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Default Extension="bin" ContentType="application/vnd.openxmlformats-officedocument.presentationml.printerSettings"/>
  <Override PartName="/ppt/notesSlides/notesSlide30.xml" ContentType="application/vnd.openxmlformats-officedocument.presentationml.notesSlide+xml"/>
  <Override PartName="/ppt/notesSlides/notesSlide13.xml" ContentType="application/vnd.openxmlformats-officedocument.presentationml.notesSlide+xml"/>
  <Default Extension="wmf" ContentType="image/x-wmf"/>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notesSlides/notesSlide48.xml" ContentType="application/vnd.openxmlformats-officedocument.presentationml.notes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Default Extension="gif" ContentType="image/gif"/>
  <Override PartName="/ppt/charts/chart4.xml" ContentType="application/vnd.openxmlformats-officedocument.drawingml.chart+xml"/>
  <Override PartName="/ppt/notesSlides/notesSlide8.xml" ContentType="application/vnd.openxmlformats-officedocument.presentationml.notesSlide+xml"/>
  <Override PartName="/ppt/notesSlides/notesSlide41.xml" ContentType="application/vnd.openxmlformats-officedocument.presentationml.notesSlide+xml"/>
  <Override PartName="/ppt/notesSlides/notesSlide26.xml" ContentType="application/vnd.openxmlformats-officedocument.presentationml.notesSlide+xml"/>
  <Override PartName="/ppt/notesSlides/notesSlide45.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notesSlides/notesSlide50.xml" ContentType="application/vnd.openxmlformats-officedocument.presentationml.notesSlide+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notesSlides/notesSlide49.xml" ContentType="application/vnd.openxmlformats-officedocument.presentationml.notes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slides/slide43.xml" ContentType="application/vnd.openxmlformats-officedocument.presentationml.slide+xml"/>
  <Override PartName="/ppt/charts/chart1.xml" ContentType="application/vnd.openxmlformats-officedocument.drawingml.chart+xml"/>
  <Override PartName="/ppt/theme/theme2.xml" ContentType="application/vnd.openxmlformats-officedocument.them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charts/chart5.xml" ContentType="application/vnd.openxmlformats-officedocument.drawingml.chart+xml"/>
  <Override PartName="/ppt/notesSlides/notesSlide9.xml" ContentType="application/vnd.openxmlformats-officedocument.presentationml.notesSlide+xml"/>
  <Override PartName="/ppt/notesSlides/notesSlide42.xml" ContentType="application/vnd.openxmlformats-officedocument.presentationml.notesSlide+xml"/>
  <Default Extension="emf" ContentType="image/x-emf"/>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notesSlides/notesSlide46.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Default Extension="xlsx" ContentType="application/vnd.openxmlformats-officedocument.spreadsheetml.sheet"/>
  <Override PartName="/ppt/slides/slide21.xml" ContentType="application/vnd.openxmlformats-officedocument.presentationml.slide+xml"/>
  <Override PartName="/ppt/slides/slide40.xml" ContentType="application/vnd.openxmlformats-officedocument.presentationml.slide+xml"/>
  <Override PartName="/ppt/notesSlides/notesSlide51.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charts/chart6.xml" ContentType="application/vnd.openxmlformats-officedocument.drawingml.chart+xml"/>
  <Override PartName="/ppt/notesSlides/notesSlide43.xml" ContentType="application/vnd.openxmlformats-officedocument.presentationml.notes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notesSlides/notesSlide47.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charts/chart3.xml" ContentType="application/vnd.openxmlformats-officedocument.drawingml.chart+xml"/>
  <Override PartName="/ppt/notesSlides/notesSlide40.xml" ContentType="application/vnd.openxmlformats-officedocument.presentationml.notesSlide+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95" r:id="rId26"/>
    <p:sldId id="296" r:id="rId27"/>
    <p:sldId id="297" r:id="rId28"/>
    <p:sldId id="300" r:id="rId29"/>
    <p:sldId id="301" r:id="rId30"/>
    <p:sldId id="303" r:id="rId31"/>
    <p:sldId id="304" r:id="rId32"/>
    <p:sldId id="305" r:id="rId33"/>
    <p:sldId id="306" r:id="rId34"/>
    <p:sldId id="307" r:id="rId35"/>
    <p:sldId id="308" r:id="rId36"/>
    <p:sldId id="309" r:id="rId37"/>
    <p:sldId id="310" r:id="rId38"/>
    <p:sldId id="311" r:id="rId39"/>
    <p:sldId id="294" r:id="rId40"/>
    <p:sldId id="282" r:id="rId41"/>
    <p:sldId id="283" r:id="rId42"/>
    <p:sldId id="284" r:id="rId43"/>
    <p:sldId id="285" r:id="rId44"/>
    <p:sldId id="286" r:id="rId45"/>
    <p:sldId id="287" r:id="rId46"/>
    <p:sldId id="288" r:id="rId47"/>
    <p:sldId id="289" r:id="rId48"/>
    <p:sldId id="290" r:id="rId49"/>
    <p:sldId id="292" r:id="rId50"/>
    <p:sldId id="319" r:id="rId51"/>
    <p:sldId id="312" r:id="rId52"/>
    <p:sldId id="313" r:id="rId53"/>
    <p:sldId id="314" r:id="rId54"/>
    <p:sldId id="315" r:id="rId55"/>
    <p:sldId id="316" r:id="rId56"/>
    <p:sldId id="317" r:id="rId57"/>
    <p:sldId id="318" r:id="rId58"/>
    <p:sldId id="293"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0" d="100"/>
          <a:sy n="110" d="100"/>
        </p:scale>
        <p:origin x="-8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file:///C:\Users\ashok\Desktop\cdf_insert_hash.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shok\Desktop\cdf_insert_bufferhash.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shok\Desktop\cdf_lookup_bufferhash.csv"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shok\Desktop\cdf_lookup_hash.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
  <c:chart>
    <c:autoTitleDeleted val="1"/>
    <c:plotArea>
      <c:layout/>
      <c:scatterChart>
        <c:scatterStyle val="lineMarker"/>
        <c:ser>
          <c:idx val="0"/>
          <c:order val="0"/>
          <c:tx>
            <c:strRef>
              <c:f>Sheet1!$B$1</c:f>
              <c:strCache>
                <c:ptCount val="1"/>
                <c:pt idx="0">
                  <c:v>RA</c:v>
                </c:pt>
              </c:strCache>
            </c:strRef>
          </c:tx>
          <c:spPr>
            <a:ln w="28539">
              <a:noFill/>
            </a:ln>
          </c:spPr>
          <c:marker>
            <c:spPr>
              <a:solidFill>
                <a:schemeClr val="accent1"/>
              </a:solidFill>
            </c:spPr>
          </c:marker>
          <c:xVal>
            <c:numRef>
              <c:f>Sheet1!$A$2:$A$6</c:f>
              <c:numCache>
                <c:formatCode>General</c:formatCode>
                <c:ptCount val="5"/>
              </c:numCache>
            </c:numRef>
          </c:xVal>
          <c:yVal>
            <c:numRef>
              <c:f>Sheet1!$B$2:$B$6</c:f>
              <c:numCache>
                <c:formatCode>General</c:formatCode>
                <c:ptCount val="5"/>
              </c:numCache>
            </c:numRef>
          </c:yVal>
        </c:ser>
        <c:axId val="574634376"/>
        <c:axId val="575379928"/>
      </c:scatterChart>
      <c:valAx>
        <c:axId val="574634376"/>
        <c:scaling>
          <c:orientation val="minMax"/>
          <c:max val="13.5"/>
          <c:min val="0.0"/>
        </c:scaling>
        <c:axPos val="b"/>
        <c:majorGridlines>
          <c:spPr>
            <a:ln w="12684">
              <a:prstDash val="sysDash"/>
            </a:ln>
          </c:spPr>
        </c:majorGridlines>
        <c:numFmt formatCode="General" sourceLinked="1"/>
        <c:tickLblPos val="nextTo"/>
        <c:spPr>
          <a:ln w="50736"/>
        </c:spPr>
        <c:txPr>
          <a:bodyPr rot="0" vert="horz"/>
          <a:lstStyle/>
          <a:p>
            <a:pPr>
              <a:defRPr sz="2398" b="0" i="0" u="none" strike="noStrike" baseline="0">
                <a:solidFill>
                  <a:srgbClr val="000000"/>
                </a:solidFill>
                <a:latin typeface="Calibri"/>
                <a:ea typeface="Calibri"/>
                <a:cs typeface="Calibri"/>
              </a:defRPr>
            </a:pPr>
            <a:endParaRPr lang="en-US"/>
          </a:p>
        </c:txPr>
        <c:crossAx val="575379928"/>
        <c:crosses val="autoZero"/>
        <c:crossBetween val="midCat"/>
        <c:majorUnit val="2.0"/>
        <c:minorUnit val="1.0"/>
      </c:valAx>
      <c:valAx>
        <c:axId val="575379928"/>
        <c:scaling>
          <c:orientation val="minMax"/>
          <c:max val="6.0"/>
          <c:min val="0.0"/>
        </c:scaling>
        <c:axPos val="l"/>
        <c:majorGridlines>
          <c:spPr>
            <a:ln w="12684">
              <a:prstDash val="sysDash"/>
            </a:ln>
          </c:spPr>
        </c:majorGridlines>
        <c:numFmt formatCode="General" sourceLinked="1"/>
        <c:tickLblPos val="nextTo"/>
        <c:spPr>
          <a:ln w="50736"/>
        </c:spPr>
        <c:txPr>
          <a:bodyPr/>
          <a:lstStyle/>
          <a:p>
            <a:pPr>
              <a:defRPr sz="2396"/>
            </a:pPr>
            <a:endParaRPr lang="en-US"/>
          </a:p>
        </c:txPr>
        <c:crossAx val="574634376"/>
        <c:crosses val="autoZero"/>
        <c:crossBetween val="midCat"/>
        <c:majorUnit val="2.0"/>
      </c:valAx>
      <c:spPr>
        <a:noFill/>
        <a:ln w="25384">
          <a:noFill/>
        </a:ln>
      </c:spPr>
    </c:plotArea>
    <c:plotVisOnly val="1"/>
    <c:dispBlanksAs val="gap"/>
  </c:chart>
  <c:txPr>
    <a:bodyPr/>
    <a:lstStyle/>
    <a:p>
      <a:pPr>
        <a:defRPr sz="1798"/>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
  <c:chart>
    <c:autoTitleDeleted val="1"/>
    <c:plotArea>
      <c:layout/>
      <c:scatterChart>
        <c:scatterStyle val="lineMarker"/>
        <c:ser>
          <c:idx val="0"/>
          <c:order val="0"/>
          <c:tx>
            <c:strRef>
              <c:f>Sheet1!$B$1</c:f>
              <c:strCache>
                <c:ptCount val="1"/>
                <c:pt idx="0">
                  <c:v>RA</c:v>
                </c:pt>
              </c:strCache>
            </c:strRef>
          </c:tx>
          <c:spPr>
            <a:ln w="28539">
              <a:noFill/>
            </a:ln>
          </c:spPr>
          <c:marker>
            <c:spPr>
              <a:solidFill>
                <a:schemeClr val="accent1"/>
              </a:solidFill>
            </c:spPr>
          </c:marker>
          <c:xVal>
            <c:numRef>
              <c:f>Sheet1!$A$2:$A$6</c:f>
              <c:numCache>
                <c:formatCode>General</c:formatCode>
                <c:ptCount val="5"/>
              </c:numCache>
            </c:numRef>
          </c:xVal>
          <c:yVal>
            <c:numRef>
              <c:f>Sheet1!$B$2:$B$6</c:f>
              <c:numCache>
                <c:formatCode>General</c:formatCode>
                <c:ptCount val="5"/>
              </c:numCache>
            </c:numRef>
          </c:yVal>
        </c:ser>
        <c:axId val="562617160"/>
        <c:axId val="562536840"/>
      </c:scatterChart>
      <c:valAx>
        <c:axId val="562617160"/>
        <c:scaling>
          <c:orientation val="minMax"/>
          <c:max val="13.5"/>
          <c:min val="0.0"/>
        </c:scaling>
        <c:axPos val="b"/>
        <c:majorGridlines>
          <c:spPr>
            <a:ln w="12684">
              <a:prstDash val="sysDash"/>
            </a:ln>
          </c:spPr>
        </c:majorGridlines>
        <c:numFmt formatCode="General" sourceLinked="1"/>
        <c:tickLblPos val="nextTo"/>
        <c:spPr>
          <a:ln w="50736"/>
        </c:spPr>
        <c:txPr>
          <a:bodyPr rot="0" vert="horz"/>
          <a:lstStyle/>
          <a:p>
            <a:pPr>
              <a:defRPr sz="2398" b="0" i="0" u="none" strike="noStrike" baseline="0">
                <a:solidFill>
                  <a:srgbClr val="000000"/>
                </a:solidFill>
                <a:latin typeface="Calibri"/>
                <a:ea typeface="Calibri"/>
                <a:cs typeface="Calibri"/>
              </a:defRPr>
            </a:pPr>
            <a:endParaRPr lang="en-US"/>
          </a:p>
        </c:txPr>
        <c:crossAx val="562536840"/>
        <c:crosses val="autoZero"/>
        <c:crossBetween val="midCat"/>
        <c:majorUnit val="2.0"/>
        <c:minorUnit val="1.0"/>
      </c:valAx>
      <c:valAx>
        <c:axId val="562536840"/>
        <c:scaling>
          <c:orientation val="minMax"/>
          <c:max val="6.0"/>
          <c:min val="0.0"/>
        </c:scaling>
        <c:axPos val="l"/>
        <c:majorGridlines>
          <c:spPr>
            <a:ln w="12684">
              <a:prstDash val="sysDash"/>
            </a:ln>
          </c:spPr>
        </c:majorGridlines>
        <c:numFmt formatCode="General" sourceLinked="1"/>
        <c:tickLblPos val="nextTo"/>
        <c:spPr>
          <a:ln w="50736"/>
        </c:spPr>
        <c:txPr>
          <a:bodyPr/>
          <a:lstStyle/>
          <a:p>
            <a:pPr>
              <a:defRPr sz="2396"/>
            </a:pPr>
            <a:endParaRPr lang="en-US"/>
          </a:p>
        </c:txPr>
        <c:crossAx val="562617160"/>
        <c:crosses val="autoZero"/>
        <c:crossBetween val="midCat"/>
        <c:majorUnit val="2.0"/>
      </c:valAx>
      <c:spPr>
        <a:noFill/>
        <a:ln w="25384">
          <a:noFill/>
        </a:ln>
      </c:spPr>
    </c:plotArea>
    <c:plotVisOnly val="1"/>
    <c:dispBlanksAs val="gap"/>
  </c:chart>
  <c:txPr>
    <a:bodyPr/>
    <a:lstStyle/>
    <a:p>
      <a:pPr>
        <a:defRPr sz="1798"/>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v>BerkeleyDB</c:v>
          </c:tx>
          <c:xVal>
            <c:numRef>
              <c:f>cdf_insert_hash!$A$1:$A$179</c:f>
              <c:numCache>
                <c:formatCode>General</c:formatCode>
                <c:ptCount val="179"/>
                <c:pt idx="0">
                  <c:v>0.003</c:v>
                </c:pt>
                <c:pt idx="1">
                  <c:v>0.004</c:v>
                </c:pt>
                <c:pt idx="2">
                  <c:v>0.005</c:v>
                </c:pt>
                <c:pt idx="3">
                  <c:v>0.00600000000000001</c:v>
                </c:pt>
                <c:pt idx="4">
                  <c:v>0.00700000000000001</c:v>
                </c:pt>
                <c:pt idx="5">
                  <c:v>0.00800000000000001</c:v>
                </c:pt>
                <c:pt idx="6">
                  <c:v>0.00900000000000001</c:v>
                </c:pt>
                <c:pt idx="7">
                  <c:v>0.01</c:v>
                </c:pt>
                <c:pt idx="8">
                  <c:v>0.02</c:v>
                </c:pt>
                <c:pt idx="9">
                  <c:v>0.03</c:v>
                </c:pt>
                <c:pt idx="10">
                  <c:v>0.04</c:v>
                </c:pt>
                <c:pt idx="11">
                  <c:v>0.05</c:v>
                </c:pt>
                <c:pt idx="12">
                  <c:v>0.0600000000000001</c:v>
                </c:pt>
                <c:pt idx="13">
                  <c:v>0.07</c:v>
                </c:pt>
                <c:pt idx="14">
                  <c:v>0.0800000000000001</c:v>
                </c:pt>
                <c:pt idx="15">
                  <c:v>0.09</c:v>
                </c:pt>
                <c:pt idx="16">
                  <c:v>0.1</c:v>
                </c:pt>
                <c:pt idx="17">
                  <c:v>0.11</c:v>
                </c:pt>
                <c:pt idx="18">
                  <c:v>0.12</c:v>
                </c:pt>
                <c:pt idx="19">
                  <c:v>0.13</c:v>
                </c:pt>
                <c:pt idx="20">
                  <c:v>0.14</c:v>
                </c:pt>
                <c:pt idx="21">
                  <c:v>0.15</c:v>
                </c:pt>
                <c:pt idx="22">
                  <c:v>0.16</c:v>
                </c:pt>
                <c:pt idx="23">
                  <c:v>0.17</c:v>
                </c:pt>
                <c:pt idx="24">
                  <c:v>0.18</c:v>
                </c:pt>
                <c:pt idx="25">
                  <c:v>0.19</c:v>
                </c:pt>
                <c:pt idx="26">
                  <c:v>0.2</c:v>
                </c:pt>
                <c:pt idx="27">
                  <c:v>0.21</c:v>
                </c:pt>
                <c:pt idx="28">
                  <c:v>0.22</c:v>
                </c:pt>
                <c:pt idx="29">
                  <c:v>0.23</c:v>
                </c:pt>
                <c:pt idx="30">
                  <c:v>0.24</c:v>
                </c:pt>
                <c:pt idx="31">
                  <c:v>0.25</c:v>
                </c:pt>
                <c:pt idx="32">
                  <c:v>0.26</c:v>
                </c:pt>
                <c:pt idx="33">
                  <c:v>0.27</c:v>
                </c:pt>
                <c:pt idx="34">
                  <c:v>0.28</c:v>
                </c:pt>
                <c:pt idx="35">
                  <c:v>0.29</c:v>
                </c:pt>
                <c:pt idx="36">
                  <c:v>0.3</c:v>
                </c:pt>
                <c:pt idx="37">
                  <c:v>0.31</c:v>
                </c:pt>
                <c:pt idx="38">
                  <c:v>0.32</c:v>
                </c:pt>
                <c:pt idx="39">
                  <c:v>0.33</c:v>
                </c:pt>
                <c:pt idx="40">
                  <c:v>0.34</c:v>
                </c:pt>
                <c:pt idx="41">
                  <c:v>0.35</c:v>
                </c:pt>
                <c:pt idx="42">
                  <c:v>0.36</c:v>
                </c:pt>
                <c:pt idx="43">
                  <c:v>0.37</c:v>
                </c:pt>
                <c:pt idx="44">
                  <c:v>0.38</c:v>
                </c:pt>
                <c:pt idx="45">
                  <c:v>0.39</c:v>
                </c:pt>
                <c:pt idx="46">
                  <c:v>0.41</c:v>
                </c:pt>
                <c:pt idx="47">
                  <c:v>0.42</c:v>
                </c:pt>
                <c:pt idx="48">
                  <c:v>0.43</c:v>
                </c:pt>
                <c:pt idx="49">
                  <c:v>0.44</c:v>
                </c:pt>
                <c:pt idx="50">
                  <c:v>0.45</c:v>
                </c:pt>
                <c:pt idx="51">
                  <c:v>0.46</c:v>
                </c:pt>
                <c:pt idx="52">
                  <c:v>0.47</c:v>
                </c:pt>
                <c:pt idx="53">
                  <c:v>0.5</c:v>
                </c:pt>
                <c:pt idx="54">
                  <c:v>0.54</c:v>
                </c:pt>
                <c:pt idx="55">
                  <c:v>0.55</c:v>
                </c:pt>
                <c:pt idx="56">
                  <c:v>0.56</c:v>
                </c:pt>
                <c:pt idx="57">
                  <c:v>0.59</c:v>
                </c:pt>
                <c:pt idx="58">
                  <c:v>0.610000000000001</c:v>
                </c:pt>
                <c:pt idx="59">
                  <c:v>0.640000000000001</c:v>
                </c:pt>
                <c:pt idx="60">
                  <c:v>0.650000000000001</c:v>
                </c:pt>
                <c:pt idx="61">
                  <c:v>0.660000000000001</c:v>
                </c:pt>
                <c:pt idx="62">
                  <c:v>0.680000000000001</c:v>
                </c:pt>
                <c:pt idx="63">
                  <c:v>0.700000000000001</c:v>
                </c:pt>
                <c:pt idx="64">
                  <c:v>0.710000000000001</c:v>
                </c:pt>
                <c:pt idx="65">
                  <c:v>0.730000000000001</c:v>
                </c:pt>
                <c:pt idx="66">
                  <c:v>0.740000000000001</c:v>
                </c:pt>
                <c:pt idx="67">
                  <c:v>0.750000000000001</c:v>
                </c:pt>
                <c:pt idx="68">
                  <c:v>0.760000000000001</c:v>
                </c:pt>
                <c:pt idx="69">
                  <c:v>0.78</c:v>
                </c:pt>
                <c:pt idx="70">
                  <c:v>0.81</c:v>
                </c:pt>
                <c:pt idx="71">
                  <c:v>0.820000000000001</c:v>
                </c:pt>
                <c:pt idx="72">
                  <c:v>0.830000000000001</c:v>
                </c:pt>
                <c:pt idx="73">
                  <c:v>0.840000000000001</c:v>
                </c:pt>
                <c:pt idx="74">
                  <c:v>0.870000000000001</c:v>
                </c:pt>
                <c:pt idx="75">
                  <c:v>0.88</c:v>
                </c:pt>
                <c:pt idx="76">
                  <c:v>0.890000000000001</c:v>
                </c:pt>
                <c:pt idx="77">
                  <c:v>0.9</c:v>
                </c:pt>
                <c:pt idx="78">
                  <c:v>0.92</c:v>
                </c:pt>
                <c:pt idx="79">
                  <c:v>0.93</c:v>
                </c:pt>
                <c:pt idx="80">
                  <c:v>0.940000000000001</c:v>
                </c:pt>
                <c:pt idx="81">
                  <c:v>0.950000000000001</c:v>
                </c:pt>
                <c:pt idx="82">
                  <c:v>0.97</c:v>
                </c:pt>
                <c:pt idx="83">
                  <c:v>0.98</c:v>
                </c:pt>
                <c:pt idx="84">
                  <c:v>0.99</c:v>
                </c:pt>
                <c:pt idx="85">
                  <c:v>1.0</c:v>
                </c:pt>
                <c:pt idx="86">
                  <c:v>2.0</c:v>
                </c:pt>
                <c:pt idx="87">
                  <c:v>3.0</c:v>
                </c:pt>
                <c:pt idx="88">
                  <c:v>4.0</c:v>
                </c:pt>
                <c:pt idx="89">
                  <c:v>5.0</c:v>
                </c:pt>
                <c:pt idx="90">
                  <c:v>6.0</c:v>
                </c:pt>
                <c:pt idx="91">
                  <c:v>7.0</c:v>
                </c:pt>
                <c:pt idx="92">
                  <c:v>8.0</c:v>
                </c:pt>
                <c:pt idx="93">
                  <c:v>9.0</c:v>
                </c:pt>
                <c:pt idx="94">
                  <c:v>10.0</c:v>
                </c:pt>
                <c:pt idx="95">
                  <c:v>11.0</c:v>
                </c:pt>
                <c:pt idx="96">
                  <c:v>12.0</c:v>
                </c:pt>
                <c:pt idx="97">
                  <c:v>13.0</c:v>
                </c:pt>
                <c:pt idx="98">
                  <c:v>14.0</c:v>
                </c:pt>
                <c:pt idx="99">
                  <c:v>15.0</c:v>
                </c:pt>
                <c:pt idx="100">
                  <c:v>16.0</c:v>
                </c:pt>
                <c:pt idx="101">
                  <c:v>17.0</c:v>
                </c:pt>
                <c:pt idx="102">
                  <c:v>18.0</c:v>
                </c:pt>
                <c:pt idx="103">
                  <c:v>19.0</c:v>
                </c:pt>
                <c:pt idx="104">
                  <c:v>20.0</c:v>
                </c:pt>
                <c:pt idx="105">
                  <c:v>21.0</c:v>
                </c:pt>
                <c:pt idx="106">
                  <c:v>22.0</c:v>
                </c:pt>
                <c:pt idx="107">
                  <c:v>23.0</c:v>
                </c:pt>
                <c:pt idx="108">
                  <c:v>24.0</c:v>
                </c:pt>
                <c:pt idx="109">
                  <c:v>25.0</c:v>
                </c:pt>
                <c:pt idx="110">
                  <c:v>26.0</c:v>
                </c:pt>
                <c:pt idx="111">
                  <c:v>27.0</c:v>
                </c:pt>
                <c:pt idx="112">
                  <c:v>28.0</c:v>
                </c:pt>
                <c:pt idx="113">
                  <c:v>29.0</c:v>
                </c:pt>
                <c:pt idx="114">
                  <c:v>30.0</c:v>
                </c:pt>
                <c:pt idx="115">
                  <c:v>31.0</c:v>
                </c:pt>
                <c:pt idx="116">
                  <c:v>32.0</c:v>
                </c:pt>
                <c:pt idx="117">
                  <c:v>33.0</c:v>
                </c:pt>
                <c:pt idx="118">
                  <c:v>34.0</c:v>
                </c:pt>
                <c:pt idx="119">
                  <c:v>35.0</c:v>
                </c:pt>
                <c:pt idx="120">
                  <c:v>36.0</c:v>
                </c:pt>
                <c:pt idx="121">
                  <c:v>37.0</c:v>
                </c:pt>
                <c:pt idx="122">
                  <c:v>38.0</c:v>
                </c:pt>
                <c:pt idx="123">
                  <c:v>39.0</c:v>
                </c:pt>
                <c:pt idx="124">
                  <c:v>40.0</c:v>
                </c:pt>
                <c:pt idx="125">
                  <c:v>41.0</c:v>
                </c:pt>
                <c:pt idx="126">
                  <c:v>42.0</c:v>
                </c:pt>
                <c:pt idx="127">
                  <c:v>43.0</c:v>
                </c:pt>
                <c:pt idx="128">
                  <c:v>44.0</c:v>
                </c:pt>
                <c:pt idx="129">
                  <c:v>45.0</c:v>
                </c:pt>
                <c:pt idx="130">
                  <c:v>46.0</c:v>
                </c:pt>
                <c:pt idx="131">
                  <c:v>47.0</c:v>
                </c:pt>
                <c:pt idx="132">
                  <c:v>48.0</c:v>
                </c:pt>
                <c:pt idx="133">
                  <c:v>49.0</c:v>
                </c:pt>
                <c:pt idx="134">
                  <c:v>50.0</c:v>
                </c:pt>
                <c:pt idx="135">
                  <c:v>51.0</c:v>
                </c:pt>
                <c:pt idx="136">
                  <c:v>52.0</c:v>
                </c:pt>
                <c:pt idx="137">
                  <c:v>53.0</c:v>
                </c:pt>
                <c:pt idx="138">
                  <c:v>54.0</c:v>
                </c:pt>
                <c:pt idx="139">
                  <c:v>55.0</c:v>
                </c:pt>
                <c:pt idx="140">
                  <c:v>56.0</c:v>
                </c:pt>
                <c:pt idx="141">
                  <c:v>57.0</c:v>
                </c:pt>
                <c:pt idx="142">
                  <c:v>58.0</c:v>
                </c:pt>
                <c:pt idx="143">
                  <c:v>59.0</c:v>
                </c:pt>
                <c:pt idx="144">
                  <c:v>60.0</c:v>
                </c:pt>
                <c:pt idx="145">
                  <c:v>61.0</c:v>
                </c:pt>
                <c:pt idx="146">
                  <c:v>62.0</c:v>
                </c:pt>
                <c:pt idx="147">
                  <c:v>63.0</c:v>
                </c:pt>
                <c:pt idx="148">
                  <c:v>66.0</c:v>
                </c:pt>
                <c:pt idx="149">
                  <c:v>67.0</c:v>
                </c:pt>
                <c:pt idx="150">
                  <c:v>68.0</c:v>
                </c:pt>
                <c:pt idx="151">
                  <c:v>69.0</c:v>
                </c:pt>
                <c:pt idx="152">
                  <c:v>70.0</c:v>
                </c:pt>
                <c:pt idx="153">
                  <c:v>71.0</c:v>
                </c:pt>
                <c:pt idx="154">
                  <c:v>72.0</c:v>
                </c:pt>
                <c:pt idx="155">
                  <c:v>73.0</c:v>
                </c:pt>
                <c:pt idx="156">
                  <c:v>74.0</c:v>
                </c:pt>
                <c:pt idx="157">
                  <c:v>75.0</c:v>
                </c:pt>
                <c:pt idx="158">
                  <c:v>76.0</c:v>
                </c:pt>
                <c:pt idx="159">
                  <c:v>78.0</c:v>
                </c:pt>
                <c:pt idx="160">
                  <c:v>79.0</c:v>
                </c:pt>
                <c:pt idx="161">
                  <c:v>80.0</c:v>
                </c:pt>
                <c:pt idx="162">
                  <c:v>81.0</c:v>
                </c:pt>
                <c:pt idx="163">
                  <c:v>82.0</c:v>
                </c:pt>
                <c:pt idx="164">
                  <c:v>83.0</c:v>
                </c:pt>
                <c:pt idx="165">
                  <c:v>84.0</c:v>
                </c:pt>
                <c:pt idx="166">
                  <c:v>85.0</c:v>
                </c:pt>
                <c:pt idx="167">
                  <c:v>86.0</c:v>
                </c:pt>
                <c:pt idx="168">
                  <c:v>87.0</c:v>
                </c:pt>
                <c:pt idx="169">
                  <c:v>88.0</c:v>
                </c:pt>
                <c:pt idx="170">
                  <c:v>89.0</c:v>
                </c:pt>
                <c:pt idx="171">
                  <c:v>90.0</c:v>
                </c:pt>
                <c:pt idx="172">
                  <c:v>91.0</c:v>
                </c:pt>
                <c:pt idx="173">
                  <c:v>93.0</c:v>
                </c:pt>
                <c:pt idx="174">
                  <c:v>95.0</c:v>
                </c:pt>
                <c:pt idx="175">
                  <c:v>96.0</c:v>
                </c:pt>
                <c:pt idx="176">
                  <c:v>97.0</c:v>
                </c:pt>
                <c:pt idx="177">
                  <c:v>98.0</c:v>
                </c:pt>
                <c:pt idx="178">
                  <c:v>99.0</c:v>
                </c:pt>
              </c:numCache>
            </c:numRef>
          </c:xVal>
          <c:yVal>
            <c:numRef>
              <c:f>cdf_insert_hash!$B$1:$B$179</c:f>
              <c:numCache>
                <c:formatCode>0.00E+00</c:formatCode>
                <c:ptCount val="179"/>
                <c:pt idx="0">
                  <c:v>2.50000000000001E-6</c:v>
                </c:pt>
                <c:pt idx="1">
                  <c:v>2.75000000000001E-5</c:v>
                </c:pt>
                <c:pt idx="2" formatCode="General">
                  <c:v>0.00018</c:v>
                </c:pt>
                <c:pt idx="3" formatCode="General">
                  <c:v>0.00178</c:v>
                </c:pt>
                <c:pt idx="4" formatCode="General">
                  <c:v>0.0289525</c:v>
                </c:pt>
                <c:pt idx="5" formatCode="General">
                  <c:v>0.0987275000000002</c:v>
                </c:pt>
                <c:pt idx="6" formatCode="General">
                  <c:v>0.18426</c:v>
                </c:pt>
                <c:pt idx="7" formatCode="General">
                  <c:v>0.2150625</c:v>
                </c:pt>
                <c:pt idx="8" formatCode="General">
                  <c:v>0.42101</c:v>
                </c:pt>
                <c:pt idx="9" formatCode="General">
                  <c:v>0.4367325</c:v>
                </c:pt>
                <c:pt idx="10" formatCode="General">
                  <c:v>0.439165</c:v>
                </c:pt>
                <c:pt idx="11" formatCode="General">
                  <c:v>0.440875</c:v>
                </c:pt>
                <c:pt idx="12" formatCode="General">
                  <c:v>0.4418175</c:v>
                </c:pt>
                <c:pt idx="13" formatCode="General">
                  <c:v>0.442135</c:v>
                </c:pt>
                <c:pt idx="14" formatCode="General">
                  <c:v>0.442225</c:v>
                </c:pt>
                <c:pt idx="15" formatCode="General">
                  <c:v>0.4423</c:v>
                </c:pt>
                <c:pt idx="16" formatCode="General">
                  <c:v>0.4567975</c:v>
                </c:pt>
                <c:pt idx="17" formatCode="General">
                  <c:v>0.462215</c:v>
                </c:pt>
                <c:pt idx="18" formatCode="General">
                  <c:v>0.463295</c:v>
                </c:pt>
                <c:pt idx="19" formatCode="General">
                  <c:v>0.4635425</c:v>
                </c:pt>
                <c:pt idx="20" formatCode="General">
                  <c:v>0.4637825</c:v>
                </c:pt>
                <c:pt idx="21" formatCode="General">
                  <c:v>0.4638675</c:v>
                </c:pt>
                <c:pt idx="22" formatCode="General">
                  <c:v>0.46391</c:v>
                </c:pt>
                <c:pt idx="23" formatCode="General">
                  <c:v>0.463935</c:v>
                </c:pt>
                <c:pt idx="24" formatCode="General">
                  <c:v>0.463955</c:v>
                </c:pt>
                <c:pt idx="25" formatCode="General">
                  <c:v>0.464075</c:v>
                </c:pt>
                <c:pt idx="26" formatCode="General">
                  <c:v>0.464125</c:v>
                </c:pt>
                <c:pt idx="27" formatCode="General">
                  <c:v>0.4641425</c:v>
                </c:pt>
                <c:pt idx="28" formatCode="General">
                  <c:v>0.464185</c:v>
                </c:pt>
                <c:pt idx="29" formatCode="General">
                  <c:v>0.464205</c:v>
                </c:pt>
                <c:pt idx="30" formatCode="General">
                  <c:v>0.4642525</c:v>
                </c:pt>
                <c:pt idx="31" formatCode="General">
                  <c:v>0.4642875</c:v>
                </c:pt>
                <c:pt idx="32" formatCode="General">
                  <c:v>0.4643275</c:v>
                </c:pt>
                <c:pt idx="33" formatCode="General">
                  <c:v>0.4643725</c:v>
                </c:pt>
                <c:pt idx="34" formatCode="General">
                  <c:v>0.4643925</c:v>
                </c:pt>
                <c:pt idx="35" formatCode="General">
                  <c:v>0.46443</c:v>
                </c:pt>
                <c:pt idx="36" formatCode="General">
                  <c:v>0.4644375</c:v>
                </c:pt>
                <c:pt idx="37" formatCode="General">
                  <c:v>0.464445</c:v>
                </c:pt>
                <c:pt idx="38" formatCode="General">
                  <c:v>0.46445</c:v>
                </c:pt>
                <c:pt idx="39" formatCode="General">
                  <c:v>0.4644575</c:v>
                </c:pt>
                <c:pt idx="40" formatCode="General">
                  <c:v>0.4644625</c:v>
                </c:pt>
                <c:pt idx="41" formatCode="General">
                  <c:v>0.464485</c:v>
                </c:pt>
                <c:pt idx="42" formatCode="General">
                  <c:v>0.464525</c:v>
                </c:pt>
                <c:pt idx="43" formatCode="General">
                  <c:v>0.4645575</c:v>
                </c:pt>
                <c:pt idx="44" formatCode="General">
                  <c:v>0.46459</c:v>
                </c:pt>
                <c:pt idx="45" formatCode="General">
                  <c:v>0.4646025</c:v>
                </c:pt>
                <c:pt idx="46" formatCode="General">
                  <c:v>0.464605</c:v>
                </c:pt>
                <c:pt idx="47" formatCode="General">
                  <c:v>0.4646125</c:v>
                </c:pt>
                <c:pt idx="48" formatCode="General">
                  <c:v>0.46463</c:v>
                </c:pt>
                <c:pt idx="49" formatCode="General">
                  <c:v>0.4646375</c:v>
                </c:pt>
                <c:pt idx="50" formatCode="General">
                  <c:v>0.4646525</c:v>
                </c:pt>
                <c:pt idx="51" formatCode="General">
                  <c:v>0.464665</c:v>
                </c:pt>
                <c:pt idx="52" formatCode="General">
                  <c:v>0.4646725</c:v>
                </c:pt>
                <c:pt idx="53" formatCode="General">
                  <c:v>0.46468</c:v>
                </c:pt>
                <c:pt idx="54" formatCode="General">
                  <c:v>0.4646825</c:v>
                </c:pt>
                <c:pt idx="55" formatCode="General">
                  <c:v>0.464685</c:v>
                </c:pt>
                <c:pt idx="56" formatCode="General">
                  <c:v>0.4646875</c:v>
                </c:pt>
                <c:pt idx="57" formatCode="General">
                  <c:v>0.464695</c:v>
                </c:pt>
                <c:pt idx="58" formatCode="General">
                  <c:v>0.4646975</c:v>
                </c:pt>
                <c:pt idx="59" formatCode="General">
                  <c:v>0.4647</c:v>
                </c:pt>
                <c:pt idx="60" formatCode="General">
                  <c:v>0.464705</c:v>
                </c:pt>
                <c:pt idx="61" formatCode="General">
                  <c:v>0.4647075</c:v>
                </c:pt>
                <c:pt idx="62" formatCode="General">
                  <c:v>0.4647175</c:v>
                </c:pt>
                <c:pt idx="63" formatCode="General">
                  <c:v>0.46472</c:v>
                </c:pt>
                <c:pt idx="64" formatCode="General">
                  <c:v>0.4647225</c:v>
                </c:pt>
                <c:pt idx="65" formatCode="General">
                  <c:v>0.464725</c:v>
                </c:pt>
                <c:pt idx="66" formatCode="General">
                  <c:v>0.4647275</c:v>
                </c:pt>
                <c:pt idx="67" formatCode="General">
                  <c:v>0.4647325</c:v>
                </c:pt>
                <c:pt idx="68" formatCode="General">
                  <c:v>0.46474</c:v>
                </c:pt>
                <c:pt idx="69" formatCode="General">
                  <c:v>0.4647425</c:v>
                </c:pt>
                <c:pt idx="70" formatCode="General">
                  <c:v>0.464745</c:v>
                </c:pt>
                <c:pt idx="71" formatCode="General">
                  <c:v>0.4647475</c:v>
                </c:pt>
                <c:pt idx="72" formatCode="General">
                  <c:v>0.4647525</c:v>
                </c:pt>
                <c:pt idx="73" formatCode="General">
                  <c:v>0.4647575</c:v>
                </c:pt>
                <c:pt idx="74" formatCode="General">
                  <c:v>0.4647625</c:v>
                </c:pt>
                <c:pt idx="75" formatCode="General">
                  <c:v>0.464765</c:v>
                </c:pt>
                <c:pt idx="76" formatCode="General">
                  <c:v>0.4647675</c:v>
                </c:pt>
                <c:pt idx="77" formatCode="General">
                  <c:v>0.46477</c:v>
                </c:pt>
                <c:pt idx="78" formatCode="General">
                  <c:v>0.464775</c:v>
                </c:pt>
                <c:pt idx="79" formatCode="General">
                  <c:v>0.4647775</c:v>
                </c:pt>
                <c:pt idx="80" formatCode="General">
                  <c:v>0.4647825</c:v>
                </c:pt>
                <c:pt idx="81" formatCode="General">
                  <c:v>0.4647925</c:v>
                </c:pt>
                <c:pt idx="82" formatCode="General">
                  <c:v>0.464795</c:v>
                </c:pt>
                <c:pt idx="83" formatCode="General">
                  <c:v>0.4647975</c:v>
                </c:pt>
                <c:pt idx="84" formatCode="General">
                  <c:v>0.4648075</c:v>
                </c:pt>
                <c:pt idx="85" formatCode="General">
                  <c:v>0.4648125</c:v>
                </c:pt>
                <c:pt idx="86" formatCode="General">
                  <c:v>0.49063</c:v>
                </c:pt>
                <c:pt idx="87" formatCode="General">
                  <c:v>0.5437975</c:v>
                </c:pt>
                <c:pt idx="88" formatCode="General">
                  <c:v>0.598095000000001</c:v>
                </c:pt>
                <c:pt idx="89" formatCode="General">
                  <c:v>0.654227500000001</c:v>
                </c:pt>
                <c:pt idx="90" formatCode="General">
                  <c:v>0.71127</c:v>
                </c:pt>
                <c:pt idx="91" formatCode="General">
                  <c:v>0.7685875</c:v>
                </c:pt>
                <c:pt idx="92" formatCode="General">
                  <c:v>0.82722</c:v>
                </c:pt>
                <c:pt idx="93" formatCode="General">
                  <c:v>0.8869525</c:v>
                </c:pt>
                <c:pt idx="94" formatCode="General">
                  <c:v>0.9381075</c:v>
                </c:pt>
                <c:pt idx="95" formatCode="General">
                  <c:v>0.94742</c:v>
                </c:pt>
                <c:pt idx="96" formatCode="General">
                  <c:v>0.9563325</c:v>
                </c:pt>
                <c:pt idx="97" formatCode="General">
                  <c:v>0.964132499999999</c:v>
                </c:pt>
                <c:pt idx="98" formatCode="General">
                  <c:v>0.97093</c:v>
                </c:pt>
                <c:pt idx="99" formatCode="General">
                  <c:v>0.9768875</c:v>
                </c:pt>
                <c:pt idx="100" formatCode="General">
                  <c:v>0.98164</c:v>
                </c:pt>
                <c:pt idx="101" formatCode="General">
                  <c:v>0.985509999999999</c:v>
                </c:pt>
                <c:pt idx="102" formatCode="General">
                  <c:v>0.988279999999999</c:v>
                </c:pt>
                <c:pt idx="103" formatCode="General">
                  <c:v>0.990114999999999</c:v>
                </c:pt>
                <c:pt idx="104" formatCode="General">
                  <c:v>0.99089</c:v>
                </c:pt>
                <c:pt idx="105" formatCode="General">
                  <c:v>0.9913775</c:v>
                </c:pt>
                <c:pt idx="106" formatCode="General">
                  <c:v>0.99176</c:v>
                </c:pt>
                <c:pt idx="107" formatCode="General">
                  <c:v>0.992134999999999</c:v>
                </c:pt>
                <c:pt idx="108" formatCode="General">
                  <c:v>0.992395</c:v>
                </c:pt>
                <c:pt idx="109" formatCode="General">
                  <c:v>0.9926225</c:v>
                </c:pt>
                <c:pt idx="110" formatCode="General">
                  <c:v>0.992787499999999</c:v>
                </c:pt>
                <c:pt idx="111" formatCode="General">
                  <c:v>0.9928875</c:v>
                </c:pt>
                <c:pt idx="112" formatCode="General">
                  <c:v>0.99302</c:v>
                </c:pt>
                <c:pt idx="113" formatCode="General">
                  <c:v>0.993105</c:v>
                </c:pt>
                <c:pt idx="114" formatCode="General">
                  <c:v>0.993182499999999</c:v>
                </c:pt>
                <c:pt idx="115" formatCode="General">
                  <c:v>0.9932725</c:v>
                </c:pt>
                <c:pt idx="116" formatCode="General">
                  <c:v>0.993364999999999</c:v>
                </c:pt>
                <c:pt idx="117" formatCode="General">
                  <c:v>0.9934425</c:v>
                </c:pt>
                <c:pt idx="118" formatCode="General">
                  <c:v>0.993495</c:v>
                </c:pt>
                <c:pt idx="119" formatCode="General">
                  <c:v>0.993549999999999</c:v>
                </c:pt>
                <c:pt idx="120" formatCode="General">
                  <c:v>0.993574999999999</c:v>
                </c:pt>
                <c:pt idx="121" formatCode="General">
                  <c:v>0.9936025</c:v>
                </c:pt>
                <c:pt idx="122" formatCode="General">
                  <c:v>0.9936325</c:v>
                </c:pt>
                <c:pt idx="123" formatCode="General">
                  <c:v>0.993652499999999</c:v>
                </c:pt>
                <c:pt idx="124" formatCode="General">
                  <c:v>0.993685</c:v>
                </c:pt>
                <c:pt idx="125" formatCode="General">
                  <c:v>0.9937</c:v>
                </c:pt>
                <c:pt idx="126" formatCode="General">
                  <c:v>0.9937075</c:v>
                </c:pt>
                <c:pt idx="127" formatCode="General">
                  <c:v>0.99373</c:v>
                </c:pt>
                <c:pt idx="128" formatCode="General">
                  <c:v>0.99374</c:v>
                </c:pt>
                <c:pt idx="129" formatCode="General">
                  <c:v>0.9937475</c:v>
                </c:pt>
                <c:pt idx="130" formatCode="General">
                  <c:v>0.993762499999999</c:v>
                </c:pt>
                <c:pt idx="131" formatCode="General">
                  <c:v>0.993775</c:v>
                </c:pt>
                <c:pt idx="132" formatCode="General">
                  <c:v>0.993795</c:v>
                </c:pt>
                <c:pt idx="133" formatCode="General">
                  <c:v>0.9938</c:v>
                </c:pt>
                <c:pt idx="134" formatCode="General">
                  <c:v>0.993807499999999</c:v>
                </c:pt>
                <c:pt idx="135" formatCode="General">
                  <c:v>0.993812499999999</c:v>
                </c:pt>
                <c:pt idx="136" formatCode="General">
                  <c:v>0.99382</c:v>
                </c:pt>
                <c:pt idx="137" formatCode="General">
                  <c:v>0.9938275</c:v>
                </c:pt>
                <c:pt idx="138" formatCode="General">
                  <c:v>0.993835</c:v>
                </c:pt>
                <c:pt idx="139" formatCode="General">
                  <c:v>0.9938525</c:v>
                </c:pt>
                <c:pt idx="140" formatCode="General">
                  <c:v>0.993862499999999</c:v>
                </c:pt>
                <c:pt idx="141" formatCode="General">
                  <c:v>0.9938675</c:v>
                </c:pt>
                <c:pt idx="142" formatCode="General">
                  <c:v>0.993872499999999</c:v>
                </c:pt>
                <c:pt idx="143" formatCode="General">
                  <c:v>0.993885</c:v>
                </c:pt>
                <c:pt idx="144" formatCode="General">
                  <c:v>0.9938925</c:v>
                </c:pt>
                <c:pt idx="145" formatCode="General">
                  <c:v>0.993907499999999</c:v>
                </c:pt>
                <c:pt idx="146" formatCode="General">
                  <c:v>0.993914999999999</c:v>
                </c:pt>
                <c:pt idx="147" formatCode="General">
                  <c:v>0.9939175</c:v>
                </c:pt>
                <c:pt idx="148" formatCode="General">
                  <c:v>0.993922499999999</c:v>
                </c:pt>
                <c:pt idx="149" formatCode="General">
                  <c:v>0.99393</c:v>
                </c:pt>
                <c:pt idx="150" formatCode="General">
                  <c:v>0.9939375</c:v>
                </c:pt>
                <c:pt idx="151" formatCode="General">
                  <c:v>0.993945</c:v>
                </c:pt>
                <c:pt idx="152" formatCode="General">
                  <c:v>0.993959999999999</c:v>
                </c:pt>
                <c:pt idx="153" formatCode="General">
                  <c:v>0.993964999999999</c:v>
                </c:pt>
                <c:pt idx="154" formatCode="General">
                  <c:v>0.9939775</c:v>
                </c:pt>
                <c:pt idx="155" formatCode="General">
                  <c:v>0.993985</c:v>
                </c:pt>
                <c:pt idx="156" formatCode="General">
                  <c:v>0.993995</c:v>
                </c:pt>
                <c:pt idx="157" formatCode="General">
                  <c:v>0.994</c:v>
                </c:pt>
                <c:pt idx="158" formatCode="General">
                  <c:v>0.994005</c:v>
                </c:pt>
                <c:pt idx="159" formatCode="General">
                  <c:v>0.994017499999999</c:v>
                </c:pt>
                <c:pt idx="160" formatCode="General">
                  <c:v>0.994027499999999</c:v>
                </c:pt>
                <c:pt idx="161" formatCode="General">
                  <c:v>0.994035</c:v>
                </c:pt>
                <c:pt idx="162" formatCode="General">
                  <c:v>0.99404</c:v>
                </c:pt>
                <c:pt idx="163" formatCode="General">
                  <c:v>0.994045</c:v>
                </c:pt>
                <c:pt idx="164" formatCode="General">
                  <c:v>0.994055</c:v>
                </c:pt>
                <c:pt idx="165" formatCode="General">
                  <c:v>0.9940575</c:v>
                </c:pt>
                <c:pt idx="166" formatCode="General">
                  <c:v>0.994062499999999</c:v>
                </c:pt>
                <c:pt idx="167" formatCode="General">
                  <c:v>0.994067499999999</c:v>
                </c:pt>
                <c:pt idx="168" formatCode="General">
                  <c:v>0.99407</c:v>
                </c:pt>
                <c:pt idx="169" formatCode="General">
                  <c:v>0.994075</c:v>
                </c:pt>
                <c:pt idx="170" formatCode="General">
                  <c:v>0.994082499999999</c:v>
                </c:pt>
                <c:pt idx="171" formatCode="General">
                  <c:v>0.9940875</c:v>
                </c:pt>
                <c:pt idx="172" formatCode="General">
                  <c:v>0.9940975</c:v>
                </c:pt>
                <c:pt idx="173" formatCode="General">
                  <c:v>0.9941025</c:v>
                </c:pt>
                <c:pt idx="174" formatCode="General">
                  <c:v>0.994112499999999</c:v>
                </c:pt>
                <c:pt idx="175" formatCode="General">
                  <c:v>0.994114999999999</c:v>
                </c:pt>
                <c:pt idx="176" formatCode="General">
                  <c:v>0.994117499999999</c:v>
                </c:pt>
                <c:pt idx="177" formatCode="General">
                  <c:v>0.9941225</c:v>
                </c:pt>
                <c:pt idx="178" formatCode="General">
                  <c:v>0.994125</c:v>
                </c:pt>
              </c:numCache>
            </c:numRef>
          </c:yVal>
        </c:ser>
        <c:axId val="319011368"/>
        <c:axId val="318835304"/>
      </c:scatterChart>
      <c:valAx>
        <c:axId val="319011368"/>
        <c:scaling>
          <c:logBase val="10.0"/>
          <c:orientation val="minMax"/>
          <c:max val="100.0"/>
        </c:scaling>
        <c:axPos val="b"/>
        <c:numFmt formatCode="General" sourceLinked="1"/>
        <c:tickLblPos val="nextTo"/>
        <c:txPr>
          <a:bodyPr/>
          <a:lstStyle/>
          <a:p>
            <a:pPr>
              <a:defRPr sz="2400"/>
            </a:pPr>
            <a:endParaRPr lang="en-US"/>
          </a:p>
        </c:txPr>
        <c:crossAx val="318835304"/>
        <c:crosses val="autoZero"/>
        <c:crossBetween val="midCat"/>
      </c:valAx>
      <c:valAx>
        <c:axId val="318835304"/>
        <c:scaling>
          <c:orientation val="minMax"/>
        </c:scaling>
        <c:delete val="1"/>
        <c:axPos val="l"/>
        <c:majorGridlines/>
        <c:numFmt formatCode="0.00E+00" sourceLinked="1"/>
        <c:tickLblPos val="none"/>
        <c:crossAx val="319011368"/>
        <c:crosses val="autoZero"/>
        <c:crossBetween val="midCat"/>
      </c:valAx>
    </c:plotArea>
    <c:legend>
      <c:legendPos val="t"/>
      <c:layout>
        <c:manualLayout>
          <c:xMode val="edge"/>
          <c:yMode val="edge"/>
          <c:x val="0.583019466316711"/>
          <c:y val="0.0416666666666667"/>
          <c:w val="0.329749460993402"/>
          <c:h val="0.131894152575191"/>
        </c:manualLayout>
      </c:layout>
      <c:txPr>
        <a:bodyPr/>
        <a:lstStyle/>
        <a:p>
          <a:pPr>
            <a:defRPr sz="2400"/>
          </a:pPr>
          <a:endParaRPr lang="en-U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4"/>
  <c:chart>
    <c:autoTitleDeleted val="1"/>
    <c:plotArea>
      <c:layout/>
      <c:scatterChart>
        <c:scatterStyle val="lineMarker"/>
        <c:ser>
          <c:idx val="0"/>
          <c:order val="0"/>
          <c:tx>
            <c:v>Bufferhash</c:v>
          </c:tx>
          <c:xVal>
            <c:numRef>
              <c:f>cdf_insert_bufferhash!$A$1:$A$32</c:f>
              <c:numCache>
                <c:formatCode>General</c:formatCode>
                <c:ptCount val="32"/>
                <c:pt idx="0">
                  <c:v>0.002</c:v>
                </c:pt>
                <c:pt idx="1">
                  <c:v>0.003</c:v>
                </c:pt>
                <c:pt idx="2">
                  <c:v>0.004</c:v>
                </c:pt>
                <c:pt idx="3">
                  <c:v>0.005</c:v>
                </c:pt>
                <c:pt idx="4">
                  <c:v>0.006</c:v>
                </c:pt>
                <c:pt idx="5">
                  <c:v>0.007</c:v>
                </c:pt>
                <c:pt idx="6">
                  <c:v>0.00800000000000001</c:v>
                </c:pt>
                <c:pt idx="7">
                  <c:v>0.009</c:v>
                </c:pt>
                <c:pt idx="8">
                  <c:v>0.01</c:v>
                </c:pt>
                <c:pt idx="9">
                  <c:v>0.02</c:v>
                </c:pt>
                <c:pt idx="10">
                  <c:v>0.03</c:v>
                </c:pt>
                <c:pt idx="11">
                  <c:v>0.04</c:v>
                </c:pt>
                <c:pt idx="12">
                  <c:v>0.05</c:v>
                </c:pt>
                <c:pt idx="13">
                  <c:v>0.07</c:v>
                </c:pt>
                <c:pt idx="14">
                  <c:v>0.08</c:v>
                </c:pt>
                <c:pt idx="15">
                  <c:v>0.13</c:v>
                </c:pt>
                <c:pt idx="16">
                  <c:v>0.14</c:v>
                </c:pt>
                <c:pt idx="17">
                  <c:v>0.18</c:v>
                </c:pt>
                <c:pt idx="18">
                  <c:v>0.25</c:v>
                </c:pt>
                <c:pt idx="19">
                  <c:v>0.54</c:v>
                </c:pt>
                <c:pt idx="20">
                  <c:v>0.55</c:v>
                </c:pt>
                <c:pt idx="21">
                  <c:v>0.89</c:v>
                </c:pt>
                <c:pt idx="22">
                  <c:v>0.9</c:v>
                </c:pt>
                <c:pt idx="23">
                  <c:v>0.91</c:v>
                </c:pt>
                <c:pt idx="24">
                  <c:v>0.92</c:v>
                </c:pt>
                <c:pt idx="25">
                  <c:v>0.93</c:v>
                </c:pt>
                <c:pt idx="26">
                  <c:v>0.94</c:v>
                </c:pt>
                <c:pt idx="27">
                  <c:v>0.95</c:v>
                </c:pt>
                <c:pt idx="28">
                  <c:v>0.96</c:v>
                </c:pt>
                <c:pt idx="29">
                  <c:v>0.98</c:v>
                </c:pt>
                <c:pt idx="30">
                  <c:v>0.99</c:v>
                </c:pt>
                <c:pt idx="31">
                  <c:v>1.0</c:v>
                </c:pt>
              </c:numCache>
            </c:numRef>
          </c:xVal>
          <c:yVal>
            <c:numRef>
              <c:f>cdf_insert_bufferhash!$B$1:$B$32</c:f>
              <c:numCache>
                <c:formatCode>0.00E+00</c:formatCode>
                <c:ptCount val="32"/>
                <c:pt idx="0">
                  <c:v>1.95E-6</c:v>
                </c:pt>
                <c:pt idx="1">
                  <c:v>3.32E-5</c:v>
                </c:pt>
                <c:pt idx="2" formatCode="General">
                  <c:v>0.779817266</c:v>
                </c:pt>
                <c:pt idx="3" formatCode="General">
                  <c:v>0.939363517999999</c:v>
                </c:pt>
                <c:pt idx="4" formatCode="General">
                  <c:v>0.964066546999999</c:v>
                </c:pt>
                <c:pt idx="5" formatCode="General">
                  <c:v>0.975492283</c:v>
                </c:pt>
                <c:pt idx="6" formatCode="General">
                  <c:v>0.981654369</c:v>
                </c:pt>
                <c:pt idx="7" formatCode="General">
                  <c:v>0.985390682</c:v>
                </c:pt>
                <c:pt idx="8" formatCode="General">
                  <c:v>0.987769578999999</c:v>
                </c:pt>
                <c:pt idx="9" formatCode="General">
                  <c:v>0.993441432000001</c:v>
                </c:pt>
                <c:pt idx="10" formatCode="General">
                  <c:v>0.993927758</c:v>
                </c:pt>
                <c:pt idx="11" formatCode="General">
                  <c:v>0.994105492</c:v>
                </c:pt>
                <c:pt idx="12" formatCode="General">
                  <c:v>0.994128928999999</c:v>
                </c:pt>
                <c:pt idx="13" formatCode="General">
                  <c:v>0.994130881999999</c:v>
                </c:pt>
                <c:pt idx="14" formatCode="General">
                  <c:v>0.994132834999999</c:v>
                </c:pt>
                <c:pt idx="15" formatCode="General">
                  <c:v>0.994134788999999</c:v>
                </c:pt>
                <c:pt idx="16" formatCode="General">
                  <c:v>0.994140648</c:v>
                </c:pt>
                <c:pt idx="17" formatCode="General">
                  <c:v>0.994142601</c:v>
                </c:pt>
                <c:pt idx="18" formatCode="General">
                  <c:v>0.99414846</c:v>
                </c:pt>
                <c:pt idx="19" formatCode="General">
                  <c:v>0.994152366999999</c:v>
                </c:pt>
                <c:pt idx="20" formatCode="General">
                  <c:v>0.996605482</c:v>
                </c:pt>
                <c:pt idx="21" formatCode="General">
                  <c:v>0.998757817</c:v>
                </c:pt>
                <c:pt idx="22" formatCode="General">
                  <c:v>0.99875977</c:v>
                </c:pt>
                <c:pt idx="23" formatCode="General">
                  <c:v>0.998789067</c:v>
                </c:pt>
                <c:pt idx="24" formatCode="General">
                  <c:v>0.998826176</c:v>
                </c:pt>
                <c:pt idx="25" formatCode="General">
                  <c:v>0.998890629</c:v>
                </c:pt>
                <c:pt idx="26" formatCode="General">
                  <c:v>0.999296878</c:v>
                </c:pt>
                <c:pt idx="27" formatCode="General">
                  <c:v>0.999615236000001</c:v>
                </c:pt>
                <c:pt idx="28" formatCode="General">
                  <c:v>0.999720704</c:v>
                </c:pt>
                <c:pt idx="29" formatCode="General">
                  <c:v>0.999748048</c:v>
                </c:pt>
                <c:pt idx="30" formatCode="General">
                  <c:v>0.999753907</c:v>
                </c:pt>
              </c:numCache>
            </c:numRef>
          </c:yVal>
        </c:ser>
        <c:axId val="296453640"/>
        <c:axId val="295899560"/>
      </c:scatterChart>
      <c:valAx>
        <c:axId val="296453640"/>
        <c:scaling>
          <c:logBase val="10.0"/>
          <c:orientation val="minMax"/>
          <c:max val="100.0"/>
        </c:scaling>
        <c:axPos val="b"/>
        <c:numFmt formatCode="General" sourceLinked="1"/>
        <c:tickLblPos val="nextTo"/>
        <c:txPr>
          <a:bodyPr/>
          <a:lstStyle/>
          <a:p>
            <a:pPr>
              <a:defRPr sz="2400"/>
            </a:pPr>
            <a:endParaRPr lang="en-US"/>
          </a:p>
        </c:txPr>
        <c:crossAx val="295899560"/>
        <c:crosses val="autoZero"/>
        <c:crossBetween val="midCat"/>
      </c:valAx>
      <c:valAx>
        <c:axId val="295899560"/>
        <c:scaling>
          <c:orientation val="minMax"/>
        </c:scaling>
        <c:delete val="1"/>
        <c:axPos val="l"/>
        <c:majorGridlines/>
        <c:numFmt formatCode="0.00E+00" sourceLinked="1"/>
        <c:tickLblPos val="none"/>
        <c:crossAx val="296453640"/>
        <c:crosses val="autoZero"/>
        <c:crossBetween val="midCat"/>
      </c:valAx>
    </c:plotArea>
    <c:legend>
      <c:legendPos val="t"/>
      <c:layout>
        <c:manualLayout>
          <c:xMode val="edge"/>
          <c:yMode val="edge"/>
          <c:x val="0.153387737940524"/>
          <c:y val="0.0381377209924231"/>
          <c:w val="0.318439657035488"/>
          <c:h val="0.128523056023748"/>
        </c:manualLayout>
      </c:layout>
      <c:txPr>
        <a:bodyPr/>
        <a:lstStyle/>
        <a:p>
          <a:pPr>
            <a:defRPr sz="2400"/>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4"/>
  <c:chart>
    <c:autoTitleDeleted val="1"/>
    <c:plotArea>
      <c:layout/>
      <c:scatterChart>
        <c:scatterStyle val="lineMarker"/>
        <c:ser>
          <c:idx val="0"/>
          <c:order val="0"/>
          <c:tx>
            <c:v>Bufferhash</c:v>
          </c:tx>
          <c:xVal>
            <c:numRef>
              <c:f>cdf_lookup_bufferhash!$A$1:$A$37</c:f>
              <c:numCache>
                <c:formatCode>General</c:formatCode>
                <c:ptCount val="37"/>
                <c:pt idx="0">
                  <c:v>0.001</c:v>
                </c:pt>
                <c:pt idx="1">
                  <c:v>0.002</c:v>
                </c:pt>
                <c:pt idx="2">
                  <c:v>0.003</c:v>
                </c:pt>
                <c:pt idx="3">
                  <c:v>0.00400000000000001</c:v>
                </c:pt>
                <c:pt idx="4">
                  <c:v>0.00500000000000001</c:v>
                </c:pt>
                <c:pt idx="5">
                  <c:v>0.00600000000000001</c:v>
                </c:pt>
                <c:pt idx="6">
                  <c:v>0.00700000000000001</c:v>
                </c:pt>
                <c:pt idx="7">
                  <c:v>0.00800000000000001</c:v>
                </c:pt>
                <c:pt idx="8">
                  <c:v>0.009</c:v>
                </c:pt>
                <c:pt idx="9">
                  <c:v>0.01</c:v>
                </c:pt>
                <c:pt idx="10">
                  <c:v>0.02</c:v>
                </c:pt>
                <c:pt idx="11">
                  <c:v>0.11</c:v>
                </c:pt>
                <c:pt idx="12">
                  <c:v>0.12</c:v>
                </c:pt>
                <c:pt idx="13">
                  <c:v>0.13</c:v>
                </c:pt>
                <c:pt idx="14">
                  <c:v>0.14</c:v>
                </c:pt>
                <c:pt idx="15">
                  <c:v>0.15</c:v>
                </c:pt>
                <c:pt idx="16">
                  <c:v>0.16</c:v>
                </c:pt>
                <c:pt idx="17">
                  <c:v>0.17</c:v>
                </c:pt>
                <c:pt idx="18">
                  <c:v>0.18</c:v>
                </c:pt>
                <c:pt idx="19">
                  <c:v>0.19</c:v>
                </c:pt>
                <c:pt idx="20">
                  <c:v>0.21</c:v>
                </c:pt>
                <c:pt idx="21">
                  <c:v>0.22</c:v>
                </c:pt>
                <c:pt idx="22">
                  <c:v>0.23</c:v>
                </c:pt>
                <c:pt idx="23">
                  <c:v>0.24</c:v>
                </c:pt>
                <c:pt idx="24">
                  <c:v>0.25</c:v>
                </c:pt>
                <c:pt idx="25">
                  <c:v>0.26</c:v>
                </c:pt>
                <c:pt idx="26">
                  <c:v>0.27</c:v>
                </c:pt>
                <c:pt idx="27">
                  <c:v>0.28</c:v>
                </c:pt>
                <c:pt idx="28">
                  <c:v>0.29</c:v>
                </c:pt>
                <c:pt idx="29">
                  <c:v>0.33</c:v>
                </c:pt>
                <c:pt idx="30">
                  <c:v>0.39</c:v>
                </c:pt>
                <c:pt idx="31">
                  <c:v>0.4</c:v>
                </c:pt>
                <c:pt idx="32">
                  <c:v>0.57</c:v>
                </c:pt>
                <c:pt idx="33">
                  <c:v>18.0</c:v>
                </c:pt>
                <c:pt idx="34">
                  <c:v>19.0</c:v>
                </c:pt>
                <c:pt idx="35">
                  <c:v>20.0</c:v>
                </c:pt>
                <c:pt idx="36">
                  <c:v>21.0</c:v>
                </c:pt>
              </c:numCache>
            </c:numRef>
          </c:xVal>
          <c:yVal>
            <c:numRef>
              <c:f>cdf_lookup_bufferhash!$B$1:$B$37</c:f>
              <c:numCache>
                <c:formatCode>General</c:formatCode>
                <c:ptCount val="37"/>
                <c:pt idx="0" formatCode="0.00E+00">
                  <c:v>2.50000000000001E-6</c:v>
                </c:pt>
                <c:pt idx="1">
                  <c:v>0.0001325</c:v>
                </c:pt>
                <c:pt idx="2">
                  <c:v>0.0123325</c:v>
                </c:pt>
                <c:pt idx="3">
                  <c:v>0.0419375</c:v>
                </c:pt>
                <c:pt idx="4">
                  <c:v>0.0832650000000002</c:v>
                </c:pt>
                <c:pt idx="5">
                  <c:v>0.16519</c:v>
                </c:pt>
                <c:pt idx="6">
                  <c:v>0.26963</c:v>
                </c:pt>
                <c:pt idx="7">
                  <c:v>0.37772</c:v>
                </c:pt>
                <c:pt idx="8">
                  <c:v>0.4687525</c:v>
                </c:pt>
                <c:pt idx="9">
                  <c:v>0.5408575</c:v>
                </c:pt>
                <c:pt idx="10">
                  <c:v>0.619770000000001</c:v>
                </c:pt>
                <c:pt idx="11">
                  <c:v>0.620875</c:v>
                </c:pt>
                <c:pt idx="12">
                  <c:v>0.620895000000001</c:v>
                </c:pt>
                <c:pt idx="13">
                  <c:v>0.646280000000001</c:v>
                </c:pt>
                <c:pt idx="14">
                  <c:v>0.8261225</c:v>
                </c:pt>
                <c:pt idx="15">
                  <c:v>0.989787499999999</c:v>
                </c:pt>
                <c:pt idx="16">
                  <c:v>0.998452499999999</c:v>
                </c:pt>
                <c:pt idx="17">
                  <c:v>0.9986325</c:v>
                </c:pt>
                <c:pt idx="18">
                  <c:v>0.9986425</c:v>
                </c:pt>
                <c:pt idx="19">
                  <c:v>0.99865</c:v>
                </c:pt>
                <c:pt idx="20">
                  <c:v>0.998652499999999</c:v>
                </c:pt>
                <c:pt idx="21">
                  <c:v>0.998665</c:v>
                </c:pt>
                <c:pt idx="22">
                  <c:v>0.9986725</c:v>
                </c:pt>
                <c:pt idx="23">
                  <c:v>0.998687499999999</c:v>
                </c:pt>
                <c:pt idx="24">
                  <c:v>0.9987175</c:v>
                </c:pt>
                <c:pt idx="25">
                  <c:v>0.999059999999999</c:v>
                </c:pt>
                <c:pt idx="26">
                  <c:v>0.999752499999999</c:v>
                </c:pt>
                <c:pt idx="27">
                  <c:v>0.999962499999999</c:v>
                </c:pt>
                <c:pt idx="28">
                  <c:v>0.99997</c:v>
                </c:pt>
                <c:pt idx="29">
                  <c:v>0.999974999999999</c:v>
                </c:pt>
                <c:pt idx="30">
                  <c:v>0.9999775</c:v>
                </c:pt>
                <c:pt idx="31">
                  <c:v>0.99998</c:v>
                </c:pt>
                <c:pt idx="32">
                  <c:v>0.999982499999999</c:v>
                </c:pt>
                <c:pt idx="33">
                  <c:v>0.999985</c:v>
                </c:pt>
                <c:pt idx="34">
                  <c:v>0.9999875</c:v>
                </c:pt>
                <c:pt idx="35">
                  <c:v>0.99999</c:v>
                </c:pt>
                <c:pt idx="36">
                  <c:v>0.9999975</c:v>
                </c:pt>
              </c:numCache>
            </c:numRef>
          </c:yVal>
        </c:ser>
        <c:axId val="629191224"/>
        <c:axId val="629802120"/>
      </c:scatterChart>
      <c:valAx>
        <c:axId val="629191224"/>
        <c:scaling>
          <c:logBase val="10.0"/>
          <c:orientation val="minMax"/>
          <c:max val="100.0"/>
          <c:min val="0.001"/>
        </c:scaling>
        <c:axPos val="b"/>
        <c:numFmt formatCode="General" sourceLinked="1"/>
        <c:tickLblPos val="nextTo"/>
        <c:txPr>
          <a:bodyPr/>
          <a:lstStyle/>
          <a:p>
            <a:pPr>
              <a:defRPr sz="2400"/>
            </a:pPr>
            <a:endParaRPr lang="en-US"/>
          </a:p>
        </c:txPr>
        <c:crossAx val="629802120"/>
        <c:crosses val="autoZero"/>
        <c:crossBetween val="midCat"/>
      </c:valAx>
      <c:valAx>
        <c:axId val="629802120"/>
        <c:scaling>
          <c:orientation val="minMax"/>
        </c:scaling>
        <c:delete val="1"/>
        <c:axPos val="l"/>
        <c:majorGridlines/>
        <c:numFmt formatCode="0.00E+00" sourceLinked="1"/>
        <c:tickLblPos val="none"/>
        <c:crossAx val="629191224"/>
        <c:crosses val="autoZero"/>
        <c:crossBetween val="midCat"/>
      </c:valAx>
    </c:plotArea>
    <c:legend>
      <c:legendPos val="t"/>
      <c:layout>
        <c:manualLayout>
          <c:xMode val="edge"/>
          <c:yMode val="edge"/>
          <c:x val="0.111227115144505"/>
          <c:y val="0.0192307692307693"/>
          <c:w val="0.262394053712195"/>
          <c:h val="0.112186048859277"/>
        </c:manualLayout>
      </c:layout>
      <c:txPr>
        <a:bodyPr/>
        <a:lstStyle/>
        <a:p>
          <a:pPr>
            <a:defRPr sz="2400"/>
          </a:pPr>
          <a:endParaRPr lang="en-U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3"/>
  <c:chart>
    <c:autoTitleDeleted val="1"/>
    <c:plotArea>
      <c:layout/>
      <c:scatterChart>
        <c:scatterStyle val="lineMarker"/>
        <c:ser>
          <c:idx val="0"/>
          <c:order val="0"/>
          <c:tx>
            <c:v>BerkeleyDB</c:v>
          </c:tx>
          <c:xVal>
            <c:numRef>
              <c:f>cdf_lookup_hash!$A$1:$A$117</c:f>
              <c:numCache>
                <c:formatCode>General</c:formatCode>
                <c:ptCount val="117"/>
                <c:pt idx="0">
                  <c:v>0.002</c:v>
                </c:pt>
                <c:pt idx="1">
                  <c:v>0.003</c:v>
                </c:pt>
                <c:pt idx="2">
                  <c:v>0.00400000000000001</c:v>
                </c:pt>
                <c:pt idx="3">
                  <c:v>0.00500000000000001</c:v>
                </c:pt>
                <c:pt idx="4">
                  <c:v>0.00600000000000001</c:v>
                </c:pt>
                <c:pt idx="5">
                  <c:v>0.00700000000000001</c:v>
                </c:pt>
                <c:pt idx="6">
                  <c:v>0.00800000000000001</c:v>
                </c:pt>
                <c:pt idx="7">
                  <c:v>0.009</c:v>
                </c:pt>
                <c:pt idx="8">
                  <c:v>0.01</c:v>
                </c:pt>
                <c:pt idx="9">
                  <c:v>0.02</c:v>
                </c:pt>
                <c:pt idx="10">
                  <c:v>0.03</c:v>
                </c:pt>
                <c:pt idx="11">
                  <c:v>0.04</c:v>
                </c:pt>
                <c:pt idx="12">
                  <c:v>0.05</c:v>
                </c:pt>
                <c:pt idx="13">
                  <c:v>0.08</c:v>
                </c:pt>
                <c:pt idx="14">
                  <c:v>0.09</c:v>
                </c:pt>
                <c:pt idx="15">
                  <c:v>0.1</c:v>
                </c:pt>
                <c:pt idx="16">
                  <c:v>0.2</c:v>
                </c:pt>
                <c:pt idx="17">
                  <c:v>0.3</c:v>
                </c:pt>
                <c:pt idx="18">
                  <c:v>0.4</c:v>
                </c:pt>
                <c:pt idx="19">
                  <c:v>0.5</c:v>
                </c:pt>
                <c:pt idx="20">
                  <c:v>0.600000000000001</c:v>
                </c:pt>
                <c:pt idx="21">
                  <c:v>0.700000000000001</c:v>
                </c:pt>
                <c:pt idx="22">
                  <c:v>0.8</c:v>
                </c:pt>
                <c:pt idx="23">
                  <c:v>0.9</c:v>
                </c:pt>
                <c:pt idx="24">
                  <c:v>1.0</c:v>
                </c:pt>
                <c:pt idx="25">
                  <c:v>2.0</c:v>
                </c:pt>
                <c:pt idx="26">
                  <c:v>3.0</c:v>
                </c:pt>
                <c:pt idx="27">
                  <c:v>4.0</c:v>
                </c:pt>
                <c:pt idx="28">
                  <c:v>5.0</c:v>
                </c:pt>
                <c:pt idx="29">
                  <c:v>6.0</c:v>
                </c:pt>
                <c:pt idx="30">
                  <c:v>7.0</c:v>
                </c:pt>
                <c:pt idx="31">
                  <c:v>8.0</c:v>
                </c:pt>
                <c:pt idx="32">
                  <c:v>9.0</c:v>
                </c:pt>
                <c:pt idx="33">
                  <c:v>10.0</c:v>
                </c:pt>
                <c:pt idx="34">
                  <c:v>11.0</c:v>
                </c:pt>
                <c:pt idx="35">
                  <c:v>12.0</c:v>
                </c:pt>
                <c:pt idx="36">
                  <c:v>13.0</c:v>
                </c:pt>
                <c:pt idx="37">
                  <c:v>14.0</c:v>
                </c:pt>
                <c:pt idx="38">
                  <c:v>15.0</c:v>
                </c:pt>
                <c:pt idx="39">
                  <c:v>16.0</c:v>
                </c:pt>
                <c:pt idx="40">
                  <c:v>17.0</c:v>
                </c:pt>
                <c:pt idx="41">
                  <c:v>18.0</c:v>
                </c:pt>
                <c:pt idx="42">
                  <c:v>19.0</c:v>
                </c:pt>
                <c:pt idx="43">
                  <c:v>20.0</c:v>
                </c:pt>
                <c:pt idx="44">
                  <c:v>21.0</c:v>
                </c:pt>
                <c:pt idx="45">
                  <c:v>22.0</c:v>
                </c:pt>
                <c:pt idx="46">
                  <c:v>23.0</c:v>
                </c:pt>
                <c:pt idx="47">
                  <c:v>24.0</c:v>
                </c:pt>
                <c:pt idx="48">
                  <c:v>25.0</c:v>
                </c:pt>
                <c:pt idx="49">
                  <c:v>26.0</c:v>
                </c:pt>
                <c:pt idx="50">
                  <c:v>27.0</c:v>
                </c:pt>
                <c:pt idx="51">
                  <c:v>28.0</c:v>
                </c:pt>
                <c:pt idx="52">
                  <c:v>29.0</c:v>
                </c:pt>
                <c:pt idx="53">
                  <c:v>30.0</c:v>
                </c:pt>
                <c:pt idx="54">
                  <c:v>31.0</c:v>
                </c:pt>
                <c:pt idx="55">
                  <c:v>32.0</c:v>
                </c:pt>
                <c:pt idx="56">
                  <c:v>33.0</c:v>
                </c:pt>
                <c:pt idx="57">
                  <c:v>34.0</c:v>
                </c:pt>
                <c:pt idx="58">
                  <c:v>35.0</c:v>
                </c:pt>
                <c:pt idx="59">
                  <c:v>36.0</c:v>
                </c:pt>
                <c:pt idx="60">
                  <c:v>37.0</c:v>
                </c:pt>
                <c:pt idx="61">
                  <c:v>38.0</c:v>
                </c:pt>
                <c:pt idx="62">
                  <c:v>39.0</c:v>
                </c:pt>
                <c:pt idx="63">
                  <c:v>40.0</c:v>
                </c:pt>
                <c:pt idx="64">
                  <c:v>42.0</c:v>
                </c:pt>
                <c:pt idx="65">
                  <c:v>43.0</c:v>
                </c:pt>
                <c:pt idx="66">
                  <c:v>44.0</c:v>
                </c:pt>
                <c:pt idx="67">
                  <c:v>45.0</c:v>
                </c:pt>
                <c:pt idx="68">
                  <c:v>46.0</c:v>
                </c:pt>
                <c:pt idx="69">
                  <c:v>47.0</c:v>
                </c:pt>
                <c:pt idx="70">
                  <c:v>48.0</c:v>
                </c:pt>
                <c:pt idx="71">
                  <c:v>49.0</c:v>
                </c:pt>
                <c:pt idx="72">
                  <c:v>50.0</c:v>
                </c:pt>
                <c:pt idx="73">
                  <c:v>51.0</c:v>
                </c:pt>
                <c:pt idx="74">
                  <c:v>52.0</c:v>
                </c:pt>
                <c:pt idx="75">
                  <c:v>53.0</c:v>
                </c:pt>
                <c:pt idx="76">
                  <c:v>54.0</c:v>
                </c:pt>
                <c:pt idx="77">
                  <c:v>55.0</c:v>
                </c:pt>
                <c:pt idx="78">
                  <c:v>56.0</c:v>
                </c:pt>
                <c:pt idx="79">
                  <c:v>57.0</c:v>
                </c:pt>
                <c:pt idx="80">
                  <c:v>59.0</c:v>
                </c:pt>
                <c:pt idx="81">
                  <c:v>60.0</c:v>
                </c:pt>
                <c:pt idx="82">
                  <c:v>61.0</c:v>
                </c:pt>
                <c:pt idx="83">
                  <c:v>62.0</c:v>
                </c:pt>
                <c:pt idx="84">
                  <c:v>63.0</c:v>
                </c:pt>
                <c:pt idx="85">
                  <c:v>64.0</c:v>
                </c:pt>
                <c:pt idx="86">
                  <c:v>65.0</c:v>
                </c:pt>
                <c:pt idx="87">
                  <c:v>66.0</c:v>
                </c:pt>
                <c:pt idx="88">
                  <c:v>67.0</c:v>
                </c:pt>
                <c:pt idx="89">
                  <c:v>68.0</c:v>
                </c:pt>
                <c:pt idx="90">
                  <c:v>69.0</c:v>
                </c:pt>
                <c:pt idx="91">
                  <c:v>70.0</c:v>
                </c:pt>
                <c:pt idx="92">
                  <c:v>71.0</c:v>
                </c:pt>
                <c:pt idx="93">
                  <c:v>72.0</c:v>
                </c:pt>
                <c:pt idx="94">
                  <c:v>73.0</c:v>
                </c:pt>
                <c:pt idx="95">
                  <c:v>74.0</c:v>
                </c:pt>
                <c:pt idx="96">
                  <c:v>75.0</c:v>
                </c:pt>
                <c:pt idx="97">
                  <c:v>76.0</c:v>
                </c:pt>
                <c:pt idx="98">
                  <c:v>77.0</c:v>
                </c:pt>
                <c:pt idx="99">
                  <c:v>78.0</c:v>
                </c:pt>
                <c:pt idx="100">
                  <c:v>79.0</c:v>
                </c:pt>
                <c:pt idx="101">
                  <c:v>80.0</c:v>
                </c:pt>
                <c:pt idx="102">
                  <c:v>81.0</c:v>
                </c:pt>
                <c:pt idx="103">
                  <c:v>83.0</c:v>
                </c:pt>
                <c:pt idx="104">
                  <c:v>84.0</c:v>
                </c:pt>
                <c:pt idx="105">
                  <c:v>86.0</c:v>
                </c:pt>
                <c:pt idx="106">
                  <c:v>87.0</c:v>
                </c:pt>
                <c:pt idx="107">
                  <c:v>88.0</c:v>
                </c:pt>
                <c:pt idx="108">
                  <c:v>89.0</c:v>
                </c:pt>
                <c:pt idx="109">
                  <c:v>90.0</c:v>
                </c:pt>
                <c:pt idx="110">
                  <c:v>91.0</c:v>
                </c:pt>
                <c:pt idx="111">
                  <c:v>93.0</c:v>
                </c:pt>
                <c:pt idx="112">
                  <c:v>94.0</c:v>
                </c:pt>
                <c:pt idx="113">
                  <c:v>95.0</c:v>
                </c:pt>
                <c:pt idx="114">
                  <c:v>96.0</c:v>
                </c:pt>
                <c:pt idx="115">
                  <c:v>97.0</c:v>
                </c:pt>
                <c:pt idx="116">
                  <c:v>98.0</c:v>
                </c:pt>
              </c:numCache>
            </c:numRef>
          </c:xVal>
          <c:yVal>
            <c:numRef>
              <c:f>cdf_lookup_hash!$B$1:$B$117</c:f>
              <c:numCache>
                <c:formatCode>0.00E+00</c:formatCode>
                <c:ptCount val="117"/>
                <c:pt idx="0">
                  <c:v>2.50000000000001E-6</c:v>
                </c:pt>
                <c:pt idx="1">
                  <c:v>2.75000000000001E-5</c:v>
                </c:pt>
                <c:pt idx="2" formatCode="General">
                  <c:v>0.00021</c:v>
                </c:pt>
                <c:pt idx="3" formatCode="General">
                  <c:v>0.000610000000000001</c:v>
                </c:pt>
                <c:pt idx="4" formatCode="General">
                  <c:v>0.02048</c:v>
                </c:pt>
                <c:pt idx="5" formatCode="General">
                  <c:v>0.114725</c:v>
                </c:pt>
                <c:pt idx="6" formatCode="General">
                  <c:v>0.2025675</c:v>
                </c:pt>
                <c:pt idx="7" formatCode="General">
                  <c:v>0.2243575</c:v>
                </c:pt>
                <c:pt idx="8" formatCode="General">
                  <c:v>0.238205</c:v>
                </c:pt>
                <c:pt idx="9" formatCode="General">
                  <c:v>0.43794</c:v>
                </c:pt>
                <c:pt idx="10" formatCode="General">
                  <c:v>0.44916</c:v>
                </c:pt>
                <c:pt idx="11" formatCode="General">
                  <c:v>0.4499775</c:v>
                </c:pt>
                <c:pt idx="12" formatCode="General">
                  <c:v>0.4500525</c:v>
                </c:pt>
                <c:pt idx="13" formatCode="General">
                  <c:v>0.4500725</c:v>
                </c:pt>
                <c:pt idx="14" formatCode="General">
                  <c:v>0.4503575</c:v>
                </c:pt>
                <c:pt idx="15" formatCode="General">
                  <c:v>0.4660925</c:v>
                </c:pt>
                <c:pt idx="16" formatCode="General">
                  <c:v>0.471995</c:v>
                </c:pt>
                <c:pt idx="17" formatCode="General">
                  <c:v>0.47226</c:v>
                </c:pt>
                <c:pt idx="18" formatCode="General">
                  <c:v>0.4724425</c:v>
                </c:pt>
                <c:pt idx="19" formatCode="General">
                  <c:v>0.47252</c:v>
                </c:pt>
                <c:pt idx="20" formatCode="General">
                  <c:v>0.472535</c:v>
                </c:pt>
                <c:pt idx="21" formatCode="General">
                  <c:v>0.4725525</c:v>
                </c:pt>
                <c:pt idx="22" formatCode="General">
                  <c:v>0.4725875</c:v>
                </c:pt>
                <c:pt idx="23" formatCode="General">
                  <c:v>0.47261</c:v>
                </c:pt>
                <c:pt idx="24" formatCode="General">
                  <c:v>0.472645</c:v>
                </c:pt>
                <c:pt idx="25" formatCode="General">
                  <c:v>0.4992575</c:v>
                </c:pt>
                <c:pt idx="26" formatCode="General">
                  <c:v>0.55198</c:v>
                </c:pt>
                <c:pt idx="27" formatCode="General">
                  <c:v>0.606955000000001</c:v>
                </c:pt>
                <c:pt idx="28" formatCode="General">
                  <c:v>0.662325000000001</c:v>
                </c:pt>
                <c:pt idx="29" formatCode="General">
                  <c:v>0.718417499999999</c:v>
                </c:pt>
                <c:pt idx="30" formatCode="General">
                  <c:v>0.775945000000001</c:v>
                </c:pt>
                <c:pt idx="31" formatCode="General">
                  <c:v>0.833985</c:v>
                </c:pt>
                <c:pt idx="32" formatCode="General">
                  <c:v>0.8934725</c:v>
                </c:pt>
                <c:pt idx="33" formatCode="General">
                  <c:v>0.9442625</c:v>
                </c:pt>
                <c:pt idx="34" formatCode="General">
                  <c:v>0.9533325</c:v>
                </c:pt>
                <c:pt idx="35" formatCode="General">
                  <c:v>0.96152</c:v>
                </c:pt>
                <c:pt idx="36" formatCode="General">
                  <c:v>0.96851</c:v>
                </c:pt>
                <c:pt idx="37" formatCode="General">
                  <c:v>0.9744225</c:v>
                </c:pt>
                <c:pt idx="38" formatCode="General">
                  <c:v>0.9797025</c:v>
                </c:pt>
                <c:pt idx="39" formatCode="General">
                  <c:v>0.984042499999999</c:v>
                </c:pt>
                <c:pt idx="40" formatCode="General">
                  <c:v>0.987517499999999</c:v>
                </c:pt>
                <c:pt idx="41" formatCode="General">
                  <c:v>0.9900025</c:v>
                </c:pt>
                <c:pt idx="42" formatCode="General">
                  <c:v>0.991395</c:v>
                </c:pt>
                <c:pt idx="43" formatCode="General">
                  <c:v>0.9920525</c:v>
                </c:pt>
                <c:pt idx="44" formatCode="General">
                  <c:v>0.992375</c:v>
                </c:pt>
                <c:pt idx="45" formatCode="General">
                  <c:v>0.992595</c:v>
                </c:pt>
                <c:pt idx="46" formatCode="General">
                  <c:v>0.992825</c:v>
                </c:pt>
                <c:pt idx="47" formatCode="General">
                  <c:v>0.992982499999999</c:v>
                </c:pt>
                <c:pt idx="48" formatCode="General">
                  <c:v>0.993082499999999</c:v>
                </c:pt>
                <c:pt idx="49" formatCode="General">
                  <c:v>0.993179999999999</c:v>
                </c:pt>
                <c:pt idx="50" formatCode="General">
                  <c:v>0.993275</c:v>
                </c:pt>
                <c:pt idx="51" formatCode="General">
                  <c:v>0.993367499999999</c:v>
                </c:pt>
                <c:pt idx="52" formatCode="General">
                  <c:v>0.993412499999999</c:v>
                </c:pt>
                <c:pt idx="53" formatCode="General">
                  <c:v>0.993489999999999</c:v>
                </c:pt>
                <c:pt idx="54" formatCode="General">
                  <c:v>0.9935975</c:v>
                </c:pt>
                <c:pt idx="55" formatCode="General">
                  <c:v>0.9936575</c:v>
                </c:pt>
                <c:pt idx="56" formatCode="General">
                  <c:v>0.993735</c:v>
                </c:pt>
                <c:pt idx="57" formatCode="General">
                  <c:v>0.993785</c:v>
                </c:pt>
                <c:pt idx="58" formatCode="General">
                  <c:v>0.9938475</c:v>
                </c:pt>
                <c:pt idx="59" formatCode="General">
                  <c:v>0.9938875</c:v>
                </c:pt>
                <c:pt idx="60" formatCode="General">
                  <c:v>0.993912499999999</c:v>
                </c:pt>
                <c:pt idx="61" formatCode="General">
                  <c:v>0.9939375</c:v>
                </c:pt>
                <c:pt idx="62" formatCode="General">
                  <c:v>0.993957499999999</c:v>
                </c:pt>
                <c:pt idx="63" formatCode="General">
                  <c:v>0.993975</c:v>
                </c:pt>
                <c:pt idx="64" formatCode="General">
                  <c:v>0.99399</c:v>
                </c:pt>
                <c:pt idx="65" formatCode="General">
                  <c:v>0.994</c:v>
                </c:pt>
                <c:pt idx="66" formatCode="General">
                  <c:v>0.994012499999999</c:v>
                </c:pt>
                <c:pt idx="67" formatCode="General">
                  <c:v>0.99402</c:v>
                </c:pt>
                <c:pt idx="68" formatCode="General">
                  <c:v>0.9940225</c:v>
                </c:pt>
                <c:pt idx="69" formatCode="General">
                  <c:v>0.99403</c:v>
                </c:pt>
                <c:pt idx="70" formatCode="General">
                  <c:v>0.9940375</c:v>
                </c:pt>
                <c:pt idx="71" formatCode="General">
                  <c:v>0.99404</c:v>
                </c:pt>
                <c:pt idx="72" formatCode="General">
                  <c:v>0.994042499999999</c:v>
                </c:pt>
                <c:pt idx="73" formatCode="General">
                  <c:v>0.9940475</c:v>
                </c:pt>
                <c:pt idx="74" formatCode="General">
                  <c:v>0.9940525</c:v>
                </c:pt>
                <c:pt idx="75" formatCode="General">
                  <c:v>0.994059999999999</c:v>
                </c:pt>
                <c:pt idx="76" formatCode="General">
                  <c:v>0.994067499999999</c:v>
                </c:pt>
                <c:pt idx="77" formatCode="General">
                  <c:v>0.994077499999999</c:v>
                </c:pt>
                <c:pt idx="78" formatCode="General">
                  <c:v>0.994092499999999</c:v>
                </c:pt>
                <c:pt idx="79" formatCode="General">
                  <c:v>0.9940975</c:v>
                </c:pt>
                <c:pt idx="80" formatCode="General">
                  <c:v>0.994105</c:v>
                </c:pt>
                <c:pt idx="81" formatCode="General">
                  <c:v>0.99412</c:v>
                </c:pt>
                <c:pt idx="82" formatCode="General">
                  <c:v>0.994125</c:v>
                </c:pt>
                <c:pt idx="83" formatCode="General">
                  <c:v>0.99413</c:v>
                </c:pt>
                <c:pt idx="84" formatCode="General">
                  <c:v>0.99414</c:v>
                </c:pt>
                <c:pt idx="85" formatCode="General">
                  <c:v>0.994144999999999</c:v>
                </c:pt>
                <c:pt idx="86" formatCode="General">
                  <c:v>0.994155</c:v>
                </c:pt>
                <c:pt idx="87" formatCode="General">
                  <c:v>0.994159999999999</c:v>
                </c:pt>
                <c:pt idx="88" formatCode="General">
                  <c:v>0.994167499999999</c:v>
                </c:pt>
                <c:pt idx="89" formatCode="General">
                  <c:v>0.994175</c:v>
                </c:pt>
                <c:pt idx="90" formatCode="General">
                  <c:v>0.994184999999999</c:v>
                </c:pt>
                <c:pt idx="91" formatCode="General">
                  <c:v>0.9941925</c:v>
                </c:pt>
                <c:pt idx="92" formatCode="General">
                  <c:v>0.994205</c:v>
                </c:pt>
                <c:pt idx="93" formatCode="General">
                  <c:v>0.99421</c:v>
                </c:pt>
                <c:pt idx="94" formatCode="General">
                  <c:v>0.994227499999999</c:v>
                </c:pt>
                <c:pt idx="95" formatCode="General">
                  <c:v>0.994229999999999</c:v>
                </c:pt>
                <c:pt idx="96" formatCode="General">
                  <c:v>0.994237499999999</c:v>
                </c:pt>
                <c:pt idx="97" formatCode="General">
                  <c:v>0.994247499999999</c:v>
                </c:pt>
                <c:pt idx="98" formatCode="General">
                  <c:v>0.994252499999999</c:v>
                </c:pt>
                <c:pt idx="99" formatCode="General">
                  <c:v>0.994262499999999</c:v>
                </c:pt>
                <c:pt idx="100" formatCode="General">
                  <c:v>0.994269999999999</c:v>
                </c:pt>
                <c:pt idx="101" formatCode="General">
                  <c:v>0.994275</c:v>
                </c:pt>
                <c:pt idx="102" formatCode="General">
                  <c:v>0.9942925</c:v>
                </c:pt>
                <c:pt idx="103" formatCode="General">
                  <c:v>0.994302499999999</c:v>
                </c:pt>
                <c:pt idx="104" formatCode="General">
                  <c:v>0.99431</c:v>
                </c:pt>
                <c:pt idx="105" formatCode="General">
                  <c:v>0.994319999999999</c:v>
                </c:pt>
                <c:pt idx="106" formatCode="General">
                  <c:v>0.994322499999999</c:v>
                </c:pt>
                <c:pt idx="107" formatCode="General">
                  <c:v>0.9943275</c:v>
                </c:pt>
                <c:pt idx="108" formatCode="General">
                  <c:v>0.994329999999999</c:v>
                </c:pt>
                <c:pt idx="109" formatCode="General">
                  <c:v>0.9943425</c:v>
                </c:pt>
                <c:pt idx="110" formatCode="General">
                  <c:v>0.99435</c:v>
                </c:pt>
                <c:pt idx="111" formatCode="General">
                  <c:v>0.9943575</c:v>
                </c:pt>
                <c:pt idx="112" formatCode="General">
                  <c:v>0.994362499999999</c:v>
                </c:pt>
                <c:pt idx="113" formatCode="General">
                  <c:v>0.994372499999999</c:v>
                </c:pt>
                <c:pt idx="114" formatCode="General">
                  <c:v>0.994382499999999</c:v>
                </c:pt>
                <c:pt idx="115" formatCode="General">
                  <c:v>0.994387499999999</c:v>
                </c:pt>
                <c:pt idx="116" formatCode="General">
                  <c:v>0.9943925</c:v>
                </c:pt>
              </c:numCache>
            </c:numRef>
          </c:yVal>
        </c:ser>
        <c:axId val="628585912"/>
        <c:axId val="297425592"/>
      </c:scatterChart>
      <c:valAx>
        <c:axId val="628585912"/>
        <c:scaling>
          <c:logBase val="10.0"/>
          <c:orientation val="minMax"/>
        </c:scaling>
        <c:axPos val="b"/>
        <c:numFmt formatCode="General" sourceLinked="1"/>
        <c:tickLblPos val="nextTo"/>
        <c:txPr>
          <a:bodyPr/>
          <a:lstStyle/>
          <a:p>
            <a:pPr>
              <a:defRPr sz="2400"/>
            </a:pPr>
            <a:endParaRPr lang="en-US"/>
          </a:p>
        </c:txPr>
        <c:crossAx val="297425592"/>
        <c:crosses val="autoZero"/>
        <c:crossBetween val="midCat"/>
      </c:valAx>
      <c:valAx>
        <c:axId val="297425592"/>
        <c:scaling>
          <c:orientation val="minMax"/>
        </c:scaling>
        <c:delete val="1"/>
        <c:axPos val="l"/>
        <c:majorGridlines/>
        <c:numFmt formatCode="General" sourceLinked="0"/>
        <c:tickLblPos val="none"/>
        <c:crossAx val="628585912"/>
        <c:crosses val="autoZero"/>
        <c:crossBetween val="midCat"/>
      </c:valAx>
    </c:plotArea>
    <c:legend>
      <c:legendPos val="t"/>
      <c:layout>
        <c:manualLayout>
          <c:xMode val="edge"/>
          <c:yMode val="edge"/>
          <c:x val="0.565830085633235"/>
          <c:y val="0.0210115081768626"/>
          <c:w val="0.333871328483066"/>
          <c:h val="0.114608844737916"/>
        </c:manualLayout>
      </c:layout>
      <c:txPr>
        <a:bodyPr/>
        <a:lstStyle/>
        <a:p>
          <a:pPr>
            <a:defRPr sz="2400"/>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C9C0C-B5A5-9C4B-8D6E-7F7E293A36D6}" type="datetimeFigureOut">
              <a:rPr lang="en-US" smtClean="0"/>
              <a:pPr/>
              <a:t>11/28/12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92592-DE64-4D48-BCF7-E94D4FDCAE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approach is to buffer insertions and control the impact of random writes. </a:t>
            </a:r>
          </a:p>
          <a:p>
            <a:endParaRPr lang="en-US" dirty="0" smtClean="0"/>
          </a:p>
          <a:p>
            <a:r>
              <a:rPr lang="en-US" dirty="0" smtClean="0"/>
              <a:t>Instead of</a:t>
            </a:r>
            <a:r>
              <a:rPr lang="en-US" baseline="0" dirty="0" smtClean="0"/>
              <a:t> full hash table, we maintain small </a:t>
            </a:r>
            <a:r>
              <a:rPr lang="en-US" baseline="0" dirty="0" err="1" smtClean="0"/>
              <a:t>hashtable</a:t>
            </a:r>
            <a:r>
              <a:rPr lang="en-US" baseline="0" dirty="0" smtClean="0"/>
              <a:t> in memory and all requests go to Buffer. As this in-memory hash table gets full, we write it to flash as its incarnation.  </a:t>
            </a:r>
          </a:p>
        </p:txBody>
      </p:sp>
      <p:sp>
        <p:nvSpPr>
          <p:cNvPr id="4" name="Slide Number Placeholder 3"/>
          <p:cNvSpPr>
            <a:spLocks noGrp="1"/>
          </p:cNvSpPr>
          <p:nvPr>
            <p:ph type="sldNum" sz="quarter" idx="10"/>
          </p:nvPr>
        </p:nvSpPr>
        <p:spPr/>
        <p:txBody>
          <a:bodyPr/>
          <a:lstStyle/>
          <a:p>
            <a:fld id="{E7207B64-3D69-40E6-9D6C-33941D3659E9}"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latinLnBrk="0" hangingPunct="1"/>
            <a:r>
              <a:rPr lang="en-US" sz="1200" kern="1200" dirty="0" smtClean="0">
                <a:solidFill>
                  <a:schemeClr val="tx1"/>
                </a:solidFill>
                <a:latin typeface="+mn-lt"/>
                <a:ea typeface="+mn-ea"/>
                <a:cs typeface="+mn-cs"/>
              </a:rPr>
              <a:t>To</a:t>
            </a:r>
            <a:r>
              <a:rPr lang="en-US" sz="1200" kern="1200" baseline="0" dirty="0" smtClean="0">
                <a:solidFill>
                  <a:schemeClr val="tx1"/>
                </a:solidFill>
                <a:latin typeface="+mn-lt"/>
                <a:ea typeface="+mn-ea"/>
                <a:cs typeface="+mn-cs"/>
              </a:rPr>
              <a:t> clarify further, </a:t>
            </a:r>
            <a:endParaRPr lang="en-US" sz="1200" kern="1200" dirty="0" smtClean="0">
              <a:solidFill>
                <a:schemeClr val="tx1"/>
              </a:solidFill>
              <a:latin typeface="+mn-lt"/>
              <a:ea typeface="+mn-ea"/>
              <a:cs typeface="+mn-cs"/>
            </a:endParaRPr>
          </a:p>
          <a:p>
            <a:pPr rtl="0" eaLnBrk="1" latinLnBrk="0" hangingPunct="1"/>
            <a:r>
              <a:rPr lang="en-US" sz="1200" kern="1200" dirty="0" err="1" smtClean="0">
                <a:solidFill>
                  <a:schemeClr val="tx1"/>
                </a:solidFill>
                <a:latin typeface="+mn-lt"/>
                <a:ea typeface="+mn-ea"/>
                <a:cs typeface="+mn-cs"/>
              </a:rPr>
              <a:t>Bufferhash</a:t>
            </a:r>
            <a:r>
              <a:rPr lang="en-US" sz="1200" kern="1200" baseline="0" dirty="0" smtClean="0">
                <a:solidFill>
                  <a:schemeClr val="tx1"/>
                </a:solidFill>
                <a:latin typeface="+mn-lt"/>
                <a:ea typeface="+mn-ea"/>
                <a:cs typeface="+mn-cs"/>
              </a:rPr>
              <a:t> uses two-level memory </a:t>
            </a:r>
            <a:r>
              <a:rPr lang="en-US" sz="1200" kern="1200" baseline="0" dirty="0" err="1" smtClean="0">
                <a:solidFill>
                  <a:schemeClr val="tx1"/>
                </a:solidFill>
                <a:latin typeface="+mn-lt"/>
                <a:ea typeface="+mn-ea"/>
                <a:cs typeface="+mn-cs"/>
              </a:rPr>
              <a:t>heirarchy</a:t>
            </a:r>
            <a:r>
              <a:rPr lang="en-US" sz="1200" kern="1200" baseline="0" dirty="0" smtClean="0">
                <a:solidFill>
                  <a:schemeClr val="tx1"/>
                </a:solidFill>
                <a:latin typeface="+mn-lt"/>
                <a:ea typeface="+mn-ea"/>
                <a:cs typeface="+mn-cs"/>
              </a:rPr>
              <a:t>. It maintains buffer in DRAM and buffer is written to Flash as incarnation in Flash. Flash has Incarnation table, which contains many incarnations of buffer. </a:t>
            </a:r>
          </a:p>
          <a:p>
            <a:pPr rtl="0" eaLnBrk="1" latinLnBrk="0" hangingPunct="1"/>
            <a:r>
              <a:rPr lang="en-US" sz="1200" kern="1200" baseline="0" dirty="0" smtClean="0">
                <a:solidFill>
                  <a:schemeClr val="tx1"/>
                </a:solidFill>
                <a:latin typeface="+mn-lt"/>
                <a:ea typeface="+mn-ea"/>
                <a:cs typeface="+mn-cs"/>
              </a:rPr>
              <a:t>Incarnations are ordered from oldest to the newest.</a:t>
            </a:r>
          </a:p>
          <a:p>
            <a:pPr rtl="0" eaLnBrk="1" latinLnBrk="0" hangingPunct="1"/>
            <a:r>
              <a:rPr lang="en-US" sz="1200" kern="1200" baseline="0" dirty="0" smtClean="0">
                <a:solidFill>
                  <a:schemeClr val="tx1"/>
                </a:solidFill>
                <a:latin typeface="+mn-lt"/>
                <a:ea typeface="+mn-ea"/>
                <a:cs typeface="+mn-cs"/>
              </a:rPr>
              <a:t>The first incarnation corresponds to oldest hash table written to Flash, while 4</a:t>
            </a:r>
            <a:r>
              <a:rPr lang="en-US" sz="1200" kern="1200" baseline="30000" dirty="0" smtClean="0">
                <a:solidFill>
                  <a:schemeClr val="tx1"/>
                </a:solidFill>
                <a:latin typeface="+mn-lt"/>
                <a:ea typeface="+mn-ea"/>
                <a:cs typeface="+mn-cs"/>
              </a:rPr>
              <a:t>th</a:t>
            </a:r>
            <a:r>
              <a:rPr lang="en-US" sz="1200" kern="1200" baseline="0" dirty="0" smtClean="0">
                <a:solidFill>
                  <a:schemeClr val="tx1"/>
                </a:solidFill>
                <a:latin typeface="+mn-lt"/>
                <a:ea typeface="+mn-ea"/>
                <a:cs typeface="+mn-cs"/>
              </a:rPr>
              <a:t> one represent the latest </a:t>
            </a:r>
            <a:r>
              <a:rPr lang="en-US" sz="1200" kern="1200" baseline="0" dirty="0" err="1" smtClean="0">
                <a:solidFill>
                  <a:schemeClr val="tx1"/>
                </a:solidFill>
                <a:latin typeface="+mn-lt"/>
                <a:ea typeface="+mn-ea"/>
                <a:cs typeface="+mn-cs"/>
              </a:rPr>
              <a:t>hashtable</a:t>
            </a:r>
            <a:r>
              <a:rPr lang="en-US" sz="1200" kern="1200" baseline="0" dirty="0" smtClean="0">
                <a:solidFill>
                  <a:schemeClr val="tx1"/>
                </a:solidFill>
                <a:latin typeface="+mn-lt"/>
                <a:ea typeface="+mn-ea"/>
                <a:cs typeface="+mn-cs"/>
              </a:rPr>
              <a:t> written to Flash. The net hash table is composed of buffer and all in-flash hashtables or incarnations of buffer.</a:t>
            </a:r>
          </a:p>
          <a:p>
            <a:pPr rtl="0" eaLnBrk="1" latinLnBrk="0" hangingPunct="1"/>
            <a:endParaRPr lang="en-US" sz="1200" kern="1200" baseline="0" dirty="0" smtClean="0">
              <a:solidFill>
                <a:schemeClr val="tx1"/>
              </a:solidFill>
              <a:latin typeface="+mn-lt"/>
              <a:ea typeface="+mn-ea"/>
              <a:cs typeface="+mn-cs"/>
            </a:endParaRPr>
          </a:p>
          <a:p>
            <a:pPr rtl="0" eaLnBrk="1" latinLnBrk="0" hangingPunct="1"/>
            <a:r>
              <a:rPr lang="en-US" sz="1200" kern="1200" baseline="0" dirty="0" smtClean="0">
                <a:solidFill>
                  <a:schemeClr val="tx1"/>
                </a:solidFill>
                <a:latin typeface="+mn-lt"/>
                <a:ea typeface="+mn-ea"/>
                <a:cs typeface="+mn-cs"/>
              </a:rPr>
              <a:t>While this is good for inserts, it is bad for look ups, we will see next, how</a:t>
            </a:r>
          </a:p>
        </p:txBody>
      </p:sp>
      <p:sp>
        <p:nvSpPr>
          <p:cNvPr id="4" name="Slide Number Placeholder 3"/>
          <p:cNvSpPr>
            <a:spLocks noGrp="1"/>
          </p:cNvSpPr>
          <p:nvPr>
            <p:ph type="sldNum" sz="quarter" idx="10"/>
          </p:nvPr>
        </p:nvSpPr>
        <p:spPr/>
        <p:txBody>
          <a:bodyPr/>
          <a:lstStyle/>
          <a:p>
            <a:fld id="{E7207B64-3D69-40E6-9D6C-33941D3659E9}"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latinLnBrk="0" hangingPunct="1"/>
            <a:r>
              <a:rPr lang="en-US" sz="1200" kern="1200" dirty="0" smtClean="0">
                <a:solidFill>
                  <a:schemeClr val="tx1"/>
                </a:solidFill>
                <a:latin typeface="+mn-lt"/>
                <a:ea typeface="+mn-ea"/>
                <a:cs typeface="+mn-cs"/>
              </a:rPr>
              <a:t>-- too slow</a:t>
            </a:r>
            <a:r>
              <a:rPr lang="en-US" sz="1200" kern="1200" baseline="0" dirty="0" smtClean="0">
                <a:solidFill>
                  <a:schemeClr val="tx1"/>
                </a:solidFill>
                <a:latin typeface="+mn-lt"/>
                <a:ea typeface="+mn-ea"/>
                <a:cs typeface="+mn-cs"/>
              </a:rPr>
              <a:t> on lookups – actually don’t need animation here – show what has happened.</a:t>
            </a:r>
            <a:endParaRPr lang="en-US" sz="1200" kern="1200" dirty="0" smtClean="0">
              <a:solidFill>
                <a:schemeClr val="tx1"/>
              </a:solidFill>
              <a:latin typeface="+mn-lt"/>
              <a:ea typeface="+mn-ea"/>
              <a:cs typeface="+mn-cs"/>
            </a:endParaRPr>
          </a:p>
          <a:p>
            <a:pPr rtl="0" eaLnBrk="1" latinLnBrk="0" hangingPunct="1"/>
            <a:endParaRPr lang="en-US" sz="1200" kern="1200" dirty="0" smtClean="0">
              <a:solidFill>
                <a:schemeClr val="tx1"/>
              </a:solidFill>
              <a:latin typeface="+mn-lt"/>
              <a:ea typeface="+mn-ea"/>
              <a:cs typeface="+mn-cs"/>
            </a:endParaRPr>
          </a:p>
          <a:p>
            <a:pPr rtl="0" eaLnBrk="1" latinLnBrk="0" hangingPunct="1"/>
            <a:r>
              <a:rPr lang="en-US" sz="1200" kern="1200" dirty="0" smtClean="0">
                <a:solidFill>
                  <a:schemeClr val="tx1"/>
                </a:solidFill>
                <a:latin typeface="+mn-lt"/>
                <a:ea typeface="+mn-ea"/>
                <a:cs typeface="+mn-cs"/>
              </a:rPr>
              <a:t>Now,</a:t>
            </a:r>
            <a:r>
              <a:rPr lang="en-US" sz="1200" kern="1200" baseline="0" dirty="0" smtClean="0">
                <a:solidFill>
                  <a:schemeClr val="tx1"/>
                </a:solidFill>
                <a:latin typeface="+mn-lt"/>
                <a:ea typeface="+mn-ea"/>
                <a:cs typeface="+mn-cs"/>
              </a:rPr>
              <a:t> consider look up operation.  A key can be anywhere in DRAM or in Flash. So it is first looked up in buffer.</a:t>
            </a:r>
          </a:p>
          <a:p>
            <a:pPr rtl="0" eaLnBrk="1" latinLnBrk="0" hangingPunct="1"/>
            <a:r>
              <a:rPr lang="en-US" sz="1200" kern="1200" baseline="0" dirty="0" smtClean="0">
                <a:solidFill>
                  <a:schemeClr val="tx1"/>
                </a:solidFill>
                <a:latin typeface="+mn-lt"/>
                <a:ea typeface="+mn-ea"/>
                <a:cs typeface="+mn-cs"/>
              </a:rPr>
              <a:t>Let say, it is not found in memory. Then it will be looked in the latest incarnation on Flash. This is in-flash look up</a:t>
            </a:r>
          </a:p>
          <a:p>
            <a:pPr rtl="0" eaLnBrk="1" latinLnBrk="0" hangingPunct="1"/>
            <a:r>
              <a:rPr lang="en-US" sz="1200" kern="1200" baseline="0" dirty="0" smtClean="0">
                <a:solidFill>
                  <a:schemeClr val="tx1"/>
                </a:solidFill>
                <a:latin typeface="+mn-lt"/>
                <a:ea typeface="+mn-ea"/>
                <a:cs typeface="+mn-cs"/>
              </a:rPr>
              <a:t>And is slower than in-memory look ups. Let say it is not found in this incarnation, then it will be looked in </a:t>
            </a:r>
          </a:p>
          <a:p>
            <a:pPr rtl="0" eaLnBrk="1" latinLnBrk="0" hangingPunct="1"/>
            <a:r>
              <a:rPr lang="en-US" sz="1200" kern="1200" baseline="0" dirty="0" smtClean="0">
                <a:solidFill>
                  <a:schemeClr val="tx1"/>
                </a:solidFill>
                <a:latin typeface="+mn-lt"/>
                <a:ea typeface="+mn-ea"/>
                <a:cs typeface="+mn-cs"/>
              </a:rPr>
              <a:t>Next </a:t>
            </a:r>
            <a:r>
              <a:rPr lang="en-US" sz="1200" kern="1200" baseline="0" dirty="0" err="1" smtClean="0">
                <a:solidFill>
                  <a:schemeClr val="tx1"/>
                </a:solidFill>
                <a:latin typeface="+mn-lt"/>
                <a:ea typeface="+mn-ea"/>
                <a:cs typeface="+mn-cs"/>
              </a:rPr>
              <a:t>incartnation</a:t>
            </a:r>
            <a:r>
              <a:rPr lang="en-US" sz="1200" kern="1200" baseline="0" dirty="0" smtClean="0">
                <a:solidFill>
                  <a:schemeClr val="tx1"/>
                </a:solidFill>
                <a:latin typeface="+mn-lt"/>
                <a:ea typeface="+mn-ea"/>
                <a:cs typeface="+mn-cs"/>
              </a:rPr>
              <a:t>.. and so on. Finally, in this case, it is found on the last incarnation. Thus we get multiple in-flash lookups </a:t>
            </a:r>
          </a:p>
          <a:p>
            <a:pPr rtl="0" eaLnBrk="1" latinLnBrk="0" hangingPunct="1"/>
            <a:r>
              <a:rPr lang="en-US" sz="1200" kern="1200" baseline="0" dirty="0" smtClean="0">
                <a:solidFill>
                  <a:schemeClr val="tx1"/>
                </a:solidFill>
                <a:latin typeface="+mn-lt"/>
                <a:ea typeface="+mn-ea"/>
                <a:cs typeface="+mn-cs"/>
              </a:rPr>
              <a:t>and that will hurt lookup performance. So, can we limit this to only one on average?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207B64-3D69-40E6-9D6C-33941D3659E9}"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Our approach is to use in-memory</a:t>
            </a:r>
            <a:r>
              <a:rPr lang="en-US" sz="1200" kern="1200" baseline="0" dirty="0" smtClean="0">
                <a:solidFill>
                  <a:schemeClr val="tx1"/>
                </a:solidFill>
                <a:latin typeface="+mn-lt"/>
                <a:ea typeface="+mn-ea"/>
                <a:cs typeface="+mn-cs"/>
              </a:rPr>
              <a:t> bloom filters for each incarnation. Bloom filters are space efficient data structures to find if a key is present. </a:t>
            </a:r>
            <a:endParaRPr lang="en-US" sz="1200" kern="1200" dirty="0" smtClean="0">
              <a:solidFill>
                <a:schemeClr val="tx1"/>
              </a:solidFill>
              <a:latin typeface="+mn-lt"/>
              <a:ea typeface="+mn-ea"/>
              <a:cs typeface="+mn-cs"/>
            </a:endParaRPr>
          </a:p>
          <a:p>
            <a:pPr rtl="0" eaLnBrk="1" latinLnBrk="0" hangingPunct="1"/>
            <a:endParaRPr lang="en-US" sz="1200" kern="1200" dirty="0" smtClean="0">
              <a:solidFill>
                <a:schemeClr val="tx1"/>
              </a:solidFill>
              <a:latin typeface="+mn-lt"/>
              <a:ea typeface="+mn-ea"/>
              <a:cs typeface="+mn-cs"/>
            </a:endParaRPr>
          </a:p>
          <a:p>
            <a:pPr rtl="0" eaLnBrk="1" latinLnBrk="0" hangingPunct="1"/>
            <a:r>
              <a:rPr lang="en-US" sz="1200" kern="1200" dirty="0" smtClean="0">
                <a:solidFill>
                  <a:schemeClr val="tx1"/>
                </a:solidFill>
                <a:latin typeface="+mn-lt"/>
                <a:ea typeface="+mn-ea"/>
                <a:cs typeface="+mn-cs"/>
              </a:rPr>
              <a:t>So, now keys are first checked</a:t>
            </a:r>
            <a:r>
              <a:rPr lang="en-US" sz="1200" kern="1200" baseline="0" dirty="0" smtClean="0">
                <a:solidFill>
                  <a:schemeClr val="tx1"/>
                </a:solidFill>
                <a:latin typeface="+mn-lt"/>
                <a:ea typeface="+mn-ea"/>
                <a:cs typeface="+mn-cs"/>
              </a:rPr>
              <a:t> in in-memory bloom filters. If it is not present in first bloom filter,  there is no need to look it up on Flash. Then it is looked in next bloom filter, if it is present, it is looked in the corresponding incarnation of flash. In this case the key is not found in flash, so we have false positives.  So Bloom filter should be configured properly to reduce this false positive as much as possible. We find that for 32 GB, of Flash, we can use 2 GB bloom filters to reduce false positive rate below 0.01. Thus, we can reduce lookups to 1 on average.</a:t>
            </a:r>
          </a:p>
          <a:p>
            <a:pPr rtl="0" eaLnBrk="1" latinLnBrk="0" hangingPunct="1"/>
            <a:endParaRPr lang="en-US" sz="1200" kern="1200" baseline="0" dirty="0" smtClean="0">
              <a:solidFill>
                <a:schemeClr val="tx1"/>
              </a:solidFill>
              <a:latin typeface="+mn-lt"/>
              <a:ea typeface="+mn-ea"/>
              <a:cs typeface="+mn-cs"/>
            </a:endParaRPr>
          </a:p>
          <a:p>
            <a:pPr rtl="0" eaLnBrk="1" latinLnBrk="0" hangingPunct="1"/>
            <a:r>
              <a:rPr lang="en-US" sz="1200" kern="1200" baseline="0" dirty="0" smtClean="0">
                <a:solidFill>
                  <a:schemeClr val="tx1"/>
                </a:solidFill>
                <a:latin typeface="+mn-lt"/>
                <a:ea typeface="+mn-ea"/>
                <a:cs typeface="+mn-cs"/>
              </a:rPr>
              <a:t>Lets see how the design choices so far impact update operations?</a:t>
            </a:r>
          </a:p>
          <a:p>
            <a:pPr rtl="0" eaLnBrk="1" latinLnBrk="0" hangingPunct="1"/>
            <a:endParaRPr lang="en-US" sz="1200" kern="1200" baseline="0" dirty="0" smtClean="0">
              <a:solidFill>
                <a:schemeClr val="tx1"/>
              </a:solidFill>
              <a:latin typeface="+mn-lt"/>
              <a:ea typeface="+mn-ea"/>
              <a:cs typeface="+mn-cs"/>
            </a:endParaRPr>
          </a:p>
          <a:p>
            <a:pPr rtl="0" eaLnBrk="1" latinLnBrk="0" hangingPunct="1"/>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207B64-3D69-40E6-9D6C-33941D3659E9}"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consider update operation. If we had to update a key on flash, it</a:t>
            </a:r>
            <a:r>
              <a:rPr lang="en-US" baseline="0" dirty="0" smtClean="0"/>
              <a:t> would require expensive in-place updates. So we take an approach of lazy updates. The key is inserted in the buffer. For lookups, the incarnations are checked in the order they are inserted. Once found, the later incarnations are not looked up. This ensures that only updated values are returned.</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consider update operation. If we had to update a key on flash, it</a:t>
            </a:r>
            <a:r>
              <a:rPr lang="en-US" baseline="0" dirty="0" smtClean="0"/>
              <a:t> would require expensive in-place updates. So we take an approach of lazy updates. </a:t>
            </a:r>
          </a:p>
          <a:p>
            <a:endParaRPr lang="en-US" baseline="0" dirty="0" smtClean="0"/>
          </a:p>
          <a:p>
            <a:r>
              <a:rPr lang="en-US" baseline="0" dirty="0" smtClean="0"/>
              <a:t>The key is inserted in the buffer. Later buffer will be  flushed to Flash as incarnation, the new value would be in the latest incarnation.</a:t>
            </a:r>
          </a:p>
          <a:p>
            <a:endParaRPr lang="en-US" baseline="0" dirty="0" smtClean="0"/>
          </a:p>
          <a:p>
            <a:r>
              <a:rPr lang="en-US" baseline="0" dirty="0" smtClean="0"/>
              <a:t>In this example, only 4</a:t>
            </a:r>
            <a:r>
              <a:rPr lang="en-US" baseline="30000" dirty="0" smtClean="0"/>
              <a:t>th</a:t>
            </a:r>
            <a:r>
              <a:rPr lang="en-US" baseline="0" dirty="0" smtClean="0"/>
              <a:t> incarnation is looked up. So this ensures that only updated values are returned. </a:t>
            </a:r>
            <a:r>
              <a:rPr lang="en-US" sz="1200" kern="1200" baseline="0" dirty="0" smtClean="0">
                <a:solidFill>
                  <a:schemeClr val="tx1"/>
                </a:solidFill>
                <a:latin typeface="+mn-lt"/>
                <a:ea typeface="+mn-ea"/>
                <a:cs typeface="+mn-cs"/>
              </a:rPr>
              <a:t>For lookups, the incarnations are checked in the order they are inserted. Once found, the later incarnations are not looked up. </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t>
            </a:r>
            <a:r>
              <a:rPr lang="en-US" dirty="0" err="1" smtClean="0"/>
              <a:t>Bufferhash</a:t>
            </a:r>
            <a:r>
              <a:rPr lang="en-US" dirty="0" smtClean="0"/>
              <a:t> becomes</a:t>
            </a:r>
            <a:r>
              <a:rPr lang="en-US" baseline="0" dirty="0" smtClean="0"/>
              <a:t> full, some of the items will be evicted. Different applications will have their own requirements and would like to have their own policies such as LRU, FIFO or others.   I am going to talk about briefly about eviction, details are in the paper. Basically, </a:t>
            </a:r>
            <a:r>
              <a:rPr lang="en-US" baseline="0" dirty="0" err="1" smtClean="0"/>
              <a:t>bufferhash</a:t>
            </a:r>
            <a:r>
              <a:rPr lang="en-US" baseline="0" dirty="0" smtClean="0"/>
              <a:t> supports two primitives., Full discard and partial discard. Full discard </a:t>
            </a:r>
          </a:p>
          <a:p>
            <a:r>
              <a:rPr lang="en-US" baseline="0" dirty="0" smtClean="0"/>
              <a:t>Evicts all items and so naturally implements FIFO- because in </a:t>
            </a:r>
            <a:r>
              <a:rPr lang="en-US" baseline="0" dirty="0" err="1" smtClean="0"/>
              <a:t>Bufferhash</a:t>
            </a:r>
            <a:r>
              <a:rPr lang="en-US" baseline="0" dirty="0" smtClean="0"/>
              <a:t>, by default, incarnations are evicted in FIFO order. </a:t>
            </a:r>
            <a:r>
              <a:rPr lang="en-US" baseline="0" dirty="0"/>
              <a:t> </a:t>
            </a:r>
            <a:r>
              <a:rPr lang="en-US" baseline="0" dirty="0" smtClean="0"/>
              <a:t>In partial discard,  few items are retained. Priority based eviction can be simply implemented using Partial discard, by retaining high priority items. </a:t>
            </a:r>
          </a:p>
          <a:p>
            <a:endParaRPr lang="en-US" baseline="0" dirty="0" smtClean="0"/>
          </a:p>
          <a:p>
            <a:r>
              <a:rPr lang="en-US" baseline="0" dirty="0" err="1" smtClean="0"/>
              <a:t>Bufferhash</a:t>
            </a:r>
            <a:r>
              <a:rPr lang="en-US" baseline="0" dirty="0" smtClean="0"/>
              <a:t> is best suited for FIFO, as it can naturally support it. Variety of other policies can also be supported at some additional cost. The details are in the paper. </a:t>
            </a:r>
          </a:p>
        </p:txBody>
      </p:sp>
      <p:sp>
        <p:nvSpPr>
          <p:cNvPr id="4" name="Slide Number Placeholder 3"/>
          <p:cNvSpPr>
            <a:spLocks noGrp="1"/>
          </p:cNvSpPr>
          <p:nvPr>
            <p:ph type="sldNum" sz="quarter" idx="10"/>
          </p:nvPr>
        </p:nvSpPr>
        <p:spPr/>
        <p:txBody>
          <a:bodyPr/>
          <a:lstStyle/>
          <a:p>
            <a:fld id="{E7207B64-3D69-40E6-9D6C-33941D3659E9}"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with single buffer in DRAM, we have shown how all</a:t>
            </a:r>
            <a:r>
              <a:rPr lang="en-US" baseline="0" dirty="0" smtClean="0"/>
              <a:t> </a:t>
            </a:r>
            <a:r>
              <a:rPr lang="en-US" dirty="0" smtClean="0"/>
              <a:t>operations</a:t>
            </a:r>
            <a:r>
              <a:rPr lang="en-US" baseline="0" dirty="0" smtClean="0"/>
              <a:t> and eviction policies are supported using </a:t>
            </a:r>
            <a:r>
              <a:rPr lang="en-US" baseline="0" dirty="0" err="1" smtClean="0"/>
              <a:t>Bufferhash</a:t>
            </a:r>
            <a:r>
              <a:rPr lang="en-US" baseline="0" dirty="0" smtClean="0"/>
              <a:t>. However there are issues with using one buffer, specifically, it has high worst case insert latency, when buffer is written fully to Flash. For example, writing 1 GB of buffer require few seconds to write to Flash. This would effect some </a:t>
            </a:r>
            <a:r>
              <a:rPr lang="en-US" baseline="0" dirty="0" err="1" smtClean="0"/>
              <a:t>applictions</a:t>
            </a:r>
            <a:r>
              <a:rPr lang="en-US" baseline="0" dirty="0" smtClean="0"/>
              <a:t> like WAN optimizers, where new lookups will have to stall.</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we take an approach of partitioning buffers into small buffers based on first few bits of key space.  For example, in this case, using first bit, the buffer is partitioned into tow small buffers.  This reduce the worst case latency. So the eviction policies, we have described so far, will hold per buffer.  For example,  FIFO applies per buffer.</a:t>
            </a:r>
          </a:p>
          <a:p>
            <a:r>
              <a:rPr lang="en-US" baseline="0" dirty="0" smtClean="0"/>
              <a:t>Supporting stronger eviction semantics across entire </a:t>
            </a:r>
            <a:r>
              <a:rPr lang="en-US" baseline="0" dirty="0" err="1" smtClean="0"/>
              <a:t>bufeerhash</a:t>
            </a:r>
            <a:r>
              <a:rPr lang="en-US" baseline="0" dirty="0" smtClean="0"/>
              <a:t> is subject for future work</a:t>
            </a:r>
          </a:p>
        </p:txBody>
      </p:sp>
      <p:sp>
        <p:nvSpPr>
          <p:cNvPr id="4" name="Slide Number Placeholder 3"/>
          <p:cNvSpPr>
            <a:spLocks noGrp="1"/>
          </p:cNvSpPr>
          <p:nvPr>
            <p:ph type="sldNum" sz="quarter" idx="10"/>
          </p:nvPr>
        </p:nvSpPr>
        <p:spPr/>
        <p:txBody>
          <a:bodyPr/>
          <a:lstStyle/>
          <a:p>
            <a:fld id="{E7207B64-3D69-40E6-9D6C-33941D3659E9}"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Putting together,</a:t>
            </a:r>
            <a:r>
              <a:rPr lang="en-US" baseline="0" dirty="0" smtClean="0"/>
              <a:t>  we have multiple buffers in memory, for each buffer, we have multiple incarnations. And for each incarnation, we have a bloom filter.  So our hash table is , all buffers in memory and all incarnations on flash.</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207B64-3D69-40E6-9D6C-33941D3659E9}"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first consider insertion cost.  The worst case happens when buffer gets full and is written to flash. So worst case is </a:t>
            </a:r>
            <a:r>
              <a:rPr lang="en-US" baseline="0" dirty="0" err="1" smtClean="0"/>
              <a:t>proporotional</a:t>
            </a:r>
            <a:r>
              <a:rPr lang="en-US" baseline="0" dirty="0" smtClean="0"/>
              <a:t> to the size of buffer.  For buffer &gt; block size, the average latency is constant. </a:t>
            </a:r>
          </a:p>
          <a:p>
            <a:endParaRPr lang="en-US" baseline="0" dirty="0" smtClean="0"/>
          </a:p>
          <a:p>
            <a:r>
              <a:rPr lang="en-US" baseline="0" dirty="0" smtClean="0"/>
              <a:t>Next we consider look up cost. For a key, we have to look up in all incarnations and for each incarnation, we may have to look into flash if bloom filter has false positives or it is a hit. So. Average case is proportional to number of incarnations and false positive rate of bloom filters. </a:t>
            </a:r>
          </a:p>
          <a:p>
            <a:r>
              <a:rPr lang="en-US" baseline="0" dirty="0" smtClean="0"/>
              <a:t>.</a:t>
            </a:r>
          </a:p>
          <a:p>
            <a:endParaRPr lang="en-US" baseline="0" dirty="0" smtClean="0"/>
          </a:p>
          <a:p>
            <a:r>
              <a:rPr lang="en-US" baseline="0" dirty="0" smtClean="0"/>
              <a:t>Based on these analyses, I am going to talk about how we can tune several parameters to have good average and worst case performance I am going to start with </a:t>
            </a:r>
            <a:r>
              <a:rPr lang="en-US" baseline="0" dirty="0" err="1" smtClean="0"/>
              <a:t>aggregarate</a:t>
            </a:r>
            <a:r>
              <a:rPr lang="en-US" baseline="0" dirty="0" smtClean="0"/>
              <a:t> of buffer</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Total buffer size is size of all buffers.</a:t>
            </a:r>
            <a:r>
              <a:rPr lang="en-US" baseline="0" dirty="0" smtClean="0"/>
              <a:t>. So given fixed DRAM. How much should we allocated to Buffers.</a:t>
            </a:r>
          </a:p>
          <a:p>
            <a:r>
              <a:rPr lang="en-US" baseline="0" dirty="0" smtClean="0"/>
              <a:t>Once we determine this, Remaining memory will be allocated to bloom filters. </a:t>
            </a:r>
          </a:p>
          <a:p>
            <a:endParaRPr lang="en-US" baseline="0" dirty="0" smtClean="0"/>
          </a:p>
          <a:p>
            <a:r>
              <a:rPr lang="en-US" baseline="0" dirty="0" smtClean="0"/>
              <a:t>we have seen that look up is proportional to number of incarnations and false positive rate. </a:t>
            </a:r>
          </a:p>
          <a:p>
            <a:endParaRPr lang="en-US" baseline="0" dirty="0" smtClean="0"/>
          </a:p>
          <a:p>
            <a:r>
              <a:rPr lang="en-US" baseline="0" dirty="0" smtClean="0"/>
              <a:t>And number of incarnations is flash size/total buffer size. So immediately we see that if buffer size is small, number of incarnations is high, and so look up latency would be high.  should we have large buffers?</a:t>
            </a:r>
          </a:p>
          <a:p>
            <a:endParaRPr lang="en-US" baseline="0" dirty="0" smtClean="0"/>
          </a:p>
          <a:p>
            <a:r>
              <a:rPr lang="en-US" dirty="0" err="1" smtClean="0"/>
              <a:t>Buf</a:t>
            </a:r>
            <a:r>
              <a:rPr lang="en-US" dirty="0" smtClean="0"/>
              <a:t> </a:t>
            </a:r>
            <a:r>
              <a:rPr lang="en-US" baseline="0" dirty="0" smtClean="0"/>
              <a:t>if we have large buffers, we have small memory to bloom filters  and false positive rate increases as the size of bloom filters decrease.  So too large is also not optimal. </a:t>
            </a:r>
          </a:p>
          <a:p>
            <a:r>
              <a:rPr lang="en-US" baseline="0" dirty="0" smtClean="0"/>
              <a:t>The optimal lie some where in between and Based on our analysis, we have found that optimal can be computed as  2 * SSD/entry size. The detail of analysis is in the paper. </a:t>
            </a:r>
            <a:endParaRPr lang="en-US" dirty="0" smtClean="0"/>
          </a:p>
        </p:txBody>
      </p:sp>
      <p:sp>
        <p:nvSpPr>
          <p:cNvPr id="4" name="Slide Number Placeholder 3"/>
          <p:cNvSpPr>
            <a:spLocks noGrp="1"/>
          </p:cNvSpPr>
          <p:nvPr>
            <p:ph type="sldNum" sz="quarter" idx="10"/>
          </p:nvPr>
        </p:nvSpPr>
        <p:spPr/>
        <p:txBody>
          <a:bodyPr/>
          <a:lstStyle/>
          <a:p>
            <a:fld id="{E7207B64-3D69-40E6-9D6C-33941D3659E9}"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we look at the size of a partitioned buffer. As we have discussed earlier, if the size of one buffer is large, average insert latency is small, but worst case performance would be higher. Different applications may have different requirements of average and worst case latencies, so this parameter can be tuned accordingly.</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237162C6-AECC-401B-BA55-0C87E4C9BF09}" type="slidenum">
              <a:rPr lang="en-US" smtClean="0"/>
              <a:pPr>
                <a:defRPr/>
              </a:pPr>
              <a:t>25</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78001705"/>
      </p:ext>
    </p:extLst>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fontAlgn="auto" hangingPunct="1">
              <a:spcAft>
                <a:spcPts val="0"/>
              </a:spcAft>
              <a:buFont typeface="Arial" pitchFamily="34" charset="0"/>
              <a:buNone/>
              <a:defRPr/>
            </a:pPr>
            <a:endParaRPr lang="en-US" dirty="0" smtClean="0"/>
          </a:p>
        </p:txBody>
      </p:sp>
      <p:sp>
        <p:nvSpPr>
          <p:cNvPr id="26628"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51CCF81-A4D3-4FA1-B57E-D9C24E153CFF}"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37162C6-AECC-401B-BA55-0C87E4C9BF09}" type="slidenum">
              <a:rPr lang="en-US" smtClean="0"/>
              <a:pPr>
                <a:defRPr/>
              </a:pPr>
              <a:t>29</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23056485"/>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1748"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C3CE87B-A63D-4963-B141-7A615AEE039A}"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37162C6-AECC-401B-BA55-0C87E4C9BF09}" type="slidenum">
              <a:rPr lang="en-US" smtClean="0"/>
              <a:pPr>
                <a:defRPr/>
              </a:pPr>
              <a:t>31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71074988"/>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37162C6-AECC-401B-BA55-0C87E4C9BF09}" type="slidenum">
              <a:rPr lang="en-US" smtClean="0"/>
              <a:pPr>
                <a:defRPr/>
              </a:pPr>
              <a:t>32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72386621"/>
      </p:ext>
    </p:extLst>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29700"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772F477-7C40-40C8-9D0C-EF880CF16CC9}"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Recent</a:t>
            </a:r>
            <a:r>
              <a:rPr lang="en-US" baseline="0" dirty="0" smtClean="0"/>
              <a:t> years have seen the emergence of new data-intensive networked systems, which require maintaining large hash tables of</a:t>
            </a:r>
          </a:p>
          <a:p>
            <a:r>
              <a:rPr lang="en-US" baseline="0" dirty="0" smtClean="0"/>
              <a:t>the order of few </a:t>
            </a:r>
            <a:r>
              <a:rPr lang="en-US" baseline="0" dirty="0" err="1" smtClean="0"/>
              <a:t>hunderd</a:t>
            </a:r>
            <a:r>
              <a:rPr lang="en-US" baseline="0" dirty="0" smtClean="0"/>
              <a:t> </a:t>
            </a:r>
            <a:r>
              <a:rPr lang="en-US" baseline="0" dirty="0" err="1" smtClean="0"/>
              <a:t>giga</a:t>
            </a:r>
            <a:r>
              <a:rPr lang="en-US" baseline="0" dirty="0" smtClean="0"/>
              <a:t> bytes. </a:t>
            </a:r>
            <a:endParaRPr lang="en-US" dirty="0" smtClean="0"/>
          </a:p>
          <a:p>
            <a:endParaRPr lang="en-US" dirty="0" smtClean="0"/>
          </a:p>
          <a:p>
            <a:r>
              <a:rPr lang="en-US" dirty="0" smtClean="0"/>
              <a:t>To start</a:t>
            </a:r>
            <a:r>
              <a:rPr lang="en-US" baseline="0" dirty="0" smtClean="0"/>
              <a:t> with, lets take an example of WAN optimizers. WAN optimizers are deployed on the WAN links between data center and branch office, and </a:t>
            </a:r>
          </a:p>
          <a:p>
            <a:r>
              <a:rPr lang="en-US" baseline="0" dirty="0" smtClean="0"/>
              <a:t> one of their optimizations is to reduce the amount of data that is sent over WAN. </a:t>
            </a:r>
          </a:p>
          <a:p>
            <a:r>
              <a:rPr lang="en-US" baseline="0" dirty="0" smtClean="0"/>
              <a:t> So, when an object comes, they first divide into small chunks, For each chunk, they find if it was earlier sent over the WAN.  So if it was earlier sent over the link, they need not send it again. So they maintain an Object store which hash earlier sent chunks. To do the fast look up of every chunk, they maintain</a:t>
            </a:r>
          </a:p>
          <a:p>
            <a:r>
              <a:rPr lang="en-US" baseline="0" dirty="0" smtClean="0"/>
              <a:t>a hash table over object store.  This hash table has key as hash of the chunk and value as the pointer to chunk stored in Object store. By using this hash table,  earlier sent chunks of the object are quickly identified.</a:t>
            </a:r>
          </a:p>
          <a:p>
            <a:endParaRPr lang="en-US" baseline="0" dirty="0" smtClean="0"/>
          </a:p>
          <a:p>
            <a:r>
              <a:rPr lang="en-US" baseline="0" dirty="0" smtClean="0"/>
              <a:t>In this way, the sent data consists of only new chunks – and so the size of data sent over WAN is reduced. On the other side of WAN link, the sent data and chunk store is used to reconstruct the full object. </a:t>
            </a:r>
          </a:p>
          <a:p>
            <a:endParaRPr lang="en-US" baseline="0" dirty="0" smtClean="0"/>
          </a:p>
          <a:p>
            <a:r>
              <a:rPr lang="en-US" baseline="0" dirty="0" smtClean="0"/>
              <a:t>Our focus is on this hash table. For a 4 KB chunk, 4 TB of object store, the size of this </a:t>
            </a:r>
            <a:r>
              <a:rPr lang="en-US" baseline="0" dirty="0" err="1" smtClean="0"/>
              <a:t>hashtable</a:t>
            </a:r>
            <a:r>
              <a:rPr lang="en-US" baseline="0" dirty="0" smtClean="0"/>
              <a:t> is roughly 32 GB. The storage cost is going down, so the object store size will grow, and we will have bigger hash tables.</a:t>
            </a:r>
          </a:p>
          <a:p>
            <a:r>
              <a:rPr lang="en-US" baseline="0" dirty="0" smtClean="0"/>
              <a:t>Furthermore they require high speed lookups roughly 10000 lookups per sec for 500 Mbps WAN link. The hashes corresponding to new chunks also need to be inserted in the hash table for future lookups.  The </a:t>
            </a:r>
            <a:r>
              <a:rPr lang="en-US" baseline="0" dirty="0" err="1" smtClean="0"/>
              <a:t>hashtable</a:t>
            </a:r>
            <a:r>
              <a:rPr lang="en-US" baseline="0" dirty="0" smtClean="0"/>
              <a:t> may get full, and so certain entries needs to be evicted, so these hash tables also require roughly 10000 insertions and evictions per second. </a:t>
            </a:r>
          </a:p>
          <a:p>
            <a:endParaRPr lang="en-US" baseline="0" dirty="0" smtClean="0"/>
          </a:p>
          <a:p>
            <a:r>
              <a:rPr lang="en-US" baseline="0" dirty="0" smtClean="0"/>
              <a:t>The compressed object is sent over the link, and on the other side it is uncompressed. </a:t>
            </a:r>
          </a:p>
          <a:p>
            <a:endParaRPr lang="en-US" baseline="0" dirty="0" smtClean="0"/>
          </a:p>
          <a:p>
            <a:r>
              <a:rPr lang="en-US" baseline="0" dirty="0" smtClean="0"/>
              <a:t>For a 500 Mbps WAN, this hash table would require 10 K inserts and lookups per second, and the size of hash table would be roughly 16-32 GB for 4 TB object store. </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1748"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C3CE87B-A63D-4963-B141-7A615AEE039A}"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2772"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4BAFF84-F5DF-4002-88D2-DB6E9B8A36A1}"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marL="0" lvl="1" indent="0" algn="l" fontAlgn="auto">
              <a:spcBef>
                <a:spcPts val="0"/>
              </a:spcBef>
              <a:spcAft>
                <a:spcPts val="0"/>
              </a:spcAft>
              <a:buFont typeface="Arial" pitchFamily="34" charset="0"/>
              <a:buNone/>
              <a:defRPr/>
            </a:pPr>
            <a:endParaRPr lang="en-US" dirty="0" smtClean="0"/>
          </a:p>
        </p:txBody>
      </p:sp>
      <p:sp>
        <p:nvSpPr>
          <p:cNvPr id="33796"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C8AAA74-9A53-4949-B0C6-39F626547401}"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37162C6-AECC-401B-BA55-0C87E4C9BF09}" type="slidenum">
              <a:rPr lang="en-US" smtClean="0"/>
              <a:pPr>
                <a:defRPr/>
              </a:pPr>
              <a:t>38</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23056485"/>
      </p:ext>
    </p:extLst>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I am going to talk about evaluation of our CLAM design.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40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have implemented  a prototype in C/C++ and configured with 4 GB DRAM and 32 GB SSD. Based on our analysis, we configure it to have 2 GB Buffers and 2 GB of Bloom filters. </a:t>
            </a:r>
          </a:p>
          <a:p>
            <a:r>
              <a:rPr lang="en-US" baseline="0" dirty="0" smtClean="0"/>
              <a:t>Which is good enough for giving false positive rate of 0.01. We have evaluated other policies as well, but in this talk I am going to talk about evaluation with FIFO eviction policy.</a:t>
            </a:r>
          </a:p>
        </p:txBody>
      </p:sp>
      <p:sp>
        <p:nvSpPr>
          <p:cNvPr id="4" name="Slide Number Placeholder 3"/>
          <p:cNvSpPr>
            <a:spLocks noGrp="1"/>
          </p:cNvSpPr>
          <p:nvPr>
            <p:ph type="sldNum" sz="quarter" idx="10"/>
          </p:nvPr>
        </p:nvSpPr>
        <p:spPr/>
        <p:txBody>
          <a:bodyPr/>
          <a:lstStyle/>
          <a:p>
            <a:fld id="{E7207B64-3D69-40E6-9D6C-33941D3659E9}" type="slidenum">
              <a:rPr lang="en-US" smtClean="0"/>
              <a:pPr/>
              <a:t>41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workload is driven by random keys lookups and inserts.. For every key, we first look up the key and then insert or update the key. This kind of workload is driven by workload in WAN optimizers. We also used workload from real packet traces. We vary the hit rate for key, and the results I am showing here is for the hit rate of 40%.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compare performance of </a:t>
            </a:r>
            <a:r>
              <a:rPr lang="en-US" baseline="0" dirty="0" err="1" smtClean="0"/>
              <a:t>Bufferhash</a:t>
            </a:r>
            <a:r>
              <a:rPr lang="en-US" baseline="0" dirty="0" smtClean="0"/>
              <a:t> with traditional </a:t>
            </a:r>
            <a:r>
              <a:rPr lang="en-US" baseline="0" dirty="0" err="1" smtClean="0"/>
              <a:t>hashtable</a:t>
            </a:r>
            <a:r>
              <a:rPr lang="en-US" baseline="0" dirty="0" smtClean="0"/>
              <a:t> </a:t>
            </a:r>
            <a:r>
              <a:rPr lang="en-US" baseline="0" dirty="0" err="1" smtClean="0"/>
              <a:t>BerkeleyDB</a:t>
            </a:r>
            <a:r>
              <a:rPr lang="en-US" baseline="0" dirty="0" smtClean="0"/>
              <a:t> – which is used in many WAN optimizers.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average lookup latency is 0.06 ms much better than Berkeley DB, 4.6 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average insert latency is 0.006 ms , also much better than that of Berkeley DB of 4.8 </a:t>
            </a:r>
            <a:r>
              <a:rPr lang="en-US" baseline="0" dirty="0" err="1" smtClean="0"/>
              <a:t>ms.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Thus </a:t>
            </a:r>
            <a:r>
              <a:rPr lang="en-US" baseline="0" dirty="0" err="1" smtClean="0"/>
              <a:t>Bufferhash</a:t>
            </a:r>
            <a:r>
              <a:rPr lang="en-US" baseline="0" dirty="0" smtClean="0"/>
              <a:t> gives much better performance than </a:t>
            </a:r>
            <a:r>
              <a:rPr lang="en-US" baseline="0" dirty="0" err="1" smtClean="0"/>
              <a:t>BerkeleyDB</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are going to see next, what is actually happening.</a:t>
            </a:r>
            <a:endParaRPr lang="en-US" dirty="0" smtClean="0"/>
          </a:p>
          <a:p>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first look at insert performance. Here is the CDF of insert latencies. On the x-axis we have insert </a:t>
            </a:r>
            <a:r>
              <a:rPr lang="en-US" baseline="0" dirty="0" err="1" smtClean="0"/>
              <a:t>latencis</a:t>
            </a:r>
            <a:r>
              <a:rPr lang="en-US" baseline="0" dirty="0" smtClean="0"/>
              <a:t> in </a:t>
            </a:r>
            <a:r>
              <a:rPr lang="en-US" baseline="0" dirty="0" err="1" smtClean="0"/>
              <a:t>ms.</a:t>
            </a:r>
            <a:r>
              <a:rPr lang="en-US" baseline="0" dirty="0" smtClean="0"/>
              <a:t> On Y-axis we have CDF.  We compare the performance of </a:t>
            </a:r>
            <a:r>
              <a:rPr lang="en-US" baseline="0" dirty="0" err="1" smtClean="0"/>
              <a:t>Bufferhash</a:t>
            </a:r>
            <a:r>
              <a:rPr lang="en-US" baseline="0" dirty="0" smtClean="0"/>
              <a:t> with </a:t>
            </a:r>
            <a:r>
              <a:rPr lang="en-US" baseline="0" dirty="0" err="1" smtClean="0"/>
              <a:t>BerkeleyDB</a:t>
            </a:r>
            <a:r>
              <a:rPr lang="en-US" baseline="0" dirty="0" smtClean="0"/>
              <a:t>- a disk based hash table. This experiment was done on Intel SSD.</a:t>
            </a:r>
          </a:p>
          <a:p>
            <a:endParaRPr lang="en-US" baseline="0" dirty="0" smtClean="0"/>
          </a:p>
          <a:p>
            <a:r>
              <a:rPr lang="en-US" baseline="0" dirty="0" smtClean="0"/>
              <a:t>We first look at </a:t>
            </a:r>
            <a:r>
              <a:rPr lang="en-US" baseline="0" dirty="0" err="1" smtClean="0"/>
              <a:t>Bufferhash</a:t>
            </a:r>
            <a:r>
              <a:rPr lang="en-US" baseline="0" dirty="0" smtClean="0"/>
              <a:t> performance. We find that 99% of inserts just take &lt; 0.1 </a:t>
            </a:r>
            <a:r>
              <a:rPr lang="en-US" baseline="0" dirty="0" err="1" smtClean="0"/>
              <a:t>ms.</a:t>
            </a:r>
            <a:r>
              <a:rPr lang="en-US" baseline="0" dirty="0" smtClean="0"/>
              <a:t> The superb performance is due to buffering of inserts, and so average cost is pretty low. </a:t>
            </a:r>
          </a:p>
          <a:p>
            <a:endParaRPr lang="en-US" baseline="0" dirty="0" smtClean="0"/>
          </a:p>
          <a:p>
            <a:r>
              <a:rPr lang="en-US" baseline="0" dirty="0" smtClean="0"/>
              <a:t>On the other hand, for </a:t>
            </a:r>
            <a:r>
              <a:rPr lang="en-US" baseline="0" dirty="0" err="1" smtClean="0"/>
              <a:t>BerkeleyDB</a:t>
            </a:r>
            <a:r>
              <a:rPr lang="en-US" baseline="0" dirty="0" smtClean="0"/>
              <a:t>, 40% of inserts are &gt; 5ms. This is because, these are random key inserts and random writes perform poorly. </a:t>
            </a:r>
          </a:p>
          <a:p>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43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we take a look at performance of lookups. Here is the CDF of lookup latencies. On the x-axis we have lookup </a:t>
            </a:r>
            <a:r>
              <a:rPr lang="en-US" baseline="0" dirty="0" err="1" smtClean="0"/>
              <a:t>latencis</a:t>
            </a:r>
            <a:r>
              <a:rPr lang="en-US" baseline="0" dirty="0" smtClean="0"/>
              <a:t> in </a:t>
            </a:r>
            <a:r>
              <a:rPr lang="en-US" baseline="0" dirty="0" err="1" smtClean="0"/>
              <a:t>ms.</a:t>
            </a:r>
            <a:r>
              <a:rPr lang="en-US" baseline="0" dirty="0" smtClean="0"/>
              <a:t> On Y-axis we have CDF. </a:t>
            </a:r>
          </a:p>
          <a:p>
            <a:endParaRPr lang="en-US" baseline="0" dirty="0" smtClean="0"/>
          </a:p>
          <a:p>
            <a:r>
              <a:rPr lang="en-US" baseline="0" dirty="0" smtClean="0"/>
              <a:t>We first look up at Performance of </a:t>
            </a:r>
            <a:r>
              <a:rPr lang="en-US" baseline="0" dirty="0" err="1" smtClean="0"/>
              <a:t>Bufferhash</a:t>
            </a:r>
            <a:r>
              <a:rPr lang="en-US" baseline="0" dirty="0" smtClean="0"/>
              <a:t>.  60% of lookups have &lt; 0.01 ms latency because they don’t go to flash. this is due to savings by bloom filters. Rest has latency greater than 0.15 ms, since Intel SSD has page lookup latency of 0.15 </a:t>
            </a:r>
            <a:r>
              <a:rPr lang="en-US" baseline="0" dirty="0" err="1" smtClean="0"/>
              <a:t>ms.</a:t>
            </a:r>
            <a:r>
              <a:rPr lang="en-US" baseline="0" dirty="0" smtClean="0"/>
              <a:t>  There are few more than one look ups due to false positives. 99% of lookups are less than 0.2 </a:t>
            </a:r>
            <a:r>
              <a:rPr lang="en-US" baseline="0" dirty="0" err="1" smtClean="0"/>
              <a:t>ms.</a:t>
            </a:r>
            <a:r>
              <a:rPr lang="en-US" baseline="0" dirty="0" smtClean="0"/>
              <a:t> </a:t>
            </a:r>
          </a:p>
          <a:p>
            <a:endParaRPr lang="en-US" baseline="0" dirty="0" smtClean="0"/>
          </a:p>
          <a:p>
            <a:r>
              <a:rPr lang="en-US" baseline="0" dirty="0" smtClean="0"/>
              <a:t>On the other hand, with </a:t>
            </a:r>
            <a:r>
              <a:rPr lang="en-US" baseline="0" dirty="0" err="1" smtClean="0"/>
              <a:t>BerkeleyDB</a:t>
            </a:r>
            <a:r>
              <a:rPr lang="en-US" baseline="0" dirty="0" smtClean="0"/>
              <a:t>, 40% of lookups are &gt; 5 </a:t>
            </a:r>
            <a:r>
              <a:rPr lang="en-US" baseline="0" dirty="0" err="1" smtClean="0"/>
              <a:t>ms.</a:t>
            </a:r>
            <a:r>
              <a:rPr lang="en-US" baseline="0" dirty="0" smtClean="0"/>
              <a:t>  This is in contradiction to what we would have expected because Intel SSD has good random read performance. </a:t>
            </a:r>
          </a:p>
          <a:p>
            <a:r>
              <a:rPr lang="en-US" baseline="0" dirty="0" smtClean="0"/>
              <a:t>This happens because we have mixed read-write workload and reads are blocked by garbage collection overhead due to continuous writes.  </a:t>
            </a:r>
          </a:p>
          <a:p>
            <a:r>
              <a:rPr lang="en-US" baseline="0" dirty="0" smtClean="0"/>
              <a:t>In case of </a:t>
            </a:r>
            <a:r>
              <a:rPr lang="en-US" baseline="0" dirty="0" err="1" smtClean="0"/>
              <a:t>Bufferhash</a:t>
            </a:r>
            <a:r>
              <a:rPr lang="en-US" baseline="0" dirty="0" smtClean="0"/>
              <a:t>, the actual writes to Flash occur less frequently, so the garbage collection overhead is smaller.</a:t>
            </a:r>
          </a:p>
          <a:p>
            <a:endParaRPr lang="en-US" baseline="0" dirty="0" smtClean="0"/>
          </a:p>
          <a:p>
            <a:r>
              <a:rPr lang="en-US" baseline="0" dirty="0" smtClean="0"/>
              <a:t>We have continuous read-write workload, and writes are effecting reads.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Continuous Writes cause SSD to quickly use up its pool of erased blocks, and reads wait till SSD has reclaimed enough space from dirty blocks via garbage collection.</a:t>
            </a:r>
          </a:p>
          <a:p>
            <a:endParaRPr lang="en-US" baseline="0" dirty="0" smtClean="0"/>
          </a:p>
          <a:p>
            <a:r>
              <a:rPr lang="en-US" baseline="0" dirty="0" smtClean="0"/>
              <a:t>In contrast, for </a:t>
            </a:r>
            <a:r>
              <a:rPr lang="en-US" baseline="0" dirty="0" err="1" smtClean="0"/>
              <a:t>Bufferhash</a:t>
            </a:r>
            <a:r>
              <a:rPr lang="en-US" baseline="0" dirty="0" smtClean="0"/>
              <a:t>, write workload is relatively low.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Reads have to wait till SSD reclaims enough space from dirty blocks via garbage collection. </a:t>
            </a:r>
          </a:p>
          <a:p>
            <a:endParaRPr lang="en-US" baseline="0" dirty="0" smtClean="0"/>
          </a:p>
          <a:p>
            <a:endParaRPr lang="en-US" baseline="0" dirty="0" smtClean="0"/>
          </a:p>
          <a:p>
            <a:r>
              <a:rPr lang="en-US" baseline="0" dirty="0" smtClean="0"/>
              <a:t>Continuous Writes cause SSD to quickly use up its pool of erased blocks, and reads wait till SSD has reclaimed enough space from dirty blocks via garbage collection.</a:t>
            </a:r>
          </a:p>
          <a:p>
            <a:r>
              <a:rPr lang="en-US" baseline="0" dirty="0" smtClean="0"/>
              <a:t>In case of </a:t>
            </a:r>
            <a:r>
              <a:rPr lang="en-US" baseline="0" dirty="0" err="1" smtClean="0"/>
              <a:t>Bufferhash</a:t>
            </a:r>
            <a:r>
              <a:rPr lang="en-US" baseline="0" dirty="0" smtClean="0"/>
              <a:t>, since we are writing  once a buffer is full, the write load to SSD is low. </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a:t>
            </a:r>
            <a:r>
              <a:rPr lang="en-US" baseline="0" dirty="0" smtClean="0"/>
              <a:t> at the performance in operations/sec/$.  </a:t>
            </a:r>
            <a:r>
              <a:rPr lang="en-US" baseline="0" dirty="0" err="1" smtClean="0"/>
              <a:t>Bufferhash</a:t>
            </a:r>
            <a:r>
              <a:rPr lang="en-US" baseline="0" dirty="0" smtClean="0"/>
              <a:t> can perform 16 K lookups/sec and 160 K inserts/sec. Cost of 80 GB </a:t>
            </a:r>
            <a:r>
              <a:rPr lang="en-US" baseline="0" dirty="0" err="1" smtClean="0"/>
              <a:t>intel</a:t>
            </a:r>
            <a:r>
              <a:rPr lang="en-US" baseline="0" dirty="0" smtClean="0"/>
              <a:t> </a:t>
            </a:r>
            <a:r>
              <a:rPr lang="en-US" baseline="0" dirty="0" err="1" smtClean="0"/>
              <a:t>ssd</a:t>
            </a:r>
            <a:r>
              <a:rPr lang="en-US" baseline="0" dirty="0" smtClean="0"/>
              <a:t> is 225$ and falling down. So it  can perform 72 lookups/sec/$ and 720 inserts/sec</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experimented with other workloads, with different fraction of lookups and writes. </a:t>
            </a:r>
            <a:r>
              <a:rPr lang="en-US" baseline="0" dirty="0" smtClean="0"/>
              <a:t> We found that </a:t>
            </a:r>
            <a:r>
              <a:rPr lang="en-US" baseline="0" dirty="0" err="1" smtClean="0"/>
              <a:t>Bufferhash</a:t>
            </a:r>
            <a:r>
              <a:rPr lang="en-US" baseline="0" dirty="0" smtClean="0"/>
              <a:t> hash outperforms</a:t>
            </a:r>
          </a:p>
          <a:p>
            <a:r>
              <a:rPr lang="en-US" baseline="0" dirty="0" err="1" smtClean="0"/>
              <a:t>BerkelleyDB</a:t>
            </a:r>
            <a:r>
              <a:rPr lang="en-US" baseline="0" dirty="0" smtClean="0"/>
              <a:t>  for other workloads as well, and it is better for write intensive workloads than lookup intensive. </a:t>
            </a:r>
          </a:p>
          <a:p>
            <a:endParaRPr lang="en-US" baseline="0" dirty="0" smtClean="0"/>
          </a:p>
          <a:p>
            <a:r>
              <a:rPr lang="en-US" baseline="0" dirty="0" smtClean="0"/>
              <a:t>Average </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46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To summarize evaluation, we have found that </a:t>
            </a:r>
            <a:r>
              <a:rPr lang="en-US" baseline="0" dirty="0" err="1" smtClean="0"/>
              <a:t>Bufferhash</a:t>
            </a:r>
            <a:r>
              <a:rPr lang="en-US" baseline="0" dirty="0" smtClean="0"/>
              <a:t> performs order of magnitude better in ops/sec/$ compared to traditional </a:t>
            </a:r>
            <a:r>
              <a:rPr lang="en-US" baseline="0" dirty="0" err="1" smtClean="0"/>
              <a:t>hastables</a:t>
            </a:r>
            <a:r>
              <a:rPr lang="en-US" baseline="0" dirty="0" smtClean="0"/>
              <a:t> on DRAM.. </a:t>
            </a:r>
          </a:p>
          <a:p>
            <a:endParaRPr lang="en-US" baseline="0" dirty="0" smtClean="0"/>
          </a:p>
          <a:p>
            <a:r>
              <a:rPr lang="en-US" baseline="0" dirty="0" smtClean="0"/>
              <a:t>We have evaluated </a:t>
            </a:r>
            <a:r>
              <a:rPr lang="en-US" baseline="0" dirty="0" err="1" smtClean="0"/>
              <a:t>Bufferhash</a:t>
            </a:r>
            <a:r>
              <a:rPr lang="en-US" baseline="0" dirty="0" smtClean="0"/>
              <a:t> is best suited for FIFO</a:t>
            </a:r>
          </a:p>
          <a:p>
            <a:r>
              <a:rPr lang="en-US" baseline="0" dirty="0" smtClean="0"/>
              <a:t>Eviction policy. Other policies such as LRU or partial </a:t>
            </a:r>
            <a:r>
              <a:rPr lang="en-US" baseline="0" dirty="0" err="1" smtClean="0"/>
              <a:t>discared</a:t>
            </a:r>
            <a:r>
              <a:rPr lang="en-US" baseline="0" dirty="0" smtClean="0"/>
              <a:t> can be supported at additional cost. </a:t>
            </a:r>
          </a:p>
          <a:p>
            <a:r>
              <a:rPr lang="en-US" baseline="0" dirty="0" smtClean="0"/>
              <a:t>The details of these results are in  paper.</a:t>
            </a:r>
          </a:p>
          <a:p>
            <a:endParaRPr lang="en-US" baseline="0" dirty="0" smtClean="0"/>
          </a:p>
          <a:p>
            <a:r>
              <a:rPr lang="en-US" baseline="0" dirty="0" smtClean="0"/>
              <a:t>We also studied how WAN optimizer system improves by using </a:t>
            </a:r>
            <a:r>
              <a:rPr lang="en-US" baseline="0" dirty="0" err="1" smtClean="0"/>
              <a:t>Bufferhash</a:t>
            </a:r>
            <a:r>
              <a:rPr lang="en-US" baseline="0" dirty="0" smtClean="0"/>
              <a:t> and we have found that it can operate at 200 Mbps. This is much better than 10 Mbps with </a:t>
            </a:r>
            <a:r>
              <a:rPr lang="en-US" baseline="0" dirty="0" err="1" smtClean="0"/>
              <a:t>BerkleyDB</a:t>
            </a:r>
            <a:r>
              <a:rPr lang="en-US" baseline="0" dirty="0" smtClean="0"/>
              <a:t>. The details of this evaluation are in paper.  </a:t>
            </a:r>
          </a:p>
        </p:txBody>
      </p:sp>
      <p:sp>
        <p:nvSpPr>
          <p:cNvPr id="4" name="Slide Number Placeholder 3"/>
          <p:cNvSpPr>
            <a:spLocks noGrp="1"/>
          </p:cNvSpPr>
          <p:nvPr>
            <p:ph type="sldNum" sz="quarter" idx="10"/>
          </p:nvPr>
        </p:nvSpPr>
        <p:spPr/>
        <p:txBody>
          <a:bodyPr/>
          <a:lstStyle/>
          <a:p>
            <a:fld id="{E7207B64-3D69-40E6-9D6C-33941D3659E9}" type="slidenum">
              <a:rPr lang="en-US" smtClean="0"/>
              <a:pPr/>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Recently </a:t>
            </a:r>
            <a:r>
              <a:rPr lang="en-US" baseline="0" dirty="0" smtClean="0"/>
              <a:t>proposed FAWN is a key value storage system. It has cluster of wimpy nodes, with flash storage.</a:t>
            </a:r>
          </a:p>
          <a:p>
            <a:r>
              <a:rPr lang="en-US" baseline="0" dirty="0" smtClean="0"/>
              <a:t>The hash table is partitioned across multiple wimpy nodes. Each wimpy node maintains its hash table in </a:t>
            </a:r>
          </a:p>
          <a:p>
            <a:r>
              <a:rPr lang="en-US" baseline="0" dirty="0" smtClean="0"/>
              <a:t>DRAM.  In contrast our design targets hash table much bigger than DRAM – we can have larger hash tables on each wimpy node.  In this sense, our design is complementary to FAWN. Our design targets low latency as well as high throughput systems, while they target only high throughput systems.</a:t>
            </a:r>
          </a:p>
          <a:p>
            <a:endParaRPr lang="en-US" baseline="0" dirty="0" smtClean="0"/>
          </a:p>
          <a:p>
            <a:r>
              <a:rPr lang="en-US" baseline="0" dirty="0" smtClean="0"/>
              <a:t>Another recent research proposal is </a:t>
            </a:r>
            <a:r>
              <a:rPr lang="en-US" baseline="0" dirty="0" err="1" smtClean="0"/>
              <a:t>HashCache</a:t>
            </a:r>
            <a:r>
              <a:rPr lang="en-US" baseline="0" dirty="0" smtClean="0"/>
              <a:t>, which also maintains in-memory index for objects stored on disk.</a:t>
            </a:r>
          </a:p>
          <a:p>
            <a:r>
              <a:rPr lang="en-US" baseline="0" dirty="0" smtClean="0"/>
              <a:t>Similar to FAWN, our approach is complementary to </a:t>
            </a:r>
            <a:r>
              <a:rPr lang="en-US" baseline="0" dirty="0" err="1" smtClean="0"/>
              <a:t>HashCache</a:t>
            </a:r>
            <a:r>
              <a:rPr lang="en-US" baseline="0" dirty="0" smtClean="0"/>
              <a:t>.</a:t>
            </a:r>
          </a:p>
        </p:txBody>
      </p:sp>
      <p:sp>
        <p:nvSpPr>
          <p:cNvPr id="4" name="Slide Number Placeholder 3"/>
          <p:cNvSpPr>
            <a:spLocks noGrp="1"/>
          </p:cNvSpPr>
          <p:nvPr>
            <p:ph type="sldNum" sz="quarter" idx="10"/>
          </p:nvPr>
        </p:nvSpPr>
        <p:spPr/>
        <p:txBody>
          <a:bodyPr/>
          <a:lstStyle/>
          <a:p>
            <a:fld id="{E7207B64-3D69-40E6-9D6C-33941D3659E9}" type="slidenum">
              <a:rPr lang="en-US" smtClean="0"/>
              <a:pPr/>
              <a:t>48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we implemented WAN optimizer’s </a:t>
            </a:r>
            <a:r>
              <a:rPr lang="en-US" baseline="0" dirty="0" err="1" smtClean="0"/>
              <a:t>hashtable</a:t>
            </a:r>
            <a:r>
              <a:rPr lang="en-US" baseline="0" dirty="0" smtClean="0"/>
              <a:t> with </a:t>
            </a:r>
            <a:r>
              <a:rPr lang="en-US" baseline="0" dirty="0" err="1" smtClean="0"/>
              <a:t>Bufferhash</a:t>
            </a:r>
            <a:r>
              <a:rPr lang="en-US" baseline="0" dirty="0" smtClean="0"/>
              <a:t>. As we discussed earlier,  the primary component of WAN optimizer is </a:t>
            </a:r>
          </a:p>
          <a:p>
            <a:r>
              <a:rPr lang="en-US" baseline="0" dirty="0" smtClean="0"/>
              <a:t> </a:t>
            </a:r>
            <a:r>
              <a:rPr lang="en-US" baseline="0" dirty="0" err="1" smtClean="0"/>
              <a:t>hashtable</a:t>
            </a:r>
            <a:r>
              <a:rPr lang="en-US" baseline="0" dirty="0" smtClean="0"/>
              <a:t>.   </a:t>
            </a:r>
          </a:p>
          <a:p>
            <a:endParaRPr lang="en-US" baseline="0" dirty="0" smtClean="0"/>
          </a:p>
          <a:p>
            <a:r>
              <a:rPr lang="en-US" baseline="0" dirty="0" smtClean="0"/>
              <a:t>the throughput that at which WAN optimizer can eliminate redundancy, would be affected by the throughput of hash tables. We used real traces</a:t>
            </a:r>
          </a:p>
          <a:p>
            <a:r>
              <a:rPr lang="en-US" baseline="0" dirty="0" smtClean="0"/>
              <a:t> to evaluate it and found that </a:t>
            </a:r>
            <a:r>
              <a:rPr lang="en-US" baseline="0" dirty="0" err="1" smtClean="0"/>
              <a:t>BerkeleyDB</a:t>
            </a:r>
            <a:r>
              <a:rPr lang="en-US" baseline="0" dirty="0" smtClean="0"/>
              <a:t> can operate at 10 Mbps. </a:t>
            </a:r>
          </a:p>
          <a:p>
            <a:r>
              <a:rPr lang="en-US" baseline="0" dirty="0" smtClean="0"/>
              <a:t>With </a:t>
            </a:r>
            <a:r>
              <a:rPr lang="en-US" baseline="0" dirty="0" err="1" smtClean="0"/>
              <a:t>BerkeleyDB</a:t>
            </a:r>
            <a:r>
              <a:rPr lang="en-US" baseline="0" dirty="0" smtClean="0"/>
              <a:t> on SSD, it can give throughput up to 10 Mbps. With </a:t>
            </a:r>
            <a:r>
              <a:rPr lang="en-US" baseline="0" dirty="0" err="1" smtClean="0"/>
              <a:t>Bufferhash</a:t>
            </a:r>
            <a:r>
              <a:rPr lang="en-US" baseline="0" dirty="0" smtClean="0"/>
              <a:t>, it can operate at 200 Mbps.</a:t>
            </a:r>
          </a:p>
          <a:p>
            <a:endParaRPr lang="en-US" baseline="0" dirty="0" smtClean="0"/>
          </a:p>
          <a:p>
            <a:r>
              <a:rPr lang="en-US" baseline="0" dirty="0" smtClean="0"/>
              <a:t>The  improvement  in throughput per object by redundancy elimination is effected by the </a:t>
            </a:r>
            <a:r>
              <a:rPr lang="en-US" baseline="0" dirty="0" err="1" smtClean="0"/>
              <a:t>overhad</a:t>
            </a:r>
            <a:r>
              <a:rPr lang="en-US" baseline="0" dirty="0" smtClean="0"/>
              <a:t> in finding redundancy. If the overhead is lower, the improvement is smaller. With </a:t>
            </a:r>
            <a:r>
              <a:rPr lang="en-US" baseline="0" dirty="0" err="1" smtClean="0"/>
              <a:t>bUfferhash</a:t>
            </a:r>
            <a:r>
              <a:rPr lang="en-US" baseline="0" dirty="0" smtClean="0"/>
              <a:t>, this overhead is reduced significantly, and so the average throughput per object improves by 65% compared to using on </a:t>
            </a:r>
            <a:r>
              <a:rPr lang="en-US" baseline="0" dirty="0" err="1" smtClean="0"/>
              <a:t>BerkeleyDBThere</a:t>
            </a:r>
            <a:r>
              <a:rPr lang="en-US" baseline="0" dirty="0" smtClean="0"/>
              <a:t> is some overhead in finding redundancy, with </a:t>
            </a:r>
            <a:r>
              <a:rPr lang="en-US" baseline="0" dirty="0" err="1" smtClean="0"/>
              <a:t>Bufferhash</a:t>
            </a:r>
            <a:r>
              <a:rPr lang="en-US" baseline="0" dirty="0" smtClean="0"/>
              <a:t> the </a:t>
            </a:r>
            <a:r>
              <a:rPr lang="en-US" baseline="0" dirty="0" err="1" smtClean="0"/>
              <a:t>overhad</a:t>
            </a:r>
            <a:r>
              <a:rPr lang="en-US" baseline="0" dirty="0" smtClean="0"/>
              <a:t> is</a:t>
            </a:r>
          </a:p>
        </p:txBody>
      </p:sp>
      <p:sp>
        <p:nvSpPr>
          <p:cNvPr id="4" name="Slide Number Placeholder 3"/>
          <p:cNvSpPr>
            <a:spLocks noGrp="1"/>
          </p:cNvSpPr>
          <p:nvPr>
            <p:ph type="sldNum" sz="quarter" idx="10"/>
          </p:nvPr>
        </p:nvSpPr>
        <p:spPr/>
        <p:txBody>
          <a:bodyPr/>
          <a:lstStyle/>
          <a:p>
            <a:fld id="{E7207B64-3D69-40E6-9D6C-33941D3659E9}" type="slidenum">
              <a:rPr lang="en-US" smtClean="0"/>
              <a:pPr/>
              <a:t>49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4820"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CD87703-0243-439E-8B27-4305720956AF}"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3B4D8D7-EB69-46F2-8753-EE4497D07082}"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en-US" dirty="0" smtClean="0"/>
          </a:p>
        </p:txBody>
      </p:sp>
      <p:sp>
        <p:nvSpPr>
          <p:cNvPr id="35844"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3B4D8D7-EB69-46F2-8753-EE4497D07082}"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en-US" dirty="0" smtClean="0"/>
          </a:p>
        </p:txBody>
      </p:sp>
      <p:sp>
        <p:nvSpPr>
          <p:cNvPr id="35844"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3B4D8D7-EB69-46F2-8753-EE4497D07082}"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BAB9E3C-53A5-440E-B9A7-74537C918F89}"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7892" name="Slide Number Placeholder 3"/>
          <p:cNvSpPr>
            <a:spLocks noGrp="1"/>
          </p:cNvSpPr>
          <p:nvPr>
            <p:ph type="sldNum" sz="quarter" idx="5"/>
          </p:nvPr>
        </p:nvSpPr>
        <p:spPr bwMode="auto">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535E1DA-756A-4061-913F-F3D921A70CC1}"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First, look at what are the candidate options of storage systems for building CLAM. </a:t>
            </a:r>
          </a:p>
          <a:p>
            <a:r>
              <a:rPr lang="en-US" baseline="0" dirty="0" smtClean="0"/>
              <a:t>One option is to maintain hashtables on disk, </a:t>
            </a:r>
          </a:p>
          <a:p>
            <a:r>
              <a:rPr lang="en-US" baseline="0" dirty="0" smtClean="0"/>
              <a:t>But disk based hash tables are quite slow, and give throughput of only 250 requests per sec, much lower than the required throughput.</a:t>
            </a:r>
          </a:p>
          <a:p>
            <a:r>
              <a:rPr lang="en-US" baseline="0" dirty="0" smtClean="0"/>
              <a:t>Other approach is maintaining hashtables on DRAM, they give very low latencies and</a:t>
            </a:r>
          </a:p>
          <a:p>
            <a:r>
              <a:rPr lang="en-US" baseline="0" dirty="0" smtClean="0"/>
              <a:t>Offer 300K requests per second. However, provisioning such large DRAM is quite expensive, and effectively they offer only 2.5 operations per second per dollar is only 2.5. </a:t>
            </a:r>
          </a:p>
          <a:p>
            <a:r>
              <a:rPr lang="en-US" baseline="0" dirty="0" smtClean="0"/>
              <a:t>Thus, only DRAM or disk based hashtables are not effective for building CLAM.</a:t>
            </a:r>
          </a:p>
          <a:p>
            <a:endParaRPr lang="en-US" baseline="0" dirty="0" smtClean="0"/>
          </a:p>
          <a:p>
            <a:r>
              <a:rPr lang="en-US" baseline="0" dirty="0" smtClean="0"/>
              <a:t>Recent years have seen the emergence of Flash storage, which offer high random read throughput, and they are far cheaper than DRAM.  But random writes are slow on Flash. </a:t>
            </a:r>
          </a:p>
          <a:p>
            <a:endParaRPr lang="en-US" baseline="0" dirty="0" smtClean="0"/>
          </a:p>
          <a:p>
            <a:r>
              <a:rPr lang="en-US" baseline="0" dirty="0" smtClean="0"/>
              <a:t>Despite of slow random writes, flash storage seems to be a good choice for building CLAM</a:t>
            </a:r>
          </a:p>
          <a:p>
            <a:endParaRPr lang="en-US" baseline="0" dirty="0" smtClean="0"/>
          </a:p>
          <a:p>
            <a:r>
              <a:rPr lang="en-US" baseline="0" dirty="0" smtClean="0"/>
              <a:t>However, our experiments on using hashtables with flash shows that, it just supports 200 lookups/sec and 200 inserts/sec for WAN optimizer workload. So traditional hash tables on Flash just perform 1 ops/sec/$. And so we need a new design of hash tables to leverage good I/O properties of Flash. </a:t>
            </a:r>
          </a:p>
        </p:txBody>
      </p:sp>
      <p:sp>
        <p:nvSpPr>
          <p:cNvPr id="4" name="Slide Number Placeholder 3"/>
          <p:cNvSpPr>
            <a:spLocks noGrp="1"/>
          </p:cNvSpPr>
          <p:nvPr>
            <p:ph type="sldNum" sz="quarter" idx="10"/>
          </p:nvPr>
        </p:nvSpPr>
        <p:spPr/>
        <p:txBody>
          <a:bodyPr/>
          <a:lstStyle/>
          <a:p>
            <a:fld id="{E7207B64-3D69-40E6-9D6C-33941D3659E9}"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37162C6-AECC-401B-BA55-0C87E4C9BF09}" type="slidenum">
              <a:rPr lang="en-US" smtClean="0"/>
              <a:pPr>
                <a:defRPr/>
              </a:pPr>
              <a:t>57</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19171609"/>
      </p:ext>
    </p:extLst>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size of an entry is smaller than a page, so cost of insert operation is same as cost of page write.. </a:t>
            </a:r>
          </a:p>
          <a:p>
            <a:endParaRPr lang="en-US" baseline="0" dirty="0" smtClean="0"/>
          </a:p>
          <a:p>
            <a:pPr>
              <a:buFontTx/>
              <a:buChar char="-"/>
            </a:pPr>
            <a:r>
              <a:rPr lang="en-US" baseline="0" dirty="0" smtClean="0"/>
              <a:t>SSDs evolving </a:t>
            </a:r>
            <a:r>
              <a:rPr lang="en-US" baseline="0" dirty="0" err="1" smtClean="0"/>
              <a:t>sothat</a:t>
            </a:r>
            <a:r>
              <a:rPr lang="en-US" baseline="0" dirty="0" smtClean="0"/>
              <a:t> gap between random and sequential writes is small</a:t>
            </a:r>
          </a:p>
          <a:p>
            <a:pPr>
              <a:buFontTx/>
              <a:buChar char="-"/>
            </a:pPr>
            <a:endParaRPr lang="en-US" baseline="0" dirty="0" smtClean="0"/>
          </a:p>
          <a:p>
            <a:pPr>
              <a:buFontTx/>
              <a:buChar char="-"/>
            </a:pPr>
            <a:r>
              <a:rPr lang="en-US" baseline="0" dirty="0" smtClean="0"/>
              <a:t> But in many apps we target, key size is small, so each write incurs the cost of page write even in these advanced SSDs</a:t>
            </a:r>
          </a:p>
          <a:p>
            <a:pPr>
              <a:buFontTx/>
              <a:buChar char="-"/>
            </a:pPr>
            <a:endParaRPr lang="en-US" baseline="0" dirty="0" smtClean="0"/>
          </a:p>
          <a:p>
            <a:pPr>
              <a:buFontTx/>
              <a:buChar char="-"/>
            </a:pPr>
            <a:r>
              <a:rPr lang="en-US" baseline="0" dirty="0" smtClean="0"/>
              <a:t> Furthermore, despite the lowering gap between </a:t>
            </a:r>
            <a:r>
              <a:rPr lang="en-US" baseline="0" dirty="0" err="1" smtClean="0"/>
              <a:t>Seq</a:t>
            </a:r>
            <a:r>
              <a:rPr lang="en-US" baseline="0" dirty="0" smtClean="0"/>
              <a:t> and </a:t>
            </a:r>
            <a:r>
              <a:rPr lang="en-US" baseline="0" dirty="0" err="1" smtClean="0"/>
              <a:t>randoms</a:t>
            </a:r>
            <a:r>
              <a:rPr lang="en-US" baseline="0" dirty="0" smtClean="0"/>
              <a:t>, we have noticed that on a significant fraction of requests, even the advanced SSDs incur garbage collection costs when writes are purely random.</a:t>
            </a:r>
          </a:p>
          <a:p>
            <a:pPr>
              <a:buFontTx/>
              <a:buChar char="-"/>
            </a:pPr>
            <a:endParaRPr lang="en-US" baseline="0" dirty="0" smtClean="0"/>
          </a:p>
          <a:p>
            <a:r>
              <a:rPr lang="en-US" baseline="0" dirty="0" smtClean="0"/>
              <a:t>Furthermore, we want to design for a general data structure which can work for variety of workloads and cannot rely on locality of requests. So if there is less locality in requests,   even if we maintain parts of hash table on DRAM, and use it as cache for Flash, there will be lot of misses and requests will ultimately go to Flash.</a:t>
            </a:r>
          </a:p>
          <a:p>
            <a:r>
              <a:rPr lang="en-US" baseline="0" dirty="0" smtClean="0"/>
              <a:t> </a:t>
            </a:r>
          </a:p>
        </p:txBody>
      </p:sp>
      <p:sp>
        <p:nvSpPr>
          <p:cNvPr id="4" name="Slide Number Placeholder 3"/>
          <p:cNvSpPr>
            <a:spLocks noGrp="1"/>
          </p:cNvSpPr>
          <p:nvPr>
            <p:ph type="sldNum" sz="quarter" idx="10"/>
          </p:nvPr>
        </p:nvSpPr>
        <p:spPr/>
        <p:txBody>
          <a:bodyPr/>
          <a:lstStyle/>
          <a:p>
            <a:fld id="{E7207B64-3D69-40E6-9D6C-33941D3659E9}" type="slidenum">
              <a:rPr lang="en-US" smtClean="0"/>
              <a:pPr/>
              <a:t>58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latin typeface="Times New Roman" pitchFamily="18" charset="0"/>
                <a:cs typeface="Times New Roman" pitchFamily="18" charset="0"/>
              </a:rPr>
              <a:t>Our</a:t>
            </a:r>
            <a:r>
              <a:rPr lang="en-US" baseline="0" dirty="0" smtClean="0">
                <a:latin typeface="Times New Roman" pitchFamily="18" charset="0"/>
                <a:cs typeface="Times New Roman" pitchFamily="18" charset="0"/>
              </a:rPr>
              <a:t> design of CLAM is a new data structure that we have proposed, </a:t>
            </a:r>
            <a:r>
              <a:rPr lang="en-US" baseline="0" dirty="0" err="1" smtClean="0">
                <a:latin typeface="Times New Roman" pitchFamily="18" charset="0"/>
                <a:cs typeface="Times New Roman" pitchFamily="18" charset="0"/>
              </a:rPr>
              <a:t>Bufferhash</a:t>
            </a:r>
            <a:r>
              <a:rPr lang="en-US" baseline="0" dirty="0" smtClean="0">
                <a:latin typeface="Times New Roman" pitchFamily="18" charset="0"/>
                <a:cs typeface="Times New Roman" pitchFamily="18" charset="0"/>
              </a:rPr>
              <a:t> on Flash.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 key features of </a:t>
            </a:r>
            <a:r>
              <a:rPr lang="en-US" dirty="0" err="1" smtClean="0">
                <a:latin typeface="Times New Roman" pitchFamily="18" charset="0"/>
                <a:cs typeface="Times New Roman" pitchFamily="18" charset="0"/>
              </a:rPr>
              <a:t>Bufferhash</a:t>
            </a:r>
            <a:r>
              <a:rPr lang="en-US" dirty="0" smtClean="0">
                <a:latin typeface="Times New Roman" pitchFamily="18" charset="0"/>
                <a:cs typeface="Times New Roman" pitchFamily="18" charset="0"/>
              </a:rPr>
              <a:t> are,</a:t>
            </a:r>
            <a:r>
              <a:rPr lang="en-US" baseline="0" dirty="0" smtClean="0">
                <a:latin typeface="Times New Roman" pitchFamily="18" charset="0"/>
                <a:cs typeface="Times New Roman" pitchFamily="18" charset="0"/>
              </a:rPr>
              <a:t> . </a:t>
            </a:r>
            <a:r>
              <a:rPr lang="en-US" baseline="0" dirty="0" err="1" smtClean="0">
                <a:latin typeface="Times New Roman" pitchFamily="18" charset="0"/>
                <a:cs typeface="Times New Roman" pitchFamily="18" charset="0"/>
              </a:rPr>
              <a:t>Bufferhash</a:t>
            </a:r>
            <a:r>
              <a:rPr lang="en-US" baseline="0" dirty="0" smtClean="0">
                <a:latin typeface="Times New Roman" pitchFamily="18" charset="0"/>
                <a:cs typeface="Times New Roman" pitchFamily="18" charset="0"/>
              </a:rPr>
              <a:t> avoids random writes and perform sequential writes in a batch. This works, because sequential writes are 2X faster than random writes on Intel SSD. Furthermore, batched writes reduce the number of writes going to Flash, and so it imposes a relatively light write workload on SSD. </a:t>
            </a:r>
          </a:p>
          <a:p>
            <a:pPr lvl="1"/>
            <a:r>
              <a:rPr lang="en-US" baseline="0" dirty="0" smtClean="0">
                <a:latin typeface="Times New Roman" pitchFamily="18" charset="0"/>
                <a:cs typeface="Times New Roman" pitchFamily="18" charset="0"/>
              </a:rPr>
              <a:t>We will see later that batching impacts look ups and </a:t>
            </a:r>
          </a:p>
          <a:p>
            <a:pPr lvl="1"/>
            <a:r>
              <a:rPr lang="en-US" baseline="0" dirty="0" smtClean="0">
                <a:latin typeface="Times New Roman" pitchFamily="18" charset="0"/>
                <a:cs typeface="Times New Roman" pitchFamily="18" charset="0"/>
              </a:rPr>
              <a:t>We use bloom filters for optimizing lookups.</a:t>
            </a:r>
          </a:p>
          <a:p>
            <a:pPr lvl="1"/>
            <a:r>
              <a:rPr lang="en-US" baseline="0" dirty="0" smtClean="0">
                <a:latin typeface="Times New Roman" pitchFamily="18" charset="0"/>
                <a:cs typeface="Times New Roman" pitchFamily="18" charset="0"/>
              </a:rPr>
              <a:t>Using these optimizations, our evaluations show that </a:t>
            </a:r>
            <a:r>
              <a:rPr lang="en-US" baseline="0" dirty="0" err="1" smtClean="0">
                <a:latin typeface="Times New Roman" pitchFamily="18" charset="0"/>
                <a:cs typeface="Times New Roman" pitchFamily="18" charset="0"/>
              </a:rPr>
              <a:t>Bufferhash</a:t>
            </a:r>
            <a:r>
              <a:rPr lang="en-US" baseline="0" dirty="0" smtClean="0">
                <a:latin typeface="Times New Roman" pitchFamily="18" charset="0"/>
                <a:cs typeface="Times New Roman" pitchFamily="18" charset="0"/>
              </a:rPr>
              <a:t> perform order of magnitude better performance compared to DRAM based hash tables.</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a:t>
            </a:r>
            <a:r>
              <a:rPr lang="en-US" baseline="0" dirty="0" smtClean="0"/>
              <a:t> of you may be familiar to Flash, here is the primer </a:t>
            </a:r>
            <a:endParaRPr lang="en-US" dirty="0" smtClean="0"/>
          </a:p>
          <a:p>
            <a:endParaRPr lang="en-US" baseline="0" dirty="0" smtClean="0"/>
          </a:p>
          <a:p>
            <a:r>
              <a:rPr lang="en-US" baseline="0" dirty="0" smtClean="0"/>
              <a:t>Random writes are expensive, since single page update requires erasing entire block. So implication is to avoid random writes.</a:t>
            </a:r>
          </a:p>
          <a:p>
            <a:endParaRPr lang="en-US" baseline="0" dirty="0" smtClean="0"/>
          </a:p>
          <a:p>
            <a:r>
              <a:rPr lang="en-US" baseline="0" dirty="0" smtClean="0"/>
              <a:t>Second, reads and writes happen at the granularity of flash page, so implication is that I/O smaller than a page should be avoided if possible</a:t>
            </a:r>
            <a:endParaRPr lang="en-US" dirty="0"/>
          </a:p>
        </p:txBody>
      </p:sp>
      <p:sp>
        <p:nvSpPr>
          <p:cNvPr id="4" name="Slide Number Placeholder 3"/>
          <p:cNvSpPr>
            <a:spLocks noGrp="1"/>
          </p:cNvSpPr>
          <p:nvPr>
            <p:ph type="sldNum" sz="quarter" idx="10"/>
          </p:nvPr>
        </p:nvSpPr>
        <p:spPr/>
        <p:txBody>
          <a:bodyPr/>
          <a:lstStyle/>
          <a:p>
            <a:fld id="{E7207B64-3D69-40E6-9D6C-33941D3659E9}"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going into</a:t>
            </a:r>
            <a:r>
              <a:rPr lang="en-US" baseline="0" dirty="0" smtClean="0"/>
              <a:t> our design, lets look at why conventional hash table on Flash wont work well.</a:t>
            </a:r>
          </a:p>
          <a:p>
            <a:r>
              <a:rPr lang="en-US" baseline="0" dirty="0" smtClean="0"/>
              <a:t>First, keys are likely to hash to random locations, so this would result in random writes. </a:t>
            </a:r>
          </a:p>
          <a:p>
            <a:endParaRPr lang="en-US" baseline="0" dirty="0" smtClean="0"/>
          </a:p>
          <a:p>
            <a:pPr rtl="0" eaLnBrk="1" latinLnBrk="0" hangingPunct="1"/>
            <a:r>
              <a:rPr lang="en-US" sz="1200" kern="1200" dirty="0" smtClean="0">
                <a:solidFill>
                  <a:schemeClr val="tx1"/>
                </a:solidFill>
                <a:latin typeface="+mn-lt"/>
                <a:ea typeface="+mn-ea"/>
                <a:cs typeface="+mn-cs"/>
              </a:rPr>
              <a:t>SSD has FTL to mitigate the effect of random writes, but results in garbage collection overhead,</a:t>
            </a:r>
          </a:p>
          <a:p>
            <a:pPr rtl="0" eaLnBrk="1" latinLnBrk="0" hangingPunct="1"/>
            <a:r>
              <a:rPr lang="en-US" sz="1200" kern="1200" dirty="0" smtClean="0">
                <a:solidFill>
                  <a:schemeClr val="tx1"/>
                </a:solidFill>
                <a:latin typeface="+mn-lt"/>
                <a:ea typeface="+mn-ea"/>
                <a:cs typeface="+mn-cs"/>
              </a:rPr>
              <a:t>Our experiments show that due to this garbage collection overhead,</a:t>
            </a:r>
            <a:r>
              <a:rPr lang="en-US" sz="1200" kern="1200" baseline="0" dirty="0" smtClean="0">
                <a:solidFill>
                  <a:schemeClr val="tx1"/>
                </a:solidFill>
                <a:latin typeface="+mn-lt"/>
                <a:ea typeface="+mn-ea"/>
                <a:cs typeface="+mn-cs"/>
              </a:rPr>
              <a:t> we get a throughput of 200 lookups/sec</a:t>
            </a:r>
          </a:p>
          <a:p>
            <a:pPr rtl="0" eaLnBrk="1" latinLnBrk="0" hangingPunct="1"/>
            <a:r>
              <a:rPr lang="en-US" sz="1200" kern="1200" baseline="0" dirty="0" smtClean="0">
                <a:solidFill>
                  <a:schemeClr val="tx1"/>
                </a:solidFill>
                <a:latin typeface="+mn-lt"/>
                <a:ea typeface="+mn-ea"/>
                <a:cs typeface="+mn-cs"/>
              </a:rPr>
              <a:t>And 200 inserts/sec, much less that 10 K/s and 5 K/s. Here garbage collection overhead effects both lookups and inserts</a:t>
            </a:r>
            <a:endParaRPr lang="en-US" sz="1200" kern="1200" dirty="0" smtClean="0">
              <a:solidFill>
                <a:schemeClr val="tx1"/>
              </a:solidFill>
              <a:latin typeface="+mn-lt"/>
              <a:ea typeface="+mn-ea"/>
              <a:cs typeface="+mn-cs"/>
            </a:endParaRPr>
          </a:p>
          <a:p>
            <a:pPr rtl="0" eaLnBrk="1" latinLnBrk="0" hangingPunct="1"/>
            <a:endParaRPr lang="en-US" sz="1200" kern="1200" dirty="0" smtClean="0">
              <a:solidFill>
                <a:schemeClr val="tx1"/>
              </a:solidFill>
              <a:latin typeface="+mn-lt"/>
              <a:ea typeface="+mn-ea"/>
              <a:cs typeface="+mn-cs"/>
            </a:endParaRPr>
          </a:p>
          <a:p>
            <a:pPr rtl="0" eaLnBrk="1" latinLnBrk="0" hangingPunct="1"/>
            <a:r>
              <a:rPr lang="en-US" sz="1200" kern="1200" dirty="0" smtClean="0">
                <a:solidFill>
                  <a:schemeClr val="tx1"/>
                </a:solidFill>
                <a:latin typeface="+mn-lt"/>
                <a:ea typeface="+mn-ea"/>
                <a:cs typeface="+mn-cs"/>
              </a:rPr>
              <a:t> </a:t>
            </a:r>
          </a:p>
          <a:p>
            <a:pPr rtl="0" eaLnBrk="1" latinLnBrk="0" hangingPunct="1"/>
            <a:r>
              <a:rPr lang="en-US" sz="1200" kern="1200" dirty="0" smtClean="0">
                <a:solidFill>
                  <a:schemeClr val="tx1"/>
                </a:solidFill>
                <a:latin typeface="+mn-lt"/>
                <a:ea typeface="+mn-ea"/>
                <a:cs typeface="+mn-cs"/>
              </a:rPr>
              <a:t>With WAN optimizer workload, we obtain </a:t>
            </a:r>
          </a:p>
          <a:p>
            <a:pPr rtl="0" eaLnBrk="1" latinLnBrk="0" hangingPunct="1"/>
            <a:r>
              <a:rPr lang="en-US" sz="1200" kern="1200" dirty="0" smtClean="0">
                <a:solidFill>
                  <a:schemeClr val="tx1"/>
                </a:solidFill>
                <a:latin typeface="+mn-lt"/>
                <a:ea typeface="+mn-ea"/>
                <a:cs typeface="+mn-cs"/>
              </a:rPr>
              <a:t>~200 lookups/sec and ~200 inserts/sec which is much</a:t>
            </a:r>
            <a:endParaRPr lang="en-US" dirty="0" smtClean="0"/>
          </a:p>
          <a:p>
            <a:pPr rtl="0" eaLnBrk="1" latinLnBrk="0" hangingPunct="1"/>
            <a:r>
              <a:rPr lang="en-US" sz="1200" kern="1200" dirty="0" smtClean="0">
                <a:solidFill>
                  <a:schemeClr val="tx1"/>
                </a:solidFill>
                <a:latin typeface="+mn-lt"/>
                <a:ea typeface="+mn-ea"/>
                <a:cs typeface="+mn-cs"/>
              </a:rPr>
              <a:t>  Lower than 10K/s and 5K/s,</a:t>
            </a:r>
            <a:r>
              <a:rPr lang="en-US" sz="1200" kern="1200" baseline="0" dirty="0" smtClean="0">
                <a:solidFill>
                  <a:schemeClr val="tx1"/>
                </a:solidFill>
                <a:latin typeface="+mn-lt"/>
                <a:ea typeface="+mn-ea"/>
                <a:cs typeface="+mn-cs"/>
              </a:rPr>
              <a:t> I discussed earlier. This is due t</a:t>
            </a:r>
            <a:r>
              <a:rPr lang="en-US" sz="1200" kern="1200" dirty="0" smtClean="0">
                <a:solidFill>
                  <a:schemeClr val="tx1"/>
                </a:solidFill>
                <a:latin typeface="+mn-lt"/>
                <a:ea typeface="+mn-ea"/>
                <a:cs typeface="+mn-cs"/>
              </a:rPr>
              <a:t>o garbage collection overhead</a:t>
            </a:r>
          </a:p>
          <a:p>
            <a:endParaRPr lang="en-US" baseline="0" dirty="0" smtClean="0"/>
          </a:p>
          <a:p>
            <a:endParaRPr lang="en-US" baseline="0" dirty="0" smtClean="0"/>
          </a:p>
          <a:p>
            <a:r>
              <a:rPr lang="en-US" baseline="0" dirty="0" smtClean="0"/>
              <a:t>The size of an entry is smaller than a page, so cost is same as operation on a page. </a:t>
            </a:r>
          </a:p>
          <a:p>
            <a:endParaRPr lang="en-US" baseline="0" dirty="0" smtClean="0"/>
          </a:p>
          <a:p>
            <a:r>
              <a:rPr lang="en-US" baseline="0" dirty="0" smtClean="0"/>
              <a:t>Furthermore, we want to design for a general data structure which can work for variety of workloads and cannot rely on locality of requests. So if there is less locality in requests,   even if we maintain parts of hash table on DRAM, and use it as cache for Flash, there will be lot of misses and requests will ultimately go to Flash.</a:t>
            </a:r>
          </a:p>
          <a:p>
            <a:r>
              <a:rPr lang="en-US" baseline="0" dirty="0" smtClean="0"/>
              <a:t> </a:t>
            </a:r>
          </a:p>
        </p:txBody>
      </p:sp>
      <p:sp>
        <p:nvSpPr>
          <p:cNvPr id="4" name="Slide Number Placeholder 3"/>
          <p:cNvSpPr>
            <a:spLocks noGrp="1"/>
          </p:cNvSpPr>
          <p:nvPr>
            <p:ph type="sldNum" sz="quarter" idx="10"/>
          </p:nvPr>
        </p:nvSpPr>
        <p:spPr/>
        <p:txBody>
          <a:bodyPr/>
          <a:lstStyle/>
          <a:p>
            <a:fld id="{E7207B64-3D69-40E6-9D6C-33941D3659E9}"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Furthermore, we want to design for a general data structure which can work for variety of workloads and cannot rely on locality of requests. So if there is less locality in requests,   even if we maintain parts of hash table on DRAM, and use it as cache for Flash, there will be lot of misses and requests will ultimately go to Flash.</a:t>
            </a:r>
          </a:p>
          <a:p>
            <a:r>
              <a:rPr lang="en-US" baseline="0" dirty="0" smtClean="0"/>
              <a:t> </a:t>
            </a:r>
          </a:p>
        </p:txBody>
      </p:sp>
      <p:sp>
        <p:nvSpPr>
          <p:cNvPr id="4" name="Slide Number Placeholder 3"/>
          <p:cNvSpPr>
            <a:spLocks noGrp="1"/>
          </p:cNvSpPr>
          <p:nvPr>
            <p:ph type="sldNum" sz="quarter" idx="10"/>
          </p:nvPr>
        </p:nvSpPr>
        <p:spPr/>
        <p:txBody>
          <a:bodyPr/>
          <a:lstStyle/>
          <a:p>
            <a:fld id="{E7207B64-3D69-40E6-9D6C-33941D3659E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D412FB-FA5E-BF46-8FB6-459EE7921425}" type="datetimeFigureOut">
              <a:rPr lang="en-US" smtClean="0"/>
              <a:pPr/>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412FB-FA5E-BF46-8FB6-459EE7921425}" type="datetimeFigureOut">
              <a:rPr lang="en-US" smtClean="0"/>
              <a:pPr/>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412FB-FA5E-BF46-8FB6-459EE7921425}" type="datetimeFigureOut">
              <a:rPr lang="en-US" smtClean="0"/>
              <a:pPr/>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412FB-FA5E-BF46-8FB6-459EE7921425}" type="datetimeFigureOut">
              <a:rPr lang="en-US" smtClean="0"/>
              <a:pPr/>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D412FB-FA5E-BF46-8FB6-459EE7921425}" type="datetimeFigureOut">
              <a:rPr lang="en-US" smtClean="0"/>
              <a:pPr/>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D412FB-FA5E-BF46-8FB6-459EE7921425}" type="datetimeFigureOut">
              <a:rPr lang="en-US" smtClean="0"/>
              <a:pPr/>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D412FB-FA5E-BF46-8FB6-459EE7921425}" type="datetimeFigureOut">
              <a:rPr lang="en-US" smtClean="0"/>
              <a:pPr/>
              <a:t>11/28/12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D412FB-FA5E-BF46-8FB6-459EE7921425}" type="datetimeFigureOut">
              <a:rPr lang="en-US" smtClean="0"/>
              <a:pPr/>
              <a:t>11/28/12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412FB-FA5E-BF46-8FB6-459EE7921425}" type="datetimeFigureOut">
              <a:rPr lang="en-US" smtClean="0"/>
              <a:pPr/>
              <a:t>11/28/12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412FB-FA5E-BF46-8FB6-459EE7921425}" type="datetimeFigureOut">
              <a:rPr lang="en-US" smtClean="0"/>
              <a:pPr/>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412FB-FA5E-BF46-8FB6-459EE7921425}" type="datetimeFigureOut">
              <a:rPr lang="en-US" smtClean="0"/>
              <a:pPr/>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E7FB-7094-7A46-B691-435A8ABA86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412FB-FA5E-BF46-8FB6-459EE7921425}" type="datetimeFigureOut">
              <a:rPr lang="en-US" smtClean="0"/>
              <a:pPr/>
              <a:t>11/28/12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CE7FB-7094-7A46-B691-435A8ABA86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chart" Target="../charts/char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gif"/><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7.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8.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9.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0.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Flash-based (cloud) </a:t>
            </a:r>
            <a:r>
              <a:rPr lang="en-US" smtClean="0"/>
              <a:t>storage systems</a:t>
            </a:r>
            <a:endParaRPr lang="en-US" dirty="0"/>
          </a:p>
        </p:txBody>
      </p:sp>
      <p:sp>
        <p:nvSpPr>
          <p:cNvPr id="3" name="Subtitle 2"/>
          <p:cNvSpPr>
            <a:spLocks noGrp="1"/>
          </p:cNvSpPr>
          <p:nvPr>
            <p:ph type="subTitle" idx="1"/>
          </p:nvPr>
        </p:nvSpPr>
        <p:spPr/>
        <p:txBody>
          <a:bodyPr/>
          <a:lstStyle/>
          <a:p>
            <a:r>
              <a:rPr lang="en-US" dirty="0" smtClean="0"/>
              <a:t>Lecture 25</a:t>
            </a:r>
          </a:p>
          <a:p>
            <a:r>
              <a:rPr lang="en-US" dirty="0" smtClean="0"/>
              <a:t>Aditya Akella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Conventional hash table on Flash/SSD</a:t>
            </a:r>
            <a:endParaRPr lang="en-US" dirty="0">
              <a:cs typeface="Times New Roman" pitchFamily="18" charset="0"/>
            </a:endParaRPr>
          </a:p>
        </p:txBody>
      </p:sp>
      <p:sp>
        <p:nvSpPr>
          <p:cNvPr id="5" name="Rectangle 4"/>
          <p:cNvSpPr/>
          <p:nvPr/>
        </p:nvSpPr>
        <p:spPr>
          <a:xfrm>
            <a:off x="2971800" y="28194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0" y="3117023"/>
            <a:ext cx="16002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3" name="Group 54"/>
          <p:cNvGrpSpPr/>
          <p:nvPr/>
        </p:nvGrpSpPr>
        <p:grpSpPr>
          <a:xfrm rot="5400000">
            <a:off x="4533900" y="2705100"/>
            <a:ext cx="1295400" cy="3810000"/>
            <a:chOff x="4343400" y="2438401"/>
            <a:chExt cx="1524000" cy="3048000"/>
          </a:xfrm>
        </p:grpSpPr>
        <p:grpSp>
          <p:nvGrpSpPr>
            <p:cNvPr id="4" name="Group 7"/>
            <p:cNvGrpSpPr/>
            <p:nvPr/>
          </p:nvGrpSpPr>
          <p:grpSpPr>
            <a:xfrm rot="5400000">
              <a:off x="4343399" y="2438402"/>
              <a:ext cx="1524001" cy="1524000"/>
              <a:chOff x="2743200" y="4800600"/>
              <a:chExt cx="2286000" cy="685800"/>
            </a:xfrm>
            <a:solidFill>
              <a:schemeClr val="accent6">
                <a:lumMod val="60000"/>
                <a:lumOff val="40000"/>
              </a:schemeClr>
            </a:solidFill>
          </p:grpSpPr>
          <p:sp>
            <p:nvSpPr>
              <p:cNvPr id="9"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47"/>
            <p:cNvGrpSpPr/>
            <p:nvPr/>
          </p:nvGrpSpPr>
          <p:grpSpPr>
            <a:xfrm rot="5400000">
              <a:off x="4343399" y="3962401"/>
              <a:ext cx="1524001" cy="1524000"/>
              <a:chOff x="2743200" y="4800600"/>
              <a:chExt cx="2286000" cy="685800"/>
            </a:xfrm>
            <a:solidFill>
              <a:schemeClr val="accent6">
                <a:lumMod val="60000"/>
                <a:lumOff val="40000"/>
              </a:schemeClr>
            </a:solidFill>
          </p:grpSpPr>
          <p:sp>
            <p:nvSpPr>
              <p:cNvPr id="49" name="Rectangle 4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7" name="Straight Arrow Connector 56"/>
          <p:cNvCxnSpPr/>
          <p:nvPr/>
        </p:nvCxnSpPr>
        <p:spPr>
          <a:xfrm rot="5400000">
            <a:off x="3946525" y="2955925"/>
            <a:ext cx="1447800" cy="5651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5089526" y="2759077"/>
            <a:ext cx="1447798" cy="9588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5400000">
            <a:off x="5305426" y="2867024"/>
            <a:ext cx="1447798" cy="74295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95800" y="2590800"/>
            <a:ext cx="2432049"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209800" y="1524000"/>
            <a:ext cx="5867400" cy="954107"/>
          </a:xfrm>
          <a:prstGeom prst="rect">
            <a:avLst/>
          </a:prstGeom>
          <a:solidFill>
            <a:schemeClr val="accent3">
              <a:lumMod val="60000"/>
              <a:lumOff val="40000"/>
            </a:schemeClr>
          </a:solidFill>
        </p:spPr>
        <p:txBody>
          <a:bodyPr wrap="square" rtlCol="0">
            <a:spAutoFit/>
          </a:bodyPr>
          <a:lstStyle/>
          <a:p>
            <a:r>
              <a:rPr lang="en-US" sz="2800" dirty="0" smtClean="0">
                <a:cs typeface="Times New Roman" pitchFamily="18" charset="0"/>
              </a:rPr>
              <a:t>Keys are likely to hash to random locations </a:t>
            </a:r>
            <a:endParaRPr lang="en-US" sz="2800" dirty="0">
              <a:cs typeface="Times New Roman" pitchFamily="18" charset="0"/>
            </a:endParaRPr>
          </a:p>
        </p:txBody>
      </p:sp>
      <p:sp>
        <p:nvSpPr>
          <p:cNvPr id="71" name="Oval Callout 70"/>
          <p:cNvSpPr/>
          <p:nvPr/>
        </p:nvSpPr>
        <p:spPr>
          <a:xfrm>
            <a:off x="6629400" y="2819400"/>
            <a:ext cx="1981200" cy="1143000"/>
          </a:xfrm>
          <a:prstGeom prst="wedgeEllipseCallout">
            <a:avLst>
              <a:gd name="adj1" fmla="val -74755"/>
              <a:gd name="adj2" fmla="val -184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cs typeface="Times New Roman" pitchFamily="18" charset="0"/>
              </a:rPr>
              <a:t>Random writes</a:t>
            </a:r>
            <a:endParaRPr lang="en-US" sz="2800" dirty="0">
              <a:solidFill>
                <a:schemeClr val="tx1"/>
              </a:solidFill>
              <a:cs typeface="Times New Roman" pitchFamily="18" charset="0"/>
            </a:endParaRPr>
          </a:p>
        </p:txBody>
      </p:sp>
      <p:sp>
        <p:nvSpPr>
          <p:cNvPr id="31" name="TextBox 30"/>
          <p:cNvSpPr txBox="1"/>
          <p:nvPr/>
        </p:nvSpPr>
        <p:spPr>
          <a:xfrm>
            <a:off x="457200" y="4114800"/>
            <a:ext cx="7467600" cy="954107"/>
          </a:xfrm>
          <a:prstGeom prst="rect">
            <a:avLst/>
          </a:prstGeom>
          <a:solidFill>
            <a:schemeClr val="bg2">
              <a:lumMod val="90000"/>
            </a:schemeClr>
          </a:solidFill>
        </p:spPr>
        <p:txBody>
          <a:bodyPr wrap="square" rtlCol="0">
            <a:spAutoFit/>
          </a:bodyPr>
          <a:lstStyle/>
          <a:p>
            <a:r>
              <a:rPr lang="en-US" sz="2800" dirty="0" smtClean="0">
                <a:cs typeface="Times New Roman" pitchFamily="18" charset="0"/>
              </a:rPr>
              <a:t>SSDs: FTL handles random writes to some extent;</a:t>
            </a:r>
            <a:br>
              <a:rPr lang="en-US" sz="2800" dirty="0" smtClean="0">
                <a:cs typeface="Times New Roman" pitchFamily="18" charset="0"/>
              </a:rPr>
            </a:br>
            <a:r>
              <a:rPr lang="en-US" sz="2800" dirty="0" smtClean="0">
                <a:cs typeface="Times New Roman" pitchFamily="18" charset="0"/>
              </a:rPr>
              <a:t>But garbage collection overhead is high</a:t>
            </a:r>
            <a:endParaRPr lang="en-US" sz="2800" dirty="0">
              <a:cs typeface="Times New Roman" pitchFamily="18" charset="0"/>
            </a:endParaRPr>
          </a:p>
        </p:txBody>
      </p:sp>
      <p:sp>
        <p:nvSpPr>
          <p:cNvPr id="32" name="TextBox 31"/>
          <p:cNvSpPr txBox="1"/>
          <p:nvPr/>
        </p:nvSpPr>
        <p:spPr>
          <a:xfrm>
            <a:off x="457200" y="5410200"/>
            <a:ext cx="8229600" cy="954107"/>
          </a:xfrm>
          <a:prstGeom prst="rect">
            <a:avLst/>
          </a:prstGeom>
          <a:solidFill>
            <a:schemeClr val="bg2">
              <a:lumMod val="90000"/>
            </a:schemeClr>
          </a:solidFill>
        </p:spPr>
        <p:txBody>
          <a:bodyPr wrap="square" rtlCol="0">
            <a:spAutoFit/>
          </a:bodyPr>
          <a:lstStyle/>
          <a:p>
            <a:r>
              <a:rPr lang="en-US" sz="2400" dirty="0" smtClean="0">
                <a:cs typeface="Times New Roman" pitchFamily="18" charset="0"/>
              </a:rPr>
              <a:t>  </a:t>
            </a:r>
            <a:r>
              <a:rPr lang="en-US" sz="2800" dirty="0" smtClean="0">
                <a:cs typeface="Times New Roman" pitchFamily="18" charset="0"/>
              </a:rPr>
              <a:t>~200 lookups/sec and ~200 inserts/sec with WAN optimizer workload,  &lt;&lt; 10 K/s and 5 K/s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Conventional hash table on Flash/SSD</a:t>
            </a:r>
            <a:endParaRPr lang="en-US" dirty="0">
              <a:cs typeface="Times New Roman" pitchFamily="18" charset="0"/>
            </a:endParaRPr>
          </a:p>
        </p:txBody>
      </p:sp>
      <p:sp>
        <p:nvSpPr>
          <p:cNvPr id="4" name="Rectangle 3"/>
          <p:cNvSpPr/>
          <p:nvPr/>
        </p:nvSpPr>
        <p:spPr>
          <a:xfrm>
            <a:off x="2971800" y="1600200"/>
            <a:ext cx="43434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971800" y="1828800"/>
            <a:ext cx="1600200" cy="584775"/>
          </a:xfrm>
          <a:prstGeom prst="rect">
            <a:avLst/>
          </a:prstGeom>
          <a:noFill/>
        </p:spPr>
        <p:txBody>
          <a:bodyPr wrap="square" rtlCol="0">
            <a:spAutoFit/>
          </a:bodyPr>
          <a:lstStyle/>
          <a:p>
            <a:r>
              <a:rPr lang="en-US" sz="3200" dirty="0" smtClean="0">
                <a:cs typeface="Times New Roman" pitchFamily="18" charset="0"/>
              </a:rPr>
              <a:t>DRAM</a:t>
            </a:r>
            <a:endParaRPr lang="en-US" sz="3200" dirty="0">
              <a:cs typeface="Times New Roman" pitchFamily="18" charset="0"/>
            </a:endParaRPr>
          </a:p>
        </p:txBody>
      </p:sp>
      <p:sp>
        <p:nvSpPr>
          <p:cNvPr id="7" name="TextBox 6"/>
          <p:cNvSpPr txBox="1"/>
          <p:nvPr/>
        </p:nvSpPr>
        <p:spPr>
          <a:xfrm>
            <a:off x="3048000" y="3650423"/>
            <a:ext cx="16002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3" name="Group 54"/>
          <p:cNvGrpSpPr/>
          <p:nvPr/>
        </p:nvGrpSpPr>
        <p:grpSpPr>
          <a:xfrm rot="5400000">
            <a:off x="4533900" y="3238500"/>
            <a:ext cx="1295400" cy="3810000"/>
            <a:chOff x="4343400" y="2438401"/>
            <a:chExt cx="1524000" cy="3048000"/>
          </a:xfrm>
        </p:grpSpPr>
        <p:grpSp>
          <p:nvGrpSpPr>
            <p:cNvPr id="8" name="Group 7"/>
            <p:cNvGrpSpPr/>
            <p:nvPr/>
          </p:nvGrpSpPr>
          <p:grpSpPr>
            <a:xfrm rot="5400000">
              <a:off x="4343399" y="2438402"/>
              <a:ext cx="1524001" cy="1524000"/>
              <a:chOff x="2743200" y="4800600"/>
              <a:chExt cx="2286000" cy="685800"/>
            </a:xfrm>
            <a:solidFill>
              <a:schemeClr val="accent6">
                <a:lumMod val="60000"/>
                <a:lumOff val="40000"/>
              </a:schemeClr>
            </a:solidFill>
          </p:grpSpPr>
          <p:sp>
            <p:nvSpPr>
              <p:cNvPr id="9"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47"/>
            <p:cNvGrpSpPr/>
            <p:nvPr/>
          </p:nvGrpSpPr>
          <p:grpSpPr>
            <a:xfrm rot="5400000">
              <a:off x="4343399" y="3962401"/>
              <a:ext cx="1524001" cy="1524000"/>
              <a:chOff x="2743200" y="4800600"/>
              <a:chExt cx="2286000" cy="685800"/>
            </a:xfrm>
            <a:solidFill>
              <a:schemeClr val="accent6">
                <a:lumMod val="60000"/>
                <a:lumOff val="40000"/>
              </a:schemeClr>
            </a:solidFill>
          </p:grpSpPr>
          <p:sp>
            <p:nvSpPr>
              <p:cNvPr id="49" name="Rectangle 4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7" name="Straight Arrow Connector 56"/>
          <p:cNvCxnSpPr>
            <a:endCxn id="51" idx="2"/>
          </p:cNvCxnSpPr>
          <p:nvPr/>
        </p:nvCxnSpPr>
        <p:spPr>
          <a:xfrm rot="5400000">
            <a:off x="3946525" y="3489325"/>
            <a:ext cx="1447800" cy="5651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1" idx="2"/>
          </p:cNvCxnSpPr>
          <p:nvPr/>
        </p:nvCxnSpPr>
        <p:spPr>
          <a:xfrm rot="16200000" flipH="1">
            <a:off x="5089526" y="3292477"/>
            <a:ext cx="1447798" cy="9588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3" idx="2"/>
          </p:cNvCxnSpPr>
          <p:nvPr/>
        </p:nvCxnSpPr>
        <p:spPr>
          <a:xfrm rot="5400000">
            <a:off x="5305426" y="3400424"/>
            <a:ext cx="1447798" cy="74295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9" idx="2"/>
          </p:cNvCxnSpPr>
          <p:nvPr/>
        </p:nvCxnSpPr>
        <p:spPr>
          <a:xfrm>
            <a:off x="4495800" y="3124200"/>
            <a:ext cx="2432049"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1000" y="2667000"/>
            <a:ext cx="8382000" cy="954107"/>
          </a:xfrm>
          <a:prstGeom prst="rect">
            <a:avLst/>
          </a:prstGeom>
          <a:solidFill>
            <a:schemeClr val="accent3">
              <a:lumMod val="60000"/>
              <a:lumOff val="40000"/>
            </a:schemeClr>
          </a:solidFill>
        </p:spPr>
        <p:txBody>
          <a:bodyPr wrap="square" rtlCol="0">
            <a:spAutoFit/>
          </a:bodyPr>
          <a:lstStyle/>
          <a:p>
            <a:r>
              <a:rPr lang="en-US" sz="2800" dirty="0" smtClean="0">
                <a:cs typeface="Times New Roman" pitchFamily="18" charset="0"/>
              </a:rPr>
              <a:t>Can’t assume locality in requests – DRAM as cache won’t work </a:t>
            </a:r>
            <a:endParaRPr lang="en-US" sz="2800" dirty="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Our approach: Buffering insertions</a:t>
            </a:r>
            <a:endParaRPr lang="en-US" dirty="0">
              <a:cs typeface="Times New Roman" pitchFamily="18" charset="0"/>
            </a:endParaRPr>
          </a:p>
        </p:txBody>
      </p:sp>
      <p:sp>
        <p:nvSpPr>
          <p:cNvPr id="3" name="Content Placeholder 2"/>
          <p:cNvSpPr>
            <a:spLocks noGrp="1"/>
          </p:cNvSpPr>
          <p:nvPr>
            <p:ph idx="1"/>
          </p:nvPr>
        </p:nvSpPr>
        <p:spPr>
          <a:xfrm>
            <a:off x="457200" y="1600201"/>
            <a:ext cx="8458200" cy="1752599"/>
          </a:xfrm>
        </p:spPr>
        <p:txBody>
          <a:bodyPr>
            <a:normAutofit fontScale="85000" lnSpcReduction="20000"/>
          </a:bodyPr>
          <a:lstStyle/>
          <a:p>
            <a:r>
              <a:rPr lang="en-US" dirty="0" smtClean="0">
                <a:cs typeface="Times New Roman" pitchFamily="18" charset="0"/>
              </a:rPr>
              <a:t>Control the impact of random writes</a:t>
            </a:r>
          </a:p>
          <a:p>
            <a:r>
              <a:rPr lang="en-US" dirty="0" smtClean="0">
                <a:cs typeface="Times New Roman" pitchFamily="18" charset="0"/>
              </a:rPr>
              <a:t>Maintain small hash table (</a:t>
            </a:r>
            <a:r>
              <a:rPr lang="en-US" b="1" dirty="0" smtClean="0">
                <a:solidFill>
                  <a:schemeClr val="accent2"/>
                </a:solidFill>
                <a:cs typeface="Times New Roman" pitchFamily="18" charset="0"/>
              </a:rPr>
              <a:t>buffer</a:t>
            </a:r>
            <a:r>
              <a:rPr lang="en-US" dirty="0" smtClean="0">
                <a:cs typeface="Times New Roman" pitchFamily="18" charset="0"/>
              </a:rPr>
              <a:t>) in memory </a:t>
            </a:r>
          </a:p>
          <a:p>
            <a:r>
              <a:rPr lang="en-US" dirty="0" smtClean="0">
                <a:cs typeface="Times New Roman" pitchFamily="18" charset="0"/>
              </a:rPr>
              <a:t>As in-memory buffer gets full, write it to flash</a:t>
            </a:r>
          </a:p>
          <a:p>
            <a:pPr lvl="1"/>
            <a:r>
              <a:rPr lang="en-US" dirty="0" smtClean="0">
                <a:cs typeface="Times New Roman" pitchFamily="18" charset="0"/>
              </a:rPr>
              <a:t> We call in-flash buffer, </a:t>
            </a:r>
            <a:r>
              <a:rPr lang="en-US" b="1" dirty="0" smtClean="0">
                <a:solidFill>
                  <a:schemeClr val="accent2"/>
                </a:solidFill>
                <a:cs typeface="Times New Roman" pitchFamily="18" charset="0"/>
              </a:rPr>
              <a:t>incarnation </a:t>
            </a:r>
            <a:r>
              <a:rPr lang="en-US" dirty="0" smtClean="0">
                <a:cs typeface="Times New Roman" pitchFamily="18" charset="0"/>
              </a:rPr>
              <a:t>of</a:t>
            </a:r>
            <a:r>
              <a:rPr lang="en-US" b="1" dirty="0" smtClean="0">
                <a:solidFill>
                  <a:schemeClr val="accent2"/>
                </a:solidFill>
                <a:cs typeface="Times New Roman" pitchFamily="18" charset="0"/>
              </a:rPr>
              <a:t> buffer</a:t>
            </a:r>
          </a:p>
          <a:p>
            <a:endParaRPr lang="en-US" dirty="0"/>
          </a:p>
        </p:txBody>
      </p:sp>
      <p:grpSp>
        <p:nvGrpSpPr>
          <p:cNvPr id="4" name="Group 24"/>
          <p:cNvGrpSpPr/>
          <p:nvPr/>
        </p:nvGrpSpPr>
        <p:grpSpPr>
          <a:xfrm rot="16200000">
            <a:off x="838202" y="4267200"/>
            <a:ext cx="2209799" cy="990601"/>
            <a:chOff x="2743200" y="4800600"/>
            <a:chExt cx="2286000" cy="685800"/>
          </a:xfrm>
          <a:solidFill>
            <a:schemeClr val="accent6">
              <a:lumMod val="60000"/>
              <a:lumOff val="40000"/>
            </a:schemeClr>
          </a:solidFill>
        </p:grpSpPr>
        <p:sp>
          <p:nvSpPr>
            <p:cNvPr id="26" name="Rectangle 25"/>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ectangle 31"/>
          <p:cNvSpPr/>
          <p:nvPr/>
        </p:nvSpPr>
        <p:spPr>
          <a:xfrm rot="16200000">
            <a:off x="6101442" y="4044043"/>
            <a:ext cx="2590800" cy="12083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181600" y="5943600"/>
            <a:ext cx="3505200" cy="954107"/>
          </a:xfrm>
          <a:prstGeom prst="rect">
            <a:avLst/>
          </a:prstGeom>
          <a:noFill/>
        </p:spPr>
        <p:txBody>
          <a:bodyPr wrap="square" rtlCol="0">
            <a:spAutoFit/>
          </a:bodyPr>
          <a:lstStyle/>
          <a:p>
            <a:pPr algn="ctr"/>
            <a:r>
              <a:rPr lang="en-US" sz="2800" dirty="0" smtClean="0">
                <a:cs typeface="Times New Roman" pitchFamily="18" charset="0"/>
              </a:rPr>
              <a:t>Incarnation: In-flash hash table</a:t>
            </a:r>
            <a:endParaRPr lang="en-US" sz="2800" dirty="0">
              <a:cs typeface="Times New Roman" pitchFamily="18" charset="0"/>
            </a:endParaRPr>
          </a:p>
        </p:txBody>
      </p:sp>
      <p:grpSp>
        <p:nvGrpSpPr>
          <p:cNvPr id="5" name="Group 33"/>
          <p:cNvGrpSpPr/>
          <p:nvPr/>
        </p:nvGrpSpPr>
        <p:grpSpPr>
          <a:xfrm rot="16200000">
            <a:off x="6190474" y="4259814"/>
            <a:ext cx="2286000" cy="776774"/>
            <a:chOff x="2743200" y="4800600"/>
            <a:chExt cx="2286000" cy="685800"/>
          </a:xfrm>
          <a:solidFill>
            <a:schemeClr val="accent6">
              <a:lumMod val="60000"/>
              <a:lumOff val="40000"/>
            </a:schemeClr>
          </a:solidFill>
        </p:grpSpPr>
        <p:sp>
          <p:nvSpPr>
            <p:cNvPr id="35" name="Rectangle 34"/>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Rectangle 40"/>
          <p:cNvSpPr/>
          <p:nvPr/>
        </p:nvSpPr>
        <p:spPr>
          <a:xfrm rot="16200000">
            <a:off x="1758952" y="4425951"/>
            <a:ext cx="368300" cy="99060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6200000">
            <a:off x="1758953" y="3663951"/>
            <a:ext cx="368298" cy="99060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16200000">
            <a:off x="1758952" y="5187950"/>
            <a:ext cx="368300" cy="99060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16200000">
            <a:off x="1758952" y="4044950"/>
            <a:ext cx="368300" cy="99060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6200000">
            <a:off x="1758952" y="3282950"/>
            <a:ext cx="368300" cy="99060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rot="16200000">
            <a:off x="1758952" y="4806950"/>
            <a:ext cx="368300" cy="99060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46"/>
          <p:cNvGrpSpPr/>
          <p:nvPr/>
        </p:nvGrpSpPr>
        <p:grpSpPr>
          <a:xfrm rot="16200000">
            <a:off x="6179587" y="4259814"/>
            <a:ext cx="2286000" cy="776774"/>
            <a:chOff x="2743200" y="4800600"/>
            <a:chExt cx="2286000" cy="685800"/>
          </a:xfrm>
          <a:solidFill>
            <a:schemeClr val="accent1"/>
          </a:solidFill>
        </p:grpSpPr>
        <p:sp>
          <p:nvSpPr>
            <p:cNvPr id="48" name="Rectangle 47"/>
            <p:cNvSpPr/>
            <p:nvPr/>
          </p:nvSpPr>
          <p:spPr>
            <a:xfrm>
              <a:off x="2743200" y="4800600"/>
              <a:ext cx="381000" cy="685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124200" y="4800600"/>
              <a:ext cx="381000" cy="685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505200" y="4800600"/>
              <a:ext cx="381000" cy="685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86200" y="4800600"/>
              <a:ext cx="381000" cy="685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67200" y="4800600"/>
              <a:ext cx="381000" cy="685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48200" y="4800600"/>
              <a:ext cx="381000" cy="685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TextBox 53"/>
          <p:cNvSpPr txBox="1"/>
          <p:nvPr/>
        </p:nvSpPr>
        <p:spPr>
          <a:xfrm>
            <a:off x="685800" y="5903893"/>
            <a:ext cx="2971800" cy="954107"/>
          </a:xfrm>
          <a:prstGeom prst="rect">
            <a:avLst/>
          </a:prstGeom>
          <a:noFill/>
        </p:spPr>
        <p:txBody>
          <a:bodyPr wrap="square" rtlCol="0">
            <a:spAutoFit/>
          </a:bodyPr>
          <a:lstStyle/>
          <a:p>
            <a:r>
              <a:rPr lang="en-US" sz="2800" dirty="0" smtClean="0">
                <a:cs typeface="Times New Roman" pitchFamily="18" charset="0"/>
              </a:rPr>
              <a:t>Buffer: In-memory </a:t>
            </a:r>
          </a:p>
          <a:p>
            <a:r>
              <a:rPr lang="en-US" sz="2800" dirty="0" smtClean="0">
                <a:cs typeface="Times New Roman" pitchFamily="18" charset="0"/>
              </a:rPr>
              <a:t>hash table</a:t>
            </a:r>
            <a:endParaRPr lang="en-US" sz="2800" dirty="0">
              <a:cs typeface="Times New Roman" pitchFamily="18" charset="0"/>
            </a:endParaRPr>
          </a:p>
        </p:txBody>
      </p:sp>
      <p:sp>
        <p:nvSpPr>
          <p:cNvPr id="55" name="Rectangle 54"/>
          <p:cNvSpPr/>
          <p:nvPr/>
        </p:nvSpPr>
        <p:spPr>
          <a:xfrm flipH="1">
            <a:off x="4541517" y="3505200"/>
            <a:ext cx="45719" cy="3352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971800" y="3439180"/>
            <a:ext cx="1600200" cy="523220"/>
          </a:xfrm>
          <a:prstGeom prst="rect">
            <a:avLst/>
          </a:prstGeom>
          <a:noFill/>
        </p:spPr>
        <p:txBody>
          <a:bodyPr wrap="square" rtlCol="0">
            <a:spAutoFit/>
          </a:bodyPr>
          <a:lstStyle/>
          <a:p>
            <a:r>
              <a:rPr lang="en-US" sz="2800" dirty="0" smtClean="0">
                <a:cs typeface="Times New Roman" pitchFamily="18" charset="0"/>
              </a:rPr>
              <a:t>DRAM</a:t>
            </a:r>
            <a:endParaRPr lang="en-US" sz="2800" dirty="0">
              <a:cs typeface="Times New Roman" pitchFamily="18" charset="0"/>
            </a:endParaRPr>
          </a:p>
        </p:txBody>
      </p:sp>
      <p:sp>
        <p:nvSpPr>
          <p:cNvPr id="57" name="TextBox 56"/>
          <p:cNvSpPr txBox="1"/>
          <p:nvPr/>
        </p:nvSpPr>
        <p:spPr>
          <a:xfrm>
            <a:off x="4800600" y="3439180"/>
            <a:ext cx="1828800" cy="523220"/>
          </a:xfrm>
          <a:prstGeom prst="rect">
            <a:avLst/>
          </a:prstGeom>
          <a:noFill/>
        </p:spPr>
        <p:txBody>
          <a:bodyPr wrap="square" rtlCol="0">
            <a:spAutoFit/>
          </a:bodyPr>
          <a:lstStyle/>
          <a:p>
            <a:r>
              <a:rPr lang="en-US" sz="2800" dirty="0" smtClean="0">
                <a:cs typeface="Times New Roman" pitchFamily="18" charset="0"/>
              </a:rPr>
              <a:t>Flash SSD</a:t>
            </a:r>
            <a:endParaRPr lang="en-US" sz="28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43"/>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46"/>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41"/>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4"/>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2"/>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Two-level memory hierarchy</a:t>
            </a:r>
            <a:endParaRPr lang="en-US" dirty="0">
              <a:cs typeface="Times New Roman" pitchFamily="18" charset="0"/>
            </a:endParaRPr>
          </a:p>
        </p:txBody>
      </p:sp>
      <p:sp>
        <p:nvSpPr>
          <p:cNvPr id="75" name="Rectangle 74"/>
          <p:cNvSpPr/>
          <p:nvPr/>
        </p:nvSpPr>
        <p:spPr>
          <a:xfrm>
            <a:off x="2971800" y="1524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971800" y="2971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971800" y="1447800"/>
            <a:ext cx="1676400" cy="584775"/>
          </a:xfrm>
          <a:prstGeom prst="rect">
            <a:avLst/>
          </a:prstGeom>
          <a:noFill/>
        </p:spPr>
        <p:txBody>
          <a:bodyPr wrap="square" rtlCol="0">
            <a:spAutoFit/>
          </a:bodyPr>
          <a:lstStyle/>
          <a:p>
            <a:r>
              <a:rPr lang="en-US" sz="3200" dirty="0" smtClean="0">
                <a:cs typeface="Times New Roman" pitchFamily="18" charset="0"/>
              </a:rPr>
              <a:t>DRAM</a:t>
            </a:r>
            <a:endParaRPr lang="en-US" sz="3200" dirty="0">
              <a:cs typeface="Times New Roman" pitchFamily="18" charset="0"/>
            </a:endParaRPr>
          </a:p>
        </p:txBody>
      </p:sp>
      <p:sp>
        <p:nvSpPr>
          <p:cNvPr id="78" name="TextBox 77"/>
          <p:cNvSpPr txBox="1"/>
          <p:nvPr/>
        </p:nvSpPr>
        <p:spPr>
          <a:xfrm>
            <a:off x="3048000" y="3269423"/>
            <a:ext cx="16002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3" name="Group 7"/>
          <p:cNvGrpSpPr/>
          <p:nvPr/>
        </p:nvGrpSpPr>
        <p:grpSpPr>
          <a:xfrm rot="10800000">
            <a:off x="4572000" y="1708443"/>
            <a:ext cx="1758462" cy="577557"/>
            <a:chOff x="2743200" y="4800600"/>
            <a:chExt cx="2286000" cy="685800"/>
          </a:xfrm>
          <a:solidFill>
            <a:schemeClr val="accent6">
              <a:lumMod val="60000"/>
              <a:lumOff val="40000"/>
            </a:schemeClr>
          </a:solidFill>
        </p:grpSpPr>
        <p:sp>
          <p:nvSpPr>
            <p:cNvPr id="80" name="Rectangle 79"/>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TextBox 85"/>
          <p:cNvSpPr txBox="1"/>
          <p:nvPr/>
        </p:nvSpPr>
        <p:spPr>
          <a:xfrm>
            <a:off x="6400800" y="1676400"/>
            <a:ext cx="1295400" cy="523220"/>
          </a:xfrm>
          <a:prstGeom prst="rect">
            <a:avLst/>
          </a:prstGeom>
          <a:noFill/>
        </p:spPr>
        <p:txBody>
          <a:bodyPr wrap="square" rtlCol="0">
            <a:spAutoFit/>
          </a:bodyPr>
          <a:lstStyle/>
          <a:p>
            <a:r>
              <a:rPr lang="en-US" sz="2800" dirty="0" smtClean="0">
                <a:cs typeface="Times New Roman" pitchFamily="18" charset="0"/>
              </a:rPr>
              <a:t>Buffer</a:t>
            </a:r>
            <a:endParaRPr lang="en-US" sz="2800" dirty="0">
              <a:cs typeface="Times New Roman" pitchFamily="18" charset="0"/>
            </a:endParaRPr>
          </a:p>
        </p:txBody>
      </p:sp>
      <p:sp>
        <p:nvSpPr>
          <p:cNvPr id="149" name="TextBox 148"/>
          <p:cNvSpPr txBox="1"/>
          <p:nvPr/>
        </p:nvSpPr>
        <p:spPr>
          <a:xfrm>
            <a:off x="3581400" y="5181600"/>
            <a:ext cx="3352800" cy="523220"/>
          </a:xfrm>
          <a:prstGeom prst="rect">
            <a:avLst/>
          </a:prstGeom>
          <a:noFill/>
        </p:spPr>
        <p:txBody>
          <a:bodyPr wrap="square" rtlCol="0">
            <a:spAutoFit/>
          </a:bodyPr>
          <a:lstStyle/>
          <a:p>
            <a:r>
              <a:rPr lang="en-US" sz="2800" dirty="0" smtClean="0">
                <a:cs typeface="Times New Roman" pitchFamily="18" charset="0"/>
              </a:rPr>
              <a:t>Incarnation table</a:t>
            </a:r>
            <a:endParaRPr lang="en-US" sz="2800" dirty="0">
              <a:cs typeface="Times New Roman" pitchFamily="18" charset="0"/>
            </a:endParaRPr>
          </a:p>
        </p:txBody>
      </p:sp>
      <p:sp>
        <p:nvSpPr>
          <p:cNvPr id="152" name="Rectangle 151"/>
          <p:cNvSpPr/>
          <p:nvPr/>
        </p:nvSpPr>
        <p:spPr>
          <a:xfrm>
            <a:off x="3581400" y="4267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rot="10800000">
            <a:off x="6073854" y="4341880"/>
            <a:ext cx="693128" cy="741461"/>
            <a:chOff x="2743200" y="4800600"/>
            <a:chExt cx="2286000" cy="685800"/>
          </a:xfrm>
          <a:solidFill>
            <a:schemeClr val="accent6">
              <a:lumMod val="60000"/>
              <a:lumOff val="40000"/>
            </a:schemeClr>
          </a:solidFill>
        </p:grpSpPr>
        <p:sp>
          <p:nvSpPr>
            <p:cNvPr id="156" name="Rectangle 155"/>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61"/>
          <p:cNvGrpSpPr/>
          <p:nvPr/>
        </p:nvGrpSpPr>
        <p:grpSpPr>
          <a:xfrm rot="10800000">
            <a:off x="5250472" y="4343400"/>
            <a:ext cx="693128" cy="741461"/>
            <a:chOff x="2743200" y="4800600"/>
            <a:chExt cx="2286000" cy="685800"/>
          </a:xfrm>
          <a:solidFill>
            <a:schemeClr val="accent6">
              <a:lumMod val="60000"/>
              <a:lumOff val="40000"/>
            </a:schemeClr>
          </a:solidFill>
        </p:grpSpPr>
        <p:sp>
          <p:nvSpPr>
            <p:cNvPr id="25" name="Rectangle 24"/>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61"/>
          <p:cNvGrpSpPr/>
          <p:nvPr/>
        </p:nvGrpSpPr>
        <p:grpSpPr>
          <a:xfrm rot="10800000">
            <a:off x="4488472" y="4343400"/>
            <a:ext cx="693128" cy="741461"/>
            <a:chOff x="2743200" y="4800600"/>
            <a:chExt cx="2286000" cy="685800"/>
          </a:xfrm>
          <a:solidFill>
            <a:schemeClr val="accent6">
              <a:lumMod val="60000"/>
              <a:lumOff val="40000"/>
            </a:schemeClr>
          </a:solidFill>
        </p:grpSpPr>
        <p:sp>
          <p:nvSpPr>
            <p:cNvPr id="32" name="Rectangle 31"/>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1"/>
          <p:cNvGrpSpPr/>
          <p:nvPr/>
        </p:nvGrpSpPr>
        <p:grpSpPr>
          <a:xfrm rot="10800000">
            <a:off x="3657601" y="4343400"/>
            <a:ext cx="693128" cy="741461"/>
            <a:chOff x="2743200" y="4800600"/>
            <a:chExt cx="2286000" cy="685800"/>
          </a:xfrm>
          <a:solidFill>
            <a:schemeClr val="accent6">
              <a:lumMod val="60000"/>
              <a:lumOff val="40000"/>
            </a:schemeClr>
          </a:solidFill>
        </p:grpSpPr>
        <p:sp>
          <p:nvSpPr>
            <p:cNvPr id="39" name="Rectangle 3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p:cNvSpPr txBox="1"/>
          <p:nvPr/>
        </p:nvSpPr>
        <p:spPr>
          <a:xfrm>
            <a:off x="5486400" y="3657600"/>
            <a:ext cx="1676400" cy="461665"/>
          </a:xfrm>
          <a:prstGeom prst="rect">
            <a:avLst/>
          </a:prstGeom>
          <a:noFill/>
        </p:spPr>
        <p:txBody>
          <a:bodyPr wrap="square" rtlCol="0">
            <a:spAutoFit/>
          </a:bodyPr>
          <a:lstStyle/>
          <a:p>
            <a:r>
              <a:rPr lang="en-US" sz="2400" dirty="0" smtClean="0">
                <a:cs typeface="Times New Roman" pitchFamily="18" charset="0"/>
              </a:rPr>
              <a:t>Incarnation</a:t>
            </a:r>
            <a:endParaRPr lang="en-US" sz="2400" dirty="0">
              <a:cs typeface="Times New Roman" pitchFamily="18" charset="0"/>
            </a:endParaRPr>
          </a:p>
        </p:txBody>
      </p:sp>
      <p:cxnSp>
        <p:nvCxnSpPr>
          <p:cNvPr id="47" name="Straight Arrow Connector 46"/>
          <p:cNvCxnSpPr/>
          <p:nvPr/>
        </p:nvCxnSpPr>
        <p:spPr>
          <a:xfrm rot="5400000">
            <a:off x="6096128" y="4189608"/>
            <a:ext cx="303280" cy="1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9436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1</a:t>
            </a:r>
            <a:endParaRPr lang="en-US" sz="3600" b="1" dirty="0">
              <a:cs typeface="Times New Roman" pitchFamily="18" charset="0"/>
            </a:endParaRPr>
          </a:p>
        </p:txBody>
      </p:sp>
      <p:sp>
        <p:nvSpPr>
          <p:cNvPr id="49" name="Rectangle 48"/>
          <p:cNvSpPr/>
          <p:nvPr/>
        </p:nvSpPr>
        <p:spPr>
          <a:xfrm>
            <a:off x="51054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2</a:t>
            </a:r>
            <a:endParaRPr lang="en-US" sz="3600" b="1" dirty="0">
              <a:cs typeface="Times New Roman" pitchFamily="18" charset="0"/>
            </a:endParaRPr>
          </a:p>
        </p:txBody>
      </p:sp>
      <p:sp>
        <p:nvSpPr>
          <p:cNvPr id="50" name="Rectangle 49"/>
          <p:cNvSpPr/>
          <p:nvPr/>
        </p:nvSpPr>
        <p:spPr>
          <a:xfrm>
            <a:off x="43434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3</a:t>
            </a:r>
            <a:endParaRPr lang="en-US" sz="3600" b="1" dirty="0">
              <a:cs typeface="Times New Roman" pitchFamily="18" charset="0"/>
            </a:endParaRPr>
          </a:p>
        </p:txBody>
      </p:sp>
      <p:sp>
        <p:nvSpPr>
          <p:cNvPr id="51" name="Rectangle 50"/>
          <p:cNvSpPr/>
          <p:nvPr/>
        </p:nvSpPr>
        <p:spPr>
          <a:xfrm>
            <a:off x="35052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4</a:t>
            </a:r>
            <a:endParaRPr lang="en-US" sz="3600" b="1" dirty="0">
              <a:cs typeface="Times New Roman" pitchFamily="18" charset="0"/>
            </a:endParaRPr>
          </a:p>
        </p:txBody>
      </p:sp>
      <p:sp>
        <p:nvSpPr>
          <p:cNvPr id="52" name="TextBox 51"/>
          <p:cNvSpPr txBox="1"/>
          <p:nvPr/>
        </p:nvSpPr>
        <p:spPr>
          <a:xfrm>
            <a:off x="1447800" y="6096000"/>
            <a:ext cx="7162800" cy="523220"/>
          </a:xfrm>
          <a:prstGeom prst="rect">
            <a:avLst/>
          </a:prstGeom>
          <a:noFill/>
        </p:spPr>
        <p:txBody>
          <a:bodyPr wrap="square" rtlCol="0">
            <a:spAutoFit/>
          </a:bodyPr>
          <a:lstStyle/>
          <a:p>
            <a:r>
              <a:rPr lang="en-US" sz="2800" dirty="0" smtClean="0">
                <a:cs typeface="Times New Roman" pitchFamily="18" charset="0"/>
              </a:rPr>
              <a:t>Net hash table is: buffer + all incarnations</a:t>
            </a:r>
            <a:endParaRPr lang="en-US" sz="2800" dirty="0">
              <a:cs typeface="Times New Roman" pitchFamily="18" charset="0"/>
            </a:endParaRPr>
          </a:p>
        </p:txBody>
      </p:sp>
      <p:sp>
        <p:nvSpPr>
          <p:cNvPr id="53" name="TextBox 52"/>
          <p:cNvSpPr txBox="1"/>
          <p:nvPr/>
        </p:nvSpPr>
        <p:spPr>
          <a:xfrm>
            <a:off x="7162800" y="4343400"/>
            <a:ext cx="1828800" cy="830997"/>
          </a:xfrm>
          <a:prstGeom prst="rect">
            <a:avLst/>
          </a:prstGeom>
          <a:solidFill>
            <a:schemeClr val="accent3">
              <a:lumMod val="60000"/>
              <a:lumOff val="40000"/>
            </a:schemeClr>
          </a:solidFill>
        </p:spPr>
        <p:txBody>
          <a:bodyPr wrap="square" rtlCol="0">
            <a:spAutoFit/>
          </a:bodyPr>
          <a:lstStyle/>
          <a:p>
            <a:r>
              <a:rPr lang="en-US" sz="2400" dirty="0" smtClean="0"/>
              <a:t>Oldest incarnation</a:t>
            </a:r>
            <a:endParaRPr lang="en-US" sz="2400" dirty="0"/>
          </a:p>
        </p:txBody>
      </p:sp>
      <p:sp>
        <p:nvSpPr>
          <p:cNvPr id="55" name="TextBox 54"/>
          <p:cNvSpPr txBox="1"/>
          <p:nvPr/>
        </p:nvSpPr>
        <p:spPr>
          <a:xfrm>
            <a:off x="1371600" y="4267200"/>
            <a:ext cx="1828800" cy="830997"/>
          </a:xfrm>
          <a:prstGeom prst="rect">
            <a:avLst/>
          </a:prstGeom>
          <a:solidFill>
            <a:schemeClr val="accent3">
              <a:lumMod val="60000"/>
              <a:lumOff val="40000"/>
            </a:schemeClr>
          </a:solidFill>
        </p:spPr>
        <p:txBody>
          <a:bodyPr wrap="square" rtlCol="0">
            <a:spAutoFit/>
          </a:bodyPr>
          <a:lstStyle/>
          <a:p>
            <a:r>
              <a:rPr lang="en-US" sz="2400" dirty="0" smtClean="0"/>
              <a:t>Latest incarnation</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Lookups are impacted due to buffers</a:t>
            </a:r>
            <a:endParaRPr lang="en-US" dirty="0">
              <a:cs typeface="Times New Roman" pitchFamily="18" charset="0"/>
            </a:endParaRPr>
          </a:p>
        </p:txBody>
      </p:sp>
      <p:sp>
        <p:nvSpPr>
          <p:cNvPr id="75" name="Rectangle 74"/>
          <p:cNvSpPr/>
          <p:nvPr/>
        </p:nvSpPr>
        <p:spPr>
          <a:xfrm>
            <a:off x="2971800" y="16764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971800" y="31242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971800" y="1600200"/>
            <a:ext cx="1676400" cy="584775"/>
          </a:xfrm>
          <a:prstGeom prst="rect">
            <a:avLst/>
          </a:prstGeom>
          <a:noFill/>
        </p:spPr>
        <p:txBody>
          <a:bodyPr wrap="square" rtlCol="0">
            <a:spAutoFit/>
          </a:bodyPr>
          <a:lstStyle/>
          <a:p>
            <a:r>
              <a:rPr lang="en-US" sz="3200" dirty="0" smtClean="0">
                <a:cs typeface="Times New Roman" pitchFamily="18" charset="0"/>
              </a:rPr>
              <a:t>DRAM</a:t>
            </a:r>
            <a:endParaRPr lang="en-US" sz="3200" dirty="0">
              <a:cs typeface="Times New Roman" pitchFamily="18" charset="0"/>
            </a:endParaRPr>
          </a:p>
        </p:txBody>
      </p:sp>
      <p:sp>
        <p:nvSpPr>
          <p:cNvPr id="78" name="TextBox 77"/>
          <p:cNvSpPr txBox="1"/>
          <p:nvPr/>
        </p:nvSpPr>
        <p:spPr>
          <a:xfrm>
            <a:off x="3048000" y="3421823"/>
            <a:ext cx="16764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3" name="Group 7"/>
          <p:cNvGrpSpPr/>
          <p:nvPr/>
        </p:nvGrpSpPr>
        <p:grpSpPr>
          <a:xfrm rot="10800000">
            <a:off x="4572000" y="1860843"/>
            <a:ext cx="1758462" cy="577557"/>
            <a:chOff x="2743200" y="4800600"/>
            <a:chExt cx="2286000" cy="685800"/>
          </a:xfrm>
          <a:solidFill>
            <a:schemeClr val="accent6">
              <a:lumMod val="60000"/>
              <a:lumOff val="40000"/>
            </a:schemeClr>
          </a:solidFill>
        </p:grpSpPr>
        <p:sp>
          <p:nvSpPr>
            <p:cNvPr id="80" name="Rectangle 79"/>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TextBox 85"/>
          <p:cNvSpPr txBox="1"/>
          <p:nvPr/>
        </p:nvSpPr>
        <p:spPr>
          <a:xfrm>
            <a:off x="6400800" y="1828800"/>
            <a:ext cx="1295400" cy="523220"/>
          </a:xfrm>
          <a:prstGeom prst="rect">
            <a:avLst/>
          </a:prstGeom>
          <a:noFill/>
        </p:spPr>
        <p:txBody>
          <a:bodyPr wrap="square" rtlCol="0">
            <a:spAutoFit/>
          </a:bodyPr>
          <a:lstStyle/>
          <a:p>
            <a:r>
              <a:rPr lang="en-US" sz="2800" dirty="0" smtClean="0">
                <a:cs typeface="Times New Roman" pitchFamily="18" charset="0"/>
              </a:rPr>
              <a:t>Buffer</a:t>
            </a:r>
            <a:endParaRPr lang="en-US" sz="2800" dirty="0">
              <a:cs typeface="Times New Roman" pitchFamily="18" charset="0"/>
            </a:endParaRPr>
          </a:p>
        </p:txBody>
      </p:sp>
      <p:sp>
        <p:nvSpPr>
          <p:cNvPr id="149" name="TextBox 148"/>
          <p:cNvSpPr txBox="1"/>
          <p:nvPr/>
        </p:nvSpPr>
        <p:spPr>
          <a:xfrm>
            <a:off x="3581400" y="5334000"/>
            <a:ext cx="3352800" cy="523220"/>
          </a:xfrm>
          <a:prstGeom prst="rect">
            <a:avLst/>
          </a:prstGeom>
          <a:noFill/>
        </p:spPr>
        <p:txBody>
          <a:bodyPr wrap="square" rtlCol="0">
            <a:spAutoFit/>
          </a:bodyPr>
          <a:lstStyle/>
          <a:p>
            <a:r>
              <a:rPr lang="en-US" sz="2800" dirty="0" smtClean="0">
                <a:cs typeface="Times New Roman" pitchFamily="18" charset="0"/>
              </a:rPr>
              <a:t>Incarnation table</a:t>
            </a:r>
            <a:endParaRPr lang="en-US" sz="2800" dirty="0">
              <a:cs typeface="Times New Roman" pitchFamily="18" charset="0"/>
            </a:endParaRPr>
          </a:p>
        </p:txBody>
      </p:sp>
      <p:grpSp>
        <p:nvGrpSpPr>
          <p:cNvPr id="4" name="Group 14"/>
          <p:cNvGrpSpPr/>
          <p:nvPr/>
        </p:nvGrpSpPr>
        <p:grpSpPr>
          <a:xfrm rot="10800000">
            <a:off x="3672415" y="4494280"/>
            <a:ext cx="693128" cy="741461"/>
            <a:chOff x="2743200" y="4800600"/>
            <a:chExt cx="2286000" cy="685800"/>
          </a:xfrm>
          <a:solidFill>
            <a:schemeClr val="accent6">
              <a:lumMod val="60000"/>
              <a:lumOff val="40000"/>
            </a:schemeClr>
          </a:solidFill>
        </p:grpSpPr>
        <p:sp>
          <p:nvSpPr>
            <p:cNvPr id="174" name="Rectangle 173"/>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2" name="Rectangle 151"/>
          <p:cNvSpPr/>
          <p:nvPr/>
        </p:nvSpPr>
        <p:spPr>
          <a:xfrm>
            <a:off x="3581400" y="44196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7"/>
          <p:cNvGrpSpPr/>
          <p:nvPr/>
        </p:nvGrpSpPr>
        <p:grpSpPr>
          <a:xfrm rot="10800000">
            <a:off x="4491565" y="4494280"/>
            <a:ext cx="693128" cy="741461"/>
            <a:chOff x="2743200" y="4800600"/>
            <a:chExt cx="2286000" cy="685800"/>
          </a:xfrm>
          <a:solidFill>
            <a:schemeClr val="accent6">
              <a:lumMod val="60000"/>
              <a:lumOff val="40000"/>
            </a:schemeClr>
          </a:solidFill>
        </p:grpSpPr>
        <p:sp>
          <p:nvSpPr>
            <p:cNvPr id="168" name="Rectangle 16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4"/>
          <p:cNvGrpSpPr/>
          <p:nvPr/>
        </p:nvGrpSpPr>
        <p:grpSpPr>
          <a:xfrm rot="10800000">
            <a:off x="5300213" y="4494280"/>
            <a:ext cx="693128" cy="741461"/>
            <a:chOff x="2743200" y="4800600"/>
            <a:chExt cx="2286000" cy="685800"/>
          </a:xfrm>
          <a:solidFill>
            <a:schemeClr val="accent6">
              <a:lumMod val="60000"/>
              <a:lumOff val="40000"/>
            </a:schemeClr>
          </a:solidFill>
        </p:grpSpPr>
        <p:sp>
          <p:nvSpPr>
            <p:cNvPr id="162" name="Rectangle 161"/>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1"/>
          <p:cNvGrpSpPr/>
          <p:nvPr/>
        </p:nvGrpSpPr>
        <p:grpSpPr>
          <a:xfrm rot="10800000">
            <a:off x="6073854" y="4494280"/>
            <a:ext cx="693128" cy="741461"/>
            <a:chOff x="2743200" y="4800600"/>
            <a:chExt cx="2286000" cy="685800"/>
          </a:xfrm>
          <a:solidFill>
            <a:schemeClr val="accent6">
              <a:lumMod val="60000"/>
              <a:lumOff val="40000"/>
            </a:schemeClr>
          </a:solidFill>
        </p:grpSpPr>
        <p:sp>
          <p:nvSpPr>
            <p:cNvPr id="156" name="Rectangle 155"/>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Box 66"/>
          <p:cNvSpPr txBox="1"/>
          <p:nvPr/>
        </p:nvSpPr>
        <p:spPr>
          <a:xfrm>
            <a:off x="304800" y="1981200"/>
            <a:ext cx="1981200" cy="523220"/>
          </a:xfrm>
          <a:prstGeom prst="rect">
            <a:avLst/>
          </a:prstGeom>
          <a:noFill/>
        </p:spPr>
        <p:txBody>
          <a:bodyPr wrap="square" rtlCol="0">
            <a:spAutoFit/>
          </a:bodyPr>
          <a:lstStyle/>
          <a:p>
            <a:r>
              <a:rPr lang="en-US" sz="2800" dirty="0" smtClean="0">
                <a:cs typeface="Times New Roman" pitchFamily="18" charset="0"/>
              </a:rPr>
              <a:t>Lookup key</a:t>
            </a:r>
            <a:endParaRPr lang="en-US" sz="2800" dirty="0">
              <a:cs typeface="Times New Roman" pitchFamily="18" charset="0"/>
            </a:endParaRPr>
          </a:p>
        </p:txBody>
      </p:sp>
      <p:cxnSp>
        <p:nvCxnSpPr>
          <p:cNvPr id="68" name="Straight Arrow Connector 67"/>
          <p:cNvCxnSpPr/>
          <p:nvPr/>
        </p:nvCxnSpPr>
        <p:spPr>
          <a:xfrm>
            <a:off x="2286000" y="2286000"/>
            <a:ext cx="457200" cy="1588"/>
          </a:xfrm>
          <a:prstGeom prst="straightConnector1">
            <a:avLst/>
          </a:prstGeom>
          <a:ln w="412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flipH="1" flipV="1">
            <a:off x="5068888" y="2703512"/>
            <a:ext cx="531812" cy="1588"/>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6200000" flipH="1">
            <a:off x="3886994" y="4266406"/>
            <a:ext cx="457200" cy="1588"/>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Oval Callout 72"/>
          <p:cNvSpPr/>
          <p:nvPr/>
        </p:nvSpPr>
        <p:spPr>
          <a:xfrm>
            <a:off x="0" y="3810000"/>
            <a:ext cx="2438400" cy="990600"/>
          </a:xfrm>
          <a:prstGeom prst="wedgeEllipseCallout">
            <a:avLst>
              <a:gd name="adj1" fmla="val 113518"/>
              <a:gd name="adj2" fmla="val -900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cs typeface="Times New Roman" pitchFamily="18" charset="0"/>
              </a:rPr>
              <a:t>In-flash look ups</a:t>
            </a:r>
          </a:p>
        </p:txBody>
      </p:sp>
      <p:cxnSp>
        <p:nvCxnSpPr>
          <p:cNvPr id="79" name="Straight Arrow Connector 78"/>
          <p:cNvCxnSpPr/>
          <p:nvPr/>
        </p:nvCxnSpPr>
        <p:spPr>
          <a:xfrm rot="16200000" flipH="1">
            <a:off x="4572794" y="4266406"/>
            <a:ext cx="457200" cy="1588"/>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16200000" flipH="1">
            <a:off x="5333206" y="4266407"/>
            <a:ext cx="457200" cy="1588"/>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16200000" flipH="1">
            <a:off x="6095206" y="4266407"/>
            <a:ext cx="457200" cy="1588"/>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Content Placeholder 4"/>
          <p:cNvSpPr txBox="1">
            <a:spLocks/>
          </p:cNvSpPr>
          <p:nvPr/>
        </p:nvSpPr>
        <p:spPr>
          <a:xfrm>
            <a:off x="304800" y="6019800"/>
            <a:ext cx="8686800" cy="762000"/>
          </a:xfrm>
          <a:prstGeom prst="rect">
            <a:avLst/>
          </a:prstGeom>
          <a:solidFill>
            <a:schemeClr val="accent3">
              <a:lumMod val="60000"/>
              <a:lumOff val="40000"/>
            </a:schemeClr>
          </a:solidFill>
        </p:spPr>
        <p:txBody>
          <a:bodyPr vert="horz" lIns="91440" tIns="45720" rIns="91440" bIns="45720" rtlCol="0">
            <a:normAutofit fontScale="925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cs typeface="Times New Roman" pitchFamily="18" charset="0"/>
              </a:rPr>
              <a:t>	</a:t>
            </a:r>
            <a:r>
              <a:rPr lang="en-US" sz="3200" i="1" dirty="0" smtClean="0">
                <a:cs typeface="Times New Roman" pitchFamily="18" charset="0"/>
              </a:rPr>
              <a:t>Multiple in-flash lookups. Can we limit to only one?</a:t>
            </a:r>
            <a:endParaRPr kumimoji="0" lang="en-US" sz="3200" i="1" u="none" strike="noStrike" kern="1200" cap="none" spc="0" normalizeH="0" baseline="0" noProof="0" dirty="0" smtClean="0">
              <a:ln>
                <a:noFill/>
              </a:ln>
              <a:effectLst/>
              <a:uLnTx/>
              <a:uFillTx/>
              <a:cs typeface="Times New Roman" pitchFamily="18" charset="0"/>
            </a:endParaRPr>
          </a:p>
        </p:txBody>
      </p:sp>
      <p:sp>
        <p:nvSpPr>
          <p:cNvPr id="57" name="Rectangle 56"/>
          <p:cNvSpPr/>
          <p:nvPr/>
        </p:nvSpPr>
        <p:spPr>
          <a:xfrm>
            <a:off x="3505200" y="43434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4</a:t>
            </a:r>
            <a:endParaRPr lang="en-US" sz="3600" b="1" dirty="0">
              <a:cs typeface="Times New Roman" pitchFamily="18" charset="0"/>
            </a:endParaRPr>
          </a:p>
        </p:txBody>
      </p:sp>
      <p:sp>
        <p:nvSpPr>
          <p:cNvPr id="58" name="Rectangle 57"/>
          <p:cNvSpPr/>
          <p:nvPr/>
        </p:nvSpPr>
        <p:spPr>
          <a:xfrm>
            <a:off x="4343400" y="43434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3</a:t>
            </a:r>
            <a:endParaRPr lang="en-US" sz="3600" b="1" dirty="0">
              <a:cs typeface="Times New Roman" pitchFamily="18" charset="0"/>
            </a:endParaRPr>
          </a:p>
        </p:txBody>
      </p:sp>
      <p:sp>
        <p:nvSpPr>
          <p:cNvPr id="59" name="Rectangle 58"/>
          <p:cNvSpPr/>
          <p:nvPr/>
        </p:nvSpPr>
        <p:spPr>
          <a:xfrm>
            <a:off x="5105400" y="43434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2</a:t>
            </a:r>
            <a:endParaRPr lang="en-US" sz="3600" b="1" dirty="0">
              <a:cs typeface="Times New Roman" pitchFamily="18" charset="0"/>
            </a:endParaRPr>
          </a:p>
        </p:txBody>
      </p:sp>
      <p:sp>
        <p:nvSpPr>
          <p:cNvPr id="60" name="Rectangle 59"/>
          <p:cNvSpPr/>
          <p:nvPr/>
        </p:nvSpPr>
        <p:spPr>
          <a:xfrm>
            <a:off x="5943600" y="43434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1</a:t>
            </a:r>
            <a:endParaRPr lang="en-US" sz="3600" b="1"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3" grpId="0" animBg="1"/>
      <p:bldP spid="92" grpId="0" build="allAtOnce" animBg="1"/>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n-lt"/>
                <a:cs typeface="Times New Roman" pitchFamily="18" charset="0"/>
              </a:rPr>
              <a:t>Bloom filters for optimizing lookups</a:t>
            </a:r>
            <a:endParaRPr lang="en-US" dirty="0">
              <a:latin typeface="+mn-lt"/>
              <a:cs typeface="Times New Roman" pitchFamily="18" charset="0"/>
            </a:endParaRPr>
          </a:p>
        </p:txBody>
      </p:sp>
      <p:sp>
        <p:nvSpPr>
          <p:cNvPr id="75" name="Rectangle 74"/>
          <p:cNvSpPr/>
          <p:nvPr/>
        </p:nvSpPr>
        <p:spPr>
          <a:xfrm>
            <a:off x="2971800" y="1905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971800" y="1828800"/>
            <a:ext cx="1676400" cy="584775"/>
          </a:xfrm>
          <a:prstGeom prst="rect">
            <a:avLst/>
          </a:prstGeom>
          <a:noFill/>
        </p:spPr>
        <p:txBody>
          <a:bodyPr wrap="square" rtlCol="0">
            <a:spAutoFit/>
          </a:bodyPr>
          <a:lstStyle/>
          <a:p>
            <a:r>
              <a:rPr lang="en-US" sz="3200" dirty="0" smtClean="0">
                <a:cs typeface="Times New Roman" pitchFamily="18" charset="0"/>
              </a:rPr>
              <a:t>DRAM</a:t>
            </a:r>
            <a:endParaRPr lang="en-US" sz="3200" dirty="0">
              <a:cs typeface="Times New Roman" pitchFamily="18" charset="0"/>
            </a:endParaRPr>
          </a:p>
        </p:txBody>
      </p:sp>
      <p:sp>
        <p:nvSpPr>
          <p:cNvPr id="78" name="TextBox 77"/>
          <p:cNvSpPr txBox="1"/>
          <p:nvPr/>
        </p:nvSpPr>
        <p:spPr>
          <a:xfrm>
            <a:off x="3048000" y="3650423"/>
            <a:ext cx="16764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3" name="Group 7"/>
          <p:cNvGrpSpPr/>
          <p:nvPr/>
        </p:nvGrpSpPr>
        <p:grpSpPr>
          <a:xfrm rot="10800000">
            <a:off x="4572000" y="2089443"/>
            <a:ext cx="1758462" cy="577557"/>
            <a:chOff x="2743200" y="4800600"/>
            <a:chExt cx="2286000" cy="685800"/>
          </a:xfrm>
          <a:solidFill>
            <a:schemeClr val="accent6">
              <a:lumMod val="60000"/>
              <a:lumOff val="40000"/>
            </a:schemeClr>
          </a:solidFill>
        </p:grpSpPr>
        <p:sp>
          <p:nvSpPr>
            <p:cNvPr id="80" name="Rectangle 79"/>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TextBox 85"/>
          <p:cNvSpPr txBox="1"/>
          <p:nvPr/>
        </p:nvSpPr>
        <p:spPr>
          <a:xfrm>
            <a:off x="6400800" y="2057400"/>
            <a:ext cx="1295400" cy="523220"/>
          </a:xfrm>
          <a:prstGeom prst="rect">
            <a:avLst/>
          </a:prstGeom>
          <a:noFill/>
        </p:spPr>
        <p:txBody>
          <a:bodyPr wrap="square" rtlCol="0">
            <a:spAutoFit/>
          </a:bodyPr>
          <a:lstStyle/>
          <a:p>
            <a:r>
              <a:rPr lang="en-US" sz="2800" dirty="0" smtClean="0">
                <a:cs typeface="Times New Roman" pitchFamily="18" charset="0"/>
              </a:rPr>
              <a:t>Buffer</a:t>
            </a:r>
            <a:endParaRPr lang="en-US" sz="2800" dirty="0">
              <a:cs typeface="Times New Roman" pitchFamily="18" charset="0"/>
            </a:endParaRPr>
          </a:p>
        </p:txBody>
      </p:sp>
      <p:sp>
        <p:nvSpPr>
          <p:cNvPr id="149" name="TextBox 148"/>
          <p:cNvSpPr txBox="1"/>
          <p:nvPr/>
        </p:nvSpPr>
        <p:spPr>
          <a:xfrm>
            <a:off x="3581400" y="5562600"/>
            <a:ext cx="3352800" cy="523220"/>
          </a:xfrm>
          <a:prstGeom prst="rect">
            <a:avLst/>
          </a:prstGeom>
          <a:noFill/>
        </p:spPr>
        <p:txBody>
          <a:bodyPr wrap="square" rtlCol="0">
            <a:spAutoFit/>
          </a:bodyPr>
          <a:lstStyle/>
          <a:p>
            <a:r>
              <a:rPr lang="en-US" sz="2800" dirty="0" smtClean="0">
                <a:cs typeface="Times New Roman" pitchFamily="18" charset="0"/>
              </a:rPr>
              <a:t>Incarnation table</a:t>
            </a:r>
            <a:endParaRPr lang="en-US" sz="2800" dirty="0">
              <a:cs typeface="Times New Roman" pitchFamily="18" charset="0"/>
            </a:endParaRPr>
          </a:p>
        </p:txBody>
      </p:sp>
      <p:grpSp>
        <p:nvGrpSpPr>
          <p:cNvPr id="4" name="Group 14"/>
          <p:cNvGrpSpPr/>
          <p:nvPr/>
        </p:nvGrpSpPr>
        <p:grpSpPr>
          <a:xfrm rot="10800000">
            <a:off x="3672415" y="4722880"/>
            <a:ext cx="693128" cy="741461"/>
            <a:chOff x="2743200" y="4800600"/>
            <a:chExt cx="2286000" cy="685800"/>
          </a:xfrm>
          <a:solidFill>
            <a:schemeClr val="accent6">
              <a:lumMod val="60000"/>
              <a:lumOff val="40000"/>
            </a:schemeClr>
          </a:solidFill>
        </p:grpSpPr>
        <p:sp>
          <p:nvSpPr>
            <p:cNvPr id="174" name="Rectangle 173"/>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2" name="Rectangle 151"/>
          <p:cNvSpPr/>
          <p:nvPr/>
        </p:nvSpPr>
        <p:spPr>
          <a:xfrm>
            <a:off x="3581400" y="4648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7"/>
          <p:cNvGrpSpPr/>
          <p:nvPr/>
        </p:nvGrpSpPr>
        <p:grpSpPr>
          <a:xfrm rot="10800000">
            <a:off x="4491565" y="4722880"/>
            <a:ext cx="693128" cy="741461"/>
            <a:chOff x="2743200" y="4800600"/>
            <a:chExt cx="2286000" cy="685800"/>
          </a:xfrm>
          <a:solidFill>
            <a:schemeClr val="accent6">
              <a:lumMod val="60000"/>
              <a:lumOff val="40000"/>
            </a:schemeClr>
          </a:solidFill>
        </p:grpSpPr>
        <p:sp>
          <p:nvSpPr>
            <p:cNvPr id="168" name="Rectangle 16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4"/>
          <p:cNvGrpSpPr/>
          <p:nvPr/>
        </p:nvGrpSpPr>
        <p:grpSpPr>
          <a:xfrm rot="10800000">
            <a:off x="5300213" y="4722880"/>
            <a:ext cx="693128" cy="741461"/>
            <a:chOff x="2743200" y="4800600"/>
            <a:chExt cx="2286000" cy="685800"/>
          </a:xfrm>
          <a:solidFill>
            <a:schemeClr val="accent6">
              <a:lumMod val="60000"/>
              <a:lumOff val="40000"/>
            </a:schemeClr>
          </a:solidFill>
        </p:grpSpPr>
        <p:sp>
          <p:nvSpPr>
            <p:cNvPr id="162" name="Rectangle 161"/>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1"/>
          <p:cNvGrpSpPr/>
          <p:nvPr/>
        </p:nvGrpSpPr>
        <p:grpSpPr>
          <a:xfrm rot="10800000">
            <a:off x="6073854" y="4722880"/>
            <a:ext cx="693128" cy="741461"/>
            <a:chOff x="2743200" y="4800600"/>
            <a:chExt cx="2286000" cy="685800"/>
          </a:xfrm>
          <a:solidFill>
            <a:schemeClr val="accent6">
              <a:lumMod val="60000"/>
              <a:lumOff val="40000"/>
            </a:schemeClr>
          </a:solidFill>
        </p:grpSpPr>
        <p:sp>
          <p:nvSpPr>
            <p:cNvPr id="156" name="Rectangle 155"/>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Box 66"/>
          <p:cNvSpPr txBox="1"/>
          <p:nvPr/>
        </p:nvSpPr>
        <p:spPr>
          <a:xfrm>
            <a:off x="304800" y="2209800"/>
            <a:ext cx="1981200" cy="523220"/>
          </a:xfrm>
          <a:prstGeom prst="rect">
            <a:avLst/>
          </a:prstGeom>
          <a:noFill/>
        </p:spPr>
        <p:txBody>
          <a:bodyPr wrap="square" rtlCol="0">
            <a:spAutoFit/>
          </a:bodyPr>
          <a:lstStyle/>
          <a:p>
            <a:r>
              <a:rPr lang="en-US" sz="2800" dirty="0" smtClean="0">
                <a:cs typeface="Times New Roman" pitchFamily="18" charset="0"/>
              </a:rPr>
              <a:t>Lookup key</a:t>
            </a:r>
            <a:endParaRPr lang="en-US" sz="2800" dirty="0">
              <a:cs typeface="Times New Roman" pitchFamily="18" charset="0"/>
            </a:endParaRPr>
          </a:p>
        </p:txBody>
      </p:sp>
      <p:cxnSp>
        <p:nvCxnSpPr>
          <p:cNvPr id="68" name="Straight Arrow Connector 67"/>
          <p:cNvCxnSpPr/>
          <p:nvPr/>
        </p:nvCxnSpPr>
        <p:spPr>
          <a:xfrm>
            <a:off x="2286000" y="2514600"/>
            <a:ext cx="457200" cy="1588"/>
          </a:xfrm>
          <a:prstGeom prst="straightConnector1">
            <a:avLst/>
          </a:prstGeom>
          <a:ln w="412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flipH="1" flipV="1">
            <a:off x="5068888" y="2932112"/>
            <a:ext cx="531812" cy="1588"/>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59"/>
          <p:cNvGrpSpPr/>
          <p:nvPr/>
        </p:nvGrpSpPr>
        <p:grpSpPr>
          <a:xfrm>
            <a:off x="3124200" y="2743200"/>
            <a:ext cx="1735916" cy="422270"/>
            <a:chOff x="4436284" y="4724400"/>
            <a:chExt cx="1735916" cy="422270"/>
          </a:xfrm>
        </p:grpSpPr>
        <p:grpSp>
          <p:nvGrpSpPr>
            <p:cNvPr id="9" name="Group 14"/>
            <p:cNvGrpSpPr/>
            <p:nvPr/>
          </p:nvGrpSpPr>
          <p:grpSpPr>
            <a:xfrm rot="10800000">
              <a:off x="4484505" y="4759590"/>
              <a:ext cx="367212" cy="349379"/>
              <a:chOff x="2743200" y="4800600"/>
              <a:chExt cx="2286000" cy="685800"/>
            </a:xfrm>
            <a:solidFill>
              <a:schemeClr val="accent1"/>
            </a:solidFill>
          </p:grpSpPr>
          <p:sp>
            <p:nvSpPr>
              <p:cNvPr id="109" name="Rectangle 108"/>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2" name="Rectangle 61"/>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47"/>
            <p:cNvGrpSpPr/>
            <p:nvPr/>
          </p:nvGrpSpPr>
          <p:grpSpPr>
            <a:xfrm rot="10800000">
              <a:off x="4918484" y="4759590"/>
              <a:ext cx="367212" cy="349379"/>
              <a:chOff x="2743200" y="4800600"/>
              <a:chExt cx="2286000" cy="685800"/>
            </a:xfrm>
            <a:solidFill>
              <a:schemeClr val="accent1"/>
            </a:solidFill>
          </p:grpSpPr>
          <p:sp>
            <p:nvSpPr>
              <p:cNvPr id="103" name="Rectangle 102"/>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54"/>
            <p:cNvGrpSpPr/>
            <p:nvPr/>
          </p:nvGrpSpPr>
          <p:grpSpPr>
            <a:xfrm rot="10800000">
              <a:off x="5346899" y="4759590"/>
              <a:ext cx="367212" cy="349379"/>
              <a:chOff x="2743200" y="4800600"/>
              <a:chExt cx="2286000" cy="685800"/>
            </a:xfrm>
            <a:solidFill>
              <a:schemeClr val="accent1"/>
            </a:solidFill>
          </p:grpSpPr>
          <p:sp>
            <p:nvSpPr>
              <p:cNvPr id="97" name="Rectangle 96"/>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61"/>
            <p:cNvGrpSpPr/>
            <p:nvPr/>
          </p:nvGrpSpPr>
          <p:grpSpPr>
            <a:xfrm rot="10800000">
              <a:off x="5756768" y="4759590"/>
              <a:ext cx="367212" cy="349379"/>
              <a:chOff x="2743200" y="4800600"/>
              <a:chExt cx="2286000" cy="685800"/>
            </a:xfrm>
            <a:solidFill>
              <a:schemeClr val="accent1"/>
            </a:solidFill>
          </p:grpSpPr>
          <p:sp>
            <p:nvSpPr>
              <p:cNvPr id="66" name="Rectangle 65"/>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5" name="TextBox 114"/>
          <p:cNvSpPr txBox="1"/>
          <p:nvPr/>
        </p:nvSpPr>
        <p:spPr>
          <a:xfrm>
            <a:off x="5334000" y="2743200"/>
            <a:ext cx="2209800" cy="523220"/>
          </a:xfrm>
          <a:prstGeom prst="rect">
            <a:avLst/>
          </a:prstGeom>
          <a:noFill/>
        </p:spPr>
        <p:txBody>
          <a:bodyPr wrap="square" rtlCol="0">
            <a:spAutoFit/>
          </a:bodyPr>
          <a:lstStyle/>
          <a:p>
            <a:r>
              <a:rPr lang="en-US" sz="2800" dirty="0" smtClean="0">
                <a:cs typeface="Times New Roman" pitchFamily="18" charset="0"/>
              </a:rPr>
              <a:t>Bloom filters</a:t>
            </a:r>
            <a:endParaRPr lang="en-US" sz="2800" dirty="0">
              <a:cs typeface="Times New Roman" pitchFamily="18" charset="0"/>
            </a:endParaRPr>
          </a:p>
        </p:txBody>
      </p:sp>
      <p:cxnSp>
        <p:nvCxnSpPr>
          <p:cNvPr id="87" name="Straight Arrow Connector 86"/>
          <p:cNvCxnSpPr/>
          <p:nvPr/>
        </p:nvCxnSpPr>
        <p:spPr>
          <a:xfrm rot="5400000" flipH="1" flipV="1">
            <a:off x="3086894" y="3390106"/>
            <a:ext cx="533400" cy="1588"/>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Oval Callout 88"/>
          <p:cNvSpPr/>
          <p:nvPr/>
        </p:nvSpPr>
        <p:spPr>
          <a:xfrm>
            <a:off x="0" y="3276600"/>
            <a:ext cx="2667000" cy="1143000"/>
          </a:xfrm>
          <a:prstGeom prst="wedgeEllipseCallout">
            <a:avLst>
              <a:gd name="adj1" fmla="val 73301"/>
              <a:gd name="adj2" fmla="val -3145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cs typeface="Times New Roman" pitchFamily="18" charset="0"/>
              </a:rPr>
              <a:t>In-memory look ups</a:t>
            </a:r>
          </a:p>
        </p:txBody>
      </p:sp>
      <p:cxnSp>
        <p:nvCxnSpPr>
          <p:cNvPr id="92" name="Straight Arrow Connector 91"/>
          <p:cNvCxnSpPr/>
          <p:nvPr/>
        </p:nvCxnSpPr>
        <p:spPr>
          <a:xfrm rot="5400000" flipH="1" flipV="1">
            <a:off x="3544094" y="3390106"/>
            <a:ext cx="533400" cy="1588"/>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304800" y="4191000"/>
            <a:ext cx="2362200" cy="533400"/>
          </a:xfrm>
          <a:prstGeom prst="rect">
            <a:avLst/>
          </a:prstGeom>
          <a:blipFill>
            <a:blip r:embed="rId3"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cs typeface="Times New Roman" pitchFamily="18" charset="0"/>
              </a:rPr>
              <a:t>False positive! </a:t>
            </a:r>
            <a:endParaRPr lang="en-US" sz="2800" dirty="0">
              <a:solidFill>
                <a:schemeClr val="tx1"/>
              </a:solidFill>
              <a:cs typeface="Times New Roman" pitchFamily="18" charset="0"/>
            </a:endParaRPr>
          </a:p>
        </p:txBody>
      </p:sp>
      <p:sp>
        <p:nvSpPr>
          <p:cNvPr id="130" name="Content Placeholder 4"/>
          <p:cNvSpPr txBox="1">
            <a:spLocks/>
          </p:cNvSpPr>
          <p:nvPr/>
        </p:nvSpPr>
        <p:spPr>
          <a:xfrm>
            <a:off x="304800" y="5105400"/>
            <a:ext cx="3124200" cy="533400"/>
          </a:xfrm>
          <a:prstGeom prst="rect">
            <a:avLst/>
          </a:prstGeom>
          <a:solidFill>
            <a:schemeClr val="accent3">
              <a:lumMod val="60000"/>
              <a:lumOff val="40000"/>
            </a:schemeClr>
          </a:solidFill>
        </p:spPr>
        <p:txBody>
          <a:bodyPr vert="horz" lIns="91440" tIns="45720" rIns="91440" bIns="45720" rtlCol="0">
            <a:normAutofit fontScale="85000" lnSpcReduction="1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cs typeface="Times New Roman" pitchFamily="18" charset="0"/>
              </a:rPr>
              <a:t>Configure </a:t>
            </a:r>
            <a:r>
              <a:rPr lang="en-US" sz="3200" dirty="0" smtClean="0">
                <a:cs typeface="Times New Roman" pitchFamily="18" charset="0"/>
              </a:rPr>
              <a:t>careful</a:t>
            </a:r>
            <a:r>
              <a:rPr lang="en-US" sz="3200" noProof="0" dirty="0" err="1" smtClean="0">
                <a:cs typeface="Times New Roman" pitchFamily="18" charset="0"/>
              </a:rPr>
              <a:t>ly</a:t>
            </a:r>
            <a:r>
              <a:rPr lang="en-US" sz="3200" noProof="0" dirty="0" smtClean="0">
                <a:cs typeface="Times New Roman" pitchFamily="18" charset="0"/>
              </a:rPr>
              <a:t>!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1" u="none" strike="noStrike" kern="1200" cap="none" spc="0" normalizeH="0" baseline="0" noProof="0" dirty="0" smtClean="0">
              <a:ln>
                <a:noFill/>
              </a:ln>
              <a:solidFill>
                <a:schemeClr val="bg1"/>
              </a:solidFill>
              <a:effectLst/>
              <a:uLnTx/>
              <a:uFillTx/>
              <a:cs typeface="Times New Roman" pitchFamily="18" charset="0"/>
            </a:endParaRPr>
          </a:p>
        </p:txBody>
      </p:sp>
      <p:sp>
        <p:nvSpPr>
          <p:cNvPr id="120" name="Oval 119"/>
          <p:cNvSpPr/>
          <p:nvPr/>
        </p:nvSpPr>
        <p:spPr>
          <a:xfrm>
            <a:off x="2895600" y="2590800"/>
            <a:ext cx="2133600" cy="6858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505200" y="4572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4</a:t>
            </a:r>
            <a:endParaRPr lang="en-US" sz="3600" b="1" dirty="0">
              <a:cs typeface="Times New Roman" pitchFamily="18" charset="0"/>
            </a:endParaRPr>
          </a:p>
        </p:txBody>
      </p:sp>
      <p:sp>
        <p:nvSpPr>
          <p:cNvPr id="136" name="Rectangle 135"/>
          <p:cNvSpPr/>
          <p:nvPr/>
        </p:nvSpPr>
        <p:spPr>
          <a:xfrm>
            <a:off x="4343400" y="4572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3</a:t>
            </a:r>
            <a:endParaRPr lang="en-US" sz="3600" b="1" dirty="0">
              <a:cs typeface="Times New Roman" pitchFamily="18" charset="0"/>
            </a:endParaRPr>
          </a:p>
        </p:txBody>
      </p:sp>
      <p:sp>
        <p:nvSpPr>
          <p:cNvPr id="137" name="Rectangle 136"/>
          <p:cNvSpPr/>
          <p:nvPr/>
        </p:nvSpPr>
        <p:spPr>
          <a:xfrm>
            <a:off x="5105400" y="4572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2</a:t>
            </a:r>
            <a:endParaRPr lang="en-US" sz="3600" b="1" dirty="0">
              <a:cs typeface="Times New Roman" pitchFamily="18" charset="0"/>
            </a:endParaRPr>
          </a:p>
        </p:txBody>
      </p:sp>
      <p:sp>
        <p:nvSpPr>
          <p:cNvPr id="138" name="Rectangle 137"/>
          <p:cNvSpPr/>
          <p:nvPr/>
        </p:nvSpPr>
        <p:spPr>
          <a:xfrm>
            <a:off x="5943600" y="4572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1</a:t>
            </a:r>
            <a:endParaRPr lang="en-US" sz="3600" b="1" dirty="0">
              <a:cs typeface="Times New Roman" pitchFamily="18" charset="0"/>
            </a:endParaRPr>
          </a:p>
        </p:txBody>
      </p:sp>
      <p:grpSp>
        <p:nvGrpSpPr>
          <p:cNvPr id="13" name="Group 143"/>
          <p:cNvGrpSpPr/>
          <p:nvPr/>
        </p:nvGrpSpPr>
        <p:grpSpPr>
          <a:xfrm>
            <a:off x="3810000" y="3276600"/>
            <a:ext cx="451837" cy="500576"/>
            <a:chOff x="7930163" y="3474119"/>
            <a:chExt cx="451837" cy="500576"/>
          </a:xfrm>
          <a:solidFill>
            <a:schemeClr val="accent3">
              <a:lumMod val="75000"/>
            </a:schemeClr>
          </a:solidFill>
        </p:grpSpPr>
        <p:sp>
          <p:nvSpPr>
            <p:cNvPr id="141" name="Rectangle 140"/>
            <p:cNvSpPr/>
            <p:nvPr/>
          </p:nvSpPr>
          <p:spPr>
            <a:xfrm rot="18757347">
              <a:off x="8052229" y="3644924"/>
              <a:ext cx="500576" cy="15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rot="13357347">
              <a:off x="7930163" y="3739319"/>
              <a:ext cx="291973" cy="129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9" name="Straight Arrow Connector 118"/>
          <p:cNvCxnSpPr/>
          <p:nvPr/>
        </p:nvCxnSpPr>
        <p:spPr>
          <a:xfrm rot="16200000" flipH="1">
            <a:off x="4572397" y="4495403"/>
            <a:ext cx="457200" cy="794"/>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52"/>
          <p:cNvGrpSpPr/>
          <p:nvPr/>
        </p:nvGrpSpPr>
        <p:grpSpPr>
          <a:xfrm>
            <a:off x="3124200" y="3200400"/>
            <a:ext cx="457200" cy="522514"/>
            <a:chOff x="7391400" y="4038600"/>
            <a:chExt cx="457200" cy="522514"/>
          </a:xfrm>
        </p:grpSpPr>
        <p:sp>
          <p:nvSpPr>
            <p:cNvPr id="146" name="Rectangle 145"/>
            <p:cNvSpPr/>
            <p:nvPr/>
          </p:nvSpPr>
          <p:spPr>
            <a:xfrm rot="18757347">
              <a:off x="7374560" y="4242707"/>
              <a:ext cx="522514" cy="1143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rot="13357347">
              <a:off x="7391400" y="4235269"/>
              <a:ext cx="457200" cy="1306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53"/>
          <p:cNvGrpSpPr/>
          <p:nvPr/>
        </p:nvGrpSpPr>
        <p:grpSpPr>
          <a:xfrm>
            <a:off x="4572000" y="4038600"/>
            <a:ext cx="457200" cy="522514"/>
            <a:chOff x="7391400" y="4038600"/>
            <a:chExt cx="457200" cy="522514"/>
          </a:xfrm>
        </p:grpSpPr>
        <p:sp>
          <p:nvSpPr>
            <p:cNvPr id="155" name="Rectangle 154"/>
            <p:cNvSpPr/>
            <p:nvPr/>
          </p:nvSpPr>
          <p:spPr>
            <a:xfrm rot="18757347">
              <a:off x="7374560" y="4242707"/>
              <a:ext cx="522514" cy="1143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rot="13357347">
              <a:off x="7391400" y="4235269"/>
              <a:ext cx="457200" cy="1306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Content Placeholder 4"/>
          <p:cNvSpPr txBox="1">
            <a:spLocks/>
          </p:cNvSpPr>
          <p:nvPr/>
        </p:nvSpPr>
        <p:spPr>
          <a:xfrm>
            <a:off x="228600" y="6172200"/>
            <a:ext cx="8839200" cy="533400"/>
          </a:xfrm>
          <a:prstGeom prst="rect">
            <a:avLst/>
          </a:prstGeom>
          <a:solidFill>
            <a:schemeClr val="accent3">
              <a:lumMod val="60000"/>
              <a:lumOff val="40000"/>
            </a:schemeClr>
          </a:solidFill>
        </p:spPr>
        <p:txBody>
          <a:bodyPr vert="horz" lIns="91440" tIns="45720" rIns="91440" bIns="45720" rtlCol="0">
            <a:normAutofit fontScale="77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cs typeface="Times New Roman" pitchFamily="18" charset="0"/>
              </a:rPr>
              <a:t>2 GB Bloom filters for 32 GB Flash for false</a:t>
            </a:r>
            <a:r>
              <a:rPr kumimoji="0" lang="en-US" sz="3200" b="0" i="0" u="none" strike="noStrike" kern="1200" cap="none" spc="0" normalizeH="0" noProof="0" dirty="0" smtClean="0">
                <a:ln>
                  <a:noFill/>
                </a:ln>
                <a:solidFill>
                  <a:schemeClr val="tx1"/>
                </a:solidFill>
                <a:effectLst/>
                <a:uLnTx/>
                <a:uFillTx/>
                <a:cs typeface="Times New Roman" pitchFamily="18" charset="0"/>
              </a:rPr>
              <a:t> positive rate &lt; 0.01</a:t>
            </a:r>
            <a:r>
              <a:rPr lang="en-US" sz="3200" noProof="0" dirty="0" smtClean="0">
                <a:cs typeface="Times New Roman" pitchFamily="18" charset="0"/>
              </a:rPr>
              <a:t>!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1" u="none" strike="noStrike" kern="1200" cap="none" spc="0" normalizeH="0" baseline="0" noProof="0" dirty="0" smtClean="0">
              <a:ln>
                <a:noFill/>
              </a:ln>
              <a:solidFill>
                <a:schemeClr val="bg1"/>
              </a:solidFill>
              <a:effectLst/>
              <a:uLnTx/>
              <a:uFillTx/>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122" grpId="0" animBg="1"/>
      <p:bldP spid="130" grpId="0" animBg="1"/>
      <p:bldP spid="120" grpId="0" animBg="1"/>
      <p:bldP spid="181" grpId="0" animBg="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Update: naïve approac</a:t>
            </a:r>
            <a:r>
              <a:rPr lang="en-US" dirty="0" smtClean="0"/>
              <a:t>h</a:t>
            </a:r>
            <a:endParaRPr lang="en-US" dirty="0"/>
          </a:p>
        </p:txBody>
      </p:sp>
      <p:grpSp>
        <p:nvGrpSpPr>
          <p:cNvPr id="3" name="Group 77"/>
          <p:cNvGrpSpPr/>
          <p:nvPr/>
        </p:nvGrpSpPr>
        <p:grpSpPr>
          <a:xfrm>
            <a:off x="2819400" y="1447800"/>
            <a:ext cx="4724400" cy="4343400"/>
            <a:chOff x="2971800" y="1828800"/>
            <a:chExt cx="4724400" cy="4343400"/>
          </a:xfrm>
        </p:grpSpPr>
        <p:sp>
          <p:nvSpPr>
            <p:cNvPr id="4" name="Rectangle 3"/>
            <p:cNvSpPr/>
            <p:nvPr/>
          </p:nvSpPr>
          <p:spPr>
            <a:xfrm>
              <a:off x="2971800" y="1905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971800" y="1828800"/>
              <a:ext cx="1676400" cy="584775"/>
            </a:xfrm>
            <a:prstGeom prst="rect">
              <a:avLst/>
            </a:prstGeom>
            <a:noFill/>
          </p:spPr>
          <p:txBody>
            <a:bodyPr wrap="square" rtlCol="0">
              <a:spAutoFit/>
            </a:bodyPr>
            <a:lstStyle/>
            <a:p>
              <a:r>
                <a:rPr lang="en-US" sz="3200" dirty="0" smtClean="0">
                  <a:cs typeface="Times New Roman" pitchFamily="18" charset="0"/>
                </a:rPr>
                <a:t>DRAM</a:t>
              </a:r>
              <a:endParaRPr lang="en-US" sz="3200" dirty="0">
                <a:cs typeface="Times New Roman" pitchFamily="18" charset="0"/>
              </a:endParaRPr>
            </a:p>
          </p:txBody>
        </p:sp>
        <p:sp>
          <p:nvSpPr>
            <p:cNvPr id="7" name="TextBox 6"/>
            <p:cNvSpPr txBox="1"/>
            <p:nvPr/>
          </p:nvSpPr>
          <p:spPr>
            <a:xfrm>
              <a:off x="3048000" y="3650423"/>
              <a:ext cx="17526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8" name="Group 7"/>
            <p:cNvGrpSpPr/>
            <p:nvPr/>
          </p:nvGrpSpPr>
          <p:grpSpPr>
            <a:xfrm rot="10800000">
              <a:off x="4572000" y="2089443"/>
              <a:ext cx="1758462" cy="577557"/>
              <a:chOff x="2743200" y="4800600"/>
              <a:chExt cx="2286000" cy="685800"/>
            </a:xfrm>
            <a:solidFill>
              <a:schemeClr val="accent6">
                <a:lumMod val="60000"/>
                <a:lumOff val="40000"/>
              </a:schemeClr>
            </a:solidFill>
          </p:grpSpPr>
          <p:sp>
            <p:nvSpPr>
              <p:cNvPr id="9"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extBox 14"/>
            <p:cNvSpPr txBox="1"/>
            <p:nvPr/>
          </p:nvSpPr>
          <p:spPr>
            <a:xfrm>
              <a:off x="6400800" y="2057400"/>
              <a:ext cx="1295400" cy="523220"/>
            </a:xfrm>
            <a:prstGeom prst="rect">
              <a:avLst/>
            </a:prstGeom>
            <a:noFill/>
          </p:spPr>
          <p:txBody>
            <a:bodyPr wrap="square" rtlCol="0">
              <a:spAutoFit/>
            </a:bodyPr>
            <a:lstStyle/>
            <a:p>
              <a:r>
                <a:rPr lang="en-US" sz="2800" dirty="0" smtClean="0">
                  <a:cs typeface="Times New Roman" pitchFamily="18" charset="0"/>
                </a:rPr>
                <a:t>Buffer</a:t>
              </a:r>
              <a:endParaRPr lang="en-US" sz="2800" dirty="0">
                <a:cs typeface="Times New Roman" pitchFamily="18" charset="0"/>
              </a:endParaRPr>
            </a:p>
          </p:txBody>
        </p:sp>
        <p:sp>
          <p:nvSpPr>
            <p:cNvPr id="16" name="TextBox 15"/>
            <p:cNvSpPr txBox="1"/>
            <p:nvPr/>
          </p:nvSpPr>
          <p:spPr>
            <a:xfrm>
              <a:off x="3581400" y="5562600"/>
              <a:ext cx="3352800" cy="523220"/>
            </a:xfrm>
            <a:prstGeom prst="rect">
              <a:avLst/>
            </a:prstGeom>
            <a:noFill/>
          </p:spPr>
          <p:txBody>
            <a:bodyPr wrap="square" rtlCol="0">
              <a:spAutoFit/>
            </a:bodyPr>
            <a:lstStyle/>
            <a:p>
              <a:r>
                <a:rPr lang="en-US" sz="2800" dirty="0" smtClean="0">
                  <a:cs typeface="Times New Roman" pitchFamily="18" charset="0"/>
                </a:rPr>
                <a:t>Incarnation table</a:t>
              </a:r>
              <a:endParaRPr lang="en-US" sz="2800" dirty="0">
                <a:cs typeface="Times New Roman" pitchFamily="18" charset="0"/>
              </a:endParaRPr>
            </a:p>
          </p:txBody>
        </p:sp>
        <p:grpSp>
          <p:nvGrpSpPr>
            <p:cNvPr id="17" name="Group 14"/>
            <p:cNvGrpSpPr/>
            <p:nvPr/>
          </p:nvGrpSpPr>
          <p:grpSpPr>
            <a:xfrm rot="10800000">
              <a:off x="3672415" y="4722880"/>
              <a:ext cx="693128" cy="741461"/>
              <a:chOff x="2743200" y="4800600"/>
              <a:chExt cx="2286000" cy="685800"/>
            </a:xfrm>
            <a:solidFill>
              <a:schemeClr val="accent6">
                <a:lumMod val="60000"/>
                <a:lumOff val="40000"/>
              </a:schemeClr>
            </a:solidFill>
          </p:grpSpPr>
          <p:sp>
            <p:nvSpPr>
              <p:cNvPr id="18"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p:cNvSpPr/>
            <p:nvPr/>
          </p:nvSpPr>
          <p:spPr>
            <a:xfrm>
              <a:off x="3581400" y="4648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47"/>
            <p:cNvGrpSpPr/>
            <p:nvPr/>
          </p:nvGrpSpPr>
          <p:grpSpPr>
            <a:xfrm rot="10800000">
              <a:off x="4491565" y="4722880"/>
              <a:ext cx="693128" cy="741461"/>
              <a:chOff x="2743200" y="4800600"/>
              <a:chExt cx="2286000" cy="685800"/>
            </a:xfrm>
            <a:solidFill>
              <a:schemeClr val="accent6">
                <a:lumMod val="60000"/>
                <a:lumOff val="40000"/>
              </a:schemeClr>
            </a:solidFill>
          </p:grpSpPr>
          <p:sp>
            <p:nvSpPr>
              <p:cNvPr id="26" name="Rectangle 25"/>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54"/>
            <p:cNvGrpSpPr/>
            <p:nvPr/>
          </p:nvGrpSpPr>
          <p:grpSpPr>
            <a:xfrm rot="10800000">
              <a:off x="5300213" y="4722880"/>
              <a:ext cx="693128" cy="741461"/>
              <a:chOff x="2743200" y="4800600"/>
              <a:chExt cx="2286000" cy="685800"/>
            </a:xfrm>
            <a:solidFill>
              <a:schemeClr val="accent6">
                <a:lumMod val="60000"/>
                <a:lumOff val="40000"/>
              </a:schemeClr>
            </a:solidFill>
          </p:grpSpPr>
          <p:sp>
            <p:nvSpPr>
              <p:cNvPr id="33" name="Rectangle 32"/>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61"/>
            <p:cNvGrpSpPr/>
            <p:nvPr/>
          </p:nvGrpSpPr>
          <p:grpSpPr>
            <a:xfrm rot="10800000">
              <a:off x="6073854" y="4722880"/>
              <a:ext cx="693128" cy="741461"/>
              <a:chOff x="2743200" y="4800600"/>
              <a:chExt cx="2286000" cy="685800"/>
            </a:xfrm>
            <a:solidFill>
              <a:schemeClr val="accent6">
                <a:lumMod val="60000"/>
                <a:lumOff val="40000"/>
              </a:schemeClr>
            </a:solidFill>
          </p:grpSpPr>
          <p:sp>
            <p:nvSpPr>
              <p:cNvPr id="40" name="Rectangle 39"/>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6"/>
            <p:cNvGrpSpPr/>
            <p:nvPr/>
          </p:nvGrpSpPr>
          <p:grpSpPr>
            <a:xfrm>
              <a:off x="3124200" y="2743200"/>
              <a:ext cx="1735916" cy="422270"/>
              <a:chOff x="4436284" y="4724400"/>
              <a:chExt cx="1735916" cy="422270"/>
            </a:xfrm>
          </p:grpSpPr>
          <p:grpSp>
            <p:nvGrpSpPr>
              <p:cNvPr id="47" name="Group 14"/>
              <p:cNvGrpSpPr/>
              <p:nvPr/>
            </p:nvGrpSpPr>
            <p:grpSpPr>
              <a:xfrm rot="10800000">
                <a:off x="4484505" y="4759590"/>
                <a:ext cx="367212" cy="349379"/>
                <a:chOff x="2743200" y="4800600"/>
                <a:chExt cx="2286000" cy="685800"/>
              </a:xfrm>
              <a:solidFill>
                <a:schemeClr val="accent1"/>
              </a:solidFill>
            </p:grpSpPr>
            <p:sp>
              <p:nvSpPr>
                <p:cNvPr id="71" name="Rectangle 70"/>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48"/>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9"/>
              <p:cNvGrpSpPr/>
              <p:nvPr/>
            </p:nvGrpSpPr>
            <p:grpSpPr>
              <a:xfrm rot="10800000">
                <a:off x="4918484" y="4759590"/>
                <a:ext cx="367212" cy="349379"/>
                <a:chOff x="2743200" y="4800600"/>
                <a:chExt cx="2286000" cy="685800"/>
              </a:xfrm>
              <a:solidFill>
                <a:schemeClr val="accent1"/>
              </a:solidFill>
            </p:grpSpPr>
            <p:sp>
              <p:nvSpPr>
                <p:cNvPr id="65" name="Rectangle 64"/>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54"/>
              <p:cNvGrpSpPr/>
              <p:nvPr/>
            </p:nvGrpSpPr>
            <p:grpSpPr>
              <a:xfrm rot="10800000">
                <a:off x="5346899" y="4759590"/>
                <a:ext cx="367212" cy="349379"/>
                <a:chOff x="2743200" y="4800600"/>
                <a:chExt cx="2286000" cy="685800"/>
              </a:xfrm>
              <a:solidFill>
                <a:schemeClr val="accent1"/>
              </a:solidFill>
            </p:grpSpPr>
            <p:sp>
              <p:nvSpPr>
                <p:cNvPr id="59" name="Rectangle 58"/>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61"/>
              <p:cNvGrpSpPr/>
              <p:nvPr/>
            </p:nvGrpSpPr>
            <p:grpSpPr>
              <a:xfrm rot="10800000">
                <a:off x="5756768" y="4759590"/>
                <a:ext cx="367212" cy="349379"/>
                <a:chOff x="2743200" y="4800600"/>
                <a:chExt cx="2286000" cy="685800"/>
              </a:xfrm>
              <a:solidFill>
                <a:schemeClr val="accent1"/>
              </a:solidFill>
            </p:grpSpPr>
            <p:sp>
              <p:nvSpPr>
                <p:cNvPr id="53" name="Rectangle 52"/>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7" name="TextBox 76"/>
            <p:cNvSpPr txBox="1"/>
            <p:nvPr/>
          </p:nvSpPr>
          <p:spPr>
            <a:xfrm>
              <a:off x="4876800" y="2743200"/>
              <a:ext cx="2514600" cy="523220"/>
            </a:xfrm>
            <a:prstGeom prst="rect">
              <a:avLst/>
            </a:prstGeom>
            <a:noFill/>
          </p:spPr>
          <p:txBody>
            <a:bodyPr wrap="square" rtlCol="0">
              <a:spAutoFit/>
            </a:bodyPr>
            <a:lstStyle/>
            <a:p>
              <a:r>
                <a:rPr lang="en-US" sz="2800" dirty="0" smtClean="0">
                  <a:cs typeface="Times New Roman" pitchFamily="18" charset="0"/>
                </a:rPr>
                <a:t>Bloom filters</a:t>
              </a:r>
              <a:endParaRPr lang="en-US" sz="2800" dirty="0">
                <a:cs typeface="Times New Roman" pitchFamily="18" charset="0"/>
              </a:endParaRPr>
            </a:p>
          </p:txBody>
        </p:sp>
      </p:grpSp>
      <p:sp>
        <p:nvSpPr>
          <p:cNvPr id="79" name="TextBox 78"/>
          <p:cNvSpPr txBox="1"/>
          <p:nvPr/>
        </p:nvSpPr>
        <p:spPr>
          <a:xfrm>
            <a:off x="152400" y="1828800"/>
            <a:ext cx="1981200" cy="523220"/>
          </a:xfrm>
          <a:prstGeom prst="rect">
            <a:avLst/>
          </a:prstGeom>
          <a:noFill/>
        </p:spPr>
        <p:txBody>
          <a:bodyPr wrap="square" rtlCol="0">
            <a:spAutoFit/>
          </a:bodyPr>
          <a:lstStyle/>
          <a:p>
            <a:r>
              <a:rPr lang="en-US" sz="2800" dirty="0" smtClean="0">
                <a:cs typeface="Times New Roman" pitchFamily="18" charset="0"/>
              </a:rPr>
              <a:t>Update key</a:t>
            </a:r>
            <a:endParaRPr lang="en-US" sz="2800" dirty="0">
              <a:cs typeface="Times New Roman" pitchFamily="18" charset="0"/>
            </a:endParaRPr>
          </a:p>
        </p:txBody>
      </p:sp>
      <p:cxnSp>
        <p:nvCxnSpPr>
          <p:cNvPr id="80" name="Straight Arrow Connector 79"/>
          <p:cNvCxnSpPr/>
          <p:nvPr/>
        </p:nvCxnSpPr>
        <p:spPr>
          <a:xfrm>
            <a:off x="2133600" y="2133600"/>
            <a:ext cx="457200" cy="1588"/>
          </a:xfrm>
          <a:prstGeom prst="straightConnector1">
            <a:avLst/>
          </a:prstGeom>
          <a:ln w="412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343400" y="3352800"/>
            <a:ext cx="1981200" cy="523220"/>
          </a:xfrm>
          <a:prstGeom prst="rect">
            <a:avLst/>
          </a:prstGeom>
          <a:noFill/>
        </p:spPr>
        <p:txBody>
          <a:bodyPr wrap="square" rtlCol="0">
            <a:spAutoFit/>
          </a:bodyPr>
          <a:lstStyle/>
          <a:p>
            <a:r>
              <a:rPr lang="en-US" sz="2800" dirty="0" smtClean="0">
                <a:cs typeface="Times New Roman" pitchFamily="18" charset="0"/>
              </a:rPr>
              <a:t>Update key</a:t>
            </a:r>
            <a:endParaRPr lang="en-US" sz="2800" dirty="0">
              <a:cs typeface="Times New Roman" pitchFamily="18" charset="0"/>
            </a:endParaRPr>
          </a:p>
        </p:txBody>
      </p:sp>
      <p:cxnSp>
        <p:nvCxnSpPr>
          <p:cNvPr id="82" name="Straight Arrow Connector 81"/>
          <p:cNvCxnSpPr/>
          <p:nvPr/>
        </p:nvCxnSpPr>
        <p:spPr>
          <a:xfrm rot="5400000">
            <a:off x="5219700" y="4076700"/>
            <a:ext cx="382588" cy="1588"/>
          </a:xfrm>
          <a:prstGeom prst="straightConnector1">
            <a:avLst/>
          </a:prstGeom>
          <a:ln w="412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Oval Callout 83"/>
          <p:cNvSpPr/>
          <p:nvPr/>
        </p:nvSpPr>
        <p:spPr>
          <a:xfrm>
            <a:off x="-152400" y="3657600"/>
            <a:ext cx="3276600" cy="1219200"/>
          </a:xfrm>
          <a:prstGeom prst="wedgeEllipseCallout">
            <a:avLst>
              <a:gd name="adj1" fmla="val 121874"/>
              <a:gd name="adj2" fmla="val -250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cs typeface="Times New Roman" pitchFamily="18" charset="0"/>
              </a:rPr>
              <a:t>Expensive </a:t>
            </a:r>
          </a:p>
          <a:p>
            <a:r>
              <a:rPr lang="en-US" sz="2800" dirty="0" smtClean="0">
                <a:solidFill>
                  <a:schemeClr val="tx1"/>
                </a:solidFill>
                <a:cs typeface="Times New Roman" pitchFamily="18" charset="0"/>
              </a:rPr>
              <a:t>random writes</a:t>
            </a:r>
            <a:endParaRPr lang="en-US" sz="2800" dirty="0">
              <a:solidFill>
                <a:schemeClr val="tx1"/>
              </a:solidFill>
              <a:cs typeface="Times New Roman" pitchFamily="18" charset="0"/>
            </a:endParaRPr>
          </a:p>
        </p:txBody>
      </p:sp>
      <p:sp>
        <p:nvSpPr>
          <p:cNvPr id="93" name="Content Placeholder 4"/>
          <p:cNvSpPr txBox="1">
            <a:spLocks/>
          </p:cNvSpPr>
          <p:nvPr/>
        </p:nvSpPr>
        <p:spPr>
          <a:xfrm>
            <a:off x="1143000" y="5943600"/>
            <a:ext cx="7696200" cy="838200"/>
          </a:xfrm>
          <a:prstGeom prst="rect">
            <a:avLst/>
          </a:prstGeom>
          <a:solidFill>
            <a:schemeClr val="accent3">
              <a:lumMod val="60000"/>
              <a:lumOff val="40000"/>
            </a:schemeClr>
          </a:solidFill>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cs typeface="Times New Roman" pitchFamily="18" charset="0"/>
              </a:rPr>
              <a:t>	</a:t>
            </a:r>
            <a:r>
              <a:rPr lang="en-US" sz="3200" dirty="0" smtClean="0">
                <a:cs typeface="Times New Roman" pitchFamily="18" charset="0"/>
              </a:rPr>
              <a:t>Discard this naïve approach</a:t>
            </a:r>
            <a:endParaRPr kumimoji="0" lang="en-US" sz="3200" u="none" strike="noStrike" kern="1200" cap="none" spc="0" normalizeH="0" baseline="0" noProof="0" dirty="0" smtClean="0">
              <a:ln>
                <a:noFill/>
              </a:ln>
              <a:effectLst/>
              <a:uLnTx/>
              <a:uFillTx/>
              <a:cs typeface="Times New Roman" pitchFamily="18" charset="0"/>
            </a:endParaRPr>
          </a:p>
        </p:txBody>
      </p:sp>
      <p:sp>
        <p:nvSpPr>
          <p:cNvPr id="94" name="Rectangle 93"/>
          <p:cNvSpPr/>
          <p:nvPr/>
        </p:nvSpPr>
        <p:spPr>
          <a:xfrm>
            <a:off x="34290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4</a:t>
            </a:r>
            <a:endParaRPr lang="en-US" sz="3600" b="1" dirty="0">
              <a:cs typeface="Times New Roman" pitchFamily="18" charset="0"/>
            </a:endParaRPr>
          </a:p>
        </p:txBody>
      </p:sp>
      <p:sp>
        <p:nvSpPr>
          <p:cNvPr id="95" name="Rectangle 94"/>
          <p:cNvSpPr/>
          <p:nvPr/>
        </p:nvSpPr>
        <p:spPr>
          <a:xfrm>
            <a:off x="41910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3</a:t>
            </a:r>
            <a:endParaRPr lang="en-US" sz="3600" b="1" dirty="0">
              <a:cs typeface="Times New Roman" pitchFamily="18" charset="0"/>
            </a:endParaRPr>
          </a:p>
        </p:txBody>
      </p:sp>
      <p:sp>
        <p:nvSpPr>
          <p:cNvPr id="96" name="Rectangle 95"/>
          <p:cNvSpPr/>
          <p:nvPr/>
        </p:nvSpPr>
        <p:spPr>
          <a:xfrm>
            <a:off x="49530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2</a:t>
            </a:r>
            <a:endParaRPr lang="en-US" sz="3600" b="1" dirty="0">
              <a:cs typeface="Times New Roman" pitchFamily="18" charset="0"/>
            </a:endParaRPr>
          </a:p>
        </p:txBody>
      </p:sp>
      <p:sp>
        <p:nvSpPr>
          <p:cNvPr id="97" name="Rectangle 96"/>
          <p:cNvSpPr/>
          <p:nvPr/>
        </p:nvSpPr>
        <p:spPr>
          <a:xfrm>
            <a:off x="57912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1</a:t>
            </a:r>
            <a:endParaRPr lang="en-US" sz="3600" b="1" dirty="0">
              <a:cs typeface="Times New Roman" pitchFamily="18" charset="0"/>
            </a:endParaRPr>
          </a:p>
        </p:txBody>
      </p:sp>
      <p:grpSp>
        <p:nvGrpSpPr>
          <p:cNvPr id="52" name="Group 97"/>
          <p:cNvGrpSpPr/>
          <p:nvPr/>
        </p:nvGrpSpPr>
        <p:grpSpPr>
          <a:xfrm>
            <a:off x="4572000" y="457200"/>
            <a:ext cx="914400" cy="914400"/>
            <a:chOff x="7729023" y="3415023"/>
            <a:chExt cx="914400" cy="914400"/>
          </a:xfrm>
        </p:grpSpPr>
        <p:sp>
          <p:nvSpPr>
            <p:cNvPr id="99" name="Rectangle 98"/>
            <p:cNvSpPr/>
            <p:nvPr/>
          </p:nvSpPr>
          <p:spPr>
            <a:xfrm rot="18757347">
              <a:off x="7760658" y="3757923"/>
              <a:ext cx="9144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rot="13357347">
              <a:off x="7729023" y="3759194"/>
              <a:ext cx="914400" cy="228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1" grpId="0"/>
      <p:bldP spid="84" grpId="0" animBg="1"/>
      <p:bldP spid="93" grpId="0" build="allAtOnce"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Lazy updates</a:t>
            </a:r>
            <a:endParaRPr lang="en-US" dirty="0">
              <a:cs typeface="Times New Roman" pitchFamily="18" charset="0"/>
            </a:endParaRPr>
          </a:p>
        </p:txBody>
      </p:sp>
      <p:grpSp>
        <p:nvGrpSpPr>
          <p:cNvPr id="3" name="Group 77"/>
          <p:cNvGrpSpPr/>
          <p:nvPr/>
        </p:nvGrpSpPr>
        <p:grpSpPr>
          <a:xfrm>
            <a:off x="2819400" y="1447800"/>
            <a:ext cx="4724400" cy="4343400"/>
            <a:chOff x="2971800" y="1828800"/>
            <a:chExt cx="4724400" cy="4343400"/>
          </a:xfrm>
        </p:grpSpPr>
        <p:sp>
          <p:nvSpPr>
            <p:cNvPr id="4" name="Rectangle 3"/>
            <p:cNvSpPr/>
            <p:nvPr/>
          </p:nvSpPr>
          <p:spPr>
            <a:xfrm>
              <a:off x="2971800" y="1905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971800" y="1828800"/>
              <a:ext cx="1752600" cy="584775"/>
            </a:xfrm>
            <a:prstGeom prst="rect">
              <a:avLst/>
            </a:prstGeom>
            <a:noFill/>
          </p:spPr>
          <p:txBody>
            <a:bodyPr wrap="square" rtlCol="0">
              <a:spAutoFit/>
            </a:bodyPr>
            <a:lstStyle/>
            <a:p>
              <a:r>
                <a:rPr lang="en-US" sz="3200" dirty="0" smtClean="0">
                  <a:cs typeface="Times New Roman" pitchFamily="18" charset="0"/>
                </a:rPr>
                <a:t>DRAM</a:t>
              </a:r>
              <a:endParaRPr lang="en-US" sz="3200" dirty="0">
                <a:cs typeface="Times New Roman" pitchFamily="18" charset="0"/>
              </a:endParaRPr>
            </a:p>
          </p:txBody>
        </p:sp>
        <p:sp>
          <p:nvSpPr>
            <p:cNvPr id="7" name="TextBox 6"/>
            <p:cNvSpPr txBox="1"/>
            <p:nvPr/>
          </p:nvSpPr>
          <p:spPr>
            <a:xfrm>
              <a:off x="3048000" y="3650423"/>
              <a:ext cx="16764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8" name="Group 7"/>
            <p:cNvGrpSpPr/>
            <p:nvPr/>
          </p:nvGrpSpPr>
          <p:grpSpPr>
            <a:xfrm rot="10800000">
              <a:off x="4572000" y="2089443"/>
              <a:ext cx="1758462" cy="577557"/>
              <a:chOff x="2743200" y="4800600"/>
              <a:chExt cx="2286000" cy="685800"/>
            </a:xfrm>
            <a:solidFill>
              <a:schemeClr val="accent6">
                <a:lumMod val="60000"/>
                <a:lumOff val="40000"/>
              </a:schemeClr>
            </a:solidFill>
          </p:grpSpPr>
          <p:sp>
            <p:nvSpPr>
              <p:cNvPr id="9"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extBox 14"/>
            <p:cNvSpPr txBox="1"/>
            <p:nvPr/>
          </p:nvSpPr>
          <p:spPr>
            <a:xfrm>
              <a:off x="6400800" y="2057400"/>
              <a:ext cx="1295400" cy="523220"/>
            </a:xfrm>
            <a:prstGeom prst="rect">
              <a:avLst/>
            </a:prstGeom>
            <a:noFill/>
          </p:spPr>
          <p:txBody>
            <a:bodyPr wrap="square" rtlCol="0">
              <a:spAutoFit/>
            </a:bodyPr>
            <a:lstStyle/>
            <a:p>
              <a:r>
                <a:rPr lang="en-US" sz="2800" dirty="0" smtClean="0">
                  <a:cs typeface="Times New Roman" pitchFamily="18" charset="0"/>
                </a:rPr>
                <a:t>Buffer</a:t>
              </a:r>
              <a:endParaRPr lang="en-US" sz="2800" dirty="0">
                <a:cs typeface="Times New Roman" pitchFamily="18" charset="0"/>
              </a:endParaRPr>
            </a:p>
          </p:txBody>
        </p:sp>
        <p:sp>
          <p:nvSpPr>
            <p:cNvPr id="16" name="TextBox 15"/>
            <p:cNvSpPr txBox="1"/>
            <p:nvPr/>
          </p:nvSpPr>
          <p:spPr>
            <a:xfrm>
              <a:off x="3581400" y="5562600"/>
              <a:ext cx="3352800" cy="523220"/>
            </a:xfrm>
            <a:prstGeom prst="rect">
              <a:avLst/>
            </a:prstGeom>
            <a:noFill/>
          </p:spPr>
          <p:txBody>
            <a:bodyPr wrap="square" rtlCol="0">
              <a:spAutoFit/>
            </a:bodyPr>
            <a:lstStyle/>
            <a:p>
              <a:r>
                <a:rPr lang="en-US" sz="2800" dirty="0" smtClean="0">
                  <a:cs typeface="Times New Roman" pitchFamily="18" charset="0"/>
                </a:rPr>
                <a:t>Incarnation table</a:t>
              </a:r>
              <a:endParaRPr lang="en-US" sz="2800" dirty="0">
                <a:cs typeface="Times New Roman" pitchFamily="18" charset="0"/>
              </a:endParaRPr>
            </a:p>
          </p:txBody>
        </p:sp>
        <p:grpSp>
          <p:nvGrpSpPr>
            <p:cNvPr id="17" name="Group 14"/>
            <p:cNvGrpSpPr/>
            <p:nvPr/>
          </p:nvGrpSpPr>
          <p:grpSpPr>
            <a:xfrm rot="10800000">
              <a:off x="3672415" y="4722880"/>
              <a:ext cx="693128" cy="741461"/>
              <a:chOff x="2743200" y="4800600"/>
              <a:chExt cx="2286000" cy="685800"/>
            </a:xfrm>
            <a:solidFill>
              <a:schemeClr val="accent6">
                <a:lumMod val="60000"/>
                <a:lumOff val="40000"/>
              </a:schemeClr>
            </a:solidFill>
          </p:grpSpPr>
          <p:sp>
            <p:nvSpPr>
              <p:cNvPr id="18"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p:cNvSpPr/>
            <p:nvPr/>
          </p:nvSpPr>
          <p:spPr>
            <a:xfrm>
              <a:off x="3581400" y="4648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47"/>
            <p:cNvGrpSpPr/>
            <p:nvPr/>
          </p:nvGrpSpPr>
          <p:grpSpPr>
            <a:xfrm rot="10800000">
              <a:off x="4491565" y="4722880"/>
              <a:ext cx="693128" cy="741461"/>
              <a:chOff x="2743200" y="4800600"/>
              <a:chExt cx="2286000" cy="685800"/>
            </a:xfrm>
            <a:solidFill>
              <a:schemeClr val="accent6">
                <a:lumMod val="60000"/>
                <a:lumOff val="40000"/>
              </a:schemeClr>
            </a:solidFill>
          </p:grpSpPr>
          <p:sp>
            <p:nvSpPr>
              <p:cNvPr id="26" name="Rectangle 25"/>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54"/>
            <p:cNvGrpSpPr/>
            <p:nvPr/>
          </p:nvGrpSpPr>
          <p:grpSpPr>
            <a:xfrm rot="10800000">
              <a:off x="5300213" y="4722880"/>
              <a:ext cx="693128" cy="741461"/>
              <a:chOff x="2743200" y="4800600"/>
              <a:chExt cx="2286000" cy="685800"/>
            </a:xfrm>
            <a:solidFill>
              <a:schemeClr val="accent6">
                <a:lumMod val="60000"/>
                <a:lumOff val="40000"/>
              </a:schemeClr>
            </a:solidFill>
          </p:grpSpPr>
          <p:sp>
            <p:nvSpPr>
              <p:cNvPr id="33" name="Rectangle 32"/>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61"/>
            <p:cNvGrpSpPr/>
            <p:nvPr/>
          </p:nvGrpSpPr>
          <p:grpSpPr>
            <a:xfrm rot="10800000">
              <a:off x="6073854" y="4722880"/>
              <a:ext cx="693128" cy="741461"/>
              <a:chOff x="2743200" y="4800600"/>
              <a:chExt cx="2286000" cy="685800"/>
            </a:xfrm>
            <a:solidFill>
              <a:schemeClr val="accent6">
                <a:lumMod val="60000"/>
                <a:lumOff val="40000"/>
              </a:schemeClr>
            </a:solidFill>
          </p:grpSpPr>
          <p:sp>
            <p:nvSpPr>
              <p:cNvPr id="40" name="Rectangle 39"/>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6"/>
            <p:cNvGrpSpPr/>
            <p:nvPr/>
          </p:nvGrpSpPr>
          <p:grpSpPr>
            <a:xfrm>
              <a:off x="3124200" y="2743200"/>
              <a:ext cx="1735916" cy="422270"/>
              <a:chOff x="4436284" y="4724400"/>
              <a:chExt cx="1735916" cy="422270"/>
            </a:xfrm>
          </p:grpSpPr>
          <p:grpSp>
            <p:nvGrpSpPr>
              <p:cNvPr id="47" name="Group 14"/>
              <p:cNvGrpSpPr/>
              <p:nvPr/>
            </p:nvGrpSpPr>
            <p:grpSpPr>
              <a:xfrm rot="10800000">
                <a:off x="4484505" y="4759590"/>
                <a:ext cx="367212" cy="349379"/>
                <a:chOff x="2743200" y="4800600"/>
                <a:chExt cx="2286000" cy="685800"/>
              </a:xfrm>
              <a:solidFill>
                <a:schemeClr val="accent1"/>
              </a:solidFill>
            </p:grpSpPr>
            <p:sp>
              <p:nvSpPr>
                <p:cNvPr id="71" name="Rectangle 70"/>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48"/>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9"/>
              <p:cNvGrpSpPr/>
              <p:nvPr/>
            </p:nvGrpSpPr>
            <p:grpSpPr>
              <a:xfrm rot="10800000">
                <a:off x="4918484" y="4759590"/>
                <a:ext cx="367212" cy="349379"/>
                <a:chOff x="2743200" y="4800600"/>
                <a:chExt cx="2286000" cy="685800"/>
              </a:xfrm>
              <a:solidFill>
                <a:schemeClr val="accent1"/>
              </a:solidFill>
            </p:grpSpPr>
            <p:sp>
              <p:nvSpPr>
                <p:cNvPr id="65" name="Rectangle 64"/>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54"/>
              <p:cNvGrpSpPr/>
              <p:nvPr/>
            </p:nvGrpSpPr>
            <p:grpSpPr>
              <a:xfrm rot="10800000">
                <a:off x="5346899" y="4759590"/>
                <a:ext cx="367212" cy="349379"/>
                <a:chOff x="2743200" y="4800600"/>
                <a:chExt cx="2286000" cy="685800"/>
              </a:xfrm>
              <a:solidFill>
                <a:schemeClr val="accent1"/>
              </a:solidFill>
            </p:grpSpPr>
            <p:sp>
              <p:nvSpPr>
                <p:cNvPr id="59" name="Rectangle 58"/>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61"/>
              <p:cNvGrpSpPr/>
              <p:nvPr/>
            </p:nvGrpSpPr>
            <p:grpSpPr>
              <a:xfrm rot="10800000">
                <a:off x="5756768" y="4759590"/>
                <a:ext cx="367212" cy="349379"/>
                <a:chOff x="2743200" y="4800600"/>
                <a:chExt cx="2286000" cy="685800"/>
              </a:xfrm>
              <a:solidFill>
                <a:schemeClr val="accent1"/>
              </a:solidFill>
            </p:grpSpPr>
            <p:sp>
              <p:nvSpPr>
                <p:cNvPr id="53" name="Rectangle 52"/>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7" name="TextBox 76"/>
            <p:cNvSpPr txBox="1"/>
            <p:nvPr/>
          </p:nvSpPr>
          <p:spPr>
            <a:xfrm>
              <a:off x="4876800" y="2743200"/>
              <a:ext cx="2514600" cy="523220"/>
            </a:xfrm>
            <a:prstGeom prst="rect">
              <a:avLst/>
            </a:prstGeom>
            <a:noFill/>
          </p:spPr>
          <p:txBody>
            <a:bodyPr wrap="square" rtlCol="0">
              <a:spAutoFit/>
            </a:bodyPr>
            <a:lstStyle/>
            <a:p>
              <a:r>
                <a:rPr lang="en-US" sz="2800" dirty="0" smtClean="0">
                  <a:cs typeface="Times New Roman" pitchFamily="18" charset="0"/>
                </a:rPr>
                <a:t>Bloom filters</a:t>
              </a:r>
              <a:endParaRPr lang="en-US" sz="2800" dirty="0">
                <a:cs typeface="Times New Roman" pitchFamily="18" charset="0"/>
              </a:endParaRPr>
            </a:p>
          </p:txBody>
        </p:sp>
      </p:grpSp>
      <p:sp>
        <p:nvSpPr>
          <p:cNvPr id="79" name="TextBox 78"/>
          <p:cNvSpPr txBox="1"/>
          <p:nvPr/>
        </p:nvSpPr>
        <p:spPr>
          <a:xfrm>
            <a:off x="152400" y="1828800"/>
            <a:ext cx="1981200" cy="523220"/>
          </a:xfrm>
          <a:prstGeom prst="rect">
            <a:avLst/>
          </a:prstGeom>
          <a:noFill/>
        </p:spPr>
        <p:txBody>
          <a:bodyPr wrap="square" rtlCol="0">
            <a:spAutoFit/>
          </a:bodyPr>
          <a:lstStyle/>
          <a:p>
            <a:r>
              <a:rPr lang="en-US" sz="2800" dirty="0" smtClean="0">
                <a:cs typeface="Times New Roman" pitchFamily="18" charset="0"/>
              </a:rPr>
              <a:t>Update key</a:t>
            </a:r>
            <a:endParaRPr lang="en-US" sz="2800" dirty="0">
              <a:cs typeface="Times New Roman" pitchFamily="18" charset="0"/>
            </a:endParaRPr>
          </a:p>
        </p:txBody>
      </p:sp>
      <p:cxnSp>
        <p:nvCxnSpPr>
          <p:cNvPr id="80" name="Straight Arrow Connector 79"/>
          <p:cNvCxnSpPr/>
          <p:nvPr/>
        </p:nvCxnSpPr>
        <p:spPr>
          <a:xfrm>
            <a:off x="2133600" y="2133600"/>
            <a:ext cx="457200" cy="1588"/>
          </a:xfrm>
          <a:prstGeom prst="straightConnector1">
            <a:avLst/>
          </a:prstGeom>
          <a:ln w="412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04800" y="2667000"/>
            <a:ext cx="1981200" cy="523220"/>
          </a:xfrm>
          <a:prstGeom prst="rect">
            <a:avLst/>
          </a:prstGeom>
          <a:noFill/>
        </p:spPr>
        <p:txBody>
          <a:bodyPr wrap="square" rtlCol="0">
            <a:spAutoFit/>
          </a:bodyPr>
          <a:lstStyle/>
          <a:p>
            <a:r>
              <a:rPr lang="en-US" sz="2800" dirty="0" smtClean="0">
                <a:cs typeface="Times New Roman" pitchFamily="18" charset="0"/>
              </a:rPr>
              <a:t>Insert key</a:t>
            </a:r>
            <a:endParaRPr lang="en-US" sz="2800" dirty="0">
              <a:cs typeface="Times New Roman" pitchFamily="18" charset="0"/>
            </a:endParaRPr>
          </a:p>
        </p:txBody>
      </p:sp>
      <p:cxnSp>
        <p:nvCxnSpPr>
          <p:cNvPr id="90" name="Straight Arrow Connector 89"/>
          <p:cNvCxnSpPr/>
          <p:nvPr/>
        </p:nvCxnSpPr>
        <p:spPr>
          <a:xfrm flipV="1">
            <a:off x="2133600" y="2514600"/>
            <a:ext cx="533400" cy="457200"/>
          </a:xfrm>
          <a:prstGeom prst="straightConnector1">
            <a:avLst/>
          </a:prstGeom>
          <a:ln w="412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34290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4</a:t>
            </a:r>
            <a:endParaRPr lang="en-US" sz="3600" b="1" dirty="0">
              <a:cs typeface="Times New Roman" pitchFamily="18" charset="0"/>
            </a:endParaRPr>
          </a:p>
        </p:txBody>
      </p:sp>
      <p:sp>
        <p:nvSpPr>
          <p:cNvPr id="95" name="Rectangle 94"/>
          <p:cNvSpPr/>
          <p:nvPr/>
        </p:nvSpPr>
        <p:spPr>
          <a:xfrm>
            <a:off x="41148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3</a:t>
            </a:r>
            <a:endParaRPr lang="en-US" sz="3600" b="1" dirty="0">
              <a:cs typeface="Times New Roman" pitchFamily="18" charset="0"/>
            </a:endParaRPr>
          </a:p>
        </p:txBody>
      </p:sp>
      <p:sp>
        <p:nvSpPr>
          <p:cNvPr id="96" name="Rectangle 95"/>
          <p:cNvSpPr/>
          <p:nvPr/>
        </p:nvSpPr>
        <p:spPr>
          <a:xfrm>
            <a:off x="50292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2</a:t>
            </a:r>
            <a:endParaRPr lang="en-US" sz="3600" b="1" dirty="0">
              <a:cs typeface="Times New Roman" pitchFamily="18" charset="0"/>
            </a:endParaRPr>
          </a:p>
        </p:txBody>
      </p:sp>
      <p:sp>
        <p:nvSpPr>
          <p:cNvPr id="97" name="Rectangle 96"/>
          <p:cNvSpPr/>
          <p:nvPr/>
        </p:nvSpPr>
        <p:spPr>
          <a:xfrm>
            <a:off x="5715000" y="41910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1</a:t>
            </a:r>
            <a:endParaRPr lang="en-US" sz="3600" b="1" dirty="0">
              <a:cs typeface="Times New Roman" pitchFamily="18" charset="0"/>
            </a:endParaRPr>
          </a:p>
        </p:txBody>
      </p:sp>
      <p:sp>
        <p:nvSpPr>
          <p:cNvPr id="98" name="Content Placeholder 4"/>
          <p:cNvSpPr txBox="1">
            <a:spLocks/>
          </p:cNvSpPr>
          <p:nvPr/>
        </p:nvSpPr>
        <p:spPr>
          <a:xfrm>
            <a:off x="990600" y="5791200"/>
            <a:ext cx="7696200" cy="838200"/>
          </a:xfrm>
          <a:prstGeom prst="rect">
            <a:avLst/>
          </a:prstGeom>
          <a:solidFill>
            <a:schemeClr val="accent3">
              <a:lumMod val="60000"/>
              <a:lumOff val="40000"/>
            </a:schemeClr>
          </a:solidFill>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cs typeface="Times New Roman" pitchFamily="18" charset="0"/>
              </a:rPr>
              <a:t>	</a:t>
            </a:r>
            <a:r>
              <a:rPr lang="en-US" sz="3200" dirty="0" smtClean="0">
                <a:cs typeface="Times New Roman" pitchFamily="18" charset="0"/>
              </a:rPr>
              <a:t>Lookups check latest incarnations first</a:t>
            </a:r>
            <a:endParaRPr kumimoji="0" lang="en-US" sz="3200" u="none" strike="noStrike" kern="1200" cap="none" spc="0" normalizeH="0" baseline="0" noProof="0" dirty="0" smtClean="0">
              <a:ln>
                <a:noFill/>
              </a:ln>
              <a:effectLst/>
              <a:uLnTx/>
              <a:uFillTx/>
              <a:cs typeface="Times New Roman" pitchFamily="18" charset="0"/>
            </a:endParaRPr>
          </a:p>
        </p:txBody>
      </p:sp>
      <p:cxnSp>
        <p:nvCxnSpPr>
          <p:cNvPr id="99" name="Straight Arrow Connector 98"/>
          <p:cNvCxnSpPr/>
          <p:nvPr/>
        </p:nvCxnSpPr>
        <p:spPr>
          <a:xfrm rot="5400000">
            <a:off x="3733403" y="4114403"/>
            <a:ext cx="457200" cy="794"/>
          </a:xfrm>
          <a:prstGeom prst="straightConnector1">
            <a:avLst/>
          </a:prstGeom>
          <a:ln w="412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Oval Callout 106"/>
          <p:cNvSpPr/>
          <p:nvPr/>
        </p:nvSpPr>
        <p:spPr>
          <a:xfrm>
            <a:off x="533400" y="3505200"/>
            <a:ext cx="1981200" cy="838201"/>
          </a:xfrm>
          <a:prstGeom prst="wedgeEllipseCallout">
            <a:avLst>
              <a:gd name="adj1" fmla="val 110443"/>
              <a:gd name="adj2" fmla="val 91715"/>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Key, new value</a:t>
            </a:r>
            <a:endParaRPr lang="en-US" sz="2400" dirty="0">
              <a:solidFill>
                <a:schemeClr val="tx1"/>
              </a:solidFill>
              <a:cs typeface="Times New Roman" pitchFamily="18" charset="0"/>
            </a:endParaRPr>
          </a:p>
        </p:txBody>
      </p:sp>
      <p:sp>
        <p:nvSpPr>
          <p:cNvPr id="108" name="Oval Callout 107"/>
          <p:cNvSpPr/>
          <p:nvPr/>
        </p:nvSpPr>
        <p:spPr>
          <a:xfrm>
            <a:off x="6324600" y="3505200"/>
            <a:ext cx="1981200" cy="838201"/>
          </a:xfrm>
          <a:prstGeom prst="wedgeEllipseCallout">
            <a:avLst>
              <a:gd name="adj1" fmla="val -63521"/>
              <a:gd name="adj2" fmla="val 62345"/>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Key, old value</a:t>
            </a:r>
            <a:endParaRPr lang="en-US" sz="2400" dirty="0">
              <a:solidFill>
                <a:schemeClr val="tx1"/>
              </a:solidFil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8" grpId="0" animBg="1"/>
      <p:bldP spid="107" grpId="0" animBg="1"/>
      <p:bldP spid="108"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Eviction for streaming apps</a:t>
            </a:r>
            <a:endParaRPr lang="en-US" dirty="0">
              <a:cs typeface="Times New Roman" pitchFamily="18" charset="0"/>
            </a:endParaRPr>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r>
              <a:rPr lang="en-US" dirty="0" smtClean="0">
                <a:cs typeface="Times New Roman" pitchFamily="18" charset="0"/>
              </a:rPr>
              <a:t>Eviction policies may depend on application</a:t>
            </a:r>
          </a:p>
          <a:p>
            <a:pPr lvl="1"/>
            <a:r>
              <a:rPr lang="en-US" dirty="0" smtClean="0">
                <a:cs typeface="Times New Roman" pitchFamily="18" charset="0"/>
              </a:rPr>
              <a:t>LRU, FIFO, Priority based eviction, etc.</a:t>
            </a:r>
          </a:p>
          <a:p>
            <a:r>
              <a:rPr lang="en-US" dirty="0" smtClean="0">
                <a:cs typeface="Times New Roman" pitchFamily="18" charset="0"/>
              </a:rPr>
              <a:t>Two </a:t>
            </a:r>
            <a:r>
              <a:rPr lang="en-US" dirty="0" err="1" smtClean="0">
                <a:cs typeface="Times New Roman" pitchFamily="18" charset="0"/>
              </a:rPr>
              <a:t>BufferHash</a:t>
            </a:r>
            <a:r>
              <a:rPr lang="en-US" dirty="0" smtClean="0">
                <a:cs typeface="Times New Roman" pitchFamily="18" charset="0"/>
              </a:rPr>
              <a:t> primitives</a:t>
            </a:r>
          </a:p>
          <a:p>
            <a:pPr lvl="1"/>
            <a:r>
              <a:rPr lang="en-US" dirty="0" smtClean="0">
                <a:cs typeface="Times New Roman" pitchFamily="18" charset="0"/>
              </a:rPr>
              <a:t>Full Discard: evict all items</a:t>
            </a:r>
          </a:p>
          <a:p>
            <a:pPr lvl="2"/>
            <a:r>
              <a:rPr lang="en-US" dirty="0" smtClean="0">
                <a:cs typeface="Times New Roman" pitchFamily="18" charset="0"/>
              </a:rPr>
              <a:t>Naturally implements FIFO</a:t>
            </a:r>
          </a:p>
          <a:p>
            <a:pPr lvl="1"/>
            <a:r>
              <a:rPr lang="en-US" dirty="0" smtClean="0">
                <a:cs typeface="Times New Roman" pitchFamily="18" charset="0"/>
              </a:rPr>
              <a:t>Partial Discard: retain few items</a:t>
            </a:r>
          </a:p>
          <a:p>
            <a:pPr lvl="2"/>
            <a:r>
              <a:rPr lang="en-US" dirty="0" smtClean="0">
                <a:cs typeface="Times New Roman" pitchFamily="18" charset="0"/>
              </a:rPr>
              <a:t>Priority based eviction by retaining high priority items</a:t>
            </a:r>
          </a:p>
          <a:p>
            <a:r>
              <a:rPr lang="en-US" dirty="0" err="1" smtClean="0">
                <a:cs typeface="Times New Roman" pitchFamily="18" charset="0"/>
              </a:rPr>
              <a:t>BufferHash</a:t>
            </a:r>
            <a:r>
              <a:rPr lang="en-US" dirty="0" smtClean="0">
                <a:cs typeface="Times New Roman" pitchFamily="18" charset="0"/>
              </a:rPr>
              <a:t> best suited for FIFO</a:t>
            </a:r>
          </a:p>
          <a:p>
            <a:pPr lvl="1"/>
            <a:r>
              <a:rPr lang="en-US" dirty="0" smtClean="0">
                <a:cs typeface="Times New Roman" pitchFamily="18" charset="0"/>
              </a:rPr>
              <a:t>Incarnations arranged by age</a:t>
            </a:r>
          </a:p>
          <a:p>
            <a:pPr lvl="1"/>
            <a:r>
              <a:rPr lang="en-US" dirty="0" smtClean="0">
                <a:cs typeface="Times New Roman" pitchFamily="18" charset="0"/>
              </a:rPr>
              <a:t>Other useful policies at some additional cost</a:t>
            </a:r>
          </a:p>
          <a:p>
            <a:r>
              <a:rPr lang="en-US" dirty="0" smtClean="0">
                <a:cs typeface="Times New Roman" pitchFamily="18" charset="0"/>
              </a:rPr>
              <a:t>Details in paper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Issues with using one buffer</a:t>
            </a:r>
            <a:endParaRPr lang="en-US" dirty="0">
              <a:cs typeface="Times New Roman" pitchFamily="18" charset="0"/>
            </a:endParaRPr>
          </a:p>
        </p:txBody>
      </p:sp>
      <p:sp>
        <p:nvSpPr>
          <p:cNvPr id="3" name="Content Placeholder 2"/>
          <p:cNvSpPr>
            <a:spLocks noGrp="1"/>
          </p:cNvSpPr>
          <p:nvPr>
            <p:ph idx="1"/>
          </p:nvPr>
        </p:nvSpPr>
        <p:spPr>
          <a:xfrm>
            <a:off x="381000" y="1828800"/>
            <a:ext cx="3581400" cy="4572000"/>
          </a:xfrm>
        </p:spPr>
        <p:txBody>
          <a:bodyPr>
            <a:normAutofit fontScale="92500" lnSpcReduction="10000"/>
          </a:bodyPr>
          <a:lstStyle/>
          <a:p>
            <a:r>
              <a:rPr lang="en-US" dirty="0" smtClean="0">
                <a:cs typeface="Times New Roman" pitchFamily="18" charset="0"/>
              </a:rPr>
              <a:t>Single buffer in DRAM</a:t>
            </a:r>
          </a:p>
          <a:p>
            <a:pPr lvl="1"/>
            <a:r>
              <a:rPr lang="en-US" dirty="0" smtClean="0">
                <a:cs typeface="Times New Roman" pitchFamily="18" charset="0"/>
              </a:rPr>
              <a:t>All operations and eviction policies</a:t>
            </a:r>
          </a:p>
          <a:p>
            <a:pPr>
              <a:buNone/>
            </a:pPr>
            <a:endParaRPr lang="en-US" dirty="0" smtClean="0">
              <a:cs typeface="Times New Roman" pitchFamily="18" charset="0"/>
            </a:endParaRPr>
          </a:p>
          <a:p>
            <a:r>
              <a:rPr lang="en-US" dirty="0" smtClean="0">
                <a:cs typeface="Times New Roman" pitchFamily="18" charset="0"/>
              </a:rPr>
              <a:t>High worst case insert latency</a:t>
            </a:r>
          </a:p>
          <a:p>
            <a:pPr lvl="1"/>
            <a:r>
              <a:rPr lang="en-US" dirty="0" smtClean="0">
                <a:cs typeface="Times New Roman" pitchFamily="18" charset="0"/>
              </a:rPr>
              <a:t>Few seconds for  1 GB buffer</a:t>
            </a:r>
          </a:p>
          <a:p>
            <a:pPr lvl="1"/>
            <a:r>
              <a:rPr lang="en-US" dirty="0" smtClean="0">
                <a:cs typeface="Times New Roman" pitchFamily="18" charset="0"/>
              </a:rPr>
              <a:t>New lookups stall</a:t>
            </a:r>
          </a:p>
          <a:p>
            <a:pPr>
              <a:buNone/>
            </a:pPr>
            <a:endParaRPr lang="en-US" dirty="0"/>
          </a:p>
        </p:txBody>
      </p:sp>
      <p:sp>
        <p:nvSpPr>
          <p:cNvPr id="5" name="Rectangle 4"/>
          <p:cNvSpPr/>
          <p:nvPr/>
        </p:nvSpPr>
        <p:spPr>
          <a:xfrm>
            <a:off x="3962400" y="18288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62400" y="32766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962400" y="1752600"/>
            <a:ext cx="1676400" cy="584775"/>
          </a:xfrm>
          <a:prstGeom prst="rect">
            <a:avLst/>
          </a:prstGeom>
          <a:noFill/>
        </p:spPr>
        <p:txBody>
          <a:bodyPr wrap="square" rtlCol="0">
            <a:spAutoFit/>
          </a:bodyPr>
          <a:lstStyle/>
          <a:p>
            <a:r>
              <a:rPr lang="en-US" sz="3200" dirty="0" smtClean="0">
                <a:cs typeface="Times New Roman" pitchFamily="18" charset="0"/>
              </a:rPr>
              <a:t>DRAM</a:t>
            </a:r>
            <a:endParaRPr lang="en-US" sz="3200" dirty="0">
              <a:cs typeface="Times New Roman" pitchFamily="18" charset="0"/>
            </a:endParaRPr>
          </a:p>
        </p:txBody>
      </p:sp>
      <p:sp>
        <p:nvSpPr>
          <p:cNvPr id="8" name="TextBox 7"/>
          <p:cNvSpPr txBox="1"/>
          <p:nvPr/>
        </p:nvSpPr>
        <p:spPr>
          <a:xfrm>
            <a:off x="4038600" y="3574223"/>
            <a:ext cx="16764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4" name="Group 8"/>
          <p:cNvGrpSpPr/>
          <p:nvPr/>
        </p:nvGrpSpPr>
        <p:grpSpPr>
          <a:xfrm rot="10800000">
            <a:off x="5562600" y="2013243"/>
            <a:ext cx="1758462" cy="577557"/>
            <a:chOff x="2743200" y="4800600"/>
            <a:chExt cx="2286000" cy="685800"/>
          </a:xfrm>
          <a:solidFill>
            <a:schemeClr val="accent6">
              <a:lumMod val="60000"/>
              <a:lumOff val="40000"/>
            </a:schemeClr>
          </a:solidFill>
        </p:grpSpPr>
        <p:sp>
          <p:nvSpPr>
            <p:cNvPr id="72"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p:cNvSpPr txBox="1"/>
          <p:nvPr/>
        </p:nvSpPr>
        <p:spPr>
          <a:xfrm>
            <a:off x="7391400" y="1981200"/>
            <a:ext cx="1295400" cy="523220"/>
          </a:xfrm>
          <a:prstGeom prst="rect">
            <a:avLst/>
          </a:prstGeom>
          <a:noFill/>
        </p:spPr>
        <p:txBody>
          <a:bodyPr wrap="square" rtlCol="0">
            <a:spAutoFit/>
          </a:bodyPr>
          <a:lstStyle/>
          <a:p>
            <a:r>
              <a:rPr lang="en-US" sz="2800" dirty="0" smtClean="0">
                <a:cs typeface="Times New Roman" pitchFamily="18" charset="0"/>
              </a:rPr>
              <a:t>Buffer</a:t>
            </a:r>
            <a:endParaRPr lang="en-US" sz="2800" dirty="0">
              <a:cs typeface="Times New Roman" pitchFamily="18" charset="0"/>
            </a:endParaRPr>
          </a:p>
        </p:txBody>
      </p:sp>
      <p:sp>
        <p:nvSpPr>
          <p:cNvPr id="11" name="TextBox 10"/>
          <p:cNvSpPr txBox="1"/>
          <p:nvPr/>
        </p:nvSpPr>
        <p:spPr>
          <a:xfrm>
            <a:off x="4572000" y="5486400"/>
            <a:ext cx="3352800" cy="523220"/>
          </a:xfrm>
          <a:prstGeom prst="rect">
            <a:avLst/>
          </a:prstGeom>
          <a:noFill/>
        </p:spPr>
        <p:txBody>
          <a:bodyPr wrap="square" rtlCol="0">
            <a:spAutoFit/>
          </a:bodyPr>
          <a:lstStyle/>
          <a:p>
            <a:r>
              <a:rPr lang="en-US" sz="2800" dirty="0" smtClean="0">
                <a:cs typeface="Times New Roman" pitchFamily="18" charset="0"/>
              </a:rPr>
              <a:t>Incarnation table</a:t>
            </a:r>
            <a:endParaRPr lang="en-US" sz="2800" dirty="0">
              <a:cs typeface="Times New Roman" pitchFamily="18" charset="0"/>
            </a:endParaRPr>
          </a:p>
        </p:txBody>
      </p:sp>
      <p:grpSp>
        <p:nvGrpSpPr>
          <p:cNvPr id="9" name="Group 14"/>
          <p:cNvGrpSpPr/>
          <p:nvPr/>
        </p:nvGrpSpPr>
        <p:grpSpPr>
          <a:xfrm rot="10800000">
            <a:off x="4663019" y="4646680"/>
            <a:ext cx="693126" cy="741461"/>
            <a:chOff x="2743200" y="4800600"/>
            <a:chExt cx="2286000" cy="685800"/>
          </a:xfrm>
          <a:solidFill>
            <a:schemeClr val="accent6">
              <a:lumMod val="60000"/>
              <a:lumOff val="40000"/>
            </a:schemeClr>
          </a:solidFill>
        </p:grpSpPr>
        <p:sp>
          <p:nvSpPr>
            <p:cNvPr id="66"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p:cNvSpPr/>
          <p:nvPr/>
        </p:nvSpPr>
        <p:spPr>
          <a:xfrm>
            <a:off x="4572000" y="45720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7"/>
          <p:cNvGrpSpPr/>
          <p:nvPr/>
        </p:nvGrpSpPr>
        <p:grpSpPr>
          <a:xfrm rot="10800000">
            <a:off x="5482169" y="4646680"/>
            <a:ext cx="693126" cy="741461"/>
            <a:chOff x="2743200" y="4800600"/>
            <a:chExt cx="2286000" cy="685800"/>
          </a:xfrm>
          <a:solidFill>
            <a:schemeClr val="accent6">
              <a:lumMod val="60000"/>
              <a:lumOff val="40000"/>
            </a:schemeClr>
          </a:solidFill>
        </p:grpSpPr>
        <p:sp>
          <p:nvSpPr>
            <p:cNvPr id="60" name="Rectangle 59"/>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54"/>
          <p:cNvGrpSpPr/>
          <p:nvPr/>
        </p:nvGrpSpPr>
        <p:grpSpPr>
          <a:xfrm rot="10800000">
            <a:off x="6290817" y="4646680"/>
            <a:ext cx="693126" cy="741461"/>
            <a:chOff x="2743200" y="4800600"/>
            <a:chExt cx="2286000" cy="685800"/>
          </a:xfrm>
          <a:solidFill>
            <a:schemeClr val="accent6">
              <a:lumMod val="60000"/>
              <a:lumOff val="40000"/>
            </a:schemeClr>
          </a:solidFill>
        </p:grpSpPr>
        <p:sp>
          <p:nvSpPr>
            <p:cNvPr id="54" name="Rectangle 53"/>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61"/>
          <p:cNvGrpSpPr/>
          <p:nvPr/>
        </p:nvGrpSpPr>
        <p:grpSpPr>
          <a:xfrm rot="10800000">
            <a:off x="7064458" y="4646680"/>
            <a:ext cx="693126" cy="741461"/>
            <a:chOff x="2743200" y="4800600"/>
            <a:chExt cx="2286000" cy="685800"/>
          </a:xfrm>
          <a:solidFill>
            <a:schemeClr val="accent6">
              <a:lumMod val="60000"/>
              <a:lumOff val="40000"/>
            </a:schemeClr>
          </a:solidFill>
        </p:grpSpPr>
        <p:sp>
          <p:nvSpPr>
            <p:cNvPr id="48" name="Rectangle 4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46"/>
          <p:cNvGrpSpPr/>
          <p:nvPr/>
        </p:nvGrpSpPr>
        <p:grpSpPr>
          <a:xfrm>
            <a:off x="4114800" y="2667000"/>
            <a:ext cx="1735916" cy="422270"/>
            <a:chOff x="4436284" y="4724400"/>
            <a:chExt cx="1735916" cy="422270"/>
          </a:xfrm>
        </p:grpSpPr>
        <p:grpSp>
          <p:nvGrpSpPr>
            <p:cNvPr id="17" name="Group 14"/>
            <p:cNvGrpSpPr/>
            <p:nvPr/>
          </p:nvGrpSpPr>
          <p:grpSpPr>
            <a:xfrm rot="10800000">
              <a:off x="4484505" y="4759590"/>
              <a:ext cx="367212" cy="349379"/>
              <a:chOff x="2743200" y="4800600"/>
              <a:chExt cx="2286000" cy="685800"/>
            </a:xfrm>
            <a:solidFill>
              <a:schemeClr val="accent1"/>
            </a:solidFill>
          </p:grpSpPr>
          <p:sp>
            <p:nvSpPr>
              <p:cNvPr id="42" name="Rectangle 41"/>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49"/>
            <p:cNvGrpSpPr/>
            <p:nvPr/>
          </p:nvGrpSpPr>
          <p:grpSpPr>
            <a:xfrm rot="10800000">
              <a:off x="4918484" y="4759590"/>
              <a:ext cx="367212" cy="349379"/>
              <a:chOff x="2743200" y="4800600"/>
              <a:chExt cx="2286000" cy="685800"/>
            </a:xfrm>
            <a:solidFill>
              <a:schemeClr val="accent1"/>
            </a:solidFill>
          </p:grpSpPr>
          <p:sp>
            <p:nvSpPr>
              <p:cNvPr id="36" name="Rectangle 35"/>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54"/>
            <p:cNvGrpSpPr/>
            <p:nvPr/>
          </p:nvGrpSpPr>
          <p:grpSpPr>
            <a:xfrm rot="10800000">
              <a:off x="5346899" y="4759590"/>
              <a:ext cx="367212" cy="349379"/>
              <a:chOff x="2743200" y="4800600"/>
              <a:chExt cx="2286000" cy="685800"/>
            </a:xfrm>
            <a:solidFill>
              <a:schemeClr val="accent1"/>
            </a:solidFill>
          </p:grpSpPr>
          <p:sp>
            <p:nvSpPr>
              <p:cNvPr id="30" name="Rectangle 29"/>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61"/>
            <p:cNvGrpSpPr/>
            <p:nvPr/>
          </p:nvGrpSpPr>
          <p:grpSpPr>
            <a:xfrm rot="10800000">
              <a:off x="5756768" y="4759590"/>
              <a:ext cx="367212" cy="349379"/>
              <a:chOff x="2743200" y="4800600"/>
              <a:chExt cx="2286000" cy="685800"/>
            </a:xfrm>
            <a:solidFill>
              <a:schemeClr val="accent1"/>
            </a:solidFill>
          </p:grpSpPr>
          <p:sp>
            <p:nvSpPr>
              <p:cNvPr id="24" name="Rectangle 23"/>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8" name="TextBox 17"/>
          <p:cNvSpPr txBox="1"/>
          <p:nvPr/>
        </p:nvSpPr>
        <p:spPr>
          <a:xfrm>
            <a:off x="5867400" y="2667000"/>
            <a:ext cx="2514600" cy="523220"/>
          </a:xfrm>
          <a:prstGeom prst="rect">
            <a:avLst/>
          </a:prstGeom>
          <a:noFill/>
        </p:spPr>
        <p:txBody>
          <a:bodyPr wrap="square" rtlCol="0">
            <a:spAutoFit/>
          </a:bodyPr>
          <a:lstStyle/>
          <a:p>
            <a:r>
              <a:rPr lang="en-US" sz="2800" dirty="0" smtClean="0">
                <a:cs typeface="Times New Roman" pitchFamily="18" charset="0"/>
              </a:rPr>
              <a:t>Bloom filters</a:t>
            </a:r>
            <a:endParaRPr lang="en-US" sz="2800" dirty="0">
              <a:cs typeface="Times New Roman" pitchFamily="18" charset="0"/>
            </a:endParaRPr>
          </a:p>
        </p:txBody>
      </p:sp>
      <p:sp>
        <p:nvSpPr>
          <p:cNvPr id="78" name="Rectangle 77"/>
          <p:cNvSpPr/>
          <p:nvPr/>
        </p:nvSpPr>
        <p:spPr>
          <a:xfrm>
            <a:off x="4572000" y="44958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4</a:t>
            </a:r>
            <a:endParaRPr lang="en-US" sz="3600" b="1" dirty="0">
              <a:cs typeface="Times New Roman" pitchFamily="18" charset="0"/>
            </a:endParaRPr>
          </a:p>
        </p:txBody>
      </p:sp>
      <p:sp>
        <p:nvSpPr>
          <p:cNvPr id="79" name="Rectangle 78"/>
          <p:cNvSpPr/>
          <p:nvPr/>
        </p:nvSpPr>
        <p:spPr>
          <a:xfrm>
            <a:off x="5334000" y="44958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3</a:t>
            </a:r>
            <a:endParaRPr lang="en-US" sz="3600" b="1" dirty="0">
              <a:cs typeface="Times New Roman" pitchFamily="18" charset="0"/>
            </a:endParaRPr>
          </a:p>
        </p:txBody>
      </p:sp>
      <p:sp>
        <p:nvSpPr>
          <p:cNvPr id="80" name="Rectangle 79"/>
          <p:cNvSpPr/>
          <p:nvPr/>
        </p:nvSpPr>
        <p:spPr>
          <a:xfrm>
            <a:off x="6096000" y="44958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2</a:t>
            </a:r>
            <a:endParaRPr lang="en-US" sz="3600" b="1" dirty="0">
              <a:cs typeface="Times New Roman" pitchFamily="18" charset="0"/>
            </a:endParaRPr>
          </a:p>
        </p:txBody>
      </p:sp>
      <p:sp>
        <p:nvSpPr>
          <p:cNvPr id="81" name="Rectangle 80"/>
          <p:cNvSpPr/>
          <p:nvPr/>
        </p:nvSpPr>
        <p:spPr>
          <a:xfrm>
            <a:off x="6934200" y="44958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1</a:t>
            </a:r>
            <a:endParaRPr lang="en-US" sz="3600" b="1"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1.85185E-6 L 0.00382 0.26435 " pathEditMode="relative" rAng="0" ptsTypes="AA">
                                      <p:cBhvr>
                                        <p:cTn id="6" dur="3000" fill="hold"/>
                                        <p:tgtEl>
                                          <p:spTgt spid="4"/>
                                        </p:tgtEl>
                                        <p:attrNameLst>
                                          <p:attrName>ppt_x</p:attrName>
                                          <p:attrName>ppt_y</p:attrName>
                                        </p:attrNameLst>
                                      </p:cBhvr>
                                      <p:rCtr x="2" y="132"/>
                                    </p:animMotion>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BufferHash</a:t>
            </a:r>
            <a:r>
              <a:rPr lang="en-US" dirty="0" smtClean="0"/>
              <a:t>: invented in the context of network de-dup (e.g., inter-DC log transfers)</a:t>
            </a:r>
          </a:p>
          <a:p>
            <a:endParaRPr lang="en-US" dirty="0" smtClean="0"/>
          </a:p>
          <a:p>
            <a:r>
              <a:rPr lang="en-US" dirty="0" smtClean="0"/>
              <a:t>SILT: more “traditional” key-value store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Partitioning buffers</a:t>
            </a:r>
            <a:endParaRPr lang="en-US" dirty="0">
              <a:cs typeface="Times New Roman" pitchFamily="18" charset="0"/>
            </a:endParaRPr>
          </a:p>
        </p:txBody>
      </p:sp>
      <p:sp>
        <p:nvSpPr>
          <p:cNvPr id="3" name="Content Placeholder 2"/>
          <p:cNvSpPr>
            <a:spLocks noGrp="1"/>
          </p:cNvSpPr>
          <p:nvPr>
            <p:ph idx="1"/>
          </p:nvPr>
        </p:nvSpPr>
        <p:spPr>
          <a:xfrm>
            <a:off x="381000" y="1828800"/>
            <a:ext cx="3657600" cy="4572000"/>
          </a:xfrm>
        </p:spPr>
        <p:txBody>
          <a:bodyPr>
            <a:normAutofit fontScale="85000" lnSpcReduction="20000"/>
          </a:bodyPr>
          <a:lstStyle/>
          <a:p>
            <a:r>
              <a:rPr lang="en-US" dirty="0" smtClean="0">
                <a:cs typeface="Times New Roman" pitchFamily="18" charset="0"/>
              </a:rPr>
              <a:t>Partition buffers</a:t>
            </a:r>
          </a:p>
          <a:p>
            <a:pPr lvl="1"/>
            <a:r>
              <a:rPr lang="en-US" dirty="0" smtClean="0">
                <a:cs typeface="Times New Roman" pitchFamily="18" charset="0"/>
              </a:rPr>
              <a:t>Based on first few bits of key space</a:t>
            </a:r>
          </a:p>
          <a:p>
            <a:pPr lvl="1"/>
            <a:r>
              <a:rPr lang="en-US" dirty="0" smtClean="0">
                <a:cs typeface="Times New Roman" pitchFamily="18" charset="0"/>
              </a:rPr>
              <a:t>Size &gt; page</a:t>
            </a:r>
          </a:p>
          <a:p>
            <a:pPr lvl="2"/>
            <a:r>
              <a:rPr lang="en-US" dirty="0" smtClean="0">
                <a:cs typeface="Times New Roman" pitchFamily="18" charset="0"/>
              </a:rPr>
              <a:t>Avoid i/o less than page</a:t>
            </a:r>
          </a:p>
          <a:p>
            <a:pPr lvl="1"/>
            <a:r>
              <a:rPr lang="en-US" dirty="0" smtClean="0">
                <a:cs typeface="Times New Roman" pitchFamily="18" charset="0"/>
              </a:rPr>
              <a:t>Size &gt;= block</a:t>
            </a:r>
          </a:p>
          <a:p>
            <a:pPr lvl="2"/>
            <a:r>
              <a:rPr lang="en-US" dirty="0" smtClean="0">
                <a:cs typeface="Times New Roman" pitchFamily="18" charset="0"/>
              </a:rPr>
              <a:t>Avoid random page writes</a:t>
            </a:r>
          </a:p>
          <a:p>
            <a:r>
              <a:rPr lang="en-US" dirty="0" smtClean="0">
                <a:cs typeface="Times New Roman" pitchFamily="18" charset="0"/>
              </a:rPr>
              <a:t>Reduces worst case latency</a:t>
            </a:r>
          </a:p>
          <a:p>
            <a:r>
              <a:rPr lang="en-US" dirty="0" smtClean="0">
                <a:cs typeface="Times New Roman" pitchFamily="18" charset="0"/>
              </a:rPr>
              <a:t>Eviction policies apply per buffer</a:t>
            </a:r>
          </a:p>
          <a:p>
            <a:pPr>
              <a:buNone/>
            </a:pPr>
            <a:endParaRPr lang="en-US" dirty="0"/>
          </a:p>
        </p:txBody>
      </p:sp>
      <p:sp>
        <p:nvSpPr>
          <p:cNvPr id="5" name="Rectangle 4"/>
          <p:cNvSpPr/>
          <p:nvPr/>
        </p:nvSpPr>
        <p:spPr>
          <a:xfrm>
            <a:off x="3962400" y="18288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62400" y="32766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962400" y="1752600"/>
            <a:ext cx="1676400" cy="584775"/>
          </a:xfrm>
          <a:prstGeom prst="rect">
            <a:avLst/>
          </a:prstGeom>
          <a:noFill/>
        </p:spPr>
        <p:txBody>
          <a:bodyPr wrap="square" rtlCol="0">
            <a:spAutoFit/>
          </a:bodyPr>
          <a:lstStyle/>
          <a:p>
            <a:r>
              <a:rPr lang="en-US" sz="3200" dirty="0" smtClean="0">
                <a:cs typeface="Times New Roman" pitchFamily="18" charset="0"/>
              </a:rPr>
              <a:t>DRAM</a:t>
            </a:r>
            <a:endParaRPr lang="en-US" sz="3200" dirty="0">
              <a:cs typeface="Times New Roman" pitchFamily="18" charset="0"/>
            </a:endParaRPr>
          </a:p>
        </p:txBody>
      </p:sp>
      <p:sp>
        <p:nvSpPr>
          <p:cNvPr id="8" name="TextBox 7"/>
          <p:cNvSpPr txBox="1"/>
          <p:nvPr/>
        </p:nvSpPr>
        <p:spPr>
          <a:xfrm>
            <a:off x="4038600" y="3574223"/>
            <a:ext cx="16764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4" name="Group 82"/>
          <p:cNvGrpSpPr/>
          <p:nvPr/>
        </p:nvGrpSpPr>
        <p:grpSpPr>
          <a:xfrm>
            <a:off x="6441831" y="2013243"/>
            <a:ext cx="879231" cy="577557"/>
            <a:chOff x="6441831" y="2013243"/>
            <a:chExt cx="879231" cy="577557"/>
          </a:xfrm>
        </p:grpSpPr>
        <p:sp>
          <p:nvSpPr>
            <p:cNvPr id="72" name="Rectangle 8"/>
            <p:cNvSpPr/>
            <p:nvPr/>
          </p:nvSpPr>
          <p:spPr>
            <a:xfrm rot="10800000">
              <a:off x="7027985" y="2013243"/>
              <a:ext cx="293077" cy="5775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9"/>
            <p:cNvSpPr/>
            <p:nvPr/>
          </p:nvSpPr>
          <p:spPr>
            <a:xfrm rot="10800000">
              <a:off x="6734908" y="2013243"/>
              <a:ext cx="293077" cy="5775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10"/>
            <p:cNvSpPr/>
            <p:nvPr/>
          </p:nvSpPr>
          <p:spPr>
            <a:xfrm rot="10800000">
              <a:off x="6441831" y="2013243"/>
              <a:ext cx="293077" cy="5775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1"/>
          <p:cNvGrpSpPr/>
          <p:nvPr/>
        </p:nvGrpSpPr>
        <p:grpSpPr>
          <a:xfrm>
            <a:off x="5562600" y="2013243"/>
            <a:ext cx="879231" cy="577557"/>
            <a:chOff x="5562600" y="2013243"/>
            <a:chExt cx="879231" cy="577557"/>
          </a:xfrm>
        </p:grpSpPr>
        <p:sp>
          <p:nvSpPr>
            <p:cNvPr id="75" name="Rectangle 11"/>
            <p:cNvSpPr/>
            <p:nvPr/>
          </p:nvSpPr>
          <p:spPr>
            <a:xfrm rot="10800000">
              <a:off x="6148754" y="2013243"/>
              <a:ext cx="293077" cy="5775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2"/>
            <p:cNvSpPr/>
            <p:nvPr/>
          </p:nvSpPr>
          <p:spPr>
            <a:xfrm rot="10800000">
              <a:off x="5855677" y="2013243"/>
              <a:ext cx="293077" cy="5775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13"/>
            <p:cNvSpPr/>
            <p:nvPr/>
          </p:nvSpPr>
          <p:spPr>
            <a:xfrm rot="10800000">
              <a:off x="5562600" y="2013243"/>
              <a:ext cx="293077" cy="5775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p:cNvSpPr txBox="1"/>
          <p:nvPr/>
        </p:nvSpPr>
        <p:spPr>
          <a:xfrm>
            <a:off x="4572000" y="5486400"/>
            <a:ext cx="3352800" cy="523220"/>
          </a:xfrm>
          <a:prstGeom prst="rect">
            <a:avLst/>
          </a:prstGeom>
          <a:noFill/>
        </p:spPr>
        <p:txBody>
          <a:bodyPr wrap="square" rtlCol="0">
            <a:spAutoFit/>
          </a:bodyPr>
          <a:lstStyle/>
          <a:p>
            <a:r>
              <a:rPr lang="en-US" sz="2800" dirty="0" smtClean="0">
                <a:cs typeface="Times New Roman" pitchFamily="18" charset="0"/>
              </a:rPr>
              <a:t>Incarnation table</a:t>
            </a:r>
            <a:endParaRPr lang="en-US" sz="2800" dirty="0">
              <a:cs typeface="Times New Roman" pitchFamily="18" charset="0"/>
            </a:endParaRPr>
          </a:p>
        </p:txBody>
      </p:sp>
      <p:grpSp>
        <p:nvGrpSpPr>
          <p:cNvPr id="10" name="Group 14"/>
          <p:cNvGrpSpPr/>
          <p:nvPr/>
        </p:nvGrpSpPr>
        <p:grpSpPr>
          <a:xfrm rot="10800000">
            <a:off x="4663019" y="4646680"/>
            <a:ext cx="693126" cy="741461"/>
            <a:chOff x="2743200" y="4800600"/>
            <a:chExt cx="2286000" cy="685800"/>
          </a:xfrm>
          <a:solidFill>
            <a:schemeClr val="accent6">
              <a:lumMod val="60000"/>
              <a:lumOff val="40000"/>
            </a:schemeClr>
          </a:solidFill>
        </p:grpSpPr>
        <p:sp>
          <p:nvSpPr>
            <p:cNvPr id="66"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p:cNvSpPr/>
          <p:nvPr/>
        </p:nvSpPr>
        <p:spPr>
          <a:xfrm>
            <a:off x="4572000" y="45720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7"/>
          <p:cNvGrpSpPr/>
          <p:nvPr/>
        </p:nvGrpSpPr>
        <p:grpSpPr>
          <a:xfrm rot="10800000">
            <a:off x="5482169" y="4646680"/>
            <a:ext cx="693126" cy="741461"/>
            <a:chOff x="2743200" y="4800600"/>
            <a:chExt cx="2286000" cy="685800"/>
          </a:xfrm>
          <a:solidFill>
            <a:schemeClr val="accent6">
              <a:lumMod val="60000"/>
              <a:lumOff val="40000"/>
            </a:schemeClr>
          </a:solidFill>
        </p:grpSpPr>
        <p:sp>
          <p:nvSpPr>
            <p:cNvPr id="60" name="Rectangle 59"/>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54"/>
          <p:cNvGrpSpPr/>
          <p:nvPr/>
        </p:nvGrpSpPr>
        <p:grpSpPr>
          <a:xfrm rot="10800000">
            <a:off x="6290817" y="4646680"/>
            <a:ext cx="693126" cy="741461"/>
            <a:chOff x="2743200" y="4800600"/>
            <a:chExt cx="2286000" cy="685800"/>
          </a:xfrm>
          <a:solidFill>
            <a:schemeClr val="accent6">
              <a:lumMod val="60000"/>
              <a:lumOff val="40000"/>
            </a:schemeClr>
          </a:solidFill>
        </p:grpSpPr>
        <p:sp>
          <p:nvSpPr>
            <p:cNvPr id="54" name="Rectangle 53"/>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61"/>
          <p:cNvGrpSpPr/>
          <p:nvPr/>
        </p:nvGrpSpPr>
        <p:grpSpPr>
          <a:xfrm rot="10800000">
            <a:off x="7064458" y="4646680"/>
            <a:ext cx="693126" cy="741461"/>
            <a:chOff x="2743200" y="4800600"/>
            <a:chExt cx="2286000" cy="685800"/>
          </a:xfrm>
          <a:solidFill>
            <a:schemeClr val="accent6">
              <a:lumMod val="60000"/>
              <a:lumOff val="40000"/>
            </a:schemeClr>
          </a:solidFill>
        </p:grpSpPr>
        <p:sp>
          <p:nvSpPr>
            <p:cNvPr id="48" name="Rectangle 4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46"/>
          <p:cNvGrpSpPr/>
          <p:nvPr/>
        </p:nvGrpSpPr>
        <p:grpSpPr>
          <a:xfrm>
            <a:off x="4114800" y="2667000"/>
            <a:ext cx="1735916" cy="422270"/>
            <a:chOff x="4436284" y="4724400"/>
            <a:chExt cx="1735916" cy="422270"/>
          </a:xfrm>
        </p:grpSpPr>
        <p:grpSp>
          <p:nvGrpSpPr>
            <p:cNvPr id="17" name="Group 14"/>
            <p:cNvGrpSpPr/>
            <p:nvPr/>
          </p:nvGrpSpPr>
          <p:grpSpPr>
            <a:xfrm rot="10800000">
              <a:off x="4484505" y="4759590"/>
              <a:ext cx="367212" cy="349379"/>
              <a:chOff x="2743200" y="4800600"/>
              <a:chExt cx="2286000" cy="685800"/>
            </a:xfrm>
            <a:solidFill>
              <a:schemeClr val="accent1"/>
            </a:solidFill>
          </p:grpSpPr>
          <p:sp>
            <p:nvSpPr>
              <p:cNvPr id="42" name="Rectangle 41"/>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49"/>
            <p:cNvGrpSpPr/>
            <p:nvPr/>
          </p:nvGrpSpPr>
          <p:grpSpPr>
            <a:xfrm rot="10800000">
              <a:off x="4918484" y="4759590"/>
              <a:ext cx="367212" cy="349379"/>
              <a:chOff x="2743200" y="4800600"/>
              <a:chExt cx="2286000" cy="685800"/>
            </a:xfrm>
            <a:solidFill>
              <a:schemeClr val="accent1"/>
            </a:solidFill>
          </p:grpSpPr>
          <p:sp>
            <p:nvSpPr>
              <p:cNvPr id="36" name="Rectangle 35"/>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54"/>
            <p:cNvGrpSpPr/>
            <p:nvPr/>
          </p:nvGrpSpPr>
          <p:grpSpPr>
            <a:xfrm rot="10800000">
              <a:off x="5346899" y="4759590"/>
              <a:ext cx="367212" cy="349379"/>
              <a:chOff x="2743200" y="4800600"/>
              <a:chExt cx="2286000" cy="685800"/>
            </a:xfrm>
            <a:solidFill>
              <a:schemeClr val="accent1"/>
            </a:solidFill>
          </p:grpSpPr>
          <p:sp>
            <p:nvSpPr>
              <p:cNvPr id="30" name="Rectangle 29"/>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61"/>
            <p:cNvGrpSpPr/>
            <p:nvPr/>
          </p:nvGrpSpPr>
          <p:grpSpPr>
            <a:xfrm rot="10800000">
              <a:off x="5756768" y="4759590"/>
              <a:ext cx="367212" cy="349379"/>
              <a:chOff x="2743200" y="4800600"/>
              <a:chExt cx="2286000" cy="685800"/>
            </a:xfrm>
            <a:solidFill>
              <a:schemeClr val="accent1"/>
            </a:solidFill>
          </p:grpSpPr>
          <p:sp>
            <p:nvSpPr>
              <p:cNvPr id="24" name="Rectangle 23"/>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8" name="Rectangle 77"/>
          <p:cNvSpPr/>
          <p:nvPr/>
        </p:nvSpPr>
        <p:spPr>
          <a:xfrm>
            <a:off x="4572000" y="44958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4</a:t>
            </a:r>
            <a:endParaRPr lang="en-US" sz="3600" b="1" dirty="0">
              <a:cs typeface="Times New Roman" pitchFamily="18" charset="0"/>
            </a:endParaRPr>
          </a:p>
        </p:txBody>
      </p:sp>
      <p:sp>
        <p:nvSpPr>
          <p:cNvPr id="79" name="Rectangle 78"/>
          <p:cNvSpPr/>
          <p:nvPr/>
        </p:nvSpPr>
        <p:spPr>
          <a:xfrm>
            <a:off x="5334000" y="44958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3</a:t>
            </a:r>
            <a:endParaRPr lang="en-US" sz="3600" b="1" dirty="0">
              <a:cs typeface="Times New Roman" pitchFamily="18" charset="0"/>
            </a:endParaRPr>
          </a:p>
        </p:txBody>
      </p:sp>
      <p:sp>
        <p:nvSpPr>
          <p:cNvPr id="80" name="Rectangle 79"/>
          <p:cNvSpPr/>
          <p:nvPr/>
        </p:nvSpPr>
        <p:spPr>
          <a:xfrm>
            <a:off x="6096000" y="44958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2</a:t>
            </a:r>
            <a:endParaRPr lang="en-US" sz="3600" b="1" dirty="0">
              <a:cs typeface="Times New Roman" pitchFamily="18" charset="0"/>
            </a:endParaRPr>
          </a:p>
        </p:txBody>
      </p:sp>
      <p:sp>
        <p:nvSpPr>
          <p:cNvPr id="81" name="Rectangle 80"/>
          <p:cNvSpPr/>
          <p:nvPr/>
        </p:nvSpPr>
        <p:spPr>
          <a:xfrm>
            <a:off x="6934200" y="4495800"/>
            <a:ext cx="990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cs typeface="Times New Roman" pitchFamily="18" charset="0"/>
              </a:rPr>
              <a:t>1</a:t>
            </a:r>
            <a:endParaRPr lang="en-US" sz="3600" b="1" dirty="0">
              <a:cs typeface="Times New Roman" pitchFamily="18" charset="0"/>
            </a:endParaRPr>
          </a:p>
        </p:txBody>
      </p:sp>
      <p:cxnSp>
        <p:nvCxnSpPr>
          <p:cNvPr id="85" name="Straight Connector 84"/>
          <p:cNvCxnSpPr/>
          <p:nvPr/>
        </p:nvCxnSpPr>
        <p:spPr>
          <a:xfrm rot="5400000">
            <a:off x="5791200" y="2133600"/>
            <a:ext cx="15240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105400" y="1447800"/>
            <a:ext cx="1371600" cy="461665"/>
          </a:xfrm>
          <a:prstGeom prst="rect">
            <a:avLst/>
          </a:prstGeom>
          <a:noFill/>
        </p:spPr>
        <p:txBody>
          <a:bodyPr wrap="square" rtlCol="0">
            <a:spAutoFit/>
          </a:bodyPr>
          <a:lstStyle/>
          <a:p>
            <a:r>
              <a:rPr lang="en-US" sz="2400" dirty="0" smtClean="0"/>
              <a:t>0  XXXXX</a:t>
            </a:r>
            <a:endParaRPr lang="en-US" sz="2400" dirty="0"/>
          </a:p>
        </p:txBody>
      </p:sp>
      <p:sp>
        <p:nvSpPr>
          <p:cNvPr id="87" name="TextBox 86"/>
          <p:cNvSpPr txBox="1"/>
          <p:nvPr/>
        </p:nvSpPr>
        <p:spPr>
          <a:xfrm>
            <a:off x="6705600" y="1447800"/>
            <a:ext cx="1447800" cy="461665"/>
          </a:xfrm>
          <a:prstGeom prst="rect">
            <a:avLst/>
          </a:prstGeom>
          <a:noFill/>
        </p:spPr>
        <p:txBody>
          <a:bodyPr wrap="square" rtlCol="0">
            <a:spAutoFit/>
          </a:bodyPr>
          <a:lstStyle/>
          <a:p>
            <a:r>
              <a:rPr lang="en-US" sz="2400" dirty="0" smtClean="0"/>
              <a:t>1 XXXXX</a:t>
            </a:r>
            <a:endParaRPr lang="en-US" sz="2400" dirty="0"/>
          </a:p>
        </p:txBody>
      </p:sp>
      <p:sp>
        <p:nvSpPr>
          <p:cNvPr id="88" name="Oval 87"/>
          <p:cNvSpPr/>
          <p:nvPr/>
        </p:nvSpPr>
        <p:spPr>
          <a:xfrm>
            <a:off x="5105400" y="1524000"/>
            <a:ext cx="304800" cy="3048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705600" y="1524000"/>
            <a:ext cx="304800" cy="3048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4.16667E-6 1.85185E-6 L 0.08073 -0.00232 " pathEditMode="relative" rAng="0" ptsTypes="AA">
                                      <p:cBhvr>
                                        <p:cTn id="26" dur="2000" fill="hold"/>
                                        <p:tgtEl>
                                          <p:spTgt spid="4"/>
                                        </p:tgtEl>
                                        <p:attrNameLst>
                                          <p:attrName>ppt_x</p:attrName>
                                          <p:attrName>ppt_y</p:attrName>
                                        </p:attrNameLst>
                                      </p:cBhvr>
                                      <p:rCtr x="40" y="-1"/>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par>
                                <p:cTn id="43" presetID="42" presetClass="path" presetSubtype="0" accel="50000" decel="50000" fill="hold" nodeType="withEffect">
                                  <p:stCondLst>
                                    <p:cond delay="0"/>
                                  </p:stCondLst>
                                  <p:childTnLst>
                                    <p:animMotion origin="layout" path="M -3.61111E-6 1.85185E-6 L 0.00191 0.26435 " pathEditMode="relative" rAng="0" ptsTypes="AA">
                                      <p:cBhvr>
                                        <p:cTn id="44" dur="2000" fill="hold"/>
                                        <p:tgtEl>
                                          <p:spTgt spid="9"/>
                                        </p:tgtEl>
                                        <p:attrNameLst>
                                          <p:attrName>ppt_x</p:attrName>
                                          <p:attrName>ppt_y</p:attrName>
                                        </p:attrNameLst>
                                      </p:cBhvr>
                                      <p:rCtr x="1" y="132"/>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BufferHash</a:t>
            </a:r>
            <a:r>
              <a:rPr lang="en-US" dirty="0" smtClean="0"/>
              <a:t>: Putting it all together</a:t>
            </a:r>
            <a:endParaRPr lang="en-US" dirty="0"/>
          </a:p>
        </p:txBody>
      </p:sp>
      <p:sp>
        <p:nvSpPr>
          <p:cNvPr id="3" name="Content Placeholder 2"/>
          <p:cNvSpPr>
            <a:spLocks noGrp="1"/>
          </p:cNvSpPr>
          <p:nvPr>
            <p:ph idx="1"/>
          </p:nvPr>
        </p:nvSpPr>
        <p:spPr>
          <a:xfrm>
            <a:off x="457200" y="1600201"/>
            <a:ext cx="8229600" cy="2057399"/>
          </a:xfrm>
        </p:spPr>
        <p:txBody>
          <a:bodyPr/>
          <a:lstStyle/>
          <a:p>
            <a:r>
              <a:rPr lang="en-US" dirty="0" smtClean="0"/>
              <a:t>Multiple buffers in memory</a:t>
            </a:r>
          </a:p>
          <a:p>
            <a:r>
              <a:rPr lang="en-US" dirty="0" smtClean="0"/>
              <a:t>Multiple incarnations per buffer in flash</a:t>
            </a:r>
          </a:p>
          <a:p>
            <a:r>
              <a:rPr lang="en-US" dirty="0" smtClean="0"/>
              <a:t>One in-memory bloom filter per incarnation</a:t>
            </a:r>
          </a:p>
        </p:txBody>
      </p:sp>
      <p:grpSp>
        <p:nvGrpSpPr>
          <p:cNvPr id="4" name="Group 3"/>
          <p:cNvGrpSpPr/>
          <p:nvPr/>
        </p:nvGrpSpPr>
        <p:grpSpPr>
          <a:xfrm>
            <a:off x="609600" y="3429001"/>
            <a:ext cx="7928264" cy="2398426"/>
            <a:chOff x="533400" y="1981200"/>
            <a:chExt cx="8305800" cy="4572000"/>
          </a:xfrm>
        </p:grpSpPr>
        <p:sp>
          <p:nvSpPr>
            <p:cNvPr id="5" name="Rectangle 4"/>
            <p:cNvSpPr/>
            <p:nvPr/>
          </p:nvSpPr>
          <p:spPr>
            <a:xfrm>
              <a:off x="533400" y="3581400"/>
              <a:ext cx="8305800" cy="2971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33400" y="2057400"/>
              <a:ext cx="83058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09600" y="1981200"/>
              <a:ext cx="1600200" cy="311977"/>
            </a:xfrm>
            <a:prstGeom prst="rect">
              <a:avLst/>
            </a:prstGeom>
            <a:noFill/>
          </p:spPr>
          <p:txBody>
            <a:bodyPr wrap="square" rtlCol="0">
              <a:spAutoFit/>
            </a:bodyPr>
            <a:lstStyle/>
            <a:p>
              <a:r>
                <a:rPr lang="en-US" sz="3200" dirty="0" smtClean="0">
                  <a:latin typeface="Times New Roman" pitchFamily="18" charset="0"/>
                  <a:cs typeface="Times New Roman" pitchFamily="18" charset="0"/>
                </a:rPr>
                <a:t>DRAM</a:t>
              </a:r>
              <a:endParaRPr lang="en-US" sz="3200" dirty="0">
                <a:latin typeface="Times New Roman" pitchFamily="18" charset="0"/>
                <a:cs typeface="Times New Roman" pitchFamily="18" charset="0"/>
              </a:endParaRPr>
            </a:p>
          </p:txBody>
        </p:sp>
        <p:sp>
          <p:nvSpPr>
            <p:cNvPr id="8" name="TextBox 7"/>
            <p:cNvSpPr txBox="1"/>
            <p:nvPr/>
          </p:nvSpPr>
          <p:spPr>
            <a:xfrm>
              <a:off x="533400" y="3657600"/>
              <a:ext cx="1600200" cy="311977"/>
            </a:xfrm>
            <a:prstGeom prst="rect">
              <a:avLst/>
            </a:prstGeom>
            <a:noFill/>
          </p:spPr>
          <p:txBody>
            <a:bodyPr wrap="square" rtlCol="0">
              <a:spAutoFit/>
            </a:bodyPr>
            <a:lstStyle/>
            <a:p>
              <a:r>
                <a:rPr lang="en-US" sz="3200" dirty="0" smtClean="0">
                  <a:latin typeface="Times New Roman" pitchFamily="18" charset="0"/>
                  <a:cs typeface="Times New Roman" pitchFamily="18" charset="0"/>
                </a:rPr>
                <a:t>Flash</a:t>
              </a:r>
              <a:endParaRPr lang="en-US" sz="3200" dirty="0">
                <a:latin typeface="Times New Roman" pitchFamily="18" charset="0"/>
                <a:cs typeface="Times New Roman" pitchFamily="18" charset="0"/>
              </a:endParaRPr>
            </a:p>
          </p:txBody>
        </p:sp>
        <p:grpSp>
          <p:nvGrpSpPr>
            <p:cNvPr id="9" name="Group 91"/>
            <p:cNvGrpSpPr/>
            <p:nvPr/>
          </p:nvGrpSpPr>
          <p:grpSpPr>
            <a:xfrm>
              <a:off x="2514600" y="2148322"/>
              <a:ext cx="2728686" cy="4114799"/>
              <a:chOff x="2971800" y="1905000"/>
              <a:chExt cx="4699405" cy="4267200"/>
            </a:xfrm>
          </p:grpSpPr>
          <p:sp>
            <p:nvSpPr>
              <p:cNvPr id="84" name="Rectangle 6"/>
              <p:cNvSpPr/>
              <p:nvPr/>
            </p:nvSpPr>
            <p:spPr>
              <a:xfrm>
                <a:off x="2971800" y="1905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7"/>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8"/>
              <p:cNvGrpSpPr/>
              <p:nvPr/>
            </p:nvGrpSpPr>
            <p:grpSpPr>
              <a:xfrm rot="10800000">
                <a:off x="4572000" y="2089443"/>
                <a:ext cx="1758462" cy="577557"/>
                <a:chOff x="2743200" y="4800600"/>
                <a:chExt cx="2286000" cy="685800"/>
              </a:xfrm>
              <a:solidFill>
                <a:schemeClr val="accent6">
                  <a:lumMod val="60000"/>
                  <a:lumOff val="40000"/>
                </a:schemeClr>
              </a:solidFill>
            </p:grpSpPr>
            <p:sp>
              <p:nvSpPr>
                <p:cNvPr id="149"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7" name="TextBox 86"/>
              <p:cNvSpPr txBox="1"/>
              <p:nvPr/>
            </p:nvSpPr>
            <p:spPr>
              <a:xfrm>
                <a:off x="5471484" y="2484866"/>
                <a:ext cx="2199721" cy="912644"/>
              </a:xfrm>
              <a:prstGeom prst="rect">
                <a:avLst/>
              </a:prstGeom>
              <a:noFill/>
            </p:spPr>
            <p:txBody>
              <a:bodyPr wrap="square" rtlCol="0">
                <a:spAutoFit/>
              </a:bodyPr>
              <a:lstStyle/>
              <a:p>
                <a:r>
                  <a:rPr lang="en-US" sz="2400" dirty="0" smtClean="0">
                    <a:latin typeface="Times New Roman" pitchFamily="18" charset="0"/>
                    <a:cs typeface="Times New Roman" pitchFamily="18" charset="0"/>
                  </a:rPr>
                  <a:t>Buffer 1</a:t>
                </a:r>
                <a:endParaRPr lang="en-US" sz="2400" dirty="0">
                  <a:latin typeface="Times New Roman" pitchFamily="18" charset="0"/>
                  <a:cs typeface="Times New Roman" pitchFamily="18" charset="0"/>
                </a:endParaRPr>
              </a:p>
            </p:txBody>
          </p:sp>
          <p:grpSp>
            <p:nvGrpSpPr>
              <p:cNvPr id="15" name="Group 14"/>
              <p:cNvGrpSpPr/>
              <p:nvPr/>
            </p:nvGrpSpPr>
            <p:grpSpPr>
              <a:xfrm rot="10800000">
                <a:off x="3672419" y="4722880"/>
                <a:ext cx="693126" cy="741461"/>
                <a:chOff x="2743200" y="4800600"/>
                <a:chExt cx="2286000" cy="685800"/>
              </a:xfrm>
              <a:solidFill>
                <a:schemeClr val="accent6">
                  <a:lumMod val="60000"/>
                  <a:lumOff val="40000"/>
                </a:schemeClr>
              </a:solidFill>
            </p:grpSpPr>
            <p:sp>
              <p:nvSpPr>
                <p:cNvPr id="143"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2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2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12"/>
              <p:cNvSpPr/>
              <p:nvPr/>
            </p:nvSpPr>
            <p:spPr>
              <a:xfrm>
                <a:off x="3581400" y="4648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47"/>
              <p:cNvGrpSpPr/>
              <p:nvPr/>
            </p:nvGrpSpPr>
            <p:grpSpPr>
              <a:xfrm rot="10800000">
                <a:off x="4491569" y="4722880"/>
                <a:ext cx="693126" cy="741461"/>
                <a:chOff x="2743200" y="4800600"/>
                <a:chExt cx="2286000" cy="685800"/>
              </a:xfrm>
              <a:solidFill>
                <a:schemeClr val="accent6">
                  <a:lumMod val="60000"/>
                  <a:lumOff val="40000"/>
                </a:schemeClr>
              </a:solidFill>
            </p:grpSpPr>
            <p:sp>
              <p:nvSpPr>
                <p:cNvPr id="137" name="Rectangle 136"/>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54"/>
              <p:cNvGrpSpPr/>
              <p:nvPr/>
            </p:nvGrpSpPr>
            <p:grpSpPr>
              <a:xfrm rot="10800000">
                <a:off x="5300217" y="4722880"/>
                <a:ext cx="693126" cy="741461"/>
                <a:chOff x="2743200" y="4800600"/>
                <a:chExt cx="2286000" cy="685800"/>
              </a:xfrm>
              <a:solidFill>
                <a:schemeClr val="accent6">
                  <a:lumMod val="60000"/>
                  <a:lumOff val="40000"/>
                </a:schemeClr>
              </a:solidFill>
            </p:grpSpPr>
            <p:sp>
              <p:nvSpPr>
                <p:cNvPr id="131" name="Rectangle 130"/>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61"/>
              <p:cNvGrpSpPr/>
              <p:nvPr/>
            </p:nvGrpSpPr>
            <p:grpSpPr>
              <a:xfrm rot="10800000">
                <a:off x="6073858" y="4722880"/>
                <a:ext cx="693126" cy="741461"/>
                <a:chOff x="2743200" y="4800600"/>
                <a:chExt cx="2286000" cy="685800"/>
              </a:xfrm>
              <a:solidFill>
                <a:schemeClr val="accent6">
                  <a:lumMod val="60000"/>
                  <a:lumOff val="40000"/>
                </a:schemeClr>
              </a:solidFill>
            </p:grpSpPr>
            <p:sp>
              <p:nvSpPr>
                <p:cNvPr id="125" name="Rectangle 124"/>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46"/>
              <p:cNvGrpSpPr/>
              <p:nvPr/>
            </p:nvGrpSpPr>
            <p:grpSpPr>
              <a:xfrm>
                <a:off x="3124200" y="2743200"/>
                <a:ext cx="1735916" cy="422270"/>
                <a:chOff x="4436284" y="4724400"/>
                <a:chExt cx="1735916" cy="422270"/>
              </a:xfrm>
            </p:grpSpPr>
            <p:grpSp>
              <p:nvGrpSpPr>
                <p:cNvPr id="22" name="Group 14"/>
                <p:cNvGrpSpPr/>
                <p:nvPr/>
              </p:nvGrpSpPr>
              <p:grpSpPr>
                <a:xfrm rot="10800000">
                  <a:off x="4484505" y="4759590"/>
                  <a:ext cx="367212" cy="349379"/>
                  <a:chOff x="2743200" y="4800600"/>
                  <a:chExt cx="2286000" cy="685800"/>
                </a:xfrm>
                <a:solidFill>
                  <a:schemeClr val="accent1"/>
                </a:solidFill>
              </p:grpSpPr>
              <p:sp>
                <p:nvSpPr>
                  <p:cNvPr id="119" name="Rectangle 118"/>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Rectangle 25"/>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49"/>
                <p:cNvGrpSpPr/>
                <p:nvPr/>
              </p:nvGrpSpPr>
              <p:grpSpPr>
                <a:xfrm rot="10800000">
                  <a:off x="4918484" y="4759590"/>
                  <a:ext cx="367212" cy="349379"/>
                  <a:chOff x="2743200" y="4800600"/>
                  <a:chExt cx="2286000" cy="685800"/>
                </a:xfrm>
                <a:solidFill>
                  <a:schemeClr val="accent1"/>
                </a:solidFill>
              </p:grpSpPr>
              <p:sp>
                <p:nvSpPr>
                  <p:cNvPr id="113" name="Rectangle 112"/>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54"/>
                <p:cNvGrpSpPr/>
                <p:nvPr/>
              </p:nvGrpSpPr>
              <p:grpSpPr>
                <a:xfrm rot="10800000">
                  <a:off x="5346899" y="4759590"/>
                  <a:ext cx="367212" cy="349379"/>
                  <a:chOff x="2743200" y="4800600"/>
                  <a:chExt cx="2286000" cy="685800"/>
                </a:xfrm>
                <a:solidFill>
                  <a:schemeClr val="accent1"/>
                </a:solidFill>
              </p:grpSpPr>
              <p:sp>
                <p:nvSpPr>
                  <p:cNvPr id="107" name="Rectangle 106"/>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61"/>
                <p:cNvGrpSpPr/>
                <p:nvPr/>
              </p:nvGrpSpPr>
              <p:grpSpPr>
                <a:xfrm rot="10800000">
                  <a:off x="5756768" y="4759590"/>
                  <a:ext cx="367212" cy="349379"/>
                  <a:chOff x="2743200" y="4800600"/>
                  <a:chExt cx="2286000" cy="685800"/>
                </a:xfrm>
                <a:solidFill>
                  <a:schemeClr val="accent1"/>
                </a:solidFill>
              </p:grpSpPr>
              <p:sp>
                <p:nvSpPr>
                  <p:cNvPr id="101" name="Rectangle 100"/>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24"/>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25"/>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26"/>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7" name="Group 92"/>
            <p:cNvGrpSpPr/>
            <p:nvPr/>
          </p:nvGrpSpPr>
          <p:grpSpPr>
            <a:xfrm>
              <a:off x="5715000" y="2148322"/>
              <a:ext cx="2819399" cy="4114799"/>
              <a:chOff x="2971800" y="1905000"/>
              <a:chExt cx="4855632" cy="4267200"/>
            </a:xfrm>
          </p:grpSpPr>
          <p:sp>
            <p:nvSpPr>
              <p:cNvPr id="13" name="Rectangle 12"/>
              <p:cNvSpPr/>
              <p:nvPr/>
            </p:nvSpPr>
            <p:spPr>
              <a:xfrm>
                <a:off x="2971800" y="1905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8"/>
              <p:cNvGrpSpPr/>
              <p:nvPr/>
            </p:nvGrpSpPr>
            <p:grpSpPr>
              <a:xfrm rot="10800000">
                <a:off x="4572000" y="2089443"/>
                <a:ext cx="1758462" cy="577557"/>
                <a:chOff x="2743200" y="4800600"/>
                <a:chExt cx="2286000" cy="685800"/>
              </a:xfrm>
              <a:solidFill>
                <a:schemeClr val="accent6">
                  <a:lumMod val="60000"/>
                  <a:lumOff val="40000"/>
                </a:schemeClr>
              </a:solidFill>
            </p:grpSpPr>
            <p:sp>
              <p:nvSpPr>
                <p:cNvPr id="78"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p:cNvSpPr txBox="1"/>
              <p:nvPr/>
            </p:nvSpPr>
            <p:spPr>
              <a:xfrm>
                <a:off x="5321501" y="2484866"/>
                <a:ext cx="2505931" cy="912644"/>
              </a:xfrm>
              <a:prstGeom prst="rect">
                <a:avLst/>
              </a:prstGeom>
              <a:noFill/>
            </p:spPr>
            <p:txBody>
              <a:bodyPr wrap="square" rtlCol="0">
                <a:spAutoFit/>
              </a:bodyPr>
              <a:lstStyle/>
              <a:p>
                <a:r>
                  <a:rPr lang="en-US" sz="2400" dirty="0" smtClean="0">
                    <a:latin typeface="Times New Roman" pitchFamily="18" charset="0"/>
                    <a:cs typeface="Times New Roman" pitchFamily="18" charset="0"/>
                  </a:rPr>
                  <a:t>Buffer K</a:t>
                </a:r>
                <a:endParaRPr lang="en-US" sz="2400" dirty="0">
                  <a:latin typeface="Times New Roman" pitchFamily="18" charset="0"/>
                  <a:cs typeface="Times New Roman" pitchFamily="18" charset="0"/>
                </a:endParaRPr>
              </a:p>
            </p:txBody>
          </p:sp>
          <p:grpSp>
            <p:nvGrpSpPr>
              <p:cNvPr id="29" name="Group 14"/>
              <p:cNvGrpSpPr/>
              <p:nvPr/>
            </p:nvGrpSpPr>
            <p:grpSpPr>
              <a:xfrm rot="10800000">
                <a:off x="3672419" y="4722880"/>
                <a:ext cx="693126" cy="741461"/>
                <a:chOff x="2743200" y="4800600"/>
                <a:chExt cx="2286000" cy="685800"/>
              </a:xfrm>
              <a:solidFill>
                <a:schemeClr val="accent6">
                  <a:lumMod val="60000"/>
                  <a:lumOff val="40000"/>
                </a:schemeClr>
              </a:solidFill>
            </p:grpSpPr>
            <p:sp>
              <p:nvSpPr>
                <p:cNvPr id="72"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2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2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p:cNvSpPr/>
              <p:nvPr/>
            </p:nvSpPr>
            <p:spPr>
              <a:xfrm>
                <a:off x="3581400" y="4648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47"/>
              <p:cNvGrpSpPr/>
              <p:nvPr/>
            </p:nvGrpSpPr>
            <p:grpSpPr>
              <a:xfrm rot="10800000">
                <a:off x="4491569" y="4722880"/>
                <a:ext cx="693126" cy="741461"/>
                <a:chOff x="2743200" y="4800600"/>
                <a:chExt cx="2286000" cy="685800"/>
              </a:xfrm>
              <a:solidFill>
                <a:schemeClr val="accent6">
                  <a:lumMod val="60000"/>
                  <a:lumOff val="40000"/>
                </a:schemeClr>
              </a:solidFill>
            </p:grpSpPr>
            <p:sp>
              <p:nvSpPr>
                <p:cNvPr id="66" name="Rectangle 65"/>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 name="Group 54"/>
              <p:cNvGrpSpPr/>
              <p:nvPr/>
            </p:nvGrpSpPr>
            <p:grpSpPr>
              <a:xfrm rot="10800000">
                <a:off x="5300217" y="4722880"/>
                <a:ext cx="693126" cy="741461"/>
                <a:chOff x="2743200" y="4800600"/>
                <a:chExt cx="2286000" cy="685800"/>
              </a:xfrm>
              <a:solidFill>
                <a:schemeClr val="accent6">
                  <a:lumMod val="60000"/>
                  <a:lumOff val="40000"/>
                </a:schemeClr>
              </a:solidFill>
            </p:grpSpPr>
            <p:sp>
              <p:nvSpPr>
                <p:cNvPr id="60" name="Rectangle 59"/>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61"/>
              <p:cNvGrpSpPr/>
              <p:nvPr/>
            </p:nvGrpSpPr>
            <p:grpSpPr>
              <a:xfrm rot="10800000">
                <a:off x="6073858" y="4722880"/>
                <a:ext cx="693126" cy="741461"/>
                <a:chOff x="2743200" y="4800600"/>
                <a:chExt cx="2286000" cy="685800"/>
              </a:xfrm>
              <a:solidFill>
                <a:schemeClr val="accent6">
                  <a:lumMod val="60000"/>
                  <a:lumOff val="40000"/>
                </a:schemeClr>
              </a:solidFill>
            </p:grpSpPr>
            <p:sp>
              <p:nvSpPr>
                <p:cNvPr id="54" name="Rectangle 53"/>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46"/>
              <p:cNvGrpSpPr/>
              <p:nvPr/>
            </p:nvGrpSpPr>
            <p:grpSpPr>
              <a:xfrm>
                <a:off x="3124200" y="2743200"/>
                <a:ext cx="1735916" cy="422270"/>
                <a:chOff x="4436284" y="4724400"/>
                <a:chExt cx="1735916" cy="422270"/>
              </a:xfrm>
            </p:grpSpPr>
            <p:grpSp>
              <p:nvGrpSpPr>
                <p:cNvPr id="92" name="Group 14"/>
                <p:cNvGrpSpPr/>
                <p:nvPr/>
              </p:nvGrpSpPr>
              <p:grpSpPr>
                <a:xfrm rot="10800000">
                  <a:off x="4484505" y="4759590"/>
                  <a:ext cx="367212" cy="349379"/>
                  <a:chOff x="2743200" y="4800600"/>
                  <a:chExt cx="2286000" cy="685800"/>
                </a:xfrm>
                <a:solidFill>
                  <a:schemeClr val="accent1"/>
                </a:solidFill>
              </p:grpSpPr>
              <p:sp>
                <p:nvSpPr>
                  <p:cNvPr id="48" name="Rectangle 47"/>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Rectangle 25"/>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49"/>
                <p:cNvGrpSpPr/>
                <p:nvPr/>
              </p:nvGrpSpPr>
              <p:grpSpPr>
                <a:xfrm rot="10800000">
                  <a:off x="4918484" y="4759590"/>
                  <a:ext cx="367212" cy="349379"/>
                  <a:chOff x="2743200" y="4800600"/>
                  <a:chExt cx="2286000" cy="685800"/>
                </a:xfrm>
                <a:solidFill>
                  <a:schemeClr val="accent1"/>
                </a:solidFill>
              </p:grpSpPr>
              <p:sp>
                <p:nvSpPr>
                  <p:cNvPr id="42" name="Rectangle 41"/>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54"/>
                <p:cNvGrpSpPr/>
                <p:nvPr/>
              </p:nvGrpSpPr>
              <p:grpSpPr>
                <a:xfrm rot="10800000">
                  <a:off x="5346899" y="4759590"/>
                  <a:ext cx="367212" cy="349379"/>
                  <a:chOff x="2743200" y="4800600"/>
                  <a:chExt cx="2286000" cy="685800"/>
                </a:xfrm>
                <a:solidFill>
                  <a:schemeClr val="accent1"/>
                </a:solidFill>
              </p:grpSpPr>
              <p:sp>
                <p:nvSpPr>
                  <p:cNvPr id="36" name="Rectangle 35"/>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61"/>
                <p:cNvGrpSpPr/>
                <p:nvPr/>
              </p:nvGrpSpPr>
              <p:grpSpPr>
                <a:xfrm rot="10800000">
                  <a:off x="5756768" y="4759590"/>
                  <a:ext cx="367212" cy="349379"/>
                  <a:chOff x="2743200" y="4800600"/>
                  <a:chExt cx="2286000" cy="685800"/>
                </a:xfrm>
                <a:solidFill>
                  <a:schemeClr val="accent1"/>
                </a:solidFill>
              </p:grpSpPr>
              <p:sp>
                <p:nvSpPr>
                  <p:cNvPr id="30" name="Rectangle 29"/>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5"/>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11" name="TextBox 10"/>
            <p:cNvSpPr txBox="1"/>
            <p:nvPr/>
          </p:nvSpPr>
          <p:spPr>
            <a:xfrm>
              <a:off x="5257800" y="2971800"/>
              <a:ext cx="685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 . </a:t>
              </a:r>
              <a:endParaRPr lang="en-US" sz="3200" dirty="0">
                <a:latin typeface="Times New Roman" pitchFamily="18" charset="0"/>
                <a:cs typeface="Times New Roman" pitchFamily="18" charset="0"/>
              </a:endParaRPr>
            </a:p>
          </p:txBody>
        </p:sp>
        <p:sp>
          <p:nvSpPr>
            <p:cNvPr id="12" name="TextBox 11"/>
            <p:cNvSpPr txBox="1"/>
            <p:nvPr/>
          </p:nvSpPr>
          <p:spPr>
            <a:xfrm>
              <a:off x="5257800" y="3911025"/>
              <a:ext cx="685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 . </a:t>
              </a:r>
              <a:endParaRPr lang="en-US" sz="3200" dirty="0">
                <a:latin typeface="Times New Roman" pitchFamily="18" charset="0"/>
                <a:cs typeface="Times New Roman" pitchFamily="18" charset="0"/>
              </a:endParaRPr>
            </a:p>
          </p:txBody>
        </p:sp>
      </p:grpSp>
      <p:sp>
        <p:nvSpPr>
          <p:cNvPr id="155" name="TextBox 154"/>
          <p:cNvSpPr txBox="1"/>
          <p:nvPr/>
        </p:nvSpPr>
        <p:spPr>
          <a:xfrm>
            <a:off x="1066800" y="6096000"/>
            <a:ext cx="6934200" cy="523220"/>
          </a:xfrm>
          <a:prstGeom prst="rect">
            <a:avLst/>
          </a:prstGeom>
          <a:solidFill>
            <a:schemeClr val="accent3">
              <a:lumMod val="60000"/>
              <a:lumOff val="40000"/>
            </a:schemeClr>
          </a:solidFill>
        </p:spPr>
        <p:txBody>
          <a:bodyPr wrap="square" rtlCol="0">
            <a:spAutoFit/>
          </a:bodyPr>
          <a:lstStyle/>
          <a:p>
            <a:r>
              <a:rPr lang="en-US" sz="2800" dirty="0" smtClean="0"/>
              <a:t>Net hash table = all buffers + all incarnations</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Latency analysis</a:t>
            </a:r>
            <a:endParaRPr lang="en-US" dirty="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cs typeface="Times New Roman" pitchFamily="18" charset="0"/>
              </a:rPr>
              <a:t>Insertion latency </a:t>
            </a:r>
          </a:p>
          <a:p>
            <a:pPr lvl="1"/>
            <a:r>
              <a:rPr lang="en-US" dirty="0" smtClean="0">
                <a:cs typeface="Times New Roman" pitchFamily="18" charset="0"/>
              </a:rPr>
              <a:t>Worst case        size of buffer </a:t>
            </a:r>
          </a:p>
          <a:p>
            <a:pPr lvl="1"/>
            <a:r>
              <a:rPr lang="en-US" dirty="0" smtClean="0">
                <a:cs typeface="Times New Roman" pitchFamily="18" charset="0"/>
              </a:rPr>
              <a:t>Average case is constant for buffer &gt; block size</a:t>
            </a:r>
          </a:p>
          <a:p>
            <a:pPr lvl="1">
              <a:buNone/>
            </a:pPr>
            <a:endParaRPr lang="en-US" dirty="0" smtClean="0">
              <a:cs typeface="Times New Roman" pitchFamily="18" charset="0"/>
            </a:endParaRPr>
          </a:p>
          <a:p>
            <a:r>
              <a:rPr lang="en-US" dirty="0" smtClean="0">
                <a:cs typeface="Times New Roman" pitchFamily="18" charset="0"/>
              </a:rPr>
              <a:t>Lookup latency</a:t>
            </a:r>
          </a:p>
          <a:p>
            <a:pPr lvl="1"/>
            <a:r>
              <a:rPr lang="en-US" dirty="0" smtClean="0">
                <a:cs typeface="Times New Roman" pitchFamily="18" charset="0"/>
              </a:rPr>
              <a:t>Average  case       Number of incarnations </a:t>
            </a:r>
          </a:p>
          <a:p>
            <a:pPr lvl="1"/>
            <a:r>
              <a:rPr lang="en-US" dirty="0" smtClean="0">
                <a:cs typeface="Times New Roman" pitchFamily="18" charset="0"/>
              </a:rPr>
              <a:t> Average case      False positive rate of bloom filter</a:t>
            </a:r>
          </a:p>
        </p:txBody>
      </p:sp>
      <p:pic>
        <p:nvPicPr>
          <p:cNvPr id="4" name="Picture 3" descr="proportional.jpg"/>
          <p:cNvPicPr>
            <a:picLocks noChangeAspect="1"/>
          </p:cNvPicPr>
          <p:nvPr/>
        </p:nvPicPr>
        <p:blipFill>
          <a:blip r:embed="rId3" cstate="print"/>
          <a:stretch>
            <a:fillRect/>
          </a:stretch>
        </p:blipFill>
        <p:spPr>
          <a:xfrm>
            <a:off x="2971800" y="2362200"/>
            <a:ext cx="381000" cy="266700"/>
          </a:xfrm>
          <a:prstGeom prst="rect">
            <a:avLst/>
          </a:prstGeom>
        </p:spPr>
      </p:pic>
      <p:pic>
        <p:nvPicPr>
          <p:cNvPr id="5" name="Picture 4" descr="proportional.jpg"/>
          <p:cNvPicPr>
            <a:picLocks noChangeAspect="1"/>
          </p:cNvPicPr>
          <p:nvPr/>
        </p:nvPicPr>
        <p:blipFill>
          <a:blip r:embed="rId3" cstate="print"/>
          <a:stretch>
            <a:fillRect/>
          </a:stretch>
        </p:blipFill>
        <p:spPr>
          <a:xfrm>
            <a:off x="3352800" y="4457700"/>
            <a:ext cx="381000" cy="266700"/>
          </a:xfrm>
          <a:prstGeom prst="rect">
            <a:avLst/>
          </a:prstGeom>
        </p:spPr>
      </p:pic>
      <p:pic>
        <p:nvPicPr>
          <p:cNvPr id="6" name="Picture 5" descr="proportional.jpg"/>
          <p:cNvPicPr>
            <a:picLocks noChangeAspect="1"/>
          </p:cNvPicPr>
          <p:nvPr/>
        </p:nvPicPr>
        <p:blipFill>
          <a:blip r:embed="rId3" cstate="print"/>
          <a:stretch>
            <a:fillRect/>
          </a:stretch>
        </p:blipFill>
        <p:spPr>
          <a:xfrm>
            <a:off x="3276600" y="4914900"/>
            <a:ext cx="381000" cy="2667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 name="Rectangle 175"/>
          <p:cNvSpPr/>
          <p:nvPr/>
        </p:nvSpPr>
        <p:spPr>
          <a:xfrm>
            <a:off x="4038600" y="3124200"/>
            <a:ext cx="4876800" cy="2057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cs typeface="Times New Roman" pitchFamily="18" charset="0"/>
              </a:rPr>
              <a:t>Parameter tuning: Total size of Buffers</a:t>
            </a:r>
            <a:endParaRPr lang="en-US" dirty="0">
              <a:cs typeface="Times New Roman" pitchFamily="18" charset="0"/>
            </a:endParaRPr>
          </a:p>
        </p:txBody>
      </p:sp>
      <p:grpSp>
        <p:nvGrpSpPr>
          <p:cNvPr id="3" name="Group 3"/>
          <p:cNvGrpSpPr/>
          <p:nvPr/>
        </p:nvGrpSpPr>
        <p:grpSpPr>
          <a:xfrm>
            <a:off x="228600" y="2971800"/>
            <a:ext cx="3581400" cy="2895600"/>
            <a:chOff x="533400" y="2057400"/>
            <a:chExt cx="8305800" cy="4495800"/>
          </a:xfrm>
        </p:grpSpPr>
        <p:sp>
          <p:nvSpPr>
            <p:cNvPr id="5" name="Rectangle 4"/>
            <p:cNvSpPr/>
            <p:nvPr/>
          </p:nvSpPr>
          <p:spPr>
            <a:xfrm>
              <a:off x="533400" y="3581400"/>
              <a:ext cx="8305800" cy="2971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33400" y="2057400"/>
              <a:ext cx="83058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91"/>
            <p:cNvGrpSpPr/>
            <p:nvPr/>
          </p:nvGrpSpPr>
          <p:grpSpPr>
            <a:xfrm>
              <a:off x="2514600" y="2148322"/>
              <a:ext cx="2566219" cy="4114799"/>
              <a:chOff x="2971800" y="1905000"/>
              <a:chExt cx="4419600" cy="4267200"/>
            </a:xfrm>
          </p:grpSpPr>
          <p:sp>
            <p:nvSpPr>
              <p:cNvPr id="90" name="Rectangle 6"/>
              <p:cNvSpPr/>
              <p:nvPr/>
            </p:nvSpPr>
            <p:spPr>
              <a:xfrm>
                <a:off x="2971800" y="1905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7"/>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8"/>
              <p:cNvGrpSpPr/>
              <p:nvPr/>
            </p:nvGrpSpPr>
            <p:grpSpPr>
              <a:xfrm rot="10800000">
                <a:off x="4572000" y="2089443"/>
                <a:ext cx="1758462" cy="577557"/>
                <a:chOff x="2743200" y="4800600"/>
                <a:chExt cx="2286000" cy="685800"/>
              </a:xfrm>
              <a:solidFill>
                <a:schemeClr val="accent6">
                  <a:lumMod val="60000"/>
                  <a:lumOff val="40000"/>
                </a:schemeClr>
              </a:solidFill>
            </p:grpSpPr>
            <p:sp>
              <p:nvSpPr>
                <p:cNvPr id="161"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14"/>
              <p:cNvGrpSpPr/>
              <p:nvPr/>
            </p:nvGrpSpPr>
            <p:grpSpPr>
              <a:xfrm rot="10800000">
                <a:off x="3672419" y="4722880"/>
                <a:ext cx="693126" cy="741461"/>
                <a:chOff x="2743200" y="4800600"/>
                <a:chExt cx="2286000" cy="685800"/>
              </a:xfrm>
              <a:solidFill>
                <a:schemeClr val="accent6">
                  <a:lumMod val="60000"/>
                  <a:lumOff val="40000"/>
                </a:schemeClr>
              </a:solidFill>
            </p:grpSpPr>
            <p:sp>
              <p:nvSpPr>
                <p:cNvPr id="155"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2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Rectangle 12"/>
              <p:cNvSpPr/>
              <p:nvPr/>
            </p:nvSpPr>
            <p:spPr>
              <a:xfrm>
                <a:off x="3581400" y="4648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47"/>
              <p:cNvGrpSpPr/>
              <p:nvPr/>
            </p:nvGrpSpPr>
            <p:grpSpPr>
              <a:xfrm rot="10800000">
                <a:off x="4491569" y="4722880"/>
                <a:ext cx="693126" cy="741461"/>
                <a:chOff x="2743200" y="4800600"/>
                <a:chExt cx="2286000" cy="685800"/>
              </a:xfrm>
              <a:solidFill>
                <a:schemeClr val="accent6">
                  <a:lumMod val="60000"/>
                  <a:lumOff val="40000"/>
                </a:schemeClr>
              </a:solidFill>
            </p:grpSpPr>
            <p:sp>
              <p:nvSpPr>
                <p:cNvPr id="149" name="Rectangle 14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54"/>
              <p:cNvGrpSpPr/>
              <p:nvPr/>
            </p:nvGrpSpPr>
            <p:grpSpPr>
              <a:xfrm rot="10800000">
                <a:off x="5300217" y="4722880"/>
                <a:ext cx="693126" cy="741461"/>
                <a:chOff x="2743200" y="4800600"/>
                <a:chExt cx="2286000" cy="685800"/>
              </a:xfrm>
              <a:solidFill>
                <a:schemeClr val="accent6">
                  <a:lumMod val="60000"/>
                  <a:lumOff val="40000"/>
                </a:schemeClr>
              </a:solidFill>
            </p:grpSpPr>
            <p:sp>
              <p:nvSpPr>
                <p:cNvPr id="143" name="Rectangle 142"/>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61"/>
              <p:cNvGrpSpPr/>
              <p:nvPr/>
            </p:nvGrpSpPr>
            <p:grpSpPr>
              <a:xfrm rot="10800000">
                <a:off x="6073858" y="4722880"/>
                <a:ext cx="693126" cy="741461"/>
                <a:chOff x="2743200" y="4800600"/>
                <a:chExt cx="2286000" cy="685800"/>
              </a:xfrm>
              <a:solidFill>
                <a:schemeClr val="accent6">
                  <a:lumMod val="60000"/>
                  <a:lumOff val="40000"/>
                </a:schemeClr>
              </a:solidFill>
            </p:grpSpPr>
            <p:sp>
              <p:nvSpPr>
                <p:cNvPr id="137" name="Rectangle 136"/>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46"/>
              <p:cNvGrpSpPr/>
              <p:nvPr/>
            </p:nvGrpSpPr>
            <p:grpSpPr>
              <a:xfrm>
                <a:off x="3124200" y="2743200"/>
                <a:ext cx="1735916" cy="422270"/>
                <a:chOff x="4436284" y="4724400"/>
                <a:chExt cx="1735916" cy="422270"/>
              </a:xfrm>
            </p:grpSpPr>
            <p:grpSp>
              <p:nvGrpSpPr>
                <p:cNvPr id="17" name="Group 14"/>
                <p:cNvGrpSpPr/>
                <p:nvPr/>
              </p:nvGrpSpPr>
              <p:grpSpPr>
                <a:xfrm rot="10800000">
                  <a:off x="4484505" y="4759590"/>
                  <a:ext cx="367212" cy="349379"/>
                  <a:chOff x="2743200" y="4800600"/>
                  <a:chExt cx="2286000" cy="685800"/>
                </a:xfrm>
                <a:solidFill>
                  <a:schemeClr val="accent1"/>
                </a:solidFill>
              </p:grpSpPr>
              <p:sp>
                <p:nvSpPr>
                  <p:cNvPr id="131" name="Rectangle 130"/>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49"/>
                <p:cNvGrpSpPr/>
                <p:nvPr/>
              </p:nvGrpSpPr>
              <p:grpSpPr>
                <a:xfrm rot="10800000">
                  <a:off x="4918484" y="4759590"/>
                  <a:ext cx="367212" cy="349379"/>
                  <a:chOff x="2743200" y="4800600"/>
                  <a:chExt cx="2286000" cy="685800"/>
                </a:xfrm>
                <a:solidFill>
                  <a:schemeClr val="accent1"/>
                </a:solidFill>
              </p:grpSpPr>
              <p:sp>
                <p:nvSpPr>
                  <p:cNvPr id="125" name="Rectangle 124"/>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54"/>
                <p:cNvGrpSpPr/>
                <p:nvPr/>
              </p:nvGrpSpPr>
              <p:grpSpPr>
                <a:xfrm rot="10800000">
                  <a:off x="5346899" y="4759590"/>
                  <a:ext cx="367212" cy="349379"/>
                  <a:chOff x="2743200" y="4800600"/>
                  <a:chExt cx="2286000" cy="685800"/>
                </a:xfrm>
                <a:solidFill>
                  <a:schemeClr val="accent1"/>
                </a:solidFill>
              </p:grpSpPr>
              <p:sp>
                <p:nvSpPr>
                  <p:cNvPr id="119" name="Rectangle 118"/>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61"/>
                <p:cNvGrpSpPr/>
                <p:nvPr/>
              </p:nvGrpSpPr>
              <p:grpSpPr>
                <a:xfrm rot="10800000">
                  <a:off x="5756768" y="4759590"/>
                  <a:ext cx="367212" cy="349379"/>
                  <a:chOff x="2743200" y="4800600"/>
                  <a:chExt cx="2286000" cy="685800"/>
                </a:xfrm>
                <a:solidFill>
                  <a:schemeClr val="accent1"/>
                </a:solidFill>
              </p:grpSpPr>
              <p:sp>
                <p:nvSpPr>
                  <p:cNvPr id="113" name="Rectangle 112"/>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4"/>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25"/>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2" name="Group 92"/>
            <p:cNvGrpSpPr/>
            <p:nvPr/>
          </p:nvGrpSpPr>
          <p:grpSpPr>
            <a:xfrm>
              <a:off x="5715000" y="2148322"/>
              <a:ext cx="2566220" cy="4114799"/>
              <a:chOff x="2971800" y="1905000"/>
              <a:chExt cx="4419600" cy="4267200"/>
            </a:xfrm>
          </p:grpSpPr>
          <p:sp>
            <p:nvSpPr>
              <p:cNvPr id="13" name="Rectangle 12"/>
              <p:cNvSpPr/>
              <p:nvPr/>
            </p:nvSpPr>
            <p:spPr>
              <a:xfrm>
                <a:off x="2971800" y="1905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8"/>
              <p:cNvGrpSpPr/>
              <p:nvPr/>
            </p:nvGrpSpPr>
            <p:grpSpPr>
              <a:xfrm rot="10800000">
                <a:off x="4572000" y="2089443"/>
                <a:ext cx="1758462" cy="577557"/>
                <a:chOff x="2743200" y="4800600"/>
                <a:chExt cx="2286000" cy="685800"/>
              </a:xfrm>
              <a:solidFill>
                <a:schemeClr val="accent6">
                  <a:lumMod val="60000"/>
                  <a:lumOff val="40000"/>
                </a:schemeClr>
              </a:solidFill>
            </p:grpSpPr>
            <p:sp>
              <p:nvSpPr>
                <p:cNvPr id="84"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14"/>
              <p:cNvGrpSpPr/>
              <p:nvPr/>
            </p:nvGrpSpPr>
            <p:grpSpPr>
              <a:xfrm rot="10800000">
                <a:off x="3672419" y="4722880"/>
                <a:ext cx="693126" cy="741461"/>
                <a:chOff x="2743200" y="4800600"/>
                <a:chExt cx="2286000" cy="685800"/>
              </a:xfrm>
              <a:solidFill>
                <a:schemeClr val="accent6">
                  <a:lumMod val="60000"/>
                  <a:lumOff val="40000"/>
                </a:schemeClr>
              </a:solidFill>
            </p:grpSpPr>
            <p:sp>
              <p:nvSpPr>
                <p:cNvPr id="78"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2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2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p:cNvSpPr/>
              <p:nvPr/>
            </p:nvSpPr>
            <p:spPr>
              <a:xfrm>
                <a:off x="3581400" y="4648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47"/>
              <p:cNvGrpSpPr/>
              <p:nvPr/>
            </p:nvGrpSpPr>
            <p:grpSpPr>
              <a:xfrm rot="10800000">
                <a:off x="4491569" y="4722880"/>
                <a:ext cx="693126" cy="741461"/>
                <a:chOff x="2743200" y="4800600"/>
                <a:chExt cx="2286000" cy="685800"/>
              </a:xfrm>
              <a:solidFill>
                <a:schemeClr val="accent6">
                  <a:lumMod val="60000"/>
                  <a:lumOff val="40000"/>
                </a:schemeClr>
              </a:solidFill>
            </p:grpSpPr>
            <p:sp>
              <p:nvSpPr>
                <p:cNvPr id="72" name="Rectangle 71"/>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54"/>
              <p:cNvGrpSpPr/>
              <p:nvPr/>
            </p:nvGrpSpPr>
            <p:grpSpPr>
              <a:xfrm rot="10800000">
                <a:off x="5300217" y="4722880"/>
                <a:ext cx="693126" cy="741461"/>
                <a:chOff x="2743200" y="4800600"/>
                <a:chExt cx="2286000" cy="685800"/>
              </a:xfrm>
              <a:solidFill>
                <a:schemeClr val="accent6">
                  <a:lumMod val="60000"/>
                  <a:lumOff val="40000"/>
                </a:schemeClr>
              </a:solidFill>
            </p:grpSpPr>
            <p:sp>
              <p:nvSpPr>
                <p:cNvPr id="66" name="Rectangle 65"/>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61"/>
              <p:cNvGrpSpPr/>
              <p:nvPr/>
            </p:nvGrpSpPr>
            <p:grpSpPr>
              <a:xfrm rot="10800000">
                <a:off x="6073858" y="4722880"/>
                <a:ext cx="693126" cy="741461"/>
                <a:chOff x="2743200" y="4800600"/>
                <a:chExt cx="2286000" cy="685800"/>
              </a:xfrm>
              <a:solidFill>
                <a:schemeClr val="accent6">
                  <a:lumMod val="60000"/>
                  <a:lumOff val="40000"/>
                </a:schemeClr>
              </a:solidFill>
            </p:grpSpPr>
            <p:sp>
              <p:nvSpPr>
                <p:cNvPr id="60" name="Rectangle 59"/>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46"/>
              <p:cNvGrpSpPr/>
              <p:nvPr/>
            </p:nvGrpSpPr>
            <p:grpSpPr>
              <a:xfrm>
                <a:off x="3124200" y="2743200"/>
                <a:ext cx="1735916" cy="422270"/>
                <a:chOff x="4436284" y="4724400"/>
                <a:chExt cx="1735916" cy="422270"/>
              </a:xfrm>
            </p:grpSpPr>
            <p:grpSp>
              <p:nvGrpSpPr>
                <p:cNvPr id="29" name="Group 14"/>
                <p:cNvGrpSpPr/>
                <p:nvPr/>
              </p:nvGrpSpPr>
              <p:grpSpPr>
                <a:xfrm rot="10800000">
                  <a:off x="4484505" y="4759590"/>
                  <a:ext cx="367212" cy="349379"/>
                  <a:chOff x="2743200" y="4800600"/>
                  <a:chExt cx="2286000" cy="685800"/>
                </a:xfrm>
                <a:solidFill>
                  <a:schemeClr val="accent1"/>
                </a:solidFill>
              </p:grpSpPr>
              <p:sp>
                <p:nvSpPr>
                  <p:cNvPr id="54" name="Rectangle 53"/>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ectangle 31"/>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49"/>
                <p:cNvGrpSpPr/>
                <p:nvPr/>
              </p:nvGrpSpPr>
              <p:grpSpPr>
                <a:xfrm rot="10800000">
                  <a:off x="4918484" y="4759590"/>
                  <a:ext cx="367212" cy="349379"/>
                  <a:chOff x="2743200" y="4800600"/>
                  <a:chExt cx="2286000" cy="685800"/>
                </a:xfrm>
                <a:solidFill>
                  <a:schemeClr val="accent1"/>
                </a:solidFill>
              </p:grpSpPr>
              <p:sp>
                <p:nvSpPr>
                  <p:cNvPr id="48" name="Rectangle 47"/>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54"/>
                <p:cNvGrpSpPr/>
                <p:nvPr/>
              </p:nvGrpSpPr>
              <p:grpSpPr>
                <a:xfrm rot="10800000">
                  <a:off x="5346899" y="4759590"/>
                  <a:ext cx="367212" cy="349379"/>
                  <a:chOff x="2743200" y="4800600"/>
                  <a:chExt cx="2286000" cy="685800"/>
                </a:xfrm>
                <a:solidFill>
                  <a:schemeClr val="accent1"/>
                </a:solidFill>
              </p:grpSpPr>
              <p:sp>
                <p:nvSpPr>
                  <p:cNvPr id="42" name="Rectangle 41"/>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61"/>
                <p:cNvGrpSpPr/>
                <p:nvPr/>
              </p:nvGrpSpPr>
              <p:grpSpPr>
                <a:xfrm rot="10800000">
                  <a:off x="5756768" y="4759590"/>
                  <a:ext cx="367212" cy="349379"/>
                  <a:chOff x="2743200" y="4800600"/>
                  <a:chExt cx="2286000" cy="685800"/>
                </a:xfrm>
                <a:solidFill>
                  <a:schemeClr val="accent1"/>
                </a:solidFill>
              </p:grpSpPr>
              <p:sp>
                <p:nvSpPr>
                  <p:cNvPr id="36" name="Rectangle 35"/>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4"/>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5"/>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6"/>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11" name="TextBox 10"/>
            <p:cNvSpPr txBox="1"/>
            <p:nvPr/>
          </p:nvSpPr>
          <p:spPr>
            <a:xfrm>
              <a:off x="5257801" y="2971801"/>
              <a:ext cx="685800" cy="1672523"/>
            </a:xfrm>
            <a:prstGeom prst="rect">
              <a:avLst/>
            </a:prstGeom>
            <a:noFill/>
          </p:spPr>
          <p:txBody>
            <a:bodyPr wrap="square" rtlCol="0">
              <a:spAutoFit/>
            </a:bodyPr>
            <a:lstStyle/>
            <a:p>
              <a:r>
                <a:rPr lang="en-US" sz="3200" dirty="0" smtClean="0">
                  <a:cs typeface="Times New Roman" pitchFamily="18" charset="0"/>
                </a:rPr>
                <a:t>. . </a:t>
              </a:r>
              <a:endParaRPr lang="en-US" sz="3200" dirty="0">
                <a:cs typeface="Times New Roman" pitchFamily="18" charset="0"/>
              </a:endParaRPr>
            </a:p>
          </p:txBody>
        </p:sp>
        <p:sp>
          <p:nvSpPr>
            <p:cNvPr id="12" name="TextBox 11"/>
            <p:cNvSpPr txBox="1"/>
            <p:nvPr/>
          </p:nvSpPr>
          <p:spPr>
            <a:xfrm>
              <a:off x="5257801" y="3911025"/>
              <a:ext cx="685800" cy="1672523"/>
            </a:xfrm>
            <a:prstGeom prst="rect">
              <a:avLst/>
            </a:prstGeom>
            <a:noFill/>
          </p:spPr>
          <p:txBody>
            <a:bodyPr wrap="square" rtlCol="0">
              <a:spAutoFit/>
            </a:bodyPr>
            <a:lstStyle/>
            <a:p>
              <a:r>
                <a:rPr lang="en-US" sz="3200" dirty="0" smtClean="0">
                  <a:cs typeface="Times New Roman" pitchFamily="18" charset="0"/>
                </a:rPr>
                <a:t>. . </a:t>
              </a:r>
              <a:endParaRPr lang="en-US" sz="3200" dirty="0">
                <a:cs typeface="Times New Roman" pitchFamily="18" charset="0"/>
              </a:endParaRPr>
            </a:p>
          </p:txBody>
        </p:sp>
      </p:grpSp>
      <p:sp>
        <p:nvSpPr>
          <p:cNvPr id="186" name="TextBox 185"/>
          <p:cNvSpPr txBox="1"/>
          <p:nvPr/>
        </p:nvSpPr>
        <p:spPr>
          <a:xfrm>
            <a:off x="533400" y="1295400"/>
            <a:ext cx="7391400" cy="523220"/>
          </a:xfrm>
          <a:prstGeom prst="rect">
            <a:avLst/>
          </a:prstGeom>
          <a:noFill/>
        </p:spPr>
        <p:txBody>
          <a:bodyPr wrap="square" rtlCol="0">
            <a:spAutoFit/>
          </a:bodyPr>
          <a:lstStyle/>
          <a:p>
            <a:r>
              <a:rPr lang="en-US" sz="2800" dirty="0" smtClean="0">
                <a:cs typeface="Times New Roman" pitchFamily="18" charset="0"/>
              </a:rPr>
              <a:t>Total size of buffers = B1 + B2 + … + BN</a:t>
            </a:r>
          </a:p>
        </p:txBody>
      </p:sp>
      <p:sp>
        <p:nvSpPr>
          <p:cNvPr id="204" name="TextBox 203"/>
          <p:cNvSpPr txBox="1"/>
          <p:nvPr/>
        </p:nvSpPr>
        <p:spPr>
          <a:xfrm>
            <a:off x="3962400" y="5105400"/>
            <a:ext cx="4648200" cy="1384995"/>
          </a:xfrm>
          <a:prstGeom prst="rect">
            <a:avLst/>
          </a:prstGeom>
          <a:noFill/>
        </p:spPr>
        <p:txBody>
          <a:bodyPr wrap="square" rtlCol="0">
            <a:spAutoFit/>
          </a:bodyPr>
          <a:lstStyle/>
          <a:p>
            <a:r>
              <a:rPr lang="en-US" sz="2800" dirty="0" smtClean="0">
                <a:cs typeface="Times New Roman" pitchFamily="18" charset="0"/>
              </a:rPr>
              <a:t>Too small is not optimal</a:t>
            </a:r>
          </a:p>
          <a:p>
            <a:r>
              <a:rPr lang="en-US" sz="2800" dirty="0" smtClean="0">
                <a:cs typeface="Times New Roman" pitchFamily="18" charset="0"/>
              </a:rPr>
              <a:t>Too large is not optimal either</a:t>
            </a:r>
          </a:p>
          <a:p>
            <a:r>
              <a:rPr lang="en-US" sz="2800" dirty="0" smtClean="0">
                <a:cs typeface="Times New Roman" pitchFamily="18" charset="0"/>
              </a:rPr>
              <a:t>Optimal = 2 * SSD/entry</a:t>
            </a:r>
            <a:endParaRPr lang="en-US" sz="2800" dirty="0">
              <a:cs typeface="Times New Roman" pitchFamily="18" charset="0"/>
            </a:endParaRPr>
          </a:p>
        </p:txBody>
      </p:sp>
      <p:sp>
        <p:nvSpPr>
          <p:cNvPr id="167" name="TextBox 166"/>
          <p:cNvSpPr txBox="1"/>
          <p:nvPr/>
        </p:nvSpPr>
        <p:spPr>
          <a:xfrm>
            <a:off x="228600" y="3124200"/>
            <a:ext cx="914400" cy="369332"/>
          </a:xfrm>
          <a:prstGeom prst="rect">
            <a:avLst/>
          </a:prstGeom>
          <a:noFill/>
        </p:spPr>
        <p:txBody>
          <a:bodyPr wrap="square" rtlCol="0">
            <a:spAutoFit/>
          </a:bodyPr>
          <a:lstStyle/>
          <a:p>
            <a:r>
              <a:rPr lang="en-US" dirty="0" smtClean="0">
                <a:cs typeface="Times New Roman" pitchFamily="18" charset="0"/>
              </a:rPr>
              <a:t>DRAM</a:t>
            </a:r>
            <a:endParaRPr lang="en-US" dirty="0">
              <a:cs typeface="Times New Roman" pitchFamily="18" charset="0"/>
            </a:endParaRPr>
          </a:p>
        </p:txBody>
      </p:sp>
      <p:sp>
        <p:nvSpPr>
          <p:cNvPr id="168" name="TextBox 167"/>
          <p:cNvSpPr txBox="1"/>
          <p:nvPr/>
        </p:nvSpPr>
        <p:spPr>
          <a:xfrm>
            <a:off x="228600" y="4114800"/>
            <a:ext cx="914400" cy="369332"/>
          </a:xfrm>
          <a:prstGeom prst="rect">
            <a:avLst/>
          </a:prstGeom>
          <a:noFill/>
        </p:spPr>
        <p:txBody>
          <a:bodyPr wrap="square" rtlCol="0">
            <a:spAutoFit/>
          </a:bodyPr>
          <a:lstStyle/>
          <a:p>
            <a:r>
              <a:rPr lang="en-US" dirty="0" smtClean="0">
                <a:cs typeface="Times New Roman" pitchFamily="18" charset="0"/>
              </a:rPr>
              <a:t>Flash</a:t>
            </a:r>
            <a:endParaRPr lang="en-US" dirty="0">
              <a:cs typeface="Times New Roman" pitchFamily="18" charset="0"/>
            </a:endParaRPr>
          </a:p>
        </p:txBody>
      </p:sp>
      <p:sp>
        <p:nvSpPr>
          <p:cNvPr id="169" name="TextBox 168"/>
          <p:cNvSpPr txBox="1"/>
          <p:nvPr/>
        </p:nvSpPr>
        <p:spPr>
          <a:xfrm>
            <a:off x="533400" y="1828800"/>
            <a:ext cx="8534400" cy="523220"/>
          </a:xfrm>
          <a:prstGeom prst="rect">
            <a:avLst/>
          </a:prstGeom>
          <a:noFill/>
        </p:spPr>
        <p:txBody>
          <a:bodyPr wrap="square" rtlCol="0">
            <a:spAutoFit/>
          </a:bodyPr>
          <a:lstStyle/>
          <a:p>
            <a:r>
              <a:rPr lang="en-US" sz="2800" dirty="0" smtClean="0">
                <a:solidFill>
                  <a:srgbClr val="FF0000"/>
                </a:solidFill>
                <a:cs typeface="Times New Roman" pitchFamily="18" charset="0"/>
              </a:rPr>
              <a:t>Given fixed DRAM, how much allocated to buffers</a:t>
            </a:r>
            <a:endParaRPr lang="en-US" sz="2800" dirty="0">
              <a:solidFill>
                <a:srgbClr val="FF0000"/>
              </a:solidFill>
              <a:cs typeface="Times New Roman" pitchFamily="18" charset="0"/>
            </a:endParaRPr>
          </a:p>
        </p:txBody>
      </p:sp>
      <p:sp>
        <p:nvSpPr>
          <p:cNvPr id="170" name="TextBox 169"/>
          <p:cNvSpPr txBox="1"/>
          <p:nvPr/>
        </p:nvSpPr>
        <p:spPr>
          <a:xfrm>
            <a:off x="1066800" y="3124200"/>
            <a:ext cx="914400" cy="369332"/>
          </a:xfrm>
          <a:prstGeom prst="rect">
            <a:avLst/>
          </a:prstGeom>
          <a:noFill/>
        </p:spPr>
        <p:txBody>
          <a:bodyPr wrap="square" rtlCol="0">
            <a:spAutoFit/>
          </a:bodyPr>
          <a:lstStyle/>
          <a:p>
            <a:r>
              <a:rPr lang="en-US" dirty="0" smtClean="0">
                <a:cs typeface="Times New Roman" pitchFamily="18" charset="0"/>
              </a:rPr>
              <a:t>B1</a:t>
            </a:r>
            <a:endParaRPr lang="en-US" dirty="0">
              <a:cs typeface="Times New Roman" pitchFamily="18" charset="0"/>
            </a:endParaRPr>
          </a:p>
        </p:txBody>
      </p:sp>
      <p:sp>
        <p:nvSpPr>
          <p:cNvPr id="171" name="TextBox 170"/>
          <p:cNvSpPr txBox="1"/>
          <p:nvPr/>
        </p:nvSpPr>
        <p:spPr>
          <a:xfrm>
            <a:off x="2438400" y="3124200"/>
            <a:ext cx="914400" cy="369332"/>
          </a:xfrm>
          <a:prstGeom prst="rect">
            <a:avLst/>
          </a:prstGeom>
          <a:noFill/>
        </p:spPr>
        <p:txBody>
          <a:bodyPr wrap="square" rtlCol="0">
            <a:spAutoFit/>
          </a:bodyPr>
          <a:lstStyle/>
          <a:p>
            <a:r>
              <a:rPr lang="en-US" dirty="0" smtClean="0">
                <a:cs typeface="Times New Roman" pitchFamily="18" charset="0"/>
              </a:rPr>
              <a:t>BN</a:t>
            </a:r>
            <a:endParaRPr lang="en-US" dirty="0">
              <a:cs typeface="Times New Roman" pitchFamily="18" charset="0"/>
            </a:endParaRPr>
          </a:p>
        </p:txBody>
      </p:sp>
      <p:sp>
        <p:nvSpPr>
          <p:cNvPr id="172" name="TextBox 171"/>
          <p:cNvSpPr txBox="1"/>
          <p:nvPr/>
        </p:nvSpPr>
        <p:spPr>
          <a:xfrm>
            <a:off x="4038600" y="3886200"/>
            <a:ext cx="5105400" cy="400110"/>
          </a:xfrm>
          <a:prstGeom prst="rect">
            <a:avLst/>
          </a:prstGeom>
          <a:noFill/>
        </p:spPr>
        <p:txBody>
          <a:bodyPr wrap="square" rtlCol="0">
            <a:spAutoFit/>
          </a:bodyPr>
          <a:lstStyle/>
          <a:p>
            <a:r>
              <a:rPr lang="en-US" sz="2000" dirty="0" smtClean="0">
                <a:cs typeface="Times New Roman" pitchFamily="18" charset="0"/>
              </a:rPr>
              <a:t># Incarnations = (Flash size/Total buffer size)</a:t>
            </a:r>
            <a:endParaRPr lang="en-US" sz="2000" dirty="0">
              <a:cs typeface="Times New Roman" pitchFamily="18" charset="0"/>
            </a:endParaRPr>
          </a:p>
        </p:txBody>
      </p:sp>
      <p:sp>
        <p:nvSpPr>
          <p:cNvPr id="173" name="TextBox 172"/>
          <p:cNvSpPr txBox="1"/>
          <p:nvPr/>
        </p:nvSpPr>
        <p:spPr>
          <a:xfrm>
            <a:off x="3962400" y="3352800"/>
            <a:ext cx="4876800" cy="400110"/>
          </a:xfrm>
          <a:prstGeom prst="rect">
            <a:avLst/>
          </a:prstGeom>
          <a:noFill/>
        </p:spPr>
        <p:txBody>
          <a:bodyPr wrap="square" rtlCol="0">
            <a:spAutoFit/>
          </a:bodyPr>
          <a:lstStyle/>
          <a:p>
            <a:r>
              <a:rPr lang="en-US" sz="2000" dirty="0" smtClean="0">
                <a:cs typeface="Times New Roman" pitchFamily="18" charset="0"/>
              </a:rPr>
              <a:t>Lookup      #Incarnations *  False positive rate</a:t>
            </a:r>
            <a:endParaRPr lang="en-US" sz="2000" dirty="0">
              <a:cs typeface="Times New Roman" pitchFamily="18" charset="0"/>
            </a:endParaRPr>
          </a:p>
        </p:txBody>
      </p:sp>
      <p:pic>
        <p:nvPicPr>
          <p:cNvPr id="174" name="Picture 173" descr="proportional.jpg"/>
          <p:cNvPicPr>
            <a:picLocks noChangeAspect="1"/>
          </p:cNvPicPr>
          <p:nvPr/>
        </p:nvPicPr>
        <p:blipFill>
          <a:blip r:embed="rId3" cstate="print"/>
          <a:stretch>
            <a:fillRect/>
          </a:stretch>
        </p:blipFill>
        <p:spPr>
          <a:xfrm>
            <a:off x="4800600" y="3497580"/>
            <a:ext cx="228600" cy="160020"/>
          </a:xfrm>
          <a:prstGeom prst="rect">
            <a:avLst/>
          </a:prstGeom>
        </p:spPr>
      </p:pic>
      <p:sp>
        <p:nvSpPr>
          <p:cNvPr id="178" name="TextBox 177"/>
          <p:cNvSpPr txBox="1"/>
          <p:nvPr/>
        </p:nvSpPr>
        <p:spPr>
          <a:xfrm>
            <a:off x="4038600" y="4343400"/>
            <a:ext cx="5105400" cy="707886"/>
          </a:xfrm>
          <a:prstGeom prst="rect">
            <a:avLst/>
          </a:prstGeom>
          <a:noFill/>
        </p:spPr>
        <p:txBody>
          <a:bodyPr wrap="square" rtlCol="0">
            <a:spAutoFit/>
          </a:bodyPr>
          <a:lstStyle/>
          <a:p>
            <a:r>
              <a:rPr lang="en-US" sz="2000" dirty="0" smtClean="0">
                <a:cs typeface="Times New Roman" pitchFamily="18" charset="0"/>
              </a:rPr>
              <a:t>False positive rate increases as the size of bloom filters decrease</a:t>
            </a:r>
            <a:endParaRPr lang="en-US" sz="2000" dirty="0">
              <a:cs typeface="Times New Roman" pitchFamily="18" charset="0"/>
            </a:endParaRPr>
          </a:p>
        </p:txBody>
      </p:sp>
      <p:sp>
        <p:nvSpPr>
          <p:cNvPr id="175" name="TextBox 174"/>
          <p:cNvSpPr txBox="1"/>
          <p:nvPr/>
        </p:nvSpPr>
        <p:spPr>
          <a:xfrm>
            <a:off x="533400" y="2438400"/>
            <a:ext cx="8229600" cy="523220"/>
          </a:xfrm>
          <a:prstGeom prst="rect">
            <a:avLst/>
          </a:prstGeom>
          <a:noFill/>
        </p:spPr>
        <p:txBody>
          <a:bodyPr wrap="square" rtlCol="0">
            <a:spAutoFit/>
          </a:bodyPr>
          <a:lstStyle/>
          <a:p>
            <a:r>
              <a:rPr lang="en-US" sz="2800" dirty="0" smtClean="0">
                <a:cs typeface="Times New Roman" pitchFamily="18" charset="0"/>
              </a:rPr>
              <a:t>Total bloom filter size = DRAM – total size of buffers</a:t>
            </a:r>
            <a:endParaRPr lang="en-US" sz="28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build="allAtOnce"/>
      <p:bldP spid="172" grpId="0"/>
      <p:bldP spid="173" grpId="0"/>
      <p:bldP spid="178" grpId="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9" name="Rectangle 318"/>
          <p:cNvSpPr/>
          <p:nvPr/>
        </p:nvSpPr>
        <p:spPr>
          <a:xfrm>
            <a:off x="4038600" y="3124200"/>
            <a:ext cx="4876800"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Parameter tuning: Per-buffer size</a:t>
            </a:r>
            <a:endParaRPr lang="en-US" dirty="0"/>
          </a:p>
        </p:txBody>
      </p:sp>
      <p:sp>
        <p:nvSpPr>
          <p:cNvPr id="204" name="TextBox 203"/>
          <p:cNvSpPr txBox="1"/>
          <p:nvPr/>
        </p:nvSpPr>
        <p:spPr>
          <a:xfrm>
            <a:off x="4038600" y="3124200"/>
            <a:ext cx="4343400" cy="523220"/>
          </a:xfrm>
          <a:prstGeom prst="rect">
            <a:avLst/>
          </a:prstGeom>
          <a:noFill/>
        </p:spPr>
        <p:txBody>
          <a:bodyPr wrap="square" rtlCol="0">
            <a:spAutoFit/>
          </a:bodyPr>
          <a:lstStyle/>
          <a:p>
            <a:r>
              <a:rPr lang="en-US" sz="2800" dirty="0" smtClean="0">
                <a:cs typeface="Times New Roman" pitchFamily="18" charset="0"/>
              </a:rPr>
              <a:t>Affects worst case insertion</a:t>
            </a:r>
          </a:p>
        </p:txBody>
      </p:sp>
      <p:sp>
        <p:nvSpPr>
          <p:cNvPr id="167" name="TextBox 166"/>
          <p:cNvSpPr txBox="1"/>
          <p:nvPr/>
        </p:nvSpPr>
        <p:spPr>
          <a:xfrm>
            <a:off x="228600" y="1752600"/>
            <a:ext cx="8534400" cy="523220"/>
          </a:xfrm>
          <a:prstGeom prst="rect">
            <a:avLst/>
          </a:prstGeom>
          <a:noFill/>
        </p:spPr>
        <p:txBody>
          <a:bodyPr wrap="square" rtlCol="0">
            <a:spAutoFit/>
          </a:bodyPr>
          <a:lstStyle/>
          <a:p>
            <a:r>
              <a:rPr lang="en-US" sz="2800" dirty="0" smtClean="0">
                <a:solidFill>
                  <a:srgbClr val="FF0000"/>
                </a:solidFill>
                <a:cs typeface="Times New Roman" pitchFamily="18" charset="0"/>
              </a:rPr>
              <a:t>What should be size of a partitioned buffer (e.g. B1) ?</a:t>
            </a:r>
            <a:endParaRPr lang="en-US" sz="2800" dirty="0">
              <a:solidFill>
                <a:srgbClr val="FF0000"/>
              </a:solidFill>
              <a:cs typeface="Times New Roman" pitchFamily="18" charset="0"/>
            </a:endParaRPr>
          </a:p>
        </p:txBody>
      </p:sp>
      <p:grpSp>
        <p:nvGrpSpPr>
          <p:cNvPr id="3" name="Group 167"/>
          <p:cNvGrpSpPr/>
          <p:nvPr/>
        </p:nvGrpSpPr>
        <p:grpSpPr>
          <a:xfrm>
            <a:off x="304800" y="2743200"/>
            <a:ext cx="3581400" cy="2895600"/>
            <a:chOff x="228600" y="2971800"/>
            <a:chExt cx="3581400" cy="2895600"/>
          </a:xfrm>
        </p:grpSpPr>
        <p:grpSp>
          <p:nvGrpSpPr>
            <p:cNvPr id="4" name="Group 3"/>
            <p:cNvGrpSpPr/>
            <p:nvPr/>
          </p:nvGrpSpPr>
          <p:grpSpPr>
            <a:xfrm>
              <a:off x="228600" y="2971800"/>
              <a:ext cx="3581400" cy="2895600"/>
              <a:chOff x="533400" y="2057400"/>
              <a:chExt cx="8305800" cy="4495800"/>
            </a:xfrm>
          </p:grpSpPr>
          <p:sp>
            <p:nvSpPr>
              <p:cNvPr id="174" name="Rectangle 173"/>
              <p:cNvSpPr/>
              <p:nvPr/>
            </p:nvSpPr>
            <p:spPr>
              <a:xfrm>
                <a:off x="533400" y="3581400"/>
                <a:ext cx="8305800" cy="2971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p:cNvSpPr/>
              <p:nvPr/>
            </p:nvSpPr>
            <p:spPr>
              <a:xfrm>
                <a:off x="533400" y="2057400"/>
                <a:ext cx="83058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91"/>
              <p:cNvGrpSpPr/>
              <p:nvPr/>
            </p:nvGrpSpPr>
            <p:grpSpPr>
              <a:xfrm>
                <a:off x="2514600" y="2148322"/>
                <a:ext cx="2566219" cy="4114799"/>
                <a:chOff x="2971800" y="1905000"/>
                <a:chExt cx="4419600" cy="4267200"/>
              </a:xfrm>
            </p:grpSpPr>
            <p:sp>
              <p:nvSpPr>
                <p:cNvPr id="251" name="Rectangle 6"/>
                <p:cNvSpPr/>
                <p:nvPr/>
              </p:nvSpPr>
              <p:spPr>
                <a:xfrm>
                  <a:off x="2971800" y="1905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7"/>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8"/>
                <p:cNvGrpSpPr/>
                <p:nvPr/>
              </p:nvGrpSpPr>
              <p:grpSpPr>
                <a:xfrm rot="10800000">
                  <a:off x="4572000" y="2089443"/>
                  <a:ext cx="1758462" cy="577557"/>
                  <a:chOff x="2743200" y="4800600"/>
                  <a:chExt cx="2286000" cy="685800"/>
                </a:xfrm>
                <a:solidFill>
                  <a:schemeClr val="accent6">
                    <a:lumMod val="60000"/>
                    <a:lumOff val="40000"/>
                  </a:schemeClr>
                </a:solidFill>
              </p:grpSpPr>
              <p:sp>
                <p:nvSpPr>
                  <p:cNvPr id="313"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14"/>
                <p:cNvGrpSpPr/>
                <p:nvPr/>
              </p:nvGrpSpPr>
              <p:grpSpPr>
                <a:xfrm rot="10800000">
                  <a:off x="3672419" y="4722880"/>
                  <a:ext cx="693126" cy="741461"/>
                  <a:chOff x="2743200" y="4800600"/>
                  <a:chExt cx="2286000" cy="685800"/>
                </a:xfrm>
                <a:solidFill>
                  <a:schemeClr val="accent6">
                    <a:lumMod val="60000"/>
                    <a:lumOff val="40000"/>
                  </a:schemeClr>
                </a:solidFill>
              </p:grpSpPr>
              <p:sp>
                <p:nvSpPr>
                  <p:cNvPr id="307"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2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2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5" name="Rectangle 12"/>
                <p:cNvSpPr/>
                <p:nvPr/>
              </p:nvSpPr>
              <p:spPr>
                <a:xfrm>
                  <a:off x="3581400" y="4648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47"/>
                <p:cNvGrpSpPr/>
                <p:nvPr/>
              </p:nvGrpSpPr>
              <p:grpSpPr>
                <a:xfrm rot="10800000">
                  <a:off x="4491569" y="4722880"/>
                  <a:ext cx="693126" cy="741461"/>
                  <a:chOff x="2743200" y="4800600"/>
                  <a:chExt cx="2286000" cy="685800"/>
                </a:xfrm>
                <a:solidFill>
                  <a:schemeClr val="accent6">
                    <a:lumMod val="60000"/>
                    <a:lumOff val="40000"/>
                  </a:schemeClr>
                </a:solidFill>
              </p:grpSpPr>
              <p:sp>
                <p:nvSpPr>
                  <p:cNvPr id="301" name="Rectangle 300"/>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54"/>
                <p:cNvGrpSpPr/>
                <p:nvPr/>
              </p:nvGrpSpPr>
              <p:grpSpPr>
                <a:xfrm rot="10800000">
                  <a:off x="5300217" y="4722880"/>
                  <a:ext cx="693126" cy="741461"/>
                  <a:chOff x="2743200" y="4800600"/>
                  <a:chExt cx="2286000" cy="685800"/>
                </a:xfrm>
                <a:solidFill>
                  <a:schemeClr val="accent6">
                    <a:lumMod val="60000"/>
                    <a:lumOff val="40000"/>
                  </a:schemeClr>
                </a:solidFill>
              </p:grpSpPr>
              <p:sp>
                <p:nvSpPr>
                  <p:cNvPr id="295" name="Rectangle 294"/>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61"/>
                <p:cNvGrpSpPr/>
                <p:nvPr/>
              </p:nvGrpSpPr>
              <p:grpSpPr>
                <a:xfrm rot="10800000">
                  <a:off x="6073858" y="4722880"/>
                  <a:ext cx="693126" cy="741461"/>
                  <a:chOff x="2743200" y="4800600"/>
                  <a:chExt cx="2286000" cy="685800"/>
                </a:xfrm>
                <a:solidFill>
                  <a:schemeClr val="accent6">
                    <a:lumMod val="60000"/>
                    <a:lumOff val="40000"/>
                  </a:schemeClr>
                </a:solidFill>
              </p:grpSpPr>
              <p:sp>
                <p:nvSpPr>
                  <p:cNvPr id="289" name="Rectangle 28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46"/>
                <p:cNvGrpSpPr/>
                <p:nvPr/>
              </p:nvGrpSpPr>
              <p:grpSpPr>
                <a:xfrm>
                  <a:off x="3124200" y="2743200"/>
                  <a:ext cx="1735916" cy="422270"/>
                  <a:chOff x="4436284" y="4724400"/>
                  <a:chExt cx="1735916" cy="422270"/>
                </a:xfrm>
              </p:grpSpPr>
              <p:grpSp>
                <p:nvGrpSpPr>
                  <p:cNvPr id="12" name="Group 14"/>
                  <p:cNvGrpSpPr/>
                  <p:nvPr/>
                </p:nvGrpSpPr>
                <p:grpSpPr>
                  <a:xfrm rot="10800000">
                    <a:off x="4484505" y="4759590"/>
                    <a:ext cx="367212" cy="349379"/>
                    <a:chOff x="2743200" y="4800600"/>
                    <a:chExt cx="2286000" cy="685800"/>
                  </a:xfrm>
                  <a:solidFill>
                    <a:schemeClr val="accent1"/>
                  </a:solidFill>
                </p:grpSpPr>
                <p:sp>
                  <p:nvSpPr>
                    <p:cNvPr id="283" name="Rectangle 282"/>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1" name="Rectangle 260"/>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49"/>
                  <p:cNvGrpSpPr/>
                  <p:nvPr/>
                </p:nvGrpSpPr>
                <p:grpSpPr>
                  <a:xfrm rot="10800000">
                    <a:off x="4918484" y="4759590"/>
                    <a:ext cx="367212" cy="349379"/>
                    <a:chOff x="2743200" y="4800600"/>
                    <a:chExt cx="2286000" cy="685800"/>
                  </a:xfrm>
                  <a:solidFill>
                    <a:schemeClr val="accent1"/>
                  </a:solidFill>
                </p:grpSpPr>
                <p:sp>
                  <p:nvSpPr>
                    <p:cNvPr id="277" name="Rectangle 276"/>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54"/>
                  <p:cNvGrpSpPr/>
                  <p:nvPr/>
                </p:nvGrpSpPr>
                <p:grpSpPr>
                  <a:xfrm rot="10800000">
                    <a:off x="5346899" y="4759590"/>
                    <a:ext cx="367212" cy="349379"/>
                    <a:chOff x="2743200" y="4800600"/>
                    <a:chExt cx="2286000" cy="685800"/>
                  </a:xfrm>
                  <a:solidFill>
                    <a:schemeClr val="accent1"/>
                  </a:solidFill>
                </p:grpSpPr>
                <p:sp>
                  <p:nvSpPr>
                    <p:cNvPr id="271" name="Rectangle 270"/>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61"/>
                  <p:cNvGrpSpPr/>
                  <p:nvPr/>
                </p:nvGrpSpPr>
                <p:grpSpPr>
                  <a:xfrm rot="10800000">
                    <a:off x="5756768" y="4759590"/>
                    <a:ext cx="367212" cy="349379"/>
                    <a:chOff x="2743200" y="4800600"/>
                    <a:chExt cx="2286000" cy="685800"/>
                  </a:xfrm>
                  <a:solidFill>
                    <a:schemeClr val="accent1"/>
                  </a:solidFill>
                </p:grpSpPr>
                <p:sp>
                  <p:nvSpPr>
                    <p:cNvPr id="265" name="Rectangle 264"/>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4"/>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5"/>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6" name="Group 92"/>
              <p:cNvGrpSpPr/>
              <p:nvPr/>
            </p:nvGrpSpPr>
            <p:grpSpPr>
              <a:xfrm>
                <a:off x="5715000" y="2148322"/>
                <a:ext cx="2566220" cy="4114799"/>
                <a:chOff x="2971800" y="1905000"/>
                <a:chExt cx="4419600" cy="4267200"/>
              </a:xfrm>
            </p:grpSpPr>
            <p:sp>
              <p:nvSpPr>
                <p:cNvPr id="180" name="Rectangle 12"/>
                <p:cNvSpPr/>
                <p:nvPr/>
              </p:nvSpPr>
              <p:spPr>
                <a:xfrm>
                  <a:off x="2971800" y="1905000"/>
                  <a:ext cx="44196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8"/>
                <p:cNvGrpSpPr/>
                <p:nvPr/>
              </p:nvGrpSpPr>
              <p:grpSpPr>
                <a:xfrm rot="10800000">
                  <a:off x="4572000" y="2089443"/>
                  <a:ext cx="1758462" cy="577557"/>
                  <a:chOff x="2743200" y="4800600"/>
                  <a:chExt cx="2286000" cy="685800"/>
                </a:xfrm>
                <a:solidFill>
                  <a:schemeClr val="accent6">
                    <a:lumMod val="60000"/>
                    <a:lumOff val="40000"/>
                  </a:schemeClr>
                </a:solidFill>
              </p:grpSpPr>
              <p:sp>
                <p:nvSpPr>
                  <p:cNvPr id="245"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4"/>
                <p:cNvGrpSpPr/>
                <p:nvPr/>
              </p:nvGrpSpPr>
              <p:grpSpPr>
                <a:xfrm rot="10800000">
                  <a:off x="3672419" y="4722880"/>
                  <a:ext cx="693126" cy="741461"/>
                  <a:chOff x="2743200" y="4800600"/>
                  <a:chExt cx="2286000" cy="685800"/>
                </a:xfrm>
                <a:solidFill>
                  <a:schemeClr val="accent6">
                    <a:lumMod val="60000"/>
                    <a:lumOff val="40000"/>
                  </a:schemeClr>
                </a:solidFill>
              </p:grpSpPr>
              <p:sp>
                <p:nvSpPr>
                  <p:cNvPr id="239" name="Rectangle 17"/>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18"/>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19"/>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0"/>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1"/>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2"/>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4" name="Rectangle 18"/>
                <p:cNvSpPr/>
                <p:nvPr/>
              </p:nvSpPr>
              <p:spPr>
                <a:xfrm>
                  <a:off x="3581400" y="4648200"/>
                  <a:ext cx="3276600" cy="89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47"/>
                <p:cNvGrpSpPr/>
                <p:nvPr/>
              </p:nvGrpSpPr>
              <p:grpSpPr>
                <a:xfrm rot="10800000">
                  <a:off x="4491569" y="4722880"/>
                  <a:ext cx="693126" cy="741461"/>
                  <a:chOff x="2743200" y="4800600"/>
                  <a:chExt cx="2286000" cy="685800"/>
                </a:xfrm>
                <a:solidFill>
                  <a:schemeClr val="accent6">
                    <a:lumMod val="60000"/>
                    <a:lumOff val="40000"/>
                  </a:schemeClr>
                </a:solidFill>
              </p:grpSpPr>
              <p:sp>
                <p:nvSpPr>
                  <p:cNvPr id="233" name="Rectangle 232"/>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54"/>
                <p:cNvGrpSpPr/>
                <p:nvPr/>
              </p:nvGrpSpPr>
              <p:grpSpPr>
                <a:xfrm rot="10800000">
                  <a:off x="5300217" y="4722880"/>
                  <a:ext cx="693126" cy="741461"/>
                  <a:chOff x="2743200" y="4800600"/>
                  <a:chExt cx="2286000" cy="685800"/>
                </a:xfrm>
                <a:solidFill>
                  <a:schemeClr val="accent6">
                    <a:lumMod val="60000"/>
                    <a:lumOff val="40000"/>
                  </a:schemeClr>
                </a:solidFill>
              </p:grpSpPr>
              <p:sp>
                <p:nvSpPr>
                  <p:cNvPr id="227" name="Rectangle 226"/>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61"/>
                <p:cNvGrpSpPr/>
                <p:nvPr/>
              </p:nvGrpSpPr>
              <p:grpSpPr>
                <a:xfrm rot="10800000">
                  <a:off x="6073858" y="4722880"/>
                  <a:ext cx="693126" cy="741461"/>
                  <a:chOff x="2743200" y="4800600"/>
                  <a:chExt cx="2286000" cy="685800"/>
                </a:xfrm>
                <a:solidFill>
                  <a:schemeClr val="accent6">
                    <a:lumMod val="60000"/>
                    <a:lumOff val="40000"/>
                  </a:schemeClr>
                </a:solidFill>
              </p:grpSpPr>
              <p:sp>
                <p:nvSpPr>
                  <p:cNvPr id="221" name="Rectangle 220"/>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46"/>
                <p:cNvGrpSpPr/>
                <p:nvPr/>
              </p:nvGrpSpPr>
              <p:grpSpPr>
                <a:xfrm>
                  <a:off x="3124200" y="2743200"/>
                  <a:ext cx="1735916" cy="422270"/>
                  <a:chOff x="4436284" y="4724400"/>
                  <a:chExt cx="1735916" cy="422270"/>
                </a:xfrm>
              </p:grpSpPr>
              <p:grpSp>
                <p:nvGrpSpPr>
                  <p:cNvPr id="23" name="Group 14"/>
                  <p:cNvGrpSpPr/>
                  <p:nvPr/>
                </p:nvGrpSpPr>
                <p:grpSpPr>
                  <a:xfrm rot="10800000">
                    <a:off x="4484505" y="4759590"/>
                    <a:ext cx="367212" cy="349379"/>
                    <a:chOff x="2743200" y="4800600"/>
                    <a:chExt cx="2286000" cy="685800"/>
                  </a:xfrm>
                  <a:solidFill>
                    <a:schemeClr val="accent1"/>
                  </a:solidFill>
                </p:grpSpPr>
                <p:sp>
                  <p:nvSpPr>
                    <p:cNvPr id="215" name="Rectangle 214"/>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1" name="Rectangle 190"/>
                  <p:cNvSpPr/>
                  <p:nvPr/>
                </p:nvSpPr>
                <p:spPr>
                  <a:xfrm>
                    <a:off x="4436284" y="4724400"/>
                    <a:ext cx="1735916" cy="42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49"/>
                  <p:cNvGrpSpPr/>
                  <p:nvPr/>
                </p:nvGrpSpPr>
                <p:grpSpPr>
                  <a:xfrm rot="10800000">
                    <a:off x="4918484" y="4759590"/>
                    <a:ext cx="367212" cy="349379"/>
                    <a:chOff x="2743200" y="4800600"/>
                    <a:chExt cx="2286000" cy="685800"/>
                  </a:xfrm>
                  <a:solidFill>
                    <a:schemeClr val="accent1"/>
                  </a:solidFill>
                </p:grpSpPr>
                <p:sp>
                  <p:nvSpPr>
                    <p:cNvPr id="209" name="Rectangle 208"/>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54"/>
                  <p:cNvGrpSpPr/>
                  <p:nvPr/>
                </p:nvGrpSpPr>
                <p:grpSpPr>
                  <a:xfrm rot="10800000">
                    <a:off x="5346899" y="4759590"/>
                    <a:ext cx="367212" cy="349379"/>
                    <a:chOff x="2743200" y="4800600"/>
                    <a:chExt cx="2286000" cy="685800"/>
                  </a:xfrm>
                  <a:solidFill>
                    <a:schemeClr val="accent1"/>
                  </a:solidFill>
                </p:grpSpPr>
                <p:sp>
                  <p:nvSpPr>
                    <p:cNvPr id="202" name="Rectangle 201"/>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61"/>
                  <p:cNvGrpSpPr/>
                  <p:nvPr/>
                </p:nvGrpSpPr>
                <p:grpSpPr>
                  <a:xfrm rot="10800000">
                    <a:off x="5756768" y="4759590"/>
                    <a:ext cx="367212" cy="349379"/>
                    <a:chOff x="2743200" y="4800600"/>
                    <a:chExt cx="2286000" cy="685800"/>
                  </a:xfrm>
                  <a:solidFill>
                    <a:schemeClr val="accent1"/>
                  </a:solidFill>
                </p:grpSpPr>
                <p:sp>
                  <p:nvSpPr>
                    <p:cNvPr id="196" name="Rectangle 195"/>
                    <p:cNvSpPr/>
                    <p:nvPr/>
                  </p:nvSpPr>
                  <p:spPr>
                    <a:xfrm>
                      <a:off x="2743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24"/>
                    <p:cNvSpPr/>
                    <p:nvPr/>
                  </p:nvSpPr>
                  <p:spPr>
                    <a:xfrm>
                      <a:off x="3124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25"/>
                    <p:cNvSpPr/>
                    <p:nvPr/>
                  </p:nvSpPr>
                  <p:spPr>
                    <a:xfrm>
                      <a:off x="3505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26"/>
                    <p:cNvSpPr/>
                    <p:nvPr/>
                  </p:nvSpPr>
                  <p:spPr>
                    <a:xfrm>
                      <a:off x="3886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4267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4648200" y="4800600"/>
                      <a:ext cx="381000" cy="68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178" name="TextBox 177"/>
              <p:cNvSpPr txBox="1"/>
              <p:nvPr/>
            </p:nvSpPr>
            <p:spPr>
              <a:xfrm>
                <a:off x="5257801" y="2971801"/>
                <a:ext cx="685800" cy="1672523"/>
              </a:xfrm>
              <a:prstGeom prst="rect">
                <a:avLst/>
              </a:prstGeom>
              <a:noFill/>
            </p:spPr>
            <p:txBody>
              <a:bodyPr wrap="square" rtlCol="0">
                <a:spAutoFit/>
              </a:bodyPr>
              <a:lstStyle/>
              <a:p>
                <a:r>
                  <a:rPr lang="en-US" sz="3200" dirty="0" smtClean="0">
                    <a:cs typeface="Times New Roman" pitchFamily="18" charset="0"/>
                  </a:rPr>
                  <a:t>. . </a:t>
                </a:r>
                <a:endParaRPr lang="en-US" sz="3200" dirty="0">
                  <a:cs typeface="Times New Roman" pitchFamily="18" charset="0"/>
                </a:endParaRPr>
              </a:p>
            </p:txBody>
          </p:sp>
          <p:sp>
            <p:nvSpPr>
              <p:cNvPr id="179" name="TextBox 11"/>
              <p:cNvSpPr txBox="1"/>
              <p:nvPr/>
            </p:nvSpPr>
            <p:spPr>
              <a:xfrm>
                <a:off x="5257801" y="3911025"/>
                <a:ext cx="685800" cy="1672523"/>
              </a:xfrm>
              <a:prstGeom prst="rect">
                <a:avLst/>
              </a:prstGeom>
              <a:noFill/>
            </p:spPr>
            <p:txBody>
              <a:bodyPr wrap="square" rtlCol="0">
                <a:spAutoFit/>
              </a:bodyPr>
              <a:lstStyle/>
              <a:p>
                <a:r>
                  <a:rPr lang="en-US" sz="3200" dirty="0" smtClean="0">
                    <a:cs typeface="Times New Roman" pitchFamily="18" charset="0"/>
                  </a:rPr>
                  <a:t>. . </a:t>
                </a:r>
                <a:endParaRPr lang="en-US" sz="3200" dirty="0">
                  <a:cs typeface="Times New Roman" pitchFamily="18" charset="0"/>
                </a:endParaRPr>
              </a:p>
            </p:txBody>
          </p:sp>
        </p:grpSp>
        <p:sp>
          <p:nvSpPr>
            <p:cNvPr id="170" name="TextBox 169"/>
            <p:cNvSpPr txBox="1"/>
            <p:nvPr/>
          </p:nvSpPr>
          <p:spPr>
            <a:xfrm>
              <a:off x="228600" y="3124200"/>
              <a:ext cx="914400" cy="369332"/>
            </a:xfrm>
            <a:prstGeom prst="rect">
              <a:avLst/>
            </a:prstGeom>
            <a:noFill/>
          </p:spPr>
          <p:txBody>
            <a:bodyPr wrap="square" rtlCol="0">
              <a:spAutoFit/>
            </a:bodyPr>
            <a:lstStyle/>
            <a:p>
              <a:r>
                <a:rPr lang="en-US" dirty="0" smtClean="0">
                  <a:cs typeface="Times New Roman" pitchFamily="18" charset="0"/>
                </a:rPr>
                <a:t>DRAM</a:t>
              </a:r>
              <a:endParaRPr lang="en-US" dirty="0">
                <a:cs typeface="Times New Roman" pitchFamily="18" charset="0"/>
              </a:endParaRPr>
            </a:p>
          </p:txBody>
        </p:sp>
        <p:sp>
          <p:nvSpPr>
            <p:cNvPr id="171" name="TextBox 170"/>
            <p:cNvSpPr txBox="1"/>
            <p:nvPr/>
          </p:nvSpPr>
          <p:spPr>
            <a:xfrm>
              <a:off x="228600" y="4114800"/>
              <a:ext cx="914400" cy="369332"/>
            </a:xfrm>
            <a:prstGeom prst="rect">
              <a:avLst/>
            </a:prstGeom>
            <a:noFill/>
          </p:spPr>
          <p:txBody>
            <a:bodyPr wrap="square" rtlCol="0">
              <a:spAutoFit/>
            </a:bodyPr>
            <a:lstStyle/>
            <a:p>
              <a:r>
                <a:rPr lang="en-US" dirty="0" smtClean="0">
                  <a:cs typeface="Times New Roman" pitchFamily="18" charset="0"/>
                </a:rPr>
                <a:t>Flash</a:t>
              </a:r>
              <a:endParaRPr lang="en-US" dirty="0">
                <a:cs typeface="Times New Roman" pitchFamily="18" charset="0"/>
              </a:endParaRPr>
            </a:p>
          </p:txBody>
        </p:sp>
        <p:sp>
          <p:nvSpPr>
            <p:cNvPr id="172" name="TextBox 171"/>
            <p:cNvSpPr txBox="1"/>
            <p:nvPr/>
          </p:nvSpPr>
          <p:spPr>
            <a:xfrm>
              <a:off x="1066800" y="3124200"/>
              <a:ext cx="914400" cy="369332"/>
            </a:xfrm>
            <a:prstGeom prst="rect">
              <a:avLst/>
            </a:prstGeom>
            <a:noFill/>
          </p:spPr>
          <p:txBody>
            <a:bodyPr wrap="square" rtlCol="0">
              <a:spAutoFit/>
            </a:bodyPr>
            <a:lstStyle/>
            <a:p>
              <a:r>
                <a:rPr lang="en-US" dirty="0" smtClean="0">
                  <a:cs typeface="Times New Roman" pitchFamily="18" charset="0"/>
                </a:rPr>
                <a:t>B1</a:t>
              </a:r>
              <a:endParaRPr lang="en-US" dirty="0">
                <a:cs typeface="Times New Roman" pitchFamily="18" charset="0"/>
              </a:endParaRPr>
            </a:p>
          </p:txBody>
        </p:sp>
        <p:sp>
          <p:nvSpPr>
            <p:cNvPr id="173" name="TextBox 172"/>
            <p:cNvSpPr txBox="1"/>
            <p:nvPr/>
          </p:nvSpPr>
          <p:spPr>
            <a:xfrm>
              <a:off x="2438400" y="3124200"/>
              <a:ext cx="914400" cy="369332"/>
            </a:xfrm>
            <a:prstGeom prst="rect">
              <a:avLst/>
            </a:prstGeom>
            <a:noFill/>
          </p:spPr>
          <p:txBody>
            <a:bodyPr wrap="square" rtlCol="0">
              <a:spAutoFit/>
            </a:bodyPr>
            <a:lstStyle/>
            <a:p>
              <a:r>
                <a:rPr lang="en-US" dirty="0" smtClean="0">
                  <a:cs typeface="Times New Roman" pitchFamily="18" charset="0"/>
                </a:rPr>
                <a:t>BN</a:t>
              </a:r>
              <a:endParaRPr lang="en-US" dirty="0">
                <a:cs typeface="Times New Roman" pitchFamily="18" charset="0"/>
              </a:endParaRPr>
            </a:p>
          </p:txBody>
        </p:sp>
      </p:grpSp>
      <p:sp>
        <p:nvSpPr>
          <p:cNvPr id="320" name="TextBox 319"/>
          <p:cNvSpPr txBox="1"/>
          <p:nvPr/>
        </p:nvSpPr>
        <p:spPr>
          <a:xfrm>
            <a:off x="3962400" y="3733800"/>
            <a:ext cx="4648200" cy="1384995"/>
          </a:xfrm>
          <a:prstGeom prst="rect">
            <a:avLst/>
          </a:prstGeom>
          <a:noFill/>
        </p:spPr>
        <p:txBody>
          <a:bodyPr wrap="square" rtlCol="0">
            <a:spAutoFit/>
          </a:bodyPr>
          <a:lstStyle/>
          <a:p>
            <a:r>
              <a:rPr lang="en-US" sz="2800" dirty="0" smtClean="0">
                <a:cs typeface="Times New Roman" pitchFamily="18" charset="0"/>
              </a:rPr>
              <a:t>Adjusted according to application requirement </a:t>
            </a:r>
          </a:p>
          <a:p>
            <a:r>
              <a:rPr lang="en-US" sz="2800" dirty="0" smtClean="0">
                <a:cs typeface="Times New Roman" pitchFamily="18" charset="0"/>
              </a:rPr>
              <a:t>(128 KB – 1 block)</a:t>
            </a:r>
            <a:endParaRPr lang="en-US" sz="2800" dirty="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rtlCol="0">
            <a:normAutofit fontScale="90000"/>
          </a:bodyPr>
          <a:lstStyle/>
          <a:p>
            <a:pPr eaLnBrk="1" fontAlgn="auto" hangingPunct="1">
              <a:spcAft>
                <a:spcPts val="0"/>
              </a:spcAft>
              <a:defRPr/>
            </a:pPr>
            <a:r>
              <a:rPr lang="en-US" b="1" dirty="0" smtClean="0"/>
              <a:t>SILT: A Memory-Efficient,</a:t>
            </a:r>
            <a:br>
              <a:rPr lang="en-US" b="1" dirty="0" smtClean="0"/>
            </a:br>
            <a:r>
              <a:rPr lang="en-US" b="1" dirty="0" smtClean="0"/>
              <a:t>High-Performance Key-Value Store</a:t>
            </a:r>
            <a:endParaRPr lang="en-US" b="1" dirty="0"/>
          </a:p>
        </p:txBody>
      </p:sp>
      <p:sp>
        <p:nvSpPr>
          <p:cNvPr id="3" name="Subtitle 2"/>
          <p:cNvSpPr>
            <a:spLocks noGrp="1"/>
          </p:cNvSpPr>
          <p:nvPr>
            <p:ph type="subTitle" idx="1"/>
          </p:nvPr>
        </p:nvSpPr>
        <p:spPr>
          <a:xfrm>
            <a:off x="1371600" y="3276600"/>
            <a:ext cx="6400800" cy="2209800"/>
          </a:xfrm>
        </p:spPr>
        <p:txBody>
          <a:bodyPr rtlCol="0">
            <a:normAutofit fontScale="85000" lnSpcReduction="10000"/>
          </a:bodyPr>
          <a:lstStyle/>
          <a:p>
            <a:pPr eaLnBrk="1" fontAlgn="auto" hangingPunct="1">
              <a:spcAft>
                <a:spcPts val="0"/>
              </a:spcAft>
              <a:defRPr/>
            </a:pPr>
            <a:r>
              <a:rPr lang="en-US" b="1" dirty="0" err="1" smtClean="0">
                <a:solidFill>
                  <a:schemeClr val="tx1"/>
                </a:solidFill>
              </a:rPr>
              <a:t>Hyeontaek</a:t>
            </a:r>
            <a:r>
              <a:rPr lang="en-US" b="1" dirty="0" smtClean="0">
                <a:solidFill>
                  <a:schemeClr val="tx1"/>
                </a:solidFill>
              </a:rPr>
              <a:t> Lim</a:t>
            </a:r>
            <a:r>
              <a:rPr lang="en-US" dirty="0" smtClean="0">
                <a:solidFill>
                  <a:schemeClr val="tx1"/>
                </a:solidFill>
              </a:rPr>
              <a:t>, Bin Fan, David G. Andersen</a:t>
            </a:r>
            <a:br>
              <a:rPr lang="en-US" dirty="0" smtClean="0">
                <a:solidFill>
                  <a:schemeClr val="tx1"/>
                </a:solidFill>
              </a:rPr>
            </a:br>
            <a:r>
              <a:rPr lang="en-US" dirty="0" smtClean="0">
                <a:solidFill>
                  <a:schemeClr val="tx1"/>
                </a:solidFill>
              </a:rPr>
              <a:t>Michael </a:t>
            </a:r>
            <a:r>
              <a:rPr lang="en-US" dirty="0" err="1">
                <a:solidFill>
                  <a:schemeClr val="tx1"/>
                </a:solidFill>
              </a:rPr>
              <a:t>Kaminsky</a:t>
            </a:r>
            <a:r>
              <a:rPr lang="en-US" dirty="0" smtClean="0">
                <a:solidFill>
                  <a:schemeClr val="tx1"/>
                </a:solidFill>
              </a:rPr>
              <a:t>†</a:t>
            </a:r>
          </a:p>
          <a:p>
            <a:pPr eaLnBrk="1" fontAlgn="auto" hangingPunct="1">
              <a:spcAft>
                <a:spcPts val="0"/>
              </a:spcAft>
              <a:buFont typeface="Arial" pitchFamily="34" charset="0"/>
              <a:buNone/>
              <a:defRPr/>
            </a:pPr>
            <a:endParaRPr lang="en-US" dirty="0">
              <a:solidFill>
                <a:schemeClr val="tx1"/>
              </a:solidFill>
            </a:endParaRPr>
          </a:p>
          <a:p>
            <a:pPr eaLnBrk="1" fontAlgn="auto" hangingPunct="1">
              <a:spcAft>
                <a:spcPts val="0"/>
              </a:spcAft>
              <a:defRPr/>
            </a:pPr>
            <a:r>
              <a:rPr lang="en-US" dirty="0" smtClean="0">
                <a:solidFill>
                  <a:schemeClr val="tx1"/>
                </a:solidFill>
              </a:rPr>
              <a:t>Carnegie Mellon University</a:t>
            </a:r>
          </a:p>
          <a:p>
            <a:pPr eaLnBrk="1" fontAlgn="auto" hangingPunct="1">
              <a:spcAft>
                <a:spcPts val="0"/>
              </a:spcAft>
              <a:defRPr/>
            </a:pPr>
            <a:r>
              <a:rPr lang="en-US" dirty="0" smtClean="0">
                <a:solidFill>
                  <a:schemeClr val="tx1"/>
                </a:solidFill>
              </a:rPr>
              <a:t>†Intel Labs</a:t>
            </a:r>
            <a:endParaRPr lang="en-US" dirty="0">
              <a:solidFill>
                <a:schemeClr val="tx1"/>
              </a:solidFill>
            </a:endParaRPr>
          </a:p>
        </p:txBody>
      </p:sp>
      <p:sp>
        <p:nvSpPr>
          <p:cNvPr id="4" name="Rectangle 3"/>
          <p:cNvSpPr/>
          <p:nvPr/>
        </p:nvSpPr>
        <p:spPr>
          <a:xfrm>
            <a:off x="0" y="6477000"/>
            <a:ext cx="17526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tabLst>
                <a:tab pos="3200400" algn="r"/>
                <a:tab pos="3319463" algn="l"/>
              </a:tabLst>
              <a:defRPr/>
            </a:pPr>
            <a:r>
              <a:rPr lang="en-US" sz="2000" dirty="0" smtClean="0">
                <a:solidFill>
                  <a:schemeClr val="tx1"/>
                </a:solidFill>
              </a:rPr>
              <a:t>2011-10-24</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Key-Value Store</a:t>
            </a:r>
          </a:p>
        </p:txBody>
      </p:sp>
      <p:sp>
        <p:nvSpPr>
          <p:cNvPr id="2" name="Slide Number Placeholder 1"/>
          <p:cNvSpPr>
            <a:spLocks noGrp="1"/>
          </p:cNvSpPr>
          <p:nvPr>
            <p:ph type="sldNum" sz="quarter" idx="12"/>
          </p:nvPr>
        </p:nvSpPr>
        <p:spPr/>
        <p:txBody>
          <a:bodyPr/>
          <a:lstStyle/>
          <a:p>
            <a:fld id="{C03411CD-7F37-40D6-A730-BC0042F259C2}" type="slidenum">
              <a:rPr lang="en-US" smtClean="0"/>
              <a:pPr/>
              <a:t>26</a:t>
            </a:fld>
            <a:endParaRPr lang="en-US"/>
          </a:p>
        </p:txBody>
      </p:sp>
      <p:sp>
        <p:nvSpPr>
          <p:cNvPr id="4" name="Cloud 3"/>
          <p:cNvSpPr/>
          <p:nvPr/>
        </p:nvSpPr>
        <p:spPr>
          <a:xfrm>
            <a:off x="381000" y="1600200"/>
            <a:ext cx="3124200" cy="2133600"/>
          </a:xfrm>
          <a:prstGeom prst="cloud">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Clients</a:t>
            </a:r>
            <a:endParaRPr lang="en-US" sz="2800" dirty="0"/>
          </a:p>
        </p:txBody>
      </p:sp>
      <p:sp>
        <p:nvSpPr>
          <p:cNvPr id="5" name="Left-Right Arrow 4"/>
          <p:cNvSpPr/>
          <p:nvPr/>
        </p:nvSpPr>
        <p:spPr>
          <a:xfrm>
            <a:off x="3790950" y="2476500"/>
            <a:ext cx="990600" cy="53340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2933700" y="3352800"/>
            <a:ext cx="2705100" cy="1143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dirty="0" smtClean="0">
                <a:solidFill>
                  <a:schemeClr val="tx1"/>
                </a:solidFill>
              </a:rPr>
              <a:t>PUT(key, value)</a:t>
            </a:r>
          </a:p>
          <a:p>
            <a:pPr algn="ctr" fontAlgn="auto">
              <a:spcBef>
                <a:spcPts val="0"/>
              </a:spcBef>
              <a:spcAft>
                <a:spcPts val="0"/>
              </a:spcAft>
              <a:tabLst>
                <a:tab pos="3200400" algn="r"/>
                <a:tab pos="3319463" algn="l"/>
              </a:tabLst>
              <a:defRPr/>
            </a:pPr>
            <a:r>
              <a:rPr lang="en-US" sz="2400" dirty="0" smtClean="0">
                <a:solidFill>
                  <a:schemeClr val="tx1"/>
                </a:solidFill>
              </a:rPr>
              <a:t>value = GET(key)</a:t>
            </a:r>
          </a:p>
          <a:p>
            <a:pPr algn="ctr" fontAlgn="auto">
              <a:spcBef>
                <a:spcPts val="0"/>
              </a:spcBef>
              <a:spcAft>
                <a:spcPts val="0"/>
              </a:spcAft>
              <a:tabLst>
                <a:tab pos="3200400" algn="r"/>
                <a:tab pos="3319463" algn="l"/>
              </a:tabLst>
              <a:defRPr/>
            </a:pPr>
            <a:r>
              <a:rPr lang="en-US" sz="2400" dirty="0" smtClean="0">
                <a:solidFill>
                  <a:schemeClr val="tx1"/>
                </a:solidFill>
              </a:rPr>
              <a:t>DELETE(key)</a:t>
            </a:r>
            <a:endParaRPr lang="en-US" sz="2400" dirty="0">
              <a:solidFill>
                <a:schemeClr val="tx1"/>
              </a:solidFill>
            </a:endParaRPr>
          </a:p>
        </p:txBody>
      </p:sp>
      <p:sp>
        <p:nvSpPr>
          <p:cNvPr id="7" name="Oval 6"/>
          <p:cNvSpPr/>
          <p:nvPr/>
        </p:nvSpPr>
        <p:spPr>
          <a:xfrm>
            <a:off x="6090313" y="3352800"/>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5638800" y="2057400"/>
            <a:ext cx="2477069" cy="12954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sz="2400" dirty="0" smtClean="0">
                <a:solidFill>
                  <a:schemeClr val="tx1"/>
                </a:solidFill>
              </a:rPr>
              <a:t>Key-Value Store</a:t>
            </a:r>
            <a:br>
              <a:rPr lang="en-US" sz="2400" dirty="0" smtClean="0">
                <a:solidFill>
                  <a:schemeClr val="tx1"/>
                </a:solidFill>
              </a:rPr>
            </a:br>
            <a:r>
              <a:rPr lang="en-US" sz="2400" dirty="0" smtClean="0">
                <a:solidFill>
                  <a:schemeClr val="tx1"/>
                </a:solidFill>
              </a:rPr>
              <a:t>Cluster</a:t>
            </a:r>
            <a:endParaRPr lang="en-US" sz="2400" dirty="0">
              <a:solidFill>
                <a:schemeClr val="tx1"/>
              </a:solidFill>
            </a:endParaRPr>
          </a:p>
        </p:txBody>
      </p:sp>
      <p:sp>
        <p:nvSpPr>
          <p:cNvPr id="11" name="Oval 10"/>
          <p:cNvSpPr/>
          <p:nvPr/>
        </p:nvSpPr>
        <p:spPr>
          <a:xfrm>
            <a:off x="6934200" y="3352800"/>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Oval 11"/>
          <p:cNvSpPr/>
          <p:nvPr/>
        </p:nvSpPr>
        <p:spPr>
          <a:xfrm>
            <a:off x="7699328" y="3052549"/>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Oval 12"/>
          <p:cNvSpPr/>
          <p:nvPr/>
        </p:nvSpPr>
        <p:spPr>
          <a:xfrm>
            <a:off x="7699328" y="1900450"/>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Oval 13"/>
          <p:cNvSpPr/>
          <p:nvPr/>
        </p:nvSpPr>
        <p:spPr>
          <a:xfrm>
            <a:off x="6934200" y="1600200"/>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Oval 14"/>
          <p:cNvSpPr/>
          <p:nvPr/>
        </p:nvSpPr>
        <p:spPr>
          <a:xfrm>
            <a:off x="6090313" y="1600200"/>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Oval 15"/>
          <p:cNvSpPr/>
          <p:nvPr/>
        </p:nvSpPr>
        <p:spPr>
          <a:xfrm>
            <a:off x="5352766" y="1900450"/>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7" name="Oval 16"/>
          <p:cNvSpPr/>
          <p:nvPr/>
        </p:nvSpPr>
        <p:spPr>
          <a:xfrm>
            <a:off x="5384895" y="3112827"/>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Oval 17"/>
          <p:cNvSpPr/>
          <p:nvPr/>
        </p:nvSpPr>
        <p:spPr>
          <a:xfrm>
            <a:off x="5099429" y="2514600"/>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Oval 18"/>
          <p:cNvSpPr/>
          <p:nvPr/>
        </p:nvSpPr>
        <p:spPr>
          <a:xfrm>
            <a:off x="7962900" y="2476500"/>
            <a:ext cx="647700" cy="457200"/>
          </a:xfrm>
          <a:prstGeom prst="ellipse">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Rectangle 19"/>
          <p:cNvSpPr/>
          <p:nvPr/>
        </p:nvSpPr>
        <p:spPr>
          <a:xfrm>
            <a:off x="1447800" y="4648200"/>
            <a:ext cx="6553200" cy="1600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342900" lvl="1" indent="-342900" eaLnBrk="1" fontAlgn="auto" hangingPunct="1">
              <a:spcAft>
                <a:spcPts val="0"/>
              </a:spcAft>
              <a:buFont typeface="Arial" pitchFamily="34" charset="0"/>
              <a:buChar char="•"/>
              <a:defRPr/>
            </a:pPr>
            <a:r>
              <a:rPr lang="en-US" sz="2400" dirty="0" smtClean="0">
                <a:solidFill>
                  <a:schemeClr val="tx1"/>
                </a:solidFill>
              </a:rPr>
              <a:t>E-commerce </a:t>
            </a:r>
            <a:r>
              <a:rPr lang="en-US" sz="2400" dirty="0">
                <a:solidFill>
                  <a:schemeClr val="tx1"/>
                </a:solidFill>
              </a:rPr>
              <a:t>(Amazon)</a:t>
            </a:r>
          </a:p>
          <a:p>
            <a:pPr marL="342900" lvl="1" indent="-342900" fontAlgn="auto">
              <a:spcAft>
                <a:spcPts val="0"/>
              </a:spcAft>
              <a:buFont typeface="Arial" pitchFamily="34" charset="0"/>
              <a:buChar char="•"/>
              <a:defRPr/>
            </a:pPr>
            <a:r>
              <a:rPr lang="en-US" sz="2400" dirty="0">
                <a:solidFill>
                  <a:schemeClr val="tx1"/>
                </a:solidFill>
              </a:rPr>
              <a:t>Web server acceleration (</a:t>
            </a:r>
            <a:r>
              <a:rPr lang="en-US" sz="2400" dirty="0" err="1">
                <a:solidFill>
                  <a:schemeClr val="tx1"/>
                </a:solidFill>
              </a:rPr>
              <a:t>Memcached</a:t>
            </a:r>
            <a:r>
              <a:rPr lang="en-US" sz="2400" dirty="0">
                <a:solidFill>
                  <a:schemeClr val="tx1"/>
                </a:solidFill>
              </a:rPr>
              <a:t>)</a:t>
            </a:r>
          </a:p>
          <a:p>
            <a:pPr marL="342900" lvl="1" indent="-342900" fontAlgn="auto">
              <a:spcAft>
                <a:spcPts val="0"/>
              </a:spcAft>
              <a:buFont typeface="Arial" pitchFamily="34" charset="0"/>
              <a:buChar char="•"/>
              <a:defRPr/>
            </a:pPr>
            <a:r>
              <a:rPr lang="en-US" sz="2400" dirty="0">
                <a:solidFill>
                  <a:schemeClr val="tx1"/>
                </a:solidFill>
              </a:rPr>
              <a:t>Data </a:t>
            </a:r>
            <a:r>
              <a:rPr lang="en-US" sz="2400" dirty="0" err="1" smtClean="0">
                <a:solidFill>
                  <a:schemeClr val="tx1"/>
                </a:solidFill>
              </a:rPr>
              <a:t>deduplication</a:t>
            </a:r>
            <a:r>
              <a:rPr lang="en-US" sz="2400" dirty="0" smtClean="0">
                <a:solidFill>
                  <a:schemeClr val="tx1"/>
                </a:solidFill>
              </a:rPr>
              <a:t> indexes</a:t>
            </a:r>
            <a:endParaRPr lang="en-US" sz="2400" dirty="0">
              <a:solidFill>
                <a:schemeClr val="tx1"/>
              </a:solidFill>
            </a:endParaRPr>
          </a:p>
          <a:p>
            <a:pPr marL="342900" lvl="1" indent="-342900" eaLnBrk="1" fontAlgn="auto" hangingPunct="1">
              <a:spcAft>
                <a:spcPts val="0"/>
              </a:spcAft>
              <a:buFont typeface="Arial" pitchFamily="34" charset="0"/>
              <a:buChar char="•"/>
              <a:defRPr/>
            </a:pPr>
            <a:r>
              <a:rPr lang="en-US" sz="2400" dirty="0" smtClean="0">
                <a:solidFill>
                  <a:schemeClr val="tx1"/>
                </a:solidFill>
              </a:rPr>
              <a:t>Photo </a:t>
            </a:r>
            <a:r>
              <a:rPr lang="en-US" sz="2400" dirty="0">
                <a:solidFill>
                  <a:schemeClr val="tx1"/>
                </a:solidFill>
              </a:rPr>
              <a:t>storage (Facebook</a:t>
            </a:r>
            <a:r>
              <a:rPr lang="en-US" sz="2400" dirty="0" smtClean="0">
                <a:solidFill>
                  <a:schemeClr val="tx1"/>
                </a:solidFill>
              </a:rPr>
              <a:t>)</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85800"/>
            <a:ext cx="8229600" cy="5440363"/>
          </a:xfrm>
        </p:spPr>
        <p:txBody>
          <a:bodyPr/>
          <a:lstStyle/>
          <a:p>
            <a:endParaRPr lang="en-US" dirty="0" smtClean="0"/>
          </a:p>
          <a:p>
            <a:pPr lvl="1">
              <a:buNone/>
            </a:pPr>
            <a:endParaRPr lang="en-US" b="1" dirty="0" smtClean="0"/>
          </a:p>
          <a:p>
            <a:r>
              <a:rPr lang="en-US" dirty="0" smtClean="0"/>
              <a:t>SILT </a:t>
            </a:r>
            <a:r>
              <a:rPr lang="en-US" dirty="0" smtClean="0"/>
              <a:t>goal</a:t>
            </a:r>
            <a:r>
              <a:rPr lang="en-US" dirty="0" smtClean="0"/>
              <a:t>:  use </a:t>
            </a:r>
            <a:r>
              <a:rPr lang="en-US" b="1" dirty="0" smtClean="0"/>
              <a:t>much</a:t>
            </a:r>
            <a:r>
              <a:rPr lang="en-US" b="1" dirty="0" smtClean="0"/>
              <a:t> </a:t>
            </a:r>
            <a:r>
              <a:rPr lang="en-US" b="1" dirty="0" smtClean="0"/>
              <a:t>less memory </a:t>
            </a:r>
            <a:r>
              <a:rPr lang="en-US" dirty="0" smtClean="0"/>
              <a:t>than previous systems while retaining </a:t>
            </a:r>
            <a:r>
              <a:rPr lang="en-US" b="1" dirty="0" smtClean="0"/>
              <a:t>high performance</a:t>
            </a:r>
            <a:r>
              <a:rPr lang="en-US" dirty="0" smtClean="0"/>
              <a:t>.</a:t>
            </a:r>
          </a:p>
          <a:p>
            <a:endParaRPr lang="en-US" b="1" dirty="0"/>
          </a:p>
        </p:txBody>
      </p:sp>
      <p:sp>
        <p:nvSpPr>
          <p:cNvPr id="3" name="Slide Number Placeholder 2"/>
          <p:cNvSpPr>
            <a:spLocks noGrp="1"/>
          </p:cNvSpPr>
          <p:nvPr>
            <p:ph type="sldNum" sz="quarter" idx="12"/>
          </p:nvPr>
        </p:nvSpPr>
        <p:spPr/>
        <p:txBody>
          <a:bodyPr/>
          <a:lstStyle/>
          <a:p>
            <a:pPr>
              <a:defRPr/>
            </a:pPr>
            <a:fld id="{CAA5E69B-ED2A-4257-9248-417B8B26F0FB}" type="slidenum">
              <a:rPr lang="en-US" smtClean="0"/>
              <a:pPr>
                <a:defRPr/>
              </a:pPr>
              <a:t>27</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377730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Three Metrics to Minimize</a:t>
            </a:r>
          </a:p>
        </p:txBody>
      </p:sp>
      <p:sp>
        <p:nvSpPr>
          <p:cNvPr id="6" name="Rectangle 5"/>
          <p:cNvSpPr/>
          <p:nvPr/>
        </p:nvSpPr>
        <p:spPr>
          <a:xfrm>
            <a:off x="1371600" y="1676400"/>
            <a:ext cx="2646363" cy="381000"/>
          </a:xfrm>
          <a:prstGeom prst="rect">
            <a:avLst/>
          </a:prstGeom>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Memory overhead</a:t>
            </a:r>
          </a:p>
        </p:txBody>
      </p:sp>
      <p:sp>
        <p:nvSpPr>
          <p:cNvPr id="7" name="Rectangle 6"/>
          <p:cNvSpPr/>
          <p:nvPr/>
        </p:nvSpPr>
        <p:spPr>
          <a:xfrm>
            <a:off x="1371600" y="2895600"/>
            <a:ext cx="2646363" cy="381000"/>
          </a:xfrm>
          <a:prstGeom prst="rect">
            <a:avLst/>
          </a:prstGeom>
          <a:solidFill>
            <a:schemeClr val="accent3">
              <a:lumMod val="75000"/>
            </a:schemeClr>
          </a:solidFill>
          <a:ln>
            <a:solidFill>
              <a:schemeClr val="accent3">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Read amplification</a:t>
            </a:r>
          </a:p>
        </p:txBody>
      </p:sp>
      <p:sp>
        <p:nvSpPr>
          <p:cNvPr id="8" name="Rectangle 7"/>
          <p:cNvSpPr/>
          <p:nvPr/>
        </p:nvSpPr>
        <p:spPr>
          <a:xfrm>
            <a:off x="1371600" y="4343400"/>
            <a:ext cx="2646363" cy="381000"/>
          </a:xfrm>
          <a:prstGeom prst="rect">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Write amplification</a:t>
            </a:r>
          </a:p>
        </p:txBody>
      </p:sp>
      <p:sp>
        <p:nvSpPr>
          <p:cNvPr id="9" name="Rectangle 8"/>
          <p:cNvSpPr/>
          <p:nvPr/>
        </p:nvSpPr>
        <p:spPr>
          <a:xfrm>
            <a:off x="1371600" y="1905000"/>
            <a:ext cx="6172200" cy="838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342900" indent="-342900" fontAlgn="auto">
              <a:spcBef>
                <a:spcPts val="0"/>
              </a:spcBef>
              <a:spcAft>
                <a:spcPts val="0"/>
              </a:spcAft>
              <a:buFont typeface="Arial" pitchFamily="34" charset="0"/>
              <a:buChar char="•"/>
              <a:tabLst>
                <a:tab pos="3200400" algn="r"/>
                <a:tab pos="3319463" algn="l"/>
              </a:tabLst>
              <a:defRPr/>
            </a:pPr>
            <a:r>
              <a:rPr lang="en-US" sz="2400" dirty="0" smtClean="0">
                <a:solidFill>
                  <a:schemeClr val="tx1"/>
                </a:solidFill>
              </a:rPr>
              <a:t>Ideally </a:t>
            </a:r>
            <a:r>
              <a:rPr lang="en-US" sz="2400" dirty="0">
                <a:solidFill>
                  <a:schemeClr val="tx1"/>
                </a:solidFill>
              </a:rPr>
              <a:t>0 (no memory overhead</a:t>
            </a:r>
            <a:r>
              <a:rPr lang="en-US" sz="2400" dirty="0" smtClean="0">
                <a:solidFill>
                  <a:schemeClr val="tx1"/>
                </a:solidFill>
              </a:rPr>
              <a:t>)</a:t>
            </a:r>
            <a:endParaRPr lang="en-US" sz="2400" dirty="0">
              <a:solidFill>
                <a:schemeClr val="tx1"/>
              </a:solidFill>
            </a:endParaRPr>
          </a:p>
        </p:txBody>
      </p:sp>
      <p:sp>
        <p:nvSpPr>
          <p:cNvPr id="10" name="Rectangle 9"/>
          <p:cNvSpPr/>
          <p:nvPr/>
        </p:nvSpPr>
        <p:spPr>
          <a:xfrm>
            <a:off x="1371600" y="3276600"/>
            <a:ext cx="6172200" cy="838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342900" indent="-342900" fontAlgn="auto">
              <a:spcBef>
                <a:spcPts val="0"/>
              </a:spcBef>
              <a:spcAft>
                <a:spcPts val="0"/>
              </a:spcAft>
              <a:buFont typeface="Arial" pitchFamily="34" charset="0"/>
              <a:buChar char="•"/>
              <a:tabLst>
                <a:tab pos="3200400" algn="r"/>
                <a:tab pos="3319463" algn="l"/>
              </a:tabLst>
              <a:defRPr/>
            </a:pPr>
            <a:r>
              <a:rPr lang="en-US" sz="2400" dirty="0" smtClean="0">
                <a:solidFill>
                  <a:schemeClr val="tx1"/>
                </a:solidFill>
              </a:rPr>
              <a:t>Limits </a:t>
            </a:r>
            <a:r>
              <a:rPr lang="en-US" sz="2400" b="1" dirty="0" smtClean="0">
                <a:solidFill>
                  <a:schemeClr val="tx1"/>
                </a:solidFill>
              </a:rPr>
              <a:t>query throughput</a:t>
            </a:r>
            <a:endParaRPr lang="en-US" sz="2400" dirty="0" smtClean="0">
              <a:solidFill>
                <a:schemeClr val="tx1"/>
              </a:solidFill>
            </a:endParaRPr>
          </a:p>
          <a:p>
            <a:pPr marL="342900" indent="-342900" fontAlgn="auto">
              <a:spcBef>
                <a:spcPts val="0"/>
              </a:spcBef>
              <a:spcAft>
                <a:spcPts val="0"/>
              </a:spcAft>
              <a:buFont typeface="Arial" pitchFamily="34" charset="0"/>
              <a:buChar char="•"/>
              <a:tabLst>
                <a:tab pos="3200400" algn="r"/>
                <a:tab pos="3319463" algn="l"/>
              </a:tabLst>
              <a:defRPr/>
            </a:pPr>
            <a:r>
              <a:rPr lang="en-US" sz="2400" dirty="0">
                <a:solidFill>
                  <a:schemeClr val="tx1"/>
                </a:solidFill>
              </a:rPr>
              <a:t>Ideally 1 </a:t>
            </a:r>
            <a:r>
              <a:rPr lang="en-US" sz="2400" dirty="0" smtClean="0">
                <a:solidFill>
                  <a:schemeClr val="tx1"/>
                </a:solidFill>
              </a:rPr>
              <a:t>(no </a:t>
            </a:r>
            <a:r>
              <a:rPr lang="en-US" sz="2400" dirty="0">
                <a:solidFill>
                  <a:schemeClr val="tx1"/>
                </a:solidFill>
              </a:rPr>
              <a:t>wasted flash reads</a:t>
            </a:r>
            <a:r>
              <a:rPr lang="en-US" sz="2400" dirty="0" smtClean="0">
                <a:solidFill>
                  <a:schemeClr val="tx1"/>
                </a:solidFill>
              </a:rPr>
              <a:t>)</a:t>
            </a:r>
            <a:endParaRPr lang="en-US" sz="2400" dirty="0">
              <a:solidFill>
                <a:schemeClr val="tx1"/>
              </a:solidFill>
            </a:endParaRPr>
          </a:p>
        </p:txBody>
      </p:sp>
      <p:sp>
        <p:nvSpPr>
          <p:cNvPr id="11" name="Rectangle 10"/>
          <p:cNvSpPr/>
          <p:nvPr/>
        </p:nvSpPr>
        <p:spPr>
          <a:xfrm>
            <a:off x="1371600" y="4724400"/>
            <a:ext cx="7315200" cy="1219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342900" indent="-342900" fontAlgn="auto">
              <a:spcBef>
                <a:spcPts val="0"/>
              </a:spcBef>
              <a:spcAft>
                <a:spcPts val="0"/>
              </a:spcAft>
              <a:buFont typeface="Arial" pitchFamily="34" charset="0"/>
              <a:buChar char="•"/>
              <a:tabLst>
                <a:tab pos="3200400" algn="r"/>
                <a:tab pos="3319463" algn="l"/>
              </a:tabLst>
              <a:defRPr/>
            </a:pPr>
            <a:r>
              <a:rPr lang="en-US" sz="2400" dirty="0" smtClean="0">
                <a:solidFill>
                  <a:schemeClr val="tx1"/>
                </a:solidFill>
              </a:rPr>
              <a:t>Limits </a:t>
            </a:r>
            <a:r>
              <a:rPr lang="en-US" sz="2400" b="1" dirty="0" smtClean="0">
                <a:solidFill>
                  <a:schemeClr val="tx1"/>
                </a:solidFill>
              </a:rPr>
              <a:t>insert throughput</a:t>
            </a:r>
          </a:p>
          <a:p>
            <a:pPr marL="342900" indent="-342900" fontAlgn="auto">
              <a:spcBef>
                <a:spcPts val="0"/>
              </a:spcBef>
              <a:spcAft>
                <a:spcPts val="0"/>
              </a:spcAft>
              <a:buFont typeface="Arial" pitchFamily="34" charset="0"/>
              <a:buChar char="•"/>
              <a:tabLst>
                <a:tab pos="3200400" algn="r"/>
                <a:tab pos="3319463" algn="l"/>
              </a:tabLst>
              <a:defRPr/>
            </a:pPr>
            <a:r>
              <a:rPr lang="en-US" sz="2400" dirty="0" smtClean="0">
                <a:solidFill>
                  <a:schemeClr val="tx1"/>
                </a:solidFill>
              </a:rPr>
              <a:t>Also reduces </a:t>
            </a:r>
            <a:r>
              <a:rPr lang="en-US" sz="2400" b="1" dirty="0" smtClean="0">
                <a:solidFill>
                  <a:schemeClr val="tx1"/>
                </a:solidFill>
              </a:rPr>
              <a:t>flash life expectancy</a:t>
            </a:r>
          </a:p>
          <a:p>
            <a:pPr marL="800100" lvl="1" indent="-342900" fontAlgn="auto">
              <a:spcBef>
                <a:spcPts val="0"/>
              </a:spcBef>
              <a:spcAft>
                <a:spcPts val="0"/>
              </a:spcAft>
              <a:buFont typeface="Arial" pitchFamily="34" charset="0"/>
              <a:buChar char="•"/>
              <a:tabLst>
                <a:tab pos="3200400" algn="r"/>
                <a:tab pos="3319463" algn="l"/>
              </a:tabLst>
              <a:defRPr/>
            </a:pPr>
            <a:r>
              <a:rPr lang="en-US" sz="2400" dirty="0" smtClean="0">
                <a:solidFill>
                  <a:schemeClr val="tx1"/>
                </a:solidFill>
              </a:rPr>
              <a:t>Must be small enough for flash to last a few years</a:t>
            </a:r>
            <a:endParaRPr lang="en-US" sz="2400" dirty="0">
              <a:solidFill>
                <a:schemeClr val="tx1"/>
              </a:solidFill>
            </a:endParaRPr>
          </a:p>
        </p:txBody>
      </p:sp>
      <p:sp>
        <p:nvSpPr>
          <p:cNvPr id="12" name="Rectangle 11"/>
          <p:cNvSpPr/>
          <p:nvPr/>
        </p:nvSpPr>
        <p:spPr>
          <a:xfrm>
            <a:off x="4038600" y="1676400"/>
            <a:ext cx="43434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tabLst>
                <a:tab pos="3200400" algn="r"/>
                <a:tab pos="3319463" algn="l"/>
              </a:tabLst>
              <a:defRPr/>
            </a:pPr>
            <a:r>
              <a:rPr lang="en-US" sz="2400" dirty="0">
                <a:solidFill>
                  <a:schemeClr val="tx1"/>
                </a:solidFill>
              </a:rPr>
              <a:t>= Index size per entry</a:t>
            </a:r>
          </a:p>
        </p:txBody>
      </p:sp>
      <p:sp>
        <p:nvSpPr>
          <p:cNvPr id="13" name="Rectangle 12"/>
          <p:cNvSpPr/>
          <p:nvPr/>
        </p:nvSpPr>
        <p:spPr>
          <a:xfrm>
            <a:off x="4038600" y="2895600"/>
            <a:ext cx="43434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tabLst>
                <a:tab pos="3200400" algn="r"/>
                <a:tab pos="3319463" algn="l"/>
              </a:tabLst>
              <a:defRPr/>
            </a:pPr>
            <a:r>
              <a:rPr lang="en-US" sz="2400" dirty="0">
                <a:solidFill>
                  <a:schemeClr val="tx1"/>
                </a:solidFill>
              </a:rPr>
              <a:t>= Flash reads per query</a:t>
            </a:r>
          </a:p>
        </p:txBody>
      </p:sp>
      <p:sp>
        <p:nvSpPr>
          <p:cNvPr id="14" name="Rectangle 13"/>
          <p:cNvSpPr/>
          <p:nvPr/>
        </p:nvSpPr>
        <p:spPr>
          <a:xfrm>
            <a:off x="4038600" y="4343400"/>
            <a:ext cx="43434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tabLst>
                <a:tab pos="3200400" algn="r"/>
                <a:tab pos="3319463" algn="l"/>
              </a:tabLst>
              <a:defRPr/>
            </a:pPr>
            <a:r>
              <a:rPr lang="en-US" sz="2400" dirty="0">
                <a:solidFill>
                  <a:schemeClr val="tx1"/>
                </a:solidFill>
              </a:rPr>
              <a:t>= Flash writes per entry</a:t>
            </a:r>
          </a:p>
        </p:txBody>
      </p:sp>
      <p:sp>
        <p:nvSpPr>
          <p:cNvPr id="2" name="Slide Number Placeholder 1"/>
          <p:cNvSpPr>
            <a:spLocks noGrp="1"/>
          </p:cNvSpPr>
          <p:nvPr>
            <p:ph type="sldNum" sz="quarter" idx="12"/>
          </p:nvPr>
        </p:nvSpPr>
        <p:spPr/>
        <p:txBody>
          <a:bodyPr/>
          <a:lstStyle/>
          <a:p>
            <a:pPr>
              <a:defRPr/>
            </a:pPr>
            <a:fld id="{CAA5E69B-ED2A-4257-9248-417B8B26F0FB}" type="slidenum">
              <a:rPr lang="en-US" smtClean="0"/>
              <a:pPr>
                <a:defRPr/>
              </a:pPr>
              <a:t>28</a:t>
            </a:fld>
            <a:endParaRPr lang="en-US"/>
          </a:p>
        </p:txBody>
      </p:sp>
      <p:sp>
        <p:nvSpPr>
          <p:cNvPr id="15" name="Rectangle 14"/>
          <p:cNvSpPr/>
          <p:nvPr/>
        </p:nvSpPr>
        <p:spPr>
          <a:xfrm>
            <a:off x="2438400" y="2057400"/>
            <a:ext cx="43434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tabLst>
                <a:tab pos="3200400" algn="r"/>
                <a:tab pos="3319463" algn="l"/>
              </a:tabLst>
              <a:defRPr/>
            </a:pP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P spid="13" grpId="0"/>
      <p:bldP spid="14" grpId="0"/>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 name="Rectangle 50"/>
          <p:cNvSpPr/>
          <p:nvPr/>
        </p:nvSpPr>
        <p:spPr>
          <a:xfrm>
            <a:off x="1797050" y="2133600"/>
            <a:ext cx="6432550" cy="3048000"/>
          </a:xfrm>
          <a:prstGeom prst="rect">
            <a:avLst/>
          </a:prstGeom>
          <a:gradFill flip="none" rotWithShape="1">
            <a:gsLst>
              <a:gs pos="0">
                <a:schemeClr val="accent3">
                  <a:lumMod val="75000"/>
                  <a:alpha val="0"/>
                </a:schemeClr>
              </a:gs>
              <a:gs pos="41000">
                <a:schemeClr val="accent3">
                  <a:lumMod val="75000"/>
                  <a:alpha val="50000"/>
                </a:schemeClr>
              </a:gs>
              <a:gs pos="14000">
                <a:schemeClr val="accent3">
                  <a:lumMod val="75000"/>
                  <a:alpha val="0"/>
                </a:schemeClr>
              </a:gs>
              <a:gs pos="100000">
                <a:schemeClr val="accent3">
                  <a:lumMod val="75000"/>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Rectangle 48"/>
          <p:cNvSpPr/>
          <p:nvPr/>
        </p:nvSpPr>
        <p:spPr>
          <a:xfrm>
            <a:off x="1828800" y="2133600"/>
            <a:ext cx="6400800" cy="3090863"/>
          </a:xfrm>
          <a:prstGeom prst="rect">
            <a:avLst/>
          </a:prstGeom>
          <a:gradFill flip="none" rotWithShape="1">
            <a:gsLst>
              <a:gs pos="7000">
                <a:schemeClr val="accent5">
                  <a:lumMod val="75000"/>
                  <a:alpha val="0"/>
                </a:schemeClr>
              </a:gs>
              <a:gs pos="0">
                <a:schemeClr val="accent5">
                  <a:lumMod val="75000"/>
                  <a:alpha val="0"/>
                </a:schemeClr>
              </a:gs>
              <a:gs pos="19000">
                <a:schemeClr val="accent5">
                  <a:lumMod val="75000"/>
                  <a:alpha val="50000"/>
                </a:schemeClr>
              </a:gs>
              <a:gs pos="100000">
                <a:schemeClr val="accent5">
                  <a:lumMod val="75000"/>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 name="Chart 2"/>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05758780"/>
              </p:ext>
            </p:extLst>
          </p:nvPr>
        </p:nvGraphicFramePr>
        <p:xfrm>
          <a:off x="1295400" y="2209800"/>
          <a:ext cx="7086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6146" name="Title 1"/>
          <p:cNvSpPr>
            <a:spLocks noGrp="1"/>
          </p:cNvSpPr>
          <p:nvPr>
            <p:ph type="title"/>
          </p:nvPr>
        </p:nvSpPr>
        <p:spPr/>
        <p:txBody>
          <a:bodyPr/>
          <a:lstStyle/>
          <a:p>
            <a:pPr eaLnBrk="1" hangingPunct="1"/>
            <a:r>
              <a:rPr lang="en-US" smtClean="0"/>
              <a:t>Landscape before SILT</a:t>
            </a:r>
            <a:endParaRPr lang="en-US" u="sng" dirty="0" smtClean="0"/>
          </a:p>
        </p:txBody>
      </p:sp>
      <p:sp>
        <p:nvSpPr>
          <p:cNvPr id="7" name="Rectangle 6"/>
          <p:cNvSpPr/>
          <p:nvPr/>
        </p:nvSpPr>
        <p:spPr>
          <a:xfrm>
            <a:off x="609600" y="1600200"/>
            <a:ext cx="2646363" cy="381000"/>
          </a:xfrm>
          <a:prstGeom prst="rect">
            <a:avLst/>
          </a:prstGeom>
          <a:solidFill>
            <a:schemeClr val="accent3">
              <a:lumMod val="75000"/>
            </a:schemeClr>
          </a:solidFill>
          <a:ln>
            <a:solidFill>
              <a:schemeClr val="accent3">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Read amplification</a:t>
            </a:r>
          </a:p>
        </p:txBody>
      </p:sp>
      <p:sp>
        <p:nvSpPr>
          <p:cNvPr id="15" name="Rectangle 14"/>
          <p:cNvSpPr/>
          <p:nvPr/>
        </p:nvSpPr>
        <p:spPr>
          <a:xfrm>
            <a:off x="3200400" y="5943600"/>
            <a:ext cx="2646363" cy="381000"/>
          </a:xfrm>
          <a:prstGeom prst="rect">
            <a:avLst/>
          </a:prstGeom>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Memory overhead</a:t>
            </a:r>
          </a:p>
        </p:txBody>
      </p:sp>
      <p:sp>
        <p:nvSpPr>
          <p:cNvPr id="21" name="Oval 20"/>
          <p:cNvSpPr/>
          <p:nvPr/>
        </p:nvSpPr>
        <p:spPr>
          <a:xfrm>
            <a:off x="1905000" y="2819400"/>
            <a:ext cx="228600" cy="228600"/>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en-US"/>
          </a:p>
        </p:txBody>
      </p:sp>
      <p:sp>
        <p:nvSpPr>
          <p:cNvPr id="22" name="Rectangle 21"/>
          <p:cNvSpPr/>
          <p:nvPr/>
        </p:nvSpPr>
        <p:spPr>
          <a:xfrm>
            <a:off x="5943600" y="5943600"/>
            <a:ext cx="18288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tabLst>
                <a:tab pos="3200400" algn="r"/>
                <a:tab pos="3319463" algn="l"/>
              </a:tabLst>
              <a:defRPr/>
            </a:pPr>
            <a:r>
              <a:rPr lang="en-US" sz="2400" dirty="0">
                <a:solidFill>
                  <a:schemeClr val="tx1"/>
                </a:solidFill>
              </a:rPr>
              <a:t>(bytes/entry)</a:t>
            </a:r>
          </a:p>
        </p:txBody>
      </p:sp>
      <p:sp>
        <p:nvSpPr>
          <p:cNvPr id="17" name="Oval 16"/>
          <p:cNvSpPr/>
          <p:nvPr/>
        </p:nvSpPr>
        <p:spPr>
          <a:xfrm>
            <a:off x="7175500" y="464820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19" name="Oval 18"/>
          <p:cNvSpPr/>
          <p:nvPr/>
        </p:nvSpPr>
        <p:spPr>
          <a:xfrm>
            <a:off x="4343400" y="464820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0" name="Oval 19"/>
          <p:cNvSpPr/>
          <p:nvPr/>
        </p:nvSpPr>
        <p:spPr>
          <a:xfrm>
            <a:off x="3505200" y="464820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30" name="Oval 29"/>
          <p:cNvSpPr/>
          <p:nvPr/>
        </p:nvSpPr>
        <p:spPr>
          <a:xfrm>
            <a:off x="4724400" y="464820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cxnSp>
        <p:nvCxnSpPr>
          <p:cNvPr id="34" name="Straight Arrow Connector 33"/>
          <p:cNvCxnSpPr>
            <a:endCxn id="20" idx="0"/>
          </p:cNvCxnSpPr>
          <p:nvPr/>
        </p:nvCxnSpPr>
        <p:spPr>
          <a:xfrm flipH="1">
            <a:off x="3619500" y="4114800"/>
            <a:ext cx="1143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522788" y="3505200"/>
            <a:ext cx="658812"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0" idx="7"/>
          </p:cNvCxnSpPr>
          <p:nvPr/>
        </p:nvCxnSpPr>
        <p:spPr>
          <a:xfrm flipH="1">
            <a:off x="4919663" y="4114800"/>
            <a:ext cx="1023937" cy="5667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400800" y="4191000"/>
            <a:ext cx="1428750" cy="381000"/>
          </a:xfrm>
          <a:prstGeom prst="rect">
            <a:avLst/>
          </a:prstGeom>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a:solidFill>
                  <a:schemeClr val="tx1"/>
                </a:solidFill>
              </a:rPr>
              <a:t>FAWN-DS</a:t>
            </a:r>
          </a:p>
        </p:txBody>
      </p:sp>
      <p:sp>
        <p:nvSpPr>
          <p:cNvPr id="28" name="Rectangle 27"/>
          <p:cNvSpPr/>
          <p:nvPr/>
        </p:nvSpPr>
        <p:spPr>
          <a:xfrm>
            <a:off x="4211638" y="3124200"/>
            <a:ext cx="1636712" cy="381000"/>
          </a:xfrm>
          <a:prstGeom prst="rect">
            <a:avLst/>
          </a:prstGeom>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err="1">
                <a:solidFill>
                  <a:schemeClr val="tx1"/>
                </a:solidFill>
              </a:rPr>
              <a:t>HashCache</a:t>
            </a:r>
            <a:endParaRPr lang="en-US" sz="2400" dirty="0">
              <a:solidFill>
                <a:schemeClr val="tx1"/>
              </a:solidFill>
            </a:endParaRPr>
          </a:p>
        </p:txBody>
      </p:sp>
      <p:sp>
        <p:nvSpPr>
          <p:cNvPr id="29" name="Rectangle 28"/>
          <p:cNvSpPr/>
          <p:nvPr/>
        </p:nvSpPr>
        <p:spPr>
          <a:xfrm>
            <a:off x="3144838" y="3733800"/>
            <a:ext cx="1579562" cy="381000"/>
          </a:xfrm>
          <a:prstGeom prst="rect">
            <a:avLst/>
          </a:prstGeom>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err="1">
                <a:solidFill>
                  <a:schemeClr val="tx1"/>
                </a:solidFill>
              </a:rPr>
              <a:t>BufferHash</a:t>
            </a:r>
            <a:endParaRPr lang="en-US" sz="2400" dirty="0">
              <a:solidFill>
                <a:schemeClr val="tx1"/>
              </a:solidFill>
            </a:endParaRPr>
          </a:p>
        </p:txBody>
      </p:sp>
      <p:sp>
        <p:nvSpPr>
          <p:cNvPr id="31" name="Rectangle 30"/>
          <p:cNvSpPr/>
          <p:nvPr/>
        </p:nvSpPr>
        <p:spPr>
          <a:xfrm>
            <a:off x="5334000" y="3733800"/>
            <a:ext cx="1538288" cy="381000"/>
          </a:xfrm>
          <a:prstGeom prst="rect">
            <a:avLst/>
          </a:prstGeom>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err="1">
                <a:solidFill>
                  <a:schemeClr val="tx1"/>
                </a:solidFill>
              </a:rPr>
              <a:t>FlashStore</a:t>
            </a:r>
            <a:endParaRPr lang="en-US" sz="2400" dirty="0">
              <a:solidFill>
                <a:schemeClr val="tx1"/>
              </a:solidFill>
            </a:endParaRPr>
          </a:p>
        </p:txBody>
      </p:sp>
      <p:sp>
        <p:nvSpPr>
          <p:cNvPr id="32" name="Rectangle 31"/>
          <p:cNvSpPr/>
          <p:nvPr/>
        </p:nvSpPr>
        <p:spPr>
          <a:xfrm>
            <a:off x="2230438" y="2576513"/>
            <a:ext cx="1808162" cy="381000"/>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err="1">
                <a:solidFill>
                  <a:schemeClr val="tx1"/>
                </a:solidFill>
              </a:rPr>
              <a:t>SkimpyStash</a:t>
            </a:r>
            <a:endParaRPr lang="en-US" sz="2400" dirty="0">
              <a:solidFill>
                <a:schemeClr val="tx1"/>
              </a:solidFill>
            </a:endParaRPr>
          </a:p>
        </p:txBody>
      </p:sp>
      <p:sp>
        <p:nvSpPr>
          <p:cNvPr id="3" name="Slide Number Placeholder 2"/>
          <p:cNvSpPr>
            <a:spLocks noGrp="1"/>
          </p:cNvSpPr>
          <p:nvPr>
            <p:ph type="sldNum" sz="quarter" idx="12"/>
          </p:nvPr>
        </p:nvSpPr>
        <p:spPr/>
        <p:txBody>
          <a:bodyPr/>
          <a:lstStyle/>
          <a:p>
            <a:pPr>
              <a:defRPr/>
            </a:pPr>
            <a:fld id="{CAA5E69B-ED2A-4257-9248-417B8B26F0FB}" type="slidenum">
              <a:rPr lang="en-US" smtClean="0"/>
              <a:pPr>
                <a:defRPr/>
              </a:pPr>
              <a:t>29</a:t>
            </a:fld>
            <a:endParaRPr lang="en-US"/>
          </a:p>
        </p:txBody>
      </p:sp>
      <p:sp>
        <p:nvSpPr>
          <p:cNvPr id="23" name="Oval 22"/>
          <p:cNvSpPr/>
          <p:nvPr/>
        </p:nvSpPr>
        <p:spPr>
          <a:xfrm>
            <a:off x="1895475" y="4419600"/>
            <a:ext cx="695325" cy="695325"/>
          </a:xfrm>
          <a:prstGeom prst="ellipse">
            <a:avLst/>
          </a:prstGeom>
          <a:solidFill>
            <a:schemeClr val="bg1"/>
          </a:solidFill>
          <a:ln>
            <a:solidFill>
              <a:schemeClr val="tx1"/>
            </a:solidFill>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r>
              <a:rPr lang="en-US" sz="3600" b="1" dirty="0" smtClean="0"/>
              <a:t>?</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9" grpId="0" animBg="1"/>
      <p:bldP spid="21" grpId="0" animBg="1"/>
      <p:bldP spid="17" grpId="0" animBg="1"/>
      <p:bldP spid="19" grpId="0" animBg="1"/>
      <p:bldP spid="20" grpId="0" animBg="1"/>
      <p:bldP spid="30" grpId="0" animBg="1"/>
      <p:bldP spid="27" grpId="0" animBg="1"/>
      <p:bldP spid="28" grpId="0" animBg="1"/>
      <p:bldP spid="29" grpId="0" animBg="1"/>
      <p:bldP spid="31" grpId="0" animBg="1"/>
      <p:bldP spid="32" grpId="0" animBg="1"/>
      <p:bldP spid="23" grpId="0" animBg="1"/>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Cheap and Large CAMs for High Performance Data-Intensive Networked Systems</a:t>
            </a:r>
            <a:endParaRPr lang="en-US" dirty="0"/>
          </a:p>
        </p:txBody>
      </p:sp>
      <p:sp>
        <p:nvSpPr>
          <p:cNvPr id="3" name="Subtitle 2"/>
          <p:cNvSpPr>
            <a:spLocks noGrp="1"/>
          </p:cNvSpPr>
          <p:nvPr>
            <p:ph type="subTitle" idx="1"/>
          </p:nvPr>
        </p:nvSpPr>
        <p:spPr>
          <a:xfrm>
            <a:off x="1066800" y="4191000"/>
            <a:ext cx="7391400" cy="1981200"/>
          </a:xfrm>
        </p:spPr>
        <p:txBody>
          <a:bodyPr>
            <a:normAutofit fontScale="70000" lnSpcReduction="20000"/>
          </a:bodyPr>
          <a:lstStyle/>
          <a:p>
            <a:r>
              <a:rPr lang="en-US" b="1" dirty="0" smtClean="0">
                <a:solidFill>
                  <a:schemeClr val="tx1"/>
                </a:solidFill>
              </a:rPr>
              <a:t>Ashok Anand</a:t>
            </a:r>
            <a:r>
              <a:rPr lang="en-US" dirty="0" smtClean="0">
                <a:solidFill>
                  <a:schemeClr val="tx1"/>
                </a:solidFill>
              </a:rPr>
              <a:t>, </a:t>
            </a:r>
            <a:r>
              <a:rPr lang="en-US" dirty="0" err="1" smtClean="0">
                <a:solidFill>
                  <a:schemeClr val="tx1"/>
                </a:solidFill>
              </a:rPr>
              <a:t>Chitra</a:t>
            </a:r>
            <a:r>
              <a:rPr lang="en-US" dirty="0" smtClean="0">
                <a:solidFill>
                  <a:schemeClr val="tx1"/>
                </a:solidFill>
              </a:rPr>
              <a:t> </a:t>
            </a:r>
            <a:r>
              <a:rPr lang="en-US" dirty="0" err="1" smtClean="0">
                <a:solidFill>
                  <a:schemeClr val="tx1"/>
                </a:solidFill>
              </a:rPr>
              <a:t>Muthukrishnan</a:t>
            </a:r>
            <a:r>
              <a:rPr lang="en-US" dirty="0" smtClean="0">
                <a:solidFill>
                  <a:schemeClr val="tx1"/>
                </a:solidFill>
              </a:rPr>
              <a:t>, Steven </a:t>
            </a:r>
            <a:r>
              <a:rPr lang="en-US" dirty="0" err="1" smtClean="0">
                <a:solidFill>
                  <a:schemeClr val="tx1"/>
                </a:solidFill>
              </a:rPr>
              <a:t>Kappes</a:t>
            </a:r>
            <a:r>
              <a:rPr lang="en-US" dirty="0" smtClean="0">
                <a:solidFill>
                  <a:schemeClr val="tx1"/>
                </a:solidFill>
              </a:rPr>
              <a:t>, and </a:t>
            </a:r>
            <a:r>
              <a:rPr lang="en-US" dirty="0" err="1" smtClean="0">
                <a:solidFill>
                  <a:schemeClr val="tx1"/>
                </a:solidFill>
              </a:rPr>
              <a:t>Aditya</a:t>
            </a:r>
            <a:r>
              <a:rPr lang="en-US" dirty="0" smtClean="0">
                <a:solidFill>
                  <a:schemeClr val="tx1"/>
                </a:solidFill>
              </a:rPr>
              <a:t> </a:t>
            </a:r>
            <a:r>
              <a:rPr lang="en-US" dirty="0" err="1" smtClean="0">
                <a:solidFill>
                  <a:schemeClr val="tx1"/>
                </a:solidFill>
              </a:rPr>
              <a:t>Akella</a:t>
            </a:r>
            <a:endParaRPr lang="en-US" dirty="0" smtClean="0">
              <a:solidFill>
                <a:schemeClr val="tx1"/>
              </a:solidFill>
            </a:endParaRPr>
          </a:p>
          <a:p>
            <a:r>
              <a:rPr lang="en-US" dirty="0" smtClean="0">
                <a:solidFill>
                  <a:schemeClr val="tx1"/>
                </a:solidFill>
              </a:rPr>
              <a:t>University of Wisconsin-Madison</a:t>
            </a:r>
          </a:p>
          <a:p>
            <a:endParaRPr lang="en-US" dirty="0" smtClean="0">
              <a:solidFill>
                <a:schemeClr val="tx1"/>
              </a:solidFill>
            </a:endParaRPr>
          </a:p>
          <a:p>
            <a:r>
              <a:rPr lang="en-US" dirty="0" smtClean="0">
                <a:solidFill>
                  <a:schemeClr val="tx1"/>
                </a:solidFill>
              </a:rPr>
              <a:t> </a:t>
            </a:r>
            <a:r>
              <a:rPr lang="en-US" dirty="0" err="1" smtClean="0">
                <a:solidFill>
                  <a:schemeClr val="tx1"/>
                </a:solidFill>
              </a:rPr>
              <a:t>Suman</a:t>
            </a:r>
            <a:r>
              <a:rPr lang="en-US" dirty="0" smtClean="0">
                <a:solidFill>
                  <a:schemeClr val="tx1"/>
                </a:solidFill>
              </a:rPr>
              <a:t> </a:t>
            </a:r>
            <a:r>
              <a:rPr lang="en-US" dirty="0" err="1" smtClean="0">
                <a:solidFill>
                  <a:schemeClr val="tx1"/>
                </a:solidFill>
              </a:rPr>
              <a:t>Nath</a:t>
            </a:r>
            <a:endParaRPr lang="en-US" dirty="0" smtClean="0">
              <a:solidFill>
                <a:schemeClr val="tx1"/>
              </a:solidFill>
            </a:endParaRPr>
          </a:p>
          <a:p>
            <a:r>
              <a:rPr lang="en-US" dirty="0" smtClean="0">
                <a:solidFill>
                  <a:schemeClr val="tx1"/>
                </a:solidFill>
              </a:rPr>
              <a:t>Microsoft Research</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CAA5E69B-ED2A-4257-9248-417B8B26F0FB}" type="slidenum">
              <a:rPr lang="en-US" smtClean="0"/>
              <a:pPr>
                <a:defRPr/>
              </a:pPr>
              <a:t>30</a:t>
            </a:fld>
            <a:endParaRPr lang="en-US"/>
          </a:p>
        </p:txBody>
      </p:sp>
      <p:sp>
        <p:nvSpPr>
          <p:cNvPr id="119" name="Rounded Rectangle 118"/>
          <p:cNvSpPr/>
          <p:nvPr/>
        </p:nvSpPr>
        <p:spPr>
          <a:xfrm>
            <a:off x="284162" y="3048002"/>
            <a:ext cx="3200399" cy="3657598"/>
          </a:xfrm>
          <a:prstGeom prst="round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512762" y="4038601"/>
            <a:ext cx="2743200" cy="723900"/>
          </a:xfrm>
          <a:prstGeom prst="rect">
            <a:avLst/>
          </a:prstGeom>
          <a:solidFill>
            <a:schemeClr val="accent6">
              <a:lumMod val="20000"/>
              <a:lumOff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 name="Rectangle 143"/>
          <p:cNvSpPr/>
          <p:nvPr/>
        </p:nvSpPr>
        <p:spPr>
          <a:xfrm>
            <a:off x="512762" y="5257800"/>
            <a:ext cx="2743200" cy="1152525"/>
          </a:xfrm>
          <a:prstGeom prst="rect">
            <a:avLst/>
          </a:prstGeom>
          <a:solidFill>
            <a:schemeClr val="bg2">
              <a:lumMod val="9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 name="Rectangle 144"/>
          <p:cNvSpPr/>
          <p:nvPr/>
        </p:nvSpPr>
        <p:spPr>
          <a:xfrm>
            <a:off x="512762"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 name="Rectangle 145"/>
          <p:cNvSpPr/>
          <p:nvPr/>
        </p:nvSpPr>
        <p:spPr>
          <a:xfrm>
            <a:off x="817562"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 name="Rectangle 146"/>
          <p:cNvSpPr/>
          <p:nvPr/>
        </p:nvSpPr>
        <p:spPr>
          <a:xfrm>
            <a:off x="1122362"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 name="Rectangle 147"/>
          <p:cNvSpPr/>
          <p:nvPr/>
        </p:nvSpPr>
        <p:spPr>
          <a:xfrm>
            <a:off x="1427162"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9" name="Rectangle 148"/>
          <p:cNvSpPr/>
          <p:nvPr/>
        </p:nvSpPr>
        <p:spPr>
          <a:xfrm>
            <a:off x="1731962"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 name="Rectangle 149"/>
          <p:cNvSpPr/>
          <p:nvPr/>
        </p:nvSpPr>
        <p:spPr>
          <a:xfrm>
            <a:off x="2036762"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 name="Rectangle 150"/>
          <p:cNvSpPr/>
          <p:nvPr/>
        </p:nvSpPr>
        <p:spPr>
          <a:xfrm>
            <a:off x="2341562"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2" name="Rectangle 151"/>
          <p:cNvSpPr/>
          <p:nvPr/>
        </p:nvSpPr>
        <p:spPr>
          <a:xfrm>
            <a:off x="2646362"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 name="Rectangle 152"/>
          <p:cNvSpPr/>
          <p:nvPr/>
        </p:nvSpPr>
        <p:spPr>
          <a:xfrm>
            <a:off x="2951162"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 name="Rectangle 153"/>
          <p:cNvSpPr/>
          <p:nvPr/>
        </p:nvSpPr>
        <p:spPr>
          <a:xfrm>
            <a:off x="207962" y="3152774"/>
            <a:ext cx="3352800" cy="73342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SILT Sorted Index</a:t>
            </a:r>
          </a:p>
          <a:p>
            <a:pPr algn="ctr" fontAlgn="auto">
              <a:spcBef>
                <a:spcPts val="0"/>
              </a:spcBef>
              <a:spcAft>
                <a:spcPts val="0"/>
              </a:spcAft>
              <a:defRPr/>
            </a:pPr>
            <a:r>
              <a:rPr lang="en-US" sz="2400" b="1" dirty="0" smtClean="0">
                <a:solidFill>
                  <a:schemeClr val="tx1"/>
                </a:solidFill>
              </a:rPr>
              <a:t>(Memory efficient)</a:t>
            </a:r>
            <a:endParaRPr lang="en-US" sz="2400" b="1" dirty="0">
              <a:solidFill>
                <a:schemeClr val="tx2"/>
              </a:solidFill>
            </a:endParaRPr>
          </a:p>
        </p:txBody>
      </p:sp>
      <p:sp>
        <p:nvSpPr>
          <p:cNvPr id="159" name="Rectangle 158"/>
          <p:cNvSpPr/>
          <p:nvPr/>
        </p:nvSpPr>
        <p:spPr>
          <a:xfrm>
            <a:off x="4215211" y="5257800"/>
            <a:ext cx="609600" cy="1152525"/>
          </a:xfrm>
          <a:prstGeom prst="rect">
            <a:avLst/>
          </a:prstGeom>
          <a:solidFill>
            <a:schemeClr val="bg2">
              <a:lumMod val="9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0" name="Rectangle 159"/>
          <p:cNvSpPr/>
          <p:nvPr/>
        </p:nvSpPr>
        <p:spPr>
          <a:xfrm>
            <a:off x="4215211"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1" name="Rectangle 160"/>
          <p:cNvSpPr/>
          <p:nvPr/>
        </p:nvSpPr>
        <p:spPr>
          <a:xfrm>
            <a:off x="4520011"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2" name="Rectangle 161"/>
          <p:cNvSpPr/>
          <p:nvPr/>
        </p:nvSpPr>
        <p:spPr>
          <a:xfrm>
            <a:off x="5105400" y="5257799"/>
            <a:ext cx="609600" cy="1152525"/>
          </a:xfrm>
          <a:prstGeom prst="rect">
            <a:avLst/>
          </a:prstGeom>
          <a:solidFill>
            <a:schemeClr val="bg2">
              <a:lumMod val="9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 name="Rectangle 162"/>
          <p:cNvSpPr/>
          <p:nvPr/>
        </p:nvSpPr>
        <p:spPr>
          <a:xfrm>
            <a:off x="5105400" y="5257799"/>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 name="Rectangle 163"/>
          <p:cNvSpPr/>
          <p:nvPr/>
        </p:nvSpPr>
        <p:spPr>
          <a:xfrm>
            <a:off x="5410200" y="5257799"/>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 name="Rounded Rectangle 165"/>
          <p:cNvSpPr/>
          <p:nvPr/>
        </p:nvSpPr>
        <p:spPr>
          <a:xfrm>
            <a:off x="6424910" y="3048000"/>
            <a:ext cx="2109490" cy="3657600"/>
          </a:xfrm>
          <a:prstGeom prst="round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7162800" y="5257800"/>
            <a:ext cx="609600" cy="1152525"/>
          </a:xfrm>
          <a:prstGeom prst="rect">
            <a:avLst/>
          </a:prstGeom>
          <a:solidFill>
            <a:schemeClr val="bg2">
              <a:lumMod val="9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0" name="Rectangle 169"/>
          <p:cNvSpPr/>
          <p:nvPr/>
        </p:nvSpPr>
        <p:spPr>
          <a:xfrm>
            <a:off x="7162800"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1" name="Rectangle 170"/>
          <p:cNvSpPr/>
          <p:nvPr/>
        </p:nvSpPr>
        <p:spPr>
          <a:xfrm>
            <a:off x="7467600" y="52578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3" name="Rectangle 172"/>
          <p:cNvSpPr/>
          <p:nvPr/>
        </p:nvSpPr>
        <p:spPr>
          <a:xfrm>
            <a:off x="5313362" y="3152773"/>
            <a:ext cx="4364038" cy="73342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SILT Log Index</a:t>
            </a:r>
            <a:endParaRPr lang="en-US" sz="2400" b="1" dirty="0">
              <a:solidFill>
                <a:schemeClr val="tx1"/>
              </a:solidFill>
            </a:endParaRPr>
          </a:p>
          <a:p>
            <a:pPr algn="ctr" fontAlgn="auto">
              <a:spcBef>
                <a:spcPts val="0"/>
              </a:spcBef>
              <a:spcAft>
                <a:spcPts val="0"/>
              </a:spcAft>
              <a:defRPr/>
            </a:pPr>
            <a:r>
              <a:rPr lang="en-US" sz="2400" b="1" dirty="0" smtClean="0">
                <a:solidFill>
                  <a:schemeClr val="tx1"/>
                </a:solidFill>
              </a:rPr>
              <a:t>(</a:t>
            </a:r>
            <a:r>
              <a:rPr lang="en-US" sz="2400" b="1" dirty="0">
                <a:solidFill>
                  <a:schemeClr val="tx1"/>
                </a:solidFill>
              </a:rPr>
              <a:t>W</a:t>
            </a:r>
            <a:r>
              <a:rPr lang="en-US" sz="2400" b="1" dirty="0" smtClean="0">
                <a:solidFill>
                  <a:schemeClr val="tx1"/>
                </a:solidFill>
              </a:rPr>
              <a:t>rite friendly)</a:t>
            </a:r>
          </a:p>
        </p:txBody>
      </p:sp>
      <p:sp>
        <p:nvSpPr>
          <p:cNvPr id="84" name="Rounded Rectangle 83"/>
          <p:cNvSpPr/>
          <p:nvPr/>
        </p:nvSpPr>
        <p:spPr>
          <a:xfrm>
            <a:off x="3962400" y="3048000"/>
            <a:ext cx="1981200" cy="3657599"/>
          </a:xfrm>
          <a:prstGeom prst="round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Left Arrow 157"/>
          <p:cNvSpPr/>
          <p:nvPr/>
        </p:nvSpPr>
        <p:spPr>
          <a:xfrm>
            <a:off x="3332162" y="3105149"/>
            <a:ext cx="706438" cy="704851"/>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a:p>
        </p:txBody>
      </p:sp>
      <p:sp>
        <p:nvSpPr>
          <p:cNvPr id="172" name="Left Arrow 171"/>
          <p:cNvSpPr/>
          <p:nvPr/>
        </p:nvSpPr>
        <p:spPr>
          <a:xfrm>
            <a:off x="5791200" y="3105149"/>
            <a:ext cx="685800" cy="704851"/>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a:p>
        </p:txBody>
      </p:sp>
      <p:sp>
        <p:nvSpPr>
          <p:cNvPr id="87" name="Title 7"/>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smtClean="0"/>
              <a:t>Solution Preview: (1) Three Stores with (2) New Index Data Structures</a:t>
            </a:r>
          </a:p>
        </p:txBody>
      </p:sp>
      <p:sp>
        <p:nvSpPr>
          <p:cNvPr id="88" name="Rectangle 87"/>
          <p:cNvSpPr/>
          <p:nvPr/>
        </p:nvSpPr>
        <p:spPr>
          <a:xfrm>
            <a:off x="7772400" y="4724400"/>
            <a:ext cx="1371600" cy="381000"/>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r" fontAlgn="auto">
              <a:spcBef>
                <a:spcPts val="0"/>
              </a:spcBef>
              <a:spcAft>
                <a:spcPts val="0"/>
              </a:spcAft>
              <a:defRPr/>
            </a:pPr>
            <a:r>
              <a:rPr lang="en-US" sz="2400" b="1" dirty="0">
                <a:solidFill>
                  <a:schemeClr val="tx1"/>
                </a:solidFill>
              </a:rPr>
              <a:t>Memory</a:t>
            </a:r>
          </a:p>
        </p:txBody>
      </p:sp>
      <p:sp>
        <p:nvSpPr>
          <p:cNvPr id="89" name="Rectangle 88"/>
          <p:cNvSpPr/>
          <p:nvPr/>
        </p:nvSpPr>
        <p:spPr>
          <a:xfrm>
            <a:off x="8305800" y="5105400"/>
            <a:ext cx="838200" cy="381000"/>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r" fontAlgn="auto">
              <a:spcBef>
                <a:spcPts val="0"/>
              </a:spcBef>
              <a:spcAft>
                <a:spcPts val="0"/>
              </a:spcAft>
              <a:defRPr/>
            </a:pPr>
            <a:r>
              <a:rPr lang="en-US" sz="2400" b="1" dirty="0">
                <a:solidFill>
                  <a:schemeClr val="tx1"/>
                </a:solidFill>
              </a:rPr>
              <a:t>Flash</a:t>
            </a:r>
          </a:p>
        </p:txBody>
      </p:sp>
      <p:sp>
        <p:nvSpPr>
          <p:cNvPr id="90" name="Rectangle 89"/>
          <p:cNvSpPr/>
          <p:nvPr/>
        </p:nvSpPr>
        <p:spPr>
          <a:xfrm>
            <a:off x="2798762" y="3152774"/>
            <a:ext cx="4364038" cy="73342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SILT Filter</a:t>
            </a:r>
          </a:p>
        </p:txBody>
      </p:sp>
      <p:sp>
        <p:nvSpPr>
          <p:cNvPr id="91" name="Rectangle 90"/>
          <p:cNvSpPr/>
          <p:nvPr/>
        </p:nvSpPr>
        <p:spPr>
          <a:xfrm>
            <a:off x="4364038" y="3962400"/>
            <a:ext cx="284162" cy="914400"/>
          </a:xfrm>
          <a:prstGeom prst="rect">
            <a:avLst/>
          </a:prstGeom>
          <a:solidFill>
            <a:schemeClr val="accent6">
              <a:lumMod val="20000"/>
              <a:lumOff val="8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 name="Rectangle 91"/>
          <p:cNvSpPr/>
          <p:nvPr/>
        </p:nvSpPr>
        <p:spPr>
          <a:xfrm>
            <a:off x="4364038" y="3962400"/>
            <a:ext cx="284162" cy="914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3" name="Rectangle 92"/>
          <p:cNvSpPr/>
          <p:nvPr/>
        </p:nvSpPr>
        <p:spPr>
          <a:xfrm>
            <a:off x="5278438" y="3962400"/>
            <a:ext cx="284162" cy="914400"/>
          </a:xfrm>
          <a:prstGeom prst="rect">
            <a:avLst/>
          </a:prstGeom>
          <a:solidFill>
            <a:schemeClr val="accent6">
              <a:lumMod val="20000"/>
              <a:lumOff val="8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 name="Rectangle 93"/>
          <p:cNvSpPr/>
          <p:nvPr/>
        </p:nvSpPr>
        <p:spPr>
          <a:xfrm>
            <a:off x="5278438" y="3962400"/>
            <a:ext cx="284162" cy="914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 name="Left Arrow 94"/>
          <p:cNvSpPr/>
          <p:nvPr/>
        </p:nvSpPr>
        <p:spPr>
          <a:xfrm rot="16200000">
            <a:off x="7134227" y="2390775"/>
            <a:ext cx="609599" cy="704851"/>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a:p>
        </p:txBody>
      </p:sp>
      <p:sp>
        <p:nvSpPr>
          <p:cNvPr id="96" name="Rectangle 95"/>
          <p:cNvSpPr/>
          <p:nvPr/>
        </p:nvSpPr>
        <p:spPr>
          <a:xfrm>
            <a:off x="5257800" y="1857374"/>
            <a:ext cx="4364038" cy="73342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Inserts only go to Log</a:t>
            </a:r>
          </a:p>
        </p:txBody>
      </p:sp>
      <p:sp>
        <p:nvSpPr>
          <p:cNvPr id="97" name="Rectangle 96"/>
          <p:cNvSpPr/>
          <p:nvPr/>
        </p:nvSpPr>
        <p:spPr>
          <a:xfrm>
            <a:off x="2798762" y="2390774"/>
            <a:ext cx="4364038" cy="73342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Data are moved in background</a:t>
            </a:r>
          </a:p>
        </p:txBody>
      </p:sp>
      <p:cxnSp>
        <p:nvCxnSpPr>
          <p:cNvPr id="120" name="Straight Connector 119"/>
          <p:cNvCxnSpPr/>
          <p:nvPr/>
        </p:nvCxnSpPr>
        <p:spPr>
          <a:xfrm>
            <a:off x="0" y="5095874"/>
            <a:ext cx="9144000" cy="0"/>
          </a:xfrm>
          <a:prstGeom prst="line">
            <a:avLst/>
          </a:prstGeom>
          <a:ln w="19050">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cxnSp>
      <p:sp>
        <p:nvSpPr>
          <p:cNvPr id="74" name="Rectangle 73"/>
          <p:cNvSpPr/>
          <p:nvPr/>
        </p:nvSpPr>
        <p:spPr>
          <a:xfrm>
            <a:off x="7162800" y="3962400"/>
            <a:ext cx="609600" cy="914400"/>
          </a:xfrm>
          <a:prstGeom prst="rect">
            <a:avLst/>
          </a:prstGeom>
          <a:solidFill>
            <a:schemeClr val="accent6">
              <a:lumMod val="20000"/>
              <a:lumOff val="8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 name="Rectangle 82"/>
          <p:cNvSpPr/>
          <p:nvPr/>
        </p:nvSpPr>
        <p:spPr>
          <a:xfrm>
            <a:off x="7162800" y="3962400"/>
            <a:ext cx="609600" cy="914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2"/>
          <p:cNvGrpSpPr/>
          <p:nvPr/>
        </p:nvGrpSpPr>
        <p:grpSpPr>
          <a:xfrm>
            <a:off x="1253066" y="2411673"/>
            <a:ext cx="6987822" cy="3506526"/>
            <a:chOff x="1253066" y="2411673"/>
            <a:chExt cx="6987822" cy="3506526"/>
          </a:xfrm>
        </p:grpSpPr>
        <p:sp>
          <p:nvSpPr>
            <p:cNvPr id="2" name="Freeform 1"/>
            <p:cNvSpPr/>
            <p:nvPr/>
          </p:nvSpPr>
          <p:spPr>
            <a:xfrm>
              <a:off x="7549444" y="2455333"/>
              <a:ext cx="691444" cy="1919111"/>
            </a:xfrm>
            <a:custGeom>
              <a:avLst/>
              <a:gdLst>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Lst>
              <a:ahLst/>
              <a:cxnLst>
                <a:cxn ang="0">
                  <a:pos x="connsiteX0" y="connsiteY0"/>
                </a:cxn>
                <a:cxn ang="0">
                  <a:pos x="connsiteX1" y="connsiteY1"/>
                </a:cxn>
              </a:cxnLst>
              <a:rect l="l" t="t" r="r" b="b"/>
              <a:pathLst>
                <a:path w="691444" h="1919111">
                  <a:moveTo>
                    <a:pt x="691444" y="0"/>
                  </a:moveTo>
                  <a:cubicBezTo>
                    <a:pt x="348074" y="526815"/>
                    <a:pt x="131704" y="1039518"/>
                    <a:pt x="0" y="1919111"/>
                  </a:cubicBezTo>
                </a:path>
              </a:pathLst>
            </a:cu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253066" y="4351866"/>
              <a:ext cx="804332" cy="1566333"/>
            </a:xfrm>
            <a:custGeom>
              <a:avLst/>
              <a:gdLst>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 name="connsiteX0" fmla="*/ 634999 w 634999"/>
                <a:gd name="connsiteY0" fmla="*/ 0 h 1763889"/>
                <a:gd name="connsiteX1" fmla="*/ 0 w 634999"/>
                <a:gd name="connsiteY1" fmla="*/ 1763889 h 1763889"/>
                <a:gd name="connsiteX0" fmla="*/ 677332 w 677332"/>
                <a:gd name="connsiteY0" fmla="*/ 0 h 1495777"/>
                <a:gd name="connsiteX1" fmla="*/ 0 w 677332"/>
                <a:gd name="connsiteY1" fmla="*/ 1495777 h 1495777"/>
                <a:gd name="connsiteX0" fmla="*/ 677332 w 677332"/>
                <a:gd name="connsiteY0" fmla="*/ 0 h 1495777"/>
                <a:gd name="connsiteX1" fmla="*/ 0 w 677332"/>
                <a:gd name="connsiteY1" fmla="*/ 1495777 h 1495777"/>
                <a:gd name="connsiteX0" fmla="*/ 804332 w 804332"/>
                <a:gd name="connsiteY0" fmla="*/ 0 h 1566333"/>
                <a:gd name="connsiteX1" fmla="*/ 0 w 804332"/>
                <a:gd name="connsiteY1" fmla="*/ 1566333 h 1566333"/>
              </a:gdLst>
              <a:ahLst/>
              <a:cxnLst>
                <a:cxn ang="0">
                  <a:pos x="connsiteX0" y="connsiteY0"/>
                </a:cxn>
                <a:cxn ang="0">
                  <a:pos x="connsiteX1" y="connsiteY1"/>
                </a:cxn>
              </a:cxnLst>
              <a:rect l="l" t="t" r="r" b="b"/>
              <a:pathLst>
                <a:path w="804332" h="1566333">
                  <a:moveTo>
                    <a:pt x="804332" y="0"/>
                  </a:moveTo>
                  <a:cubicBezTo>
                    <a:pt x="418628" y="442148"/>
                    <a:pt x="131704" y="686740"/>
                    <a:pt x="0" y="1566333"/>
                  </a:cubicBezTo>
                </a:path>
              </a:pathLst>
            </a:cu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057400" y="2413669"/>
              <a:ext cx="2441220" cy="1977708"/>
            </a:xfrm>
            <a:custGeom>
              <a:avLst/>
              <a:gdLst>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 name="connsiteX0" fmla="*/ 634999 w 634999"/>
                <a:gd name="connsiteY0" fmla="*/ 0 h 1763889"/>
                <a:gd name="connsiteX1" fmla="*/ 0 w 634999"/>
                <a:gd name="connsiteY1" fmla="*/ 1763889 h 1763889"/>
                <a:gd name="connsiteX0" fmla="*/ 677332 w 677332"/>
                <a:gd name="connsiteY0" fmla="*/ 0 h 1495777"/>
                <a:gd name="connsiteX1" fmla="*/ 0 w 677332"/>
                <a:gd name="connsiteY1" fmla="*/ 1495777 h 1495777"/>
                <a:gd name="connsiteX0" fmla="*/ 2455332 w 2455332"/>
                <a:gd name="connsiteY0" fmla="*/ 273257 h 397220"/>
                <a:gd name="connsiteX1" fmla="*/ 0 w 2455332"/>
                <a:gd name="connsiteY1" fmla="*/ 301478 h 397220"/>
                <a:gd name="connsiteX0" fmla="*/ 2455332 w 2455332"/>
                <a:gd name="connsiteY0" fmla="*/ 724606 h 752827"/>
                <a:gd name="connsiteX1" fmla="*/ 0 w 2455332"/>
                <a:gd name="connsiteY1" fmla="*/ 752827 h 752827"/>
                <a:gd name="connsiteX0" fmla="*/ 2455332 w 2455332"/>
                <a:gd name="connsiteY0" fmla="*/ 1417729 h 1445950"/>
                <a:gd name="connsiteX1" fmla="*/ 0 w 2455332"/>
                <a:gd name="connsiteY1" fmla="*/ 1445950 h 1445950"/>
                <a:gd name="connsiteX0" fmla="*/ 2455332 w 2455332"/>
                <a:gd name="connsiteY0" fmla="*/ 1906775 h 1934996"/>
                <a:gd name="connsiteX1" fmla="*/ 0 w 2455332"/>
                <a:gd name="connsiteY1" fmla="*/ 1934996 h 1934996"/>
                <a:gd name="connsiteX0" fmla="*/ 2441220 w 2441220"/>
                <a:gd name="connsiteY0" fmla="*/ 1864821 h 1977708"/>
                <a:gd name="connsiteX1" fmla="*/ 0 w 2441220"/>
                <a:gd name="connsiteY1" fmla="*/ 1977708 h 1977708"/>
              </a:gdLst>
              <a:ahLst/>
              <a:cxnLst>
                <a:cxn ang="0">
                  <a:pos x="connsiteX0" y="connsiteY0"/>
                </a:cxn>
                <a:cxn ang="0">
                  <a:pos x="connsiteX1" y="connsiteY1"/>
                </a:cxn>
              </a:cxnLst>
              <a:rect l="l" t="t" r="r" b="b"/>
              <a:pathLst>
                <a:path w="2441220" h="1977708">
                  <a:moveTo>
                    <a:pt x="2441220" y="1864821"/>
                  </a:moveTo>
                  <a:cubicBezTo>
                    <a:pt x="2083739" y="-656365"/>
                    <a:pt x="879593" y="-623441"/>
                    <a:pt x="0" y="1977708"/>
                  </a:cubicBezTo>
                </a:path>
              </a:pathLst>
            </a:cu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4495800" y="3079401"/>
              <a:ext cx="903110" cy="1293996"/>
            </a:xfrm>
            <a:custGeom>
              <a:avLst/>
              <a:gdLst>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 name="connsiteX0" fmla="*/ 634999 w 634999"/>
                <a:gd name="connsiteY0" fmla="*/ 0 h 1763889"/>
                <a:gd name="connsiteX1" fmla="*/ 0 w 634999"/>
                <a:gd name="connsiteY1" fmla="*/ 1763889 h 1763889"/>
                <a:gd name="connsiteX0" fmla="*/ 677332 w 677332"/>
                <a:gd name="connsiteY0" fmla="*/ 0 h 1495777"/>
                <a:gd name="connsiteX1" fmla="*/ 0 w 677332"/>
                <a:gd name="connsiteY1" fmla="*/ 1495777 h 1495777"/>
                <a:gd name="connsiteX0" fmla="*/ 2455332 w 2455332"/>
                <a:gd name="connsiteY0" fmla="*/ 273257 h 397220"/>
                <a:gd name="connsiteX1" fmla="*/ 0 w 2455332"/>
                <a:gd name="connsiteY1" fmla="*/ 301478 h 397220"/>
                <a:gd name="connsiteX0" fmla="*/ 2455332 w 2455332"/>
                <a:gd name="connsiteY0" fmla="*/ 724606 h 752827"/>
                <a:gd name="connsiteX1" fmla="*/ 0 w 2455332"/>
                <a:gd name="connsiteY1" fmla="*/ 752827 h 752827"/>
                <a:gd name="connsiteX0" fmla="*/ 2455332 w 2455332"/>
                <a:gd name="connsiteY0" fmla="*/ 1417729 h 1445950"/>
                <a:gd name="connsiteX1" fmla="*/ 0 w 2455332"/>
                <a:gd name="connsiteY1" fmla="*/ 1445950 h 1445950"/>
                <a:gd name="connsiteX0" fmla="*/ 2455332 w 2455332"/>
                <a:gd name="connsiteY0" fmla="*/ 1906775 h 1934996"/>
                <a:gd name="connsiteX1" fmla="*/ 0 w 2455332"/>
                <a:gd name="connsiteY1" fmla="*/ 1934996 h 1934996"/>
                <a:gd name="connsiteX0" fmla="*/ 903110 w 903110"/>
                <a:gd name="connsiteY0" fmla="*/ 1942540 h 1942540"/>
                <a:gd name="connsiteX1" fmla="*/ 0 w 903110"/>
                <a:gd name="connsiteY1" fmla="*/ 1900205 h 1942540"/>
                <a:gd name="connsiteX0" fmla="*/ 903110 w 903110"/>
                <a:gd name="connsiteY0" fmla="*/ 1556213 h 1556213"/>
                <a:gd name="connsiteX1" fmla="*/ 0 w 903110"/>
                <a:gd name="connsiteY1" fmla="*/ 1513878 h 1556213"/>
                <a:gd name="connsiteX0" fmla="*/ 903110 w 903110"/>
                <a:gd name="connsiteY0" fmla="*/ 1252439 h 1252439"/>
                <a:gd name="connsiteX1" fmla="*/ 0 w 903110"/>
                <a:gd name="connsiteY1" fmla="*/ 1210104 h 1252439"/>
                <a:gd name="connsiteX0" fmla="*/ 903110 w 903110"/>
                <a:gd name="connsiteY0" fmla="*/ 1221008 h 1235118"/>
                <a:gd name="connsiteX1" fmla="*/ 0 w 903110"/>
                <a:gd name="connsiteY1" fmla="*/ 1235118 h 1235118"/>
                <a:gd name="connsiteX0" fmla="*/ 903110 w 903110"/>
                <a:gd name="connsiteY0" fmla="*/ 1152886 h 1293996"/>
                <a:gd name="connsiteX1" fmla="*/ 0 w 903110"/>
                <a:gd name="connsiteY1" fmla="*/ 1293996 h 1293996"/>
              </a:gdLst>
              <a:ahLst/>
              <a:cxnLst>
                <a:cxn ang="0">
                  <a:pos x="connsiteX0" y="connsiteY0"/>
                </a:cxn>
                <a:cxn ang="0">
                  <a:pos x="connsiteX1" y="connsiteY1"/>
                </a:cxn>
              </a:cxnLst>
              <a:rect l="l" t="t" r="r" b="b"/>
              <a:pathLst>
                <a:path w="903110" h="1293996">
                  <a:moveTo>
                    <a:pt x="903110" y="1152886"/>
                  </a:moveTo>
                  <a:cubicBezTo>
                    <a:pt x="841962" y="-239411"/>
                    <a:pt x="188149" y="-573375"/>
                    <a:pt x="0" y="1293996"/>
                  </a:cubicBezTo>
                </a:path>
              </a:pathLst>
            </a:cu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5410200" y="2411673"/>
              <a:ext cx="2144888" cy="1931726"/>
            </a:xfrm>
            <a:custGeom>
              <a:avLst/>
              <a:gdLst>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 name="connsiteX0" fmla="*/ 691444 w 691444"/>
                <a:gd name="connsiteY0" fmla="*/ 0 h 1919111"/>
                <a:gd name="connsiteX1" fmla="*/ 0 w 691444"/>
                <a:gd name="connsiteY1" fmla="*/ 1919111 h 1919111"/>
                <a:gd name="connsiteX0" fmla="*/ 634999 w 634999"/>
                <a:gd name="connsiteY0" fmla="*/ 0 h 1763889"/>
                <a:gd name="connsiteX1" fmla="*/ 0 w 634999"/>
                <a:gd name="connsiteY1" fmla="*/ 1763889 h 1763889"/>
                <a:gd name="connsiteX0" fmla="*/ 677332 w 677332"/>
                <a:gd name="connsiteY0" fmla="*/ 0 h 1495777"/>
                <a:gd name="connsiteX1" fmla="*/ 0 w 677332"/>
                <a:gd name="connsiteY1" fmla="*/ 1495777 h 1495777"/>
                <a:gd name="connsiteX0" fmla="*/ 2455332 w 2455332"/>
                <a:gd name="connsiteY0" fmla="*/ 273257 h 397220"/>
                <a:gd name="connsiteX1" fmla="*/ 0 w 2455332"/>
                <a:gd name="connsiteY1" fmla="*/ 301478 h 397220"/>
                <a:gd name="connsiteX0" fmla="*/ 2455332 w 2455332"/>
                <a:gd name="connsiteY0" fmla="*/ 724606 h 752827"/>
                <a:gd name="connsiteX1" fmla="*/ 0 w 2455332"/>
                <a:gd name="connsiteY1" fmla="*/ 752827 h 752827"/>
                <a:gd name="connsiteX0" fmla="*/ 2455332 w 2455332"/>
                <a:gd name="connsiteY0" fmla="*/ 1417729 h 1445950"/>
                <a:gd name="connsiteX1" fmla="*/ 0 w 2455332"/>
                <a:gd name="connsiteY1" fmla="*/ 1445950 h 1445950"/>
                <a:gd name="connsiteX0" fmla="*/ 2455332 w 2455332"/>
                <a:gd name="connsiteY0" fmla="*/ 1906775 h 1934996"/>
                <a:gd name="connsiteX1" fmla="*/ 0 w 2455332"/>
                <a:gd name="connsiteY1" fmla="*/ 1934996 h 1934996"/>
                <a:gd name="connsiteX0" fmla="*/ 903110 w 903110"/>
                <a:gd name="connsiteY0" fmla="*/ 1942540 h 1942540"/>
                <a:gd name="connsiteX1" fmla="*/ 0 w 903110"/>
                <a:gd name="connsiteY1" fmla="*/ 1900205 h 1942540"/>
                <a:gd name="connsiteX0" fmla="*/ 903110 w 903110"/>
                <a:gd name="connsiteY0" fmla="*/ 1556213 h 1556213"/>
                <a:gd name="connsiteX1" fmla="*/ 0 w 903110"/>
                <a:gd name="connsiteY1" fmla="*/ 1513878 h 1556213"/>
                <a:gd name="connsiteX0" fmla="*/ 903110 w 903110"/>
                <a:gd name="connsiteY0" fmla="*/ 1252439 h 1252439"/>
                <a:gd name="connsiteX1" fmla="*/ 0 w 903110"/>
                <a:gd name="connsiteY1" fmla="*/ 1210104 h 1252439"/>
                <a:gd name="connsiteX0" fmla="*/ 903110 w 903110"/>
                <a:gd name="connsiteY0" fmla="*/ 1221008 h 1235118"/>
                <a:gd name="connsiteX1" fmla="*/ 0 w 903110"/>
                <a:gd name="connsiteY1" fmla="*/ 1235118 h 1235118"/>
                <a:gd name="connsiteX0" fmla="*/ 2144888 w 2144888"/>
                <a:gd name="connsiteY0" fmla="*/ 1221008 h 1235118"/>
                <a:gd name="connsiteX1" fmla="*/ 0 w 2144888"/>
                <a:gd name="connsiteY1" fmla="*/ 1235118 h 1235118"/>
                <a:gd name="connsiteX0" fmla="*/ 2144888 w 2144888"/>
                <a:gd name="connsiteY0" fmla="*/ 1751259 h 1765369"/>
                <a:gd name="connsiteX1" fmla="*/ 0 w 2144888"/>
                <a:gd name="connsiteY1" fmla="*/ 1765369 h 1765369"/>
                <a:gd name="connsiteX0" fmla="*/ 2144888 w 2144888"/>
                <a:gd name="connsiteY0" fmla="*/ 1917616 h 1931726"/>
                <a:gd name="connsiteX1" fmla="*/ 0 w 2144888"/>
                <a:gd name="connsiteY1" fmla="*/ 1931726 h 1931726"/>
              </a:gdLst>
              <a:ahLst/>
              <a:cxnLst>
                <a:cxn ang="0">
                  <a:pos x="connsiteX0" y="connsiteY0"/>
                </a:cxn>
                <a:cxn ang="0">
                  <a:pos x="connsiteX1" y="connsiteY1"/>
                </a:cxn>
              </a:cxnLst>
              <a:rect l="l" t="t" r="r" b="b"/>
              <a:pathLst>
                <a:path w="2144888" h="1931726">
                  <a:moveTo>
                    <a:pt x="2144888" y="1917616"/>
                  </a:moveTo>
                  <a:cubicBezTo>
                    <a:pt x="1589851" y="-857570"/>
                    <a:pt x="597371" y="-415423"/>
                    <a:pt x="0" y="1931726"/>
                  </a:cubicBezTo>
                </a:path>
              </a:pathLst>
            </a:cu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1" name="Rectangle 50"/>
          <p:cNvSpPr/>
          <p:nvPr/>
        </p:nvSpPr>
        <p:spPr>
          <a:xfrm>
            <a:off x="1143000" y="1552574"/>
            <a:ext cx="7086600" cy="73342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Queries look up stores in sequence (from new to old)</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32441109"/>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ipe(up)">
                                      <p:cBhvr>
                                        <p:cTn id="7" dur="500"/>
                                        <p:tgtEl>
                                          <p:spTgt spid="9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up)">
                                      <p:cBhvr>
                                        <p:cTn id="10" dur="500"/>
                                        <p:tgtEl>
                                          <p:spTgt spid="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72"/>
                                        </p:tgtEl>
                                        <p:attrNameLst>
                                          <p:attrName>style.visibility</p:attrName>
                                        </p:attrNameLst>
                                      </p:cBhvr>
                                      <p:to>
                                        <p:strVal val="visible"/>
                                      </p:to>
                                    </p:set>
                                    <p:animEffect transition="in" filter="wipe(right)">
                                      <p:cBhvr>
                                        <p:cTn id="15" dur="500"/>
                                        <p:tgtEl>
                                          <p:spTgt spid="17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58"/>
                                        </p:tgtEl>
                                        <p:attrNameLst>
                                          <p:attrName>style.visibility</p:attrName>
                                        </p:attrNameLst>
                                      </p:cBhvr>
                                      <p:to>
                                        <p:strVal val="visible"/>
                                      </p:to>
                                    </p:set>
                                    <p:animEffect transition="in" filter="wipe(right)">
                                      <p:cBhvr>
                                        <p:cTn id="18" dur="500"/>
                                        <p:tgtEl>
                                          <p:spTgt spid="15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wipe(right)">
                                      <p:cBhvr>
                                        <p:cTn id="21" dur="500"/>
                                        <p:tgtEl>
                                          <p:spTgt spid="9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97"/>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58"/>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72"/>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5"/>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9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right)">
                                      <p:cBhvr>
                                        <p:cTn id="38" dur="3000"/>
                                        <p:tgtEl>
                                          <p:spTgt spid="3"/>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8" grpId="1" animBg="1"/>
      <p:bldP spid="172" grpId="0" animBg="1"/>
      <p:bldP spid="172" grpId="1" animBg="1"/>
      <p:bldP spid="95" grpId="0" animBg="1"/>
      <p:bldP spid="95" grpId="1" animBg="1"/>
      <p:bldP spid="96" grpId="0"/>
      <p:bldP spid="96" grpId="1"/>
      <p:bldP spid="97" grpId="0"/>
      <p:bldP spid="97" grpId="1"/>
      <p:bldP spid="51" grpId="0"/>
    </p:bld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13" name="Straight Connector 12"/>
          <p:cNvCxnSpPr/>
          <p:nvPr/>
        </p:nvCxnSpPr>
        <p:spPr>
          <a:xfrm>
            <a:off x="0" y="3429000"/>
            <a:ext cx="9144000" cy="0"/>
          </a:xfrm>
          <a:prstGeom prst="line">
            <a:avLst/>
          </a:prstGeom>
          <a:ln w="19050">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2971800" y="2057399"/>
            <a:ext cx="990600" cy="914400"/>
          </a:xfrm>
          <a:prstGeom prst="rect">
            <a:avLst/>
          </a:prstGeom>
          <a:solidFill>
            <a:schemeClr val="accent6">
              <a:lumMod val="20000"/>
              <a:lumOff val="8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2" name="Rectangle 71"/>
          <p:cNvSpPr/>
          <p:nvPr/>
        </p:nvSpPr>
        <p:spPr>
          <a:xfrm>
            <a:off x="2971800" y="2057399"/>
            <a:ext cx="225425" cy="914400"/>
          </a:xfrm>
          <a:prstGeom prst="rect">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3" name="Straight Connector 72"/>
          <p:cNvCxnSpPr/>
          <p:nvPr/>
        </p:nvCxnSpPr>
        <p:spPr>
          <a:xfrm>
            <a:off x="2971800" y="2285999"/>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1"/>
          </p:cNvCxnSpPr>
          <p:nvPr/>
        </p:nvCxnSpPr>
        <p:spPr>
          <a:xfrm>
            <a:off x="2971800" y="2514599"/>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971800" y="2743199"/>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200400" y="2057399"/>
            <a:ext cx="0" cy="91440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971800" y="2057399"/>
            <a:ext cx="990600" cy="914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0" y="5638800"/>
            <a:ext cx="9144000" cy="1219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43" name="Title 7"/>
          <p:cNvSpPr>
            <a:spLocks noGrp="1"/>
          </p:cNvSpPr>
          <p:nvPr>
            <p:ph type="title"/>
          </p:nvPr>
        </p:nvSpPr>
        <p:spPr/>
        <p:txBody>
          <a:bodyPr/>
          <a:lstStyle/>
          <a:p>
            <a:pPr eaLnBrk="1" hangingPunct="1"/>
            <a:r>
              <a:rPr lang="en-US" sz="4000" dirty="0" err="1" smtClean="0"/>
              <a:t>LogStore</a:t>
            </a:r>
            <a:r>
              <a:rPr lang="en-US" sz="4000" dirty="0" smtClean="0"/>
              <a:t>: No Control over Data Layout</a:t>
            </a:r>
          </a:p>
        </p:txBody>
      </p:sp>
      <p:sp>
        <p:nvSpPr>
          <p:cNvPr id="10" name="Rectangle 9"/>
          <p:cNvSpPr/>
          <p:nvPr/>
        </p:nvSpPr>
        <p:spPr>
          <a:xfrm>
            <a:off x="457200" y="6248400"/>
            <a:ext cx="2646363" cy="381000"/>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6.5+ bytes/entry</a:t>
            </a:r>
            <a:endParaRPr lang="en-US" sz="2400" b="1" dirty="0">
              <a:solidFill>
                <a:schemeClr val="tx1"/>
              </a:solidFill>
            </a:endParaRPr>
          </a:p>
        </p:txBody>
      </p:sp>
      <p:sp>
        <p:nvSpPr>
          <p:cNvPr id="11" name="Rectangle 10"/>
          <p:cNvSpPr/>
          <p:nvPr/>
        </p:nvSpPr>
        <p:spPr>
          <a:xfrm>
            <a:off x="5964238" y="6248400"/>
            <a:ext cx="2646362" cy="381000"/>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1</a:t>
            </a:r>
            <a:endParaRPr lang="en-US" sz="2400" b="1" dirty="0">
              <a:solidFill>
                <a:schemeClr val="tx1"/>
              </a:solidFill>
            </a:endParaRPr>
          </a:p>
        </p:txBody>
      </p:sp>
      <p:sp>
        <p:nvSpPr>
          <p:cNvPr id="5" name="Rectangle 4"/>
          <p:cNvSpPr/>
          <p:nvPr/>
        </p:nvSpPr>
        <p:spPr>
          <a:xfrm>
            <a:off x="457200" y="5867400"/>
            <a:ext cx="2646363" cy="381000"/>
          </a:xfrm>
          <a:prstGeom prst="rect">
            <a:avLst/>
          </a:prstGeom>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Memory overhead</a:t>
            </a:r>
          </a:p>
        </p:txBody>
      </p:sp>
      <p:sp>
        <p:nvSpPr>
          <p:cNvPr id="7" name="Rectangle 6"/>
          <p:cNvSpPr/>
          <p:nvPr/>
        </p:nvSpPr>
        <p:spPr>
          <a:xfrm>
            <a:off x="5964238" y="5867400"/>
            <a:ext cx="2646362" cy="381000"/>
          </a:xfrm>
          <a:prstGeom prst="rect">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Write amplification</a:t>
            </a:r>
          </a:p>
        </p:txBody>
      </p:sp>
      <p:cxnSp>
        <p:nvCxnSpPr>
          <p:cNvPr id="3" name="Straight Arrow Connector 2"/>
          <p:cNvCxnSpPr/>
          <p:nvPr/>
        </p:nvCxnSpPr>
        <p:spPr>
          <a:xfrm>
            <a:off x="6723063" y="4648200"/>
            <a:ext cx="181133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553200" y="3733800"/>
            <a:ext cx="2209800" cy="8001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a:solidFill>
                  <a:schemeClr val="tx1"/>
                </a:solidFill>
              </a:rPr>
              <a:t>Inserted entries are appended</a:t>
            </a:r>
          </a:p>
        </p:txBody>
      </p:sp>
      <p:sp>
        <p:nvSpPr>
          <p:cNvPr id="37" name="Rectangle 36"/>
          <p:cNvSpPr/>
          <p:nvPr/>
        </p:nvSpPr>
        <p:spPr>
          <a:xfrm>
            <a:off x="2438400" y="5181600"/>
            <a:ext cx="24384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a:solidFill>
                  <a:schemeClr val="tx1"/>
                </a:solidFill>
              </a:rPr>
              <a:t>O</a:t>
            </a:r>
            <a:r>
              <a:rPr lang="en-US" sz="2400" dirty="0" smtClean="0">
                <a:solidFill>
                  <a:schemeClr val="tx1"/>
                </a:solidFill>
              </a:rPr>
              <a:t>n-flash </a:t>
            </a:r>
            <a:r>
              <a:rPr lang="en-US" sz="2400" dirty="0">
                <a:solidFill>
                  <a:schemeClr val="tx1"/>
                </a:solidFill>
              </a:rPr>
              <a:t>log</a:t>
            </a:r>
          </a:p>
        </p:txBody>
      </p:sp>
      <p:sp>
        <p:nvSpPr>
          <p:cNvPr id="99" name="Freeform 98"/>
          <p:cNvSpPr/>
          <p:nvPr/>
        </p:nvSpPr>
        <p:spPr>
          <a:xfrm>
            <a:off x="3514120" y="2613184"/>
            <a:ext cx="1127334" cy="1280467"/>
          </a:xfrm>
          <a:custGeom>
            <a:avLst/>
            <a:gdLst>
              <a:gd name="connsiteX0" fmla="*/ 704850 w 1088521"/>
              <a:gd name="connsiteY0" fmla="*/ 0 h 1775649"/>
              <a:gd name="connsiteX1" fmla="*/ 1057275 w 1088521"/>
              <a:gd name="connsiteY1" fmla="*/ 1638300 h 1775649"/>
              <a:gd name="connsiteX2" fmla="*/ 0 w 1088521"/>
              <a:gd name="connsiteY2" fmla="*/ 1571625 h 1775649"/>
              <a:gd name="connsiteX0" fmla="*/ 704850 w 6907304"/>
              <a:gd name="connsiteY0" fmla="*/ 0 h 2575068"/>
              <a:gd name="connsiteX1" fmla="*/ 6905625 w 6907304"/>
              <a:gd name="connsiteY1" fmla="*/ 2533650 h 2575068"/>
              <a:gd name="connsiteX2" fmla="*/ 0 w 6907304"/>
              <a:gd name="connsiteY2" fmla="*/ 1571625 h 2575068"/>
              <a:gd name="connsiteX0" fmla="*/ 704850 w 6907304"/>
              <a:gd name="connsiteY0" fmla="*/ 0 h 2575068"/>
              <a:gd name="connsiteX1" fmla="*/ 6905625 w 6907304"/>
              <a:gd name="connsiteY1" fmla="*/ 2533650 h 2575068"/>
              <a:gd name="connsiteX2" fmla="*/ 0 w 6907304"/>
              <a:gd name="connsiteY2" fmla="*/ 1571625 h 2575068"/>
              <a:gd name="connsiteX0" fmla="*/ 704850 w 6905918"/>
              <a:gd name="connsiteY0" fmla="*/ 0 h 2580538"/>
              <a:gd name="connsiteX1" fmla="*/ 6905625 w 6905918"/>
              <a:gd name="connsiteY1" fmla="*/ 2533650 h 2580538"/>
              <a:gd name="connsiteX2" fmla="*/ 0 w 6905918"/>
              <a:gd name="connsiteY2" fmla="*/ 1571625 h 2580538"/>
              <a:gd name="connsiteX0" fmla="*/ 704850 w 6905918"/>
              <a:gd name="connsiteY0" fmla="*/ 0 h 2580538"/>
              <a:gd name="connsiteX1" fmla="*/ 6905625 w 6905918"/>
              <a:gd name="connsiteY1" fmla="*/ 2533650 h 2580538"/>
              <a:gd name="connsiteX2" fmla="*/ 0 w 6905918"/>
              <a:gd name="connsiteY2" fmla="*/ 1571625 h 2580538"/>
              <a:gd name="connsiteX0" fmla="*/ 1933286 w 6925711"/>
              <a:gd name="connsiteY0" fmla="*/ 0 h 2372981"/>
              <a:gd name="connsiteX1" fmla="*/ 6905625 w 6925711"/>
              <a:gd name="connsiteY1" fmla="*/ 2339686 h 2372981"/>
              <a:gd name="connsiteX2" fmla="*/ 0 w 6925711"/>
              <a:gd name="connsiteY2" fmla="*/ 1377661 h 2372981"/>
              <a:gd name="connsiteX0" fmla="*/ 1933286 w 3783149"/>
              <a:gd name="connsiteY0" fmla="*/ 103755 h 1494933"/>
              <a:gd name="connsiteX1" fmla="*/ 3682134 w 3783149"/>
              <a:gd name="connsiteY1" fmla="*/ 32750 h 1494933"/>
              <a:gd name="connsiteX2" fmla="*/ 0 w 3783149"/>
              <a:gd name="connsiteY2" fmla="*/ 1481416 h 1494933"/>
              <a:gd name="connsiteX0" fmla="*/ 1933286 w 3783149"/>
              <a:gd name="connsiteY0" fmla="*/ 103755 h 1481416"/>
              <a:gd name="connsiteX1" fmla="*/ 3682134 w 3783149"/>
              <a:gd name="connsiteY1" fmla="*/ 32750 h 1481416"/>
              <a:gd name="connsiteX2" fmla="*/ 3091873 w 3783149"/>
              <a:gd name="connsiteY2" fmla="*/ 345698 h 1481416"/>
              <a:gd name="connsiteX3" fmla="*/ 0 w 3783149"/>
              <a:gd name="connsiteY3" fmla="*/ 1481416 h 1481416"/>
              <a:gd name="connsiteX0" fmla="*/ 1933286 w 3803935"/>
              <a:gd name="connsiteY0" fmla="*/ 81990 h 1459651"/>
              <a:gd name="connsiteX1" fmla="*/ 3682134 w 3803935"/>
              <a:gd name="connsiteY1" fmla="*/ 10985 h 1459651"/>
              <a:gd name="connsiteX2" fmla="*/ 3248891 w 3803935"/>
              <a:gd name="connsiteY2" fmla="*/ 822697 h 1459651"/>
              <a:gd name="connsiteX3" fmla="*/ 0 w 3803935"/>
              <a:gd name="connsiteY3" fmla="*/ 1459651 h 1459651"/>
              <a:gd name="connsiteX0" fmla="*/ 1933286 w 3774776"/>
              <a:gd name="connsiteY0" fmla="*/ 81990 h 1459651"/>
              <a:gd name="connsiteX1" fmla="*/ 3682134 w 3774776"/>
              <a:gd name="connsiteY1" fmla="*/ 10985 h 1459651"/>
              <a:gd name="connsiteX2" fmla="*/ 3248891 w 3774776"/>
              <a:gd name="connsiteY2" fmla="*/ 822697 h 1459651"/>
              <a:gd name="connsiteX3" fmla="*/ 847437 w 3774776"/>
              <a:gd name="connsiteY3" fmla="*/ 1275279 h 1459651"/>
              <a:gd name="connsiteX4" fmla="*/ 0 w 3774776"/>
              <a:gd name="connsiteY4" fmla="*/ 1459651 h 1459651"/>
              <a:gd name="connsiteX0" fmla="*/ 1720849 w 3562339"/>
              <a:gd name="connsiteY0" fmla="*/ 81990 h 1570487"/>
              <a:gd name="connsiteX1" fmla="*/ 3469697 w 3562339"/>
              <a:gd name="connsiteY1" fmla="*/ 10985 h 1570487"/>
              <a:gd name="connsiteX2" fmla="*/ 3036454 w 3562339"/>
              <a:gd name="connsiteY2" fmla="*/ 822697 h 1570487"/>
              <a:gd name="connsiteX3" fmla="*/ 635000 w 3562339"/>
              <a:gd name="connsiteY3" fmla="*/ 1275279 h 1570487"/>
              <a:gd name="connsiteX4" fmla="*/ 0 w 3562339"/>
              <a:gd name="connsiteY4" fmla="*/ 1570487 h 1570487"/>
              <a:gd name="connsiteX0" fmla="*/ 1720849 w 3562339"/>
              <a:gd name="connsiteY0" fmla="*/ 81990 h 1570487"/>
              <a:gd name="connsiteX1" fmla="*/ 3469697 w 3562339"/>
              <a:gd name="connsiteY1" fmla="*/ 10985 h 1570487"/>
              <a:gd name="connsiteX2" fmla="*/ 3036454 w 3562339"/>
              <a:gd name="connsiteY2" fmla="*/ 822697 h 1570487"/>
              <a:gd name="connsiteX3" fmla="*/ 635000 w 3562339"/>
              <a:gd name="connsiteY3" fmla="*/ 1275279 h 1570487"/>
              <a:gd name="connsiteX4" fmla="*/ 0 w 3562339"/>
              <a:gd name="connsiteY4" fmla="*/ 1570487 h 1570487"/>
              <a:gd name="connsiteX0" fmla="*/ 1720849 w 3562339"/>
              <a:gd name="connsiteY0" fmla="*/ 81990 h 1570487"/>
              <a:gd name="connsiteX1" fmla="*/ 3469697 w 3562339"/>
              <a:gd name="connsiteY1" fmla="*/ 10985 h 1570487"/>
              <a:gd name="connsiteX2" fmla="*/ 3036454 w 3562339"/>
              <a:gd name="connsiteY2" fmla="*/ 822697 h 1570487"/>
              <a:gd name="connsiteX3" fmla="*/ 542636 w 3562339"/>
              <a:gd name="connsiteY3" fmla="*/ 998188 h 1570487"/>
              <a:gd name="connsiteX4" fmla="*/ 0 w 3562339"/>
              <a:gd name="connsiteY4" fmla="*/ 1570487 h 1570487"/>
              <a:gd name="connsiteX0" fmla="*/ 1720849 w 3562339"/>
              <a:gd name="connsiteY0" fmla="*/ 81990 h 1570487"/>
              <a:gd name="connsiteX1" fmla="*/ 3469697 w 3562339"/>
              <a:gd name="connsiteY1" fmla="*/ 10985 h 1570487"/>
              <a:gd name="connsiteX2" fmla="*/ 3036454 w 3562339"/>
              <a:gd name="connsiteY2" fmla="*/ 822697 h 1570487"/>
              <a:gd name="connsiteX3" fmla="*/ 542636 w 3562339"/>
              <a:gd name="connsiteY3" fmla="*/ 998188 h 1570487"/>
              <a:gd name="connsiteX4" fmla="*/ 0 w 3562339"/>
              <a:gd name="connsiteY4" fmla="*/ 1570487 h 1570487"/>
              <a:gd name="connsiteX0" fmla="*/ 1720849 w 3562339"/>
              <a:gd name="connsiteY0" fmla="*/ 81990 h 1570487"/>
              <a:gd name="connsiteX1" fmla="*/ 3469697 w 3562339"/>
              <a:gd name="connsiteY1" fmla="*/ 10985 h 1570487"/>
              <a:gd name="connsiteX2" fmla="*/ 3036454 w 3562339"/>
              <a:gd name="connsiteY2" fmla="*/ 822697 h 1570487"/>
              <a:gd name="connsiteX3" fmla="*/ 542636 w 3562339"/>
              <a:gd name="connsiteY3" fmla="*/ 998188 h 1570487"/>
              <a:gd name="connsiteX4" fmla="*/ 0 w 3562339"/>
              <a:gd name="connsiteY4" fmla="*/ 1570487 h 1570487"/>
              <a:gd name="connsiteX0" fmla="*/ 1720849 w 3576319"/>
              <a:gd name="connsiteY0" fmla="*/ 71268 h 1559765"/>
              <a:gd name="connsiteX1" fmla="*/ 3469697 w 3576319"/>
              <a:gd name="connsiteY1" fmla="*/ 263 h 1559765"/>
              <a:gd name="connsiteX2" fmla="*/ 3036454 w 3576319"/>
              <a:gd name="connsiteY2" fmla="*/ 811975 h 1559765"/>
              <a:gd name="connsiteX3" fmla="*/ 542636 w 3576319"/>
              <a:gd name="connsiteY3" fmla="*/ 987466 h 1559765"/>
              <a:gd name="connsiteX4" fmla="*/ 0 w 3576319"/>
              <a:gd name="connsiteY4" fmla="*/ 1559765 h 1559765"/>
              <a:gd name="connsiteX0" fmla="*/ 1720849 w 3576319"/>
              <a:gd name="connsiteY0" fmla="*/ 71268 h 1559765"/>
              <a:gd name="connsiteX1" fmla="*/ 3469697 w 3576319"/>
              <a:gd name="connsiteY1" fmla="*/ 263 h 1559765"/>
              <a:gd name="connsiteX2" fmla="*/ 3036454 w 3576319"/>
              <a:gd name="connsiteY2" fmla="*/ 811975 h 1559765"/>
              <a:gd name="connsiteX3" fmla="*/ 542636 w 3576319"/>
              <a:gd name="connsiteY3" fmla="*/ 987466 h 1559765"/>
              <a:gd name="connsiteX4" fmla="*/ 0 w 3576319"/>
              <a:gd name="connsiteY4" fmla="*/ 1559765 h 1559765"/>
              <a:gd name="connsiteX0" fmla="*/ 1720849 w 3469697"/>
              <a:gd name="connsiteY0" fmla="*/ 71005 h 1559502"/>
              <a:gd name="connsiteX1" fmla="*/ 3469697 w 3469697"/>
              <a:gd name="connsiteY1" fmla="*/ 0 h 1559502"/>
              <a:gd name="connsiteX2" fmla="*/ 3036454 w 3469697"/>
              <a:gd name="connsiteY2" fmla="*/ 811712 h 1559502"/>
              <a:gd name="connsiteX3" fmla="*/ 542636 w 3469697"/>
              <a:gd name="connsiteY3" fmla="*/ 987203 h 1559502"/>
              <a:gd name="connsiteX4" fmla="*/ 0 w 3469697"/>
              <a:gd name="connsiteY4" fmla="*/ 1559502 h 1559502"/>
              <a:gd name="connsiteX0" fmla="*/ 1720849 w 3469697"/>
              <a:gd name="connsiteY0" fmla="*/ 71005 h 1559502"/>
              <a:gd name="connsiteX1" fmla="*/ 3469697 w 3469697"/>
              <a:gd name="connsiteY1" fmla="*/ 0 h 1559502"/>
              <a:gd name="connsiteX2" fmla="*/ 3036454 w 3469697"/>
              <a:gd name="connsiteY2" fmla="*/ 811712 h 1559502"/>
              <a:gd name="connsiteX3" fmla="*/ 542636 w 3469697"/>
              <a:gd name="connsiteY3" fmla="*/ 987203 h 1559502"/>
              <a:gd name="connsiteX4" fmla="*/ 0 w 3469697"/>
              <a:gd name="connsiteY4" fmla="*/ 1559502 h 1559502"/>
              <a:gd name="connsiteX0" fmla="*/ 1730085 w 3469697"/>
              <a:gd name="connsiteY0" fmla="*/ 43296 h 1559502"/>
              <a:gd name="connsiteX1" fmla="*/ 3469697 w 3469697"/>
              <a:gd name="connsiteY1" fmla="*/ 0 h 1559502"/>
              <a:gd name="connsiteX2" fmla="*/ 3036454 w 3469697"/>
              <a:gd name="connsiteY2" fmla="*/ 811712 h 1559502"/>
              <a:gd name="connsiteX3" fmla="*/ 542636 w 3469697"/>
              <a:gd name="connsiteY3" fmla="*/ 987203 h 1559502"/>
              <a:gd name="connsiteX4" fmla="*/ 0 w 3469697"/>
              <a:gd name="connsiteY4" fmla="*/ 1559502 h 1559502"/>
              <a:gd name="connsiteX0" fmla="*/ 1730085 w 3469697"/>
              <a:gd name="connsiteY0" fmla="*/ 43296 h 1559502"/>
              <a:gd name="connsiteX1" fmla="*/ 3469697 w 3469697"/>
              <a:gd name="connsiteY1" fmla="*/ 0 h 1559502"/>
              <a:gd name="connsiteX2" fmla="*/ 3036454 w 3469697"/>
              <a:gd name="connsiteY2" fmla="*/ 811712 h 1559502"/>
              <a:gd name="connsiteX3" fmla="*/ 542636 w 3469697"/>
              <a:gd name="connsiteY3" fmla="*/ 987203 h 1559502"/>
              <a:gd name="connsiteX4" fmla="*/ 0 w 3469697"/>
              <a:gd name="connsiteY4" fmla="*/ 1559502 h 1559502"/>
              <a:gd name="connsiteX0" fmla="*/ 1730085 w 3471734"/>
              <a:gd name="connsiteY0" fmla="*/ 263271 h 1779477"/>
              <a:gd name="connsiteX1" fmla="*/ 3469697 w 3471734"/>
              <a:gd name="connsiteY1" fmla="*/ 219975 h 1779477"/>
              <a:gd name="connsiteX2" fmla="*/ 3036454 w 3471734"/>
              <a:gd name="connsiteY2" fmla="*/ 1031687 h 1779477"/>
              <a:gd name="connsiteX3" fmla="*/ 542636 w 3471734"/>
              <a:gd name="connsiteY3" fmla="*/ 1207178 h 1779477"/>
              <a:gd name="connsiteX4" fmla="*/ 0 w 3471734"/>
              <a:gd name="connsiteY4" fmla="*/ 1779477 h 1779477"/>
              <a:gd name="connsiteX0" fmla="*/ 1730085 w 3572271"/>
              <a:gd name="connsiteY0" fmla="*/ 128542 h 1644748"/>
              <a:gd name="connsiteX1" fmla="*/ 3469697 w 3572271"/>
              <a:gd name="connsiteY1" fmla="*/ 85246 h 1644748"/>
              <a:gd name="connsiteX2" fmla="*/ 3036454 w 3572271"/>
              <a:gd name="connsiteY2" fmla="*/ 896958 h 1644748"/>
              <a:gd name="connsiteX3" fmla="*/ 542636 w 3572271"/>
              <a:gd name="connsiteY3" fmla="*/ 1072449 h 1644748"/>
              <a:gd name="connsiteX4" fmla="*/ 0 w 3572271"/>
              <a:gd name="connsiteY4" fmla="*/ 1644748 h 1644748"/>
              <a:gd name="connsiteX0" fmla="*/ 1730085 w 3609793"/>
              <a:gd name="connsiteY0" fmla="*/ 73053 h 1589259"/>
              <a:gd name="connsiteX1" fmla="*/ 3515879 w 3609793"/>
              <a:gd name="connsiteY1" fmla="*/ 103648 h 1589259"/>
              <a:gd name="connsiteX2" fmla="*/ 3036454 w 3609793"/>
              <a:gd name="connsiteY2" fmla="*/ 841469 h 1589259"/>
              <a:gd name="connsiteX3" fmla="*/ 542636 w 3609793"/>
              <a:gd name="connsiteY3" fmla="*/ 1016960 h 1589259"/>
              <a:gd name="connsiteX4" fmla="*/ 0 w 3609793"/>
              <a:gd name="connsiteY4" fmla="*/ 1589259 h 1589259"/>
              <a:gd name="connsiteX0" fmla="*/ 1730085 w 3609793"/>
              <a:gd name="connsiteY0" fmla="*/ 73053 h 1589259"/>
              <a:gd name="connsiteX1" fmla="*/ 3515879 w 3609793"/>
              <a:gd name="connsiteY1" fmla="*/ 103648 h 1589259"/>
              <a:gd name="connsiteX2" fmla="*/ 3036454 w 3609793"/>
              <a:gd name="connsiteY2" fmla="*/ 841469 h 1589259"/>
              <a:gd name="connsiteX3" fmla="*/ 542636 w 3609793"/>
              <a:gd name="connsiteY3" fmla="*/ 1016960 h 1589259"/>
              <a:gd name="connsiteX4" fmla="*/ 0 w 3609793"/>
              <a:gd name="connsiteY4" fmla="*/ 1589259 h 1589259"/>
              <a:gd name="connsiteX0" fmla="*/ 1730085 w 3609793"/>
              <a:gd name="connsiteY0" fmla="*/ 0 h 1516206"/>
              <a:gd name="connsiteX1" fmla="*/ 3515879 w 3609793"/>
              <a:gd name="connsiteY1" fmla="*/ 30595 h 1516206"/>
              <a:gd name="connsiteX2" fmla="*/ 3036454 w 3609793"/>
              <a:gd name="connsiteY2" fmla="*/ 768416 h 1516206"/>
              <a:gd name="connsiteX3" fmla="*/ 542636 w 3609793"/>
              <a:gd name="connsiteY3" fmla="*/ 943907 h 1516206"/>
              <a:gd name="connsiteX4" fmla="*/ 0 w 3609793"/>
              <a:gd name="connsiteY4" fmla="*/ 1516206 h 1516206"/>
              <a:gd name="connsiteX0" fmla="*/ 1730085 w 3559063"/>
              <a:gd name="connsiteY0" fmla="*/ 0 h 1516206"/>
              <a:gd name="connsiteX1" fmla="*/ 3515879 w 3559063"/>
              <a:gd name="connsiteY1" fmla="*/ 30595 h 1516206"/>
              <a:gd name="connsiteX2" fmla="*/ 3036454 w 3559063"/>
              <a:gd name="connsiteY2" fmla="*/ 768416 h 1516206"/>
              <a:gd name="connsiteX3" fmla="*/ 542636 w 3559063"/>
              <a:gd name="connsiteY3" fmla="*/ 943907 h 1516206"/>
              <a:gd name="connsiteX4" fmla="*/ 0 w 3559063"/>
              <a:gd name="connsiteY4" fmla="*/ 1516206 h 1516206"/>
              <a:gd name="connsiteX0" fmla="*/ 1730085 w 3559063"/>
              <a:gd name="connsiteY0" fmla="*/ 138493 h 1654699"/>
              <a:gd name="connsiteX1" fmla="*/ 3515879 w 3559063"/>
              <a:gd name="connsiteY1" fmla="*/ 169088 h 1654699"/>
              <a:gd name="connsiteX2" fmla="*/ 3036454 w 3559063"/>
              <a:gd name="connsiteY2" fmla="*/ 906909 h 1654699"/>
              <a:gd name="connsiteX3" fmla="*/ 542636 w 3559063"/>
              <a:gd name="connsiteY3" fmla="*/ 1082400 h 1654699"/>
              <a:gd name="connsiteX4" fmla="*/ 0 w 3559063"/>
              <a:gd name="connsiteY4" fmla="*/ 1654699 h 1654699"/>
              <a:gd name="connsiteX0" fmla="*/ 1730085 w 3690079"/>
              <a:gd name="connsiteY0" fmla="*/ 89385 h 1605591"/>
              <a:gd name="connsiteX1" fmla="*/ 3515879 w 3690079"/>
              <a:gd name="connsiteY1" fmla="*/ 119980 h 1605591"/>
              <a:gd name="connsiteX2" fmla="*/ 3036454 w 3690079"/>
              <a:gd name="connsiteY2" fmla="*/ 857801 h 1605591"/>
              <a:gd name="connsiteX3" fmla="*/ 542636 w 3690079"/>
              <a:gd name="connsiteY3" fmla="*/ 1033292 h 1605591"/>
              <a:gd name="connsiteX4" fmla="*/ 0 w 3690079"/>
              <a:gd name="connsiteY4" fmla="*/ 1605591 h 1605591"/>
              <a:gd name="connsiteX0" fmla="*/ 1730085 w 3727423"/>
              <a:gd name="connsiteY0" fmla="*/ 0 h 1516206"/>
              <a:gd name="connsiteX1" fmla="*/ 3562061 w 3727423"/>
              <a:gd name="connsiteY1" fmla="*/ 270740 h 1516206"/>
              <a:gd name="connsiteX2" fmla="*/ 3036454 w 3727423"/>
              <a:gd name="connsiteY2" fmla="*/ 768416 h 1516206"/>
              <a:gd name="connsiteX3" fmla="*/ 542636 w 3727423"/>
              <a:gd name="connsiteY3" fmla="*/ 943907 h 1516206"/>
              <a:gd name="connsiteX4" fmla="*/ 0 w 3727423"/>
              <a:gd name="connsiteY4" fmla="*/ 1516206 h 1516206"/>
              <a:gd name="connsiteX0" fmla="*/ 1730085 w 3579228"/>
              <a:gd name="connsiteY0" fmla="*/ 0 h 1516206"/>
              <a:gd name="connsiteX1" fmla="*/ 3562061 w 3579228"/>
              <a:gd name="connsiteY1" fmla="*/ 270740 h 1516206"/>
              <a:gd name="connsiteX2" fmla="*/ 2537691 w 3579228"/>
              <a:gd name="connsiteY2" fmla="*/ 971616 h 1516206"/>
              <a:gd name="connsiteX3" fmla="*/ 542636 w 3579228"/>
              <a:gd name="connsiteY3" fmla="*/ 943907 h 1516206"/>
              <a:gd name="connsiteX4" fmla="*/ 0 w 3579228"/>
              <a:gd name="connsiteY4" fmla="*/ 1516206 h 1516206"/>
              <a:gd name="connsiteX0" fmla="*/ 1730085 w 3596246"/>
              <a:gd name="connsiteY0" fmla="*/ 0 h 1516206"/>
              <a:gd name="connsiteX1" fmla="*/ 3562061 w 3596246"/>
              <a:gd name="connsiteY1" fmla="*/ 270740 h 1516206"/>
              <a:gd name="connsiteX2" fmla="*/ 542636 w 3596246"/>
              <a:gd name="connsiteY2" fmla="*/ 943907 h 1516206"/>
              <a:gd name="connsiteX3" fmla="*/ 0 w 3596246"/>
              <a:gd name="connsiteY3" fmla="*/ 1516206 h 1516206"/>
              <a:gd name="connsiteX0" fmla="*/ 1730085 w 3574277"/>
              <a:gd name="connsiteY0" fmla="*/ 71094 h 1587300"/>
              <a:gd name="connsiteX1" fmla="*/ 3562061 w 3574277"/>
              <a:gd name="connsiteY1" fmla="*/ 341834 h 1587300"/>
              <a:gd name="connsiteX2" fmla="*/ 542636 w 3574277"/>
              <a:gd name="connsiteY2" fmla="*/ 1015001 h 1587300"/>
              <a:gd name="connsiteX3" fmla="*/ 0 w 3574277"/>
              <a:gd name="connsiteY3" fmla="*/ 1587300 h 1587300"/>
              <a:gd name="connsiteX0" fmla="*/ 1730085 w 3601535"/>
              <a:gd name="connsiteY0" fmla="*/ 0 h 1516206"/>
              <a:gd name="connsiteX1" fmla="*/ 3589770 w 3601535"/>
              <a:gd name="connsiteY1" fmla="*/ 510886 h 1516206"/>
              <a:gd name="connsiteX2" fmla="*/ 542636 w 3601535"/>
              <a:gd name="connsiteY2" fmla="*/ 943907 h 1516206"/>
              <a:gd name="connsiteX3" fmla="*/ 0 w 3601535"/>
              <a:gd name="connsiteY3" fmla="*/ 1516206 h 1516206"/>
              <a:gd name="connsiteX0" fmla="*/ 1730085 w 3601535"/>
              <a:gd name="connsiteY0" fmla="*/ 0 h 1516206"/>
              <a:gd name="connsiteX1" fmla="*/ 3589770 w 3601535"/>
              <a:gd name="connsiteY1" fmla="*/ 510886 h 1516206"/>
              <a:gd name="connsiteX2" fmla="*/ 542636 w 3601535"/>
              <a:gd name="connsiteY2" fmla="*/ 943907 h 1516206"/>
              <a:gd name="connsiteX3" fmla="*/ 0 w 3601535"/>
              <a:gd name="connsiteY3" fmla="*/ 1516206 h 1516206"/>
              <a:gd name="connsiteX0" fmla="*/ 1730085 w 3638960"/>
              <a:gd name="connsiteY0" fmla="*/ 0 h 1516206"/>
              <a:gd name="connsiteX1" fmla="*/ 3589770 w 3638960"/>
              <a:gd name="connsiteY1" fmla="*/ 510886 h 1516206"/>
              <a:gd name="connsiteX2" fmla="*/ 200891 w 3638960"/>
              <a:gd name="connsiteY2" fmla="*/ 925432 h 1516206"/>
              <a:gd name="connsiteX3" fmla="*/ 542636 w 3638960"/>
              <a:gd name="connsiteY3" fmla="*/ 943907 h 1516206"/>
              <a:gd name="connsiteX4" fmla="*/ 0 w 3638960"/>
              <a:gd name="connsiteY4" fmla="*/ 1516206 h 1516206"/>
              <a:gd name="connsiteX0" fmla="*/ 1730085 w 3622958"/>
              <a:gd name="connsiteY0" fmla="*/ 0 h 1516206"/>
              <a:gd name="connsiteX1" fmla="*/ 3589770 w 3622958"/>
              <a:gd name="connsiteY1" fmla="*/ 510886 h 1516206"/>
              <a:gd name="connsiteX2" fmla="*/ 542636 w 3622958"/>
              <a:gd name="connsiteY2" fmla="*/ 943907 h 1516206"/>
              <a:gd name="connsiteX3" fmla="*/ 0 w 3622958"/>
              <a:gd name="connsiteY3" fmla="*/ 1516206 h 1516206"/>
              <a:gd name="connsiteX0" fmla="*/ 1730085 w 3649069"/>
              <a:gd name="connsiteY0" fmla="*/ 0 h 1516206"/>
              <a:gd name="connsiteX1" fmla="*/ 3589770 w 3649069"/>
              <a:gd name="connsiteY1" fmla="*/ 510886 h 1516206"/>
              <a:gd name="connsiteX2" fmla="*/ 0 w 3649069"/>
              <a:gd name="connsiteY2" fmla="*/ 1516206 h 1516206"/>
              <a:gd name="connsiteX0" fmla="*/ 1730085 w 3649069"/>
              <a:gd name="connsiteY0" fmla="*/ 0 h 1516206"/>
              <a:gd name="connsiteX1" fmla="*/ 3589770 w 3649069"/>
              <a:gd name="connsiteY1" fmla="*/ 510886 h 1516206"/>
              <a:gd name="connsiteX2" fmla="*/ 0 w 3649069"/>
              <a:gd name="connsiteY2" fmla="*/ 1516206 h 1516206"/>
              <a:gd name="connsiteX0" fmla="*/ 1730085 w 3601169"/>
              <a:gd name="connsiteY0" fmla="*/ 0 h 1516206"/>
              <a:gd name="connsiteX1" fmla="*/ 3589770 w 3601169"/>
              <a:gd name="connsiteY1" fmla="*/ 510886 h 1516206"/>
              <a:gd name="connsiteX2" fmla="*/ 0 w 3601169"/>
              <a:gd name="connsiteY2" fmla="*/ 1516206 h 1516206"/>
              <a:gd name="connsiteX0" fmla="*/ 1730085 w 3601169"/>
              <a:gd name="connsiteY0" fmla="*/ 0 h 1516206"/>
              <a:gd name="connsiteX1" fmla="*/ 3589770 w 3601169"/>
              <a:gd name="connsiteY1" fmla="*/ 510886 h 1516206"/>
              <a:gd name="connsiteX2" fmla="*/ 0 w 3601169"/>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734543 w 3603245"/>
              <a:gd name="connsiteY0" fmla="*/ 0 h 1516206"/>
              <a:gd name="connsiteX1" fmla="*/ 3594228 w 3603245"/>
              <a:gd name="connsiteY1" fmla="*/ 510886 h 1516206"/>
              <a:gd name="connsiteX2" fmla="*/ 4458 w 3603245"/>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323685 w 3617545"/>
              <a:gd name="connsiteY0" fmla="*/ 0 h 1525443"/>
              <a:gd name="connsiteX1" fmla="*/ 3589770 w 3617545"/>
              <a:gd name="connsiteY1" fmla="*/ 520123 h 1525443"/>
              <a:gd name="connsiteX2" fmla="*/ 0 w 3617545"/>
              <a:gd name="connsiteY2" fmla="*/ 1525443 h 1525443"/>
              <a:gd name="connsiteX0" fmla="*/ 1323685 w 2892011"/>
              <a:gd name="connsiteY0" fmla="*/ 0 h 1525443"/>
              <a:gd name="connsiteX1" fmla="*/ 2832388 w 2892011"/>
              <a:gd name="connsiteY1" fmla="*/ 520123 h 1525443"/>
              <a:gd name="connsiteX2" fmla="*/ 0 w 2892011"/>
              <a:gd name="connsiteY2" fmla="*/ 1525443 h 1525443"/>
              <a:gd name="connsiteX0" fmla="*/ 1323685 w 2832388"/>
              <a:gd name="connsiteY0" fmla="*/ 0 h 1525443"/>
              <a:gd name="connsiteX1" fmla="*/ 2832388 w 2832388"/>
              <a:gd name="connsiteY1" fmla="*/ 520123 h 1525443"/>
              <a:gd name="connsiteX2" fmla="*/ 0 w 2832388"/>
              <a:gd name="connsiteY2" fmla="*/ 1525443 h 1525443"/>
              <a:gd name="connsiteX0" fmla="*/ 1323685 w 2832488"/>
              <a:gd name="connsiteY0" fmla="*/ 0 h 1525443"/>
              <a:gd name="connsiteX1" fmla="*/ 2832388 w 2832488"/>
              <a:gd name="connsiteY1" fmla="*/ 520123 h 1525443"/>
              <a:gd name="connsiteX2" fmla="*/ 0 w 2832488"/>
              <a:gd name="connsiteY2" fmla="*/ 1525443 h 1525443"/>
              <a:gd name="connsiteX0" fmla="*/ 1323685 w 2832913"/>
              <a:gd name="connsiteY0" fmla="*/ 0 h 1525443"/>
              <a:gd name="connsiteX1" fmla="*/ 2832388 w 2832913"/>
              <a:gd name="connsiteY1" fmla="*/ 520123 h 1525443"/>
              <a:gd name="connsiteX2" fmla="*/ 0 w 2832913"/>
              <a:gd name="connsiteY2" fmla="*/ 1525443 h 1525443"/>
              <a:gd name="connsiteX0" fmla="*/ 1323685 w 2327676"/>
              <a:gd name="connsiteY0" fmla="*/ 0 h 1525443"/>
              <a:gd name="connsiteX1" fmla="*/ 2259734 w 2327676"/>
              <a:gd name="connsiteY1" fmla="*/ 594014 h 1525443"/>
              <a:gd name="connsiteX2" fmla="*/ 0 w 2327676"/>
              <a:gd name="connsiteY2" fmla="*/ 1525443 h 1525443"/>
              <a:gd name="connsiteX0" fmla="*/ 1323685 w 2261085"/>
              <a:gd name="connsiteY0" fmla="*/ 0 h 1525443"/>
              <a:gd name="connsiteX1" fmla="*/ 2259734 w 2261085"/>
              <a:gd name="connsiteY1" fmla="*/ 594014 h 1525443"/>
              <a:gd name="connsiteX2" fmla="*/ 0 w 2261085"/>
              <a:gd name="connsiteY2" fmla="*/ 1525443 h 1525443"/>
              <a:gd name="connsiteX0" fmla="*/ 1323685 w 2261085"/>
              <a:gd name="connsiteY0" fmla="*/ 0 h 1525443"/>
              <a:gd name="connsiteX1" fmla="*/ 2259734 w 2261085"/>
              <a:gd name="connsiteY1" fmla="*/ 520123 h 1525443"/>
              <a:gd name="connsiteX2" fmla="*/ 0 w 2261085"/>
              <a:gd name="connsiteY2" fmla="*/ 1525443 h 1525443"/>
              <a:gd name="connsiteX0" fmla="*/ 1323685 w 2259769"/>
              <a:gd name="connsiteY0" fmla="*/ 0 h 1525443"/>
              <a:gd name="connsiteX1" fmla="*/ 2259734 w 2259769"/>
              <a:gd name="connsiteY1" fmla="*/ 520123 h 1525443"/>
              <a:gd name="connsiteX2" fmla="*/ 0 w 2259769"/>
              <a:gd name="connsiteY2" fmla="*/ 1525443 h 1525443"/>
              <a:gd name="connsiteX0" fmla="*/ 1405541 w 2341624"/>
              <a:gd name="connsiteY0" fmla="*/ 0 h 1484358"/>
              <a:gd name="connsiteX1" fmla="*/ 2341590 w 2341624"/>
              <a:gd name="connsiteY1" fmla="*/ 520123 h 1484358"/>
              <a:gd name="connsiteX2" fmla="*/ 0 w 2341624"/>
              <a:gd name="connsiteY2" fmla="*/ 1484358 h 1484358"/>
              <a:gd name="connsiteX0" fmla="*/ 313605 w 2341624"/>
              <a:gd name="connsiteY0" fmla="*/ 5505 h 1230581"/>
              <a:gd name="connsiteX1" fmla="*/ 2341590 w 2341624"/>
              <a:gd name="connsiteY1" fmla="*/ 266346 h 1230581"/>
              <a:gd name="connsiteX2" fmla="*/ 0 w 2341624"/>
              <a:gd name="connsiteY2" fmla="*/ 1230581 h 1230581"/>
              <a:gd name="connsiteX0" fmla="*/ 313605 w 1631355"/>
              <a:gd name="connsiteY0" fmla="*/ 17836 h 1242912"/>
              <a:gd name="connsiteX1" fmla="*/ 1631306 w 1631355"/>
              <a:gd name="connsiteY1" fmla="*/ 237713 h 1242912"/>
              <a:gd name="connsiteX2" fmla="*/ 0 w 1631355"/>
              <a:gd name="connsiteY2" fmla="*/ 1242912 h 1242912"/>
              <a:gd name="connsiteX0" fmla="*/ 0 w 1317811"/>
              <a:gd name="connsiteY0" fmla="*/ 17836 h 1217396"/>
              <a:gd name="connsiteX1" fmla="*/ 1317701 w 1317811"/>
              <a:gd name="connsiteY1" fmla="*/ 237713 h 1217396"/>
              <a:gd name="connsiteX2" fmla="*/ 587763 w 1317811"/>
              <a:gd name="connsiteY2" fmla="*/ 1217396 h 1217396"/>
              <a:gd name="connsiteX0" fmla="*/ 0 w 1126936"/>
              <a:gd name="connsiteY0" fmla="*/ 17845 h 1217405"/>
              <a:gd name="connsiteX1" fmla="*/ 1126786 w 1126936"/>
              <a:gd name="connsiteY1" fmla="*/ 237699 h 1217405"/>
              <a:gd name="connsiteX2" fmla="*/ 587763 w 1126936"/>
              <a:gd name="connsiteY2" fmla="*/ 1217405 h 1217405"/>
              <a:gd name="connsiteX0" fmla="*/ 0 w 1126924"/>
              <a:gd name="connsiteY0" fmla="*/ 17845 h 1217405"/>
              <a:gd name="connsiteX1" fmla="*/ 1126786 w 1126924"/>
              <a:gd name="connsiteY1" fmla="*/ 237699 h 1217405"/>
              <a:gd name="connsiteX2" fmla="*/ 587763 w 1126924"/>
              <a:gd name="connsiteY2" fmla="*/ 1217405 h 1217405"/>
              <a:gd name="connsiteX0" fmla="*/ 0 w 1126919"/>
              <a:gd name="connsiteY0" fmla="*/ 17845 h 1217405"/>
              <a:gd name="connsiteX1" fmla="*/ 1126786 w 1126919"/>
              <a:gd name="connsiteY1" fmla="*/ 237699 h 1217405"/>
              <a:gd name="connsiteX2" fmla="*/ 587763 w 1126919"/>
              <a:gd name="connsiteY2" fmla="*/ 1217405 h 1217405"/>
              <a:gd name="connsiteX0" fmla="*/ 0 w 1126919"/>
              <a:gd name="connsiteY0" fmla="*/ 17845 h 1280345"/>
              <a:gd name="connsiteX1" fmla="*/ 1126786 w 1126919"/>
              <a:gd name="connsiteY1" fmla="*/ 237699 h 1280345"/>
              <a:gd name="connsiteX2" fmla="*/ 587547 w 1126919"/>
              <a:gd name="connsiteY2" fmla="*/ 1280345 h 1280345"/>
            </a:gdLst>
            <a:ahLst/>
            <a:cxnLst>
              <a:cxn ang="0">
                <a:pos x="connsiteX0" y="connsiteY0"/>
              </a:cxn>
              <a:cxn ang="0">
                <a:pos x="connsiteX1" y="connsiteY1"/>
              </a:cxn>
              <a:cxn ang="0">
                <a:pos x="connsiteX2" y="connsiteY2"/>
              </a:cxn>
            </a:cxnLst>
            <a:rect l="l" t="t" r="r" b="b"/>
            <a:pathLst>
              <a:path w="1126919" h="1280345">
                <a:moveTo>
                  <a:pt x="0" y="17845"/>
                </a:moveTo>
                <a:cubicBezTo>
                  <a:pt x="909301" y="21885"/>
                  <a:pt x="1121146" y="-98867"/>
                  <a:pt x="1126786" y="237699"/>
                </a:cubicBezTo>
                <a:cubicBezTo>
                  <a:pt x="1136663" y="661595"/>
                  <a:pt x="595710" y="174965"/>
                  <a:pt x="587547" y="1280345"/>
                </a:cubicBezTo>
              </a:path>
            </a:pathLst>
          </a:custGeom>
          <a:noFill/>
          <a:ln w="508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4" name="Rectangle 103"/>
          <p:cNvSpPr/>
          <p:nvPr/>
        </p:nvSpPr>
        <p:spPr>
          <a:xfrm>
            <a:off x="7696200" y="2971800"/>
            <a:ext cx="13716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r" fontAlgn="auto">
              <a:spcBef>
                <a:spcPts val="0"/>
              </a:spcBef>
              <a:spcAft>
                <a:spcPts val="0"/>
              </a:spcAft>
              <a:defRPr/>
            </a:pPr>
            <a:r>
              <a:rPr lang="en-US" sz="2400" b="1" dirty="0">
                <a:solidFill>
                  <a:schemeClr val="tx1"/>
                </a:solidFill>
              </a:rPr>
              <a:t>Memory</a:t>
            </a:r>
          </a:p>
        </p:txBody>
      </p:sp>
      <p:sp>
        <p:nvSpPr>
          <p:cNvPr id="105" name="Rectangle 104"/>
          <p:cNvSpPr/>
          <p:nvPr/>
        </p:nvSpPr>
        <p:spPr>
          <a:xfrm>
            <a:off x="8229600" y="3505200"/>
            <a:ext cx="8382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r" fontAlgn="auto">
              <a:spcBef>
                <a:spcPts val="0"/>
              </a:spcBef>
              <a:spcAft>
                <a:spcPts val="0"/>
              </a:spcAft>
              <a:defRPr/>
            </a:pPr>
            <a:r>
              <a:rPr lang="en-US" sz="2400" b="1" dirty="0">
                <a:solidFill>
                  <a:schemeClr val="tx1"/>
                </a:solidFill>
              </a:rPr>
              <a:t>Flash</a:t>
            </a:r>
          </a:p>
        </p:txBody>
      </p:sp>
      <p:sp>
        <p:nvSpPr>
          <p:cNvPr id="42" name="Freeform 41"/>
          <p:cNvSpPr/>
          <p:nvPr/>
        </p:nvSpPr>
        <p:spPr>
          <a:xfrm>
            <a:off x="1391077" y="2382199"/>
            <a:ext cx="2065203" cy="1491819"/>
          </a:xfrm>
          <a:custGeom>
            <a:avLst/>
            <a:gdLst>
              <a:gd name="connsiteX0" fmla="*/ 704850 w 1088521"/>
              <a:gd name="connsiteY0" fmla="*/ 0 h 1775649"/>
              <a:gd name="connsiteX1" fmla="*/ 1057275 w 1088521"/>
              <a:gd name="connsiteY1" fmla="*/ 1638300 h 1775649"/>
              <a:gd name="connsiteX2" fmla="*/ 0 w 1088521"/>
              <a:gd name="connsiteY2" fmla="*/ 1571625 h 1775649"/>
              <a:gd name="connsiteX0" fmla="*/ 704850 w 6907304"/>
              <a:gd name="connsiteY0" fmla="*/ 0 h 2575068"/>
              <a:gd name="connsiteX1" fmla="*/ 6905625 w 6907304"/>
              <a:gd name="connsiteY1" fmla="*/ 2533650 h 2575068"/>
              <a:gd name="connsiteX2" fmla="*/ 0 w 6907304"/>
              <a:gd name="connsiteY2" fmla="*/ 1571625 h 2575068"/>
              <a:gd name="connsiteX0" fmla="*/ 704850 w 6907304"/>
              <a:gd name="connsiteY0" fmla="*/ 0 h 2575068"/>
              <a:gd name="connsiteX1" fmla="*/ 6905625 w 6907304"/>
              <a:gd name="connsiteY1" fmla="*/ 2533650 h 2575068"/>
              <a:gd name="connsiteX2" fmla="*/ 0 w 6907304"/>
              <a:gd name="connsiteY2" fmla="*/ 1571625 h 2575068"/>
              <a:gd name="connsiteX0" fmla="*/ 704850 w 6905918"/>
              <a:gd name="connsiteY0" fmla="*/ 0 h 2580538"/>
              <a:gd name="connsiteX1" fmla="*/ 6905625 w 6905918"/>
              <a:gd name="connsiteY1" fmla="*/ 2533650 h 2580538"/>
              <a:gd name="connsiteX2" fmla="*/ 0 w 6905918"/>
              <a:gd name="connsiteY2" fmla="*/ 1571625 h 2580538"/>
              <a:gd name="connsiteX0" fmla="*/ 704850 w 6905918"/>
              <a:gd name="connsiteY0" fmla="*/ 0 h 2580538"/>
              <a:gd name="connsiteX1" fmla="*/ 6905625 w 6905918"/>
              <a:gd name="connsiteY1" fmla="*/ 2533650 h 2580538"/>
              <a:gd name="connsiteX2" fmla="*/ 0 w 6905918"/>
              <a:gd name="connsiteY2" fmla="*/ 1571625 h 2580538"/>
              <a:gd name="connsiteX0" fmla="*/ 1933286 w 6925711"/>
              <a:gd name="connsiteY0" fmla="*/ 0 h 2372981"/>
              <a:gd name="connsiteX1" fmla="*/ 6905625 w 6925711"/>
              <a:gd name="connsiteY1" fmla="*/ 2339686 h 2372981"/>
              <a:gd name="connsiteX2" fmla="*/ 0 w 6925711"/>
              <a:gd name="connsiteY2" fmla="*/ 1377661 h 2372981"/>
              <a:gd name="connsiteX0" fmla="*/ 1933286 w 3783149"/>
              <a:gd name="connsiteY0" fmla="*/ 103755 h 1494933"/>
              <a:gd name="connsiteX1" fmla="*/ 3682134 w 3783149"/>
              <a:gd name="connsiteY1" fmla="*/ 32750 h 1494933"/>
              <a:gd name="connsiteX2" fmla="*/ 0 w 3783149"/>
              <a:gd name="connsiteY2" fmla="*/ 1481416 h 1494933"/>
              <a:gd name="connsiteX0" fmla="*/ 1933286 w 3783149"/>
              <a:gd name="connsiteY0" fmla="*/ 103755 h 1481416"/>
              <a:gd name="connsiteX1" fmla="*/ 3682134 w 3783149"/>
              <a:gd name="connsiteY1" fmla="*/ 32750 h 1481416"/>
              <a:gd name="connsiteX2" fmla="*/ 3091873 w 3783149"/>
              <a:gd name="connsiteY2" fmla="*/ 345698 h 1481416"/>
              <a:gd name="connsiteX3" fmla="*/ 0 w 3783149"/>
              <a:gd name="connsiteY3" fmla="*/ 1481416 h 1481416"/>
              <a:gd name="connsiteX0" fmla="*/ 1933286 w 3803935"/>
              <a:gd name="connsiteY0" fmla="*/ 81990 h 1459651"/>
              <a:gd name="connsiteX1" fmla="*/ 3682134 w 3803935"/>
              <a:gd name="connsiteY1" fmla="*/ 10985 h 1459651"/>
              <a:gd name="connsiteX2" fmla="*/ 3248891 w 3803935"/>
              <a:gd name="connsiteY2" fmla="*/ 822697 h 1459651"/>
              <a:gd name="connsiteX3" fmla="*/ 0 w 3803935"/>
              <a:gd name="connsiteY3" fmla="*/ 1459651 h 1459651"/>
              <a:gd name="connsiteX0" fmla="*/ 1933286 w 3774776"/>
              <a:gd name="connsiteY0" fmla="*/ 81990 h 1459651"/>
              <a:gd name="connsiteX1" fmla="*/ 3682134 w 3774776"/>
              <a:gd name="connsiteY1" fmla="*/ 10985 h 1459651"/>
              <a:gd name="connsiteX2" fmla="*/ 3248891 w 3774776"/>
              <a:gd name="connsiteY2" fmla="*/ 822697 h 1459651"/>
              <a:gd name="connsiteX3" fmla="*/ 847437 w 3774776"/>
              <a:gd name="connsiteY3" fmla="*/ 1275279 h 1459651"/>
              <a:gd name="connsiteX4" fmla="*/ 0 w 3774776"/>
              <a:gd name="connsiteY4" fmla="*/ 1459651 h 1459651"/>
              <a:gd name="connsiteX0" fmla="*/ 1720849 w 3562339"/>
              <a:gd name="connsiteY0" fmla="*/ 81990 h 1570487"/>
              <a:gd name="connsiteX1" fmla="*/ 3469697 w 3562339"/>
              <a:gd name="connsiteY1" fmla="*/ 10985 h 1570487"/>
              <a:gd name="connsiteX2" fmla="*/ 3036454 w 3562339"/>
              <a:gd name="connsiteY2" fmla="*/ 822697 h 1570487"/>
              <a:gd name="connsiteX3" fmla="*/ 635000 w 3562339"/>
              <a:gd name="connsiteY3" fmla="*/ 1275279 h 1570487"/>
              <a:gd name="connsiteX4" fmla="*/ 0 w 3562339"/>
              <a:gd name="connsiteY4" fmla="*/ 1570487 h 1570487"/>
              <a:gd name="connsiteX0" fmla="*/ 1720849 w 3562339"/>
              <a:gd name="connsiteY0" fmla="*/ 81990 h 1570487"/>
              <a:gd name="connsiteX1" fmla="*/ 3469697 w 3562339"/>
              <a:gd name="connsiteY1" fmla="*/ 10985 h 1570487"/>
              <a:gd name="connsiteX2" fmla="*/ 3036454 w 3562339"/>
              <a:gd name="connsiteY2" fmla="*/ 822697 h 1570487"/>
              <a:gd name="connsiteX3" fmla="*/ 635000 w 3562339"/>
              <a:gd name="connsiteY3" fmla="*/ 1275279 h 1570487"/>
              <a:gd name="connsiteX4" fmla="*/ 0 w 3562339"/>
              <a:gd name="connsiteY4" fmla="*/ 1570487 h 1570487"/>
              <a:gd name="connsiteX0" fmla="*/ 1720849 w 3562339"/>
              <a:gd name="connsiteY0" fmla="*/ 81990 h 1570487"/>
              <a:gd name="connsiteX1" fmla="*/ 3469697 w 3562339"/>
              <a:gd name="connsiteY1" fmla="*/ 10985 h 1570487"/>
              <a:gd name="connsiteX2" fmla="*/ 3036454 w 3562339"/>
              <a:gd name="connsiteY2" fmla="*/ 822697 h 1570487"/>
              <a:gd name="connsiteX3" fmla="*/ 542636 w 3562339"/>
              <a:gd name="connsiteY3" fmla="*/ 998188 h 1570487"/>
              <a:gd name="connsiteX4" fmla="*/ 0 w 3562339"/>
              <a:gd name="connsiteY4" fmla="*/ 1570487 h 1570487"/>
              <a:gd name="connsiteX0" fmla="*/ 1720849 w 3562339"/>
              <a:gd name="connsiteY0" fmla="*/ 81990 h 1570487"/>
              <a:gd name="connsiteX1" fmla="*/ 3469697 w 3562339"/>
              <a:gd name="connsiteY1" fmla="*/ 10985 h 1570487"/>
              <a:gd name="connsiteX2" fmla="*/ 3036454 w 3562339"/>
              <a:gd name="connsiteY2" fmla="*/ 822697 h 1570487"/>
              <a:gd name="connsiteX3" fmla="*/ 542636 w 3562339"/>
              <a:gd name="connsiteY3" fmla="*/ 998188 h 1570487"/>
              <a:gd name="connsiteX4" fmla="*/ 0 w 3562339"/>
              <a:gd name="connsiteY4" fmla="*/ 1570487 h 1570487"/>
              <a:gd name="connsiteX0" fmla="*/ 1720849 w 3562339"/>
              <a:gd name="connsiteY0" fmla="*/ 81990 h 1570487"/>
              <a:gd name="connsiteX1" fmla="*/ 3469697 w 3562339"/>
              <a:gd name="connsiteY1" fmla="*/ 10985 h 1570487"/>
              <a:gd name="connsiteX2" fmla="*/ 3036454 w 3562339"/>
              <a:gd name="connsiteY2" fmla="*/ 822697 h 1570487"/>
              <a:gd name="connsiteX3" fmla="*/ 542636 w 3562339"/>
              <a:gd name="connsiteY3" fmla="*/ 998188 h 1570487"/>
              <a:gd name="connsiteX4" fmla="*/ 0 w 3562339"/>
              <a:gd name="connsiteY4" fmla="*/ 1570487 h 1570487"/>
              <a:gd name="connsiteX0" fmla="*/ 1720849 w 3576319"/>
              <a:gd name="connsiteY0" fmla="*/ 71268 h 1559765"/>
              <a:gd name="connsiteX1" fmla="*/ 3469697 w 3576319"/>
              <a:gd name="connsiteY1" fmla="*/ 263 h 1559765"/>
              <a:gd name="connsiteX2" fmla="*/ 3036454 w 3576319"/>
              <a:gd name="connsiteY2" fmla="*/ 811975 h 1559765"/>
              <a:gd name="connsiteX3" fmla="*/ 542636 w 3576319"/>
              <a:gd name="connsiteY3" fmla="*/ 987466 h 1559765"/>
              <a:gd name="connsiteX4" fmla="*/ 0 w 3576319"/>
              <a:gd name="connsiteY4" fmla="*/ 1559765 h 1559765"/>
              <a:gd name="connsiteX0" fmla="*/ 1720849 w 3576319"/>
              <a:gd name="connsiteY0" fmla="*/ 71268 h 1559765"/>
              <a:gd name="connsiteX1" fmla="*/ 3469697 w 3576319"/>
              <a:gd name="connsiteY1" fmla="*/ 263 h 1559765"/>
              <a:gd name="connsiteX2" fmla="*/ 3036454 w 3576319"/>
              <a:gd name="connsiteY2" fmla="*/ 811975 h 1559765"/>
              <a:gd name="connsiteX3" fmla="*/ 542636 w 3576319"/>
              <a:gd name="connsiteY3" fmla="*/ 987466 h 1559765"/>
              <a:gd name="connsiteX4" fmla="*/ 0 w 3576319"/>
              <a:gd name="connsiteY4" fmla="*/ 1559765 h 1559765"/>
              <a:gd name="connsiteX0" fmla="*/ 1720849 w 3469697"/>
              <a:gd name="connsiteY0" fmla="*/ 71005 h 1559502"/>
              <a:gd name="connsiteX1" fmla="*/ 3469697 w 3469697"/>
              <a:gd name="connsiteY1" fmla="*/ 0 h 1559502"/>
              <a:gd name="connsiteX2" fmla="*/ 3036454 w 3469697"/>
              <a:gd name="connsiteY2" fmla="*/ 811712 h 1559502"/>
              <a:gd name="connsiteX3" fmla="*/ 542636 w 3469697"/>
              <a:gd name="connsiteY3" fmla="*/ 987203 h 1559502"/>
              <a:gd name="connsiteX4" fmla="*/ 0 w 3469697"/>
              <a:gd name="connsiteY4" fmla="*/ 1559502 h 1559502"/>
              <a:gd name="connsiteX0" fmla="*/ 1720849 w 3469697"/>
              <a:gd name="connsiteY0" fmla="*/ 71005 h 1559502"/>
              <a:gd name="connsiteX1" fmla="*/ 3469697 w 3469697"/>
              <a:gd name="connsiteY1" fmla="*/ 0 h 1559502"/>
              <a:gd name="connsiteX2" fmla="*/ 3036454 w 3469697"/>
              <a:gd name="connsiteY2" fmla="*/ 811712 h 1559502"/>
              <a:gd name="connsiteX3" fmla="*/ 542636 w 3469697"/>
              <a:gd name="connsiteY3" fmla="*/ 987203 h 1559502"/>
              <a:gd name="connsiteX4" fmla="*/ 0 w 3469697"/>
              <a:gd name="connsiteY4" fmla="*/ 1559502 h 1559502"/>
              <a:gd name="connsiteX0" fmla="*/ 1730085 w 3469697"/>
              <a:gd name="connsiteY0" fmla="*/ 43296 h 1559502"/>
              <a:gd name="connsiteX1" fmla="*/ 3469697 w 3469697"/>
              <a:gd name="connsiteY1" fmla="*/ 0 h 1559502"/>
              <a:gd name="connsiteX2" fmla="*/ 3036454 w 3469697"/>
              <a:gd name="connsiteY2" fmla="*/ 811712 h 1559502"/>
              <a:gd name="connsiteX3" fmla="*/ 542636 w 3469697"/>
              <a:gd name="connsiteY3" fmla="*/ 987203 h 1559502"/>
              <a:gd name="connsiteX4" fmla="*/ 0 w 3469697"/>
              <a:gd name="connsiteY4" fmla="*/ 1559502 h 1559502"/>
              <a:gd name="connsiteX0" fmla="*/ 1730085 w 3469697"/>
              <a:gd name="connsiteY0" fmla="*/ 43296 h 1559502"/>
              <a:gd name="connsiteX1" fmla="*/ 3469697 w 3469697"/>
              <a:gd name="connsiteY1" fmla="*/ 0 h 1559502"/>
              <a:gd name="connsiteX2" fmla="*/ 3036454 w 3469697"/>
              <a:gd name="connsiteY2" fmla="*/ 811712 h 1559502"/>
              <a:gd name="connsiteX3" fmla="*/ 542636 w 3469697"/>
              <a:gd name="connsiteY3" fmla="*/ 987203 h 1559502"/>
              <a:gd name="connsiteX4" fmla="*/ 0 w 3469697"/>
              <a:gd name="connsiteY4" fmla="*/ 1559502 h 1559502"/>
              <a:gd name="connsiteX0" fmla="*/ 1730085 w 3471734"/>
              <a:gd name="connsiteY0" fmla="*/ 263271 h 1779477"/>
              <a:gd name="connsiteX1" fmla="*/ 3469697 w 3471734"/>
              <a:gd name="connsiteY1" fmla="*/ 219975 h 1779477"/>
              <a:gd name="connsiteX2" fmla="*/ 3036454 w 3471734"/>
              <a:gd name="connsiteY2" fmla="*/ 1031687 h 1779477"/>
              <a:gd name="connsiteX3" fmla="*/ 542636 w 3471734"/>
              <a:gd name="connsiteY3" fmla="*/ 1207178 h 1779477"/>
              <a:gd name="connsiteX4" fmla="*/ 0 w 3471734"/>
              <a:gd name="connsiteY4" fmla="*/ 1779477 h 1779477"/>
              <a:gd name="connsiteX0" fmla="*/ 1730085 w 3572271"/>
              <a:gd name="connsiteY0" fmla="*/ 128542 h 1644748"/>
              <a:gd name="connsiteX1" fmla="*/ 3469697 w 3572271"/>
              <a:gd name="connsiteY1" fmla="*/ 85246 h 1644748"/>
              <a:gd name="connsiteX2" fmla="*/ 3036454 w 3572271"/>
              <a:gd name="connsiteY2" fmla="*/ 896958 h 1644748"/>
              <a:gd name="connsiteX3" fmla="*/ 542636 w 3572271"/>
              <a:gd name="connsiteY3" fmla="*/ 1072449 h 1644748"/>
              <a:gd name="connsiteX4" fmla="*/ 0 w 3572271"/>
              <a:gd name="connsiteY4" fmla="*/ 1644748 h 1644748"/>
              <a:gd name="connsiteX0" fmla="*/ 1730085 w 3609793"/>
              <a:gd name="connsiteY0" fmla="*/ 73053 h 1589259"/>
              <a:gd name="connsiteX1" fmla="*/ 3515879 w 3609793"/>
              <a:gd name="connsiteY1" fmla="*/ 103648 h 1589259"/>
              <a:gd name="connsiteX2" fmla="*/ 3036454 w 3609793"/>
              <a:gd name="connsiteY2" fmla="*/ 841469 h 1589259"/>
              <a:gd name="connsiteX3" fmla="*/ 542636 w 3609793"/>
              <a:gd name="connsiteY3" fmla="*/ 1016960 h 1589259"/>
              <a:gd name="connsiteX4" fmla="*/ 0 w 3609793"/>
              <a:gd name="connsiteY4" fmla="*/ 1589259 h 1589259"/>
              <a:gd name="connsiteX0" fmla="*/ 1730085 w 3609793"/>
              <a:gd name="connsiteY0" fmla="*/ 73053 h 1589259"/>
              <a:gd name="connsiteX1" fmla="*/ 3515879 w 3609793"/>
              <a:gd name="connsiteY1" fmla="*/ 103648 h 1589259"/>
              <a:gd name="connsiteX2" fmla="*/ 3036454 w 3609793"/>
              <a:gd name="connsiteY2" fmla="*/ 841469 h 1589259"/>
              <a:gd name="connsiteX3" fmla="*/ 542636 w 3609793"/>
              <a:gd name="connsiteY3" fmla="*/ 1016960 h 1589259"/>
              <a:gd name="connsiteX4" fmla="*/ 0 w 3609793"/>
              <a:gd name="connsiteY4" fmla="*/ 1589259 h 1589259"/>
              <a:gd name="connsiteX0" fmla="*/ 1730085 w 3609793"/>
              <a:gd name="connsiteY0" fmla="*/ 0 h 1516206"/>
              <a:gd name="connsiteX1" fmla="*/ 3515879 w 3609793"/>
              <a:gd name="connsiteY1" fmla="*/ 30595 h 1516206"/>
              <a:gd name="connsiteX2" fmla="*/ 3036454 w 3609793"/>
              <a:gd name="connsiteY2" fmla="*/ 768416 h 1516206"/>
              <a:gd name="connsiteX3" fmla="*/ 542636 w 3609793"/>
              <a:gd name="connsiteY3" fmla="*/ 943907 h 1516206"/>
              <a:gd name="connsiteX4" fmla="*/ 0 w 3609793"/>
              <a:gd name="connsiteY4" fmla="*/ 1516206 h 1516206"/>
              <a:gd name="connsiteX0" fmla="*/ 1730085 w 3559063"/>
              <a:gd name="connsiteY0" fmla="*/ 0 h 1516206"/>
              <a:gd name="connsiteX1" fmla="*/ 3515879 w 3559063"/>
              <a:gd name="connsiteY1" fmla="*/ 30595 h 1516206"/>
              <a:gd name="connsiteX2" fmla="*/ 3036454 w 3559063"/>
              <a:gd name="connsiteY2" fmla="*/ 768416 h 1516206"/>
              <a:gd name="connsiteX3" fmla="*/ 542636 w 3559063"/>
              <a:gd name="connsiteY3" fmla="*/ 943907 h 1516206"/>
              <a:gd name="connsiteX4" fmla="*/ 0 w 3559063"/>
              <a:gd name="connsiteY4" fmla="*/ 1516206 h 1516206"/>
              <a:gd name="connsiteX0" fmla="*/ 1730085 w 3559063"/>
              <a:gd name="connsiteY0" fmla="*/ 138493 h 1654699"/>
              <a:gd name="connsiteX1" fmla="*/ 3515879 w 3559063"/>
              <a:gd name="connsiteY1" fmla="*/ 169088 h 1654699"/>
              <a:gd name="connsiteX2" fmla="*/ 3036454 w 3559063"/>
              <a:gd name="connsiteY2" fmla="*/ 906909 h 1654699"/>
              <a:gd name="connsiteX3" fmla="*/ 542636 w 3559063"/>
              <a:gd name="connsiteY3" fmla="*/ 1082400 h 1654699"/>
              <a:gd name="connsiteX4" fmla="*/ 0 w 3559063"/>
              <a:gd name="connsiteY4" fmla="*/ 1654699 h 1654699"/>
              <a:gd name="connsiteX0" fmla="*/ 1730085 w 3690079"/>
              <a:gd name="connsiteY0" fmla="*/ 89385 h 1605591"/>
              <a:gd name="connsiteX1" fmla="*/ 3515879 w 3690079"/>
              <a:gd name="connsiteY1" fmla="*/ 119980 h 1605591"/>
              <a:gd name="connsiteX2" fmla="*/ 3036454 w 3690079"/>
              <a:gd name="connsiteY2" fmla="*/ 857801 h 1605591"/>
              <a:gd name="connsiteX3" fmla="*/ 542636 w 3690079"/>
              <a:gd name="connsiteY3" fmla="*/ 1033292 h 1605591"/>
              <a:gd name="connsiteX4" fmla="*/ 0 w 3690079"/>
              <a:gd name="connsiteY4" fmla="*/ 1605591 h 1605591"/>
              <a:gd name="connsiteX0" fmla="*/ 1730085 w 3727423"/>
              <a:gd name="connsiteY0" fmla="*/ 0 h 1516206"/>
              <a:gd name="connsiteX1" fmla="*/ 3562061 w 3727423"/>
              <a:gd name="connsiteY1" fmla="*/ 270740 h 1516206"/>
              <a:gd name="connsiteX2" fmla="*/ 3036454 w 3727423"/>
              <a:gd name="connsiteY2" fmla="*/ 768416 h 1516206"/>
              <a:gd name="connsiteX3" fmla="*/ 542636 w 3727423"/>
              <a:gd name="connsiteY3" fmla="*/ 943907 h 1516206"/>
              <a:gd name="connsiteX4" fmla="*/ 0 w 3727423"/>
              <a:gd name="connsiteY4" fmla="*/ 1516206 h 1516206"/>
              <a:gd name="connsiteX0" fmla="*/ 1730085 w 3579228"/>
              <a:gd name="connsiteY0" fmla="*/ 0 h 1516206"/>
              <a:gd name="connsiteX1" fmla="*/ 3562061 w 3579228"/>
              <a:gd name="connsiteY1" fmla="*/ 270740 h 1516206"/>
              <a:gd name="connsiteX2" fmla="*/ 2537691 w 3579228"/>
              <a:gd name="connsiteY2" fmla="*/ 971616 h 1516206"/>
              <a:gd name="connsiteX3" fmla="*/ 542636 w 3579228"/>
              <a:gd name="connsiteY3" fmla="*/ 943907 h 1516206"/>
              <a:gd name="connsiteX4" fmla="*/ 0 w 3579228"/>
              <a:gd name="connsiteY4" fmla="*/ 1516206 h 1516206"/>
              <a:gd name="connsiteX0" fmla="*/ 1730085 w 3596246"/>
              <a:gd name="connsiteY0" fmla="*/ 0 h 1516206"/>
              <a:gd name="connsiteX1" fmla="*/ 3562061 w 3596246"/>
              <a:gd name="connsiteY1" fmla="*/ 270740 h 1516206"/>
              <a:gd name="connsiteX2" fmla="*/ 542636 w 3596246"/>
              <a:gd name="connsiteY2" fmla="*/ 943907 h 1516206"/>
              <a:gd name="connsiteX3" fmla="*/ 0 w 3596246"/>
              <a:gd name="connsiteY3" fmla="*/ 1516206 h 1516206"/>
              <a:gd name="connsiteX0" fmla="*/ 1730085 w 3574277"/>
              <a:gd name="connsiteY0" fmla="*/ 71094 h 1587300"/>
              <a:gd name="connsiteX1" fmla="*/ 3562061 w 3574277"/>
              <a:gd name="connsiteY1" fmla="*/ 341834 h 1587300"/>
              <a:gd name="connsiteX2" fmla="*/ 542636 w 3574277"/>
              <a:gd name="connsiteY2" fmla="*/ 1015001 h 1587300"/>
              <a:gd name="connsiteX3" fmla="*/ 0 w 3574277"/>
              <a:gd name="connsiteY3" fmla="*/ 1587300 h 1587300"/>
              <a:gd name="connsiteX0" fmla="*/ 1730085 w 3601535"/>
              <a:gd name="connsiteY0" fmla="*/ 0 h 1516206"/>
              <a:gd name="connsiteX1" fmla="*/ 3589770 w 3601535"/>
              <a:gd name="connsiteY1" fmla="*/ 510886 h 1516206"/>
              <a:gd name="connsiteX2" fmla="*/ 542636 w 3601535"/>
              <a:gd name="connsiteY2" fmla="*/ 943907 h 1516206"/>
              <a:gd name="connsiteX3" fmla="*/ 0 w 3601535"/>
              <a:gd name="connsiteY3" fmla="*/ 1516206 h 1516206"/>
              <a:gd name="connsiteX0" fmla="*/ 1730085 w 3601535"/>
              <a:gd name="connsiteY0" fmla="*/ 0 h 1516206"/>
              <a:gd name="connsiteX1" fmla="*/ 3589770 w 3601535"/>
              <a:gd name="connsiteY1" fmla="*/ 510886 h 1516206"/>
              <a:gd name="connsiteX2" fmla="*/ 542636 w 3601535"/>
              <a:gd name="connsiteY2" fmla="*/ 943907 h 1516206"/>
              <a:gd name="connsiteX3" fmla="*/ 0 w 3601535"/>
              <a:gd name="connsiteY3" fmla="*/ 1516206 h 1516206"/>
              <a:gd name="connsiteX0" fmla="*/ 1730085 w 3638960"/>
              <a:gd name="connsiteY0" fmla="*/ 0 h 1516206"/>
              <a:gd name="connsiteX1" fmla="*/ 3589770 w 3638960"/>
              <a:gd name="connsiteY1" fmla="*/ 510886 h 1516206"/>
              <a:gd name="connsiteX2" fmla="*/ 200891 w 3638960"/>
              <a:gd name="connsiteY2" fmla="*/ 925432 h 1516206"/>
              <a:gd name="connsiteX3" fmla="*/ 542636 w 3638960"/>
              <a:gd name="connsiteY3" fmla="*/ 943907 h 1516206"/>
              <a:gd name="connsiteX4" fmla="*/ 0 w 3638960"/>
              <a:gd name="connsiteY4" fmla="*/ 1516206 h 1516206"/>
              <a:gd name="connsiteX0" fmla="*/ 1730085 w 3622958"/>
              <a:gd name="connsiteY0" fmla="*/ 0 h 1516206"/>
              <a:gd name="connsiteX1" fmla="*/ 3589770 w 3622958"/>
              <a:gd name="connsiteY1" fmla="*/ 510886 h 1516206"/>
              <a:gd name="connsiteX2" fmla="*/ 542636 w 3622958"/>
              <a:gd name="connsiteY2" fmla="*/ 943907 h 1516206"/>
              <a:gd name="connsiteX3" fmla="*/ 0 w 3622958"/>
              <a:gd name="connsiteY3" fmla="*/ 1516206 h 1516206"/>
              <a:gd name="connsiteX0" fmla="*/ 1730085 w 3649069"/>
              <a:gd name="connsiteY0" fmla="*/ 0 h 1516206"/>
              <a:gd name="connsiteX1" fmla="*/ 3589770 w 3649069"/>
              <a:gd name="connsiteY1" fmla="*/ 510886 h 1516206"/>
              <a:gd name="connsiteX2" fmla="*/ 0 w 3649069"/>
              <a:gd name="connsiteY2" fmla="*/ 1516206 h 1516206"/>
              <a:gd name="connsiteX0" fmla="*/ 1730085 w 3649069"/>
              <a:gd name="connsiteY0" fmla="*/ 0 h 1516206"/>
              <a:gd name="connsiteX1" fmla="*/ 3589770 w 3649069"/>
              <a:gd name="connsiteY1" fmla="*/ 510886 h 1516206"/>
              <a:gd name="connsiteX2" fmla="*/ 0 w 3649069"/>
              <a:gd name="connsiteY2" fmla="*/ 1516206 h 1516206"/>
              <a:gd name="connsiteX0" fmla="*/ 1730085 w 3601169"/>
              <a:gd name="connsiteY0" fmla="*/ 0 h 1516206"/>
              <a:gd name="connsiteX1" fmla="*/ 3589770 w 3601169"/>
              <a:gd name="connsiteY1" fmla="*/ 510886 h 1516206"/>
              <a:gd name="connsiteX2" fmla="*/ 0 w 3601169"/>
              <a:gd name="connsiteY2" fmla="*/ 1516206 h 1516206"/>
              <a:gd name="connsiteX0" fmla="*/ 1730085 w 3601169"/>
              <a:gd name="connsiteY0" fmla="*/ 0 h 1516206"/>
              <a:gd name="connsiteX1" fmla="*/ 3589770 w 3601169"/>
              <a:gd name="connsiteY1" fmla="*/ 510886 h 1516206"/>
              <a:gd name="connsiteX2" fmla="*/ 0 w 3601169"/>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734543 w 3603245"/>
              <a:gd name="connsiteY0" fmla="*/ 0 h 1516206"/>
              <a:gd name="connsiteX1" fmla="*/ 3594228 w 3603245"/>
              <a:gd name="connsiteY1" fmla="*/ 510886 h 1516206"/>
              <a:gd name="connsiteX2" fmla="*/ 4458 w 3603245"/>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730085 w 3598787"/>
              <a:gd name="connsiteY0" fmla="*/ 0 h 1516206"/>
              <a:gd name="connsiteX1" fmla="*/ 3589770 w 3598787"/>
              <a:gd name="connsiteY1" fmla="*/ 510886 h 1516206"/>
              <a:gd name="connsiteX2" fmla="*/ 0 w 3598787"/>
              <a:gd name="connsiteY2" fmla="*/ 1516206 h 1516206"/>
              <a:gd name="connsiteX0" fmla="*/ 1323685 w 3617545"/>
              <a:gd name="connsiteY0" fmla="*/ 0 h 1525443"/>
              <a:gd name="connsiteX1" fmla="*/ 3589770 w 3617545"/>
              <a:gd name="connsiteY1" fmla="*/ 520123 h 1525443"/>
              <a:gd name="connsiteX2" fmla="*/ 0 w 3617545"/>
              <a:gd name="connsiteY2" fmla="*/ 1525443 h 1525443"/>
              <a:gd name="connsiteX0" fmla="*/ 1323685 w 2892011"/>
              <a:gd name="connsiteY0" fmla="*/ 0 h 1525443"/>
              <a:gd name="connsiteX1" fmla="*/ 2832388 w 2892011"/>
              <a:gd name="connsiteY1" fmla="*/ 520123 h 1525443"/>
              <a:gd name="connsiteX2" fmla="*/ 0 w 2892011"/>
              <a:gd name="connsiteY2" fmla="*/ 1525443 h 1525443"/>
              <a:gd name="connsiteX0" fmla="*/ 1323685 w 2832388"/>
              <a:gd name="connsiteY0" fmla="*/ 0 h 1525443"/>
              <a:gd name="connsiteX1" fmla="*/ 2832388 w 2832388"/>
              <a:gd name="connsiteY1" fmla="*/ 520123 h 1525443"/>
              <a:gd name="connsiteX2" fmla="*/ 0 w 2832388"/>
              <a:gd name="connsiteY2" fmla="*/ 1525443 h 1525443"/>
              <a:gd name="connsiteX0" fmla="*/ 1323685 w 2832488"/>
              <a:gd name="connsiteY0" fmla="*/ 0 h 1525443"/>
              <a:gd name="connsiteX1" fmla="*/ 2832388 w 2832488"/>
              <a:gd name="connsiteY1" fmla="*/ 520123 h 1525443"/>
              <a:gd name="connsiteX2" fmla="*/ 0 w 2832488"/>
              <a:gd name="connsiteY2" fmla="*/ 1525443 h 1525443"/>
              <a:gd name="connsiteX0" fmla="*/ 1323685 w 2832913"/>
              <a:gd name="connsiteY0" fmla="*/ 0 h 1525443"/>
              <a:gd name="connsiteX1" fmla="*/ 2832388 w 2832913"/>
              <a:gd name="connsiteY1" fmla="*/ 520123 h 1525443"/>
              <a:gd name="connsiteX2" fmla="*/ 0 w 2832913"/>
              <a:gd name="connsiteY2" fmla="*/ 1525443 h 1525443"/>
              <a:gd name="connsiteX0" fmla="*/ 1323685 w 2327676"/>
              <a:gd name="connsiteY0" fmla="*/ 0 h 1525443"/>
              <a:gd name="connsiteX1" fmla="*/ 2259734 w 2327676"/>
              <a:gd name="connsiteY1" fmla="*/ 594014 h 1525443"/>
              <a:gd name="connsiteX2" fmla="*/ 0 w 2327676"/>
              <a:gd name="connsiteY2" fmla="*/ 1525443 h 1525443"/>
              <a:gd name="connsiteX0" fmla="*/ 1323685 w 2261085"/>
              <a:gd name="connsiteY0" fmla="*/ 0 h 1525443"/>
              <a:gd name="connsiteX1" fmla="*/ 2259734 w 2261085"/>
              <a:gd name="connsiteY1" fmla="*/ 594014 h 1525443"/>
              <a:gd name="connsiteX2" fmla="*/ 0 w 2261085"/>
              <a:gd name="connsiteY2" fmla="*/ 1525443 h 1525443"/>
              <a:gd name="connsiteX0" fmla="*/ 1323685 w 2261085"/>
              <a:gd name="connsiteY0" fmla="*/ 0 h 1525443"/>
              <a:gd name="connsiteX1" fmla="*/ 2259734 w 2261085"/>
              <a:gd name="connsiteY1" fmla="*/ 520123 h 1525443"/>
              <a:gd name="connsiteX2" fmla="*/ 0 w 2261085"/>
              <a:gd name="connsiteY2" fmla="*/ 1525443 h 1525443"/>
              <a:gd name="connsiteX0" fmla="*/ 1323685 w 2259769"/>
              <a:gd name="connsiteY0" fmla="*/ 0 h 1525443"/>
              <a:gd name="connsiteX1" fmla="*/ 2259734 w 2259769"/>
              <a:gd name="connsiteY1" fmla="*/ 520123 h 1525443"/>
              <a:gd name="connsiteX2" fmla="*/ 0 w 2259769"/>
              <a:gd name="connsiteY2" fmla="*/ 1525443 h 1525443"/>
              <a:gd name="connsiteX0" fmla="*/ 3083112 w 3346397"/>
              <a:gd name="connsiteY0" fmla="*/ 2770 h 1282576"/>
              <a:gd name="connsiteX1" fmla="*/ 2259734 w 3346397"/>
              <a:gd name="connsiteY1" fmla="*/ 277256 h 1282576"/>
              <a:gd name="connsiteX2" fmla="*/ 0 w 3346397"/>
              <a:gd name="connsiteY2" fmla="*/ 1282576 h 1282576"/>
              <a:gd name="connsiteX0" fmla="*/ 3083112 w 3297985"/>
              <a:gd name="connsiteY0" fmla="*/ 0 h 1279806"/>
              <a:gd name="connsiteX1" fmla="*/ 1726837 w 3297985"/>
              <a:gd name="connsiteY1" fmla="*/ 356338 h 1279806"/>
              <a:gd name="connsiteX2" fmla="*/ 0 w 3297985"/>
              <a:gd name="connsiteY2" fmla="*/ 1279806 h 1279806"/>
              <a:gd name="connsiteX0" fmla="*/ 3083112 w 3297985"/>
              <a:gd name="connsiteY0" fmla="*/ 0 h 1279806"/>
              <a:gd name="connsiteX1" fmla="*/ 1726837 w 3297985"/>
              <a:gd name="connsiteY1" fmla="*/ 356338 h 1279806"/>
              <a:gd name="connsiteX2" fmla="*/ 0 w 3297985"/>
              <a:gd name="connsiteY2" fmla="*/ 1279806 h 1279806"/>
              <a:gd name="connsiteX0" fmla="*/ 3083112 w 3339092"/>
              <a:gd name="connsiteY0" fmla="*/ 5561 h 1285367"/>
              <a:gd name="connsiteX1" fmla="*/ 1726837 w 3339092"/>
              <a:gd name="connsiteY1" fmla="*/ 361899 h 1285367"/>
              <a:gd name="connsiteX2" fmla="*/ 0 w 3339092"/>
              <a:gd name="connsiteY2" fmla="*/ 1285367 h 1285367"/>
              <a:gd name="connsiteX0" fmla="*/ 3083112 w 3083112"/>
              <a:gd name="connsiteY0" fmla="*/ 0 h 1279806"/>
              <a:gd name="connsiteX1" fmla="*/ 1726837 w 3083112"/>
              <a:gd name="connsiteY1" fmla="*/ 356338 h 1279806"/>
              <a:gd name="connsiteX2" fmla="*/ 0 w 3083112"/>
              <a:gd name="connsiteY2" fmla="*/ 1279806 h 1279806"/>
              <a:gd name="connsiteX0" fmla="*/ 2959195 w 2959195"/>
              <a:gd name="connsiteY0" fmla="*/ 0 h 1266159"/>
              <a:gd name="connsiteX1" fmla="*/ 1726837 w 2959195"/>
              <a:gd name="connsiteY1" fmla="*/ 342691 h 1266159"/>
              <a:gd name="connsiteX2" fmla="*/ 0 w 2959195"/>
              <a:gd name="connsiteY2" fmla="*/ 1266159 h 1266159"/>
              <a:gd name="connsiteX0" fmla="*/ 3027409 w 3027409"/>
              <a:gd name="connsiteY0" fmla="*/ 0 h 1252391"/>
              <a:gd name="connsiteX1" fmla="*/ 1795051 w 3027409"/>
              <a:gd name="connsiteY1" fmla="*/ 342691 h 1252391"/>
              <a:gd name="connsiteX2" fmla="*/ 0 w 3027409"/>
              <a:gd name="connsiteY2" fmla="*/ 1252391 h 1252391"/>
              <a:gd name="connsiteX0" fmla="*/ 2166803 w 2166803"/>
              <a:gd name="connsiteY0" fmla="*/ 0 h 1498026"/>
              <a:gd name="connsiteX1" fmla="*/ 1795051 w 2166803"/>
              <a:gd name="connsiteY1" fmla="*/ 588326 h 1498026"/>
              <a:gd name="connsiteX2" fmla="*/ 0 w 2166803"/>
              <a:gd name="connsiteY2" fmla="*/ 1498026 h 1498026"/>
              <a:gd name="connsiteX0" fmla="*/ 2166803 w 2166803"/>
              <a:gd name="connsiteY0" fmla="*/ 0 h 1498026"/>
              <a:gd name="connsiteX1" fmla="*/ 1221396 w 2166803"/>
              <a:gd name="connsiteY1" fmla="*/ 369926 h 1498026"/>
              <a:gd name="connsiteX2" fmla="*/ 0 w 2166803"/>
              <a:gd name="connsiteY2" fmla="*/ 1498026 h 1498026"/>
              <a:gd name="connsiteX0" fmla="*/ 2166803 w 2166803"/>
              <a:gd name="connsiteY0" fmla="*/ 0 h 1498026"/>
              <a:gd name="connsiteX1" fmla="*/ 1221396 w 2166803"/>
              <a:gd name="connsiteY1" fmla="*/ 369926 h 1498026"/>
              <a:gd name="connsiteX2" fmla="*/ 0 w 2166803"/>
              <a:gd name="connsiteY2" fmla="*/ 1498026 h 1498026"/>
              <a:gd name="connsiteX0" fmla="*/ 2166803 w 2166803"/>
              <a:gd name="connsiteY0" fmla="*/ 31231 h 1529257"/>
              <a:gd name="connsiteX1" fmla="*/ 1221396 w 2166803"/>
              <a:gd name="connsiteY1" fmla="*/ 401157 h 1529257"/>
              <a:gd name="connsiteX2" fmla="*/ 0 w 2166803"/>
              <a:gd name="connsiteY2" fmla="*/ 1529257 h 1529257"/>
              <a:gd name="connsiteX0" fmla="*/ 2166803 w 2166803"/>
              <a:gd name="connsiteY0" fmla="*/ 24724 h 1522750"/>
              <a:gd name="connsiteX1" fmla="*/ 1221396 w 2166803"/>
              <a:gd name="connsiteY1" fmla="*/ 394650 h 1522750"/>
              <a:gd name="connsiteX2" fmla="*/ 0 w 2166803"/>
              <a:gd name="connsiteY2" fmla="*/ 1522750 h 1522750"/>
              <a:gd name="connsiteX0" fmla="*/ 2166803 w 2166803"/>
              <a:gd name="connsiteY0" fmla="*/ 27494 h 1525520"/>
              <a:gd name="connsiteX1" fmla="*/ 1113037 w 2166803"/>
              <a:gd name="connsiteY1" fmla="*/ 391033 h 1525520"/>
              <a:gd name="connsiteX2" fmla="*/ 0 w 2166803"/>
              <a:gd name="connsiteY2" fmla="*/ 1525520 h 1525520"/>
              <a:gd name="connsiteX0" fmla="*/ 2166803 w 2166803"/>
              <a:gd name="connsiteY0" fmla="*/ 0 h 1498026"/>
              <a:gd name="connsiteX1" fmla="*/ 1113037 w 2166803"/>
              <a:gd name="connsiteY1" fmla="*/ 363539 h 1498026"/>
              <a:gd name="connsiteX2" fmla="*/ 0 w 2166803"/>
              <a:gd name="connsiteY2" fmla="*/ 1498026 h 1498026"/>
              <a:gd name="connsiteX0" fmla="*/ 2064444 w 2064444"/>
              <a:gd name="connsiteY0" fmla="*/ 0 h 1491677"/>
              <a:gd name="connsiteX1" fmla="*/ 1113037 w 2064444"/>
              <a:gd name="connsiteY1" fmla="*/ 357190 h 1491677"/>
              <a:gd name="connsiteX2" fmla="*/ 0 w 2064444"/>
              <a:gd name="connsiteY2" fmla="*/ 1491677 h 1491677"/>
            </a:gdLst>
            <a:ahLst/>
            <a:cxnLst>
              <a:cxn ang="0">
                <a:pos x="connsiteX0" y="connsiteY0"/>
              </a:cxn>
              <a:cxn ang="0">
                <a:pos x="connsiteX1" y="connsiteY1"/>
              </a:cxn>
              <a:cxn ang="0">
                <a:pos x="connsiteX2" y="connsiteY2"/>
              </a:cxn>
            </a:cxnLst>
            <a:rect l="l" t="t" r="r" b="b"/>
            <a:pathLst>
              <a:path w="2064444" h="1491677">
                <a:moveTo>
                  <a:pt x="2064444" y="0"/>
                </a:moveTo>
                <a:cubicBezTo>
                  <a:pt x="1348790" y="44978"/>
                  <a:pt x="1457111" y="108577"/>
                  <a:pt x="1113037" y="357190"/>
                </a:cubicBezTo>
                <a:cubicBezTo>
                  <a:pt x="768963" y="605803"/>
                  <a:pt x="27432" y="183108"/>
                  <a:pt x="0" y="1491677"/>
                </a:cubicBezTo>
              </a:path>
            </a:pathLst>
          </a:custGeom>
          <a:noFill/>
          <a:ln w="508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Rectangle 42"/>
          <p:cNvSpPr/>
          <p:nvPr/>
        </p:nvSpPr>
        <p:spPr>
          <a:xfrm>
            <a:off x="914400" y="3886200"/>
            <a:ext cx="5486400" cy="1152525"/>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Rectangle 43"/>
          <p:cNvSpPr/>
          <p:nvPr/>
        </p:nvSpPr>
        <p:spPr>
          <a:xfrm>
            <a:off x="9144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ectangle 50"/>
          <p:cNvSpPr/>
          <p:nvPr/>
        </p:nvSpPr>
        <p:spPr>
          <a:xfrm>
            <a:off x="12192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Rectangle 51"/>
          <p:cNvSpPr/>
          <p:nvPr/>
        </p:nvSpPr>
        <p:spPr>
          <a:xfrm>
            <a:off x="15240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Rectangle 52"/>
          <p:cNvSpPr/>
          <p:nvPr/>
        </p:nvSpPr>
        <p:spPr>
          <a:xfrm>
            <a:off x="1828800" y="38862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Rectangle 53"/>
          <p:cNvSpPr/>
          <p:nvPr/>
        </p:nvSpPr>
        <p:spPr>
          <a:xfrm>
            <a:off x="2133600" y="38862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Rectangle 57"/>
          <p:cNvSpPr/>
          <p:nvPr/>
        </p:nvSpPr>
        <p:spPr>
          <a:xfrm>
            <a:off x="2438400" y="38862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Rectangle 58"/>
          <p:cNvSpPr/>
          <p:nvPr/>
        </p:nvSpPr>
        <p:spPr>
          <a:xfrm>
            <a:off x="27432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Rectangle 59"/>
          <p:cNvSpPr/>
          <p:nvPr/>
        </p:nvSpPr>
        <p:spPr>
          <a:xfrm>
            <a:off x="30480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 name="Rectangle 60"/>
          <p:cNvSpPr/>
          <p:nvPr/>
        </p:nvSpPr>
        <p:spPr>
          <a:xfrm>
            <a:off x="33528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Rectangle 61"/>
          <p:cNvSpPr/>
          <p:nvPr/>
        </p:nvSpPr>
        <p:spPr>
          <a:xfrm>
            <a:off x="3657600" y="38862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Rectangle 62"/>
          <p:cNvSpPr/>
          <p:nvPr/>
        </p:nvSpPr>
        <p:spPr>
          <a:xfrm>
            <a:off x="3962400" y="38862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 name="Rectangle 63"/>
          <p:cNvSpPr/>
          <p:nvPr/>
        </p:nvSpPr>
        <p:spPr>
          <a:xfrm>
            <a:off x="4267200" y="38862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 name="Rectangle 64"/>
          <p:cNvSpPr/>
          <p:nvPr/>
        </p:nvSpPr>
        <p:spPr>
          <a:xfrm>
            <a:off x="4572000" y="38862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 name="Rectangle 65"/>
          <p:cNvSpPr/>
          <p:nvPr/>
        </p:nvSpPr>
        <p:spPr>
          <a:xfrm>
            <a:off x="4876800" y="38862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Rectangle 66"/>
          <p:cNvSpPr/>
          <p:nvPr/>
        </p:nvSpPr>
        <p:spPr>
          <a:xfrm>
            <a:off x="5181600" y="38862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Rectangle 67"/>
          <p:cNvSpPr/>
          <p:nvPr/>
        </p:nvSpPr>
        <p:spPr>
          <a:xfrm>
            <a:off x="5486400" y="38862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Rectangle 68"/>
          <p:cNvSpPr/>
          <p:nvPr/>
        </p:nvSpPr>
        <p:spPr>
          <a:xfrm>
            <a:off x="5791200" y="38862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Rectangle 69"/>
          <p:cNvSpPr/>
          <p:nvPr/>
        </p:nvSpPr>
        <p:spPr>
          <a:xfrm>
            <a:off x="6096000" y="38862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CAA5E69B-ED2A-4257-9248-417B8B26F0FB}" type="slidenum">
              <a:rPr lang="en-US" smtClean="0"/>
              <a:pPr>
                <a:defRPr/>
              </a:pPr>
              <a:t>31</a:t>
            </a:fld>
            <a:endParaRPr lang="en-US"/>
          </a:p>
        </p:txBody>
      </p:sp>
      <p:sp>
        <p:nvSpPr>
          <p:cNvPr id="55" name="Rectangle 54"/>
          <p:cNvSpPr/>
          <p:nvPr/>
        </p:nvSpPr>
        <p:spPr>
          <a:xfrm>
            <a:off x="1391078" y="1628774"/>
            <a:ext cx="4857322"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SILT Log Index</a:t>
            </a:r>
            <a:r>
              <a:rPr lang="en-US" sz="2400" dirty="0" smtClean="0">
                <a:solidFill>
                  <a:schemeClr val="tx1"/>
                </a:solidFill>
              </a:rPr>
              <a:t> (6.5+ B/entry)</a:t>
            </a:r>
            <a:endParaRPr lang="en-US" sz="2400" dirty="0">
              <a:solidFill>
                <a:schemeClr val="tx1"/>
              </a:solidFill>
            </a:endParaRPr>
          </a:p>
        </p:txBody>
      </p:sp>
      <p:sp>
        <p:nvSpPr>
          <p:cNvPr id="47" name="Rectangle 46"/>
          <p:cNvSpPr/>
          <p:nvPr/>
        </p:nvSpPr>
        <p:spPr>
          <a:xfrm>
            <a:off x="180975" y="5067300"/>
            <a:ext cx="2257425"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(Older)</a:t>
            </a:r>
            <a:endParaRPr lang="en-US" sz="2400" dirty="0">
              <a:solidFill>
                <a:schemeClr val="tx1"/>
              </a:solidFill>
            </a:endParaRPr>
          </a:p>
        </p:txBody>
      </p:sp>
      <p:sp>
        <p:nvSpPr>
          <p:cNvPr id="48" name="Rectangle 47"/>
          <p:cNvSpPr/>
          <p:nvPr/>
        </p:nvSpPr>
        <p:spPr>
          <a:xfrm>
            <a:off x="4800600" y="5067300"/>
            <a:ext cx="2257425"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(Newer)</a:t>
            </a:r>
            <a:endParaRPr lang="en-US" sz="2400" dirty="0">
              <a:solidFill>
                <a:schemeClr val="tx1"/>
              </a:solidFill>
            </a:endParaRPr>
          </a:p>
        </p:txBody>
      </p:sp>
      <p:sp>
        <p:nvSpPr>
          <p:cNvPr id="81" name="Rectangle 80"/>
          <p:cNvSpPr/>
          <p:nvPr/>
        </p:nvSpPr>
        <p:spPr>
          <a:xfrm>
            <a:off x="1371600" y="1247775"/>
            <a:ext cx="4857322"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Naive </a:t>
            </a:r>
            <a:r>
              <a:rPr lang="en-US" sz="2400" dirty="0" err="1" smtClean="0">
                <a:solidFill>
                  <a:schemeClr val="tx1"/>
                </a:solidFill>
              </a:rPr>
              <a:t>Hashtable</a:t>
            </a:r>
            <a:r>
              <a:rPr lang="en-US" sz="2400" dirty="0" smtClean="0">
                <a:solidFill>
                  <a:schemeClr val="tx1"/>
                </a:solidFill>
              </a:rPr>
              <a:t> (48+ B/entry)</a:t>
            </a:r>
            <a:endParaRPr lang="en-US" sz="2400" dirty="0">
              <a:solidFill>
                <a:schemeClr val="tx1"/>
              </a:solidFill>
            </a:endParaRPr>
          </a:p>
        </p:txBody>
      </p:sp>
      <p:sp>
        <p:nvSpPr>
          <p:cNvPr id="4" name="TextBox 3"/>
          <p:cNvSpPr txBox="1"/>
          <p:nvPr/>
        </p:nvSpPr>
        <p:spPr>
          <a:xfrm>
            <a:off x="-1213556" y="4656667"/>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7" grpId="0" animBg="1"/>
      <p:bldP spid="10" grpId="0" animBg="1"/>
      <p:bldP spid="11" grpId="0" animBg="1"/>
      <p:bldP spid="5" grpId="0" animBg="1"/>
      <p:bldP spid="7" grpId="0" animBg="1"/>
      <p:bldP spid="99" grpId="0" animBg="1"/>
      <p:bldP spid="42" grpId="0" animBg="1"/>
      <p:bldP spid="55" grpId="0"/>
      <p:bldP spid="81" grpId="0"/>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60" name="Straight Connector 59"/>
          <p:cNvCxnSpPr/>
          <p:nvPr/>
        </p:nvCxnSpPr>
        <p:spPr>
          <a:xfrm>
            <a:off x="0" y="3429000"/>
            <a:ext cx="9144000" cy="0"/>
          </a:xfrm>
          <a:prstGeom prst="line">
            <a:avLst/>
          </a:prstGeom>
          <a:ln w="19050">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914400" y="3886200"/>
            <a:ext cx="5181600" cy="1152525"/>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0" y="5638800"/>
            <a:ext cx="9144000" cy="1219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19" name="Title 7"/>
          <p:cNvSpPr>
            <a:spLocks noGrp="1"/>
          </p:cNvSpPr>
          <p:nvPr>
            <p:ph type="title"/>
          </p:nvPr>
        </p:nvSpPr>
        <p:spPr/>
        <p:txBody>
          <a:bodyPr/>
          <a:lstStyle/>
          <a:p>
            <a:pPr eaLnBrk="1" hangingPunct="1"/>
            <a:r>
              <a:rPr lang="en-US" sz="4000" dirty="0" err="1" smtClean="0"/>
              <a:t>SortedStore</a:t>
            </a:r>
            <a:r>
              <a:rPr lang="en-US" sz="4000" dirty="0" smtClean="0"/>
              <a:t>: Space-Optimized Layout</a:t>
            </a:r>
          </a:p>
        </p:txBody>
      </p:sp>
      <p:sp>
        <p:nvSpPr>
          <p:cNvPr id="10" name="Rectangle 9"/>
          <p:cNvSpPr/>
          <p:nvPr/>
        </p:nvSpPr>
        <p:spPr>
          <a:xfrm>
            <a:off x="457200" y="6248400"/>
            <a:ext cx="2646363" cy="381000"/>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0.4 bytes/entry</a:t>
            </a:r>
            <a:endParaRPr lang="en-US" sz="2400" b="1" dirty="0">
              <a:solidFill>
                <a:schemeClr val="tx1"/>
              </a:solidFill>
            </a:endParaRPr>
          </a:p>
        </p:txBody>
      </p:sp>
      <p:sp>
        <p:nvSpPr>
          <p:cNvPr id="11" name="Rectangle 10"/>
          <p:cNvSpPr/>
          <p:nvPr/>
        </p:nvSpPr>
        <p:spPr>
          <a:xfrm>
            <a:off x="5964238" y="6248400"/>
            <a:ext cx="2646362" cy="381000"/>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H</a:t>
            </a:r>
            <a:r>
              <a:rPr lang="en-US" sz="2400" b="1" dirty="0" smtClean="0">
                <a:solidFill>
                  <a:schemeClr val="tx1"/>
                </a:solidFill>
              </a:rPr>
              <a:t>igh</a:t>
            </a:r>
            <a:endParaRPr lang="en-US" sz="2400" b="1" dirty="0">
              <a:solidFill>
                <a:schemeClr val="tx1"/>
              </a:solidFill>
            </a:endParaRPr>
          </a:p>
        </p:txBody>
      </p:sp>
      <p:sp>
        <p:nvSpPr>
          <p:cNvPr id="16" name="Rectangle 15"/>
          <p:cNvSpPr/>
          <p:nvPr/>
        </p:nvSpPr>
        <p:spPr>
          <a:xfrm>
            <a:off x="1884364" y="5181600"/>
            <a:ext cx="2992436"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a:solidFill>
                  <a:schemeClr val="tx1"/>
                </a:solidFill>
              </a:rPr>
              <a:t>O</a:t>
            </a:r>
            <a:r>
              <a:rPr lang="en-US" sz="2400" dirty="0" smtClean="0">
                <a:solidFill>
                  <a:schemeClr val="tx1"/>
                </a:solidFill>
              </a:rPr>
              <a:t>n-flash sorted array</a:t>
            </a:r>
            <a:endParaRPr lang="en-US" sz="2400" dirty="0">
              <a:solidFill>
                <a:schemeClr val="tx1"/>
              </a:solidFill>
            </a:endParaRPr>
          </a:p>
        </p:txBody>
      </p:sp>
      <p:sp>
        <p:nvSpPr>
          <p:cNvPr id="5" name="Rectangle 4"/>
          <p:cNvSpPr/>
          <p:nvPr/>
        </p:nvSpPr>
        <p:spPr>
          <a:xfrm>
            <a:off x="457200" y="5867400"/>
            <a:ext cx="2646363" cy="381000"/>
          </a:xfrm>
          <a:prstGeom prst="rect">
            <a:avLst/>
          </a:prstGeom>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Memory overhead</a:t>
            </a:r>
          </a:p>
        </p:txBody>
      </p:sp>
      <p:sp>
        <p:nvSpPr>
          <p:cNvPr id="7" name="Rectangle 6"/>
          <p:cNvSpPr/>
          <p:nvPr/>
        </p:nvSpPr>
        <p:spPr>
          <a:xfrm>
            <a:off x="5964238" y="5867400"/>
            <a:ext cx="2646362" cy="381000"/>
          </a:xfrm>
          <a:prstGeom prst="rect">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Write amplification</a:t>
            </a:r>
          </a:p>
        </p:txBody>
      </p:sp>
      <p:sp>
        <p:nvSpPr>
          <p:cNvPr id="35" name="Rectangle 34"/>
          <p:cNvSpPr/>
          <p:nvPr/>
        </p:nvSpPr>
        <p:spPr>
          <a:xfrm>
            <a:off x="7696200" y="2971800"/>
            <a:ext cx="13716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r" fontAlgn="auto">
              <a:spcBef>
                <a:spcPts val="0"/>
              </a:spcBef>
              <a:spcAft>
                <a:spcPts val="0"/>
              </a:spcAft>
              <a:defRPr/>
            </a:pPr>
            <a:r>
              <a:rPr lang="en-US" sz="2400" b="1" dirty="0">
                <a:solidFill>
                  <a:schemeClr val="tx1"/>
                </a:solidFill>
              </a:rPr>
              <a:t>Memory</a:t>
            </a:r>
          </a:p>
        </p:txBody>
      </p:sp>
      <p:sp>
        <p:nvSpPr>
          <p:cNvPr id="36" name="Rectangle 35"/>
          <p:cNvSpPr/>
          <p:nvPr/>
        </p:nvSpPr>
        <p:spPr>
          <a:xfrm>
            <a:off x="8229600" y="3505200"/>
            <a:ext cx="8382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r" fontAlgn="auto">
              <a:spcBef>
                <a:spcPts val="0"/>
              </a:spcBef>
              <a:spcAft>
                <a:spcPts val="0"/>
              </a:spcAft>
              <a:defRPr/>
            </a:pPr>
            <a:r>
              <a:rPr lang="en-US" sz="2400" b="1" dirty="0">
                <a:solidFill>
                  <a:schemeClr val="tx1"/>
                </a:solidFill>
              </a:rPr>
              <a:t>Flash</a:t>
            </a:r>
          </a:p>
        </p:txBody>
      </p:sp>
      <p:sp>
        <p:nvSpPr>
          <p:cNvPr id="32" name="Rectangle 31"/>
          <p:cNvSpPr/>
          <p:nvPr/>
        </p:nvSpPr>
        <p:spPr>
          <a:xfrm>
            <a:off x="9144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9" name="Rectangle 78"/>
          <p:cNvSpPr/>
          <p:nvPr/>
        </p:nvSpPr>
        <p:spPr>
          <a:xfrm>
            <a:off x="1219200" y="38862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0" name="Rectangle 79"/>
          <p:cNvSpPr/>
          <p:nvPr/>
        </p:nvSpPr>
        <p:spPr>
          <a:xfrm>
            <a:off x="1524000" y="38862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 name="Rectangle 80"/>
          <p:cNvSpPr/>
          <p:nvPr/>
        </p:nvSpPr>
        <p:spPr>
          <a:xfrm>
            <a:off x="18288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Rectangle 81"/>
          <p:cNvSpPr/>
          <p:nvPr/>
        </p:nvSpPr>
        <p:spPr>
          <a:xfrm>
            <a:off x="2133600" y="38862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 name="Rectangle 82"/>
          <p:cNvSpPr/>
          <p:nvPr/>
        </p:nvSpPr>
        <p:spPr>
          <a:xfrm>
            <a:off x="2438400" y="38862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 name="Rectangle 83"/>
          <p:cNvSpPr/>
          <p:nvPr/>
        </p:nvSpPr>
        <p:spPr>
          <a:xfrm>
            <a:off x="27432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Rectangle 84"/>
          <p:cNvSpPr/>
          <p:nvPr/>
        </p:nvSpPr>
        <p:spPr>
          <a:xfrm>
            <a:off x="3048000" y="38862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6" name="Rectangle 85"/>
          <p:cNvSpPr/>
          <p:nvPr/>
        </p:nvSpPr>
        <p:spPr>
          <a:xfrm>
            <a:off x="33528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7" name="Rectangle 86"/>
          <p:cNvSpPr/>
          <p:nvPr/>
        </p:nvSpPr>
        <p:spPr>
          <a:xfrm>
            <a:off x="36576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Rectangle 87"/>
          <p:cNvSpPr/>
          <p:nvPr/>
        </p:nvSpPr>
        <p:spPr>
          <a:xfrm>
            <a:off x="3962400" y="38862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 name="Rectangle 88"/>
          <p:cNvSpPr/>
          <p:nvPr/>
        </p:nvSpPr>
        <p:spPr>
          <a:xfrm>
            <a:off x="4267200" y="38862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 name="Rectangle 89"/>
          <p:cNvSpPr/>
          <p:nvPr/>
        </p:nvSpPr>
        <p:spPr>
          <a:xfrm>
            <a:off x="45720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 name="Rectangle 90"/>
          <p:cNvSpPr/>
          <p:nvPr/>
        </p:nvSpPr>
        <p:spPr>
          <a:xfrm>
            <a:off x="48768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 name="Rectangle 91"/>
          <p:cNvSpPr/>
          <p:nvPr/>
        </p:nvSpPr>
        <p:spPr>
          <a:xfrm>
            <a:off x="5181600" y="38862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3" name="Rectangle 92"/>
          <p:cNvSpPr/>
          <p:nvPr/>
        </p:nvSpPr>
        <p:spPr>
          <a:xfrm>
            <a:off x="5486400" y="38862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 name="Rectangle 93"/>
          <p:cNvSpPr/>
          <p:nvPr/>
        </p:nvSpPr>
        <p:spPr>
          <a:xfrm>
            <a:off x="57912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CAA5E69B-ED2A-4257-9248-417B8B26F0FB}" type="slidenum">
              <a:rPr lang="en-US" smtClean="0"/>
              <a:pPr>
                <a:defRPr/>
              </a:pPr>
              <a:t>32</a:t>
            </a:fld>
            <a:endParaRPr lang="en-US"/>
          </a:p>
        </p:txBody>
      </p:sp>
      <p:sp>
        <p:nvSpPr>
          <p:cNvPr id="48" name="Rectangle 47"/>
          <p:cNvSpPr/>
          <p:nvPr/>
        </p:nvSpPr>
        <p:spPr>
          <a:xfrm>
            <a:off x="1600200" y="2095500"/>
            <a:ext cx="3657600" cy="723900"/>
          </a:xfrm>
          <a:prstGeom prst="rect">
            <a:avLst/>
          </a:prstGeom>
          <a:solidFill>
            <a:schemeClr val="accent6">
              <a:lumMod val="20000"/>
              <a:lumOff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Isosceles Triangle 48"/>
          <p:cNvSpPr/>
          <p:nvPr/>
        </p:nvSpPr>
        <p:spPr>
          <a:xfrm>
            <a:off x="1600200" y="2095500"/>
            <a:ext cx="893763"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Isosceles Triangle 49"/>
          <p:cNvSpPr/>
          <p:nvPr/>
        </p:nvSpPr>
        <p:spPr>
          <a:xfrm>
            <a:off x="2524125" y="2095500"/>
            <a:ext cx="893763"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Isosceles Triangle 50"/>
          <p:cNvSpPr/>
          <p:nvPr/>
        </p:nvSpPr>
        <p:spPr>
          <a:xfrm>
            <a:off x="3429000" y="2095500"/>
            <a:ext cx="914400"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Isosceles Triangle 51"/>
          <p:cNvSpPr/>
          <p:nvPr/>
        </p:nvSpPr>
        <p:spPr>
          <a:xfrm>
            <a:off x="4364038" y="2095500"/>
            <a:ext cx="893762"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ectangle 56"/>
          <p:cNvSpPr/>
          <p:nvPr/>
        </p:nvSpPr>
        <p:spPr>
          <a:xfrm>
            <a:off x="1219200" y="1666875"/>
            <a:ext cx="4440238"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SILT Sorted Index</a:t>
            </a:r>
            <a:r>
              <a:rPr lang="en-US" sz="2400" dirty="0" smtClean="0">
                <a:solidFill>
                  <a:schemeClr val="tx1"/>
                </a:solidFill>
              </a:rPr>
              <a:t> (0.4 B/entry)</a:t>
            </a:r>
            <a:endParaRPr lang="en-US" sz="2400" dirty="0">
              <a:solidFill>
                <a:schemeClr val="tx1"/>
              </a:solidFill>
            </a:endParaRPr>
          </a:p>
        </p:txBody>
      </p:sp>
      <p:cxnSp>
        <p:nvCxnSpPr>
          <p:cNvPr id="12" name="Straight Arrow Connector 11"/>
          <p:cNvCxnSpPr/>
          <p:nvPr/>
        </p:nvCxnSpPr>
        <p:spPr>
          <a:xfrm flipH="1">
            <a:off x="1066800" y="2828925"/>
            <a:ext cx="739775" cy="105727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3"/>
          </p:cNvCxnSpPr>
          <p:nvPr/>
        </p:nvCxnSpPr>
        <p:spPr>
          <a:xfrm flipH="1">
            <a:off x="1974376" y="2819400"/>
            <a:ext cx="72706" cy="1042916"/>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286000" y="2838450"/>
            <a:ext cx="101600" cy="104775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93" idx="0"/>
          </p:cNvCxnSpPr>
          <p:nvPr/>
        </p:nvCxnSpPr>
        <p:spPr>
          <a:xfrm>
            <a:off x="5054600" y="2838450"/>
            <a:ext cx="584200" cy="104775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2" idx="3"/>
            <a:endCxn id="92" idx="0"/>
          </p:cNvCxnSpPr>
          <p:nvPr/>
        </p:nvCxnSpPr>
        <p:spPr>
          <a:xfrm>
            <a:off x="4810919" y="2819400"/>
            <a:ext cx="523081" cy="10668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2798764" y="2819400"/>
            <a:ext cx="96836" cy="10668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3648075" y="2838450"/>
            <a:ext cx="161925" cy="104775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108450" y="2838450"/>
            <a:ext cx="311150" cy="1023866"/>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90" idx="0"/>
          </p:cNvCxnSpPr>
          <p:nvPr/>
        </p:nvCxnSpPr>
        <p:spPr>
          <a:xfrm>
            <a:off x="4568825" y="2835275"/>
            <a:ext cx="155575" cy="105092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43600" y="4220854"/>
            <a:ext cx="3343701" cy="118934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accent2"/>
                </a:solidFill>
              </a:rPr>
              <a:t>Need to perform bulk-insert to amortize cost</a:t>
            </a:r>
            <a:endParaRPr lang="en-US" sz="2400" dirty="0">
              <a:solidFill>
                <a:schemeClr val="accent2"/>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5402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5" grpId="0" animBg="1"/>
      <p:bldP spid="7" grpId="0" animBg="1"/>
      <p:bldP spid="48" grpId="0" animBg="1"/>
      <p:bldP spid="49" grpId="0" animBg="1"/>
      <p:bldP spid="50" grpId="0" animBg="1"/>
      <p:bldP spid="51" grpId="0" animBg="1"/>
      <p:bldP spid="52" grpId="0" animBg="1"/>
      <p:bldP spid="57" grpId="0"/>
      <p:bldP spid="53" grpId="0"/>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50" name="Straight Connector 49"/>
          <p:cNvCxnSpPr/>
          <p:nvPr/>
        </p:nvCxnSpPr>
        <p:spPr>
          <a:xfrm>
            <a:off x="0" y="3962400"/>
            <a:ext cx="9144000" cy="0"/>
          </a:xfrm>
          <a:prstGeom prst="line">
            <a:avLst/>
          </a:prstGeom>
          <a:ln w="19050">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cxnSp>
      <p:sp>
        <p:nvSpPr>
          <p:cNvPr id="53" name="Rounded Rectangle 52"/>
          <p:cNvSpPr/>
          <p:nvPr/>
        </p:nvSpPr>
        <p:spPr>
          <a:xfrm>
            <a:off x="5410200" y="2057400"/>
            <a:ext cx="3276600" cy="4038601"/>
          </a:xfrm>
          <a:prstGeom prst="round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9762" y="2057400"/>
            <a:ext cx="4237038" cy="4038600"/>
          </a:xfrm>
          <a:prstGeom prst="round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914400" y="2667000"/>
            <a:ext cx="3657600" cy="723900"/>
          </a:xfrm>
          <a:prstGeom prst="rect">
            <a:avLst/>
          </a:prstGeom>
          <a:solidFill>
            <a:schemeClr val="accent6">
              <a:lumMod val="20000"/>
              <a:lumOff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68" name="Title 7"/>
          <p:cNvSpPr>
            <a:spLocks noGrp="1"/>
          </p:cNvSpPr>
          <p:nvPr>
            <p:ph type="title"/>
          </p:nvPr>
        </p:nvSpPr>
        <p:spPr/>
        <p:txBody>
          <a:bodyPr/>
          <a:lstStyle/>
          <a:p>
            <a:pPr eaLnBrk="1" hangingPunct="1"/>
            <a:r>
              <a:rPr lang="en-US" sz="4000" dirty="0" smtClean="0"/>
              <a:t>Combining </a:t>
            </a:r>
            <a:r>
              <a:rPr lang="en-US" sz="4000" dirty="0" err="1" smtClean="0"/>
              <a:t>SortedStore</a:t>
            </a:r>
            <a:r>
              <a:rPr lang="en-US" sz="4000" dirty="0" smtClean="0"/>
              <a:t> and </a:t>
            </a:r>
            <a:r>
              <a:rPr lang="en-US" sz="4000" dirty="0" err="1" smtClean="0"/>
              <a:t>LogStore</a:t>
            </a:r>
            <a:endParaRPr lang="en-US" sz="4000" dirty="0" smtClean="0"/>
          </a:p>
        </p:txBody>
      </p:sp>
      <p:cxnSp>
        <p:nvCxnSpPr>
          <p:cNvPr id="3" name="Straight Arrow Connector 2"/>
          <p:cNvCxnSpPr/>
          <p:nvPr/>
        </p:nvCxnSpPr>
        <p:spPr>
          <a:xfrm>
            <a:off x="7772400" y="5029200"/>
            <a:ext cx="7620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486400" y="5638800"/>
            <a:ext cx="24384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a:solidFill>
                  <a:schemeClr val="tx1"/>
                </a:solidFill>
              </a:rPr>
              <a:t>O</a:t>
            </a:r>
            <a:r>
              <a:rPr lang="en-US" sz="2400" dirty="0" smtClean="0">
                <a:solidFill>
                  <a:schemeClr val="tx1"/>
                </a:solidFill>
              </a:rPr>
              <a:t>n-flash </a:t>
            </a:r>
            <a:r>
              <a:rPr lang="en-US" sz="2400" dirty="0">
                <a:solidFill>
                  <a:schemeClr val="tx1"/>
                </a:solidFill>
              </a:rPr>
              <a:t>log</a:t>
            </a:r>
          </a:p>
        </p:txBody>
      </p:sp>
      <p:sp>
        <p:nvSpPr>
          <p:cNvPr id="132" name="Isosceles Triangle 131"/>
          <p:cNvSpPr/>
          <p:nvPr/>
        </p:nvSpPr>
        <p:spPr>
          <a:xfrm>
            <a:off x="914400" y="2667000"/>
            <a:ext cx="893763"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3" name="Isosceles Triangle 132"/>
          <p:cNvSpPr/>
          <p:nvPr/>
        </p:nvSpPr>
        <p:spPr>
          <a:xfrm>
            <a:off x="1838325" y="2667000"/>
            <a:ext cx="893763"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4" name="Isosceles Triangle 133"/>
          <p:cNvSpPr/>
          <p:nvPr/>
        </p:nvSpPr>
        <p:spPr>
          <a:xfrm>
            <a:off x="2743200" y="2667000"/>
            <a:ext cx="914400"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5" name="Isosceles Triangle 134"/>
          <p:cNvSpPr/>
          <p:nvPr/>
        </p:nvSpPr>
        <p:spPr>
          <a:xfrm>
            <a:off x="3678238" y="2667000"/>
            <a:ext cx="893762"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 name="Rectangle 144"/>
          <p:cNvSpPr/>
          <p:nvPr/>
        </p:nvSpPr>
        <p:spPr>
          <a:xfrm>
            <a:off x="1066800" y="2162175"/>
            <a:ext cx="3352800"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SILT Sorted Index</a:t>
            </a:r>
            <a:endParaRPr lang="en-US" sz="2400" u="sng" dirty="0">
              <a:solidFill>
                <a:schemeClr val="tx2"/>
              </a:solidFill>
            </a:endParaRPr>
          </a:p>
        </p:txBody>
      </p:sp>
      <p:sp>
        <p:nvSpPr>
          <p:cNvPr id="45" name="Left Arrow 44"/>
          <p:cNvSpPr/>
          <p:nvPr/>
        </p:nvSpPr>
        <p:spPr>
          <a:xfrm>
            <a:off x="4191000" y="3609974"/>
            <a:ext cx="1794669" cy="704851"/>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Merge</a:t>
            </a:r>
            <a:endParaRPr lang="en-US" sz="2400" dirty="0"/>
          </a:p>
        </p:txBody>
      </p:sp>
      <p:sp>
        <p:nvSpPr>
          <p:cNvPr id="66" name="Rectangle 65"/>
          <p:cNvSpPr/>
          <p:nvPr/>
        </p:nvSpPr>
        <p:spPr>
          <a:xfrm>
            <a:off x="914400" y="4419600"/>
            <a:ext cx="3657600" cy="1152525"/>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Rectangle 66"/>
          <p:cNvSpPr/>
          <p:nvPr/>
        </p:nvSpPr>
        <p:spPr>
          <a:xfrm>
            <a:off x="914400" y="44196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Rectangle 67"/>
          <p:cNvSpPr/>
          <p:nvPr/>
        </p:nvSpPr>
        <p:spPr>
          <a:xfrm>
            <a:off x="1219200" y="44196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Rectangle 68"/>
          <p:cNvSpPr/>
          <p:nvPr/>
        </p:nvSpPr>
        <p:spPr>
          <a:xfrm>
            <a:off x="1524000" y="44196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Rectangle 69"/>
          <p:cNvSpPr/>
          <p:nvPr/>
        </p:nvSpPr>
        <p:spPr>
          <a:xfrm>
            <a:off x="1828800" y="44196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Rectangle 70"/>
          <p:cNvSpPr/>
          <p:nvPr/>
        </p:nvSpPr>
        <p:spPr>
          <a:xfrm>
            <a:off x="2133600" y="44196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2" name="Rectangle 71"/>
          <p:cNvSpPr/>
          <p:nvPr/>
        </p:nvSpPr>
        <p:spPr>
          <a:xfrm>
            <a:off x="2438400" y="44196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Rectangle 72"/>
          <p:cNvSpPr/>
          <p:nvPr/>
        </p:nvSpPr>
        <p:spPr>
          <a:xfrm>
            <a:off x="2743200" y="44196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4" name="Rectangle 73"/>
          <p:cNvSpPr/>
          <p:nvPr/>
        </p:nvSpPr>
        <p:spPr>
          <a:xfrm>
            <a:off x="3048000" y="44196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 name="Rectangle 74"/>
          <p:cNvSpPr/>
          <p:nvPr/>
        </p:nvSpPr>
        <p:spPr>
          <a:xfrm>
            <a:off x="3352800" y="44196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 name="Rectangle 75"/>
          <p:cNvSpPr/>
          <p:nvPr/>
        </p:nvSpPr>
        <p:spPr>
          <a:xfrm>
            <a:off x="3657600" y="44196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7" name="Rectangle 76"/>
          <p:cNvSpPr/>
          <p:nvPr/>
        </p:nvSpPr>
        <p:spPr>
          <a:xfrm>
            <a:off x="3962400" y="44196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8" name="Rectangle 77"/>
          <p:cNvSpPr/>
          <p:nvPr/>
        </p:nvSpPr>
        <p:spPr>
          <a:xfrm>
            <a:off x="4267200" y="44196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 name="Rectangle 90"/>
          <p:cNvSpPr/>
          <p:nvPr/>
        </p:nvSpPr>
        <p:spPr>
          <a:xfrm>
            <a:off x="5715000" y="4419600"/>
            <a:ext cx="1828800" cy="1152525"/>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 name="Rectangle 105"/>
          <p:cNvSpPr/>
          <p:nvPr/>
        </p:nvSpPr>
        <p:spPr>
          <a:xfrm>
            <a:off x="5715000" y="44196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 name="Rectangle 106"/>
          <p:cNvSpPr/>
          <p:nvPr/>
        </p:nvSpPr>
        <p:spPr>
          <a:xfrm>
            <a:off x="6019800" y="44196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Rectangle 107"/>
          <p:cNvSpPr/>
          <p:nvPr/>
        </p:nvSpPr>
        <p:spPr>
          <a:xfrm>
            <a:off x="6324600" y="4419600"/>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Rectangle 109"/>
          <p:cNvSpPr/>
          <p:nvPr/>
        </p:nvSpPr>
        <p:spPr>
          <a:xfrm>
            <a:off x="6629400" y="44196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1" name="Rectangle 110"/>
          <p:cNvSpPr/>
          <p:nvPr/>
        </p:nvSpPr>
        <p:spPr>
          <a:xfrm>
            <a:off x="6934200" y="44196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 name="Rectangle 111"/>
          <p:cNvSpPr/>
          <p:nvPr/>
        </p:nvSpPr>
        <p:spPr>
          <a:xfrm>
            <a:off x="7239000" y="44196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CAA5E69B-ED2A-4257-9248-417B8B26F0FB}" type="slidenum">
              <a:rPr lang="en-US" smtClean="0"/>
              <a:pPr>
                <a:defRPr/>
              </a:pPr>
              <a:t>33</a:t>
            </a:fld>
            <a:endParaRPr lang="en-US" dirty="0"/>
          </a:p>
        </p:txBody>
      </p:sp>
      <p:sp>
        <p:nvSpPr>
          <p:cNvPr id="52" name="Rectangle 51"/>
          <p:cNvSpPr/>
          <p:nvPr/>
        </p:nvSpPr>
        <p:spPr>
          <a:xfrm>
            <a:off x="4800600" y="2162175"/>
            <a:ext cx="4440238"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SILT Log Index</a:t>
            </a:r>
            <a:endParaRPr lang="en-US" sz="2400" dirty="0">
              <a:solidFill>
                <a:schemeClr val="tx1"/>
              </a:solidFill>
            </a:endParaRPr>
          </a:p>
        </p:txBody>
      </p:sp>
      <p:sp>
        <p:nvSpPr>
          <p:cNvPr id="54" name="Rectangle 53"/>
          <p:cNvSpPr/>
          <p:nvPr/>
        </p:nvSpPr>
        <p:spPr>
          <a:xfrm>
            <a:off x="1219200" y="5638800"/>
            <a:ext cx="2992436"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a:solidFill>
                  <a:schemeClr val="tx1"/>
                </a:solidFill>
              </a:rPr>
              <a:t>O</a:t>
            </a:r>
            <a:r>
              <a:rPr lang="en-US" sz="2400" dirty="0" smtClean="0">
                <a:solidFill>
                  <a:schemeClr val="tx1"/>
                </a:solidFill>
              </a:rPr>
              <a:t>n-flash sorted array</a:t>
            </a:r>
            <a:endParaRPr lang="en-US" sz="2400" dirty="0">
              <a:solidFill>
                <a:schemeClr val="tx1"/>
              </a:solidFill>
            </a:endParaRPr>
          </a:p>
        </p:txBody>
      </p:sp>
      <p:sp>
        <p:nvSpPr>
          <p:cNvPr id="47" name="Rectangle 46"/>
          <p:cNvSpPr/>
          <p:nvPr/>
        </p:nvSpPr>
        <p:spPr>
          <a:xfrm>
            <a:off x="6553200" y="2590799"/>
            <a:ext cx="990600" cy="914400"/>
          </a:xfrm>
          <a:prstGeom prst="rect">
            <a:avLst/>
          </a:prstGeom>
          <a:solidFill>
            <a:schemeClr val="accent6">
              <a:lumMod val="20000"/>
              <a:lumOff val="8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Rectangle 47"/>
          <p:cNvSpPr/>
          <p:nvPr/>
        </p:nvSpPr>
        <p:spPr>
          <a:xfrm>
            <a:off x="6553200" y="2590799"/>
            <a:ext cx="225425" cy="914400"/>
          </a:xfrm>
          <a:prstGeom prst="rect">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9" name="Straight Connector 48"/>
          <p:cNvCxnSpPr/>
          <p:nvPr/>
        </p:nvCxnSpPr>
        <p:spPr>
          <a:xfrm>
            <a:off x="6553200" y="2819399"/>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1"/>
          </p:cNvCxnSpPr>
          <p:nvPr/>
        </p:nvCxnSpPr>
        <p:spPr>
          <a:xfrm>
            <a:off x="6553200" y="3047999"/>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53200" y="3276599"/>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781800" y="2590799"/>
            <a:ext cx="0" cy="91440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553200" y="2590799"/>
            <a:ext cx="990600" cy="914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1524000" y="1524000"/>
            <a:ext cx="2438400" cy="428625"/>
          </a:xfrm>
          <a:prstGeom prst="rect">
            <a:avLst/>
          </a:prstGeom>
          <a:solidFill>
            <a:srgbClr val="FFFFFF"/>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&lt;</a:t>
            </a:r>
            <a:r>
              <a:rPr lang="en-US" sz="2400" dirty="0" err="1" smtClean="0">
                <a:solidFill>
                  <a:schemeClr val="tx1"/>
                </a:solidFill>
              </a:rPr>
              <a:t>SortedStore</a:t>
            </a:r>
            <a:r>
              <a:rPr lang="en-US" sz="2400" dirty="0" smtClean="0">
                <a:solidFill>
                  <a:schemeClr val="tx1"/>
                </a:solidFill>
              </a:rPr>
              <a:t>&gt;</a:t>
            </a:r>
            <a:endParaRPr lang="en-US" sz="2400" u="sng" dirty="0">
              <a:solidFill>
                <a:schemeClr val="tx2"/>
              </a:solidFill>
            </a:endParaRPr>
          </a:p>
        </p:txBody>
      </p:sp>
      <p:sp>
        <p:nvSpPr>
          <p:cNvPr id="58" name="Rectangle 57"/>
          <p:cNvSpPr/>
          <p:nvPr/>
        </p:nvSpPr>
        <p:spPr>
          <a:xfrm>
            <a:off x="5791200" y="1524000"/>
            <a:ext cx="2438400" cy="428625"/>
          </a:xfrm>
          <a:prstGeom prst="rect">
            <a:avLst/>
          </a:prstGeom>
          <a:solidFill>
            <a:srgbClr val="FFFFFF"/>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&lt;</a:t>
            </a:r>
            <a:r>
              <a:rPr lang="en-US" sz="2400" dirty="0" err="1" smtClean="0">
                <a:solidFill>
                  <a:schemeClr val="tx1"/>
                </a:solidFill>
              </a:rPr>
              <a:t>LogStore</a:t>
            </a:r>
            <a:r>
              <a:rPr lang="en-US" sz="2400" dirty="0">
                <a:solidFill>
                  <a:schemeClr val="tx1"/>
                </a:solidFill>
              </a:rPr>
              <a:t>&gt;</a:t>
            </a:r>
            <a:endParaRPr lang="en-US" sz="2400" u="sng"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7" grpId="0" animBg="1"/>
      <p:bldP spid="132" grpId="0" animBg="1"/>
      <p:bldP spid="133" grpId="0" animBg="1"/>
      <p:bldP spid="134" grpId="0" animBg="1"/>
      <p:bldP spid="135" grpId="0" animBg="1"/>
      <p:bldP spid="145" grpId="0"/>
      <p:bldP spid="4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54" grpId="0"/>
      <p:bldP spid="46" grpId="0" animBg="1"/>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Achieving both Low Memory Overhead and Low Write Amplification</a:t>
            </a:r>
            <a:endParaRPr lang="en-US" sz="3600" dirty="0"/>
          </a:p>
        </p:txBody>
      </p:sp>
      <p:sp>
        <p:nvSpPr>
          <p:cNvPr id="3" name="Slide Number Placeholder 2"/>
          <p:cNvSpPr>
            <a:spLocks noGrp="1"/>
          </p:cNvSpPr>
          <p:nvPr>
            <p:ph type="sldNum" sz="quarter" idx="12"/>
          </p:nvPr>
        </p:nvSpPr>
        <p:spPr/>
        <p:txBody>
          <a:bodyPr/>
          <a:lstStyle/>
          <a:p>
            <a:pPr>
              <a:defRPr/>
            </a:pPr>
            <a:fld id="{CAA5E69B-ED2A-4257-9248-417B8B26F0FB}" type="slidenum">
              <a:rPr lang="en-US" smtClean="0"/>
              <a:pPr>
                <a:defRPr/>
              </a:pPr>
              <a:t>34</a:t>
            </a:fld>
            <a:endParaRPr lang="en-US"/>
          </a:p>
        </p:txBody>
      </p:sp>
      <p:sp>
        <p:nvSpPr>
          <p:cNvPr id="8" name="Rectangle 7"/>
          <p:cNvSpPr/>
          <p:nvPr/>
        </p:nvSpPr>
        <p:spPr>
          <a:xfrm>
            <a:off x="914400" y="3352800"/>
            <a:ext cx="4953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SortedStore</a:t>
            </a:r>
            <a:endParaRPr lang="en-US" sz="2400" dirty="0"/>
          </a:p>
        </p:txBody>
      </p:sp>
      <p:sp>
        <p:nvSpPr>
          <p:cNvPr id="9" name="Rectangle 8"/>
          <p:cNvSpPr/>
          <p:nvPr/>
        </p:nvSpPr>
        <p:spPr>
          <a:xfrm>
            <a:off x="5867400" y="3352800"/>
            <a:ext cx="2362200"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LogStore</a:t>
            </a:r>
            <a:endParaRPr lang="en-US" sz="2400" dirty="0"/>
          </a:p>
        </p:txBody>
      </p:sp>
      <p:sp>
        <p:nvSpPr>
          <p:cNvPr id="10" name="Rectangle 9"/>
          <p:cNvSpPr/>
          <p:nvPr/>
        </p:nvSpPr>
        <p:spPr>
          <a:xfrm>
            <a:off x="2057400" y="1638300"/>
            <a:ext cx="16764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SortedStore</a:t>
            </a:r>
            <a:endParaRPr lang="en-US" sz="2400" dirty="0"/>
          </a:p>
        </p:txBody>
      </p:sp>
      <p:sp>
        <p:nvSpPr>
          <p:cNvPr id="11" name="Rectangle 10"/>
          <p:cNvSpPr/>
          <p:nvPr/>
        </p:nvSpPr>
        <p:spPr>
          <a:xfrm>
            <a:off x="2057400" y="2552700"/>
            <a:ext cx="1676400"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LogStore</a:t>
            </a:r>
            <a:endParaRPr lang="en-US" sz="2400" dirty="0"/>
          </a:p>
        </p:txBody>
      </p:sp>
      <p:sp>
        <p:nvSpPr>
          <p:cNvPr id="12" name="Rectangle 11"/>
          <p:cNvSpPr/>
          <p:nvPr/>
        </p:nvSpPr>
        <p:spPr>
          <a:xfrm>
            <a:off x="3810000" y="1485900"/>
            <a:ext cx="4267200" cy="8001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342900" indent="-342900" fontAlgn="auto">
              <a:spcBef>
                <a:spcPts val="0"/>
              </a:spcBef>
              <a:spcAft>
                <a:spcPts val="0"/>
              </a:spcAft>
              <a:buFont typeface="Arial" pitchFamily="34" charset="0"/>
              <a:buChar char="•"/>
              <a:defRPr/>
            </a:pPr>
            <a:r>
              <a:rPr lang="en-US" sz="2400" dirty="0" smtClean="0">
                <a:solidFill>
                  <a:schemeClr val="accent5"/>
                </a:solidFill>
              </a:rPr>
              <a:t>Low memory overhead</a:t>
            </a:r>
          </a:p>
          <a:p>
            <a:pPr marL="342900" indent="-342900" fontAlgn="auto">
              <a:spcBef>
                <a:spcPts val="0"/>
              </a:spcBef>
              <a:spcAft>
                <a:spcPts val="0"/>
              </a:spcAft>
              <a:buFont typeface="Arial" pitchFamily="34" charset="0"/>
              <a:buChar char="•"/>
              <a:defRPr/>
            </a:pPr>
            <a:r>
              <a:rPr lang="en-US" sz="2400" dirty="0" smtClean="0">
                <a:solidFill>
                  <a:schemeClr val="accent2"/>
                </a:solidFill>
              </a:rPr>
              <a:t>High write amplification</a:t>
            </a:r>
            <a:endParaRPr lang="en-US" sz="2400" dirty="0">
              <a:solidFill>
                <a:schemeClr val="accent2"/>
              </a:solidFill>
            </a:endParaRPr>
          </a:p>
        </p:txBody>
      </p:sp>
      <p:sp>
        <p:nvSpPr>
          <p:cNvPr id="13" name="Rectangle 12"/>
          <p:cNvSpPr/>
          <p:nvPr/>
        </p:nvSpPr>
        <p:spPr>
          <a:xfrm>
            <a:off x="3810000" y="2400300"/>
            <a:ext cx="4343400" cy="8001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342900" indent="-342900" fontAlgn="auto">
              <a:spcBef>
                <a:spcPts val="0"/>
              </a:spcBef>
              <a:spcAft>
                <a:spcPts val="0"/>
              </a:spcAft>
              <a:buFont typeface="Arial" pitchFamily="34" charset="0"/>
              <a:buChar char="•"/>
              <a:defRPr/>
            </a:pPr>
            <a:r>
              <a:rPr lang="en-US" sz="2400" dirty="0" smtClean="0">
                <a:solidFill>
                  <a:schemeClr val="accent5"/>
                </a:solidFill>
              </a:rPr>
              <a:t>High memory overhead</a:t>
            </a:r>
          </a:p>
          <a:p>
            <a:pPr marL="342900" indent="-342900" fontAlgn="auto">
              <a:spcBef>
                <a:spcPts val="0"/>
              </a:spcBef>
              <a:spcAft>
                <a:spcPts val="0"/>
              </a:spcAft>
              <a:buFont typeface="Arial" pitchFamily="34" charset="0"/>
              <a:buChar char="•"/>
              <a:defRPr/>
            </a:pPr>
            <a:r>
              <a:rPr lang="en-US" sz="2400" dirty="0" smtClean="0">
                <a:solidFill>
                  <a:schemeClr val="accent2"/>
                </a:solidFill>
              </a:rPr>
              <a:t>Low write amplification</a:t>
            </a:r>
            <a:endParaRPr lang="en-US" sz="2400" dirty="0">
              <a:solidFill>
                <a:schemeClr val="accent2"/>
              </a:solidFill>
            </a:endParaRPr>
          </a:p>
        </p:txBody>
      </p:sp>
      <p:cxnSp>
        <p:nvCxnSpPr>
          <p:cNvPr id="15" name="Straight Connector 14"/>
          <p:cNvCxnSpPr/>
          <p:nvPr/>
        </p:nvCxnSpPr>
        <p:spPr>
          <a:xfrm>
            <a:off x="5867400" y="3200400"/>
            <a:ext cx="0" cy="9906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81600" y="3962400"/>
            <a:ext cx="1371600" cy="0"/>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066800" y="4267200"/>
            <a:ext cx="6400800" cy="10668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defRPr/>
            </a:pPr>
            <a:endParaRPr lang="en-US" sz="2400" dirty="0" smtClean="0">
              <a:solidFill>
                <a:schemeClr val="tx1"/>
              </a:solidFill>
            </a:endParaRPr>
          </a:p>
          <a:p>
            <a:pPr fontAlgn="auto">
              <a:spcBef>
                <a:spcPts val="0"/>
              </a:spcBef>
              <a:spcAft>
                <a:spcPts val="0"/>
              </a:spcAft>
              <a:defRPr/>
            </a:pPr>
            <a:r>
              <a:rPr lang="en-US" sz="2400" dirty="0" smtClean="0">
                <a:solidFill>
                  <a:schemeClr val="tx1"/>
                </a:solidFill>
              </a:rPr>
              <a:t>Now we can achieve simultaneously:</a:t>
            </a:r>
            <a:endParaRPr lang="en-US" sz="2400" dirty="0">
              <a:solidFill>
                <a:schemeClr val="tx1"/>
              </a:solidFill>
            </a:endParaRPr>
          </a:p>
          <a:p>
            <a:pPr fontAlgn="auto">
              <a:spcBef>
                <a:spcPts val="0"/>
              </a:spcBef>
              <a:spcAft>
                <a:spcPts val="0"/>
              </a:spcAft>
              <a:defRPr/>
            </a:pPr>
            <a:r>
              <a:rPr lang="en-US" sz="2400" dirty="0" smtClean="0">
                <a:solidFill>
                  <a:schemeClr val="tx1"/>
                </a:solidFill>
              </a:rPr>
              <a:t>Write amplification = 5.4 = 3 year flash life</a:t>
            </a:r>
          </a:p>
          <a:p>
            <a:pPr fontAlgn="auto">
              <a:spcBef>
                <a:spcPts val="0"/>
              </a:spcBef>
              <a:spcAft>
                <a:spcPts val="0"/>
              </a:spcAft>
              <a:defRPr/>
            </a:pPr>
            <a:r>
              <a:rPr lang="en-US" sz="2400" dirty="0" smtClean="0">
                <a:solidFill>
                  <a:schemeClr val="tx1"/>
                </a:solidFill>
              </a:rPr>
              <a:t>Memory overhead  </a:t>
            </a:r>
            <a:r>
              <a:rPr lang="en-US" sz="2400" dirty="0">
                <a:solidFill>
                  <a:schemeClr val="tx1"/>
                </a:solidFill>
              </a:rPr>
              <a:t>= 1.3 B/entry</a:t>
            </a:r>
          </a:p>
          <a:p>
            <a:pPr fontAlgn="auto">
              <a:spcBef>
                <a:spcPts val="0"/>
              </a:spcBef>
              <a:spcAft>
                <a:spcPts val="0"/>
              </a:spcAft>
              <a:defRPr/>
            </a:pPr>
            <a:endParaRPr lang="en-US" sz="2400" dirty="0">
              <a:solidFill>
                <a:schemeClr val="tx1"/>
              </a:solidFill>
            </a:endParaRPr>
          </a:p>
        </p:txBody>
      </p:sp>
      <p:sp>
        <p:nvSpPr>
          <p:cNvPr id="30" name="Rectangle 29"/>
          <p:cNvSpPr/>
          <p:nvPr/>
        </p:nvSpPr>
        <p:spPr>
          <a:xfrm>
            <a:off x="1066800" y="5562600"/>
            <a:ext cx="7162800" cy="762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tabLst>
                <a:tab pos="3200400" algn="r"/>
                <a:tab pos="3319463" algn="l"/>
              </a:tabLst>
              <a:defRPr/>
            </a:pPr>
            <a:r>
              <a:rPr lang="en-US" sz="2400" dirty="0" smtClean="0">
                <a:solidFill>
                  <a:schemeClr val="tx1"/>
                </a:solidFill>
              </a:rPr>
              <a:t>With “</a:t>
            </a:r>
            <a:r>
              <a:rPr lang="en-US" sz="2400" dirty="0" err="1" smtClean="0">
                <a:solidFill>
                  <a:schemeClr val="tx1"/>
                </a:solidFill>
              </a:rPr>
              <a:t>HashStores</a:t>
            </a:r>
            <a:r>
              <a:rPr lang="en-US" sz="2400" dirty="0" smtClean="0">
                <a:solidFill>
                  <a:schemeClr val="tx1"/>
                </a:solidFill>
              </a:rPr>
              <a:t>”, </a:t>
            </a:r>
            <a:r>
              <a:rPr lang="en-US" sz="2400" dirty="0">
                <a:solidFill>
                  <a:schemeClr val="tx1"/>
                </a:solidFill>
              </a:rPr>
              <a:t>m</a:t>
            </a:r>
            <a:r>
              <a:rPr lang="en-US" sz="2400" dirty="0" smtClean="0">
                <a:solidFill>
                  <a:schemeClr val="tx1"/>
                </a:solidFill>
              </a:rPr>
              <a:t>emory overhead = 0.7 B/entry!</a:t>
            </a:r>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2745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120" name="Straight Connector 119"/>
          <p:cNvCxnSpPr/>
          <p:nvPr/>
        </p:nvCxnSpPr>
        <p:spPr>
          <a:xfrm>
            <a:off x="0" y="3429000"/>
            <a:ext cx="9144000" cy="0"/>
          </a:xfrm>
          <a:prstGeom prst="line">
            <a:avLst/>
          </a:prstGeom>
          <a:ln w="19050">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0" y="5638800"/>
            <a:ext cx="9144000" cy="1219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3214688" y="6248400"/>
            <a:ext cx="2646362" cy="381000"/>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1.01</a:t>
            </a:r>
            <a:endParaRPr lang="en-US" sz="2400" b="1" dirty="0">
              <a:solidFill>
                <a:schemeClr val="tx1"/>
              </a:solidFill>
            </a:endParaRPr>
          </a:p>
        </p:txBody>
      </p:sp>
      <p:sp>
        <p:nvSpPr>
          <p:cNvPr id="10" name="Rectangle 9"/>
          <p:cNvSpPr/>
          <p:nvPr/>
        </p:nvSpPr>
        <p:spPr>
          <a:xfrm>
            <a:off x="457200" y="6248400"/>
            <a:ext cx="2646363" cy="381000"/>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0.7 </a:t>
            </a:r>
            <a:r>
              <a:rPr lang="en-US" sz="2400" b="1" dirty="0" smtClean="0">
                <a:solidFill>
                  <a:schemeClr val="tx1"/>
                </a:solidFill>
              </a:rPr>
              <a:t>bytes/entry</a:t>
            </a:r>
            <a:endParaRPr lang="en-US" sz="2400" b="1" dirty="0">
              <a:solidFill>
                <a:schemeClr val="tx1"/>
              </a:solidFill>
            </a:endParaRPr>
          </a:p>
        </p:txBody>
      </p:sp>
      <p:sp>
        <p:nvSpPr>
          <p:cNvPr id="11" name="Rectangle 10"/>
          <p:cNvSpPr/>
          <p:nvPr/>
        </p:nvSpPr>
        <p:spPr>
          <a:xfrm>
            <a:off x="5964238" y="6248400"/>
            <a:ext cx="2646362" cy="381000"/>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5.4</a:t>
            </a:r>
            <a:endParaRPr lang="en-US" sz="2400" b="1" dirty="0">
              <a:solidFill>
                <a:schemeClr val="tx1"/>
              </a:solidFill>
            </a:endParaRPr>
          </a:p>
        </p:txBody>
      </p:sp>
      <p:sp>
        <p:nvSpPr>
          <p:cNvPr id="5" name="Rectangle 4"/>
          <p:cNvSpPr/>
          <p:nvPr/>
        </p:nvSpPr>
        <p:spPr>
          <a:xfrm>
            <a:off x="457200" y="5867400"/>
            <a:ext cx="2646363" cy="381000"/>
          </a:xfrm>
          <a:prstGeom prst="rect">
            <a:avLst/>
          </a:prstGeom>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Memory overhead</a:t>
            </a:r>
          </a:p>
        </p:txBody>
      </p:sp>
      <p:sp>
        <p:nvSpPr>
          <p:cNvPr id="6" name="Rectangle 5"/>
          <p:cNvSpPr/>
          <p:nvPr/>
        </p:nvSpPr>
        <p:spPr>
          <a:xfrm>
            <a:off x="3214688" y="5867400"/>
            <a:ext cx="2646362" cy="381000"/>
          </a:xfrm>
          <a:prstGeom prst="rect">
            <a:avLst/>
          </a:prstGeom>
          <a:solidFill>
            <a:schemeClr val="accent3">
              <a:lumMod val="75000"/>
            </a:schemeClr>
          </a:solidFill>
          <a:ln>
            <a:solidFill>
              <a:schemeClr val="accent3">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Read amplification</a:t>
            </a:r>
          </a:p>
        </p:txBody>
      </p:sp>
      <p:sp>
        <p:nvSpPr>
          <p:cNvPr id="7" name="Rectangle 6"/>
          <p:cNvSpPr/>
          <p:nvPr/>
        </p:nvSpPr>
        <p:spPr>
          <a:xfrm>
            <a:off x="5964238" y="5867400"/>
            <a:ext cx="2646362" cy="381000"/>
          </a:xfrm>
          <a:prstGeom prst="rect">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Write amplification</a:t>
            </a:r>
          </a:p>
        </p:txBody>
      </p:sp>
      <p:sp>
        <p:nvSpPr>
          <p:cNvPr id="8" name="Slide Number Placeholder 7"/>
          <p:cNvSpPr>
            <a:spLocks noGrp="1"/>
          </p:cNvSpPr>
          <p:nvPr>
            <p:ph type="sldNum" sz="quarter" idx="12"/>
          </p:nvPr>
        </p:nvSpPr>
        <p:spPr/>
        <p:txBody>
          <a:bodyPr/>
          <a:lstStyle/>
          <a:p>
            <a:pPr>
              <a:defRPr/>
            </a:pPr>
            <a:fld id="{CAA5E69B-ED2A-4257-9248-417B8B26F0FB}" type="slidenum">
              <a:rPr lang="en-US" smtClean="0"/>
              <a:pPr>
                <a:defRPr/>
              </a:pPr>
              <a:t>35</a:t>
            </a:fld>
            <a:endParaRPr lang="en-US"/>
          </a:p>
        </p:txBody>
      </p:sp>
      <p:grpSp>
        <p:nvGrpSpPr>
          <p:cNvPr id="2" name="Group 100"/>
          <p:cNvGrpSpPr/>
          <p:nvPr/>
        </p:nvGrpSpPr>
        <p:grpSpPr>
          <a:xfrm>
            <a:off x="8191499" y="6085952"/>
            <a:ext cx="685801" cy="552450"/>
            <a:chOff x="8267700" y="6076950"/>
            <a:chExt cx="685801" cy="552450"/>
          </a:xfrm>
        </p:grpSpPr>
        <p:sp>
          <p:nvSpPr>
            <p:cNvPr id="102" name="Diagonal Stripe 101"/>
            <p:cNvSpPr/>
            <p:nvPr/>
          </p:nvSpPr>
          <p:spPr>
            <a:xfrm>
              <a:off x="8524282" y="6076950"/>
              <a:ext cx="429219" cy="552450"/>
            </a:xfrm>
            <a:prstGeom prst="diagStripe">
              <a:avLst>
                <a:gd name="adj" fmla="val 6990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Diagonal Stripe 102"/>
            <p:cNvSpPr/>
            <p:nvPr/>
          </p:nvSpPr>
          <p:spPr>
            <a:xfrm flipH="1">
              <a:off x="8267700" y="6276452"/>
              <a:ext cx="256581" cy="352948"/>
            </a:xfrm>
            <a:prstGeom prst="diagStripe">
              <a:avLst>
                <a:gd name="adj" fmla="val 5338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 name="Group 105"/>
          <p:cNvGrpSpPr/>
          <p:nvPr/>
        </p:nvGrpSpPr>
        <p:grpSpPr>
          <a:xfrm>
            <a:off x="2666999" y="6076950"/>
            <a:ext cx="685801" cy="552450"/>
            <a:chOff x="8267700" y="6076950"/>
            <a:chExt cx="685801" cy="552450"/>
          </a:xfrm>
        </p:grpSpPr>
        <p:sp>
          <p:nvSpPr>
            <p:cNvPr id="107" name="Diagonal Stripe 106"/>
            <p:cNvSpPr/>
            <p:nvPr/>
          </p:nvSpPr>
          <p:spPr>
            <a:xfrm>
              <a:off x="8524282" y="6076950"/>
              <a:ext cx="429219" cy="552450"/>
            </a:xfrm>
            <a:prstGeom prst="diagStripe">
              <a:avLst>
                <a:gd name="adj" fmla="val 6990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Diagonal Stripe 107"/>
            <p:cNvSpPr/>
            <p:nvPr/>
          </p:nvSpPr>
          <p:spPr>
            <a:xfrm flipH="1">
              <a:off x="8267700" y="6276452"/>
              <a:ext cx="256581" cy="352948"/>
            </a:xfrm>
            <a:prstGeom prst="diagStripe">
              <a:avLst>
                <a:gd name="adj" fmla="val 5338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 name="Group 108"/>
          <p:cNvGrpSpPr/>
          <p:nvPr/>
        </p:nvGrpSpPr>
        <p:grpSpPr>
          <a:xfrm>
            <a:off x="5333999" y="6076950"/>
            <a:ext cx="685801" cy="552450"/>
            <a:chOff x="8267700" y="6076950"/>
            <a:chExt cx="685801" cy="552450"/>
          </a:xfrm>
        </p:grpSpPr>
        <p:sp>
          <p:nvSpPr>
            <p:cNvPr id="110" name="Diagonal Stripe 109"/>
            <p:cNvSpPr/>
            <p:nvPr/>
          </p:nvSpPr>
          <p:spPr>
            <a:xfrm>
              <a:off x="8524282" y="6076950"/>
              <a:ext cx="429219" cy="552450"/>
            </a:xfrm>
            <a:prstGeom prst="diagStripe">
              <a:avLst>
                <a:gd name="adj" fmla="val 6990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Diagonal Stripe 110"/>
            <p:cNvSpPr/>
            <p:nvPr/>
          </p:nvSpPr>
          <p:spPr>
            <a:xfrm flipH="1">
              <a:off x="8267700" y="6276452"/>
              <a:ext cx="256581" cy="352948"/>
            </a:xfrm>
            <a:prstGeom prst="diagStripe">
              <a:avLst>
                <a:gd name="adj" fmla="val 5338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0" name="Rectangle 79"/>
          <p:cNvSpPr/>
          <p:nvPr/>
        </p:nvSpPr>
        <p:spPr>
          <a:xfrm>
            <a:off x="304800" y="152400"/>
            <a:ext cx="8534400" cy="6858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4400" dirty="0" smtClean="0">
                <a:solidFill>
                  <a:schemeClr val="tx1"/>
                </a:solidFill>
              </a:rPr>
              <a:t>SILT’s Design (Recap)</a:t>
            </a:r>
            <a:endParaRPr lang="en-US" sz="4400" u="sng" dirty="0">
              <a:solidFill>
                <a:schemeClr val="tx2"/>
              </a:solidFill>
            </a:endParaRPr>
          </a:p>
        </p:txBody>
      </p:sp>
      <p:sp>
        <p:nvSpPr>
          <p:cNvPr id="119" name="Rounded Rectangle 118"/>
          <p:cNvSpPr/>
          <p:nvPr/>
        </p:nvSpPr>
        <p:spPr>
          <a:xfrm>
            <a:off x="304800" y="1524003"/>
            <a:ext cx="3200399" cy="4038598"/>
          </a:xfrm>
          <a:prstGeom prst="round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533400" y="2133600"/>
            <a:ext cx="2743200" cy="723900"/>
          </a:xfrm>
          <a:prstGeom prst="rect">
            <a:avLst/>
          </a:prstGeom>
          <a:solidFill>
            <a:schemeClr val="accent6">
              <a:lumMod val="20000"/>
              <a:lumOff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 name="Isosceles Triangle 121"/>
          <p:cNvSpPr/>
          <p:nvPr/>
        </p:nvSpPr>
        <p:spPr>
          <a:xfrm>
            <a:off x="533400" y="2133600"/>
            <a:ext cx="893763"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 name="Isosceles Triangle 122"/>
          <p:cNvSpPr/>
          <p:nvPr/>
        </p:nvSpPr>
        <p:spPr>
          <a:xfrm>
            <a:off x="1457325" y="2133600"/>
            <a:ext cx="893763"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4" name="Isosceles Triangle 123"/>
          <p:cNvSpPr/>
          <p:nvPr/>
        </p:nvSpPr>
        <p:spPr>
          <a:xfrm>
            <a:off x="2362200" y="2133600"/>
            <a:ext cx="914400"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 name="Rectangle 124"/>
          <p:cNvSpPr/>
          <p:nvPr/>
        </p:nvSpPr>
        <p:spPr>
          <a:xfrm>
            <a:off x="457200" y="5105400"/>
            <a:ext cx="28194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a:solidFill>
                  <a:schemeClr val="tx1"/>
                </a:solidFill>
              </a:rPr>
              <a:t>O</a:t>
            </a:r>
            <a:r>
              <a:rPr lang="en-US" sz="2400" dirty="0" smtClean="0">
                <a:solidFill>
                  <a:schemeClr val="tx1"/>
                </a:solidFill>
              </a:rPr>
              <a:t>n-flash sorted array</a:t>
            </a:r>
            <a:endParaRPr lang="en-US" sz="2400" dirty="0">
              <a:solidFill>
                <a:schemeClr val="tx1"/>
              </a:solidFill>
            </a:endParaRPr>
          </a:p>
        </p:txBody>
      </p:sp>
      <p:sp>
        <p:nvSpPr>
          <p:cNvPr id="144" name="Rectangle 143"/>
          <p:cNvSpPr/>
          <p:nvPr/>
        </p:nvSpPr>
        <p:spPr>
          <a:xfrm>
            <a:off x="533400" y="3886200"/>
            <a:ext cx="2743200" cy="1152525"/>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 name="Rectangle 144"/>
          <p:cNvSpPr/>
          <p:nvPr/>
        </p:nvSpPr>
        <p:spPr>
          <a:xfrm>
            <a:off x="533400" y="38862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 name="Rectangle 145"/>
          <p:cNvSpPr/>
          <p:nvPr/>
        </p:nvSpPr>
        <p:spPr>
          <a:xfrm>
            <a:off x="8382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 name="Rectangle 146"/>
          <p:cNvSpPr/>
          <p:nvPr/>
        </p:nvSpPr>
        <p:spPr>
          <a:xfrm>
            <a:off x="11430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 name="Rectangle 147"/>
          <p:cNvSpPr/>
          <p:nvPr/>
        </p:nvSpPr>
        <p:spPr>
          <a:xfrm>
            <a:off x="14478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9" name="Rectangle 148"/>
          <p:cNvSpPr/>
          <p:nvPr/>
        </p:nvSpPr>
        <p:spPr>
          <a:xfrm>
            <a:off x="17526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 name="Rectangle 149"/>
          <p:cNvSpPr/>
          <p:nvPr/>
        </p:nvSpPr>
        <p:spPr>
          <a:xfrm>
            <a:off x="2057400" y="38862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 name="Rectangle 150"/>
          <p:cNvSpPr/>
          <p:nvPr/>
        </p:nvSpPr>
        <p:spPr>
          <a:xfrm>
            <a:off x="2362200" y="3886200"/>
            <a:ext cx="304800" cy="11525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2" name="Rectangle 151"/>
          <p:cNvSpPr/>
          <p:nvPr/>
        </p:nvSpPr>
        <p:spPr>
          <a:xfrm>
            <a:off x="2667000" y="3886200"/>
            <a:ext cx="304800" cy="1152525"/>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 name="Rectangle 152"/>
          <p:cNvSpPr/>
          <p:nvPr/>
        </p:nvSpPr>
        <p:spPr>
          <a:xfrm>
            <a:off x="2971800" y="3886200"/>
            <a:ext cx="304800" cy="1152525"/>
          </a:xfrm>
          <a:prstGeom prst="rect">
            <a:avLst/>
          </a:prstGeom>
          <a:solidFill>
            <a:schemeClr val="bg2">
              <a:lumMod val="1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 name="Rectangle 153"/>
          <p:cNvSpPr/>
          <p:nvPr/>
        </p:nvSpPr>
        <p:spPr>
          <a:xfrm>
            <a:off x="228600" y="1628775"/>
            <a:ext cx="3352800"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SILT Sorted Index</a:t>
            </a:r>
            <a:endParaRPr lang="en-US" sz="2400" u="sng" dirty="0">
              <a:solidFill>
                <a:schemeClr val="tx2"/>
              </a:solidFill>
            </a:endParaRPr>
          </a:p>
        </p:txBody>
      </p:sp>
      <p:sp>
        <p:nvSpPr>
          <p:cNvPr id="159" name="Rectangle 158"/>
          <p:cNvSpPr/>
          <p:nvPr/>
        </p:nvSpPr>
        <p:spPr>
          <a:xfrm>
            <a:off x="4267200" y="3886200"/>
            <a:ext cx="609600" cy="1152525"/>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0" name="Rectangle 159"/>
          <p:cNvSpPr/>
          <p:nvPr/>
        </p:nvSpPr>
        <p:spPr>
          <a:xfrm>
            <a:off x="4267200" y="38862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1" name="Rectangle 160"/>
          <p:cNvSpPr/>
          <p:nvPr/>
        </p:nvSpPr>
        <p:spPr>
          <a:xfrm>
            <a:off x="4572000" y="3886200"/>
            <a:ext cx="304800" cy="115252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2" name="Rectangle 161"/>
          <p:cNvSpPr/>
          <p:nvPr/>
        </p:nvSpPr>
        <p:spPr>
          <a:xfrm>
            <a:off x="5410200" y="3886199"/>
            <a:ext cx="609600" cy="1152525"/>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 name="Rectangle 162"/>
          <p:cNvSpPr/>
          <p:nvPr/>
        </p:nvSpPr>
        <p:spPr>
          <a:xfrm>
            <a:off x="5410200" y="3886199"/>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 name="Rectangle 163"/>
          <p:cNvSpPr/>
          <p:nvPr/>
        </p:nvSpPr>
        <p:spPr>
          <a:xfrm>
            <a:off x="5715000" y="3886199"/>
            <a:ext cx="304800" cy="1152525"/>
          </a:xfrm>
          <a:prstGeom prst="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 name="Rounded Rectangle 165"/>
          <p:cNvSpPr/>
          <p:nvPr/>
        </p:nvSpPr>
        <p:spPr>
          <a:xfrm>
            <a:off x="6729710" y="1524001"/>
            <a:ext cx="2109490" cy="4038600"/>
          </a:xfrm>
          <a:prstGeom prst="round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8025110" y="4495800"/>
            <a:ext cx="6858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6958310" y="5105400"/>
            <a:ext cx="16764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a:solidFill>
                  <a:schemeClr val="tx1"/>
                </a:solidFill>
              </a:rPr>
              <a:t>O</a:t>
            </a:r>
            <a:r>
              <a:rPr lang="en-US" sz="2400" dirty="0" smtClean="0">
                <a:solidFill>
                  <a:schemeClr val="tx1"/>
                </a:solidFill>
              </a:rPr>
              <a:t>n-flash </a:t>
            </a:r>
            <a:r>
              <a:rPr lang="en-US" sz="2400" dirty="0">
                <a:solidFill>
                  <a:schemeClr val="tx1"/>
                </a:solidFill>
              </a:rPr>
              <a:t>log</a:t>
            </a:r>
          </a:p>
        </p:txBody>
      </p:sp>
      <p:sp>
        <p:nvSpPr>
          <p:cNvPr id="169" name="Rectangle 168"/>
          <p:cNvSpPr/>
          <p:nvPr/>
        </p:nvSpPr>
        <p:spPr>
          <a:xfrm>
            <a:off x="7263110" y="3886200"/>
            <a:ext cx="609600" cy="1152525"/>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0" name="Rectangle 169"/>
          <p:cNvSpPr/>
          <p:nvPr/>
        </p:nvSpPr>
        <p:spPr>
          <a:xfrm>
            <a:off x="7263110" y="38862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1" name="Rectangle 170"/>
          <p:cNvSpPr/>
          <p:nvPr/>
        </p:nvSpPr>
        <p:spPr>
          <a:xfrm>
            <a:off x="7567910" y="3886200"/>
            <a:ext cx="304800" cy="115252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3" name="Rectangle 172"/>
          <p:cNvSpPr/>
          <p:nvPr/>
        </p:nvSpPr>
        <p:spPr>
          <a:xfrm>
            <a:off x="5562600" y="1628775"/>
            <a:ext cx="4440238"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SILT Log Index</a:t>
            </a:r>
            <a:endParaRPr lang="en-US" sz="2400" baseline="30000" dirty="0">
              <a:solidFill>
                <a:schemeClr val="tx1"/>
              </a:solidFill>
            </a:endParaRPr>
          </a:p>
        </p:txBody>
      </p:sp>
      <p:sp>
        <p:nvSpPr>
          <p:cNvPr id="179" name="Rectangle 178"/>
          <p:cNvSpPr/>
          <p:nvPr/>
        </p:nvSpPr>
        <p:spPr>
          <a:xfrm>
            <a:off x="4476750" y="2057400"/>
            <a:ext cx="238125" cy="914400"/>
          </a:xfrm>
          <a:prstGeom prst="rect">
            <a:avLst/>
          </a:prstGeom>
          <a:solidFill>
            <a:schemeClr val="accent6">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0" name="Straight Connector 179"/>
          <p:cNvCxnSpPr/>
          <p:nvPr/>
        </p:nvCxnSpPr>
        <p:spPr>
          <a:xfrm>
            <a:off x="4476750" y="2286000"/>
            <a:ext cx="238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79" idx="1"/>
            <a:endCxn id="179" idx="3"/>
          </p:cNvCxnSpPr>
          <p:nvPr/>
        </p:nvCxnSpPr>
        <p:spPr>
          <a:xfrm>
            <a:off x="4476750" y="2514600"/>
            <a:ext cx="238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4476750" y="2743200"/>
            <a:ext cx="247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5619750" y="2057400"/>
            <a:ext cx="238125" cy="914400"/>
          </a:xfrm>
          <a:prstGeom prst="rect">
            <a:avLst/>
          </a:prstGeom>
          <a:solidFill>
            <a:schemeClr val="accent6">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4" name="Straight Connector 183"/>
          <p:cNvCxnSpPr/>
          <p:nvPr/>
        </p:nvCxnSpPr>
        <p:spPr>
          <a:xfrm>
            <a:off x="5619750" y="2286000"/>
            <a:ext cx="238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83" idx="1"/>
            <a:endCxn id="183" idx="3"/>
          </p:cNvCxnSpPr>
          <p:nvPr/>
        </p:nvCxnSpPr>
        <p:spPr>
          <a:xfrm>
            <a:off x="5619750" y="2514600"/>
            <a:ext cx="238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5619750" y="2743200"/>
            <a:ext cx="247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7315200" y="2057399"/>
            <a:ext cx="990600" cy="914400"/>
          </a:xfrm>
          <a:prstGeom prst="rect">
            <a:avLst/>
          </a:prstGeom>
          <a:solidFill>
            <a:schemeClr val="accent6">
              <a:lumMod val="20000"/>
              <a:lumOff val="8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 name="Rectangle 74"/>
          <p:cNvSpPr/>
          <p:nvPr/>
        </p:nvSpPr>
        <p:spPr>
          <a:xfrm>
            <a:off x="7315200" y="2057399"/>
            <a:ext cx="225425" cy="914400"/>
          </a:xfrm>
          <a:prstGeom prst="rect">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6" name="Straight Connector 75"/>
          <p:cNvCxnSpPr/>
          <p:nvPr/>
        </p:nvCxnSpPr>
        <p:spPr>
          <a:xfrm>
            <a:off x="7315200" y="2285999"/>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4" idx="1"/>
          </p:cNvCxnSpPr>
          <p:nvPr/>
        </p:nvCxnSpPr>
        <p:spPr>
          <a:xfrm>
            <a:off x="7315200" y="2514599"/>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315200" y="2743199"/>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543800" y="2057399"/>
            <a:ext cx="0" cy="91440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315200" y="2057399"/>
            <a:ext cx="990600" cy="914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 name="Rounded Rectangle 83"/>
          <p:cNvSpPr/>
          <p:nvPr/>
        </p:nvSpPr>
        <p:spPr>
          <a:xfrm>
            <a:off x="3674665" y="1524001"/>
            <a:ext cx="2819400" cy="4038599"/>
          </a:xfrm>
          <a:prstGeom prst="round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3674666" y="5105400"/>
            <a:ext cx="28194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On-flash </a:t>
            </a:r>
            <a:r>
              <a:rPr lang="en-US" sz="2400" i="1" dirty="0" err="1">
                <a:solidFill>
                  <a:schemeClr val="tx1"/>
                </a:solidFill>
              </a:rPr>
              <a:t>hashtables</a:t>
            </a:r>
            <a:endParaRPr lang="en-US" sz="2400" i="1" dirty="0">
              <a:solidFill>
                <a:schemeClr val="tx1"/>
              </a:solidFill>
            </a:endParaRPr>
          </a:p>
        </p:txBody>
      </p:sp>
      <p:sp>
        <p:nvSpPr>
          <p:cNvPr id="86" name="Rectangle 85"/>
          <p:cNvSpPr/>
          <p:nvPr/>
        </p:nvSpPr>
        <p:spPr>
          <a:xfrm>
            <a:off x="3674666" y="1628775"/>
            <a:ext cx="2819400"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SILT Filter</a:t>
            </a:r>
            <a:endParaRPr lang="en-US" sz="2400" baseline="30000" dirty="0">
              <a:solidFill>
                <a:schemeClr val="tx1"/>
              </a:solidFill>
            </a:endParaRPr>
          </a:p>
        </p:txBody>
      </p:sp>
      <p:sp>
        <p:nvSpPr>
          <p:cNvPr id="158" name="Left Arrow 157"/>
          <p:cNvSpPr/>
          <p:nvPr/>
        </p:nvSpPr>
        <p:spPr>
          <a:xfrm>
            <a:off x="2667000" y="3076574"/>
            <a:ext cx="1794669" cy="704851"/>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Merge</a:t>
            </a:r>
            <a:endParaRPr lang="en-US" sz="2400" dirty="0"/>
          </a:p>
        </p:txBody>
      </p:sp>
      <p:sp>
        <p:nvSpPr>
          <p:cNvPr id="172" name="Left Arrow 171"/>
          <p:cNvSpPr/>
          <p:nvPr/>
        </p:nvSpPr>
        <p:spPr>
          <a:xfrm>
            <a:off x="5715000" y="3076574"/>
            <a:ext cx="1794669" cy="704851"/>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Conversion</a:t>
            </a:r>
            <a:endParaRPr lang="en-US" sz="2400" dirty="0"/>
          </a:p>
        </p:txBody>
      </p:sp>
      <p:sp>
        <p:nvSpPr>
          <p:cNvPr id="73" name="Rectangle 72"/>
          <p:cNvSpPr/>
          <p:nvPr/>
        </p:nvSpPr>
        <p:spPr>
          <a:xfrm>
            <a:off x="685800" y="990600"/>
            <a:ext cx="2438400" cy="428625"/>
          </a:xfrm>
          <a:prstGeom prst="rect">
            <a:avLst/>
          </a:prstGeom>
          <a:solidFill>
            <a:srgbClr val="FFFFFF"/>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&lt;</a:t>
            </a:r>
            <a:r>
              <a:rPr lang="en-US" sz="2400" dirty="0" err="1" smtClean="0">
                <a:solidFill>
                  <a:schemeClr val="tx1"/>
                </a:solidFill>
              </a:rPr>
              <a:t>SortedStore</a:t>
            </a:r>
            <a:r>
              <a:rPr lang="en-US" sz="2400" dirty="0" smtClean="0">
                <a:solidFill>
                  <a:schemeClr val="tx1"/>
                </a:solidFill>
              </a:rPr>
              <a:t>&gt;</a:t>
            </a:r>
            <a:endParaRPr lang="en-US" sz="2400" u="sng" dirty="0">
              <a:solidFill>
                <a:schemeClr val="tx2"/>
              </a:solidFill>
            </a:endParaRPr>
          </a:p>
        </p:txBody>
      </p:sp>
      <p:sp>
        <p:nvSpPr>
          <p:cNvPr id="87" name="Rectangle 86"/>
          <p:cNvSpPr/>
          <p:nvPr/>
        </p:nvSpPr>
        <p:spPr>
          <a:xfrm>
            <a:off x="6629400" y="990600"/>
            <a:ext cx="2438400" cy="428625"/>
          </a:xfrm>
          <a:prstGeom prst="rect">
            <a:avLst/>
          </a:prstGeom>
          <a:solidFill>
            <a:srgbClr val="FFFFFF"/>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&lt;</a:t>
            </a:r>
            <a:r>
              <a:rPr lang="en-US" sz="2400" dirty="0" err="1" smtClean="0">
                <a:solidFill>
                  <a:schemeClr val="tx1"/>
                </a:solidFill>
              </a:rPr>
              <a:t>LogStore</a:t>
            </a:r>
            <a:r>
              <a:rPr lang="en-US" sz="2400" dirty="0">
                <a:solidFill>
                  <a:schemeClr val="tx1"/>
                </a:solidFill>
              </a:rPr>
              <a:t>&gt;</a:t>
            </a:r>
            <a:endParaRPr lang="en-US" sz="2400" u="sng" dirty="0">
              <a:solidFill>
                <a:schemeClr val="tx2"/>
              </a:solidFill>
            </a:endParaRPr>
          </a:p>
        </p:txBody>
      </p:sp>
      <p:sp>
        <p:nvSpPr>
          <p:cNvPr id="88" name="Rectangle 87"/>
          <p:cNvSpPr/>
          <p:nvPr/>
        </p:nvSpPr>
        <p:spPr>
          <a:xfrm>
            <a:off x="3886200" y="990600"/>
            <a:ext cx="2438400" cy="428625"/>
          </a:xfrm>
          <a:prstGeom prst="rect">
            <a:avLst/>
          </a:prstGeom>
          <a:solidFill>
            <a:srgbClr val="FFFFFF"/>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&lt;</a:t>
            </a:r>
            <a:r>
              <a:rPr lang="en-US" sz="2400" dirty="0" err="1" smtClean="0">
                <a:solidFill>
                  <a:schemeClr val="tx1"/>
                </a:solidFill>
              </a:rPr>
              <a:t>HashStore</a:t>
            </a:r>
            <a:r>
              <a:rPr lang="en-US" sz="2400" dirty="0">
                <a:solidFill>
                  <a:schemeClr val="tx1"/>
                </a:solidFill>
              </a:rPr>
              <a:t>&gt;</a:t>
            </a:r>
            <a:endParaRPr lang="en-US" sz="2400" u="sng" dirty="0">
              <a:solidFill>
                <a:schemeClr val="tx2"/>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98139646"/>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9" name="Title 7"/>
          <p:cNvSpPr>
            <a:spLocks noGrp="1"/>
          </p:cNvSpPr>
          <p:nvPr>
            <p:ph type="title"/>
          </p:nvPr>
        </p:nvSpPr>
        <p:spPr/>
        <p:txBody>
          <a:bodyPr>
            <a:normAutofit/>
          </a:bodyPr>
          <a:lstStyle/>
          <a:p>
            <a:pPr eaLnBrk="1" hangingPunct="1"/>
            <a:r>
              <a:rPr lang="en-US" dirty="0" smtClean="0"/>
              <a:t>New </a:t>
            </a:r>
            <a:r>
              <a:rPr lang="en-US" dirty="0" smtClean="0"/>
              <a:t>Index Data Structures in SILT</a:t>
            </a:r>
          </a:p>
        </p:txBody>
      </p:sp>
      <p:sp>
        <p:nvSpPr>
          <p:cNvPr id="73" name="Rectangle 72"/>
          <p:cNvSpPr/>
          <p:nvPr/>
        </p:nvSpPr>
        <p:spPr>
          <a:xfrm>
            <a:off x="4627562" y="3581400"/>
            <a:ext cx="4114800" cy="609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Partial-key </a:t>
            </a:r>
            <a:r>
              <a:rPr lang="en-US" sz="2400" b="1" dirty="0" smtClean="0">
                <a:solidFill>
                  <a:schemeClr val="tx1"/>
                </a:solidFill>
              </a:rPr>
              <a:t>cuckoo hashing</a:t>
            </a:r>
            <a:endParaRPr lang="en-US" sz="2400" b="1" dirty="0">
              <a:solidFill>
                <a:schemeClr val="tx1"/>
              </a:solidFill>
            </a:endParaRPr>
          </a:p>
        </p:txBody>
      </p:sp>
      <p:sp>
        <p:nvSpPr>
          <p:cNvPr id="75" name="Rectangle 74"/>
          <p:cNvSpPr/>
          <p:nvPr/>
        </p:nvSpPr>
        <p:spPr>
          <a:xfrm>
            <a:off x="4627562" y="4343400"/>
            <a:ext cx="4211638" cy="1600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lstStyle/>
          <a:p>
            <a:pPr algn="ctr" fontAlgn="auto">
              <a:spcBef>
                <a:spcPts val="0"/>
              </a:spcBef>
              <a:spcAft>
                <a:spcPts val="0"/>
              </a:spcAft>
              <a:defRPr/>
            </a:pPr>
            <a:r>
              <a:rPr lang="en-US" sz="2400" dirty="0">
                <a:solidFill>
                  <a:schemeClr val="tx1"/>
                </a:solidFill>
              </a:rPr>
              <a:t>For </a:t>
            </a:r>
            <a:r>
              <a:rPr lang="en-US" sz="2400" dirty="0" err="1" smtClean="0">
                <a:solidFill>
                  <a:schemeClr val="tx1"/>
                </a:solidFill>
              </a:rPr>
              <a:t>HashStore</a:t>
            </a:r>
            <a:r>
              <a:rPr lang="en-US" sz="2400" dirty="0" smtClean="0">
                <a:solidFill>
                  <a:schemeClr val="tx1"/>
                </a:solidFill>
              </a:rPr>
              <a:t> &amp; </a:t>
            </a:r>
            <a:r>
              <a:rPr lang="en-US" sz="2400" dirty="0" err="1" smtClean="0">
                <a:solidFill>
                  <a:schemeClr val="tx1"/>
                </a:solidFill>
              </a:rPr>
              <a:t>LogStore</a:t>
            </a:r>
            <a:endParaRPr lang="en-US" sz="2400" dirty="0" smtClean="0">
              <a:solidFill>
                <a:schemeClr val="tx1"/>
              </a:solidFill>
            </a:endParaRPr>
          </a:p>
          <a:p>
            <a:pPr algn="ctr" fontAlgn="auto">
              <a:spcBef>
                <a:spcPts val="0"/>
              </a:spcBef>
              <a:spcAft>
                <a:spcPts val="0"/>
              </a:spcAft>
              <a:defRPr/>
            </a:pPr>
            <a:r>
              <a:rPr lang="en-US" sz="2400" dirty="0" smtClean="0">
                <a:solidFill>
                  <a:schemeClr val="tx1"/>
                </a:solidFill>
              </a:rPr>
              <a:t>Compact (2.2 &amp; 6.5 B/entry)</a:t>
            </a:r>
          </a:p>
          <a:p>
            <a:pPr algn="ctr" fontAlgn="auto">
              <a:spcBef>
                <a:spcPts val="0"/>
              </a:spcBef>
              <a:spcAft>
                <a:spcPts val="0"/>
              </a:spcAft>
              <a:defRPr/>
            </a:pPr>
            <a:r>
              <a:rPr lang="en-US" sz="2400" dirty="0">
                <a:solidFill>
                  <a:schemeClr val="tx1"/>
                </a:solidFill>
              </a:rPr>
              <a:t>Very fast (&gt; 1.8 M </a:t>
            </a:r>
            <a:r>
              <a:rPr lang="en-US" sz="2400" dirty="0" smtClean="0">
                <a:solidFill>
                  <a:schemeClr val="tx1"/>
                </a:solidFill>
              </a:rPr>
              <a:t>lookups/sec)</a:t>
            </a:r>
            <a:endParaRPr lang="en-US" sz="2400" dirty="0">
              <a:solidFill>
                <a:schemeClr val="tx1"/>
              </a:solidFill>
            </a:endParaRPr>
          </a:p>
        </p:txBody>
      </p:sp>
      <p:sp>
        <p:nvSpPr>
          <p:cNvPr id="2" name="Slide Number Placeholder 1"/>
          <p:cNvSpPr>
            <a:spLocks noGrp="1"/>
          </p:cNvSpPr>
          <p:nvPr>
            <p:ph type="sldNum" sz="quarter" idx="12"/>
          </p:nvPr>
        </p:nvSpPr>
        <p:spPr/>
        <p:txBody>
          <a:bodyPr/>
          <a:lstStyle/>
          <a:p>
            <a:pPr>
              <a:defRPr/>
            </a:pPr>
            <a:fld id="{CAA5E69B-ED2A-4257-9248-417B8B26F0FB}" type="slidenum">
              <a:rPr lang="en-US" smtClean="0"/>
              <a:pPr>
                <a:defRPr/>
              </a:pPr>
              <a:t>36</a:t>
            </a:fld>
            <a:endParaRPr lang="en-US"/>
          </a:p>
        </p:txBody>
      </p:sp>
      <p:sp>
        <p:nvSpPr>
          <p:cNvPr id="24" name="Rectangle 23"/>
          <p:cNvSpPr/>
          <p:nvPr/>
        </p:nvSpPr>
        <p:spPr>
          <a:xfrm>
            <a:off x="4398962" y="1933575"/>
            <a:ext cx="4440238"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SILT Filter &amp; Log Index</a:t>
            </a:r>
            <a:endParaRPr lang="en-US" sz="2400" baseline="30000" dirty="0">
              <a:solidFill>
                <a:schemeClr val="tx1"/>
              </a:solidFill>
            </a:endParaRPr>
          </a:p>
        </p:txBody>
      </p:sp>
      <p:sp>
        <p:nvSpPr>
          <p:cNvPr id="33" name="Rectangle 32"/>
          <p:cNvSpPr/>
          <p:nvPr/>
        </p:nvSpPr>
        <p:spPr>
          <a:xfrm>
            <a:off x="809625" y="2438400"/>
            <a:ext cx="2743200" cy="723900"/>
          </a:xfrm>
          <a:prstGeom prst="rect">
            <a:avLst/>
          </a:prstGeom>
          <a:solidFill>
            <a:schemeClr val="accent6">
              <a:lumMod val="20000"/>
              <a:lumOff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Isosceles Triangle 33"/>
          <p:cNvSpPr/>
          <p:nvPr/>
        </p:nvSpPr>
        <p:spPr>
          <a:xfrm>
            <a:off x="809625" y="2438400"/>
            <a:ext cx="893763"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Isosceles Triangle 34"/>
          <p:cNvSpPr/>
          <p:nvPr/>
        </p:nvSpPr>
        <p:spPr>
          <a:xfrm>
            <a:off x="1733550" y="2438400"/>
            <a:ext cx="893763"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Isosceles Triangle 35"/>
          <p:cNvSpPr/>
          <p:nvPr/>
        </p:nvSpPr>
        <p:spPr>
          <a:xfrm>
            <a:off x="2638425" y="2438400"/>
            <a:ext cx="914400" cy="7239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304800" y="3581400"/>
            <a:ext cx="3962400" cy="609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Entropy-coded tries</a:t>
            </a:r>
          </a:p>
        </p:txBody>
      </p:sp>
      <p:sp>
        <p:nvSpPr>
          <p:cNvPr id="38" name="Rectangle 37"/>
          <p:cNvSpPr/>
          <p:nvPr/>
        </p:nvSpPr>
        <p:spPr>
          <a:xfrm>
            <a:off x="76200" y="4343400"/>
            <a:ext cx="4419600" cy="1600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lstStyle/>
          <a:p>
            <a:pPr algn="ctr" fontAlgn="auto">
              <a:spcBef>
                <a:spcPts val="0"/>
              </a:spcBef>
              <a:spcAft>
                <a:spcPts val="0"/>
              </a:spcAft>
              <a:defRPr/>
            </a:pPr>
            <a:r>
              <a:rPr lang="en-US" sz="2400" dirty="0" smtClean="0">
                <a:solidFill>
                  <a:schemeClr val="tx1"/>
                </a:solidFill>
              </a:rPr>
              <a:t>For </a:t>
            </a:r>
            <a:r>
              <a:rPr lang="en-US" sz="2400" dirty="0" err="1" smtClean="0">
                <a:solidFill>
                  <a:schemeClr val="tx1"/>
                </a:solidFill>
              </a:rPr>
              <a:t>SortedStore</a:t>
            </a:r>
            <a:endParaRPr lang="en-US" sz="2400" dirty="0" smtClean="0">
              <a:solidFill>
                <a:schemeClr val="tx1"/>
              </a:solidFill>
            </a:endParaRPr>
          </a:p>
          <a:p>
            <a:pPr algn="ctr" fontAlgn="auto">
              <a:spcBef>
                <a:spcPts val="0"/>
              </a:spcBef>
              <a:spcAft>
                <a:spcPts val="0"/>
              </a:spcAft>
              <a:defRPr/>
            </a:pPr>
            <a:r>
              <a:rPr lang="en-US" sz="2400" dirty="0" smtClean="0">
                <a:solidFill>
                  <a:schemeClr val="tx1"/>
                </a:solidFill>
              </a:rPr>
              <a:t>Highly compressed (0.4 B/entry)</a:t>
            </a:r>
          </a:p>
        </p:txBody>
      </p:sp>
      <p:sp>
        <p:nvSpPr>
          <p:cNvPr id="39" name="Rectangle 38"/>
          <p:cNvSpPr/>
          <p:nvPr/>
        </p:nvSpPr>
        <p:spPr>
          <a:xfrm>
            <a:off x="533400" y="1933575"/>
            <a:ext cx="3352800" cy="42862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SILT Sorted </a:t>
            </a:r>
            <a:r>
              <a:rPr lang="en-US" sz="2400" dirty="0">
                <a:solidFill>
                  <a:schemeClr val="tx1"/>
                </a:solidFill>
              </a:rPr>
              <a:t>I</a:t>
            </a:r>
            <a:r>
              <a:rPr lang="en-US" sz="2400" dirty="0" smtClean="0">
                <a:solidFill>
                  <a:schemeClr val="tx1"/>
                </a:solidFill>
              </a:rPr>
              <a:t>ndex</a:t>
            </a:r>
            <a:endParaRPr lang="en-US" sz="2400" u="sng" dirty="0">
              <a:solidFill>
                <a:schemeClr val="tx2"/>
              </a:solidFill>
            </a:endParaRPr>
          </a:p>
        </p:txBody>
      </p:sp>
      <p:sp>
        <p:nvSpPr>
          <p:cNvPr id="23" name="Rectangle 22"/>
          <p:cNvSpPr/>
          <p:nvPr/>
        </p:nvSpPr>
        <p:spPr>
          <a:xfrm>
            <a:off x="6477000" y="2362200"/>
            <a:ext cx="990600" cy="914400"/>
          </a:xfrm>
          <a:prstGeom prst="rect">
            <a:avLst/>
          </a:prstGeom>
          <a:solidFill>
            <a:schemeClr val="accent6">
              <a:lumMod val="20000"/>
              <a:lumOff val="8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6477000" y="2362200"/>
            <a:ext cx="225425" cy="914400"/>
          </a:xfrm>
          <a:prstGeom prst="rect">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6" name="Straight Connector 25"/>
          <p:cNvCxnSpPr/>
          <p:nvPr/>
        </p:nvCxnSpPr>
        <p:spPr>
          <a:xfrm>
            <a:off x="6477000" y="2590800"/>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1"/>
          </p:cNvCxnSpPr>
          <p:nvPr/>
        </p:nvCxnSpPr>
        <p:spPr>
          <a:xfrm>
            <a:off x="6477000" y="2819400"/>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77000" y="3048000"/>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772150" y="2362200"/>
            <a:ext cx="238125" cy="914400"/>
          </a:xfrm>
          <a:prstGeom prst="rect">
            <a:avLst/>
          </a:prstGeom>
          <a:solidFill>
            <a:schemeClr val="accent6">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1" name="Straight Connector 40"/>
          <p:cNvCxnSpPr/>
          <p:nvPr/>
        </p:nvCxnSpPr>
        <p:spPr>
          <a:xfrm>
            <a:off x="5772150" y="2590800"/>
            <a:ext cx="238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1"/>
            <a:endCxn id="40" idx="3"/>
          </p:cNvCxnSpPr>
          <p:nvPr/>
        </p:nvCxnSpPr>
        <p:spPr>
          <a:xfrm>
            <a:off x="5772150" y="2819400"/>
            <a:ext cx="238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72150" y="3048000"/>
            <a:ext cx="247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705600" y="2362200"/>
            <a:ext cx="0" cy="91440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477000" y="2362200"/>
            <a:ext cx="990600" cy="914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p:bldP spid="38" grpId="0"/>
      <p:bldP spid="39" grpId="0"/>
    </p:bld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79" name="Rectangle 78"/>
          <p:cNvSpPr/>
          <p:nvPr/>
        </p:nvSpPr>
        <p:spPr>
          <a:xfrm>
            <a:off x="4038600" y="3073400"/>
            <a:ext cx="304800" cy="304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81" name="Rectangle 80"/>
          <p:cNvSpPr/>
          <p:nvPr/>
        </p:nvSpPr>
        <p:spPr>
          <a:xfrm>
            <a:off x="4495800" y="3581400"/>
            <a:ext cx="304800" cy="304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82" name="Rectangle 81"/>
          <p:cNvSpPr/>
          <p:nvPr/>
        </p:nvSpPr>
        <p:spPr>
          <a:xfrm>
            <a:off x="4953000" y="3581400"/>
            <a:ext cx="304800" cy="304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84" name="Rectangle 83"/>
          <p:cNvSpPr/>
          <p:nvPr/>
        </p:nvSpPr>
        <p:spPr>
          <a:xfrm>
            <a:off x="5410200" y="3073400"/>
            <a:ext cx="304800" cy="304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85" name="Rectangle 84"/>
          <p:cNvSpPr/>
          <p:nvPr/>
        </p:nvSpPr>
        <p:spPr>
          <a:xfrm>
            <a:off x="5867400" y="3073400"/>
            <a:ext cx="304800" cy="304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87" name="Rectangle 86"/>
          <p:cNvSpPr/>
          <p:nvPr/>
        </p:nvSpPr>
        <p:spPr>
          <a:xfrm>
            <a:off x="2667000" y="3073400"/>
            <a:ext cx="304800" cy="304800"/>
          </a:xfrm>
          <a:prstGeom prst="rect">
            <a:avLst/>
          </a:prstGeom>
          <a:solidFill>
            <a:schemeClr val="accent2">
              <a:lumMod val="40000"/>
              <a:lumOff val="60000"/>
            </a:schemeClr>
          </a:solidFill>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88" name="Rectangle 87"/>
          <p:cNvSpPr/>
          <p:nvPr/>
        </p:nvSpPr>
        <p:spPr>
          <a:xfrm>
            <a:off x="3124200" y="3073400"/>
            <a:ext cx="304800" cy="304800"/>
          </a:xfrm>
          <a:prstGeom prst="rect">
            <a:avLst/>
          </a:prstGeom>
          <a:solidFill>
            <a:schemeClr val="accent2">
              <a:lumMod val="40000"/>
              <a:lumOff val="60000"/>
            </a:schemeClr>
          </a:solidFill>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90" name="Rectangle 89"/>
          <p:cNvSpPr/>
          <p:nvPr/>
        </p:nvSpPr>
        <p:spPr>
          <a:xfrm>
            <a:off x="3581400" y="2565400"/>
            <a:ext cx="304800" cy="304800"/>
          </a:xfrm>
          <a:prstGeom prst="rect">
            <a:avLst/>
          </a:prstGeom>
          <a:solidFill>
            <a:schemeClr val="accent2">
              <a:lumMod val="40000"/>
              <a:lumOff val="60000"/>
            </a:schemeClr>
          </a:solidFill>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15363" name="Title 1"/>
          <p:cNvSpPr>
            <a:spLocks noGrp="1"/>
          </p:cNvSpPr>
          <p:nvPr>
            <p:ph type="title"/>
          </p:nvPr>
        </p:nvSpPr>
        <p:spPr/>
        <p:txBody>
          <a:bodyPr/>
          <a:lstStyle/>
          <a:p>
            <a:pPr eaLnBrk="1" hangingPunct="1"/>
            <a:r>
              <a:rPr lang="en-US" sz="4000" dirty="0" smtClean="0"/>
              <a:t>Compression in Entropy-Coded Tries</a:t>
            </a:r>
          </a:p>
        </p:txBody>
      </p:sp>
      <p:sp>
        <p:nvSpPr>
          <p:cNvPr id="3" name="Oval 2"/>
          <p:cNvSpPr/>
          <p:nvPr/>
        </p:nvSpPr>
        <p:spPr>
          <a:xfrm>
            <a:off x="4038600" y="1549400"/>
            <a:ext cx="304800" cy="304800"/>
          </a:xfrm>
          <a:prstGeom prst="ellipse">
            <a:avLst/>
          </a:prstGeom>
          <a:solidFill>
            <a:schemeClr val="accent4">
              <a:lumMod val="20000"/>
              <a:lumOff val="80000"/>
            </a:schemeClr>
          </a:solidFill>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4" name="Oval 3"/>
          <p:cNvSpPr/>
          <p:nvPr/>
        </p:nvSpPr>
        <p:spPr>
          <a:xfrm>
            <a:off x="3295650" y="2057400"/>
            <a:ext cx="304800" cy="304800"/>
          </a:xfrm>
          <a:prstGeom prst="ellipse">
            <a:avLst/>
          </a:prstGeom>
          <a:solidFill>
            <a:schemeClr val="accent2">
              <a:lumMod val="40000"/>
              <a:lumOff val="60000"/>
            </a:schemeClr>
          </a:solidFill>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Oval 4"/>
          <p:cNvSpPr/>
          <p:nvPr/>
        </p:nvSpPr>
        <p:spPr>
          <a:xfrm>
            <a:off x="4953000" y="2057400"/>
            <a:ext cx="304800" cy="304800"/>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6" name="Oval 5"/>
          <p:cNvSpPr/>
          <p:nvPr/>
        </p:nvSpPr>
        <p:spPr>
          <a:xfrm>
            <a:off x="2919413" y="2565400"/>
            <a:ext cx="304800" cy="304800"/>
          </a:xfrm>
          <a:prstGeom prst="ellipse">
            <a:avLst/>
          </a:prstGeom>
          <a:solidFill>
            <a:schemeClr val="accent2">
              <a:lumMod val="40000"/>
              <a:lumOff val="60000"/>
            </a:schemeClr>
          </a:solidFill>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Oval 6"/>
          <p:cNvSpPr/>
          <p:nvPr/>
        </p:nvSpPr>
        <p:spPr>
          <a:xfrm>
            <a:off x="4273550" y="2565400"/>
            <a:ext cx="304800" cy="304800"/>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8" name="Oval 7"/>
          <p:cNvSpPr/>
          <p:nvPr/>
        </p:nvSpPr>
        <p:spPr>
          <a:xfrm>
            <a:off x="5638800" y="2565400"/>
            <a:ext cx="304800" cy="304800"/>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9" name="Oval 8"/>
          <p:cNvSpPr/>
          <p:nvPr/>
        </p:nvSpPr>
        <p:spPr>
          <a:xfrm>
            <a:off x="4724400" y="3073400"/>
            <a:ext cx="304800" cy="304800"/>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cxnSp>
        <p:nvCxnSpPr>
          <p:cNvPr id="12" name="Straight Connector 11"/>
          <p:cNvCxnSpPr>
            <a:stCxn id="3" idx="3"/>
            <a:endCxn id="4" idx="7"/>
          </p:cNvCxnSpPr>
          <p:nvPr/>
        </p:nvCxnSpPr>
        <p:spPr>
          <a:xfrm flipH="1">
            <a:off x="3556000" y="1808163"/>
            <a:ext cx="527050" cy="293687"/>
          </a:xfrm>
          <a:prstGeom prst="line">
            <a:avLst/>
          </a:prstGeom>
          <a:ln>
            <a:solidFill>
              <a:schemeClr val="accent4"/>
            </a:solidFill>
          </a:ln>
        </p:spPr>
        <p:style>
          <a:lnRef idx="2">
            <a:schemeClr val="accent1"/>
          </a:lnRef>
          <a:fillRef idx="1">
            <a:schemeClr val="lt1"/>
          </a:fillRef>
          <a:effectRef idx="0">
            <a:schemeClr val="accent1"/>
          </a:effectRef>
          <a:fontRef idx="minor">
            <a:schemeClr val="dk1"/>
          </a:fontRef>
        </p:style>
      </p:cxnSp>
      <p:cxnSp>
        <p:nvCxnSpPr>
          <p:cNvPr id="13" name="Straight Connector 12"/>
          <p:cNvCxnSpPr>
            <a:stCxn id="4" idx="3"/>
            <a:endCxn id="6" idx="0"/>
          </p:cNvCxnSpPr>
          <p:nvPr/>
        </p:nvCxnSpPr>
        <p:spPr>
          <a:xfrm flipH="1">
            <a:off x="3071813" y="2317750"/>
            <a:ext cx="268287" cy="247650"/>
          </a:xfrm>
          <a:prstGeom prst="line">
            <a:avLst/>
          </a:pr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cxnSp>
      <p:cxnSp>
        <p:nvCxnSpPr>
          <p:cNvPr id="17" name="Straight Connector 16"/>
          <p:cNvCxnSpPr>
            <a:stCxn id="3" idx="5"/>
            <a:endCxn id="5" idx="1"/>
          </p:cNvCxnSpPr>
          <p:nvPr/>
        </p:nvCxnSpPr>
        <p:spPr>
          <a:xfrm>
            <a:off x="4298950" y="1808163"/>
            <a:ext cx="698500" cy="293687"/>
          </a:xfrm>
          <a:prstGeom prst="line">
            <a:avLst/>
          </a:prstGeom>
          <a:ln>
            <a:solidFill>
              <a:schemeClr val="accent4"/>
            </a:solidFill>
          </a:ln>
        </p:spPr>
        <p:style>
          <a:lnRef idx="2">
            <a:schemeClr val="accent1"/>
          </a:lnRef>
          <a:fillRef idx="1">
            <a:schemeClr val="lt1"/>
          </a:fillRef>
          <a:effectRef idx="0">
            <a:schemeClr val="accent1"/>
          </a:effectRef>
          <a:fontRef idx="minor">
            <a:schemeClr val="dk1"/>
          </a:fontRef>
        </p:style>
      </p:cxnSp>
      <p:cxnSp>
        <p:nvCxnSpPr>
          <p:cNvPr id="19" name="Straight Connector 18"/>
          <p:cNvCxnSpPr>
            <a:stCxn id="5" idx="3"/>
            <a:endCxn id="7" idx="7"/>
          </p:cNvCxnSpPr>
          <p:nvPr/>
        </p:nvCxnSpPr>
        <p:spPr>
          <a:xfrm flipH="1">
            <a:off x="4532313" y="2317750"/>
            <a:ext cx="465137" cy="292100"/>
          </a:xfrm>
          <a:prstGeom prst="line">
            <a:avLst/>
          </a:prstGeom>
        </p:spPr>
        <p:style>
          <a:lnRef idx="2">
            <a:schemeClr val="accent1"/>
          </a:lnRef>
          <a:fillRef idx="1">
            <a:schemeClr val="lt1"/>
          </a:fillRef>
          <a:effectRef idx="0">
            <a:schemeClr val="accent1"/>
          </a:effectRef>
          <a:fontRef idx="minor">
            <a:schemeClr val="dk1"/>
          </a:fontRef>
        </p:style>
      </p:cxnSp>
      <p:cxnSp>
        <p:nvCxnSpPr>
          <p:cNvPr id="21" name="Straight Connector 20"/>
          <p:cNvCxnSpPr>
            <a:stCxn id="5" idx="5"/>
            <a:endCxn id="8" idx="1"/>
          </p:cNvCxnSpPr>
          <p:nvPr/>
        </p:nvCxnSpPr>
        <p:spPr>
          <a:xfrm>
            <a:off x="5213350" y="2317750"/>
            <a:ext cx="469900" cy="292100"/>
          </a:xfrm>
          <a:prstGeom prst="line">
            <a:avLst/>
          </a:prstGeom>
        </p:spPr>
        <p:style>
          <a:lnRef idx="2">
            <a:schemeClr val="accent1"/>
          </a:lnRef>
          <a:fillRef idx="1">
            <a:schemeClr val="lt1"/>
          </a:fillRef>
          <a:effectRef idx="0">
            <a:schemeClr val="accent1"/>
          </a:effectRef>
          <a:fontRef idx="minor">
            <a:schemeClr val="dk1"/>
          </a:fontRef>
        </p:style>
      </p:cxnSp>
      <p:cxnSp>
        <p:nvCxnSpPr>
          <p:cNvPr id="23" name="Straight Connector 22"/>
          <p:cNvCxnSpPr>
            <a:stCxn id="7" idx="3"/>
          </p:cNvCxnSpPr>
          <p:nvPr/>
        </p:nvCxnSpPr>
        <p:spPr>
          <a:xfrm flipH="1">
            <a:off x="4191000" y="2825750"/>
            <a:ext cx="127000" cy="247650"/>
          </a:xfrm>
          <a:prstGeom prst="line">
            <a:avLst/>
          </a:prstGeom>
        </p:spPr>
        <p:style>
          <a:lnRef idx="2">
            <a:schemeClr val="accent1"/>
          </a:lnRef>
          <a:fillRef idx="1">
            <a:schemeClr val="lt1"/>
          </a:fillRef>
          <a:effectRef idx="0">
            <a:schemeClr val="accent1"/>
          </a:effectRef>
          <a:fontRef idx="minor">
            <a:schemeClr val="dk1"/>
          </a:fontRef>
        </p:style>
      </p:cxnSp>
      <p:cxnSp>
        <p:nvCxnSpPr>
          <p:cNvPr id="25" name="Straight Connector 24"/>
          <p:cNvCxnSpPr>
            <a:stCxn id="7" idx="5"/>
            <a:endCxn id="9" idx="1"/>
          </p:cNvCxnSpPr>
          <p:nvPr/>
        </p:nvCxnSpPr>
        <p:spPr>
          <a:xfrm>
            <a:off x="4532313" y="2825750"/>
            <a:ext cx="236537" cy="292100"/>
          </a:xfrm>
          <a:prstGeom prst="line">
            <a:avLst/>
          </a:prstGeom>
        </p:spPr>
        <p:style>
          <a:lnRef idx="2">
            <a:schemeClr val="accent1"/>
          </a:lnRef>
          <a:fillRef idx="1">
            <a:schemeClr val="lt1"/>
          </a:fillRef>
          <a:effectRef idx="0">
            <a:schemeClr val="accent1"/>
          </a:effectRef>
          <a:fontRef idx="minor">
            <a:schemeClr val="dk1"/>
          </a:fontRef>
        </p:style>
      </p:cxnSp>
      <p:cxnSp>
        <p:nvCxnSpPr>
          <p:cNvPr id="44" name="Straight Connector 43"/>
          <p:cNvCxnSpPr>
            <a:stCxn id="4" idx="5"/>
          </p:cNvCxnSpPr>
          <p:nvPr/>
        </p:nvCxnSpPr>
        <p:spPr>
          <a:xfrm>
            <a:off x="3556000" y="2317750"/>
            <a:ext cx="177800" cy="247650"/>
          </a:xfrm>
          <a:prstGeom prst="line">
            <a:avLst/>
          </a:pr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cxnSp>
      <p:cxnSp>
        <p:nvCxnSpPr>
          <p:cNvPr id="47" name="Straight Connector 46"/>
          <p:cNvCxnSpPr>
            <a:stCxn id="6" idx="3"/>
          </p:cNvCxnSpPr>
          <p:nvPr/>
        </p:nvCxnSpPr>
        <p:spPr>
          <a:xfrm flipH="1">
            <a:off x="2819400" y="2825563"/>
            <a:ext cx="144650" cy="247837"/>
          </a:xfrm>
          <a:prstGeom prst="line">
            <a:avLst/>
          </a:pr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cxnSp>
      <p:cxnSp>
        <p:nvCxnSpPr>
          <p:cNvPr id="50" name="Straight Connector 49"/>
          <p:cNvCxnSpPr>
            <a:stCxn id="6" idx="5"/>
          </p:cNvCxnSpPr>
          <p:nvPr/>
        </p:nvCxnSpPr>
        <p:spPr>
          <a:xfrm>
            <a:off x="3179576" y="2825563"/>
            <a:ext cx="97024" cy="247837"/>
          </a:xfrm>
          <a:prstGeom prst="line">
            <a:avLst/>
          </a:pr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cxnSp>
      <p:cxnSp>
        <p:nvCxnSpPr>
          <p:cNvPr id="53" name="Straight Connector 52"/>
          <p:cNvCxnSpPr>
            <a:stCxn id="9" idx="3"/>
          </p:cNvCxnSpPr>
          <p:nvPr/>
        </p:nvCxnSpPr>
        <p:spPr>
          <a:xfrm flipH="1">
            <a:off x="4648200" y="3333750"/>
            <a:ext cx="120650" cy="247650"/>
          </a:xfrm>
          <a:prstGeom prst="line">
            <a:avLst/>
          </a:prstGeom>
        </p:spPr>
        <p:style>
          <a:lnRef idx="2">
            <a:schemeClr val="accent1"/>
          </a:lnRef>
          <a:fillRef idx="1">
            <a:schemeClr val="lt1"/>
          </a:fillRef>
          <a:effectRef idx="0">
            <a:schemeClr val="accent1"/>
          </a:effectRef>
          <a:fontRef idx="minor">
            <a:schemeClr val="dk1"/>
          </a:fontRef>
        </p:style>
      </p:cxnSp>
      <p:cxnSp>
        <p:nvCxnSpPr>
          <p:cNvPr id="56" name="Straight Connector 55"/>
          <p:cNvCxnSpPr>
            <a:stCxn id="9" idx="5"/>
          </p:cNvCxnSpPr>
          <p:nvPr/>
        </p:nvCxnSpPr>
        <p:spPr>
          <a:xfrm>
            <a:off x="4984750" y="3333750"/>
            <a:ext cx="120650" cy="247650"/>
          </a:xfrm>
          <a:prstGeom prst="line">
            <a:avLst/>
          </a:prstGeom>
        </p:spPr>
        <p:style>
          <a:lnRef idx="2">
            <a:schemeClr val="accent1"/>
          </a:lnRef>
          <a:fillRef idx="1">
            <a:schemeClr val="lt1"/>
          </a:fillRef>
          <a:effectRef idx="0">
            <a:schemeClr val="accent1"/>
          </a:effectRef>
          <a:fontRef idx="minor">
            <a:schemeClr val="dk1"/>
          </a:fontRef>
        </p:style>
      </p:cxnSp>
      <p:cxnSp>
        <p:nvCxnSpPr>
          <p:cNvPr id="60" name="Straight Connector 59"/>
          <p:cNvCxnSpPr>
            <a:stCxn id="8" idx="3"/>
          </p:cNvCxnSpPr>
          <p:nvPr/>
        </p:nvCxnSpPr>
        <p:spPr>
          <a:xfrm flipH="1">
            <a:off x="5562600" y="2825750"/>
            <a:ext cx="120650" cy="247650"/>
          </a:xfrm>
          <a:prstGeom prst="line">
            <a:avLst/>
          </a:prstGeom>
        </p:spPr>
        <p:style>
          <a:lnRef idx="2">
            <a:schemeClr val="accent1"/>
          </a:lnRef>
          <a:fillRef idx="1">
            <a:schemeClr val="lt1"/>
          </a:fillRef>
          <a:effectRef idx="0">
            <a:schemeClr val="accent1"/>
          </a:effectRef>
          <a:fontRef idx="minor">
            <a:schemeClr val="dk1"/>
          </a:fontRef>
        </p:style>
      </p:cxnSp>
      <p:cxnSp>
        <p:nvCxnSpPr>
          <p:cNvPr id="63" name="Straight Connector 62"/>
          <p:cNvCxnSpPr>
            <a:stCxn id="8" idx="5"/>
          </p:cNvCxnSpPr>
          <p:nvPr/>
        </p:nvCxnSpPr>
        <p:spPr>
          <a:xfrm>
            <a:off x="5899150" y="2825750"/>
            <a:ext cx="120650" cy="247650"/>
          </a:xfrm>
          <a:prstGeom prst="line">
            <a:avLst/>
          </a:prstGeom>
        </p:spPr>
        <p:style>
          <a:lnRef idx="2">
            <a:schemeClr val="accent1"/>
          </a:lnRef>
          <a:fillRef idx="1">
            <a:schemeClr val="lt1"/>
          </a:fillRef>
          <a:effectRef idx="0">
            <a:schemeClr val="accent1"/>
          </a:effectRef>
          <a:fontRef idx="minor">
            <a:schemeClr val="dk1"/>
          </a:fontRef>
        </p:style>
      </p:cxnSp>
      <p:sp>
        <p:nvSpPr>
          <p:cNvPr id="2" name="Slide Number Placeholder 1"/>
          <p:cNvSpPr>
            <a:spLocks noGrp="1"/>
          </p:cNvSpPr>
          <p:nvPr>
            <p:ph type="sldNum" sz="quarter" idx="12"/>
          </p:nvPr>
        </p:nvSpPr>
        <p:spPr/>
        <p:txBody>
          <a:bodyPr/>
          <a:lstStyle/>
          <a:p>
            <a:pPr>
              <a:defRPr/>
            </a:pPr>
            <a:fld id="{CAA5E69B-ED2A-4257-9248-417B8B26F0FB}" type="slidenum">
              <a:rPr lang="en-US" smtClean="0"/>
              <a:pPr>
                <a:defRPr/>
              </a:pPr>
              <a:t>37</a:t>
            </a:fld>
            <a:endParaRPr lang="en-US"/>
          </a:p>
        </p:txBody>
      </p:sp>
      <p:sp>
        <p:nvSpPr>
          <p:cNvPr id="93" name="Rectangle 92"/>
          <p:cNvSpPr/>
          <p:nvPr/>
        </p:nvSpPr>
        <p:spPr>
          <a:xfrm>
            <a:off x="609600" y="4114800"/>
            <a:ext cx="7924800" cy="2159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2800" dirty="0" smtClean="0"/>
              <a:t>Hashed keys (bits are random)</a:t>
            </a:r>
          </a:p>
          <a:p>
            <a:pPr marL="342900" indent="-342900" fontAlgn="auto">
              <a:spcBef>
                <a:spcPts val="0"/>
              </a:spcBef>
              <a:spcAft>
                <a:spcPts val="0"/>
              </a:spcAft>
              <a:buFont typeface="Symbol" charset="0"/>
              <a:buChar char=""/>
              <a:defRPr/>
            </a:pPr>
            <a:r>
              <a:rPr lang="en-US" sz="2800" dirty="0" smtClean="0"/>
              <a:t> # </a:t>
            </a:r>
            <a:r>
              <a:rPr lang="en-US" sz="2800" dirty="0"/>
              <a:t>red (or blue) </a:t>
            </a:r>
            <a:r>
              <a:rPr lang="en-US" sz="2800" dirty="0" smtClean="0"/>
              <a:t>leaves </a:t>
            </a:r>
            <a:r>
              <a:rPr lang="en-US" sz="2800" dirty="0"/>
              <a:t>~ Binomial(# all </a:t>
            </a:r>
            <a:r>
              <a:rPr lang="en-US" sz="2800" dirty="0" smtClean="0"/>
              <a:t>leaves, </a:t>
            </a:r>
            <a:r>
              <a:rPr lang="en-US" sz="2800" dirty="0"/>
              <a:t>0.5</a:t>
            </a:r>
            <a:r>
              <a:rPr lang="en-US" sz="2800" dirty="0" smtClean="0"/>
              <a:t>)</a:t>
            </a:r>
          </a:p>
          <a:p>
            <a:pPr marL="342900" indent="-342900" fontAlgn="auto">
              <a:spcBef>
                <a:spcPts val="0"/>
              </a:spcBef>
              <a:spcAft>
                <a:spcPts val="0"/>
              </a:spcAft>
              <a:buFont typeface="Symbol" charset="0"/>
              <a:buChar char=""/>
              <a:defRPr/>
            </a:pPr>
            <a:r>
              <a:rPr lang="en-US" sz="2800" dirty="0" smtClean="0"/>
              <a:t> Entropy coding (Huffman </a:t>
            </a:r>
            <a:r>
              <a:rPr lang="en-US" sz="2800" dirty="0"/>
              <a:t>coding and </a:t>
            </a:r>
            <a:r>
              <a:rPr lang="en-US" sz="2800" dirty="0" smtClean="0"/>
              <a:t>more)</a:t>
            </a:r>
          </a:p>
          <a:p>
            <a:pPr fontAlgn="auto">
              <a:spcBef>
                <a:spcPts val="0"/>
              </a:spcBef>
              <a:spcAft>
                <a:spcPts val="0"/>
              </a:spcAft>
              <a:defRPr/>
            </a:pPr>
            <a:endParaRPr lang="en-US" sz="2800" dirty="0" smtClean="0"/>
          </a:p>
          <a:p>
            <a:pPr fontAlgn="auto">
              <a:spcBef>
                <a:spcPts val="0"/>
              </a:spcBef>
              <a:spcAft>
                <a:spcPts val="0"/>
              </a:spcAft>
              <a:defRPr/>
            </a:pPr>
            <a:r>
              <a:rPr lang="en-US" sz="2800" dirty="0" smtClean="0"/>
              <a:t>(More details of the new indexing schemes in paper)</a:t>
            </a:r>
          </a:p>
        </p:txBody>
      </p:sp>
      <p:sp>
        <p:nvSpPr>
          <p:cNvPr id="95" name="Rectangle 94"/>
          <p:cNvSpPr/>
          <p:nvPr/>
        </p:nvSpPr>
        <p:spPr>
          <a:xfrm>
            <a:off x="3536950" y="1676400"/>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0</a:t>
            </a:r>
          </a:p>
        </p:txBody>
      </p:sp>
      <p:sp>
        <p:nvSpPr>
          <p:cNvPr id="96" name="Rectangle 95"/>
          <p:cNvSpPr/>
          <p:nvPr/>
        </p:nvSpPr>
        <p:spPr>
          <a:xfrm>
            <a:off x="4645025" y="1676400"/>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1</a:t>
            </a:r>
          </a:p>
        </p:txBody>
      </p:sp>
      <p:sp>
        <p:nvSpPr>
          <p:cNvPr id="98" name="Rectangle 97"/>
          <p:cNvSpPr/>
          <p:nvPr/>
        </p:nvSpPr>
        <p:spPr>
          <a:xfrm>
            <a:off x="2868613" y="2235200"/>
            <a:ext cx="304800" cy="30321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0</a:t>
            </a:r>
          </a:p>
        </p:txBody>
      </p:sp>
      <p:sp>
        <p:nvSpPr>
          <p:cNvPr id="99" name="Rectangle 98"/>
          <p:cNvSpPr/>
          <p:nvPr/>
        </p:nvSpPr>
        <p:spPr>
          <a:xfrm>
            <a:off x="2544763" y="2743200"/>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0</a:t>
            </a:r>
          </a:p>
        </p:txBody>
      </p:sp>
      <p:sp>
        <p:nvSpPr>
          <p:cNvPr id="100" name="Rectangle 99"/>
          <p:cNvSpPr/>
          <p:nvPr/>
        </p:nvSpPr>
        <p:spPr>
          <a:xfrm>
            <a:off x="3943350" y="2743200"/>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0</a:t>
            </a:r>
          </a:p>
        </p:txBody>
      </p:sp>
      <p:sp>
        <p:nvSpPr>
          <p:cNvPr id="101" name="Rectangle 100"/>
          <p:cNvSpPr/>
          <p:nvPr/>
        </p:nvSpPr>
        <p:spPr>
          <a:xfrm>
            <a:off x="4451350" y="2195513"/>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0</a:t>
            </a:r>
          </a:p>
        </p:txBody>
      </p:sp>
      <p:sp>
        <p:nvSpPr>
          <p:cNvPr id="102" name="Rectangle 101"/>
          <p:cNvSpPr/>
          <p:nvPr/>
        </p:nvSpPr>
        <p:spPr>
          <a:xfrm>
            <a:off x="5308600" y="2754313"/>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0</a:t>
            </a:r>
          </a:p>
        </p:txBody>
      </p:sp>
      <p:sp>
        <p:nvSpPr>
          <p:cNvPr id="103" name="Rectangle 102"/>
          <p:cNvSpPr/>
          <p:nvPr/>
        </p:nvSpPr>
        <p:spPr>
          <a:xfrm>
            <a:off x="4392613" y="3251200"/>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0</a:t>
            </a:r>
          </a:p>
        </p:txBody>
      </p:sp>
      <p:sp>
        <p:nvSpPr>
          <p:cNvPr id="104" name="Rectangle 103"/>
          <p:cNvSpPr/>
          <p:nvPr/>
        </p:nvSpPr>
        <p:spPr>
          <a:xfrm>
            <a:off x="5461000" y="2195513"/>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1</a:t>
            </a:r>
          </a:p>
        </p:txBody>
      </p:sp>
      <p:sp>
        <p:nvSpPr>
          <p:cNvPr id="105" name="Rectangle 104"/>
          <p:cNvSpPr/>
          <p:nvPr/>
        </p:nvSpPr>
        <p:spPr>
          <a:xfrm>
            <a:off x="6019800" y="2754313"/>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1</a:t>
            </a:r>
          </a:p>
        </p:txBody>
      </p:sp>
      <p:sp>
        <p:nvSpPr>
          <p:cNvPr id="106" name="Rectangle 105"/>
          <p:cNvSpPr/>
          <p:nvPr/>
        </p:nvSpPr>
        <p:spPr>
          <a:xfrm>
            <a:off x="5094288" y="3251200"/>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1</a:t>
            </a:r>
          </a:p>
        </p:txBody>
      </p:sp>
      <p:sp>
        <p:nvSpPr>
          <p:cNvPr id="107" name="Rectangle 106"/>
          <p:cNvSpPr/>
          <p:nvPr/>
        </p:nvSpPr>
        <p:spPr>
          <a:xfrm>
            <a:off x="4692650" y="2743200"/>
            <a:ext cx="304800" cy="30321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1</a:t>
            </a:r>
          </a:p>
        </p:txBody>
      </p:sp>
      <p:sp>
        <p:nvSpPr>
          <p:cNvPr id="108" name="Rectangle 107"/>
          <p:cNvSpPr/>
          <p:nvPr/>
        </p:nvSpPr>
        <p:spPr>
          <a:xfrm>
            <a:off x="3278188" y="2743200"/>
            <a:ext cx="3048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1</a:t>
            </a:r>
          </a:p>
        </p:txBody>
      </p:sp>
      <p:sp>
        <p:nvSpPr>
          <p:cNvPr id="109" name="Rectangle 108"/>
          <p:cNvSpPr/>
          <p:nvPr/>
        </p:nvSpPr>
        <p:spPr>
          <a:xfrm>
            <a:off x="3689350" y="2235200"/>
            <a:ext cx="304800" cy="30321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dirty="0"/>
              <a:t>1</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 name="Rectangle 50"/>
          <p:cNvSpPr/>
          <p:nvPr/>
        </p:nvSpPr>
        <p:spPr>
          <a:xfrm>
            <a:off x="1797050" y="2133600"/>
            <a:ext cx="6432550" cy="3048000"/>
          </a:xfrm>
          <a:prstGeom prst="rect">
            <a:avLst/>
          </a:prstGeom>
          <a:gradFill flip="none" rotWithShape="1">
            <a:gsLst>
              <a:gs pos="0">
                <a:schemeClr val="accent3">
                  <a:lumMod val="75000"/>
                  <a:alpha val="0"/>
                </a:schemeClr>
              </a:gs>
              <a:gs pos="41000">
                <a:schemeClr val="accent3">
                  <a:lumMod val="75000"/>
                  <a:alpha val="50000"/>
                </a:schemeClr>
              </a:gs>
              <a:gs pos="14000">
                <a:schemeClr val="accent3">
                  <a:lumMod val="75000"/>
                  <a:alpha val="0"/>
                </a:schemeClr>
              </a:gs>
              <a:gs pos="100000">
                <a:schemeClr val="accent3">
                  <a:lumMod val="75000"/>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Rectangle 48"/>
          <p:cNvSpPr/>
          <p:nvPr/>
        </p:nvSpPr>
        <p:spPr>
          <a:xfrm>
            <a:off x="1828800" y="2133600"/>
            <a:ext cx="6400800" cy="3090863"/>
          </a:xfrm>
          <a:prstGeom prst="rect">
            <a:avLst/>
          </a:prstGeom>
          <a:gradFill flip="none" rotWithShape="1">
            <a:gsLst>
              <a:gs pos="7000">
                <a:schemeClr val="accent5">
                  <a:lumMod val="75000"/>
                  <a:alpha val="0"/>
                </a:schemeClr>
              </a:gs>
              <a:gs pos="0">
                <a:schemeClr val="accent5">
                  <a:lumMod val="75000"/>
                  <a:alpha val="0"/>
                </a:schemeClr>
              </a:gs>
              <a:gs pos="19000">
                <a:schemeClr val="accent5">
                  <a:lumMod val="75000"/>
                  <a:alpha val="50000"/>
                </a:schemeClr>
              </a:gs>
              <a:gs pos="100000">
                <a:schemeClr val="accent5">
                  <a:lumMod val="75000"/>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 name="Chart 2"/>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69493575"/>
              </p:ext>
            </p:extLst>
          </p:nvPr>
        </p:nvGraphicFramePr>
        <p:xfrm>
          <a:off x="1295400" y="2209800"/>
          <a:ext cx="7086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6146" name="Title 1"/>
          <p:cNvSpPr>
            <a:spLocks noGrp="1"/>
          </p:cNvSpPr>
          <p:nvPr>
            <p:ph type="title"/>
          </p:nvPr>
        </p:nvSpPr>
        <p:spPr/>
        <p:txBody>
          <a:bodyPr/>
          <a:lstStyle/>
          <a:p>
            <a:pPr eaLnBrk="1" hangingPunct="1"/>
            <a:r>
              <a:rPr lang="en-US" dirty="0" smtClean="0"/>
              <a:t>Landscape</a:t>
            </a:r>
            <a:endParaRPr lang="en-US" u="sng" dirty="0" smtClean="0"/>
          </a:p>
        </p:txBody>
      </p:sp>
      <p:sp>
        <p:nvSpPr>
          <p:cNvPr id="7" name="Rectangle 6"/>
          <p:cNvSpPr/>
          <p:nvPr/>
        </p:nvSpPr>
        <p:spPr>
          <a:xfrm>
            <a:off x="609600" y="1600200"/>
            <a:ext cx="2646363" cy="381000"/>
          </a:xfrm>
          <a:prstGeom prst="rect">
            <a:avLst/>
          </a:prstGeom>
          <a:solidFill>
            <a:schemeClr val="accent3">
              <a:lumMod val="75000"/>
            </a:schemeClr>
          </a:solidFill>
          <a:ln>
            <a:solidFill>
              <a:schemeClr val="accent3">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Read amplification</a:t>
            </a:r>
          </a:p>
        </p:txBody>
      </p:sp>
      <p:sp>
        <p:nvSpPr>
          <p:cNvPr id="15" name="Rectangle 14"/>
          <p:cNvSpPr/>
          <p:nvPr/>
        </p:nvSpPr>
        <p:spPr>
          <a:xfrm>
            <a:off x="3200400" y="5943600"/>
            <a:ext cx="2646363" cy="381000"/>
          </a:xfrm>
          <a:prstGeom prst="rect">
            <a:avLst/>
          </a:prstGeom>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tabLst>
                <a:tab pos="3200400" algn="r"/>
                <a:tab pos="3319463" algn="l"/>
              </a:tabLst>
              <a:defRPr/>
            </a:pPr>
            <a:r>
              <a:rPr lang="en-US" sz="2400" b="1" dirty="0"/>
              <a:t>Memory overhead</a:t>
            </a:r>
          </a:p>
        </p:txBody>
      </p:sp>
      <p:sp>
        <p:nvSpPr>
          <p:cNvPr id="21" name="Oval 20"/>
          <p:cNvSpPr/>
          <p:nvPr/>
        </p:nvSpPr>
        <p:spPr>
          <a:xfrm>
            <a:off x="1905000" y="2819400"/>
            <a:ext cx="228600" cy="228600"/>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en-US"/>
          </a:p>
        </p:txBody>
      </p:sp>
      <p:sp>
        <p:nvSpPr>
          <p:cNvPr id="22" name="Rectangle 21"/>
          <p:cNvSpPr/>
          <p:nvPr/>
        </p:nvSpPr>
        <p:spPr>
          <a:xfrm>
            <a:off x="5943600" y="5943600"/>
            <a:ext cx="1828800" cy="381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tabLst>
                <a:tab pos="3200400" algn="r"/>
                <a:tab pos="3319463" algn="l"/>
              </a:tabLst>
              <a:defRPr/>
            </a:pPr>
            <a:r>
              <a:rPr lang="en-US" sz="2400" dirty="0">
                <a:solidFill>
                  <a:schemeClr val="tx1"/>
                </a:solidFill>
              </a:rPr>
              <a:t>(bytes/entry)</a:t>
            </a:r>
          </a:p>
        </p:txBody>
      </p:sp>
      <p:sp>
        <p:nvSpPr>
          <p:cNvPr id="17" name="Oval 16"/>
          <p:cNvSpPr/>
          <p:nvPr/>
        </p:nvSpPr>
        <p:spPr>
          <a:xfrm>
            <a:off x="7175500" y="464820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19" name="Oval 18"/>
          <p:cNvSpPr/>
          <p:nvPr/>
        </p:nvSpPr>
        <p:spPr>
          <a:xfrm>
            <a:off x="4343400" y="464820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0" name="Oval 19"/>
          <p:cNvSpPr/>
          <p:nvPr/>
        </p:nvSpPr>
        <p:spPr>
          <a:xfrm>
            <a:off x="3505200" y="464820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30" name="Oval 29"/>
          <p:cNvSpPr/>
          <p:nvPr/>
        </p:nvSpPr>
        <p:spPr>
          <a:xfrm>
            <a:off x="4724400" y="464820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cxnSp>
        <p:nvCxnSpPr>
          <p:cNvPr id="34" name="Straight Arrow Connector 33"/>
          <p:cNvCxnSpPr>
            <a:endCxn id="20" idx="0"/>
          </p:cNvCxnSpPr>
          <p:nvPr/>
        </p:nvCxnSpPr>
        <p:spPr>
          <a:xfrm flipH="1">
            <a:off x="3619500" y="4114800"/>
            <a:ext cx="1143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522788" y="3505200"/>
            <a:ext cx="658812"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0" idx="7"/>
          </p:cNvCxnSpPr>
          <p:nvPr/>
        </p:nvCxnSpPr>
        <p:spPr>
          <a:xfrm flipH="1">
            <a:off x="4919663" y="4114800"/>
            <a:ext cx="1023937" cy="5667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400800" y="4191000"/>
            <a:ext cx="1428750" cy="381000"/>
          </a:xfrm>
          <a:prstGeom prst="rect">
            <a:avLst/>
          </a:prstGeom>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a:solidFill>
                  <a:schemeClr val="tx1"/>
                </a:solidFill>
              </a:rPr>
              <a:t>FAWN-DS</a:t>
            </a:r>
          </a:p>
        </p:txBody>
      </p:sp>
      <p:sp>
        <p:nvSpPr>
          <p:cNvPr id="28" name="Rectangle 27"/>
          <p:cNvSpPr/>
          <p:nvPr/>
        </p:nvSpPr>
        <p:spPr>
          <a:xfrm>
            <a:off x="4211638" y="3124200"/>
            <a:ext cx="1636712" cy="381000"/>
          </a:xfrm>
          <a:prstGeom prst="rect">
            <a:avLst/>
          </a:prstGeom>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err="1">
                <a:solidFill>
                  <a:schemeClr val="tx1"/>
                </a:solidFill>
              </a:rPr>
              <a:t>HashCache</a:t>
            </a:r>
            <a:endParaRPr lang="en-US" sz="2400" dirty="0">
              <a:solidFill>
                <a:schemeClr val="tx1"/>
              </a:solidFill>
            </a:endParaRPr>
          </a:p>
        </p:txBody>
      </p:sp>
      <p:sp>
        <p:nvSpPr>
          <p:cNvPr id="29" name="Rectangle 28"/>
          <p:cNvSpPr/>
          <p:nvPr/>
        </p:nvSpPr>
        <p:spPr>
          <a:xfrm>
            <a:off x="3144838" y="3733800"/>
            <a:ext cx="1579562" cy="381000"/>
          </a:xfrm>
          <a:prstGeom prst="rect">
            <a:avLst/>
          </a:prstGeom>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err="1">
                <a:solidFill>
                  <a:schemeClr val="tx1"/>
                </a:solidFill>
              </a:rPr>
              <a:t>BufferHash</a:t>
            </a:r>
            <a:endParaRPr lang="en-US" sz="2400" dirty="0">
              <a:solidFill>
                <a:schemeClr val="tx1"/>
              </a:solidFill>
            </a:endParaRPr>
          </a:p>
        </p:txBody>
      </p:sp>
      <p:sp>
        <p:nvSpPr>
          <p:cNvPr id="31" name="Rectangle 30"/>
          <p:cNvSpPr/>
          <p:nvPr/>
        </p:nvSpPr>
        <p:spPr>
          <a:xfrm>
            <a:off x="5334000" y="3733800"/>
            <a:ext cx="1538288" cy="381000"/>
          </a:xfrm>
          <a:prstGeom prst="rect">
            <a:avLst/>
          </a:prstGeom>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err="1">
                <a:solidFill>
                  <a:schemeClr val="tx1"/>
                </a:solidFill>
              </a:rPr>
              <a:t>FlashStore</a:t>
            </a:r>
            <a:endParaRPr lang="en-US" sz="2400" dirty="0">
              <a:solidFill>
                <a:schemeClr val="tx1"/>
              </a:solidFill>
            </a:endParaRPr>
          </a:p>
        </p:txBody>
      </p:sp>
      <p:sp>
        <p:nvSpPr>
          <p:cNvPr id="32" name="Rectangle 31"/>
          <p:cNvSpPr/>
          <p:nvPr/>
        </p:nvSpPr>
        <p:spPr>
          <a:xfrm>
            <a:off x="2230438" y="2576513"/>
            <a:ext cx="1808162" cy="381000"/>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tabLst>
                <a:tab pos="3200400" algn="r"/>
                <a:tab pos="3319463" algn="l"/>
              </a:tabLst>
              <a:defRPr/>
            </a:pPr>
            <a:r>
              <a:rPr lang="en-US" sz="2400" dirty="0" err="1">
                <a:solidFill>
                  <a:schemeClr val="tx1"/>
                </a:solidFill>
              </a:rPr>
              <a:t>SkimpyStash</a:t>
            </a:r>
            <a:endParaRPr lang="en-US" sz="2400" dirty="0">
              <a:solidFill>
                <a:schemeClr val="tx1"/>
              </a:solidFill>
            </a:endParaRPr>
          </a:p>
        </p:txBody>
      </p:sp>
      <p:sp>
        <p:nvSpPr>
          <p:cNvPr id="3" name="Slide Number Placeholder 2"/>
          <p:cNvSpPr>
            <a:spLocks noGrp="1"/>
          </p:cNvSpPr>
          <p:nvPr>
            <p:ph type="sldNum" sz="quarter" idx="12"/>
          </p:nvPr>
        </p:nvSpPr>
        <p:spPr/>
        <p:txBody>
          <a:bodyPr/>
          <a:lstStyle/>
          <a:p>
            <a:pPr>
              <a:defRPr/>
            </a:pPr>
            <a:fld id="{CAA5E69B-ED2A-4257-9248-417B8B26F0FB}" type="slidenum">
              <a:rPr lang="en-US" smtClean="0"/>
              <a:pPr>
                <a:defRPr/>
              </a:pPr>
              <a:t>38</a:t>
            </a:fld>
            <a:endParaRPr lang="en-US"/>
          </a:p>
        </p:txBody>
      </p:sp>
      <p:sp>
        <p:nvSpPr>
          <p:cNvPr id="23" name="Oval 22"/>
          <p:cNvSpPr/>
          <p:nvPr/>
        </p:nvSpPr>
        <p:spPr>
          <a:xfrm>
            <a:off x="1962150" y="4591050"/>
            <a:ext cx="342900" cy="342900"/>
          </a:xfrm>
          <a:prstGeom prst="ellipse">
            <a:avLst/>
          </a:prstGeom>
          <a:ln w="50800">
            <a:solidFill>
              <a:schemeClr val="tx1"/>
            </a:solidFill>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en-US"/>
          </a:p>
        </p:txBody>
      </p:sp>
      <p:sp>
        <p:nvSpPr>
          <p:cNvPr id="24" name="Rectangle 23"/>
          <p:cNvSpPr/>
          <p:nvPr/>
        </p:nvSpPr>
        <p:spPr>
          <a:xfrm>
            <a:off x="266700" y="4504530"/>
            <a:ext cx="990600" cy="515937"/>
          </a:xfrm>
          <a:prstGeom prst="rect">
            <a:avLst/>
          </a:prstGeom>
          <a:ln w="25400">
            <a:noFill/>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tabLst>
                <a:tab pos="3200400" algn="r"/>
                <a:tab pos="3319463" algn="l"/>
              </a:tabLst>
              <a:defRPr/>
            </a:pPr>
            <a:r>
              <a:rPr lang="en-US" sz="3200" b="1" dirty="0" smtClean="0">
                <a:solidFill>
                  <a:schemeClr val="tx1"/>
                </a:solidFill>
              </a:rPr>
              <a:t>SILT</a:t>
            </a:r>
            <a:endParaRPr lang="en-US" sz="3200" b="1" dirty="0">
              <a:solidFill>
                <a:schemeClr val="tx1"/>
              </a:solidFill>
            </a:endParaRPr>
          </a:p>
        </p:txBody>
      </p:sp>
      <p:cxnSp>
        <p:nvCxnSpPr>
          <p:cNvPr id="25" name="Straight Arrow Connector 24"/>
          <p:cNvCxnSpPr>
            <a:stCxn id="24" idx="3"/>
            <a:endCxn id="23" idx="2"/>
          </p:cNvCxnSpPr>
          <p:nvPr/>
        </p:nvCxnSpPr>
        <p:spPr>
          <a:xfrm>
            <a:off x="1257300" y="4762499"/>
            <a:ext cx="70485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8155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BufferHash</a:t>
            </a:r>
            <a:r>
              <a:rPr lang="en-US" dirty="0" smtClean="0"/>
              <a:t>: Backup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New data-intensive networked systems</a:t>
            </a:r>
            <a:endParaRPr lang="en-US" dirty="0">
              <a:cs typeface="Times New Roman" pitchFamily="18" charset="0"/>
            </a:endParaRPr>
          </a:p>
        </p:txBody>
      </p:sp>
      <p:sp>
        <p:nvSpPr>
          <p:cNvPr id="3" name="Content Placeholder 2"/>
          <p:cNvSpPr>
            <a:spLocks noGrp="1"/>
          </p:cNvSpPr>
          <p:nvPr>
            <p:ph idx="1"/>
          </p:nvPr>
        </p:nvSpPr>
        <p:spPr>
          <a:xfrm>
            <a:off x="685800" y="1600200"/>
            <a:ext cx="7696200" cy="685800"/>
          </a:xfrm>
        </p:spPr>
        <p:txBody>
          <a:bodyPr/>
          <a:lstStyle/>
          <a:p>
            <a:pPr algn="ctr">
              <a:buNone/>
            </a:pPr>
            <a:r>
              <a:rPr lang="en-US" dirty="0" smtClean="0"/>
              <a:t>	Large hash tables (10s to 100s of GBs)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Background and motivation</a:t>
            </a:r>
            <a:endParaRPr lang="en-US" dirty="0"/>
          </a:p>
          <a:p>
            <a:endParaRPr lang="en-US" b="1" i="1" dirty="0" smtClean="0"/>
          </a:p>
          <a:p>
            <a:r>
              <a:rPr lang="en-US" dirty="0" smtClean="0"/>
              <a:t>Our CLAM design</a:t>
            </a:r>
          </a:p>
          <a:p>
            <a:pPr lvl="1"/>
            <a:r>
              <a:rPr lang="en-US" dirty="0" smtClean="0"/>
              <a:t>Key operations (insert, lookup, update)</a:t>
            </a:r>
          </a:p>
          <a:p>
            <a:pPr lvl="1"/>
            <a:r>
              <a:rPr lang="en-US" dirty="0" smtClean="0">
                <a:solidFill>
                  <a:schemeClr val="bg1">
                    <a:lumMod val="65000"/>
                  </a:schemeClr>
                </a:solidFill>
              </a:rPr>
              <a:t>Eviction</a:t>
            </a:r>
          </a:p>
          <a:p>
            <a:pPr lvl="1"/>
            <a:r>
              <a:rPr lang="en-US" dirty="0" smtClean="0"/>
              <a:t>Latency analysis and performance tuning</a:t>
            </a:r>
          </a:p>
          <a:p>
            <a:pPr>
              <a:buNone/>
            </a:pPr>
            <a:endParaRPr lang="en-US" dirty="0" smtClean="0"/>
          </a:p>
          <a:p>
            <a:r>
              <a:rPr lang="en-US" i="1" dirty="0" smtClean="0"/>
              <a:t>Evaluation</a:t>
            </a:r>
            <a:endParaRPr lang="en-US" i="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Evaluation</a:t>
            </a:r>
            <a:endParaRPr lang="en-US" dirty="0">
              <a:cs typeface="Times New Roman" pitchFamily="18" charset="0"/>
            </a:endParaRPr>
          </a:p>
        </p:txBody>
      </p:sp>
      <p:sp>
        <p:nvSpPr>
          <p:cNvPr id="5" name="Content Placeholder 2"/>
          <p:cNvSpPr txBox="1">
            <a:spLocks/>
          </p:cNvSpPr>
          <p:nvPr/>
        </p:nvSpPr>
        <p:spPr>
          <a:xfrm>
            <a:off x="457200" y="1600200"/>
            <a:ext cx="8305800" cy="45719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cs typeface="Times New Roman" pitchFamily="18" charset="0"/>
              </a:rPr>
              <a:t>Configuration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cs typeface="Times New Roman" pitchFamily="18" charset="0"/>
              </a:rPr>
              <a:t>4 GB DRAM, 32 GB Intel SSD, Transcend SSD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cs typeface="Times New Roman" pitchFamily="18" charset="0"/>
              </a:rPr>
              <a:t>2 GB buffers, 2 GB bloom filters,</a:t>
            </a:r>
            <a:r>
              <a:rPr kumimoji="0" lang="en-US" sz="2800" b="0" i="0" u="none" strike="noStrike" kern="1200" cap="none" spc="0" normalizeH="0" noProof="0" dirty="0" smtClean="0">
                <a:ln>
                  <a:noFill/>
                </a:ln>
                <a:solidFill>
                  <a:schemeClr val="tx1"/>
                </a:solidFill>
                <a:effectLst/>
                <a:uLnTx/>
                <a:uFillTx/>
                <a:cs typeface="Times New Roman" pitchFamily="18" charset="0"/>
              </a:rPr>
              <a:t> </a:t>
            </a:r>
            <a:r>
              <a:rPr kumimoji="0" lang="en-US" sz="2800" b="0" i="0" u="none" strike="noStrike" kern="1200" cap="none" spc="0" normalizeH="0" baseline="0" noProof="0" dirty="0" smtClean="0">
                <a:ln>
                  <a:noFill/>
                </a:ln>
                <a:solidFill>
                  <a:schemeClr val="tx1"/>
                </a:solidFill>
                <a:effectLst/>
                <a:uLnTx/>
                <a:uFillTx/>
                <a:cs typeface="Times New Roman" pitchFamily="18" charset="0"/>
              </a:rPr>
              <a:t>0.01</a:t>
            </a:r>
            <a:r>
              <a:rPr kumimoji="0" lang="en-US" sz="2800" b="0" i="0" u="none" strike="noStrike" kern="1200" cap="none" spc="0" normalizeH="0" noProof="0" dirty="0" smtClean="0">
                <a:ln>
                  <a:noFill/>
                </a:ln>
                <a:solidFill>
                  <a:schemeClr val="tx1"/>
                </a:solidFill>
                <a:effectLst/>
                <a:uLnTx/>
                <a:uFillTx/>
                <a:cs typeface="Times New Roman" pitchFamily="18" charset="0"/>
              </a:rPr>
              <a:t> </a:t>
            </a:r>
            <a:r>
              <a:rPr lang="en-US" sz="2800" dirty="0" smtClean="0">
                <a:cs typeface="Times New Roman" pitchFamily="18" charset="0"/>
              </a:rPr>
              <a:t>f</a:t>
            </a:r>
            <a:r>
              <a:rPr kumimoji="0" lang="en-US" sz="2800" b="0" i="0" u="none" strike="noStrike" kern="1200" cap="none" spc="0" normalizeH="0" noProof="0" dirty="0" err="1" smtClean="0">
                <a:ln>
                  <a:noFill/>
                </a:ln>
                <a:solidFill>
                  <a:schemeClr val="tx1"/>
                </a:solidFill>
                <a:effectLst/>
                <a:uLnTx/>
                <a:uFillTx/>
                <a:cs typeface="Times New Roman" pitchFamily="18" charset="0"/>
              </a:rPr>
              <a:t>alse</a:t>
            </a:r>
            <a:r>
              <a:rPr kumimoji="0" lang="en-US" sz="2800" b="0" i="0" u="none" strike="noStrike" kern="1200" cap="none" spc="0" normalizeH="0" noProof="0" dirty="0" smtClean="0">
                <a:ln>
                  <a:noFill/>
                </a:ln>
                <a:solidFill>
                  <a:schemeClr val="tx1"/>
                </a:solidFill>
                <a:effectLst/>
                <a:uLnTx/>
                <a:uFillTx/>
                <a:cs typeface="Times New Roman" pitchFamily="18" charset="0"/>
              </a:rPr>
              <a:t> positive rate</a:t>
            </a:r>
            <a:endParaRPr kumimoji="0" lang="en-US" sz="2800" b="0" i="0" u="none" strike="noStrike" kern="1200" cap="none" spc="0" normalizeH="0" baseline="0" noProof="0" dirty="0" smtClean="0">
              <a:ln>
                <a:noFill/>
              </a:ln>
              <a:solidFill>
                <a:schemeClr val="tx1"/>
              </a:solidFill>
              <a:effectLst/>
              <a:uLnTx/>
              <a:uFillTx/>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cs typeface="Times New Roman" pitchFamily="18" charset="0"/>
              </a:rPr>
              <a:t>FIFO eviction policy</a:t>
            </a:r>
            <a:endParaRPr kumimoji="0" lang="en-US" sz="3200" b="0" i="0" u="none" strike="noStrike" kern="1200" cap="none" spc="0" normalizeH="0" baseline="0" noProof="0" dirty="0" smtClean="0">
              <a:ln>
                <a:noFill/>
              </a:ln>
              <a:solidFill>
                <a:schemeClr val="tx1"/>
              </a:solidFill>
              <a:effectLst/>
              <a:uLnTx/>
              <a:uFillTx/>
              <a:latin typeface="+mj-lt"/>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BufferHash</a:t>
            </a:r>
            <a:r>
              <a:rPr lang="en-US" dirty="0" smtClean="0"/>
              <a:t> performance</a:t>
            </a:r>
            <a:endParaRPr lang="en-US" dirty="0"/>
          </a:p>
        </p:txBody>
      </p:sp>
      <p:sp>
        <p:nvSpPr>
          <p:cNvPr id="3" name="Content Placeholder 2"/>
          <p:cNvSpPr>
            <a:spLocks noGrp="1"/>
          </p:cNvSpPr>
          <p:nvPr>
            <p:ph idx="1"/>
          </p:nvPr>
        </p:nvSpPr>
        <p:spPr>
          <a:xfrm>
            <a:off x="457200" y="1600201"/>
            <a:ext cx="8305800" cy="2819400"/>
          </a:xfrm>
        </p:spPr>
        <p:txBody>
          <a:bodyPr>
            <a:normAutofit fontScale="92500" lnSpcReduction="10000"/>
          </a:bodyPr>
          <a:lstStyle/>
          <a:p>
            <a:r>
              <a:rPr lang="en-US" dirty="0" smtClean="0"/>
              <a:t>WAN optimizer workload</a:t>
            </a:r>
          </a:p>
          <a:p>
            <a:pPr lvl="1"/>
            <a:r>
              <a:rPr lang="en-US" dirty="0" smtClean="0"/>
              <a:t>Random key lookups followed by inserts</a:t>
            </a:r>
          </a:p>
          <a:p>
            <a:pPr lvl="1"/>
            <a:r>
              <a:rPr lang="en-US" dirty="0" smtClean="0"/>
              <a:t>Hit rate (40%)</a:t>
            </a:r>
          </a:p>
          <a:p>
            <a:pPr lvl="1"/>
            <a:r>
              <a:rPr lang="en-US" dirty="0" smtClean="0"/>
              <a:t>Used workload from real packet traces also</a:t>
            </a:r>
          </a:p>
          <a:p>
            <a:r>
              <a:rPr lang="en-US" dirty="0" smtClean="0"/>
              <a:t>Comparison with </a:t>
            </a:r>
            <a:r>
              <a:rPr lang="en-US" dirty="0" err="1" smtClean="0"/>
              <a:t>BerkeleyDB</a:t>
            </a:r>
            <a:r>
              <a:rPr lang="en-US" dirty="0" smtClean="0"/>
              <a:t> (traditional hash table)  on Intel SSD</a:t>
            </a:r>
          </a:p>
          <a:p>
            <a:pPr>
              <a:buNone/>
            </a:pPr>
            <a:endParaRPr lang="en-US" dirty="0" smtClean="0"/>
          </a:p>
        </p:txBody>
      </p:sp>
      <p:graphicFrame>
        <p:nvGraphicFramePr>
          <p:cNvPr id="6" name="Table 5"/>
          <p:cNvGraphicFramePr>
            <a:graphicFrameLocks noGrp="1"/>
          </p:cNvGraphicFramePr>
          <p:nvPr/>
        </p:nvGraphicFramePr>
        <p:xfrm>
          <a:off x="914400" y="4572000"/>
          <a:ext cx="6934200" cy="1828800"/>
        </p:xfrm>
        <a:graphic>
          <a:graphicData uri="http://schemas.openxmlformats.org/drawingml/2006/table">
            <a:tbl>
              <a:tblPr firstRow="1" bandRow="1">
                <a:tableStyleId>{5C22544A-7EE6-4342-B048-85BDC9FD1C3A}</a:tableStyleId>
              </a:tblPr>
              <a:tblGrid>
                <a:gridCol w="2311400"/>
                <a:gridCol w="2311400"/>
                <a:gridCol w="2311400"/>
              </a:tblGrid>
              <a:tr h="609600">
                <a:tc>
                  <a:txBody>
                    <a:bodyPr/>
                    <a:lstStyle/>
                    <a:p>
                      <a:r>
                        <a:rPr lang="en-US" sz="2400" dirty="0" smtClean="0">
                          <a:latin typeface="+mn-lt"/>
                          <a:cs typeface="Times New Roman" pitchFamily="18" charset="0"/>
                        </a:rPr>
                        <a:t>Average latency</a:t>
                      </a:r>
                      <a:endParaRPr lang="en-US" sz="2400" dirty="0">
                        <a:latin typeface="+mn-lt"/>
                        <a:cs typeface="Times New Roman" pitchFamily="18" charset="0"/>
                      </a:endParaRPr>
                    </a:p>
                  </a:txBody>
                  <a:tcPr/>
                </a:tc>
                <a:tc>
                  <a:txBody>
                    <a:bodyPr/>
                    <a:lstStyle/>
                    <a:p>
                      <a:r>
                        <a:rPr lang="en-US" sz="2400" dirty="0" err="1" smtClean="0">
                          <a:latin typeface="+mn-lt"/>
                          <a:cs typeface="Times New Roman" pitchFamily="18" charset="0"/>
                        </a:rPr>
                        <a:t>BufferHash</a:t>
                      </a:r>
                      <a:endParaRPr lang="en-US" sz="2400" dirty="0">
                        <a:latin typeface="+mn-lt"/>
                        <a:cs typeface="Times New Roman" pitchFamily="18" charset="0"/>
                      </a:endParaRPr>
                    </a:p>
                  </a:txBody>
                  <a:tcPr/>
                </a:tc>
                <a:tc>
                  <a:txBody>
                    <a:bodyPr/>
                    <a:lstStyle/>
                    <a:p>
                      <a:r>
                        <a:rPr lang="en-US" sz="2400" dirty="0" err="1" smtClean="0">
                          <a:latin typeface="+mn-lt"/>
                          <a:cs typeface="Times New Roman" pitchFamily="18" charset="0"/>
                        </a:rPr>
                        <a:t>BerkeleyDB</a:t>
                      </a:r>
                      <a:endParaRPr lang="en-US" sz="2400" dirty="0">
                        <a:latin typeface="+mn-lt"/>
                        <a:cs typeface="Times New Roman" pitchFamily="18" charset="0"/>
                      </a:endParaRPr>
                    </a:p>
                  </a:txBody>
                  <a:tcPr/>
                </a:tc>
              </a:tr>
              <a:tr h="609600">
                <a:tc>
                  <a:txBody>
                    <a:bodyPr/>
                    <a:lstStyle/>
                    <a:p>
                      <a:r>
                        <a:rPr lang="en-US" sz="2400" dirty="0" smtClean="0">
                          <a:latin typeface="+mn-lt"/>
                          <a:cs typeface="Times New Roman" pitchFamily="18" charset="0"/>
                        </a:rPr>
                        <a:t>Look up (ms)</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0.06</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4.6 </a:t>
                      </a:r>
                      <a:endParaRPr lang="en-US" sz="2400" dirty="0">
                        <a:latin typeface="+mn-lt"/>
                        <a:cs typeface="Times New Roman" pitchFamily="18" charset="0"/>
                      </a:endParaRPr>
                    </a:p>
                  </a:txBody>
                  <a:tcPr/>
                </a:tc>
              </a:tr>
              <a:tr h="609600">
                <a:tc>
                  <a:txBody>
                    <a:bodyPr/>
                    <a:lstStyle/>
                    <a:p>
                      <a:r>
                        <a:rPr lang="en-US" sz="2400" dirty="0" smtClean="0">
                          <a:latin typeface="+mn-lt"/>
                          <a:cs typeface="Times New Roman" pitchFamily="18" charset="0"/>
                        </a:rPr>
                        <a:t>Insert (ms)</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0.006 </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4.8</a:t>
                      </a:r>
                      <a:endParaRPr lang="en-US" sz="2400" dirty="0">
                        <a:latin typeface="+mn-lt"/>
                        <a:cs typeface="Times New Roman" pitchFamily="18" charset="0"/>
                      </a:endParaRPr>
                    </a:p>
                  </a:txBody>
                  <a:tcPr/>
                </a:tc>
              </a:tr>
            </a:tbl>
          </a:graphicData>
        </a:graphic>
      </p:graphicFrame>
      <p:sp>
        <p:nvSpPr>
          <p:cNvPr id="5" name="Oval 4"/>
          <p:cNvSpPr/>
          <p:nvPr/>
        </p:nvSpPr>
        <p:spPr>
          <a:xfrm>
            <a:off x="3200400" y="5105400"/>
            <a:ext cx="9144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5105400"/>
            <a:ext cx="685800" cy="6096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8" name="Oval 7"/>
          <p:cNvSpPr/>
          <p:nvPr/>
        </p:nvSpPr>
        <p:spPr>
          <a:xfrm>
            <a:off x="3124200" y="5715000"/>
            <a:ext cx="1066800" cy="6858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86400" y="5791200"/>
            <a:ext cx="762000" cy="5334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553200" y="5105401"/>
            <a:ext cx="2514600" cy="523220"/>
          </a:xfrm>
          <a:prstGeom prst="rect">
            <a:avLst/>
          </a:prstGeom>
          <a:solidFill>
            <a:schemeClr val="accent6">
              <a:lumMod val="40000"/>
              <a:lumOff val="60000"/>
            </a:schemeClr>
          </a:solidFill>
        </p:spPr>
        <p:txBody>
          <a:bodyPr wrap="square" rtlCol="0">
            <a:spAutoFit/>
          </a:bodyPr>
          <a:lstStyle/>
          <a:p>
            <a:r>
              <a:rPr lang="en-US" sz="2800" dirty="0" smtClean="0">
                <a:cs typeface="Times New Roman" pitchFamily="18" charset="0"/>
              </a:rPr>
              <a:t>Better lookups! </a:t>
            </a:r>
            <a:endParaRPr lang="en-US" sz="2800" dirty="0">
              <a:cs typeface="Times New Roman" pitchFamily="18" charset="0"/>
            </a:endParaRPr>
          </a:p>
        </p:txBody>
      </p:sp>
      <p:sp>
        <p:nvSpPr>
          <p:cNvPr id="11" name="TextBox 10"/>
          <p:cNvSpPr txBox="1"/>
          <p:nvPr/>
        </p:nvSpPr>
        <p:spPr>
          <a:xfrm>
            <a:off x="6629400" y="5867400"/>
            <a:ext cx="2286000" cy="523220"/>
          </a:xfrm>
          <a:prstGeom prst="rect">
            <a:avLst/>
          </a:prstGeom>
          <a:solidFill>
            <a:schemeClr val="accent6">
              <a:lumMod val="40000"/>
              <a:lumOff val="60000"/>
            </a:schemeClr>
          </a:solidFill>
        </p:spPr>
        <p:txBody>
          <a:bodyPr wrap="square" rtlCol="0">
            <a:spAutoFit/>
          </a:bodyPr>
          <a:lstStyle/>
          <a:p>
            <a:r>
              <a:rPr lang="en-US" sz="2800" dirty="0" smtClean="0">
                <a:cs typeface="Times New Roman" pitchFamily="18" charset="0"/>
              </a:rPr>
              <a:t>Better inserts! </a:t>
            </a:r>
            <a:endParaRPr lang="en-US" sz="28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9" grpId="0" animBg="1"/>
      <p:bldP spid="10" grpId="0" animBg="1"/>
      <p:bldP spid="10" grpId="1" animBg="1"/>
      <p:bldP spid="11" grpId="0" animBg="1"/>
    </p:bld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performance</a:t>
            </a:r>
            <a:endParaRPr lang="en-US" dirty="0"/>
          </a:p>
        </p:txBody>
      </p:sp>
      <p:grpSp>
        <p:nvGrpSpPr>
          <p:cNvPr id="5" name="Group 4"/>
          <p:cNvGrpSpPr/>
          <p:nvPr/>
        </p:nvGrpSpPr>
        <p:grpSpPr>
          <a:xfrm>
            <a:off x="533400" y="1600200"/>
            <a:ext cx="8305800" cy="4343400"/>
            <a:chOff x="533400" y="1828800"/>
            <a:chExt cx="7848600" cy="4038601"/>
          </a:xfrm>
        </p:grpSpPr>
        <p:graphicFrame>
          <p:nvGraphicFramePr>
            <p:cNvPr id="3" name="Chart 2"/>
            <p:cNvGraphicFramePr/>
            <p:nvPr/>
          </p:nvGraphicFramePr>
          <p:xfrm>
            <a:off x="533400" y="1828801"/>
            <a:ext cx="7848600" cy="4038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nvGraphicFramePr>
          <p:xfrm>
            <a:off x="533400" y="1828800"/>
            <a:ext cx="7848600" cy="4038600"/>
          </p:xfrm>
          <a:graphic>
            <a:graphicData uri="http://schemas.openxmlformats.org/drawingml/2006/chart">
              <c:chart xmlns:c="http://schemas.openxmlformats.org/drawingml/2006/chart" xmlns:r="http://schemas.openxmlformats.org/officeDocument/2006/relationships" r:id="rId4"/>
            </a:graphicData>
          </a:graphic>
        </p:graphicFrame>
      </p:grpSp>
      <p:cxnSp>
        <p:nvCxnSpPr>
          <p:cNvPr id="6" name="Straight Connector 5"/>
          <p:cNvCxnSpPr/>
          <p:nvPr/>
        </p:nvCxnSpPr>
        <p:spPr>
          <a:xfrm rot="5400000">
            <a:off x="-533401" y="3581400"/>
            <a:ext cx="3200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4491335"/>
            <a:ext cx="609600" cy="461665"/>
          </a:xfrm>
          <a:prstGeom prst="rect">
            <a:avLst/>
          </a:prstGeom>
          <a:noFill/>
        </p:spPr>
        <p:txBody>
          <a:bodyPr wrap="square" rtlCol="0">
            <a:spAutoFit/>
          </a:bodyPr>
          <a:lstStyle/>
          <a:p>
            <a:r>
              <a:rPr lang="en-US" sz="2400" dirty="0" smtClean="0"/>
              <a:t>0.2</a:t>
            </a:r>
            <a:endParaRPr lang="en-US" sz="2400" dirty="0"/>
          </a:p>
        </p:txBody>
      </p:sp>
      <p:sp>
        <p:nvSpPr>
          <p:cNvPr id="8" name="TextBox 7"/>
          <p:cNvSpPr txBox="1"/>
          <p:nvPr/>
        </p:nvSpPr>
        <p:spPr>
          <a:xfrm>
            <a:off x="457200" y="3957935"/>
            <a:ext cx="609600" cy="461665"/>
          </a:xfrm>
          <a:prstGeom prst="rect">
            <a:avLst/>
          </a:prstGeom>
          <a:noFill/>
        </p:spPr>
        <p:txBody>
          <a:bodyPr wrap="square" rtlCol="0">
            <a:spAutoFit/>
          </a:bodyPr>
          <a:lstStyle/>
          <a:p>
            <a:r>
              <a:rPr lang="en-US" sz="2400" dirty="0" smtClean="0"/>
              <a:t>0.4</a:t>
            </a:r>
            <a:endParaRPr lang="en-US" sz="2400" dirty="0"/>
          </a:p>
        </p:txBody>
      </p:sp>
      <p:sp>
        <p:nvSpPr>
          <p:cNvPr id="9" name="TextBox 8"/>
          <p:cNvSpPr txBox="1"/>
          <p:nvPr/>
        </p:nvSpPr>
        <p:spPr>
          <a:xfrm>
            <a:off x="457200" y="3505200"/>
            <a:ext cx="609600" cy="461665"/>
          </a:xfrm>
          <a:prstGeom prst="rect">
            <a:avLst/>
          </a:prstGeom>
          <a:noFill/>
        </p:spPr>
        <p:txBody>
          <a:bodyPr wrap="square" rtlCol="0">
            <a:spAutoFit/>
          </a:bodyPr>
          <a:lstStyle/>
          <a:p>
            <a:r>
              <a:rPr lang="en-US" sz="2400" dirty="0" smtClean="0"/>
              <a:t>0.6</a:t>
            </a:r>
            <a:endParaRPr lang="en-US" sz="2400" dirty="0"/>
          </a:p>
        </p:txBody>
      </p:sp>
      <p:sp>
        <p:nvSpPr>
          <p:cNvPr id="10" name="TextBox 9"/>
          <p:cNvSpPr txBox="1"/>
          <p:nvPr/>
        </p:nvSpPr>
        <p:spPr>
          <a:xfrm>
            <a:off x="457200" y="2971800"/>
            <a:ext cx="609600" cy="461665"/>
          </a:xfrm>
          <a:prstGeom prst="rect">
            <a:avLst/>
          </a:prstGeom>
          <a:noFill/>
        </p:spPr>
        <p:txBody>
          <a:bodyPr wrap="square" rtlCol="0">
            <a:spAutoFit/>
          </a:bodyPr>
          <a:lstStyle/>
          <a:p>
            <a:r>
              <a:rPr lang="en-US" sz="2400" dirty="0" smtClean="0"/>
              <a:t>0.8</a:t>
            </a:r>
            <a:endParaRPr lang="en-US" sz="2400" dirty="0"/>
          </a:p>
        </p:txBody>
      </p:sp>
      <p:sp>
        <p:nvSpPr>
          <p:cNvPr id="11" name="TextBox 10"/>
          <p:cNvSpPr txBox="1"/>
          <p:nvPr/>
        </p:nvSpPr>
        <p:spPr>
          <a:xfrm>
            <a:off x="457200" y="2514601"/>
            <a:ext cx="685800" cy="830997"/>
          </a:xfrm>
          <a:prstGeom prst="rect">
            <a:avLst/>
          </a:prstGeom>
          <a:noFill/>
        </p:spPr>
        <p:txBody>
          <a:bodyPr wrap="square" rtlCol="0">
            <a:spAutoFit/>
          </a:bodyPr>
          <a:lstStyle/>
          <a:p>
            <a:r>
              <a:rPr lang="en-US" sz="2400" dirty="0" smtClean="0"/>
              <a:t>1.0</a:t>
            </a:r>
          </a:p>
          <a:p>
            <a:endParaRPr lang="en-US" sz="2400" dirty="0"/>
          </a:p>
        </p:txBody>
      </p:sp>
      <p:sp>
        <p:nvSpPr>
          <p:cNvPr id="12" name="TextBox 11"/>
          <p:cNvSpPr txBox="1"/>
          <p:nvPr/>
        </p:nvSpPr>
        <p:spPr>
          <a:xfrm>
            <a:off x="304800" y="1981200"/>
            <a:ext cx="1066800" cy="461665"/>
          </a:xfrm>
          <a:prstGeom prst="rect">
            <a:avLst/>
          </a:prstGeom>
          <a:noFill/>
        </p:spPr>
        <p:txBody>
          <a:bodyPr wrap="square" rtlCol="0">
            <a:spAutoFit/>
          </a:bodyPr>
          <a:lstStyle/>
          <a:p>
            <a:r>
              <a:rPr lang="en-US" sz="2400" dirty="0" smtClean="0">
                <a:cs typeface="Times New Roman" pitchFamily="18" charset="0"/>
              </a:rPr>
              <a:t>CDF</a:t>
            </a:r>
            <a:endParaRPr lang="en-US" sz="2400" dirty="0">
              <a:cs typeface="Times New Roman" pitchFamily="18" charset="0"/>
            </a:endParaRPr>
          </a:p>
        </p:txBody>
      </p:sp>
      <p:sp>
        <p:nvSpPr>
          <p:cNvPr id="13" name="TextBox 12"/>
          <p:cNvSpPr txBox="1"/>
          <p:nvPr/>
        </p:nvSpPr>
        <p:spPr>
          <a:xfrm>
            <a:off x="2514600" y="5710535"/>
            <a:ext cx="4267200" cy="461665"/>
          </a:xfrm>
          <a:prstGeom prst="rect">
            <a:avLst/>
          </a:prstGeom>
          <a:noFill/>
        </p:spPr>
        <p:txBody>
          <a:bodyPr wrap="square" rtlCol="0">
            <a:spAutoFit/>
          </a:bodyPr>
          <a:lstStyle/>
          <a:p>
            <a:r>
              <a:rPr lang="en-US" sz="2400" dirty="0" smtClean="0">
                <a:cs typeface="Times New Roman" pitchFamily="18" charset="0"/>
              </a:rPr>
              <a:t>Insert latency (ms) on Intel SSD </a:t>
            </a:r>
            <a:endParaRPr lang="en-US" sz="2400" dirty="0">
              <a:cs typeface="Times New Roman" pitchFamily="18" charset="0"/>
            </a:endParaRPr>
          </a:p>
        </p:txBody>
      </p:sp>
      <p:sp>
        <p:nvSpPr>
          <p:cNvPr id="15" name="Oval 14"/>
          <p:cNvSpPr/>
          <p:nvPr/>
        </p:nvSpPr>
        <p:spPr>
          <a:xfrm>
            <a:off x="3276600" y="2514600"/>
            <a:ext cx="5334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09800" y="3276600"/>
            <a:ext cx="3200400" cy="523220"/>
          </a:xfrm>
          <a:prstGeom prst="rect">
            <a:avLst/>
          </a:prstGeom>
          <a:solidFill>
            <a:schemeClr val="accent3">
              <a:lumMod val="60000"/>
              <a:lumOff val="40000"/>
            </a:schemeClr>
          </a:solidFill>
        </p:spPr>
        <p:txBody>
          <a:bodyPr wrap="square" rtlCol="0">
            <a:spAutoFit/>
          </a:bodyPr>
          <a:lstStyle/>
          <a:p>
            <a:r>
              <a:rPr lang="en-US" sz="2800" dirty="0" smtClean="0">
                <a:cs typeface="Times New Roman" pitchFamily="18" charset="0"/>
              </a:rPr>
              <a:t>99% inserts &lt; 0.1 ms</a:t>
            </a:r>
            <a:endParaRPr lang="en-US" sz="2800" dirty="0">
              <a:cs typeface="Times New Roman" pitchFamily="18" charset="0"/>
            </a:endParaRPr>
          </a:p>
        </p:txBody>
      </p:sp>
      <p:sp>
        <p:nvSpPr>
          <p:cNvPr id="17" name="Oval 16"/>
          <p:cNvSpPr/>
          <p:nvPr/>
        </p:nvSpPr>
        <p:spPr>
          <a:xfrm>
            <a:off x="5791200" y="3505200"/>
            <a:ext cx="5334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400800" y="3886200"/>
            <a:ext cx="2514600" cy="954107"/>
          </a:xfrm>
          <a:prstGeom prst="rect">
            <a:avLst/>
          </a:prstGeom>
          <a:solidFill>
            <a:schemeClr val="accent3">
              <a:lumMod val="60000"/>
              <a:lumOff val="40000"/>
            </a:schemeClr>
          </a:solidFill>
        </p:spPr>
        <p:txBody>
          <a:bodyPr wrap="square" rtlCol="0">
            <a:spAutoFit/>
          </a:bodyPr>
          <a:lstStyle/>
          <a:p>
            <a:r>
              <a:rPr lang="en-US" sz="2800" dirty="0" smtClean="0">
                <a:cs typeface="Times New Roman" pitchFamily="18" charset="0"/>
              </a:rPr>
              <a:t>40% of</a:t>
            </a:r>
          </a:p>
          <a:p>
            <a:r>
              <a:rPr lang="en-US" sz="2800" dirty="0" smtClean="0">
                <a:cs typeface="Times New Roman" pitchFamily="18" charset="0"/>
              </a:rPr>
              <a:t> inserts &gt; 5 ms ! </a:t>
            </a:r>
            <a:endParaRPr lang="en-US" sz="2800" dirty="0">
              <a:cs typeface="Times New Roman" pitchFamily="18" charset="0"/>
            </a:endParaRPr>
          </a:p>
        </p:txBody>
      </p:sp>
      <p:sp>
        <p:nvSpPr>
          <p:cNvPr id="19" name="TextBox 18"/>
          <p:cNvSpPr txBox="1"/>
          <p:nvPr/>
        </p:nvSpPr>
        <p:spPr>
          <a:xfrm>
            <a:off x="5257800" y="6172200"/>
            <a:ext cx="3810000" cy="523220"/>
          </a:xfrm>
          <a:prstGeom prst="rect">
            <a:avLst/>
          </a:prstGeom>
          <a:solidFill>
            <a:schemeClr val="accent2">
              <a:lumMod val="60000"/>
              <a:lumOff val="40000"/>
            </a:schemeClr>
          </a:solidFill>
        </p:spPr>
        <p:txBody>
          <a:bodyPr wrap="square" rtlCol="0">
            <a:spAutoFit/>
          </a:bodyPr>
          <a:lstStyle/>
          <a:p>
            <a:r>
              <a:rPr lang="en-US" sz="2800" dirty="0" smtClean="0">
                <a:cs typeface="Times New Roman" pitchFamily="18" charset="0"/>
              </a:rPr>
              <a:t>Random writes are slow! </a:t>
            </a:r>
            <a:endParaRPr lang="en-US" sz="2800" dirty="0">
              <a:cs typeface="Times New Roman" pitchFamily="18" charset="0"/>
            </a:endParaRPr>
          </a:p>
        </p:txBody>
      </p:sp>
      <p:sp>
        <p:nvSpPr>
          <p:cNvPr id="20" name="TextBox 19"/>
          <p:cNvSpPr txBox="1"/>
          <p:nvPr/>
        </p:nvSpPr>
        <p:spPr>
          <a:xfrm>
            <a:off x="228600" y="6172200"/>
            <a:ext cx="2971800" cy="523220"/>
          </a:xfrm>
          <a:prstGeom prst="rect">
            <a:avLst/>
          </a:prstGeom>
          <a:solidFill>
            <a:schemeClr val="accent2">
              <a:lumMod val="60000"/>
              <a:lumOff val="40000"/>
            </a:schemeClr>
          </a:solidFill>
        </p:spPr>
        <p:txBody>
          <a:bodyPr wrap="square" rtlCol="0">
            <a:spAutoFit/>
          </a:bodyPr>
          <a:lstStyle/>
          <a:p>
            <a:r>
              <a:rPr lang="en-US" sz="2800" dirty="0" smtClean="0">
                <a:cs typeface="Times New Roman" pitchFamily="18" charset="0"/>
              </a:rPr>
              <a:t>Buffering effect! </a:t>
            </a:r>
            <a:endParaRPr lang="en-US" sz="28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performance</a:t>
            </a:r>
            <a:endParaRPr lang="en-US" dirty="0"/>
          </a:p>
        </p:txBody>
      </p:sp>
      <p:graphicFrame>
        <p:nvGraphicFramePr>
          <p:cNvPr id="5" name="Chart 4"/>
          <p:cNvGraphicFramePr/>
          <p:nvPr/>
        </p:nvGraphicFramePr>
        <p:xfrm>
          <a:off x="533400" y="1752600"/>
          <a:ext cx="7543799" cy="3962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533400" y="1752600"/>
          <a:ext cx="7543800" cy="3962400"/>
        </p:xfrm>
        <a:graphic>
          <a:graphicData uri="http://schemas.openxmlformats.org/drawingml/2006/chart">
            <c:chart xmlns:c="http://schemas.openxmlformats.org/drawingml/2006/chart" xmlns:r="http://schemas.openxmlformats.org/officeDocument/2006/relationships" r:id="rId4"/>
          </a:graphicData>
        </a:graphic>
      </p:graphicFrame>
      <p:cxnSp>
        <p:nvCxnSpPr>
          <p:cNvPr id="9" name="Straight Connector 8"/>
          <p:cNvCxnSpPr/>
          <p:nvPr/>
        </p:nvCxnSpPr>
        <p:spPr>
          <a:xfrm rot="5400000">
            <a:off x="-533401" y="3429000"/>
            <a:ext cx="3200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4267200"/>
            <a:ext cx="609600" cy="461665"/>
          </a:xfrm>
          <a:prstGeom prst="rect">
            <a:avLst/>
          </a:prstGeom>
          <a:noFill/>
        </p:spPr>
        <p:txBody>
          <a:bodyPr wrap="square" rtlCol="0">
            <a:spAutoFit/>
          </a:bodyPr>
          <a:lstStyle/>
          <a:p>
            <a:r>
              <a:rPr lang="en-US" sz="2400" dirty="0" smtClean="0"/>
              <a:t>0.2</a:t>
            </a:r>
            <a:endParaRPr lang="en-US" sz="2400" dirty="0"/>
          </a:p>
        </p:txBody>
      </p:sp>
      <p:sp>
        <p:nvSpPr>
          <p:cNvPr id="13" name="TextBox 12"/>
          <p:cNvSpPr txBox="1"/>
          <p:nvPr/>
        </p:nvSpPr>
        <p:spPr>
          <a:xfrm>
            <a:off x="381000" y="3805535"/>
            <a:ext cx="609600" cy="461665"/>
          </a:xfrm>
          <a:prstGeom prst="rect">
            <a:avLst/>
          </a:prstGeom>
          <a:noFill/>
        </p:spPr>
        <p:txBody>
          <a:bodyPr wrap="square" rtlCol="0">
            <a:spAutoFit/>
          </a:bodyPr>
          <a:lstStyle/>
          <a:p>
            <a:r>
              <a:rPr lang="en-US" sz="2400" dirty="0" smtClean="0"/>
              <a:t>0.4</a:t>
            </a:r>
            <a:endParaRPr lang="en-US" sz="2400" dirty="0"/>
          </a:p>
        </p:txBody>
      </p:sp>
      <p:sp>
        <p:nvSpPr>
          <p:cNvPr id="14" name="TextBox 13"/>
          <p:cNvSpPr txBox="1"/>
          <p:nvPr/>
        </p:nvSpPr>
        <p:spPr>
          <a:xfrm>
            <a:off x="381000" y="3424535"/>
            <a:ext cx="609600" cy="461665"/>
          </a:xfrm>
          <a:prstGeom prst="rect">
            <a:avLst/>
          </a:prstGeom>
          <a:noFill/>
        </p:spPr>
        <p:txBody>
          <a:bodyPr wrap="square" rtlCol="0">
            <a:spAutoFit/>
          </a:bodyPr>
          <a:lstStyle/>
          <a:p>
            <a:r>
              <a:rPr lang="en-US" sz="2400" dirty="0" smtClean="0"/>
              <a:t>0.6</a:t>
            </a:r>
            <a:endParaRPr lang="en-US" sz="2400" dirty="0"/>
          </a:p>
        </p:txBody>
      </p:sp>
      <p:sp>
        <p:nvSpPr>
          <p:cNvPr id="15" name="TextBox 14"/>
          <p:cNvSpPr txBox="1"/>
          <p:nvPr/>
        </p:nvSpPr>
        <p:spPr>
          <a:xfrm>
            <a:off x="381000" y="2971800"/>
            <a:ext cx="609600" cy="461665"/>
          </a:xfrm>
          <a:prstGeom prst="rect">
            <a:avLst/>
          </a:prstGeom>
          <a:noFill/>
        </p:spPr>
        <p:txBody>
          <a:bodyPr wrap="square" rtlCol="0">
            <a:spAutoFit/>
          </a:bodyPr>
          <a:lstStyle/>
          <a:p>
            <a:r>
              <a:rPr lang="en-US" sz="2400" dirty="0" smtClean="0"/>
              <a:t>0.8</a:t>
            </a:r>
            <a:endParaRPr lang="en-US" sz="2400" dirty="0"/>
          </a:p>
        </p:txBody>
      </p:sp>
      <p:sp>
        <p:nvSpPr>
          <p:cNvPr id="16" name="TextBox 15"/>
          <p:cNvSpPr txBox="1"/>
          <p:nvPr/>
        </p:nvSpPr>
        <p:spPr>
          <a:xfrm>
            <a:off x="381000" y="2598003"/>
            <a:ext cx="609600" cy="830997"/>
          </a:xfrm>
          <a:prstGeom prst="rect">
            <a:avLst/>
          </a:prstGeom>
          <a:noFill/>
        </p:spPr>
        <p:txBody>
          <a:bodyPr wrap="square" rtlCol="0">
            <a:spAutoFit/>
          </a:bodyPr>
          <a:lstStyle/>
          <a:p>
            <a:r>
              <a:rPr lang="en-US" sz="2400" dirty="0" smtClean="0"/>
              <a:t>1.0</a:t>
            </a:r>
          </a:p>
          <a:p>
            <a:endParaRPr lang="en-US" sz="2400" dirty="0"/>
          </a:p>
        </p:txBody>
      </p:sp>
      <p:sp>
        <p:nvSpPr>
          <p:cNvPr id="17" name="TextBox 16"/>
          <p:cNvSpPr txBox="1"/>
          <p:nvPr/>
        </p:nvSpPr>
        <p:spPr>
          <a:xfrm>
            <a:off x="228600" y="1828800"/>
            <a:ext cx="1066800" cy="461665"/>
          </a:xfrm>
          <a:prstGeom prst="rect">
            <a:avLst/>
          </a:prstGeom>
          <a:noFill/>
        </p:spPr>
        <p:txBody>
          <a:bodyPr wrap="square" rtlCol="0">
            <a:spAutoFit/>
          </a:bodyPr>
          <a:lstStyle/>
          <a:p>
            <a:r>
              <a:rPr lang="en-US" sz="2400" dirty="0" smtClean="0">
                <a:cs typeface="Times New Roman" pitchFamily="18" charset="0"/>
              </a:rPr>
              <a:t>CDF</a:t>
            </a:r>
            <a:endParaRPr lang="en-US" sz="2400" dirty="0">
              <a:cs typeface="Times New Roman" pitchFamily="18" charset="0"/>
            </a:endParaRPr>
          </a:p>
        </p:txBody>
      </p:sp>
      <p:sp>
        <p:nvSpPr>
          <p:cNvPr id="18" name="Oval 17"/>
          <p:cNvSpPr/>
          <p:nvPr/>
        </p:nvSpPr>
        <p:spPr>
          <a:xfrm>
            <a:off x="5791200" y="3276600"/>
            <a:ext cx="457200" cy="381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62400" y="2590800"/>
            <a:ext cx="381000" cy="4572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191000" y="2286000"/>
            <a:ext cx="3810000" cy="523220"/>
          </a:xfrm>
          <a:prstGeom prst="rect">
            <a:avLst/>
          </a:prstGeom>
          <a:solidFill>
            <a:schemeClr val="accent3">
              <a:lumMod val="60000"/>
              <a:lumOff val="40000"/>
            </a:schemeClr>
          </a:solidFill>
        </p:spPr>
        <p:txBody>
          <a:bodyPr wrap="square" rtlCol="0">
            <a:spAutoFit/>
          </a:bodyPr>
          <a:lstStyle/>
          <a:p>
            <a:r>
              <a:rPr lang="en-US" sz="2800" dirty="0" smtClean="0">
                <a:cs typeface="Times New Roman" pitchFamily="18" charset="0"/>
              </a:rPr>
              <a:t>99% of lookups &lt; 0.2ms</a:t>
            </a:r>
            <a:endParaRPr lang="en-US" sz="2800" dirty="0">
              <a:cs typeface="Times New Roman" pitchFamily="18" charset="0"/>
            </a:endParaRPr>
          </a:p>
        </p:txBody>
      </p:sp>
      <p:sp>
        <p:nvSpPr>
          <p:cNvPr id="21" name="TextBox 20"/>
          <p:cNvSpPr txBox="1"/>
          <p:nvPr/>
        </p:nvSpPr>
        <p:spPr>
          <a:xfrm>
            <a:off x="6553200" y="2971800"/>
            <a:ext cx="2514600" cy="954107"/>
          </a:xfrm>
          <a:prstGeom prst="rect">
            <a:avLst/>
          </a:prstGeom>
          <a:solidFill>
            <a:schemeClr val="accent3">
              <a:lumMod val="60000"/>
              <a:lumOff val="40000"/>
            </a:schemeClr>
          </a:solidFill>
        </p:spPr>
        <p:txBody>
          <a:bodyPr wrap="square" rtlCol="0">
            <a:spAutoFit/>
          </a:bodyPr>
          <a:lstStyle/>
          <a:p>
            <a:r>
              <a:rPr lang="en-US" sz="2800" dirty="0" smtClean="0">
                <a:cs typeface="Times New Roman" pitchFamily="18" charset="0"/>
              </a:rPr>
              <a:t>40% of</a:t>
            </a:r>
          </a:p>
          <a:p>
            <a:r>
              <a:rPr lang="en-US" sz="2800" dirty="0" smtClean="0">
                <a:cs typeface="Times New Roman" pitchFamily="18" charset="0"/>
              </a:rPr>
              <a:t> lookups &gt; 5 ms </a:t>
            </a:r>
            <a:endParaRPr lang="en-US" sz="2800" dirty="0">
              <a:cs typeface="Times New Roman" pitchFamily="18" charset="0"/>
            </a:endParaRPr>
          </a:p>
        </p:txBody>
      </p:sp>
      <p:sp>
        <p:nvSpPr>
          <p:cNvPr id="22" name="TextBox 21"/>
          <p:cNvSpPr txBox="1"/>
          <p:nvPr/>
        </p:nvSpPr>
        <p:spPr>
          <a:xfrm>
            <a:off x="5410200" y="3962400"/>
            <a:ext cx="3733800" cy="954107"/>
          </a:xfrm>
          <a:prstGeom prst="rect">
            <a:avLst/>
          </a:prstGeom>
          <a:solidFill>
            <a:schemeClr val="accent2">
              <a:lumMod val="60000"/>
              <a:lumOff val="40000"/>
            </a:schemeClr>
          </a:solidFill>
        </p:spPr>
        <p:txBody>
          <a:bodyPr wrap="square" rtlCol="0">
            <a:spAutoFit/>
          </a:bodyPr>
          <a:lstStyle/>
          <a:p>
            <a:r>
              <a:rPr lang="en-US" sz="2800" dirty="0" smtClean="0">
                <a:cs typeface="Times New Roman" pitchFamily="18" charset="0"/>
              </a:rPr>
              <a:t>Garbage collection overhead due to writes!</a:t>
            </a:r>
            <a:endParaRPr lang="en-US" sz="2800" dirty="0">
              <a:cs typeface="Times New Roman" pitchFamily="18" charset="0"/>
            </a:endParaRPr>
          </a:p>
        </p:txBody>
      </p:sp>
      <p:sp>
        <p:nvSpPr>
          <p:cNvPr id="23" name="TextBox 22"/>
          <p:cNvSpPr txBox="1"/>
          <p:nvPr/>
        </p:nvSpPr>
        <p:spPr>
          <a:xfrm>
            <a:off x="762000" y="6172200"/>
            <a:ext cx="5029200" cy="533400"/>
          </a:xfrm>
          <a:prstGeom prst="rect">
            <a:avLst/>
          </a:prstGeom>
          <a:solidFill>
            <a:schemeClr val="accent3">
              <a:lumMod val="60000"/>
              <a:lumOff val="40000"/>
            </a:schemeClr>
          </a:solidFill>
        </p:spPr>
        <p:txBody>
          <a:bodyPr wrap="square" rtlCol="0">
            <a:spAutoFit/>
          </a:bodyPr>
          <a:lstStyle/>
          <a:p>
            <a:r>
              <a:rPr lang="en-US" sz="2800" dirty="0" smtClean="0">
                <a:cs typeface="Times New Roman" pitchFamily="18" charset="0"/>
              </a:rPr>
              <a:t>60% lookups don’t go to Flash </a:t>
            </a:r>
            <a:endParaRPr lang="en-US" sz="2800" dirty="0">
              <a:cs typeface="Times New Roman" pitchFamily="18" charset="0"/>
            </a:endParaRPr>
          </a:p>
        </p:txBody>
      </p:sp>
      <p:sp>
        <p:nvSpPr>
          <p:cNvPr id="24" name="Oval 23"/>
          <p:cNvSpPr/>
          <p:nvPr/>
        </p:nvSpPr>
        <p:spPr>
          <a:xfrm>
            <a:off x="3581400" y="3352800"/>
            <a:ext cx="457200" cy="4572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38200" y="6182380"/>
            <a:ext cx="5029200" cy="523220"/>
          </a:xfrm>
          <a:prstGeom prst="rect">
            <a:avLst/>
          </a:prstGeom>
          <a:solidFill>
            <a:schemeClr val="accent3">
              <a:lumMod val="60000"/>
              <a:lumOff val="40000"/>
            </a:schemeClr>
          </a:solidFill>
        </p:spPr>
        <p:txBody>
          <a:bodyPr wrap="square" rtlCol="0">
            <a:spAutoFit/>
          </a:bodyPr>
          <a:lstStyle/>
          <a:p>
            <a:r>
              <a:rPr lang="en-US" sz="2800" dirty="0" smtClean="0">
                <a:cs typeface="Times New Roman" pitchFamily="18" charset="0"/>
              </a:rPr>
              <a:t>0.15 ms Intel SSD latency</a:t>
            </a:r>
            <a:endParaRPr lang="en-US" sz="2800" dirty="0">
              <a:cs typeface="Times New Roman" pitchFamily="18" charset="0"/>
            </a:endParaRPr>
          </a:p>
        </p:txBody>
      </p:sp>
      <p:sp>
        <p:nvSpPr>
          <p:cNvPr id="26" name="Oval 25"/>
          <p:cNvSpPr/>
          <p:nvPr/>
        </p:nvSpPr>
        <p:spPr>
          <a:xfrm>
            <a:off x="2133600" y="3581400"/>
            <a:ext cx="457200" cy="4572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133600" y="5486400"/>
            <a:ext cx="5638800" cy="461665"/>
          </a:xfrm>
          <a:prstGeom prst="rect">
            <a:avLst/>
          </a:prstGeom>
          <a:noFill/>
        </p:spPr>
        <p:txBody>
          <a:bodyPr wrap="square" rtlCol="0">
            <a:spAutoFit/>
          </a:bodyPr>
          <a:lstStyle/>
          <a:p>
            <a:r>
              <a:rPr lang="en-US" sz="2400" dirty="0" smtClean="0">
                <a:cs typeface="Times New Roman" pitchFamily="18" charset="0"/>
              </a:rPr>
              <a:t>Lookup latency (ms) for 40% hit workload</a:t>
            </a:r>
            <a:endParaRPr lang="en-US" sz="24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3" grpId="1" animBg="1"/>
      <p:bldP spid="24" grpId="0" animBg="1"/>
      <p:bldP spid="25" grpId="0" animBg="1"/>
      <p:bldP spid="25" grpId="1" animBg="1"/>
      <p:bldP spid="26" grpId="0" animBg="1"/>
    </p:bld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cs typeface="Times New Roman" pitchFamily="18" charset="0"/>
              </a:rPr>
              <a:t>Performance in Ops/sec/$</a:t>
            </a:r>
            <a:endParaRPr lang="en-US" dirty="0">
              <a:latin typeface="+mn-lt"/>
              <a:cs typeface="Times New Roman" pitchFamily="18" charset="0"/>
            </a:endParaRPr>
          </a:p>
        </p:txBody>
      </p:sp>
      <p:sp>
        <p:nvSpPr>
          <p:cNvPr id="3" name="Content Placeholder 2"/>
          <p:cNvSpPr>
            <a:spLocks noGrp="1"/>
          </p:cNvSpPr>
          <p:nvPr>
            <p:ph idx="1"/>
          </p:nvPr>
        </p:nvSpPr>
        <p:spPr/>
        <p:txBody>
          <a:bodyPr/>
          <a:lstStyle/>
          <a:p>
            <a:r>
              <a:rPr lang="en-US" dirty="0" smtClean="0">
                <a:cs typeface="Times New Roman" pitchFamily="18" charset="0"/>
              </a:rPr>
              <a:t>16K lookups/sec and 160K inserts/sec</a:t>
            </a:r>
          </a:p>
          <a:p>
            <a:endParaRPr lang="en-US" dirty="0" smtClean="0">
              <a:cs typeface="Times New Roman" pitchFamily="18" charset="0"/>
            </a:endParaRPr>
          </a:p>
          <a:p>
            <a:r>
              <a:rPr lang="en-US" dirty="0" smtClean="0">
                <a:cs typeface="Times New Roman" pitchFamily="18" charset="0"/>
              </a:rPr>
              <a:t>Overall cost of $400</a:t>
            </a:r>
          </a:p>
          <a:p>
            <a:endParaRPr lang="en-US" dirty="0" smtClean="0">
              <a:cs typeface="Times New Roman" pitchFamily="18" charset="0"/>
            </a:endParaRPr>
          </a:p>
          <a:p>
            <a:r>
              <a:rPr lang="en-US" dirty="0" smtClean="0">
                <a:cs typeface="Times New Roman" pitchFamily="18" charset="0"/>
              </a:rPr>
              <a:t>42 lookups/sec/$ and 420 inserts/sec/$</a:t>
            </a:r>
          </a:p>
          <a:p>
            <a:pPr lvl="1"/>
            <a:r>
              <a:rPr lang="en-US" dirty="0" smtClean="0">
                <a:cs typeface="Times New Roman" pitchFamily="18" charset="0"/>
              </a:rPr>
              <a:t>Orders of magnitude better than 2.5 ops/sec/$ of DRAM based hash tables</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Other workloads</a:t>
            </a:r>
            <a:endParaRPr lang="en-US" dirty="0">
              <a:cs typeface="Times New Roman" pitchFamily="18" charset="0"/>
            </a:endParaRPr>
          </a:p>
        </p:txBody>
      </p:sp>
      <p:sp>
        <p:nvSpPr>
          <p:cNvPr id="3" name="Content Placeholder 2"/>
          <p:cNvSpPr>
            <a:spLocks noGrp="1"/>
          </p:cNvSpPr>
          <p:nvPr>
            <p:ph idx="1"/>
          </p:nvPr>
        </p:nvSpPr>
        <p:spPr>
          <a:xfrm>
            <a:off x="457200" y="1676401"/>
            <a:ext cx="8153400" cy="1219200"/>
          </a:xfrm>
        </p:spPr>
        <p:txBody>
          <a:bodyPr>
            <a:normAutofit/>
          </a:bodyPr>
          <a:lstStyle/>
          <a:p>
            <a:r>
              <a:rPr lang="en-US" dirty="0" smtClean="0">
                <a:cs typeface="Times New Roman" pitchFamily="18" charset="0"/>
              </a:rPr>
              <a:t>Varying fractions of lookups</a:t>
            </a:r>
          </a:p>
          <a:p>
            <a:r>
              <a:rPr lang="en-US" dirty="0" smtClean="0">
                <a:cs typeface="Times New Roman" pitchFamily="18" charset="0"/>
              </a:rPr>
              <a:t>Results on </a:t>
            </a:r>
            <a:r>
              <a:rPr lang="en-US" dirty="0" err="1" smtClean="0">
                <a:cs typeface="Times New Roman" pitchFamily="18" charset="0"/>
              </a:rPr>
              <a:t>Trancend</a:t>
            </a:r>
            <a:r>
              <a:rPr lang="en-US" dirty="0" smtClean="0">
                <a:cs typeface="Times New Roman" pitchFamily="18" charset="0"/>
              </a:rPr>
              <a:t> SSD</a:t>
            </a:r>
          </a:p>
          <a:p>
            <a:endParaRPr lang="en-US" dirty="0" smtClean="0">
              <a:cs typeface="Times New Roman" pitchFamily="18" charset="0"/>
            </a:endParaRPr>
          </a:p>
          <a:p>
            <a:endParaRPr lang="en-US" dirty="0" smtClean="0">
              <a:cs typeface="Times New Roman" pitchFamily="18" charset="0"/>
            </a:endParaRPr>
          </a:p>
          <a:p>
            <a:endParaRPr lang="en-US" dirty="0" smtClean="0">
              <a:cs typeface="Times New Roman" pitchFamily="18" charset="0"/>
            </a:endParaRPr>
          </a:p>
          <a:p>
            <a:pPr>
              <a:buNone/>
            </a:pPr>
            <a:endParaRPr lang="en-US" dirty="0" smtClean="0">
              <a:cs typeface="Times New Roman" pitchFamily="18" charset="0"/>
            </a:endParaRPr>
          </a:p>
        </p:txBody>
      </p:sp>
      <p:graphicFrame>
        <p:nvGraphicFramePr>
          <p:cNvPr id="4" name="Table 3"/>
          <p:cNvGraphicFramePr>
            <a:graphicFrameLocks noGrp="1"/>
          </p:cNvGraphicFramePr>
          <p:nvPr/>
        </p:nvGraphicFramePr>
        <p:xfrm>
          <a:off x="914400" y="3657600"/>
          <a:ext cx="6858000" cy="1828800"/>
        </p:xfrm>
        <a:graphic>
          <a:graphicData uri="http://schemas.openxmlformats.org/drawingml/2006/table">
            <a:tbl>
              <a:tblPr firstRow="1" bandRow="1">
                <a:tableStyleId>{5C22544A-7EE6-4342-B048-85BDC9FD1C3A}</a:tableStyleId>
              </a:tblPr>
              <a:tblGrid>
                <a:gridCol w="2286000"/>
                <a:gridCol w="2286000"/>
                <a:gridCol w="2286000"/>
              </a:tblGrid>
              <a:tr h="457200">
                <a:tc>
                  <a:txBody>
                    <a:bodyPr/>
                    <a:lstStyle/>
                    <a:p>
                      <a:r>
                        <a:rPr lang="en-US" sz="2400" dirty="0" smtClean="0">
                          <a:latin typeface="+mn-lt"/>
                          <a:cs typeface="Times New Roman" pitchFamily="18" charset="0"/>
                        </a:rPr>
                        <a:t>Lookup fraction</a:t>
                      </a:r>
                      <a:endParaRPr lang="en-US" sz="2400" dirty="0">
                        <a:latin typeface="+mn-lt"/>
                        <a:cs typeface="Times New Roman" pitchFamily="18" charset="0"/>
                      </a:endParaRPr>
                    </a:p>
                  </a:txBody>
                  <a:tcPr>
                    <a:solidFill>
                      <a:schemeClr val="tx2">
                        <a:lumMod val="60000"/>
                        <a:lumOff val="40000"/>
                      </a:schemeClr>
                    </a:solidFill>
                  </a:tcPr>
                </a:tc>
                <a:tc>
                  <a:txBody>
                    <a:bodyPr/>
                    <a:lstStyle/>
                    <a:p>
                      <a:r>
                        <a:rPr lang="en-US" sz="2400" dirty="0" err="1" smtClean="0">
                          <a:latin typeface="+mn-lt"/>
                          <a:cs typeface="Times New Roman" pitchFamily="18" charset="0"/>
                        </a:rPr>
                        <a:t>BufferHash</a:t>
                      </a:r>
                      <a:r>
                        <a:rPr lang="en-US" sz="2400" dirty="0" smtClean="0">
                          <a:latin typeface="+mn-lt"/>
                          <a:cs typeface="Times New Roman" pitchFamily="18" charset="0"/>
                        </a:rPr>
                        <a:t> </a:t>
                      </a:r>
                    </a:p>
                  </a:txBody>
                  <a:tcPr>
                    <a:solidFill>
                      <a:schemeClr val="tx2">
                        <a:lumMod val="60000"/>
                        <a:lumOff val="40000"/>
                      </a:schemeClr>
                    </a:solidFill>
                  </a:tcPr>
                </a:tc>
                <a:tc>
                  <a:txBody>
                    <a:bodyPr/>
                    <a:lstStyle/>
                    <a:p>
                      <a:r>
                        <a:rPr lang="en-US" sz="2400" dirty="0" err="1" smtClean="0">
                          <a:latin typeface="+mn-lt"/>
                          <a:cs typeface="Times New Roman" pitchFamily="18" charset="0"/>
                        </a:rPr>
                        <a:t>BerkeleyDB</a:t>
                      </a:r>
                      <a:endParaRPr lang="en-US" sz="2400" dirty="0">
                        <a:latin typeface="+mn-lt"/>
                        <a:cs typeface="Times New Roman" pitchFamily="18" charset="0"/>
                      </a:endParaRPr>
                    </a:p>
                  </a:txBody>
                  <a:tcPr>
                    <a:solidFill>
                      <a:schemeClr val="tx2">
                        <a:lumMod val="60000"/>
                        <a:lumOff val="40000"/>
                      </a:schemeClr>
                    </a:solidFill>
                  </a:tcPr>
                </a:tc>
              </a:tr>
              <a:tr h="457200">
                <a:tc>
                  <a:txBody>
                    <a:bodyPr/>
                    <a:lstStyle/>
                    <a:p>
                      <a:r>
                        <a:rPr lang="en-US" sz="2400" dirty="0" smtClean="0">
                          <a:latin typeface="+mn-lt"/>
                          <a:cs typeface="Times New Roman" pitchFamily="18" charset="0"/>
                        </a:rPr>
                        <a:t>0</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0.007 ms</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18.4 ms</a:t>
                      </a:r>
                      <a:endParaRPr lang="en-US" sz="2400" dirty="0">
                        <a:latin typeface="+mn-lt"/>
                        <a:cs typeface="Times New Roman" pitchFamily="18" charset="0"/>
                      </a:endParaRPr>
                    </a:p>
                  </a:txBody>
                  <a:tcPr/>
                </a:tc>
              </a:tr>
              <a:tr h="457200">
                <a:tc>
                  <a:txBody>
                    <a:bodyPr/>
                    <a:lstStyle/>
                    <a:p>
                      <a:r>
                        <a:rPr lang="en-US" sz="2400" dirty="0" smtClean="0">
                          <a:latin typeface="+mn-lt"/>
                          <a:cs typeface="Times New Roman" pitchFamily="18" charset="0"/>
                        </a:rPr>
                        <a:t>0.5</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0.09 ms</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10.3</a:t>
                      </a:r>
                      <a:r>
                        <a:rPr lang="en-US" sz="2400" baseline="0" dirty="0" smtClean="0">
                          <a:latin typeface="+mn-lt"/>
                          <a:cs typeface="Times New Roman" pitchFamily="18" charset="0"/>
                        </a:rPr>
                        <a:t> ms</a:t>
                      </a:r>
                      <a:endParaRPr lang="en-US" sz="2400" dirty="0">
                        <a:latin typeface="+mn-lt"/>
                        <a:cs typeface="Times New Roman" pitchFamily="18" charset="0"/>
                      </a:endParaRPr>
                    </a:p>
                  </a:txBody>
                  <a:tcPr/>
                </a:tc>
              </a:tr>
              <a:tr h="457200">
                <a:tc>
                  <a:txBody>
                    <a:bodyPr/>
                    <a:lstStyle/>
                    <a:p>
                      <a:r>
                        <a:rPr lang="en-US" sz="2400" dirty="0" smtClean="0">
                          <a:latin typeface="+mn-lt"/>
                          <a:cs typeface="Times New Roman" pitchFamily="18" charset="0"/>
                        </a:rPr>
                        <a:t>1</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0.12 ms</a:t>
                      </a:r>
                      <a:endParaRPr lang="en-US" sz="2400" dirty="0">
                        <a:latin typeface="+mn-lt"/>
                        <a:cs typeface="Times New Roman" pitchFamily="18" charset="0"/>
                      </a:endParaRPr>
                    </a:p>
                  </a:txBody>
                  <a:tcPr/>
                </a:tc>
                <a:tc>
                  <a:txBody>
                    <a:bodyPr/>
                    <a:lstStyle/>
                    <a:p>
                      <a:r>
                        <a:rPr lang="en-US" sz="2400" dirty="0" smtClean="0">
                          <a:latin typeface="+mn-lt"/>
                          <a:cs typeface="Times New Roman" pitchFamily="18" charset="0"/>
                        </a:rPr>
                        <a:t>0.3 ms</a:t>
                      </a:r>
                      <a:endParaRPr lang="en-US" sz="2400" dirty="0">
                        <a:latin typeface="+mn-lt"/>
                        <a:cs typeface="Times New Roman" pitchFamily="18" charset="0"/>
                      </a:endParaRPr>
                    </a:p>
                  </a:txBody>
                  <a:tcPr/>
                </a:tc>
              </a:tr>
            </a:tbl>
          </a:graphicData>
        </a:graphic>
      </p:graphicFrame>
      <p:sp>
        <p:nvSpPr>
          <p:cNvPr id="5" name="Content Placeholder 2"/>
          <p:cNvSpPr txBox="1">
            <a:spLocks/>
          </p:cNvSpPr>
          <p:nvPr/>
        </p:nvSpPr>
        <p:spPr>
          <a:xfrm>
            <a:off x="533400" y="5638800"/>
            <a:ext cx="8153400" cy="1219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noProof="0" dirty="0" err="1" smtClean="0">
                <a:cs typeface="Times New Roman" pitchFamily="18" charset="0"/>
              </a:rPr>
              <a:t>BufferHash</a:t>
            </a:r>
            <a:r>
              <a:rPr lang="en-US" sz="3200" noProof="0" dirty="0" smtClean="0">
                <a:cs typeface="Times New Roman" pitchFamily="18" charset="0"/>
              </a:rPr>
              <a:t> ideally suited for write intensive workloads</a:t>
            </a:r>
            <a:endParaRPr kumimoji="0" lang="en-US" sz="3200" b="0" i="0" u="none" strike="noStrike" kern="1200" cap="none" spc="0" normalizeH="0" baseline="0" noProof="0" dirty="0" smtClean="0">
              <a:ln>
                <a:noFill/>
              </a:ln>
              <a:solidFill>
                <a:schemeClr val="tx1"/>
              </a:solidFill>
              <a:effectLst/>
              <a:uLnTx/>
              <a:uFillTx/>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ea typeface="+mn-ea"/>
              <a:cs typeface="Times New Roman" pitchFamily="18" charset="0"/>
            </a:endParaRPr>
          </a:p>
        </p:txBody>
      </p:sp>
      <p:sp>
        <p:nvSpPr>
          <p:cNvPr id="6" name="TextBox 5"/>
          <p:cNvSpPr txBox="1"/>
          <p:nvPr/>
        </p:nvSpPr>
        <p:spPr>
          <a:xfrm>
            <a:off x="3581400" y="3200400"/>
            <a:ext cx="4038600" cy="461665"/>
          </a:xfrm>
          <a:prstGeom prst="rect">
            <a:avLst/>
          </a:prstGeom>
          <a:solidFill>
            <a:schemeClr val="tx2">
              <a:lumMod val="60000"/>
              <a:lumOff val="40000"/>
            </a:schemeClr>
          </a:solidFill>
        </p:spPr>
        <p:txBody>
          <a:bodyPr wrap="square" rtlCol="0">
            <a:spAutoFit/>
          </a:bodyPr>
          <a:lstStyle/>
          <a:p>
            <a:r>
              <a:rPr lang="en-US" sz="2400" b="1" dirty="0" smtClean="0">
                <a:solidFill>
                  <a:schemeClr val="bg1"/>
                </a:solidFill>
              </a:rPr>
              <a:t>Average latency per operation</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Evaluation summary</a:t>
            </a:r>
            <a:endParaRPr lang="en-US" dirty="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dirty="0" err="1" smtClean="0">
                <a:cs typeface="Times New Roman" pitchFamily="18" charset="0"/>
              </a:rPr>
              <a:t>BufferHash</a:t>
            </a:r>
            <a:r>
              <a:rPr lang="en-US" dirty="0" smtClean="0">
                <a:cs typeface="Times New Roman" pitchFamily="18" charset="0"/>
              </a:rPr>
              <a:t> performs orders of magnitude better in ops/sec/$ compared to traditional hashtables on DRAM (and disks)</a:t>
            </a:r>
          </a:p>
          <a:p>
            <a:pPr>
              <a:buNone/>
            </a:pPr>
            <a:endParaRPr lang="en-US" dirty="0" smtClean="0">
              <a:cs typeface="Times New Roman" pitchFamily="18" charset="0"/>
            </a:endParaRPr>
          </a:p>
          <a:p>
            <a:r>
              <a:rPr lang="en-US" dirty="0" err="1" smtClean="0">
                <a:cs typeface="Times New Roman" pitchFamily="18" charset="0"/>
              </a:rPr>
              <a:t>BufferHash</a:t>
            </a:r>
            <a:r>
              <a:rPr lang="en-US" dirty="0" smtClean="0">
                <a:cs typeface="Times New Roman" pitchFamily="18" charset="0"/>
              </a:rPr>
              <a:t> is best suited for FIFO eviction policy</a:t>
            </a:r>
          </a:p>
          <a:p>
            <a:pPr lvl="1"/>
            <a:r>
              <a:rPr lang="en-US" dirty="0" smtClean="0">
                <a:cs typeface="Times New Roman" pitchFamily="18" charset="0"/>
              </a:rPr>
              <a:t>Other policies can be supported at additional cost, details in paper</a:t>
            </a:r>
          </a:p>
          <a:p>
            <a:endParaRPr lang="en-US" dirty="0" smtClean="0">
              <a:cs typeface="Times New Roman" pitchFamily="18" charset="0"/>
            </a:endParaRPr>
          </a:p>
          <a:p>
            <a:r>
              <a:rPr lang="en-US" dirty="0" smtClean="0">
                <a:cs typeface="Times New Roman" pitchFamily="18" charset="0"/>
              </a:rPr>
              <a:t>WAN optimizer using </a:t>
            </a:r>
            <a:r>
              <a:rPr lang="en-US" dirty="0" err="1" smtClean="0">
                <a:cs typeface="Times New Roman" pitchFamily="18" charset="0"/>
              </a:rPr>
              <a:t>Bufferhash</a:t>
            </a:r>
            <a:r>
              <a:rPr lang="en-US" dirty="0" smtClean="0">
                <a:cs typeface="Times New Roman" pitchFamily="18" charset="0"/>
              </a:rPr>
              <a:t> can operate optimally at 200 Mbps, much better than 10 Mbps with </a:t>
            </a:r>
            <a:r>
              <a:rPr lang="en-US" dirty="0" err="1" smtClean="0">
                <a:cs typeface="Times New Roman" pitchFamily="18" charset="0"/>
              </a:rPr>
              <a:t>BerkeleyDB</a:t>
            </a:r>
            <a:endParaRPr lang="en-US" dirty="0" smtClean="0">
              <a:cs typeface="Times New Roman" pitchFamily="18" charset="0"/>
            </a:endParaRPr>
          </a:p>
          <a:p>
            <a:pPr lvl="1"/>
            <a:r>
              <a:rPr lang="en-US" dirty="0" smtClean="0">
                <a:cs typeface="Times New Roman" pitchFamily="18" charset="0"/>
              </a:rPr>
              <a:t>Details in paper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457200" y="1600200"/>
            <a:ext cx="8153400" cy="4525963"/>
          </a:xfrm>
        </p:spPr>
        <p:txBody>
          <a:bodyPr>
            <a:normAutofit/>
          </a:bodyPr>
          <a:lstStyle/>
          <a:p>
            <a:r>
              <a:rPr lang="en-US" dirty="0" smtClean="0"/>
              <a:t>FAWN (</a:t>
            </a:r>
            <a:r>
              <a:rPr lang="en-US" dirty="0" err="1" smtClean="0"/>
              <a:t>Vasudevan</a:t>
            </a:r>
            <a:r>
              <a:rPr lang="en-US" dirty="0" smtClean="0"/>
              <a:t> et al., SOSP 2009)</a:t>
            </a:r>
          </a:p>
          <a:p>
            <a:pPr lvl="1"/>
            <a:r>
              <a:rPr lang="en-US" dirty="0" smtClean="0"/>
              <a:t>Cluster of wimpy nodes with flash storage</a:t>
            </a:r>
          </a:p>
          <a:p>
            <a:pPr lvl="1"/>
            <a:r>
              <a:rPr lang="en-US" dirty="0" smtClean="0"/>
              <a:t>Each wimpy node has its hash table in DRAM</a:t>
            </a:r>
          </a:p>
          <a:p>
            <a:pPr lvl="1"/>
            <a:r>
              <a:rPr lang="en-US" dirty="0" smtClean="0"/>
              <a:t>We target…</a:t>
            </a:r>
          </a:p>
          <a:p>
            <a:pPr lvl="2"/>
            <a:r>
              <a:rPr lang="en-US" i="1" dirty="0" smtClean="0"/>
              <a:t>Hash table much bigger than DRAM </a:t>
            </a:r>
          </a:p>
          <a:p>
            <a:pPr lvl="2"/>
            <a:r>
              <a:rPr lang="en-US" i="1" dirty="0" smtClean="0"/>
              <a:t>Low latency as well as high throughput systems</a:t>
            </a:r>
          </a:p>
          <a:p>
            <a:r>
              <a:rPr lang="en-US" dirty="0" err="1" smtClean="0"/>
              <a:t>HashCache</a:t>
            </a:r>
            <a:r>
              <a:rPr lang="en-US" dirty="0" smtClean="0"/>
              <a:t>  (</a:t>
            </a:r>
            <a:r>
              <a:rPr lang="en-US" dirty="0" err="1" smtClean="0"/>
              <a:t>Badam</a:t>
            </a:r>
            <a:r>
              <a:rPr lang="en-US" dirty="0" smtClean="0"/>
              <a:t> et al., NSDI 2009)</a:t>
            </a:r>
          </a:p>
          <a:p>
            <a:pPr lvl="1"/>
            <a:r>
              <a:rPr lang="en-US" dirty="0" smtClean="0"/>
              <a:t>In-memory hash table  for objects stored on disk</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optimizer using </a:t>
            </a:r>
            <a:r>
              <a:rPr lang="en-US" dirty="0" err="1" smtClean="0"/>
              <a:t>BufferHash</a:t>
            </a:r>
            <a:endParaRPr lang="en-US" dirty="0"/>
          </a:p>
        </p:txBody>
      </p:sp>
      <p:sp>
        <p:nvSpPr>
          <p:cNvPr id="3" name="Content Placeholder 2"/>
          <p:cNvSpPr>
            <a:spLocks noGrp="1"/>
          </p:cNvSpPr>
          <p:nvPr>
            <p:ph idx="1"/>
          </p:nvPr>
        </p:nvSpPr>
        <p:spPr/>
        <p:txBody>
          <a:bodyPr>
            <a:normAutofit/>
          </a:bodyPr>
          <a:lstStyle/>
          <a:p>
            <a:r>
              <a:rPr lang="en-US" dirty="0" smtClean="0"/>
              <a:t>With </a:t>
            </a:r>
            <a:r>
              <a:rPr lang="en-US" dirty="0" err="1" smtClean="0"/>
              <a:t>BerkeleyDB</a:t>
            </a:r>
            <a:r>
              <a:rPr lang="en-US" dirty="0" smtClean="0"/>
              <a:t>, throughput up to 10 Mbps</a:t>
            </a:r>
          </a:p>
          <a:p>
            <a:endParaRPr lang="en-US" dirty="0" smtClean="0"/>
          </a:p>
          <a:p>
            <a:r>
              <a:rPr lang="en-US" dirty="0" smtClean="0"/>
              <a:t>With </a:t>
            </a:r>
            <a:r>
              <a:rPr lang="en-US" dirty="0" err="1" smtClean="0"/>
              <a:t>BufferHash</a:t>
            </a:r>
            <a:r>
              <a:rPr lang="en-US" dirty="0" smtClean="0"/>
              <a:t>, throughput up to 200 Mbps with Transcend SSD</a:t>
            </a:r>
          </a:p>
          <a:p>
            <a:pPr lvl="1"/>
            <a:r>
              <a:rPr lang="en-US" dirty="0" smtClean="0"/>
              <a:t>500 Mbps with Intel SSD</a:t>
            </a:r>
          </a:p>
          <a:p>
            <a:pPr lvl="1"/>
            <a:endParaRPr lang="en-US" dirty="0" smtClean="0"/>
          </a:p>
          <a:p>
            <a:r>
              <a:rPr lang="en-US" dirty="0" smtClean="0"/>
              <a:t>At 10 Mbps, average throughput per object improves by 65% with </a:t>
            </a:r>
            <a:r>
              <a:rPr lang="en-US" dirty="0" err="1" smtClean="0"/>
              <a:t>BufferHash</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1" name="Isosceles Triangle 730"/>
          <p:cNvSpPr/>
          <p:nvPr/>
        </p:nvSpPr>
        <p:spPr>
          <a:xfrm>
            <a:off x="-1219200" y="3200400"/>
            <a:ext cx="7543800" cy="3657600"/>
          </a:xfrm>
          <a:prstGeom prst="triangl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p:cNvSpPr/>
          <p:nvPr/>
        </p:nvSpPr>
        <p:spPr>
          <a:xfrm>
            <a:off x="2743200" y="3505200"/>
            <a:ext cx="2819400" cy="3352800"/>
          </a:xfrm>
          <a:prstGeom prst="ellipse">
            <a:avLst/>
          </a:prstGeom>
          <a:solidFill>
            <a:schemeClr val="accent3">
              <a:lumMod val="60000"/>
              <a:lumOff val="40000"/>
            </a:schemeClr>
          </a:solid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cs typeface="Times New Roman" pitchFamily="18" charset="0"/>
              </a:rPr>
              <a:t>New data-intensive networked systems</a:t>
            </a:r>
            <a:endParaRPr lang="en-US" dirty="0">
              <a:cs typeface="Times New Roman" pitchFamily="18" charset="0"/>
            </a:endParaRPr>
          </a:p>
        </p:txBody>
      </p:sp>
      <p:sp>
        <p:nvSpPr>
          <p:cNvPr id="692" name="Rectangle 691"/>
          <p:cNvSpPr/>
          <p:nvPr/>
        </p:nvSpPr>
        <p:spPr>
          <a:xfrm>
            <a:off x="1969770" y="2991792"/>
            <a:ext cx="1085850" cy="424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Oval 687"/>
          <p:cNvSpPr/>
          <p:nvPr/>
        </p:nvSpPr>
        <p:spPr>
          <a:xfrm>
            <a:off x="6602730" y="2057401"/>
            <a:ext cx="2388870" cy="1613949"/>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j0223568"/>
          <p:cNvPicPr>
            <a:picLocks noChangeAspect="1" noChangeArrowheads="1"/>
          </p:cNvPicPr>
          <p:nvPr/>
        </p:nvPicPr>
        <p:blipFill>
          <a:blip r:embed="rId3" cstate="print"/>
          <a:srcRect/>
          <a:stretch>
            <a:fillRect/>
          </a:stretch>
        </p:blipFill>
        <p:spPr>
          <a:xfrm>
            <a:off x="2130344" y="2609541"/>
            <a:ext cx="852886" cy="699165"/>
          </a:xfrm>
          <a:prstGeom prst="rect">
            <a:avLst/>
          </a:prstGeom>
          <a:noFill/>
          <a:ln/>
        </p:spPr>
      </p:pic>
      <p:sp>
        <p:nvSpPr>
          <p:cNvPr id="9" name="Cloud 8"/>
          <p:cNvSpPr/>
          <p:nvPr/>
        </p:nvSpPr>
        <p:spPr>
          <a:xfrm>
            <a:off x="3489960" y="2397180"/>
            <a:ext cx="2678430" cy="1108020"/>
          </a:xfrm>
          <a:prstGeom prst="cloud">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5" descr="j0223568"/>
          <p:cNvPicPr>
            <a:picLocks noChangeAspect="1" noChangeArrowheads="1"/>
          </p:cNvPicPr>
          <p:nvPr/>
        </p:nvPicPr>
        <p:blipFill>
          <a:blip r:embed="rId3" cstate="print"/>
          <a:srcRect/>
          <a:stretch>
            <a:fillRect/>
          </a:stretch>
        </p:blipFill>
        <p:spPr>
          <a:xfrm>
            <a:off x="6602730" y="2609541"/>
            <a:ext cx="852886" cy="699165"/>
          </a:xfrm>
          <a:prstGeom prst="rect">
            <a:avLst/>
          </a:prstGeom>
          <a:noFill/>
          <a:ln/>
        </p:spPr>
      </p:pic>
      <p:pic>
        <p:nvPicPr>
          <p:cNvPr id="24" name="Picture 23" descr="datacenter.gif"/>
          <p:cNvPicPr>
            <a:picLocks noChangeAspect="1"/>
          </p:cNvPicPr>
          <p:nvPr/>
        </p:nvPicPr>
        <p:blipFill>
          <a:blip r:embed="rId4" cstate="print"/>
          <a:stretch>
            <a:fillRect/>
          </a:stretch>
        </p:blipFill>
        <p:spPr>
          <a:xfrm>
            <a:off x="304801" y="2184818"/>
            <a:ext cx="1656080" cy="1444059"/>
          </a:xfrm>
          <a:prstGeom prst="rect">
            <a:avLst/>
          </a:prstGeom>
        </p:spPr>
      </p:pic>
      <p:pic>
        <p:nvPicPr>
          <p:cNvPr id="25" name="Picture 4"/>
          <p:cNvPicPr>
            <a:picLocks noChangeArrowheads="1"/>
          </p:cNvPicPr>
          <p:nvPr/>
        </p:nvPicPr>
        <p:blipFill>
          <a:blip r:embed="rId5" cstate="print"/>
          <a:srcRect/>
          <a:stretch>
            <a:fillRect/>
          </a:stretch>
        </p:blipFill>
        <p:spPr bwMode="auto">
          <a:xfrm>
            <a:off x="3055620" y="2906848"/>
            <a:ext cx="651510" cy="254834"/>
          </a:xfrm>
          <a:prstGeom prst="rect">
            <a:avLst/>
          </a:prstGeom>
          <a:noFill/>
          <a:ln w="12700">
            <a:noFill/>
            <a:miter lim="800000"/>
            <a:headEnd/>
            <a:tailEnd/>
          </a:ln>
          <a:effectLst/>
        </p:spPr>
      </p:pic>
      <p:pic>
        <p:nvPicPr>
          <p:cNvPr id="27" name="Picture 4"/>
          <p:cNvPicPr>
            <a:picLocks noChangeArrowheads="1"/>
          </p:cNvPicPr>
          <p:nvPr/>
        </p:nvPicPr>
        <p:blipFill>
          <a:blip r:embed="rId5" cstate="print"/>
          <a:srcRect/>
          <a:stretch>
            <a:fillRect/>
          </a:stretch>
        </p:blipFill>
        <p:spPr bwMode="auto">
          <a:xfrm>
            <a:off x="5951220" y="2949320"/>
            <a:ext cx="651510" cy="254834"/>
          </a:xfrm>
          <a:prstGeom prst="rect">
            <a:avLst/>
          </a:prstGeom>
          <a:noFill/>
          <a:ln w="12700">
            <a:noFill/>
            <a:miter lim="800000"/>
            <a:headEnd/>
            <a:tailEnd/>
          </a:ln>
          <a:effectLst/>
        </p:spPr>
      </p:pic>
      <p:grpSp>
        <p:nvGrpSpPr>
          <p:cNvPr id="3" name="Group 10"/>
          <p:cNvGrpSpPr>
            <a:grpSpLocks noChangeAspect="1"/>
          </p:cNvGrpSpPr>
          <p:nvPr/>
        </p:nvGrpSpPr>
        <p:grpSpPr bwMode="auto">
          <a:xfrm>
            <a:off x="7254240" y="2142346"/>
            <a:ext cx="1013460" cy="382251"/>
            <a:chOff x="2719" y="1152"/>
            <a:chExt cx="354" cy="207"/>
          </a:xfrm>
        </p:grpSpPr>
        <p:sp>
          <p:nvSpPr>
            <p:cNvPr id="29" name="AutoShape 11"/>
            <p:cNvSpPr>
              <a:spLocks noChangeAspect="1" noChangeArrowheads="1" noTextEdit="1"/>
            </p:cNvSpPr>
            <p:nvPr/>
          </p:nvSpPr>
          <p:spPr bwMode="auto">
            <a:xfrm>
              <a:off x="2719" y="1152"/>
              <a:ext cx="354" cy="207"/>
            </a:xfrm>
            <a:prstGeom prst="rect">
              <a:avLst/>
            </a:prstGeom>
            <a:noFill/>
            <a:ln w="9525">
              <a:noFill/>
              <a:miter lim="800000"/>
              <a:headEnd/>
              <a:tailEnd/>
            </a:ln>
          </p:spPr>
          <p:txBody>
            <a:bodyPr/>
            <a:lstStyle/>
            <a:p>
              <a:endParaRPr lang="en-US"/>
            </a:p>
          </p:txBody>
        </p:sp>
        <p:grpSp>
          <p:nvGrpSpPr>
            <p:cNvPr id="4" name="Group 12"/>
            <p:cNvGrpSpPr>
              <a:grpSpLocks/>
            </p:cNvGrpSpPr>
            <p:nvPr/>
          </p:nvGrpSpPr>
          <p:grpSpPr bwMode="auto">
            <a:xfrm>
              <a:off x="2719" y="1152"/>
              <a:ext cx="354" cy="207"/>
              <a:chOff x="2719" y="1152"/>
              <a:chExt cx="354" cy="207"/>
            </a:xfrm>
          </p:grpSpPr>
          <p:sp>
            <p:nvSpPr>
              <p:cNvPr id="48" name="Freeform 13"/>
              <p:cNvSpPr>
                <a:spLocks/>
              </p:cNvSpPr>
              <p:nvPr/>
            </p:nvSpPr>
            <p:spPr bwMode="auto">
              <a:xfrm>
                <a:off x="2783" y="1315"/>
                <a:ext cx="86" cy="21"/>
              </a:xfrm>
              <a:custGeom>
                <a:avLst/>
                <a:gdLst/>
                <a:ahLst/>
                <a:cxnLst>
                  <a:cxn ang="0">
                    <a:pos x="0" y="124"/>
                  </a:cxn>
                  <a:cxn ang="0">
                    <a:pos x="518" y="100"/>
                  </a:cxn>
                  <a:cxn ang="0">
                    <a:pos x="508" y="0"/>
                  </a:cxn>
                  <a:cxn ang="0">
                    <a:pos x="18" y="54"/>
                  </a:cxn>
                  <a:cxn ang="0">
                    <a:pos x="0" y="124"/>
                  </a:cxn>
                </a:cxnLst>
                <a:rect l="0" t="0" r="r" b="b"/>
                <a:pathLst>
                  <a:path w="518" h="124">
                    <a:moveTo>
                      <a:pt x="0" y="124"/>
                    </a:moveTo>
                    <a:lnTo>
                      <a:pt x="518" y="100"/>
                    </a:lnTo>
                    <a:lnTo>
                      <a:pt x="508" y="0"/>
                    </a:lnTo>
                    <a:lnTo>
                      <a:pt x="18" y="54"/>
                    </a:lnTo>
                    <a:lnTo>
                      <a:pt x="0" y="124"/>
                    </a:lnTo>
                    <a:close/>
                  </a:path>
                </a:pathLst>
              </a:custGeom>
              <a:solidFill>
                <a:srgbClr val="A0BAE2"/>
              </a:solidFill>
              <a:ln w="9525">
                <a:noFill/>
                <a:round/>
                <a:headEnd/>
                <a:tailEnd/>
              </a:ln>
            </p:spPr>
            <p:txBody>
              <a:bodyPr/>
              <a:lstStyle/>
              <a:p>
                <a:endParaRPr lang="en-US"/>
              </a:p>
            </p:txBody>
          </p:sp>
          <p:sp>
            <p:nvSpPr>
              <p:cNvPr id="49" name="Freeform 14"/>
              <p:cNvSpPr>
                <a:spLocks/>
              </p:cNvSpPr>
              <p:nvPr/>
            </p:nvSpPr>
            <p:spPr bwMode="auto">
              <a:xfrm>
                <a:off x="2845" y="1180"/>
                <a:ext cx="228" cy="176"/>
              </a:xfrm>
              <a:custGeom>
                <a:avLst/>
                <a:gdLst/>
                <a:ahLst/>
                <a:cxnLst>
                  <a:cxn ang="0">
                    <a:pos x="1125" y="183"/>
                  </a:cxn>
                  <a:cxn ang="0">
                    <a:pos x="1348" y="792"/>
                  </a:cxn>
                  <a:cxn ang="0">
                    <a:pos x="925" y="945"/>
                  </a:cxn>
                  <a:cxn ang="0">
                    <a:pos x="952" y="955"/>
                  </a:cxn>
                  <a:cxn ang="0">
                    <a:pos x="957" y="968"/>
                  </a:cxn>
                  <a:cxn ang="0">
                    <a:pos x="944" y="982"/>
                  </a:cxn>
                  <a:cxn ang="0">
                    <a:pos x="916" y="996"/>
                  </a:cxn>
                  <a:cxn ang="0">
                    <a:pos x="875" y="1011"/>
                  </a:cxn>
                  <a:cxn ang="0">
                    <a:pos x="826" y="1027"/>
                  </a:cxn>
                  <a:cxn ang="0">
                    <a:pos x="772" y="1043"/>
                  </a:cxn>
                  <a:cxn ang="0">
                    <a:pos x="714" y="1057"/>
                  </a:cxn>
                  <a:cxn ang="0">
                    <a:pos x="379" y="1002"/>
                  </a:cxn>
                  <a:cxn ang="0">
                    <a:pos x="340" y="1002"/>
                  </a:cxn>
                  <a:cxn ang="0">
                    <a:pos x="294" y="1002"/>
                  </a:cxn>
                  <a:cxn ang="0">
                    <a:pos x="244" y="1002"/>
                  </a:cxn>
                  <a:cxn ang="0">
                    <a:pos x="195" y="1001"/>
                  </a:cxn>
                  <a:cxn ang="0">
                    <a:pos x="149" y="998"/>
                  </a:cxn>
                  <a:cxn ang="0">
                    <a:pos x="111" y="992"/>
                  </a:cxn>
                  <a:cxn ang="0">
                    <a:pos x="83" y="981"/>
                  </a:cxn>
                  <a:cxn ang="0">
                    <a:pos x="69" y="966"/>
                  </a:cxn>
                  <a:cxn ang="0">
                    <a:pos x="187" y="939"/>
                  </a:cxn>
                  <a:cxn ang="0">
                    <a:pos x="235" y="901"/>
                  </a:cxn>
                  <a:cxn ang="0">
                    <a:pos x="188" y="873"/>
                  </a:cxn>
                  <a:cxn ang="0">
                    <a:pos x="165" y="871"/>
                  </a:cxn>
                  <a:cxn ang="0">
                    <a:pos x="142" y="868"/>
                  </a:cxn>
                  <a:cxn ang="0">
                    <a:pos x="117" y="864"/>
                  </a:cxn>
                  <a:cxn ang="0">
                    <a:pos x="91" y="859"/>
                  </a:cxn>
                  <a:cxn ang="0">
                    <a:pos x="66" y="852"/>
                  </a:cxn>
                  <a:cxn ang="0">
                    <a:pos x="39" y="844"/>
                  </a:cxn>
                  <a:cxn ang="0">
                    <a:pos x="13" y="833"/>
                  </a:cxn>
                  <a:cxn ang="0">
                    <a:pos x="46" y="756"/>
                  </a:cxn>
                  <a:cxn ang="0">
                    <a:pos x="100" y="679"/>
                  </a:cxn>
                  <a:cxn ang="0">
                    <a:pos x="154" y="587"/>
                  </a:cxn>
                  <a:cxn ang="0">
                    <a:pos x="208" y="484"/>
                  </a:cxn>
                  <a:cxn ang="0">
                    <a:pos x="263" y="377"/>
                  </a:cxn>
                  <a:cxn ang="0">
                    <a:pos x="321" y="271"/>
                  </a:cxn>
                  <a:cxn ang="0">
                    <a:pos x="384" y="168"/>
                  </a:cxn>
                  <a:cxn ang="0">
                    <a:pos x="452" y="77"/>
                  </a:cxn>
                  <a:cxn ang="0">
                    <a:pos x="528" y="0"/>
                  </a:cxn>
                </a:cxnLst>
                <a:rect l="0" t="0" r="r" b="b"/>
                <a:pathLst>
                  <a:path w="1368" h="1057">
                    <a:moveTo>
                      <a:pt x="754" y="24"/>
                    </a:moveTo>
                    <a:lnTo>
                      <a:pt x="1125" y="183"/>
                    </a:lnTo>
                    <a:lnTo>
                      <a:pt x="1368" y="381"/>
                    </a:lnTo>
                    <a:lnTo>
                      <a:pt x="1348" y="792"/>
                    </a:lnTo>
                    <a:lnTo>
                      <a:pt x="1001" y="845"/>
                    </a:lnTo>
                    <a:lnTo>
                      <a:pt x="925" y="945"/>
                    </a:lnTo>
                    <a:lnTo>
                      <a:pt x="941" y="950"/>
                    </a:lnTo>
                    <a:lnTo>
                      <a:pt x="952" y="955"/>
                    </a:lnTo>
                    <a:lnTo>
                      <a:pt x="957" y="962"/>
                    </a:lnTo>
                    <a:lnTo>
                      <a:pt x="957" y="968"/>
                    </a:lnTo>
                    <a:lnTo>
                      <a:pt x="953" y="975"/>
                    </a:lnTo>
                    <a:lnTo>
                      <a:pt x="944" y="982"/>
                    </a:lnTo>
                    <a:lnTo>
                      <a:pt x="931" y="989"/>
                    </a:lnTo>
                    <a:lnTo>
                      <a:pt x="916" y="996"/>
                    </a:lnTo>
                    <a:lnTo>
                      <a:pt x="896" y="1004"/>
                    </a:lnTo>
                    <a:lnTo>
                      <a:pt x="875" y="1011"/>
                    </a:lnTo>
                    <a:lnTo>
                      <a:pt x="852" y="1019"/>
                    </a:lnTo>
                    <a:lnTo>
                      <a:pt x="826" y="1027"/>
                    </a:lnTo>
                    <a:lnTo>
                      <a:pt x="799" y="1035"/>
                    </a:lnTo>
                    <a:lnTo>
                      <a:pt x="772" y="1043"/>
                    </a:lnTo>
                    <a:lnTo>
                      <a:pt x="743" y="1050"/>
                    </a:lnTo>
                    <a:lnTo>
                      <a:pt x="714" y="1057"/>
                    </a:lnTo>
                    <a:lnTo>
                      <a:pt x="618" y="1013"/>
                    </a:lnTo>
                    <a:lnTo>
                      <a:pt x="379" y="1002"/>
                    </a:lnTo>
                    <a:lnTo>
                      <a:pt x="360" y="1002"/>
                    </a:lnTo>
                    <a:lnTo>
                      <a:pt x="340" y="1002"/>
                    </a:lnTo>
                    <a:lnTo>
                      <a:pt x="317" y="1002"/>
                    </a:lnTo>
                    <a:lnTo>
                      <a:pt x="294" y="1002"/>
                    </a:lnTo>
                    <a:lnTo>
                      <a:pt x="269" y="1002"/>
                    </a:lnTo>
                    <a:lnTo>
                      <a:pt x="244" y="1002"/>
                    </a:lnTo>
                    <a:lnTo>
                      <a:pt x="219" y="1002"/>
                    </a:lnTo>
                    <a:lnTo>
                      <a:pt x="195" y="1001"/>
                    </a:lnTo>
                    <a:lnTo>
                      <a:pt x="171" y="1000"/>
                    </a:lnTo>
                    <a:lnTo>
                      <a:pt x="149" y="998"/>
                    </a:lnTo>
                    <a:lnTo>
                      <a:pt x="129" y="995"/>
                    </a:lnTo>
                    <a:lnTo>
                      <a:pt x="111" y="992"/>
                    </a:lnTo>
                    <a:lnTo>
                      <a:pt x="96" y="987"/>
                    </a:lnTo>
                    <a:lnTo>
                      <a:pt x="83" y="981"/>
                    </a:lnTo>
                    <a:lnTo>
                      <a:pt x="74" y="974"/>
                    </a:lnTo>
                    <a:lnTo>
                      <a:pt x="69" y="966"/>
                    </a:lnTo>
                    <a:lnTo>
                      <a:pt x="111" y="953"/>
                    </a:lnTo>
                    <a:lnTo>
                      <a:pt x="187" y="939"/>
                    </a:lnTo>
                    <a:lnTo>
                      <a:pt x="253" y="916"/>
                    </a:lnTo>
                    <a:lnTo>
                      <a:pt x="235" y="901"/>
                    </a:lnTo>
                    <a:lnTo>
                      <a:pt x="199" y="874"/>
                    </a:lnTo>
                    <a:lnTo>
                      <a:pt x="188" y="873"/>
                    </a:lnTo>
                    <a:lnTo>
                      <a:pt x="177" y="872"/>
                    </a:lnTo>
                    <a:lnTo>
                      <a:pt x="165" y="871"/>
                    </a:lnTo>
                    <a:lnTo>
                      <a:pt x="153" y="869"/>
                    </a:lnTo>
                    <a:lnTo>
                      <a:pt x="142" y="868"/>
                    </a:lnTo>
                    <a:lnTo>
                      <a:pt x="130" y="866"/>
                    </a:lnTo>
                    <a:lnTo>
                      <a:pt x="117" y="864"/>
                    </a:lnTo>
                    <a:lnTo>
                      <a:pt x="104" y="861"/>
                    </a:lnTo>
                    <a:lnTo>
                      <a:pt x="91" y="859"/>
                    </a:lnTo>
                    <a:lnTo>
                      <a:pt x="79" y="855"/>
                    </a:lnTo>
                    <a:lnTo>
                      <a:pt x="66" y="852"/>
                    </a:lnTo>
                    <a:lnTo>
                      <a:pt x="52" y="848"/>
                    </a:lnTo>
                    <a:lnTo>
                      <a:pt x="39" y="844"/>
                    </a:lnTo>
                    <a:lnTo>
                      <a:pt x="27" y="839"/>
                    </a:lnTo>
                    <a:lnTo>
                      <a:pt x="13" y="833"/>
                    </a:lnTo>
                    <a:lnTo>
                      <a:pt x="0" y="827"/>
                    </a:lnTo>
                    <a:lnTo>
                      <a:pt x="46" y="756"/>
                    </a:lnTo>
                    <a:lnTo>
                      <a:pt x="73" y="719"/>
                    </a:lnTo>
                    <a:lnTo>
                      <a:pt x="100" y="679"/>
                    </a:lnTo>
                    <a:lnTo>
                      <a:pt x="128" y="634"/>
                    </a:lnTo>
                    <a:lnTo>
                      <a:pt x="154" y="587"/>
                    </a:lnTo>
                    <a:lnTo>
                      <a:pt x="181" y="536"/>
                    </a:lnTo>
                    <a:lnTo>
                      <a:pt x="208" y="484"/>
                    </a:lnTo>
                    <a:lnTo>
                      <a:pt x="235" y="431"/>
                    </a:lnTo>
                    <a:lnTo>
                      <a:pt x="263" y="377"/>
                    </a:lnTo>
                    <a:lnTo>
                      <a:pt x="292" y="323"/>
                    </a:lnTo>
                    <a:lnTo>
                      <a:pt x="321" y="271"/>
                    </a:lnTo>
                    <a:lnTo>
                      <a:pt x="352" y="218"/>
                    </a:lnTo>
                    <a:lnTo>
                      <a:pt x="384" y="168"/>
                    </a:lnTo>
                    <a:lnTo>
                      <a:pt x="417" y="121"/>
                    </a:lnTo>
                    <a:lnTo>
                      <a:pt x="452" y="77"/>
                    </a:lnTo>
                    <a:lnTo>
                      <a:pt x="490" y="37"/>
                    </a:lnTo>
                    <a:lnTo>
                      <a:pt x="528" y="0"/>
                    </a:lnTo>
                    <a:lnTo>
                      <a:pt x="754" y="24"/>
                    </a:lnTo>
                    <a:close/>
                  </a:path>
                </a:pathLst>
              </a:custGeom>
              <a:solidFill>
                <a:srgbClr val="A0BAE2"/>
              </a:solidFill>
              <a:ln w="9525">
                <a:noFill/>
                <a:round/>
                <a:headEnd/>
                <a:tailEnd/>
              </a:ln>
            </p:spPr>
            <p:txBody>
              <a:bodyPr/>
              <a:lstStyle/>
              <a:p>
                <a:endParaRPr lang="en-US"/>
              </a:p>
            </p:txBody>
          </p:sp>
          <p:sp>
            <p:nvSpPr>
              <p:cNvPr id="50" name="Freeform 15"/>
              <p:cNvSpPr>
                <a:spLocks/>
              </p:cNvSpPr>
              <p:nvPr/>
            </p:nvSpPr>
            <p:spPr bwMode="auto">
              <a:xfrm>
                <a:off x="2719" y="1270"/>
                <a:ext cx="41" cy="61"/>
              </a:xfrm>
              <a:custGeom>
                <a:avLst/>
                <a:gdLst/>
                <a:ahLst/>
                <a:cxnLst>
                  <a:cxn ang="0">
                    <a:pos x="32" y="4"/>
                  </a:cxn>
                  <a:cxn ang="0">
                    <a:pos x="121" y="0"/>
                  </a:cxn>
                  <a:cxn ang="0">
                    <a:pos x="211" y="4"/>
                  </a:cxn>
                  <a:cxn ang="0">
                    <a:pos x="223" y="49"/>
                  </a:cxn>
                  <a:cxn ang="0">
                    <a:pos x="231" y="91"/>
                  </a:cxn>
                  <a:cxn ang="0">
                    <a:pos x="237" y="131"/>
                  </a:cxn>
                  <a:cxn ang="0">
                    <a:pos x="242" y="170"/>
                  </a:cxn>
                  <a:cxn ang="0">
                    <a:pos x="245" y="210"/>
                  </a:cxn>
                  <a:cxn ang="0">
                    <a:pos x="246" y="250"/>
                  </a:cxn>
                  <a:cxn ang="0">
                    <a:pos x="247" y="292"/>
                  </a:cxn>
                  <a:cxn ang="0">
                    <a:pos x="247" y="337"/>
                  </a:cxn>
                  <a:cxn ang="0">
                    <a:pos x="143" y="366"/>
                  </a:cxn>
                  <a:cxn ang="0">
                    <a:pos x="0" y="344"/>
                  </a:cxn>
                  <a:cxn ang="0">
                    <a:pos x="1" y="245"/>
                  </a:cxn>
                  <a:cxn ang="0">
                    <a:pos x="14" y="82"/>
                  </a:cxn>
                  <a:cxn ang="0">
                    <a:pos x="32" y="4"/>
                  </a:cxn>
                </a:cxnLst>
                <a:rect l="0" t="0" r="r" b="b"/>
                <a:pathLst>
                  <a:path w="247" h="366">
                    <a:moveTo>
                      <a:pt x="32" y="4"/>
                    </a:moveTo>
                    <a:lnTo>
                      <a:pt x="121" y="0"/>
                    </a:lnTo>
                    <a:lnTo>
                      <a:pt x="211" y="4"/>
                    </a:lnTo>
                    <a:lnTo>
                      <a:pt x="223" y="49"/>
                    </a:lnTo>
                    <a:lnTo>
                      <a:pt x="231" y="91"/>
                    </a:lnTo>
                    <a:lnTo>
                      <a:pt x="237" y="131"/>
                    </a:lnTo>
                    <a:lnTo>
                      <a:pt x="242" y="170"/>
                    </a:lnTo>
                    <a:lnTo>
                      <a:pt x="245" y="210"/>
                    </a:lnTo>
                    <a:lnTo>
                      <a:pt x="246" y="250"/>
                    </a:lnTo>
                    <a:lnTo>
                      <a:pt x="247" y="292"/>
                    </a:lnTo>
                    <a:lnTo>
                      <a:pt x="247" y="337"/>
                    </a:lnTo>
                    <a:lnTo>
                      <a:pt x="143" y="366"/>
                    </a:lnTo>
                    <a:lnTo>
                      <a:pt x="0" y="344"/>
                    </a:lnTo>
                    <a:lnTo>
                      <a:pt x="1" y="245"/>
                    </a:lnTo>
                    <a:lnTo>
                      <a:pt x="14" y="82"/>
                    </a:lnTo>
                    <a:lnTo>
                      <a:pt x="32" y="4"/>
                    </a:lnTo>
                    <a:close/>
                  </a:path>
                </a:pathLst>
              </a:custGeom>
              <a:solidFill>
                <a:srgbClr val="3A4447"/>
              </a:solidFill>
              <a:ln w="9525">
                <a:noFill/>
                <a:round/>
                <a:headEnd/>
                <a:tailEnd/>
              </a:ln>
            </p:spPr>
            <p:txBody>
              <a:bodyPr/>
              <a:lstStyle/>
              <a:p>
                <a:endParaRPr lang="en-US"/>
              </a:p>
            </p:txBody>
          </p:sp>
          <p:sp>
            <p:nvSpPr>
              <p:cNvPr id="51" name="Freeform 16"/>
              <p:cNvSpPr>
                <a:spLocks/>
              </p:cNvSpPr>
              <p:nvPr/>
            </p:nvSpPr>
            <p:spPr bwMode="auto">
              <a:xfrm>
                <a:off x="2719" y="1276"/>
                <a:ext cx="25" cy="48"/>
              </a:xfrm>
              <a:custGeom>
                <a:avLst/>
                <a:gdLst/>
                <a:ahLst/>
                <a:cxnLst>
                  <a:cxn ang="0">
                    <a:pos x="21" y="4"/>
                  </a:cxn>
                  <a:cxn ang="0">
                    <a:pos x="77" y="0"/>
                  </a:cxn>
                  <a:cxn ang="0">
                    <a:pos x="144" y="5"/>
                  </a:cxn>
                  <a:cxn ang="0">
                    <a:pos x="148" y="76"/>
                  </a:cxn>
                  <a:cxn ang="0">
                    <a:pos x="149" y="150"/>
                  </a:cxn>
                  <a:cxn ang="0">
                    <a:pos x="148" y="220"/>
                  </a:cxn>
                  <a:cxn ang="0">
                    <a:pos x="144" y="286"/>
                  </a:cxn>
                  <a:cxn ang="0">
                    <a:pos x="126" y="286"/>
                  </a:cxn>
                  <a:cxn ang="0">
                    <a:pos x="108" y="285"/>
                  </a:cxn>
                  <a:cxn ang="0">
                    <a:pos x="88" y="284"/>
                  </a:cxn>
                  <a:cxn ang="0">
                    <a:pos x="70" y="283"/>
                  </a:cxn>
                  <a:cxn ang="0">
                    <a:pos x="51" y="281"/>
                  </a:cxn>
                  <a:cxn ang="0">
                    <a:pos x="34" y="279"/>
                  </a:cxn>
                  <a:cxn ang="0">
                    <a:pos x="16" y="278"/>
                  </a:cxn>
                  <a:cxn ang="0">
                    <a:pos x="0" y="276"/>
                  </a:cxn>
                  <a:cxn ang="0">
                    <a:pos x="0" y="203"/>
                  </a:cxn>
                  <a:cxn ang="0">
                    <a:pos x="2" y="138"/>
                  </a:cxn>
                  <a:cxn ang="0">
                    <a:pos x="9" y="75"/>
                  </a:cxn>
                  <a:cxn ang="0">
                    <a:pos x="21" y="4"/>
                  </a:cxn>
                </a:cxnLst>
                <a:rect l="0" t="0" r="r" b="b"/>
                <a:pathLst>
                  <a:path w="149" h="286">
                    <a:moveTo>
                      <a:pt x="21" y="4"/>
                    </a:moveTo>
                    <a:lnTo>
                      <a:pt x="77" y="0"/>
                    </a:lnTo>
                    <a:lnTo>
                      <a:pt x="144" y="5"/>
                    </a:lnTo>
                    <a:lnTo>
                      <a:pt x="148" y="76"/>
                    </a:lnTo>
                    <a:lnTo>
                      <a:pt x="149" y="150"/>
                    </a:lnTo>
                    <a:lnTo>
                      <a:pt x="148" y="220"/>
                    </a:lnTo>
                    <a:lnTo>
                      <a:pt x="144" y="286"/>
                    </a:lnTo>
                    <a:lnTo>
                      <a:pt x="126" y="286"/>
                    </a:lnTo>
                    <a:lnTo>
                      <a:pt x="108" y="285"/>
                    </a:lnTo>
                    <a:lnTo>
                      <a:pt x="88" y="284"/>
                    </a:lnTo>
                    <a:lnTo>
                      <a:pt x="70" y="283"/>
                    </a:lnTo>
                    <a:lnTo>
                      <a:pt x="51" y="281"/>
                    </a:lnTo>
                    <a:lnTo>
                      <a:pt x="34" y="279"/>
                    </a:lnTo>
                    <a:lnTo>
                      <a:pt x="16" y="278"/>
                    </a:lnTo>
                    <a:lnTo>
                      <a:pt x="0" y="276"/>
                    </a:lnTo>
                    <a:lnTo>
                      <a:pt x="0" y="203"/>
                    </a:lnTo>
                    <a:lnTo>
                      <a:pt x="2" y="138"/>
                    </a:lnTo>
                    <a:lnTo>
                      <a:pt x="9" y="75"/>
                    </a:lnTo>
                    <a:lnTo>
                      <a:pt x="21" y="4"/>
                    </a:lnTo>
                    <a:close/>
                  </a:path>
                </a:pathLst>
              </a:custGeom>
              <a:solidFill>
                <a:srgbClr val="967044"/>
              </a:solidFill>
              <a:ln w="9525">
                <a:noFill/>
                <a:round/>
                <a:headEnd/>
                <a:tailEnd/>
              </a:ln>
            </p:spPr>
            <p:txBody>
              <a:bodyPr/>
              <a:lstStyle/>
              <a:p>
                <a:endParaRPr lang="en-US"/>
              </a:p>
            </p:txBody>
          </p:sp>
          <p:sp>
            <p:nvSpPr>
              <p:cNvPr id="52" name="Freeform 17"/>
              <p:cNvSpPr>
                <a:spLocks/>
              </p:cNvSpPr>
              <p:nvPr/>
            </p:nvSpPr>
            <p:spPr bwMode="auto">
              <a:xfrm>
                <a:off x="2720" y="1276"/>
                <a:ext cx="23" cy="45"/>
              </a:xfrm>
              <a:custGeom>
                <a:avLst/>
                <a:gdLst/>
                <a:ahLst/>
                <a:cxnLst>
                  <a:cxn ang="0">
                    <a:pos x="20" y="4"/>
                  </a:cxn>
                  <a:cxn ang="0">
                    <a:pos x="27" y="3"/>
                  </a:cxn>
                  <a:cxn ang="0">
                    <a:pos x="34" y="3"/>
                  </a:cxn>
                  <a:cxn ang="0">
                    <a:pos x="41" y="2"/>
                  </a:cxn>
                  <a:cxn ang="0">
                    <a:pos x="47" y="2"/>
                  </a:cxn>
                  <a:cxn ang="0">
                    <a:pos x="53" y="1"/>
                  </a:cxn>
                  <a:cxn ang="0">
                    <a:pos x="60" y="1"/>
                  </a:cxn>
                  <a:cxn ang="0">
                    <a:pos x="67" y="0"/>
                  </a:cxn>
                  <a:cxn ang="0">
                    <a:pos x="74" y="0"/>
                  </a:cxn>
                  <a:cxn ang="0">
                    <a:pos x="82" y="1"/>
                  </a:cxn>
                  <a:cxn ang="0">
                    <a:pos x="90" y="1"/>
                  </a:cxn>
                  <a:cxn ang="0">
                    <a:pos x="98" y="2"/>
                  </a:cxn>
                  <a:cxn ang="0">
                    <a:pos x="106" y="2"/>
                  </a:cxn>
                  <a:cxn ang="0">
                    <a:pos x="114" y="3"/>
                  </a:cxn>
                  <a:cxn ang="0">
                    <a:pos x="122" y="4"/>
                  </a:cxn>
                  <a:cxn ang="0">
                    <a:pos x="130" y="4"/>
                  </a:cxn>
                  <a:cxn ang="0">
                    <a:pos x="139" y="5"/>
                  </a:cxn>
                  <a:cxn ang="0">
                    <a:pos x="142" y="72"/>
                  </a:cxn>
                  <a:cxn ang="0">
                    <a:pos x="144" y="139"/>
                  </a:cxn>
                  <a:cxn ang="0">
                    <a:pos x="142" y="207"/>
                  </a:cxn>
                  <a:cxn ang="0">
                    <a:pos x="139" y="269"/>
                  </a:cxn>
                  <a:cxn ang="0">
                    <a:pos x="121" y="269"/>
                  </a:cxn>
                  <a:cxn ang="0">
                    <a:pos x="103" y="268"/>
                  </a:cxn>
                  <a:cxn ang="0">
                    <a:pos x="85" y="267"/>
                  </a:cxn>
                  <a:cxn ang="0">
                    <a:pos x="67" y="266"/>
                  </a:cxn>
                  <a:cxn ang="0">
                    <a:pos x="50" y="264"/>
                  </a:cxn>
                  <a:cxn ang="0">
                    <a:pos x="33" y="262"/>
                  </a:cxn>
                  <a:cxn ang="0">
                    <a:pos x="16" y="261"/>
                  </a:cxn>
                  <a:cxn ang="0">
                    <a:pos x="0" y="259"/>
                  </a:cxn>
                  <a:cxn ang="0">
                    <a:pos x="0" y="191"/>
                  </a:cxn>
                  <a:cxn ang="0">
                    <a:pos x="2" y="130"/>
                  </a:cxn>
                  <a:cxn ang="0">
                    <a:pos x="8" y="71"/>
                  </a:cxn>
                  <a:cxn ang="0">
                    <a:pos x="20" y="4"/>
                  </a:cxn>
                </a:cxnLst>
                <a:rect l="0" t="0" r="r" b="b"/>
                <a:pathLst>
                  <a:path w="144" h="269">
                    <a:moveTo>
                      <a:pt x="20" y="4"/>
                    </a:moveTo>
                    <a:lnTo>
                      <a:pt x="27" y="3"/>
                    </a:lnTo>
                    <a:lnTo>
                      <a:pt x="34" y="3"/>
                    </a:lnTo>
                    <a:lnTo>
                      <a:pt x="41" y="2"/>
                    </a:lnTo>
                    <a:lnTo>
                      <a:pt x="47" y="2"/>
                    </a:lnTo>
                    <a:lnTo>
                      <a:pt x="53" y="1"/>
                    </a:lnTo>
                    <a:lnTo>
                      <a:pt x="60" y="1"/>
                    </a:lnTo>
                    <a:lnTo>
                      <a:pt x="67" y="0"/>
                    </a:lnTo>
                    <a:lnTo>
                      <a:pt x="74" y="0"/>
                    </a:lnTo>
                    <a:lnTo>
                      <a:pt x="82" y="1"/>
                    </a:lnTo>
                    <a:lnTo>
                      <a:pt x="90" y="1"/>
                    </a:lnTo>
                    <a:lnTo>
                      <a:pt x="98" y="2"/>
                    </a:lnTo>
                    <a:lnTo>
                      <a:pt x="106" y="2"/>
                    </a:lnTo>
                    <a:lnTo>
                      <a:pt x="114" y="3"/>
                    </a:lnTo>
                    <a:lnTo>
                      <a:pt x="122" y="4"/>
                    </a:lnTo>
                    <a:lnTo>
                      <a:pt x="130" y="4"/>
                    </a:lnTo>
                    <a:lnTo>
                      <a:pt x="139" y="5"/>
                    </a:lnTo>
                    <a:lnTo>
                      <a:pt x="142" y="72"/>
                    </a:lnTo>
                    <a:lnTo>
                      <a:pt x="144" y="139"/>
                    </a:lnTo>
                    <a:lnTo>
                      <a:pt x="142" y="207"/>
                    </a:lnTo>
                    <a:lnTo>
                      <a:pt x="139" y="269"/>
                    </a:lnTo>
                    <a:lnTo>
                      <a:pt x="121" y="269"/>
                    </a:lnTo>
                    <a:lnTo>
                      <a:pt x="103" y="268"/>
                    </a:lnTo>
                    <a:lnTo>
                      <a:pt x="85" y="267"/>
                    </a:lnTo>
                    <a:lnTo>
                      <a:pt x="67" y="266"/>
                    </a:lnTo>
                    <a:lnTo>
                      <a:pt x="50" y="264"/>
                    </a:lnTo>
                    <a:lnTo>
                      <a:pt x="33" y="262"/>
                    </a:lnTo>
                    <a:lnTo>
                      <a:pt x="16" y="261"/>
                    </a:lnTo>
                    <a:lnTo>
                      <a:pt x="0" y="259"/>
                    </a:lnTo>
                    <a:lnTo>
                      <a:pt x="0" y="191"/>
                    </a:lnTo>
                    <a:lnTo>
                      <a:pt x="2" y="130"/>
                    </a:lnTo>
                    <a:lnTo>
                      <a:pt x="8" y="71"/>
                    </a:lnTo>
                    <a:lnTo>
                      <a:pt x="20" y="4"/>
                    </a:lnTo>
                    <a:close/>
                  </a:path>
                </a:pathLst>
              </a:custGeom>
              <a:solidFill>
                <a:srgbClr val="9B774F"/>
              </a:solidFill>
              <a:ln w="9525">
                <a:noFill/>
                <a:round/>
                <a:headEnd/>
                <a:tailEnd/>
              </a:ln>
            </p:spPr>
            <p:txBody>
              <a:bodyPr/>
              <a:lstStyle/>
              <a:p>
                <a:endParaRPr lang="en-US"/>
              </a:p>
            </p:txBody>
          </p:sp>
          <p:sp>
            <p:nvSpPr>
              <p:cNvPr id="53" name="Freeform 18"/>
              <p:cNvSpPr>
                <a:spLocks/>
              </p:cNvSpPr>
              <p:nvPr/>
            </p:nvSpPr>
            <p:spPr bwMode="auto">
              <a:xfrm>
                <a:off x="2720" y="1276"/>
                <a:ext cx="23" cy="42"/>
              </a:xfrm>
              <a:custGeom>
                <a:avLst/>
                <a:gdLst/>
                <a:ahLst/>
                <a:cxnLst>
                  <a:cxn ang="0">
                    <a:pos x="20" y="4"/>
                  </a:cxn>
                  <a:cxn ang="0">
                    <a:pos x="27" y="3"/>
                  </a:cxn>
                  <a:cxn ang="0">
                    <a:pos x="33" y="3"/>
                  </a:cxn>
                  <a:cxn ang="0">
                    <a:pos x="40" y="2"/>
                  </a:cxn>
                  <a:cxn ang="0">
                    <a:pos x="46" y="2"/>
                  </a:cxn>
                  <a:cxn ang="0">
                    <a:pos x="52" y="1"/>
                  </a:cxn>
                  <a:cxn ang="0">
                    <a:pos x="59" y="1"/>
                  </a:cxn>
                  <a:cxn ang="0">
                    <a:pos x="65" y="0"/>
                  </a:cxn>
                  <a:cxn ang="0">
                    <a:pos x="72" y="0"/>
                  </a:cxn>
                  <a:cxn ang="0">
                    <a:pos x="79" y="1"/>
                  </a:cxn>
                  <a:cxn ang="0">
                    <a:pos x="86" y="1"/>
                  </a:cxn>
                  <a:cxn ang="0">
                    <a:pos x="95" y="2"/>
                  </a:cxn>
                  <a:cxn ang="0">
                    <a:pos x="102" y="2"/>
                  </a:cxn>
                  <a:cxn ang="0">
                    <a:pos x="111" y="3"/>
                  </a:cxn>
                  <a:cxn ang="0">
                    <a:pos x="118" y="4"/>
                  </a:cxn>
                  <a:cxn ang="0">
                    <a:pos x="127" y="4"/>
                  </a:cxn>
                  <a:cxn ang="0">
                    <a:pos x="134" y="5"/>
                  </a:cxn>
                  <a:cxn ang="0">
                    <a:pos x="138" y="66"/>
                  </a:cxn>
                  <a:cxn ang="0">
                    <a:pos x="139" y="130"/>
                  </a:cxn>
                  <a:cxn ang="0">
                    <a:pos x="138" y="193"/>
                  </a:cxn>
                  <a:cxn ang="0">
                    <a:pos x="134" y="251"/>
                  </a:cxn>
                  <a:cxn ang="0">
                    <a:pos x="117" y="251"/>
                  </a:cxn>
                  <a:cxn ang="0">
                    <a:pos x="100" y="251"/>
                  </a:cxn>
                  <a:cxn ang="0">
                    <a:pos x="82" y="250"/>
                  </a:cxn>
                  <a:cxn ang="0">
                    <a:pos x="65" y="249"/>
                  </a:cxn>
                  <a:cxn ang="0">
                    <a:pos x="48" y="248"/>
                  </a:cxn>
                  <a:cxn ang="0">
                    <a:pos x="32" y="246"/>
                  </a:cxn>
                  <a:cxn ang="0">
                    <a:pos x="16" y="245"/>
                  </a:cxn>
                  <a:cxn ang="0">
                    <a:pos x="0" y="243"/>
                  </a:cxn>
                  <a:cxn ang="0">
                    <a:pos x="0" y="179"/>
                  </a:cxn>
                  <a:cxn ang="0">
                    <a:pos x="2" y="122"/>
                  </a:cxn>
                  <a:cxn ang="0">
                    <a:pos x="9" y="65"/>
                  </a:cxn>
                  <a:cxn ang="0">
                    <a:pos x="20" y="4"/>
                  </a:cxn>
                </a:cxnLst>
                <a:rect l="0" t="0" r="r" b="b"/>
                <a:pathLst>
                  <a:path w="139" h="251">
                    <a:moveTo>
                      <a:pt x="20" y="4"/>
                    </a:moveTo>
                    <a:lnTo>
                      <a:pt x="27" y="3"/>
                    </a:lnTo>
                    <a:lnTo>
                      <a:pt x="33" y="3"/>
                    </a:lnTo>
                    <a:lnTo>
                      <a:pt x="40" y="2"/>
                    </a:lnTo>
                    <a:lnTo>
                      <a:pt x="46" y="2"/>
                    </a:lnTo>
                    <a:lnTo>
                      <a:pt x="52" y="1"/>
                    </a:lnTo>
                    <a:lnTo>
                      <a:pt x="59" y="1"/>
                    </a:lnTo>
                    <a:lnTo>
                      <a:pt x="65" y="0"/>
                    </a:lnTo>
                    <a:lnTo>
                      <a:pt x="72" y="0"/>
                    </a:lnTo>
                    <a:lnTo>
                      <a:pt x="79" y="1"/>
                    </a:lnTo>
                    <a:lnTo>
                      <a:pt x="86" y="1"/>
                    </a:lnTo>
                    <a:lnTo>
                      <a:pt x="95" y="2"/>
                    </a:lnTo>
                    <a:lnTo>
                      <a:pt x="102" y="2"/>
                    </a:lnTo>
                    <a:lnTo>
                      <a:pt x="111" y="3"/>
                    </a:lnTo>
                    <a:lnTo>
                      <a:pt x="118" y="4"/>
                    </a:lnTo>
                    <a:lnTo>
                      <a:pt x="127" y="4"/>
                    </a:lnTo>
                    <a:lnTo>
                      <a:pt x="134" y="5"/>
                    </a:lnTo>
                    <a:lnTo>
                      <a:pt x="138" y="66"/>
                    </a:lnTo>
                    <a:lnTo>
                      <a:pt x="139" y="130"/>
                    </a:lnTo>
                    <a:lnTo>
                      <a:pt x="138" y="193"/>
                    </a:lnTo>
                    <a:lnTo>
                      <a:pt x="134" y="251"/>
                    </a:lnTo>
                    <a:lnTo>
                      <a:pt x="117" y="251"/>
                    </a:lnTo>
                    <a:lnTo>
                      <a:pt x="100" y="251"/>
                    </a:lnTo>
                    <a:lnTo>
                      <a:pt x="82" y="250"/>
                    </a:lnTo>
                    <a:lnTo>
                      <a:pt x="65" y="249"/>
                    </a:lnTo>
                    <a:lnTo>
                      <a:pt x="48" y="248"/>
                    </a:lnTo>
                    <a:lnTo>
                      <a:pt x="32" y="246"/>
                    </a:lnTo>
                    <a:lnTo>
                      <a:pt x="16" y="245"/>
                    </a:lnTo>
                    <a:lnTo>
                      <a:pt x="0" y="243"/>
                    </a:lnTo>
                    <a:lnTo>
                      <a:pt x="0" y="179"/>
                    </a:lnTo>
                    <a:lnTo>
                      <a:pt x="2" y="122"/>
                    </a:lnTo>
                    <a:lnTo>
                      <a:pt x="9" y="65"/>
                    </a:lnTo>
                    <a:lnTo>
                      <a:pt x="20" y="4"/>
                    </a:lnTo>
                    <a:close/>
                  </a:path>
                </a:pathLst>
              </a:custGeom>
              <a:solidFill>
                <a:srgbClr val="A07F59"/>
              </a:solidFill>
              <a:ln w="9525">
                <a:noFill/>
                <a:round/>
                <a:headEnd/>
                <a:tailEnd/>
              </a:ln>
            </p:spPr>
            <p:txBody>
              <a:bodyPr/>
              <a:lstStyle/>
              <a:p>
                <a:endParaRPr lang="en-US"/>
              </a:p>
            </p:txBody>
          </p:sp>
          <p:sp>
            <p:nvSpPr>
              <p:cNvPr id="54" name="Freeform 19"/>
              <p:cNvSpPr>
                <a:spLocks/>
              </p:cNvSpPr>
              <p:nvPr/>
            </p:nvSpPr>
            <p:spPr bwMode="auto">
              <a:xfrm>
                <a:off x="2720" y="1276"/>
                <a:ext cx="22" cy="39"/>
              </a:xfrm>
              <a:custGeom>
                <a:avLst/>
                <a:gdLst/>
                <a:ahLst/>
                <a:cxnLst>
                  <a:cxn ang="0">
                    <a:pos x="20" y="4"/>
                  </a:cxn>
                  <a:cxn ang="0">
                    <a:pos x="26" y="4"/>
                  </a:cxn>
                  <a:cxn ang="0">
                    <a:pos x="31" y="3"/>
                  </a:cxn>
                  <a:cxn ang="0">
                    <a:pos x="38" y="3"/>
                  </a:cxn>
                  <a:cxn ang="0">
                    <a:pos x="44" y="2"/>
                  </a:cxn>
                  <a:cxn ang="0">
                    <a:pos x="50" y="1"/>
                  </a:cxn>
                  <a:cxn ang="0">
                    <a:pos x="57" y="1"/>
                  </a:cxn>
                  <a:cxn ang="0">
                    <a:pos x="62" y="0"/>
                  </a:cxn>
                  <a:cxn ang="0">
                    <a:pos x="69" y="0"/>
                  </a:cxn>
                  <a:cxn ang="0">
                    <a:pos x="76" y="1"/>
                  </a:cxn>
                  <a:cxn ang="0">
                    <a:pos x="83" y="1"/>
                  </a:cxn>
                  <a:cxn ang="0">
                    <a:pos x="91" y="2"/>
                  </a:cxn>
                  <a:cxn ang="0">
                    <a:pos x="98" y="2"/>
                  </a:cxn>
                  <a:cxn ang="0">
                    <a:pos x="106" y="3"/>
                  </a:cxn>
                  <a:cxn ang="0">
                    <a:pos x="113" y="4"/>
                  </a:cxn>
                  <a:cxn ang="0">
                    <a:pos x="121" y="4"/>
                  </a:cxn>
                  <a:cxn ang="0">
                    <a:pos x="128" y="5"/>
                  </a:cxn>
                  <a:cxn ang="0">
                    <a:pos x="131" y="62"/>
                  </a:cxn>
                  <a:cxn ang="0">
                    <a:pos x="132" y="121"/>
                  </a:cxn>
                  <a:cxn ang="0">
                    <a:pos x="131" y="180"/>
                  </a:cxn>
                  <a:cxn ang="0">
                    <a:pos x="128" y="234"/>
                  </a:cxn>
                  <a:cxn ang="0">
                    <a:pos x="112" y="234"/>
                  </a:cxn>
                  <a:cxn ang="0">
                    <a:pos x="96" y="234"/>
                  </a:cxn>
                  <a:cxn ang="0">
                    <a:pos x="79" y="233"/>
                  </a:cxn>
                  <a:cxn ang="0">
                    <a:pos x="63" y="232"/>
                  </a:cxn>
                  <a:cxn ang="0">
                    <a:pos x="47" y="231"/>
                  </a:cxn>
                  <a:cxn ang="0">
                    <a:pos x="31" y="230"/>
                  </a:cxn>
                  <a:cxn ang="0">
                    <a:pos x="15" y="228"/>
                  </a:cxn>
                  <a:cxn ang="0">
                    <a:pos x="0" y="227"/>
                  </a:cxn>
                  <a:cxn ang="0">
                    <a:pos x="0" y="167"/>
                  </a:cxn>
                  <a:cxn ang="0">
                    <a:pos x="3" y="114"/>
                  </a:cxn>
                  <a:cxn ang="0">
                    <a:pos x="8" y="61"/>
                  </a:cxn>
                  <a:cxn ang="0">
                    <a:pos x="20" y="4"/>
                  </a:cxn>
                </a:cxnLst>
                <a:rect l="0" t="0" r="r" b="b"/>
                <a:pathLst>
                  <a:path w="132" h="234">
                    <a:moveTo>
                      <a:pt x="20" y="4"/>
                    </a:moveTo>
                    <a:lnTo>
                      <a:pt x="26" y="4"/>
                    </a:lnTo>
                    <a:lnTo>
                      <a:pt x="31" y="3"/>
                    </a:lnTo>
                    <a:lnTo>
                      <a:pt x="38" y="3"/>
                    </a:lnTo>
                    <a:lnTo>
                      <a:pt x="44" y="2"/>
                    </a:lnTo>
                    <a:lnTo>
                      <a:pt x="50" y="1"/>
                    </a:lnTo>
                    <a:lnTo>
                      <a:pt x="57" y="1"/>
                    </a:lnTo>
                    <a:lnTo>
                      <a:pt x="62" y="0"/>
                    </a:lnTo>
                    <a:lnTo>
                      <a:pt x="69" y="0"/>
                    </a:lnTo>
                    <a:lnTo>
                      <a:pt x="76" y="1"/>
                    </a:lnTo>
                    <a:lnTo>
                      <a:pt x="83" y="1"/>
                    </a:lnTo>
                    <a:lnTo>
                      <a:pt x="91" y="2"/>
                    </a:lnTo>
                    <a:lnTo>
                      <a:pt x="98" y="2"/>
                    </a:lnTo>
                    <a:lnTo>
                      <a:pt x="106" y="3"/>
                    </a:lnTo>
                    <a:lnTo>
                      <a:pt x="113" y="4"/>
                    </a:lnTo>
                    <a:lnTo>
                      <a:pt x="121" y="4"/>
                    </a:lnTo>
                    <a:lnTo>
                      <a:pt x="128" y="5"/>
                    </a:lnTo>
                    <a:lnTo>
                      <a:pt x="131" y="62"/>
                    </a:lnTo>
                    <a:lnTo>
                      <a:pt x="132" y="121"/>
                    </a:lnTo>
                    <a:lnTo>
                      <a:pt x="131" y="180"/>
                    </a:lnTo>
                    <a:lnTo>
                      <a:pt x="128" y="234"/>
                    </a:lnTo>
                    <a:lnTo>
                      <a:pt x="112" y="234"/>
                    </a:lnTo>
                    <a:lnTo>
                      <a:pt x="96" y="234"/>
                    </a:lnTo>
                    <a:lnTo>
                      <a:pt x="79" y="233"/>
                    </a:lnTo>
                    <a:lnTo>
                      <a:pt x="63" y="232"/>
                    </a:lnTo>
                    <a:lnTo>
                      <a:pt x="47" y="231"/>
                    </a:lnTo>
                    <a:lnTo>
                      <a:pt x="31" y="230"/>
                    </a:lnTo>
                    <a:lnTo>
                      <a:pt x="15" y="228"/>
                    </a:lnTo>
                    <a:lnTo>
                      <a:pt x="0" y="227"/>
                    </a:lnTo>
                    <a:lnTo>
                      <a:pt x="0" y="167"/>
                    </a:lnTo>
                    <a:lnTo>
                      <a:pt x="3" y="114"/>
                    </a:lnTo>
                    <a:lnTo>
                      <a:pt x="8" y="61"/>
                    </a:lnTo>
                    <a:lnTo>
                      <a:pt x="20" y="4"/>
                    </a:lnTo>
                    <a:close/>
                  </a:path>
                </a:pathLst>
              </a:custGeom>
              <a:solidFill>
                <a:srgbClr val="A58966"/>
              </a:solidFill>
              <a:ln w="9525">
                <a:noFill/>
                <a:round/>
                <a:headEnd/>
                <a:tailEnd/>
              </a:ln>
            </p:spPr>
            <p:txBody>
              <a:bodyPr/>
              <a:lstStyle/>
              <a:p>
                <a:endParaRPr lang="en-US"/>
              </a:p>
            </p:txBody>
          </p:sp>
          <p:sp>
            <p:nvSpPr>
              <p:cNvPr id="55" name="Freeform 20"/>
              <p:cNvSpPr>
                <a:spLocks/>
              </p:cNvSpPr>
              <p:nvPr/>
            </p:nvSpPr>
            <p:spPr bwMode="auto">
              <a:xfrm>
                <a:off x="2720" y="1276"/>
                <a:ext cx="21" cy="36"/>
              </a:xfrm>
              <a:custGeom>
                <a:avLst/>
                <a:gdLst/>
                <a:ahLst/>
                <a:cxnLst>
                  <a:cxn ang="0">
                    <a:pos x="17" y="4"/>
                  </a:cxn>
                  <a:cxn ang="0">
                    <a:pos x="23" y="4"/>
                  </a:cxn>
                  <a:cxn ang="0">
                    <a:pos x="28" y="3"/>
                  </a:cxn>
                  <a:cxn ang="0">
                    <a:pos x="35" y="3"/>
                  </a:cxn>
                  <a:cxn ang="0">
                    <a:pos x="41" y="2"/>
                  </a:cxn>
                  <a:cxn ang="0">
                    <a:pos x="46" y="1"/>
                  </a:cxn>
                  <a:cxn ang="0">
                    <a:pos x="53" y="1"/>
                  </a:cxn>
                  <a:cxn ang="0">
                    <a:pos x="58" y="0"/>
                  </a:cxn>
                  <a:cxn ang="0">
                    <a:pos x="64" y="0"/>
                  </a:cxn>
                  <a:cxn ang="0">
                    <a:pos x="72" y="1"/>
                  </a:cxn>
                  <a:cxn ang="0">
                    <a:pos x="79" y="1"/>
                  </a:cxn>
                  <a:cxn ang="0">
                    <a:pos x="86" y="2"/>
                  </a:cxn>
                  <a:cxn ang="0">
                    <a:pos x="93" y="2"/>
                  </a:cxn>
                  <a:cxn ang="0">
                    <a:pos x="101" y="3"/>
                  </a:cxn>
                  <a:cxn ang="0">
                    <a:pos x="108" y="4"/>
                  </a:cxn>
                  <a:cxn ang="0">
                    <a:pos x="115" y="4"/>
                  </a:cxn>
                  <a:cxn ang="0">
                    <a:pos x="122" y="5"/>
                  </a:cxn>
                  <a:cxn ang="0">
                    <a:pos x="124" y="57"/>
                  </a:cxn>
                  <a:cxn ang="0">
                    <a:pos x="125" y="112"/>
                  </a:cxn>
                  <a:cxn ang="0">
                    <a:pos x="124" y="166"/>
                  </a:cxn>
                  <a:cxn ang="0">
                    <a:pos x="122" y="216"/>
                  </a:cxn>
                  <a:cxn ang="0">
                    <a:pos x="106" y="216"/>
                  </a:cxn>
                  <a:cxn ang="0">
                    <a:pos x="91" y="216"/>
                  </a:cxn>
                  <a:cxn ang="0">
                    <a:pos x="75" y="215"/>
                  </a:cxn>
                  <a:cxn ang="0">
                    <a:pos x="59" y="214"/>
                  </a:cxn>
                  <a:cxn ang="0">
                    <a:pos x="43" y="213"/>
                  </a:cxn>
                  <a:cxn ang="0">
                    <a:pos x="28" y="212"/>
                  </a:cxn>
                  <a:cxn ang="0">
                    <a:pos x="13" y="211"/>
                  </a:cxn>
                  <a:cxn ang="0">
                    <a:pos x="0" y="210"/>
                  </a:cxn>
                  <a:cxn ang="0">
                    <a:pos x="0" y="156"/>
                  </a:cxn>
                  <a:cxn ang="0">
                    <a:pos x="1" y="106"/>
                  </a:cxn>
                  <a:cxn ang="0">
                    <a:pos x="6" y="57"/>
                  </a:cxn>
                  <a:cxn ang="0">
                    <a:pos x="17" y="4"/>
                  </a:cxn>
                </a:cxnLst>
                <a:rect l="0" t="0" r="r" b="b"/>
                <a:pathLst>
                  <a:path w="125" h="216">
                    <a:moveTo>
                      <a:pt x="17" y="4"/>
                    </a:moveTo>
                    <a:lnTo>
                      <a:pt x="23" y="4"/>
                    </a:lnTo>
                    <a:lnTo>
                      <a:pt x="28" y="3"/>
                    </a:lnTo>
                    <a:lnTo>
                      <a:pt x="35" y="3"/>
                    </a:lnTo>
                    <a:lnTo>
                      <a:pt x="41" y="2"/>
                    </a:lnTo>
                    <a:lnTo>
                      <a:pt x="46" y="1"/>
                    </a:lnTo>
                    <a:lnTo>
                      <a:pt x="53" y="1"/>
                    </a:lnTo>
                    <a:lnTo>
                      <a:pt x="58" y="0"/>
                    </a:lnTo>
                    <a:lnTo>
                      <a:pt x="64" y="0"/>
                    </a:lnTo>
                    <a:lnTo>
                      <a:pt x="72" y="1"/>
                    </a:lnTo>
                    <a:lnTo>
                      <a:pt x="79" y="1"/>
                    </a:lnTo>
                    <a:lnTo>
                      <a:pt x="86" y="2"/>
                    </a:lnTo>
                    <a:lnTo>
                      <a:pt x="93" y="2"/>
                    </a:lnTo>
                    <a:lnTo>
                      <a:pt x="101" y="3"/>
                    </a:lnTo>
                    <a:lnTo>
                      <a:pt x="108" y="4"/>
                    </a:lnTo>
                    <a:lnTo>
                      <a:pt x="115" y="4"/>
                    </a:lnTo>
                    <a:lnTo>
                      <a:pt x="122" y="5"/>
                    </a:lnTo>
                    <a:lnTo>
                      <a:pt x="124" y="57"/>
                    </a:lnTo>
                    <a:lnTo>
                      <a:pt x="125" y="112"/>
                    </a:lnTo>
                    <a:lnTo>
                      <a:pt x="124" y="166"/>
                    </a:lnTo>
                    <a:lnTo>
                      <a:pt x="122" y="216"/>
                    </a:lnTo>
                    <a:lnTo>
                      <a:pt x="106" y="216"/>
                    </a:lnTo>
                    <a:lnTo>
                      <a:pt x="91" y="216"/>
                    </a:lnTo>
                    <a:lnTo>
                      <a:pt x="75" y="215"/>
                    </a:lnTo>
                    <a:lnTo>
                      <a:pt x="59" y="214"/>
                    </a:lnTo>
                    <a:lnTo>
                      <a:pt x="43" y="213"/>
                    </a:lnTo>
                    <a:lnTo>
                      <a:pt x="28" y="212"/>
                    </a:lnTo>
                    <a:lnTo>
                      <a:pt x="13" y="211"/>
                    </a:lnTo>
                    <a:lnTo>
                      <a:pt x="0" y="210"/>
                    </a:lnTo>
                    <a:lnTo>
                      <a:pt x="0" y="156"/>
                    </a:lnTo>
                    <a:lnTo>
                      <a:pt x="1" y="106"/>
                    </a:lnTo>
                    <a:lnTo>
                      <a:pt x="6" y="57"/>
                    </a:lnTo>
                    <a:lnTo>
                      <a:pt x="17" y="4"/>
                    </a:lnTo>
                    <a:close/>
                  </a:path>
                </a:pathLst>
              </a:custGeom>
              <a:solidFill>
                <a:srgbClr val="AA9170"/>
              </a:solidFill>
              <a:ln w="9525">
                <a:noFill/>
                <a:round/>
                <a:headEnd/>
                <a:tailEnd/>
              </a:ln>
            </p:spPr>
            <p:txBody>
              <a:bodyPr/>
              <a:lstStyle/>
              <a:p>
                <a:endParaRPr lang="en-US"/>
              </a:p>
            </p:txBody>
          </p:sp>
          <p:sp>
            <p:nvSpPr>
              <p:cNvPr id="56" name="Freeform 21"/>
              <p:cNvSpPr>
                <a:spLocks/>
              </p:cNvSpPr>
              <p:nvPr/>
            </p:nvSpPr>
            <p:spPr bwMode="auto">
              <a:xfrm>
                <a:off x="2721" y="1276"/>
                <a:ext cx="20" cy="34"/>
              </a:xfrm>
              <a:custGeom>
                <a:avLst/>
                <a:gdLst/>
                <a:ahLst/>
                <a:cxnLst>
                  <a:cxn ang="0">
                    <a:pos x="16" y="4"/>
                  </a:cxn>
                  <a:cxn ang="0">
                    <a:pos x="22" y="4"/>
                  </a:cxn>
                  <a:cxn ang="0">
                    <a:pos x="27" y="3"/>
                  </a:cxn>
                  <a:cxn ang="0">
                    <a:pos x="34" y="3"/>
                  </a:cxn>
                  <a:cxn ang="0">
                    <a:pos x="39" y="2"/>
                  </a:cxn>
                  <a:cxn ang="0">
                    <a:pos x="44" y="2"/>
                  </a:cxn>
                  <a:cxn ang="0">
                    <a:pos x="50" y="1"/>
                  </a:cxn>
                  <a:cxn ang="0">
                    <a:pos x="56" y="1"/>
                  </a:cxn>
                  <a:cxn ang="0">
                    <a:pos x="61" y="0"/>
                  </a:cxn>
                  <a:cxn ang="0">
                    <a:pos x="68" y="1"/>
                  </a:cxn>
                  <a:cxn ang="0">
                    <a:pos x="75" y="1"/>
                  </a:cxn>
                  <a:cxn ang="0">
                    <a:pos x="82" y="2"/>
                  </a:cxn>
                  <a:cxn ang="0">
                    <a:pos x="89" y="2"/>
                  </a:cxn>
                  <a:cxn ang="0">
                    <a:pos x="95" y="3"/>
                  </a:cxn>
                  <a:cxn ang="0">
                    <a:pos x="103" y="4"/>
                  </a:cxn>
                  <a:cxn ang="0">
                    <a:pos x="109" y="4"/>
                  </a:cxn>
                  <a:cxn ang="0">
                    <a:pos x="117" y="5"/>
                  </a:cxn>
                  <a:cxn ang="0">
                    <a:pos x="119" y="52"/>
                  </a:cxn>
                  <a:cxn ang="0">
                    <a:pos x="119" y="103"/>
                  </a:cxn>
                  <a:cxn ang="0">
                    <a:pos x="119" y="153"/>
                  </a:cxn>
                  <a:cxn ang="0">
                    <a:pos x="117" y="199"/>
                  </a:cxn>
                  <a:cxn ang="0">
                    <a:pos x="102" y="199"/>
                  </a:cxn>
                  <a:cxn ang="0">
                    <a:pos x="87" y="199"/>
                  </a:cxn>
                  <a:cxn ang="0">
                    <a:pos x="72" y="198"/>
                  </a:cxn>
                  <a:cxn ang="0">
                    <a:pos x="57" y="198"/>
                  </a:cxn>
                  <a:cxn ang="0">
                    <a:pos x="42" y="197"/>
                  </a:cxn>
                  <a:cxn ang="0">
                    <a:pos x="27" y="196"/>
                  </a:cxn>
                  <a:cxn ang="0">
                    <a:pos x="13" y="195"/>
                  </a:cxn>
                  <a:cxn ang="0">
                    <a:pos x="0" y="194"/>
                  </a:cxn>
                  <a:cxn ang="0">
                    <a:pos x="0" y="143"/>
                  </a:cxn>
                  <a:cxn ang="0">
                    <a:pos x="1" y="98"/>
                  </a:cxn>
                  <a:cxn ang="0">
                    <a:pos x="5" y="53"/>
                  </a:cxn>
                  <a:cxn ang="0">
                    <a:pos x="16" y="4"/>
                  </a:cxn>
                </a:cxnLst>
                <a:rect l="0" t="0" r="r" b="b"/>
                <a:pathLst>
                  <a:path w="119" h="199">
                    <a:moveTo>
                      <a:pt x="16" y="4"/>
                    </a:moveTo>
                    <a:lnTo>
                      <a:pt x="22" y="4"/>
                    </a:lnTo>
                    <a:lnTo>
                      <a:pt x="27" y="3"/>
                    </a:lnTo>
                    <a:lnTo>
                      <a:pt x="34" y="3"/>
                    </a:lnTo>
                    <a:lnTo>
                      <a:pt x="39" y="2"/>
                    </a:lnTo>
                    <a:lnTo>
                      <a:pt x="44" y="2"/>
                    </a:lnTo>
                    <a:lnTo>
                      <a:pt x="50" y="1"/>
                    </a:lnTo>
                    <a:lnTo>
                      <a:pt x="56" y="1"/>
                    </a:lnTo>
                    <a:lnTo>
                      <a:pt x="61" y="0"/>
                    </a:lnTo>
                    <a:lnTo>
                      <a:pt x="68" y="1"/>
                    </a:lnTo>
                    <a:lnTo>
                      <a:pt x="75" y="1"/>
                    </a:lnTo>
                    <a:lnTo>
                      <a:pt x="82" y="2"/>
                    </a:lnTo>
                    <a:lnTo>
                      <a:pt x="89" y="2"/>
                    </a:lnTo>
                    <a:lnTo>
                      <a:pt x="95" y="3"/>
                    </a:lnTo>
                    <a:lnTo>
                      <a:pt x="103" y="4"/>
                    </a:lnTo>
                    <a:lnTo>
                      <a:pt x="109" y="4"/>
                    </a:lnTo>
                    <a:lnTo>
                      <a:pt x="117" y="5"/>
                    </a:lnTo>
                    <a:lnTo>
                      <a:pt x="119" y="52"/>
                    </a:lnTo>
                    <a:lnTo>
                      <a:pt x="119" y="103"/>
                    </a:lnTo>
                    <a:lnTo>
                      <a:pt x="119" y="153"/>
                    </a:lnTo>
                    <a:lnTo>
                      <a:pt x="117" y="199"/>
                    </a:lnTo>
                    <a:lnTo>
                      <a:pt x="102" y="199"/>
                    </a:lnTo>
                    <a:lnTo>
                      <a:pt x="87" y="199"/>
                    </a:lnTo>
                    <a:lnTo>
                      <a:pt x="72" y="198"/>
                    </a:lnTo>
                    <a:lnTo>
                      <a:pt x="57" y="198"/>
                    </a:lnTo>
                    <a:lnTo>
                      <a:pt x="42" y="197"/>
                    </a:lnTo>
                    <a:lnTo>
                      <a:pt x="27" y="196"/>
                    </a:lnTo>
                    <a:lnTo>
                      <a:pt x="13" y="195"/>
                    </a:lnTo>
                    <a:lnTo>
                      <a:pt x="0" y="194"/>
                    </a:lnTo>
                    <a:lnTo>
                      <a:pt x="0" y="143"/>
                    </a:lnTo>
                    <a:lnTo>
                      <a:pt x="1" y="98"/>
                    </a:lnTo>
                    <a:lnTo>
                      <a:pt x="5" y="53"/>
                    </a:lnTo>
                    <a:lnTo>
                      <a:pt x="16" y="4"/>
                    </a:lnTo>
                    <a:close/>
                  </a:path>
                </a:pathLst>
              </a:custGeom>
              <a:solidFill>
                <a:srgbClr val="AF997A"/>
              </a:solidFill>
              <a:ln w="9525">
                <a:noFill/>
                <a:round/>
                <a:headEnd/>
                <a:tailEnd/>
              </a:ln>
            </p:spPr>
            <p:txBody>
              <a:bodyPr/>
              <a:lstStyle/>
              <a:p>
                <a:endParaRPr lang="en-US"/>
              </a:p>
            </p:txBody>
          </p:sp>
          <p:sp>
            <p:nvSpPr>
              <p:cNvPr id="57" name="Freeform 22"/>
              <p:cNvSpPr>
                <a:spLocks/>
              </p:cNvSpPr>
              <p:nvPr/>
            </p:nvSpPr>
            <p:spPr bwMode="auto">
              <a:xfrm>
                <a:off x="2721" y="1276"/>
                <a:ext cx="19" cy="30"/>
              </a:xfrm>
              <a:custGeom>
                <a:avLst/>
                <a:gdLst/>
                <a:ahLst/>
                <a:cxnLst>
                  <a:cxn ang="0">
                    <a:pos x="16" y="3"/>
                  </a:cxn>
                  <a:cxn ang="0">
                    <a:pos x="21" y="3"/>
                  </a:cxn>
                  <a:cxn ang="0">
                    <a:pos x="26" y="2"/>
                  </a:cxn>
                  <a:cxn ang="0">
                    <a:pos x="32" y="2"/>
                  </a:cxn>
                  <a:cxn ang="0">
                    <a:pos x="38" y="1"/>
                  </a:cxn>
                  <a:cxn ang="0">
                    <a:pos x="43" y="1"/>
                  </a:cxn>
                  <a:cxn ang="0">
                    <a:pos x="49" y="1"/>
                  </a:cxn>
                  <a:cxn ang="0">
                    <a:pos x="54" y="0"/>
                  </a:cxn>
                  <a:cxn ang="0">
                    <a:pos x="59" y="0"/>
                  </a:cxn>
                  <a:cxn ang="0">
                    <a:pos x="66" y="0"/>
                  </a:cxn>
                  <a:cxn ang="0">
                    <a:pos x="73" y="1"/>
                  </a:cxn>
                  <a:cxn ang="0">
                    <a:pos x="80" y="1"/>
                  </a:cxn>
                  <a:cxn ang="0">
                    <a:pos x="86" y="1"/>
                  </a:cxn>
                  <a:cxn ang="0">
                    <a:pos x="92" y="2"/>
                  </a:cxn>
                  <a:cxn ang="0">
                    <a:pos x="99" y="2"/>
                  </a:cxn>
                  <a:cxn ang="0">
                    <a:pos x="105" y="3"/>
                  </a:cxn>
                  <a:cxn ang="0">
                    <a:pos x="112" y="3"/>
                  </a:cxn>
                  <a:cxn ang="0">
                    <a:pos x="114" y="47"/>
                  </a:cxn>
                  <a:cxn ang="0">
                    <a:pos x="114" y="93"/>
                  </a:cxn>
                  <a:cxn ang="0">
                    <a:pos x="114" y="137"/>
                  </a:cxn>
                  <a:cxn ang="0">
                    <a:pos x="112" y="180"/>
                  </a:cxn>
                  <a:cxn ang="0">
                    <a:pos x="98" y="180"/>
                  </a:cxn>
                  <a:cxn ang="0">
                    <a:pos x="83" y="180"/>
                  </a:cxn>
                  <a:cxn ang="0">
                    <a:pos x="69" y="180"/>
                  </a:cxn>
                  <a:cxn ang="0">
                    <a:pos x="55" y="179"/>
                  </a:cxn>
                  <a:cxn ang="0">
                    <a:pos x="40" y="179"/>
                  </a:cxn>
                  <a:cxn ang="0">
                    <a:pos x="26" y="178"/>
                  </a:cxn>
                  <a:cxn ang="0">
                    <a:pos x="14" y="177"/>
                  </a:cxn>
                  <a:cxn ang="0">
                    <a:pos x="0" y="176"/>
                  </a:cxn>
                  <a:cxn ang="0">
                    <a:pos x="0" y="130"/>
                  </a:cxn>
                  <a:cxn ang="0">
                    <a:pos x="1" y="89"/>
                  </a:cxn>
                  <a:cxn ang="0">
                    <a:pos x="5" y="48"/>
                  </a:cxn>
                  <a:cxn ang="0">
                    <a:pos x="16" y="3"/>
                  </a:cxn>
                </a:cxnLst>
                <a:rect l="0" t="0" r="r" b="b"/>
                <a:pathLst>
                  <a:path w="114" h="180">
                    <a:moveTo>
                      <a:pt x="16" y="3"/>
                    </a:moveTo>
                    <a:lnTo>
                      <a:pt x="21" y="3"/>
                    </a:lnTo>
                    <a:lnTo>
                      <a:pt x="26" y="2"/>
                    </a:lnTo>
                    <a:lnTo>
                      <a:pt x="32" y="2"/>
                    </a:lnTo>
                    <a:lnTo>
                      <a:pt x="38" y="1"/>
                    </a:lnTo>
                    <a:lnTo>
                      <a:pt x="43" y="1"/>
                    </a:lnTo>
                    <a:lnTo>
                      <a:pt x="49" y="1"/>
                    </a:lnTo>
                    <a:lnTo>
                      <a:pt x="54" y="0"/>
                    </a:lnTo>
                    <a:lnTo>
                      <a:pt x="59" y="0"/>
                    </a:lnTo>
                    <a:lnTo>
                      <a:pt x="66" y="0"/>
                    </a:lnTo>
                    <a:lnTo>
                      <a:pt x="73" y="1"/>
                    </a:lnTo>
                    <a:lnTo>
                      <a:pt x="80" y="1"/>
                    </a:lnTo>
                    <a:lnTo>
                      <a:pt x="86" y="1"/>
                    </a:lnTo>
                    <a:lnTo>
                      <a:pt x="92" y="2"/>
                    </a:lnTo>
                    <a:lnTo>
                      <a:pt x="99" y="2"/>
                    </a:lnTo>
                    <a:lnTo>
                      <a:pt x="105" y="3"/>
                    </a:lnTo>
                    <a:lnTo>
                      <a:pt x="112" y="3"/>
                    </a:lnTo>
                    <a:lnTo>
                      <a:pt x="114" y="47"/>
                    </a:lnTo>
                    <a:lnTo>
                      <a:pt x="114" y="93"/>
                    </a:lnTo>
                    <a:lnTo>
                      <a:pt x="114" y="137"/>
                    </a:lnTo>
                    <a:lnTo>
                      <a:pt x="112" y="180"/>
                    </a:lnTo>
                    <a:lnTo>
                      <a:pt x="98" y="180"/>
                    </a:lnTo>
                    <a:lnTo>
                      <a:pt x="83" y="180"/>
                    </a:lnTo>
                    <a:lnTo>
                      <a:pt x="69" y="180"/>
                    </a:lnTo>
                    <a:lnTo>
                      <a:pt x="55" y="179"/>
                    </a:lnTo>
                    <a:lnTo>
                      <a:pt x="40" y="179"/>
                    </a:lnTo>
                    <a:lnTo>
                      <a:pt x="26" y="178"/>
                    </a:lnTo>
                    <a:lnTo>
                      <a:pt x="14" y="177"/>
                    </a:lnTo>
                    <a:lnTo>
                      <a:pt x="0" y="176"/>
                    </a:lnTo>
                    <a:lnTo>
                      <a:pt x="0" y="130"/>
                    </a:lnTo>
                    <a:lnTo>
                      <a:pt x="1" y="89"/>
                    </a:lnTo>
                    <a:lnTo>
                      <a:pt x="5" y="48"/>
                    </a:lnTo>
                    <a:lnTo>
                      <a:pt x="16" y="3"/>
                    </a:lnTo>
                    <a:close/>
                  </a:path>
                </a:pathLst>
              </a:custGeom>
              <a:solidFill>
                <a:srgbClr val="B59E82"/>
              </a:solidFill>
              <a:ln w="9525">
                <a:noFill/>
                <a:round/>
                <a:headEnd/>
                <a:tailEnd/>
              </a:ln>
            </p:spPr>
            <p:txBody>
              <a:bodyPr/>
              <a:lstStyle/>
              <a:p>
                <a:endParaRPr lang="en-US"/>
              </a:p>
            </p:txBody>
          </p:sp>
          <p:sp>
            <p:nvSpPr>
              <p:cNvPr id="58" name="Freeform 23"/>
              <p:cNvSpPr>
                <a:spLocks/>
              </p:cNvSpPr>
              <p:nvPr/>
            </p:nvSpPr>
            <p:spPr bwMode="auto">
              <a:xfrm>
                <a:off x="2721" y="1276"/>
                <a:ext cx="18" cy="28"/>
              </a:xfrm>
              <a:custGeom>
                <a:avLst/>
                <a:gdLst/>
                <a:ahLst/>
                <a:cxnLst>
                  <a:cxn ang="0">
                    <a:pos x="15" y="3"/>
                  </a:cxn>
                  <a:cxn ang="0">
                    <a:pos x="20" y="3"/>
                  </a:cxn>
                  <a:cxn ang="0">
                    <a:pos x="25" y="2"/>
                  </a:cxn>
                  <a:cxn ang="0">
                    <a:pos x="31" y="2"/>
                  </a:cxn>
                  <a:cxn ang="0">
                    <a:pos x="36" y="1"/>
                  </a:cxn>
                  <a:cxn ang="0">
                    <a:pos x="40" y="1"/>
                  </a:cxn>
                  <a:cxn ang="0">
                    <a:pos x="46" y="1"/>
                  </a:cxn>
                  <a:cxn ang="0">
                    <a:pos x="51" y="0"/>
                  </a:cxn>
                  <a:cxn ang="0">
                    <a:pos x="56" y="0"/>
                  </a:cxn>
                  <a:cxn ang="0">
                    <a:pos x="63" y="0"/>
                  </a:cxn>
                  <a:cxn ang="0">
                    <a:pos x="69" y="1"/>
                  </a:cxn>
                  <a:cxn ang="0">
                    <a:pos x="75" y="1"/>
                  </a:cxn>
                  <a:cxn ang="0">
                    <a:pos x="82" y="1"/>
                  </a:cxn>
                  <a:cxn ang="0">
                    <a:pos x="87" y="2"/>
                  </a:cxn>
                  <a:cxn ang="0">
                    <a:pos x="94" y="2"/>
                  </a:cxn>
                  <a:cxn ang="0">
                    <a:pos x="100" y="3"/>
                  </a:cxn>
                  <a:cxn ang="0">
                    <a:pos x="106" y="3"/>
                  </a:cxn>
                  <a:cxn ang="0">
                    <a:pos x="107" y="42"/>
                  </a:cxn>
                  <a:cxn ang="0">
                    <a:pos x="108" y="83"/>
                  </a:cxn>
                  <a:cxn ang="0">
                    <a:pos x="108" y="124"/>
                  </a:cxn>
                  <a:cxn ang="0">
                    <a:pos x="106" y="163"/>
                  </a:cxn>
                  <a:cxn ang="0">
                    <a:pos x="92" y="164"/>
                  </a:cxn>
                  <a:cxn ang="0">
                    <a:pos x="80" y="164"/>
                  </a:cxn>
                  <a:cxn ang="0">
                    <a:pos x="66" y="163"/>
                  </a:cxn>
                  <a:cxn ang="0">
                    <a:pos x="52" y="163"/>
                  </a:cxn>
                  <a:cxn ang="0">
                    <a:pos x="39" y="162"/>
                  </a:cxn>
                  <a:cxn ang="0">
                    <a:pos x="25" y="162"/>
                  </a:cxn>
                  <a:cxn ang="0">
                    <a:pos x="13" y="161"/>
                  </a:cxn>
                  <a:cxn ang="0">
                    <a:pos x="0" y="160"/>
                  </a:cxn>
                  <a:cxn ang="0">
                    <a:pos x="0" y="118"/>
                  </a:cxn>
                  <a:cxn ang="0">
                    <a:pos x="1" y="81"/>
                  </a:cxn>
                  <a:cxn ang="0">
                    <a:pos x="5" y="43"/>
                  </a:cxn>
                  <a:cxn ang="0">
                    <a:pos x="15" y="3"/>
                  </a:cxn>
                </a:cxnLst>
                <a:rect l="0" t="0" r="r" b="b"/>
                <a:pathLst>
                  <a:path w="108" h="164">
                    <a:moveTo>
                      <a:pt x="15" y="3"/>
                    </a:moveTo>
                    <a:lnTo>
                      <a:pt x="20" y="3"/>
                    </a:lnTo>
                    <a:lnTo>
                      <a:pt x="25" y="2"/>
                    </a:lnTo>
                    <a:lnTo>
                      <a:pt x="31" y="2"/>
                    </a:lnTo>
                    <a:lnTo>
                      <a:pt x="36" y="1"/>
                    </a:lnTo>
                    <a:lnTo>
                      <a:pt x="40" y="1"/>
                    </a:lnTo>
                    <a:lnTo>
                      <a:pt x="46" y="1"/>
                    </a:lnTo>
                    <a:lnTo>
                      <a:pt x="51" y="0"/>
                    </a:lnTo>
                    <a:lnTo>
                      <a:pt x="56" y="0"/>
                    </a:lnTo>
                    <a:lnTo>
                      <a:pt x="63" y="0"/>
                    </a:lnTo>
                    <a:lnTo>
                      <a:pt x="69" y="1"/>
                    </a:lnTo>
                    <a:lnTo>
                      <a:pt x="75" y="1"/>
                    </a:lnTo>
                    <a:lnTo>
                      <a:pt x="82" y="1"/>
                    </a:lnTo>
                    <a:lnTo>
                      <a:pt x="87" y="2"/>
                    </a:lnTo>
                    <a:lnTo>
                      <a:pt x="94" y="2"/>
                    </a:lnTo>
                    <a:lnTo>
                      <a:pt x="100" y="3"/>
                    </a:lnTo>
                    <a:lnTo>
                      <a:pt x="106" y="3"/>
                    </a:lnTo>
                    <a:lnTo>
                      <a:pt x="107" y="42"/>
                    </a:lnTo>
                    <a:lnTo>
                      <a:pt x="108" y="83"/>
                    </a:lnTo>
                    <a:lnTo>
                      <a:pt x="108" y="124"/>
                    </a:lnTo>
                    <a:lnTo>
                      <a:pt x="106" y="163"/>
                    </a:lnTo>
                    <a:lnTo>
                      <a:pt x="92" y="164"/>
                    </a:lnTo>
                    <a:lnTo>
                      <a:pt x="80" y="164"/>
                    </a:lnTo>
                    <a:lnTo>
                      <a:pt x="66" y="163"/>
                    </a:lnTo>
                    <a:lnTo>
                      <a:pt x="52" y="163"/>
                    </a:lnTo>
                    <a:lnTo>
                      <a:pt x="39" y="162"/>
                    </a:lnTo>
                    <a:lnTo>
                      <a:pt x="25" y="162"/>
                    </a:lnTo>
                    <a:lnTo>
                      <a:pt x="13" y="161"/>
                    </a:lnTo>
                    <a:lnTo>
                      <a:pt x="0" y="160"/>
                    </a:lnTo>
                    <a:lnTo>
                      <a:pt x="0" y="118"/>
                    </a:lnTo>
                    <a:lnTo>
                      <a:pt x="1" y="81"/>
                    </a:lnTo>
                    <a:lnTo>
                      <a:pt x="5" y="43"/>
                    </a:lnTo>
                    <a:lnTo>
                      <a:pt x="15" y="3"/>
                    </a:lnTo>
                    <a:close/>
                  </a:path>
                </a:pathLst>
              </a:custGeom>
              <a:solidFill>
                <a:srgbClr val="BAA58C"/>
              </a:solidFill>
              <a:ln w="9525">
                <a:noFill/>
                <a:round/>
                <a:headEnd/>
                <a:tailEnd/>
              </a:ln>
            </p:spPr>
            <p:txBody>
              <a:bodyPr/>
              <a:lstStyle/>
              <a:p>
                <a:endParaRPr lang="en-US"/>
              </a:p>
            </p:txBody>
          </p:sp>
          <p:sp>
            <p:nvSpPr>
              <p:cNvPr id="59" name="Freeform 24"/>
              <p:cNvSpPr>
                <a:spLocks/>
              </p:cNvSpPr>
              <p:nvPr/>
            </p:nvSpPr>
            <p:spPr bwMode="auto">
              <a:xfrm>
                <a:off x="2722" y="1276"/>
                <a:ext cx="17" cy="25"/>
              </a:xfrm>
              <a:custGeom>
                <a:avLst/>
                <a:gdLst/>
                <a:ahLst/>
                <a:cxnLst>
                  <a:cxn ang="0">
                    <a:pos x="14" y="3"/>
                  </a:cxn>
                  <a:cxn ang="0">
                    <a:pos x="19" y="3"/>
                  </a:cxn>
                  <a:cxn ang="0">
                    <a:pos x="23" y="2"/>
                  </a:cxn>
                  <a:cxn ang="0">
                    <a:pos x="29" y="2"/>
                  </a:cxn>
                  <a:cxn ang="0">
                    <a:pos x="34" y="1"/>
                  </a:cxn>
                  <a:cxn ang="0">
                    <a:pos x="38" y="1"/>
                  </a:cxn>
                  <a:cxn ang="0">
                    <a:pos x="44" y="1"/>
                  </a:cxn>
                  <a:cxn ang="0">
                    <a:pos x="48" y="0"/>
                  </a:cxn>
                  <a:cxn ang="0">
                    <a:pos x="53" y="0"/>
                  </a:cxn>
                  <a:cxn ang="0">
                    <a:pos x="60" y="0"/>
                  </a:cxn>
                  <a:cxn ang="0">
                    <a:pos x="65" y="1"/>
                  </a:cxn>
                  <a:cxn ang="0">
                    <a:pos x="71" y="1"/>
                  </a:cxn>
                  <a:cxn ang="0">
                    <a:pos x="78" y="1"/>
                  </a:cxn>
                  <a:cxn ang="0">
                    <a:pos x="83" y="2"/>
                  </a:cxn>
                  <a:cxn ang="0">
                    <a:pos x="89" y="2"/>
                  </a:cxn>
                  <a:cxn ang="0">
                    <a:pos x="95" y="3"/>
                  </a:cxn>
                  <a:cxn ang="0">
                    <a:pos x="101" y="3"/>
                  </a:cxn>
                  <a:cxn ang="0">
                    <a:pos x="102" y="37"/>
                  </a:cxn>
                  <a:cxn ang="0">
                    <a:pos x="103" y="74"/>
                  </a:cxn>
                  <a:cxn ang="0">
                    <a:pos x="102" y="110"/>
                  </a:cxn>
                  <a:cxn ang="0">
                    <a:pos x="101" y="145"/>
                  </a:cxn>
                  <a:cxn ang="0">
                    <a:pos x="88" y="145"/>
                  </a:cxn>
                  <a:cxn ang="0">
                    <a:pos x="76" y="145"/>
                  </a:cxn>
                  <a:cxn ang="0">
                    <a:pos x="63" y="145"/>
                  </a:cxn>
                  <a:cxn ang="0">
                    <a:pos x="50" y="145"/>
                  </a:cxn>
                  <a:cxn ang="0">
                    <a:pos x="37" y="144"/>
                  </a:cxn>
                  <a:cxn ang="0">
                    <a:pos x="24" y="144"/>
                  </a:cxn>
                  <a:cxn ang="0">
                    <a:pos x="12" y="143"/>
                  </a:cxn>
                  <a:cxn ang="0">
                    <a:pos x="0" y="143"/>
                  </a:cxn>
                  <a:cxn ang="0">
                    <a:pos x="0" y="106"/>
                  </a:cxn>
                  <a:cxn ang="0">
                    <a:pos x="1" y="73"/>
                  </a:cxn>
                  <a:cxn ang="0">
                    <a:pos x="4" y="39"/>
                  </a:cxn>
                  <a:cxn ang="0">
                    <a:pos x="14" y="3"/>
                  </a:cxn>
                </a:cxnLst>
                <a:rect l="0" t="0" r="r" b="b"/>
                <a:pathLst>
                  <a:path w="103" h="145">
                    <a:moveTo>
                      <a:pt x="14" y="3"/>
                    </a:moveTo>
                    <a:lnTo>
                      <a:pt x="19" y="3"/>
                    </a:lnTo>
                    <a:lnTo>
                      <a:pt x="23" y="2"/>
                    </a:lnTo>
                    <a:lnTo>
                      <a:pt x="29" y="2"/>
                    </a:lnTo>
                    <a:lnTo>
                      <a:pt x="34" y="1"/>
                    </a:lnTo>
                    <a:lnTo>
                      <a:pt x="38" y="1"/>
                    </a:lnTo>
                    <a:lnTo>
                      <a:pt x="44" y="1"/>
                    </a:lnTo>
                    <a:lnTo>
                      <a:pt x="48" y="0"/>
                    </a:lnTo>
                    <a:lnTo>
                      <a:pt x="53" y="0"/>
                    </a:lnTo>
                    <a:lnTo>
                      <a:pt x="60" y="0"/>
                    </a:lnTo>
                    <a:lnTo>
                      <a:pt x="65" y="1"/>
                    </a:lnTo>
                    <a:lnTo>
                      <a:pt x="71" y="1"/>
                    </a:lnTo>
                    <a:lnTo>
                      <a:pt x="78" y="1"/>
                    </a:lnTo>
                    <a:lnTo>
                      <a:pt x="83" y="2"/>
                    </a:lnTo>
                    <a:lnTo>
                      <a:pt x="89" y="2"/>
                    </a:lnTo>
                    <a:lnTo>
                      <a:pt x="95" y="3"/>
                    </a:lnTo>
                    <a:lnTo>
                      <a:pt x="101" y="3"/>
                    </a:lnTo>
                    <a:lnTo>
                      <a:pt x="102" y="37"/>
                    </a:lnTo>
                    <a:lnTo>
                      <a:pt x="103" y="74"/>
                    </a:lnTo>
                    <a:lnTo>
                      <a:pt x="102" y="110"/>
                    </a:lnTo>
                    <a:lnTo>
                      <a:pt x="101" y="145"/>
                    </a:lnTo>
                    <a:lnTo>
                      <a:pt x="88" y="145"/>
                    </a:lnTo>
                    <a:lnTo>
                      <a:pt x="76" y="145"/>
                    </a:lnTo>
                    <a:lnTo>
                      <a:pt x="63" y="145"/>
                    </a:lnTo>
                    <a:lnTo>
                      <a:pt x="50" y="145"/>
                    </a:lnTo>
                    <a:lnTo>
                      <a:pt x="37" y="144"/>
                    </a:lnTo>
                    <a:lnTo>
                      <a:pt x="24" y="144"/>
                    </a:lnTo>
                    <a:lnTo>
                      <a:pt x="12" y="143"/>
                    </a:lnTo>
                    <a:lnTo>
                      <a:pt x="0" y="143"/>
                    </a:lnTo>
                    <a:lnTo>
                      <a:pt x="0" y="106"/>
                    </a:lnTo>
                    <a:lnTo>
                      <a:pt x="1" y="73"/>
                    </a:lnTo>
                    <a:lnTo>
                      <a:pt x="4" y="39"/>
                    </a:lnTo>
                    <a:lnTo>
                      <a:pt x="14" y="3"/>
                    </a:lnTo>
                    <a:close/>
                  </a:path>
                </a:pathLst>
              </a:custGeom>
              <a:solidFill>
                <a:srgbClr val="BFAD96"/>
              </a:solidFill>
              <a:ln w="9525">
                <a:noFill/>
                <a:round/>
                <a:headEnd/>
                <a:tailEnd/>
              </a:ln>
            </p:spPr>
            <p:txBody>
              <a:bodyPr/>
              <a:lstStyle/>
              <a:p>
                <a:endParaRPr lang="en-US"/>
              </a:p>
            </p:txBody>
          </p:sp>
          <p:sp>
            <p:nvSpPr>
              <p:cNvPr id="60" name="Freeform 25"/>
              <p:cNvSpPr>
                <a:spLocks/>
              </p:cNvSpPr>
              <p:nvPr/>
            </p:nvSpPr>
            <p:spPr bwMode="auto">
              <a:xfrm>
                <a:off x="2722" y="1276"/>
                <a:ext cx="16" cy="22"/>
              </a:xfrm>
              <a:custGeom>
                <a:avLst/>
                <a:gdLst/>
                <a:ahLst/>
                <a:cxnLst>
                  <a:cxn ang="0">
                    <a:pos x="12" y="3"/>
                  </a:cxn>
                  <a:cxn ang="0">
                    <a:pos x="17" y="3"/>
                  </a:cxn>
                  <a:cxn ang="0">
                    <a:pos x="21" y="2"/>
                  </a:cxn>
                  <a:cxn ang="0">
                    <a:pos x="27" y="2"/>
                  </a:cxn>
                  <a:cxn ang="0">
                    <a:pos x="31" y="1"/>
                  </a:cxn>
                  <a:cxn ang="0">
                    <a:pos x="36" y="1"/>
                  </a:cxn>
                  <a:cxn ang="0">
                    <a:pos x="41" y="1"/>
                  </a:cxn>
                  <a:cxn ang="0">
                    <a:pos x="46" y="0"/>
                  </a:cxn>
                  <a:cxn ang="0">
                    <a:pos x="50" y="0"/>
                  </a:cxn>
                  <a:cxn ang="0">
                    <a:pos x="55" y="0"/>
                  </a:cxn>
                  <a:cxn ang="0">
                    <a:pos x="62" y="1"/>
                  </a:cxn>
                  <a:cxn ang="0">
                    <a:pos x="67" y="1"/>
                  </a:cxn>
                  <a:cxn ang="0">
                    <a:pos x="72" y="1"/>
                  </a:cxn>
                  <a:cxn ang="0">
                    <a:pos x="78" y="2"/>
                  </a:cxn>
                  <a:cxn ang="0">
                    <a:pos x="84" y="2"/>
                  </a:cxn>
                  <a:cxn ang="0">
                    <a:pos x="90" y="3"/>
                  </a:cxn>
                  <a:cxn ang="0">
                    <a:pos x="95" y="3"/>
                  </a:cxn>
                  <a:cxn ang="0">
                    <a:pos x="96" y="33"/>
                  </a:cxn>
                  <a:cxn ang="0">
                    <a:pos x="97" y="64"/>
                  </a:cxn>
                  <a:cxn ang="0">
                    <a:pos x="96" y="97"/>
                  </a:cxn>
                  <a:cxn ang="0">
                    <a:pos x="95" y="128"/>
                  </a:cxn>
                  <a:cxn ang="0">
                    <a:pos x="83" y="128"/>
                  </a:cxn>
                  <a:cxn ang="0">
                    <a:pos x="71" y="128"/>
                  </a:cxn>
                  <a:cxn ang="0">
                    <a:pos x="59" y="128"/>
                  </a:cxn>
                  <a:cxn ang="0">
                    <a:pos x="47" y="128"/>
                  </a:cxn>
                  <a:cxn ang="0">
                    <a:pos x="35" y="128"/>
                  </a:cxn>
                  <a:cxn ang="0">
                    <a:pos x="24" y="128"/>
                  </a:cxn>
                  <a:cxn ang="0">
                    <a:pos x="12" y="127"/>
                  </a:cxn>
                  <a:cxn ang="0">
                    <a:pos x="0" y="127"/>
                  </a:cxn>
                  <a:cxn ang="0">
                    <a:pos x="0" y="94"/>
                  </a:cxn>
                  <a:cxn ang="0">
                    <a:pos x="0" y="64"/>
                  </a:cxn>
                  <a:cxn ang="0">
                    <a:pos x="3" y="35"/>
                  </a:cxn>
                  <a:cxn ang="0">
                    <a:pos x="12" y="3"/>
                  </a:cxn>
                </a:cxnLst>
                <a:rect l="0" t="0" r="r" b="b"/>
                <a:pathLst>
                  <a:path w="97" h="128">
                    <a:moveTo>
                      <a:pt x="12" y="3"/>
                    </a:moveTo>
                    <a:lnTo>
                      <a:pt x="17" y="3"/>
                    </a:lnTo>
                    <a:lnTo>
                      <a:pt x="21" y="2"/>
                    </a:lnTo>
                    <a:lnTo>
                      <a:pt x="27" y="2"/>
                    </a:lnTo>
                    <a:lnTo>
                      <a:pt x="31" y="1"/>
                    </a:lnTo>
                    <a:lnTo>
                      <a:pt x="36" y="1"/>
                    </a:lnTo>
                    <a:lnTo>
                      <a:pt x="41" y="1"/>
                    </a:lnTo>
                    <a:lnTo>
                      <a:pt x="46" y="0"/>
                    </a:lnTo>
                    <a:lnTo>
                      <a:pt x="50" y="0"/>
                    </a:lnTo>
                    <a:lnTo>
                      <a:pt x="55" y="0"/>
                    </a:lnTo>
                    <a:lnTo>
                      <a:pt x="62" y="1"/>
                    </a:lnTo>
                    <a:lnTo>
                      <a:pt x="67" y="1"/>
                    </a:lnTo>
                    <a:lnTo>
                      <a:pt x="72" y="1"/>
                    </a:lnTo>
                    <a:lnTo>
                      <a:pt x="78" y="2"/>
                    </a:lnTo>
                    <a:lnTo>
                      <a:pt x="84" y="2"/>
                    </a:lnTo>
                    <a:lnTo>
                      <a:pt x="90" y="3"/>
                    </a:lnTo>
                    <a:lnTo>
                      <a:pt x="95" y="3"/>
                    </a:lnTo>
                    <a:lnTo>
                      <a:pt x="96" y="33"/>
                    </a:lnTo>
                    <a:lnTo>
                      <a:pt x="97" y="64"/>
                    </a:lnTo>
                    <a:lnTo>
                      <a:pt x="96" y="97"/>
                    </a:lnTo>
                    <a:lnTo>
                      <a:pt x="95" y="128"/>
                    </a:lnTo>
                    <a:lnTo>
                      <a:pt x="83" y="128"/>
                    </a:lnTo>
                    <a:lnTo>
                      <a:pt x="71" y="128"/>
                    </a:lnTo>
                    <a:lnTo>
                      <a:pt x="59" y="128"/>
                    </a:lnTo>
                    <a:lnTo>
                      <a:pt x="47" y="128"/>
                    </a:lnTo>
                    <a:lnTo>
                      <a:pt x="35" y="128"/>
                    </a:lnTo>
                    <a:lnTo>
                      <a:pt x="24" y="128"/>
                    </a:lnTo>
                    <a:lnTo>
                      <a:pt x="12" y="127"/>
                    </a:lnTo>
                    <a:lnTo>
                      <a:pt x="0" y="127"/>
                    </a:lnTo>
                    <a:lnTo>
                      <a:pt x="0" y="94"/>
                    </a:lnTo>
                    <a:lnTo>
                      <a:pt x="0" y="64"/>
                    </a:lnTo>
                    <a:lnTo>
                      <a:pt x="3" y="35"/>
                    </a:lnTo>
                    <a:lnTo>
                      <a:pt x="12" y="3"/>
                    </a:lnTo>
                    <a:close/>
                  </a:path>
                </a:pathLst>
              </a:custGeom>
              <a:solidFill>
                <a:srgbClr val="C4B7A3"/>
              </a:solidFill>
              <a:ln w="9525">
                <a:noFill/>
                <a:round/>
                <a:headEnd/>
                <a:tailEnd/>
              </a:ln>
            </p:spPr>
            <p:txBody>
              <a:bodyPr/>
              <a:lstStyle/>
              <a:p>
                <a:endParaRPr lang="en-US"/>
              </a:p>
            </p:txBody>
          </p:sp>
          <p:sp>
            <p:nvSpPr>
              <p:cNvPr id="61" name="Freeform 26"/>
              <p:cNvSpPr>
                <a:spLocks/>
              </p:cNvSpPr>
              <p:nvPr/>
            </p:nvSpPr>
            <p:spPr bwMode="auto">
              <a:xfrm>
                <a:off x="2722" y="1276"/>
                <a:ext cx="15" cy="19"/>
              </a:xfrm>
              <a:custGeom>
                <a:avLst/>
                <a:gdLst/>
                <a:ahLst/>
                <a:cxnLst>
                  <a:cxn ang="0">
                    <a:pos x="12" y="3"/>
                  </a:cxn>
                  <a:cxn ang="0">
                    <a:pos x="16" y="3"/>
                  </a:cxn>
                  <a:cxn ang="0">
                    <a:pos x="21" y="2"/>
                  </a:cxn>
                  <a:cxn ang="0">
                    <a:pos x="26" y="2"/>
                  </a:cxn>
                  <a:cxn ang="0">
                    <a:pos x="30" y="1"/>
                  </a:cxn>
                  <a:cxn ang="0">
                    <a:pos x="35" y="1"/>
                  </a:cxn>
                  <a:cxn ang="0">
                    <a:pos x="40" y="1"/>
                  </a:cxn>
                  <a:cxn ang="0">
                    <a:pos x="44" y="0"/>
                  </a:cxn>
                  <a:cxn ang="0">
                    <a:pos x="48" y="0"/>
                  </a:cxn>
                  <a:cxn ang="0">
                    <a:pos x="53" y="0"/>
                  </a:cxn>
                  <a:cxn ang="0">
                    <a:pos x="59" y="1"/>
                  </a:cxn>
                  <a:cxn ang="0">
                    <a:pos x="64" y="1"/>
                  </a:cxn>
                  <a:cxn ang="0">
                    <a:pos x="69" y="1"/>
                  </a:cxn>
                  <a:cxn ang="0">
                    <a:pos x="75" y="2"/>
                  </a:cxn>
                  <a:cxn ang="0">
                    <a:pos x="80" y="2"/>
                  </a:cxn>
                  <a:cxn ang="0">
                    <a:pos x="85" y="3"/>
                  </a:cxn>
                  <a:cxn ang="0">
                    <a:pos x="91" y="3"/>
                  </a:cxn>
                  <a:cxn ang="0">
                    <a:pos x="92" y="28"/>
                  </a:cxn>
                  <a:cxn ang="0">
                    <a:pos x="92" y="55"/>
                  </a:cxn>
                  <a:cxn ang="0">
                    <a:pos x="92" y="83"/>
                  </a:cxn>
                  <a:cxn ang="0">
                    <a:pos x="91" y="110"/>
                  </a:cxn>
                  <a:cxn ang="0">
                    <a:pos x="79" y="111"/>
                  </a:cxn>
                  <a:cxn ang="0">
                    <a:pos x="68" y="111"/>
                  </a:cxn>
                  <a:cxn ang="0">
                    <a:pos x="57" y="111"/>
                  </a:cxn>
                  <a:cxn ang="0">
                    <a:pos x="46" y="111"/>
                  </a:cxn>
                  <a:cxn ang="0">
                    <a:pos x="34" y="111"/>
                  </a:cxn>
                  <a:cxn ang="0">
                    <a:pos x="24" y="111"/>
                  </a:cxn>
                  <a:cxn ang="0">
                    <a:pos x="12" y="111"/>
                  </a:cxn>
                  <a:cxn ang="0">
                    <a:pos x="0" y="111"/>
                  </a:cxn>
                  <a:cxn ang="0">
                    <a:pos x="0" y="83"/>
                  </a:cxn>
                  <a:cxn ang="0">
                    <a:pos x="1" y="56"/>
                  </a:cxn>
                  <a:cxn ang="0">
                    <a:pos x="4" y="31"/>
                  </a:cxn>
                  <a:cxn ang="0">
                    <a:pos x="12" y="3"/>
                  </a:cxn>
                </a:cxnLst>
                <a:rect l="0" t="0" r="r" b="b"/>
                <a:pathLst>
                  <a:path w="92" h="111">
                    <a:moveTo>
                      <a:pt x="12" y="3"/>
                    </a:moveTo>
                    <a:lnTo>
                      <a:pt x="16" y="3"/>
                    </a:lnTo>
                    <a:lnTo>
                      <a:pt x="21" y="2"/>
                    </a:lnTo>
                    <a:lnTo>
                      <a:pt x="26" y="2"/>
                    </a:lnTo>
                    <a:lnTo>
                      <a:pt x="30" y="1"/>
                    </a:lnTo>
                    <a:lnTo>
                      <a:pt x="35" y="1"/>
                    </a:lnTo>
                    <a:lnTo>
                      <a:pt x="40" y="1"/>
                    </a:lnTo>
                    <a:lnTo>
                      <a:pt x="44" y="0"/>
                    </a:lnTo>
                    <a:lnTo>
                      <a:pt x="48" y="0"/>
                    </a:lnTo>
                    <a:lnTo>
                      <a:pt x="53" y="0"/>
                    </a:lnTo>
                    <a:lnTo>
                      <a:pt x="59" y="1"/>
                    </a:lnTo>
                    <a:lnTo>
                      <a:pt x="64" y="1"/>
                    </a:lnTo>
                    <a:lnTo>
                      <a:pt x="69" y="1"/>
                    </a:lnTo>
                    <a:lnTo>
                      <a:pt x="75" y="2"/>
                    </a:lnTo>
                    <a:lnTo>
                      <a:pt x="80" y="2"/>
                    </a:lnTo>
                    <a:lnTo>
                      <a:pt x="85" y="3"/>
                    </a:lnTo>
                    <a:lnTo>
                      <a:pt x="91" y="3"/>
                    </a:lnTo>
                    <a:lnTo>
                      <a:pt x="92" y="28"/>
                    </a:lnTo>
                    <a:lnTo>
                      <a:pt x="92" y="55"/>
                    </a:lnTo>
                    <a:lnTo>
                      <a:pt x="92" y="83"/>
                    </a:lnTo>
                    <a:lnTo>
                      <a:pt x="91" y="110"/>
                    </a:lnTo>
                    <a:lnTo>
                      <a:pt x="79" y="111"/>
                    </a:lnTo>
                    <a:lnTo>
                      <a:pt x="68" y="111"/>
                    </a:lnTo>
                    <a:lnTo>
                      <a:pt x="57" y="111"/>
                    </a:lnTo>
                    <a:lnTo>
                      <a:pt x="46" y="111"/>
                    </a:lnTo>
                    <a:lnTo>
                      <a:pt x="34" y="111"/>
                    </a:lnTo>
                    <a:lnTo>
                      <a:pt x="24" y="111"/>
                    </a:lnTo>
                    <a:lnTo>
                      <a:pt x="12" y="111"/>
                    </a:lnTo>
                    <a:lnTo>
                      <a:pt x="0" y="111"/>
                    </a:lnTo>
                    <a:lnTo>
                      <a:pt x="0" y="83"/>
                    </a:lnTo>
                    <a:lnTo>
                      <a:pt x="1" y="56"/>
                    </a:lnTo>
                    <a:lnTo>
                      <a:pt x="4" y="31"/>
                    </a:lnTo>
                    <a:lnTo>
                      <a:pt x="12" y="3"/>
                    </a:lnTo>
                    <a:close/>
                  </a:path>
                </a:pathLst>
              </a:custGeom>
              <a:solidFill>
                <a:srgbClr val="C9BFAD"/>
              </a:solidFill>
              <a:ln w="9525">
                <a:noFill/>
                <a:round/>
                <a:headEnd/>
                <a:tailEnd/>
              </a:ln>
            </p:spPr>
            <p:txBody>
              <a:bodyPr/>
              <a:lstStyle/>
              <a:p>
                <a:endParaRPr lang="en-US"/>
              </a:p>
            </p:txBody>
          </p:sp>
          <p:sp>
            <p:nvSpPr>
              <p:cNvPr id="62" name="Freeform 27"/>
              <p:cNvSpPr>
                <a:spLocks/>
              </p:cNvSpPr>
              <p:nvPr/>
            </p:nvSpPr>
            <p:spPr bwMode="auto">
              <a:xfrm>
                <a:off x="2723" y="1276"/>
                <a:ext cx="14" cy="16"/>
              </a:xfrm>
              <a:custGeom>
                <a:avLst/>
                <a:gdLst/>
                <a:ahLst/>
                <a:cxnLst>
                  <a:cxn ang="0">
                    <a:pos x="11" y="3"/>
                  </a:cxn>
                  <a:cxn ang="0">
                    <a:pos x="46" y="0"/>
                  </a:cxn>
                  <a:cxn ang="0">
                    <a:pos x="85" y="3"/>
                  </a:cxn>
                  <a:cxn ang="0">
                    <a:pos x="85" y="24"/>
                  </a:cxn>
                  <a:cxn ang="0">
                    <a:pos x="85" y="46"/>
                  </a:cxn>
                  <a:cxn ang="0">
                    <a:pos x="85" y="70"/>
                  </a:cxn>
                  <a:cxn ang="0">
                    <a:pos x="85" y="93"/>
                  </a:cxn>
                  <a:cxn ang="0">
                    <a:pos x="75" y="94"/>
                  </a:cxn>
                  <a:cxn ang="0">
                    <a:pos x="64" y="94"/>
                  </a:cxn>
                  <a:cxn ang="0">
                    <a:pos x="54" y="95"/>
                  </a:cxn>
                  <a:cxn ang="0">
                    <a:pos x="43" y="95"/>
                  </a:cxn>
                  <a:cxn ang="0">
                    <a:pos x="32" y="95"/>
                  </a:cxn>
                  <a:cxn ang="0">
                    <a:pos x="22" y="95"/>
                  </a:cxn>
                  <a:cxn ang="0">
                    <a:pos x="11" y="95"/>
                  </a:cxn>
                  <a:cxn ang="0">
                    <a:pos x="0" y="95"/>
                  </a:cxn>
                  <a:cxn ang="0">
                    <a:pos x="0" y="71"/>
                  </a:cxn>
                  <a:cxn ang="0">
                    <a:pos x="0" y="48"/>
                  </a:cxn>
                  <a:cxn ang="0">
                    <a:pos x="3" y="27"/>
                  </a:cxn>
                  <a:cxn ang="0">
                    <a:pos x="11" y="3"/>
                  </a:cxn>
                </a:cxnLst>
                <a:rect l="0" t="0" r="r" b="b"/>
                <a:pathLst>
                  <a:path w="85" h="95">
                    <a:moveTo>
                      <a:pt x="11" y="3"/>
                    </a:moveTo>
                    <a:lnTo>
                      <a:pt x="46" y="0"/>
                    </a:lnTo>
                    <a:lnTo>
                      <a:pt x="85" y="3"/>
                    </a:lnTo>
                    <a:lnTo>
                      <a:pt x="85" y="24"/>
                    </a:lnTo>
                    <a:lnTo>
                      <a:pt x="85" y="46"/>
                    </a:lnTo>
                    <a:lnTo>
                      <a:pt x="85" y="70"/>
                    </a:lnTo>
                    <a:lnTo>
                      <a:pt x="85" y="93"/>
                    </a:lnTo>
                    <a:lnTo>
                      <a:pt x="75" y="94"/>
                    </a:lnTo>
                    <a:lnTo>
                      <a:pt x="64" y="94"/>
                    </a:lnTo>
                    <a:lnTo>
                      <a:pt x="54" y="95"/>
                    </a:lnTo>
                    <a:lnTo>
                      <a:pt x="43" y="95"/>
                    </a:lnTo>
                    <a:lnTo>
                      <a:pt x="32" y="95"/>
                    </a:lnTo>
                    <a:lnTo>
                      <a:pt x="22" y="95"/>
                    </a:lnTo>
                    <a:lnTo>
                      <a:pt x="11" y="95"/>
                    </a:lnTo>
                    <a:lnTo>
                      <a:pt x="0" y="95"/>
                    </a:lnTo>
                    <a:lnTo>
                      <a:pt x="0" y="71"/>
                    </a:lnTo>
                    <a:lnTo>
                      <a:pt x="0" y="48"/>
                    </a:lnTo>
                    <a:lnTo>
                      <a:pt x="3" y="27"/>
                    </a:lnTo>
                    <a:lnTo>
                      <a:pt x="11" y="3"/>
                    </a:lnTo>
                    <a:close/>
                  </a:path>
                </a:pathLst>
              </a:custGeom>
              <a:solidFill>
                <a:srgbClr val="CEC6B7"/>
              </a:solidFill>
              <a:ln w="9525">
                <a:noFill/>
                <a:round/>
                <a:headEnd/>
                <a:tailEnd/>
              </a:ln>
            </p:spPr>
            <p:txBody>
              <a:bodyPr/>
              <a:lstStyle/>
              <a:p>
                <a:endParaRPr lang="en-US"/>
              </a:p>
            </p:txBody>
          </p:sp>
          <p:sp>
            <p:nvSpPr>
              <p:cNvPr id="63" name="Freeform 28"/>
              <p:cNvSpPr>
                <a:spLocks/>
              </p:cNvSpPr>
              <p:nvPr/>
            </p:nvSpPr>
            <p:spPr bwMode="auto">
              <a:xfrm>
                <a:off x="2723" y="1272"/>
                <a:ext cx="20" cy="4"/>
              </a:xfrm>
              <a:custGeom>
                <a:avLst/>
                <a:gdLst/>
                <a:ahLst/>
                <a:cxnLst>
                  <a:cxn ang="0">
                    <a:pos x="3" y="1"/>
                  </a:cxn>
                  <a:cxn ang="0">
                    <a:pos x="0" y="24"/>
                  </a:cxn>
                  <a:cxn ang="0">
                    <a:pos x="15" y="23"/>
                  </a:cxn>
                  <a:cxn ang="0">
                    <a:pos x="29" y="22"/>
                  </a:cxn>
                  <a:cxn ang="0">
                    <a:pos x="44" y="22"/>
                  </a:cxn>
                  <a:cxn ang="0">
                    <a:pos x="59" y="23"/>
                  </a:cxn>
                  <a:cxn ang="0">
                    <a:pos x="73" y="24"/>
                  </a:cxn>
                  <a:cxn ang="0">
                    <a:pos x="88" y="25"/>
                  </a:cxn>
                  <a:cxn ang="0">
                    <a:pos x="103" y="26"/>
                  </a:cxn>
                  <a:cxn ang="0">
                    <a:pos x="119" y="27"/>
                  </a:cxn>
                  <a:cxn ang="0">
                    <a:pos x="119" y="3"/>
                  </a:cxn>
                  <a:cxn ang="0">
                    <a:pos x="63" y="0"/>
                  </a:cxn>
                  <a:cxn ang="0">
                    <a:pos x="3" y="1"/>
                  </a:cxn>
                </a:cxnLst>
                <a:rect l="0" t="0" r="r" b="b"/>
                <a:pathLst>
                  <a:path w="119" h="27">
                    <a:moveTo>
                      <a:pt x="3" y="1"/>
                    </a:moveTo>
                    <a:lnTo>
                      <a:pt x="0" y="24"/>
                    </a:lnTo>
                    <a:lnTo>
                      <a:pt x="15" y="23"/>
                    </a:lnTo>
                    <a:lnTo>
                      <a:pt x="29" y="22"/>
                    </a:lnTo>
                    <a:lnTo>
                      <a:pt x="44" y="22"/>
                    </a:lnTo>
                    <a:lnTo>
                      <a:pt x="59" y="23"/>
                    </a:lnTo>
                    <a:lnTo>
                      <a:pt x="73" y="24"/>
                    </a:lnTo>
                    <a:lnTo>
                      <a:pt x="88" y="25"/>
                    </a:lnTo>
                    <a:lnTo>
                      <a:pt x="103" y="26"/>
                    </a:lnTo>
                    <a:lnTo>
                      <a:pt x="119" y="27"/>
                    </a:lnTo>
                    <a:lnTo>
                      <a:pt x="119" y="3"/>
                    </a:lnTo>
                    <a:lnTo>
                      <a:pt x="63" y="0"/>
                    </a:lnTo>
                    <a:lnTo>
                      <a:pt x="3" y="1"/>
                    </a:lnTo>
                    <a:close/>
                  </a:path>
                </a:pathLst>
              </a:custGeom>
              <a:solidFill>
                <a:srgbClr val="AA8E70"/>
              </a:solidFill>
              <a:ln w="9525">
                <a:noFill/>
                <a:round/>
                <a:headEnd/>
                <a:tailEnd/>
              </a:ln>
            </p:spPr>
            <p:txBody>
              <a:bodyPr/>
              <a:lstStyle/>
              <a:p>
                <a:endParaRPr lang="en-US"/>
              </a:p>
            </p:txBody>
          </p:sp>
          <p:sp>
            <p:nvSpPr>
              <p:cNvPr id="64" name="Freeform 29"/>
              <p:cNvSpPr>
                <a:spLocks/>
              </p:cNvSpPr>
              <p:nvPr/>
            </p:nvSpPr>
            <p:spPr bwMode="auto">
              <a:xfrm>
                <a:off x="2719" y="1324"/>
                <a:ext cx="24" cy="7"/>
              </a:xfrm>
              <a:custGeom>
                <a:avLst/>
                <a:gdLst/>
                <a:ahLst/>
                <a:cxnLst>
                  <a:cxn ang="0">
                    <a:pos x="1" y="0"/>
                  </a:cxn>
                  <a:cxn ang="0">
                    <a:pos x="144" y="13"/>
                  </a:cxn>
                  <a:cxn ang="0">
                    <a:pos x="144" y="45"/>
                  </a:cxn>
                  <a:cxn ang="0">
                    <a:pos x="0" y="25"/>
                  </a:cxn>
                  <a:cxn ang="0">
                    <a:pos x="1" y="0"/>
                  </a:cxn>
                </a:cxnLst>
                <a:rect l="0" t="0" r="r" b="b"/>
                <a:pathLst>
                  <a:path w="144" h="45">
                    <a:moveTo>
                      <a:pt x="1" y="0"/>
                    </a:moveTo>
                    <a:lnTo>
                      <a:pt x="144" y="13"/>
                    </a:lnTo>
                    <a:lnTo>
                      <a:pt x="144" y="45"/>
                    </a:lnTo>
                    <a:lnTo>
                      <a:pt x="0" y="25"/>
                    </a:lnTo>
                    <a:lnTo>
                      <a:pt x="1" y="0"/>
                    </a:lnTo>
                    <a:close/>
                  </a:path>
                </a:pathLst>
              </a:custGeom>
              <a:solidFill>
                <a:srgbClr val="AA8E70"/>
              </a:solidFill>
              <a:ln w="9525">
                <a:noFill/>
                <a:round/>
                <a:headEnd/>
                <a:tailEnd/>
              </a:ln>
            </p:spPr>
            <p:txBody>
              <a:bodyPr/>
              <a:lstStyle/>
              <a:p>
                <a:endParaRPr lang="en-US"/>
              </a:p>
            </p:txBody>
          </p:sp>
          <p:sp>
            <p:nvSpPr>
              <p:cNvPr id="65" name="Freeform 30"/>
              <p:cNvSpPr>
                <a:spLocks/>
              </p:cNvSpPr>
              <p:nvPr/>
            </p:nvSpPr>
            <p:spPr bwMode="auto">
              <a:xfrm>
                <a:off x="2726" y="1325"/>
                <a:ext cx="10" cy="3"/>
              </a:xfrm>
              <a:custGeom>
                <a:avLst/>
                <a:gdLst/>
                <a:ahLst/>
                <a:cxnLst>
                  <a:cxn ang="0">
                    <a:pos x="30" y="0"/>
                  </a:cxn>
                  <a:cxn ang="0">
                    <a:pos x="41" y="1"/>
                  </a:cxn>
                  <a:cxn ang="0">
                    <a:pos x="50" y="3"/>
                  </a:cxn>
                  <a:cxn ang="0">
                    <a:pos x="55" y="6"/>
                  </a:cxn>
                  <a:cxn ang="0">
                    <a:pos x="57" y="10"/>
                  </a:cxn>
                  <a:cxn ang="0">
                    <a:pos x="55" y="13"/>
                  </a:cxn>
                  <a:cxn ang="0">
                    <a:pos x="49" y="14"/>
                  </a:cxn>
                  <a:cxn ang="0">
                    <a:pos x="40" y="15"/>
                  </a:cxn>
                  <a:cxn ang="0">
                    <a:pos x="28" y="14"/>
                  </a:cxn>
                  <a:cxn ang="0">
                    <a:pos x="17" y="13"/>
                  </a:cxn>
                  <a:cxn ang="0">
                    <a:pos x="8" y="11"/>
                  </a:cxn>
                  <a:cxn ang="0">
                    <a:pos x="2" y="7"/>
                  </a:cxn>
                  <a:cxn ang="0">
                    <a:pos x="0" y="4"/>
                  </a:cxn>
                  <a:cxn ang="0">
                    <a:pos x="3" y="2"/>
                  </a:cxn>
                  <a:cxn ang="0">
                    <a:pos x="9" y="0"/>
                  </a:cxn>
                  <a:cxn ang="0">
                    <a:pos x="18" y="0"/>
                  </a:cxn>
                  <a:cxn ang="0">
                    <a:pos x="30" y="0"/>
                  </a:cxn>
                </a:cxnLst>
                <a:rect l="0" t="0" r="r" b="b"/>
                <a:pathLst>
                  <a:path w="57" h="15">
                    <a:moveTo>
                      <a:pt x="30" y="0"/>
                    </a:moveTo>
                    <a:lnTo>
                      <a:pt x="41" y="1"/>
                    </a:lnTo>
                    <a:lnTo>
                      <a:pt x="50" y="3"/>
                    </a:lnTo>
                    <a:lnTo>
                      <a:pt x="55" y="6"/>
                    </a:lnTo>
                    <a:lnTo>
                      <a:pt x="57" y="10"/>
                    </a:lnTo>
                    <a:lnTo>
                      <a:pt x="55" y="13"/>
                    </a:lnTo>
                    <a:lnTo>
                      <a:pt x="49" y="14"/>
                    </a:lnTo>
                    <a:lnTo>
                      <a:pt x="40" y="15"/>
                    </a:lnTo>
                    <a:lnTo>
                      <a:pt x="28" y="14"/>
                    </a:lnTo>
                    <a:lnTo>
                      <a:pt x="17" y="13"/>
                    </a:lnTo>
                    <a:lnTo>
                      <a:pt x="8" y="11"/>
                    </a:lnTo>
                    <a:lnTo>
                      <a:pt x="2" y="7"/>
                    </a:lnTo>
                    <a:lnTo>
                      <a:pt x="0" y="4"/>
                    </a:lnTo>
                    <a:lnTo>
                      <a:pt x="3" y="2"/>
                    </a:lnTo>
                    <a:lnTo>
                      <a:pt x="9" y="0"/>
                    </a:lnTo>
                    <a:lnTo>
                      <a:pt x="18" y="0"/>
                    </a:lnTo>
                    <a:lnTo>
                      <a:pt x="30" y="0"/>
                    </a:lnTo>
                    <a:close/>
                  </a:path>
                </a:pathLst>
              </a:custGeom>
              <a:solidFill>
                <a:srgbClr val="003551"/>
              </a:solidFill>
              <a:ln w="9525">
                <a:noFill/>
                <a:round/>
                <a:headEnd/>
                <a:tailEnd/>
              </a:ln>
            </p:spPr>
            <p:txBody>
              <a:bodyPr/>
              <a:lstStyle/>
              <a:p>
                <a:endParaRPr lang="en-US"/>
              </a:p>
            </p:txBody>
          </p:sp>
          <p:sp>
            <p:nvSpPr>
              <p:cNvPr id="66" name="Freeform 31"/>
              <p:cNvSpPr>
                <a:spLocks/>
              </p:cNvSpPr>
              <p:nvPr/>
            </p:nvSpPr>
            <p:spPr bwMode="auto">
              <a:xfrm>
                <a:off x="2726" y="1325"/>
                <a:ext cx="7" cy="2"/>
              </a:xfrm>
              <a:custGeom>
                <a:avLst/>
                <a:gdLst/>
                <a:ahLst/>
                <a:cxnLst>
                  <a:cxn ang="0">
                    <a:pos x="20" y="0"/>
                  </a:cxn>
                  <a:cxn ang="0">
                    <a:pos x="27" y="1"/>
                  </a:cxn>
                  <a:cxn ang="0">
                    <a:pos x="34" y="3"/>
                  </a:cxn>
                  <a:cxn ang="0">
                    <a:pos x="38" y="6"/>
                  </a:cxn>
                  <a:cxn ang="0">
                    <a:pos x="39" y="9"/>
                  </a:cxn>
                  <a:cxn ang="0">
                    <a:pos x="37" y="12"/>
                  </a:cxn>
                  <a:cxn ang="0">
                    <a:pos x="33" y="14"/>
                  </a:cxn>
                  <a:cxn ang="0">
                    <a:pos x="26" y="15"/>
                  </a:cxn>
                  <a:cxn ang="0">
                    <a:pos x="19" y="15"/>
                  </a:cxn>
                  <a:cxn ang="0">
                    <a:pos x="11" y="14"/>
                  </a:cxn>
                  <a:cxn ang="0">
                    <a:pos x="5" y="12"/>
                  </a:cxn>
                  <a:cxn ang="0">
                    <a:pos x="1" y="8"/>
                  </a:cxn>
                  <a:cxn ang="0">
                    <a:pos x="0" y="5"/>
                  </a:cxn>
                  <a:cxn ang="0">
                    <a:pos x="2" y="3"/>
                  </a:cxn>
                  <a:cxn ang="0">
                    <a:pos x="6" y="1"/>
                  </a:cxn>
                  <a:cxn ang="0">
                    <a:pos x="12" y="0"/>
                  </a:cxn>
                  <a:cxn ang="0">
                    <a:pos x="20" y="0"/>
                  </a:cxn>
                </a:cxnLst>
                <a:rect l="0" t="0" r="r" b="b"/>
                <a:pathLst>
                  <a:path w="39" h="15">
                    <a:moveTo>
                      <a:pt x="20" y="0"/>
                    </a:moveTo>
                    <a:lnTo>
                      <a:pt x="27" y="1"/>
                    </a:lnTo>
                    <a:lnTo>
                      <a:pt x="34" y="3"/>
                    </a:lnTo>
                    <a:lnTo>
                      <a:pt x="38" y="6"/>
                    </a:lnTo>
                    <a:lnTo>
                      <a:pt x="39" y="9"/>
                    </a:lnTo>
                    <a:lnTo>
                      <a:pt x="37" y="12"/>
                    </a:lnTo>
                    <a:lnTo>
                      <a:pt x="33" y="14"/>
                    </a:lnTo>
                    <a:lnTo>
                      <a:pt x="26" y="15"/>
                    </a:lnTo>
                    <a:lnTo>
                      <a:pt x="19" y="15"/>
                    </a:lnTo>
                    <a:lnTo>
                      <a:pt x="11" y="14"/>
                    </a:lnTo>
                    <a:lnTo>
                      <a:pt x="5" y="12"/>
                    </a:lnTo>
                    <a:lnTo>
                      <a:pt x="1" y="8"/>
                    </a:lnTo>
                    <a:lnTo>
                      <a:pt x="0" y="5"/>
                    </a:lnTo>
                    <a:lnTo>
                      <a:pt x="2" y="3"/>
                    </a:lnTo>
                    <a:lnTo>
                      <a:pt x="6" y="1"/>
                    </a:lnTo>
                    <a:lnTo>
                      <a:pt x="12" y="0"/>
                    </a:lnTo>
                    <a:lnTo>
                      <a:pt x="20" y="0"/>
                    </a:lnTo>
                    <a:close/>
                  </a:path>
                </a:pathLst>
              </a:custGeom>
              <a:solidFill>
                <a:srgbClr val="876B4C"/>
              </a:solidFill>
              <a:ln w="9525">
                <a:noFill/>
                <a:round/>
                <a:headEnd/>
                <a:tailEnd/>
              </a:ln>
            </p:spPr>
            <p:txBody>
              <a:bodyPr/>
              <a:lstStyle/>
              <a:p>
                <a:endParaRPr lang="en-US"/>
              </a:p>
            </p:txBody>
          </p:sp>
          <p:sp>
            <p:nvSpPr>
              <p:cNvPr id="67" name="Freeform 32"/>
              <p:cNvSpPr>
                <a:spLocks/>
              </p:cNvSpPr>
              <p:nvPr/>
            </p:nvSpPr>
            <p:spPr bwMode="auto">
              <a:xfrm>
                <a:off x="2726" y="1325"/>
                <a:ext cx="5" cy="2"/>
              </a:xfrm>
              <a:custGeom>
                <a:avLst/>
                <a:gdLst/>
                <a:ahLst/>
                <a:cxnLst>
                  <a:cxn ang="0">
                    <a:pos x="15" y="0"/>
                  </a:cxn>
                  <a:cxn ang="0">
                    <a:pos x="20" y="1"/>
                  </a:cxn>
                  <a:cxn ang="0">
                    <a:pos x="24" y="2"/>
                  </a:cxn>
                  <a:cxn ang="0">
                    <a:pos x="26" y="4"/>
                  </a:cxn>
                  <a:cxn ang="0">
                    <a:pos x="27" y="6"/>
                  </a:cxn>
                  <a:cxn ang="0">
                    <a:pos x="26" y="7"/>
                  </a:cxn>
                  <a:cxn ang="0">
                    <a:pos x="23" y="10"/>
                  </a:cxn>
                  <a:cxn ang="0">
                    <a:pos x="19" y="10"/>
                  </a:cxn>
                  <a:cxn ang="0">
                    <a:pos x="14" y="10"/>
                  </a:cxn>
                  <a:cxn ang="0">
                    <a:pos x="8" y="9"/>
                  </a:cxn>
                  <a:cxn ang="0">
                    <a:pos x="4" y="7"/>
                  </a:cxn>
                  <a:cxn ang="0">
                    <a:pos x="1" y="5"/>
                  </a:cxn>
                  <a:cxn ang="0">
                    <a:pos x="0" y="3"/>
                  </a:cxn>
                  <a:cxn ang="0">
                    <a:pos x="1" y="2"/>
                  </a:cxn>
                  <a:cxn ang="0">
                    <a:pos x="4" y="0"/>
                  </a:cxn>
                  <a:cxn ang="0">
                    <a:pos x="8" y="0"/>
                  </a:cxn>
                  <a:cxn ang="0">
                    <a:pos x="15" y="0"/>
                  </a:cxn>
                </a:cxnLst>
                <a:rect l="0" t="0" r="r" b="b"/>
                <a:pathLst>
                  <a:path w="27" h="10">
                    <a:moveTo>
                      <a:pt x="15" y="0"/>
                    </a:moveTo>
                    <a:lnTo>
                      <a:pt x="20" y="1"/>
                    </a:lnTo>
                    <a:lnTo>
                      <a:pt x="24" y="2"/>
                    </a:lnTo>
                    <a:lnTo>
                      <a:pt x="26" y="4"/>
                    </a:lnTo>
                    <a:lnTo>
                      <a:pt x="27" y="6"/>
                    </a:lnTo>
                    <a:lnTo>
                      <a:pt x="26" y="7"/>
                    </a:lnTo>
                    <a:lnTo>
                      <a:pt x="23" y="10"/>
                    </a:lnTo>
                    <a:lnTo>
                      <a:pt x="19" y="10"/>
                    </a:lnTo>
                    <a:lnTo>
                      <a:pt x="14" y="10"/>
                    </a:lnTo>
                    <a:lnTo>
                      <a:pt x="8" y="9"/>
                    </a:lnTo>
                    <a:lnTo>
                      <a:pt x="4" y="7"/>
                    </a:lnTo>
                    <a:lnTo>
                      <a:pt x="1" y="5"/>
                    </a:lnTo>
                    <a:lnTo>
                      <a:pt x="0" y="3"/>
                    </a:lnTo>
                    <a:lnTo>
                      <a:pt x="1" y="2"/>
                    </a:lnTo>
                    <a:lnTo>
                      <a:pt x="4" y="0"/>
                    </a:lnTo>
                    <a:lnTo>
                      <a:pt x="8" y="0"/>
                    </a:lnTo>
                    <a:lnTo>
                      <a:pt x="15" y="0"/>
                    </a:lnTo>
                    <a:close/>
                  </a:path>
                </a:pathLst>
              </a:custGeom>
              <a:solidFill>
                <a:srgbClr val="C6B59E"/>
              </a:solidFill>
              <a:ln w="9525">
                <a:noFill/>
                <a:round/>
                <a:headEnd/>
                <a:tailEnd/>
              </a:ln>
            </p:spPr>
            <p:txBody>
              <a:bodyPr/>
              <a:lstStyle/>
              <a:p>
                <a:endParaRPr lang="en-US"/>
              </a:p>
            </p:txBody>
          </p:sp>
          <p:sp>
            <p:nvSpPr>
              <p:cNvPr id="68" name="Freeform 33"/>
              <p:cNvSpPr>
                <a:spLocks/>
              </p:cNvSpPr>
              <p:nvPr/>
            </p:nvSpPr>
            <p:spPr bwMode="auto">
              <a:xfrm>
                <a:off x="2744" y="1323"/>
                <a:ext cx="16" cy="7"/>
              </a:xfrm>
              <a:custGeom>
                <a:avLst/>
                <a:gdLst/>
                <a:ahLst/>
                <a:cxnLst>
                  <a:cxn ang="0">
                    <a:pos x="0" y="18"/>
                  </a:cxn>
                  <a:cxn ang="0">
                    <a:pos x="98" y="0"/>
                  </a:cxn>
                  <a:cxn ang="0">
                    <a:pos x="98" y="18"/>
                  </a:cxn>
                  <a:cxn ang="0">
                    <a:pos x="71" y="27"/>
                  </a:cxn>
                  <a:cxn ang="0">
                    <a:pos x="0" y="45"/>
                  </a:cxn>
                  <a:cxn ang="0">
                    <a:pos x="0" y="18"/>
                  </a:cxn>
                </a:cxnLst>
                <a:rect l="0" t="0" r="r" b="b"/>
                <a:pathLst>
                  <a:path w="98" h="45">
                    <a:moveTo>
                      <a:pt x="0" y="18"/>
                    </a:moveTo>
                    <a:lnTo>
                      <a:pt x="98" y="0"/>
                    </a:lnTo>
                    <a:lnTo>
                      <a:pt x="98" y="18"/>
                    </a:lnTo>
                    <a:lnTo>
                      <a:pt x="71" y="27"/>
                    </a:lnTo>
                    <a:lnTo>
                      <a:pt x="0" y="45"/>
                    </a:lnTo>
                    <a:lnTo>
                      <a:pt x="0" y="18"/>
                    </a:lnTo>
                    <a:close/>
                  </a:path>
                </a:pathLst>
              </a:custGeom>
              <a:solidFill>
                <a:srgbClr val="3A4447"/>
              </a:solidFill>
              <a:ln w="9525">
                <a:noFill/>
                <a:round/>
                <a:headEnd/>
                <a:tailEnd/>
              </a:ln>
            </p:spPr>
            <p:txBody>
              <a:bodyPr/>
              <a:lstStyle/>
              <a:p>
                <a:endParaRPr lang="en-US"/>
              </a:p>
            </p:txBody>
          </p:sp>
          <p:sp>
            <p:nvSpPr>
              <p:cNvPr id="69" name="Freeform 34"/>
              <p:cNvSpPr>
                <a:spLocks/>
              </p:cNvSpPr>
              <p:nvPr/>
            </p:nvSpPr>
            <p:spPr bwMode="auto">
              <a:xfrm>
                <a:off x="2745" y="1323"/>
                <a:ext cx="15" cy="7"/>
              </a:xfrm>
              <a:custGeom>
                <a:avLst/>
                <a:gdLst/>
                <a:ahLst/>
                <a:cxnLst>
                  <a:cxn ang="0">
                    <a:pos x="0" y="17"/>
                  </a:cxn>
                  <a:cxn ang="0">
                    <a:pos x="12" y="15"/>
                  </a:cxn>
                  <a:cxn ang="0">
                    <a:pos x="24" y="13"/>
                  </a:cxn>
                  <a:cxn ang="0">
                    <a:pos x="36" y="11"/>
                  </a:cxn>
                  <a:cxn ang="0">
                    <a:pos x="47" y="9"/>
                  </a:cxn>
                  <a:cxn ang="0">
                    <a:pos x="58" y="7"/>
                  </a:cxn>
                  <a:cxn ang="0">
                    <a:pos x="70" y="4"/>
                  </a:cxn>
                  <a:cxn ang="0">
                    <a:pos x="81" y="2"/>
                  </a:cxn>
                  <a:cxn ang="0">
                    <a:pos x="93" y="0"/>
                  </a:cxn>
                  <a:cxn ang="0">
                    <a:pos x="93" y="4"/>
                  </a:cxn>
                  <a:cxn ang="0">
                    <a:pos x="93" y="9"/>
                  </a:cxn>
                  <a:cxn ang="0">
                    <a:pos x="93" y="13"/>
                  </a:cxn>
                  <a:cxn ang="0">
                    <a:pos x="93" y="18"/>
                  </a:cxn>
                  <a:cxn ang="0">
                    <a:pos x="86" y="20"/>
                  </a:cxn>
                  <a:cxn ang="0">
                    <a:pos x="79" y="22"/>
                  </a:cxn>
                  <a:cxn ang="0">
                    <a:pos x="73" y="24"/>
                  </a:cxn>
                  <a:cxn ang="0">
                    <a:pos x="66" y="27"/>
                  </a:cxn>
                  <a:cxn ang="0">
                    <a:pos x="58" y="29"/>
                  </a:cxn>
                  <a:cxn ang="0">
                    <a:pos x="49" y="31"/>
                  </a:cxn>
                  <a:cxn ang="0">
                    <a:pos x="41" y="33"/>
                  </a:cxn>
                  <a:cxn ang="0">
                    <a:pos x="33" y="35"/>
                  </a:cxn>
                  <a:cxn ang="0">
                    <a:pos x="25" y="38"/>
                  </a:cxn>
                  <a:cxn ang="0">
                    <a:pos x="16" y="40"/>
                  </a:cxn>
                  <a:cxn ang="0">
                    <a:pos x="9" y="42"/>
                  </a:cxn>
                  <a:cxn ang="0">
                    <a:pos x="0" y="44"/>
                  </a:cxn>
                  <a:cxn ang="0">
                    <a:pos x="0" y="37"/>
                  </a:cxn>
                  <a:cxn ang="0">
                    <a:pos x="0" y="31"/>
                  </a:cxn>
                  <a:cxn ang="0">
                    <a:pos x="0" y="24"/>
                  </a:cxn>
                  <a:cxn ang="0">
                    <a:pos x="0" y="17"/>
                  </a:cxn>
                </a:cxnLst>
                <a:rect l="0" t="0" r="r" b="b"/>
                <a:pathLst>
                  <a:path w="93" h="44">
                    <a:moveTo>
                      <a:pt x="0" y="17"/>
                    </a:moveTo>
                    <a:lnTo>
                      <a:pt x="12" y="15"/>
                    </a:lnTo>
                    <a:lnTo>
                      <a:pt x="24" y="13"/>
                    </a:lnTo>
                    <a:lnTo>
                      <a:pt x="36" y="11"/>
                    </a:lnTo>
                    <a:lnTo>
                      <a:pt x="47" y="9"/>
                    </a:lnTo>
                    <a:lnTo>
                      <a:pt x="58" y="7"/>
                    </a:lnTo>
                    <a:lnTo>
                      <a:pt x="70" y="4"/>
                    </a:lnTo>
                    <a:lnTo>
                      <a:pt x="81" y="2"/>
                    </a:lnTo>
                    <a:lnTo>
                      <a:pt x="93" y="0"/>
                    </a:lnTo>
                    <a:lnTo>
                      <a:pt x="93" y="4"/>
                    </a:lnTo>
                    <a:lnTo>
                      <a:pt x="93" y="9"/>
                    </a:lnTo>
                    <a:lnTo>
                      <a:pt x="93" y="13"/>
                    </a:lnTo>
                    <a:lnTo>
                      <a:pt x="93" y="18"/>
                    </a:lnTo>
                    <a:lnTo>
                      <a:pt x="86" y="20"/>
                    </a:lnTo>
                    <a:lnTo>
                      <a:pt x="79" y="22"/>
                    </a:lnTo>
                    <a:lnTo>
                      <a:pt x="73" y="24"/>
                    </a:lnTo>
                    <a:lnTo>
                      <a:pt x="66" y="27"/>
                    </a:lnTo>
                    <a:lnTo>
                      <a:pt x="58" y="29"/>
                    </a:lnTo>
                    <a:lnTo>
                      <a:pt x="49" y="31"/>
                    </a:lnTo>
                    <a:lnTo>
                      <a:pt x="41" y="33"/>
                    </a:lnTo>
                    <a:lnTo>
                      <a:pt x="33" y="35"/>
                    </a:lnTo>
                    <a:lnTo>
                      <a:pt x="25" y="38"/>
                    </a:lnTo>
                    <a:lnTo>
                      <a:pt x="16" y="40"/>
                    </a:lnTo>
                    <a:lnTo>
                      <a:pt x="9" y="42"/>
                    </a:lnTo>
                    <a:lnTo>
                      <a:pt x="0" y="44"/>
                    </a:lnTo>
                    <a:lnTo>
                      <a:pt x="0" y="37"/>
                    </a:lnTo>
                    <a:lnTo>
                      <a:pt x="0" y="31"/>
                    </a:lnTo>
                    <a:lnTo>
                      <a:pt x="0" y="24"/>
                    </a:lnTo>
                    <a:lnTo>
                      <a:pt x="0" y="17"/>
                    </a:lnTo>
                    <a:close/>
                  </a:path>
                </a:pathLst>
              </a:custGeom>
              <a:solidFill>
                <a:srgbClr val="424444"/>
              </a:solidFill>
              <a:ln w="9525">
                <a:noFill/>
                <a:round/>
                <a:headEnd/>
                <a:tailEnd/>
              </a:ln>
            </p:spPr>
            <p:txBody>
              <a:bodyPr/>
              <a:lstStyle/>
              <a:p>
                <a:endParaRPr lang="en-US"/>
              </a:p>
            </p:txBody>
          </p:sp>
          <p:sp>
            <p:nvSpPr>
              <p:cNvPr id="70" name="Freeform 35"/>
              <p:cNvSpPr>
                <a:spLocks/>
              </p:cNvSpPr>
              <p:nvPr/>
            </p:nvSpPr>
            <p:spPr bwMode="auto">
              <a:xfrm>
                <a:off x="2746" y="1323"/>
                <a:ext cx="14" cy="7"/>
              </a:xfrm>
              <a:custGeom>
                <a:avLst/>
                <a:gdLst/>
                <a:ahLst/>
                <a:cxnLst>
                  <a:cxn ang="0">
                    <a:pos x="0" y="17"/>
                  </a:cxn>
                  <a:cxn ang="0">
                    <a:pos x="10" y="15"/>
                  </a:cxn>
                  <a:cxn ang="0">
                    <a:pos x="22" y="13"/>
                  </a:cxn>
                  <a:cxn ang="0">
                    <a:pos x="33" y="10"/>
                  </a:cxn>
                  <a:cxn ang="0">
                    <a:pos x="44" y="8"/>
                  </a:cxn>
                  <a:cxn ang="0">
                    <a:pos x="55" y="6"/>
                  </a:cxn>
                  <a:cxn ang="0">
                    <a:pos x="66" y="4"/>
                  </a:cxn>
                  <a:cxn ang="0">
                    <a:pos x="77" y="2"/>
                  </a:cxn>
                  <a:cxn ang="0">
                    <a:pos x="88" y="0"/>
                  </a:cxn>
                  <a:cxn ang="0">
                    <a:pos x="88" y="5"/>
                  </a:cxn>
                  <a:cxn ang="0">
                    <a:pos x="88" y="9"/>
                  </a:cxn>
                  <a:cxn ang="0">
                    <a:pos x="88" y="14"/>
                  </a:cxn>
                  <a:cxn ang="0">
                    <a:pos x="88" y="19"/>
                  </a:cxn>
                  <a:cxn ang="0">
                    <a:pos x="82" y="21"/>
                  </a:cxn>
                  <a:cxn ang="0">
                    <a:pos x="75" y="22"/>
                  </a:cxn>
                  <a:cxn ang="0">
                    <a:pos x="68" y="24"/>
                  </a:cxn>
                  <a:cxn ang="0">
                    <a:pos x="61" y="27"/>
                  </a:cxn>
                  <a:cxn ang="0">
                    <a:pos x="54" y="29"/>
                  </a:cxn>
                  <a:cxn ang="0">
                    <a:pos x="47" y="31"/>
                  </a:cxn>
                  <a:cxn ang="0">
                    <a:pos x="39" y="33"/>
                  </a:cxn>
                  <a:cxn ang="0">
                    <a:pos x="32" y="35"/>
                  </a:cxn>
                  <a:cxn ang="0">
                    <a:pos x="23" y="37"/>
                  </a:cxn>
                  <a:cxn ang="0">
                    <a:pos x="16" y="39"/>
                  </a:cxn>
                  <a:cxn ang="0">
                    <a:pos x="8" y="41"/>
                  </a:cxn>
                  <a:cxn ang="0">
                    <a:pos x="1" y="43"/>
                  </a:cxn>
                  <a:cxn ang="0">
                    <a:pos x="1" y="36"/>
                  </a:cxn>
                  <a:cxn ang="0">
                    <a:pos x="1" y="30"/>
                  </a:cxn>
                  <a:cxn ang="0">
                    <a:pos x="0" y="23"/>
                  </a:cxn>
                  <a:cxn ang="0">
                    <a:pos x="0" y="17"/>
                  </a:cxn>
                </a:cxnLst>
                <a:rect l="0" t="0" r="r" b="b"/>
                <a:pathLst>
                  <a:path w="88" h="43">
                    <a:moveTo>
                      <a:pt x="0" y="17"/>
                    </a:moveTo>
                    <a:lnTo>
                      <a:pt x="10" y="15"/>
                    </a:lnTo>
                    <a:lnTo>
                      <a:pt x="22" y="13"/>
                    </a:lnTo>
                    <a:lnTo>
                      <a:pt x="33" y="10"/>
                    </a:lnTo>
                    <a:lnTo>
                      <a:pt x="44" y="8"/>
                    </a:lnTo>
                    <a:lnTo>
                      <a:pt x="55" y="6"/>
                    </a:lnTo>
                    <a:lnTo>
                      <a:pt x="66" y="4"/>
                    </a:lnTo>
                    <a:lnTo>
                      <a:pt x="77" y="2"/>
                    </a:lnTo>
                    <a:lnTo>
                      <a:pt x="88" y="0"/>
                    </a:lnTo>
                    <a:lnTo>
                      <a:pt x="88" y="5"/>
                    </a:lnTo>
                    <a:lnTo>
                      <a:pt x="88" y="9"/>
                    </a:lnTo>
                    <a:lnTo>
                      <a:pt x="88" y="14"/>
                    </a:lnTo>
                    <a:lnTo>
                      <a:pt x="88" y="19"/>
                    </a:lnTo>
                    <a:lnTo>
                      <a:pt x="82" y="21"/>
                    </a:lnTo>
                    <a:lnTo>
                      <a:pt x="75" y="22"/>
                    </a:lnTo>
                    <a:lnTo>
                      <a:pt x="68" y="24"/>
                    </a:lnTo>
                    <a:lnTo>
                      <a:pt x="61" y="27"/>
                    </a:lnTo>
                    <a:lnTo>
                      <a:pt x="54" y="29"/>
                    </a:lnTo>
                    <a:lnTo>
                      <a:pt x="47" y="31"/>
                    </a:lnTo>
                    <a:lnTo>
                      <a:pt x="39" y="33"/>
                    </a:lnTo>
                    <a:lnTo>
                      <a:pt x="32" y="35"/>
                    </a:lnTo>
                    <a:lnTo>
                      <a:pt x="23" y="37"/>
                    </a:lnTo>
                    <a:lnTo>
                      <a:pt x="16" y="39"/>
                    </a:lnTo>
                    <a:lnTo>
                      <a:pt x="8" y="41"/>
                    </a:lnTo>
                    <a:lnTo>
                      <a:pt x="1" y="43"/>
                    </a:lnTo>
                    <a:lnTo>
                      <a:pt x="1" y="36"/>
                    </a:lnTo>
                    <a:lnTo>
                      <a:pt x="1" y="30"/>
                    </a:lnTo>
                    <a:lnTo>
                      <a:pt x="0" y="23"/>
                    </a:lnTo>
                    <a:lnTo>
                      <a:pt x="0" y="17"/>
                    </a:lnTo>
                    <a:close/>
                  </a:path>
                </a:pathLst>
              </a:custGeom>
              <a:solidFill>
                <a:srgbClr val="44423D"/>
              </a:solidFill>
              <a:ln w="9525">
                <a:noFill/>
                <a:round/>
                <a:headEnd/>
                <a:tailEnd/>
              </a:ln>
            </p:spPr>
            <p:txBody>
              <a:bodyPr/>
              <a:lstStyle/>
              <a:p>
                <a:endParaRPr lang="en-US"/>
              </a:p>
            </p:txBody>
          </p:sp>
          <p:sp>
            <p:nvSpPr>
              <p:cNvPr id="71" name="Freeform 36"/>
              <p:cNvSpPr>
                <a:spLocks/>
              </p:cNvSpPr>
              <p:nvPr/>
            </p:nvSpPr>
            <p:spPr bwMode="auto">
              <a:xfrm>
                <a:off x="2747" y="1323"/>
                <a:ext cx="13" cy="6"/>
              </a:xfrm>
              <a:custGeom>
                <a:avLst/>
                <a:gdLst/>
                <a:ahLst/>
                <a:cxnLst>
                  <a:cxn ang="0">
                    <a:pos x="0" y="16"/>
                  </a:cxn>
                  <a:cxn ang="0">
                    <a:pos x="11" y="14"/>
                  </a:cxn>
                  <a:cxn ang="0">
                    <a:pos x="21" y="12"/>
                  </a:cxn>
                  <a:cxn ang="0">
                    <a:pos x="31" y="10"/>
                  </a:cxn>
                  <a:cxn ang="0">
                    <a:pos x="42" y="8"/>
                  </a:cxn>
                  <a:cxn ang="0">
                    <a:pos x="52" y="6"/>
                  </a:cxn>
                  <a:cxn ang="0">
                    <a:pos x="63" y="4"/>
                  </a:cxn>
                  <a:cxn ang="0">
                    <a:pos x="72" y="2"/>
                  </a:cxn>
                  <a:cxn ang="0">
                    <a:pos x="83" y="0"/>
                  </a:cxn>
                  <a:cxn ang="0">
                    <a:pos x="83" y="5"/>
                  </a:cxn>
                  <a:cxn ang="0">
                    <a:pos x="83" y="9"/>
                  </a:cxn>
                  <a:cxn ang="0">
                    <a:pos x="83" y="14"/>
                  </a:cxn>
                  <a:cxn ang="0">
                    <a:pos x="83" y="19"/>
                  </a:cxn>
                  <a:cxn ang="0">
                    <a:pos x="77" y="21"/>
                  </a:cxn>
                  <a:cxn ang="0">
                    <a:pos x="70" y="22"/>
                  </a:cxn>
                  <a:cxn ang="0">
                    <a:pos x="64" y="24"/>
                  </a:cxn>
                  <a:cxn ang="0">
                    <a:pos x="58" y="27"/>
                  </a:cxn>
                  <a:cxn ang="0">
                    <a:pos x="50" y="29"/>
                  </a:cxn>
                  <a:cxn ang="0">
                    <a:pos x="44" y="31"/>
                  </a:cxn>
                  <a:cxn ang="0">
                    <a:pos x="36" y="33"/>
                  </a:cxn>
                  <a:cxn ang="0">
                    <a:pos x="29" y="34"/>
                  </a:cxn>
                  <a:cxn ang="0">
                    <a:pos x="21" y="36"/>
                  </a:cxn>
                  <a:cxn ang="0">
                    <a:pos x="15" y="38"/>
                  </a:cxn>
                  <a:cxn ang="0">
                    <a:pos x="7" y="39"/>
                  </a:cxn>
                  <a:cxn ang="0">
                    <a:pos x="1" y="41"/>
                  </a:cxn>
                  <a:cxn ang="0">
                    <a:pos x="0" y="35"/>
                  </a:cxn>
                  <a:cxn ang="0">
                    <a:pos x="0" y="29"/>
                  </a:cxn>
                  <a:cxn ang="0">
                    <a:pos x="0" y="22"/>
                  </a:cxn>
                  <a:cxn ang="0">
                    <a:pos x="0" y="16"/>
                  </a:cxn>
                </a:cxnLst>
                <a:rect l="0" t="0" r="r" b="b"/>
                <a:pathLst>
                  <a:path w="83" h="41">
                    <a:moveTo>
                      <a:pt x="0" y="16"/>
                    </a:moveTo>
                    <a:lnTo>
                      <a:pt x="11" y="14"/>
                    </a:lnTo>
                    <a:lnTo>
                      <a:pt x="21" y="12"/>
                    </a:lnTo>
                    <a:lnTo>
                      <a:pt x="31" y="10"/>
                    </a:lnTo>
                    <a:lnTo>
                      <a:pt x="42" y="8"/>
                    </a:lnTo>
                    <a:lnTo>
                      <a:pt x="52" y="6"/>
                    </a:lnTo>
                    <a:lnTo>
                      <a:pt x="63" y="4"/>
                    </a:lnTo>
                    <a:lnTo>
                      <a:pt x="72" y="2"/>
                    </a:lnTo>
                    <a:lnTo>
                      <a:pt x="83" y="0"/>
                    </a:lnTo>
                    <a:lnTo>
                      <a:pt x="83" y="5"/>
                    </a:lnTo>
                    <a:lnTo>
                      <a:pt x="83" y="9"/>
                    </a:lnTo>
                    <a:lnTo>
                      <a:pt x="83" y="14"/>
                    </a:lnTo>
                    <a:lnTo>
                      <a:pt x="83" y="19"/>
                    </a:lnTo>
                    <a:lnTo>
                      <a:pt x="77" y="21"/>
                    </a:lnTo>
                    <a:lnTo>
                      <a:pt x="70" y="22"/>
                    </a:lnTo>
                    <a:lnTo>
                      <a:pt x="64" y="24"/>
                    </a:lnTo>
                    <a:lnTo>
                      <a:pt x="58" y="27"/>
                    </a:lnTo>
                    <a:lnTo>
                      <a:pt x="50" y="29"/>
                    </a:lnTo>
                    <a:lnTo>
                      <a:pt x="44" y="31"/>
                    </a:lnTo>
                    <a:lnTo>
                      <a:pt x="36" y="33"/>
                    </a:lnTo>
                    <a:lnTo>
                      <a:pt x="29" y="34"/>
                    </a:lnTo>
                    <a:lnTo>
                      <a:pt x="21" y="36"/>
                    </a:lnTo>
                    <a:lnTo>
                      <a:pt x="15" y="38"/>
                    </a:lnTo>
                    <a:lnTo>
                      <a:pt x="7" y="39"/>
                    </a:lnTo>
                    <a:lnTo>
                      <a:pt x="1" y="41"/>
                    </a:lnTo>
                    <a:lnTo>
                      <a:pt x="0" y="35"/>
                    </a:lnTo>
                    <a:lnTo>
                      <a:pt x="0" y="29"/>
                    </a:lnTo>
                    <a:lnTo>
                      <a:pt x="0" y="22"/>
                    </a:lnTo>
                    <a:lnTo>
                      <a:pt x="0" y="16"/>
                    </a:lnTo>
                    <a:close/>
                  </a:path>
                </a:pathLst>
              </a:custGeom>
              <a:solidFill>
                <a:srgbClr val="4C443A"/>
              </a:solidFill>
              <a:ln w="9525">
                <a:noFill/>
                <a:round/>
                <a:headEnd/>
                <a:tailEnd/>
              </a:ln>
            </p:spPr>
            <p:txBody>
              <a:bodyPr/>
              <a:lstStyle/>
              <a:p>
                <a:endParaRPr lang="en-US"/>
              </a:p>
            </p:txBody>
          </p:sp>
          <p:sp>
            <p:nvSpPr>
              <p:cNvPr id="72" name="Freeform 37"/>
              <p:cNvSpPr>
                <a:spLocks/>
              </p:cNvSpPr>
              <p:nvPr/>
            </p:nvSpPr>
            <p:spPr bwMode="auto">
              <a:xfrm>
                <a:off x="2747" y="1323"/>
                <a:ext cx="13" cy="6"/>
              </a:xfrm>
              <a:custGeom>
                <a:avLst/>
                <a:gdLst/>
                <a:ahLst/>
                <a:cxnLst>
                  <a:cxn ang="0">
                    <a:pos x="0" y="15"/>
                  </a:cxn>
                  <a:cxn ang="0">
                    <a:pos x="10" y="13"/>
                  </a:cxn>
                  <a:cxn ang="0">
                    <a:pos x="20" y="11"/>
                  </a:cxn>
                  <a:cxn ang="0">
                    <a:pos x="29" y="9"/>
                  </a:cxn>
                  <a:cxn ang="0">
                    <a:pos x="39" y="7"/>
                  </a:cxn>
                  <a:cxn ang="0">
                    <a:pos x="48" y="6"/>
                  </a:cxn>
                  <a:cxn ang="0">
                    <a:pos x="58" y="4"/>
                  </a:cxn>
                  <a:cxn ang="0">
                    <a:pos x="68" y="2"/>
                  </a:cxn>
                  <a:cxn ang="0">
                    <a:pos x="78" y="0"/>
                  </a:cxn>
                  <a:cxn ang="0">
                    <a:pos x="78" y="5"/>
                  </a:cxn>
                  <a:cxn ang="0">
                    <a:pos x="78" y="9"/>
                  </a:cxn>
                  <a:cxn ang="0">
                    <a:pos x="78" y="14"/>
                  </a:cxn>
                  <a:cxn ang="0">
                    <a:pos x="78" y="19"/>
                  </a:cxn>
                  <a:cxn ang="0">
                    <a:pos x="72" y="21"/>
                  </a:cxn>
                  <a:cxn ang="0">
                    <a:pos x="65" y="23"/>
                  </a:cxn>
                  <a:cxn ang="0">
                    <a:pos x="59" y="24"/>
                  </a:cxn>
                  <a:cxn ang="0">
                    <a:pos x="53" y="27"/>
                  </a:cxn>
                  <a:cxn ang="0">
                    <a:pos x="46" y="29"/>
                  </a:cxn>
                  <a:cxn ang="0">
                    <a:pos x="40" y="30"/>
                  </a:cxn>
                  <a:cxn ang="0">
                    <a:pos x="33" y="32"/>
                  </a:cxn>
                  <a:cxn ang="0">
                    <a:pos x="27" y="33"/>
                  </a:cxn>
                  <a:cxn ang="0">
                    <a:pos x="21" y="35"/>
                  </a:cxn>
                  <a:cxn ang="0">
                    <a:pos x="14" y="37"/>
                  </a:cxn>
                  <a:cxn ang="0">
                    <a:pos x="7" y="38"/>
                  </a:cxn>
                  <a:cxn ang="0">
                    <a:pos x="0" y="40"/>
                  </a:cxn>
                  <a:cxn ang="0">
                    <a:pos x="0" y="34"/>
                  </a:cxn>
                  <a:cxn ang="0">
                    <a:pos x="0" y="28"/>
                  </a:cxn>
                  <a:cxn ang="0">
                    <a:pos x="0" y="21"/>
                  </a:cxn>
                  <a:cxn ang="0">
                    <a:pos x="0" y="15"/>
                  </a:cxn>
                </a:cxnLst>
                <a:rect l="0" t="0" r="r" b="b"/>
                <a:pathLst>
                  <a:path w="78" h="40">
                    <a:moveTo>
                      <a:pt x="0" y="15"/>
                    </a:moveTo>
                    <a:lnTo>
                      <a:pt x="10" y="13"/>
                    </a:lnTo>
                    <a:lnTo>
                      <a:pt x="20" y="11"/>
                    </a:lnTo>
                    <a:lnTo>
                      <a:pt x="29" y="9"/>
                    </a:lnTo>
                    <a:lnTo>
                      <a:pt x="39" y="7"/>
                    </a:lnTo>
                    <a:lnTo>
                      <a:pt x="48" y="6"/>
                    </a:lnTo>
                    <a:lnTo>
                      <a:pt x="58" y="4"/>
                    </a:lnTo>
                    <a:lnTo>
                      <a:pt x="68" y="2"/>
                    </a:lnTo>
                    <a:lnTo>
                      <a:pt x="78" y="0"/>
                    </a:lnTo>
                    <a:lnTo>
                      <a:pt x="78" y="5"/>
                    </a:lnTo>
                    <a:lnTo>
                      <a:pt x="78" y="9"/>
                    </a:lnTo>
                    <a:lnTo>
                      <a:pt x="78" y="14"/>
                    </a:lnTo>
                    <a:lnTo>
                      <a:pt x="78" y="19"/>
                    </a:lnTo>
                    <a:lnTo>
                      <a:pt x="72" y="21"/>
                    </a:lnTo>
                    <a:lnTo>
                      <a:pt x="65" y="23"/>
                    </a:lnTo>
                    <a:lnTo>
                      <a:pt x="59" y="24"/>
                    </a:lnTo>
                    <a:lnTo>
                      <a:pt x="53" y="27"/>
                    </a:lnTo>
                    <a:lnTo>
                      <a:pt x="46" y="29"/>
                    </a:lnTo>
                    <a:lnTo>
                      <a:pt x="40" y="30"/>
                    </a:lnTo>
                    <a:lnTo>
                      <a:pt x="33" y="32"/>
                    </a:lnTo>
                    <a:lnTo>
                      <a:pt x="27" y="33"/>
                    </a:lnTo>
                    <a:lnTo>
                      <a:pt x="21" y="35"/>
                    </a:lnTo>
                    <a:lnTo>
                      <a:pt x="14" y="37"/>
                    </a:lnTo>
                    <a:lnTo>
                      <a:pt x="7" y="38"/>
                    </a:lnTo>
                    <a:lnTo>
                      <a:pt x="0" y="40"/>
                    </a:lnTo>
                    <a:lnTo>
                      <a:pt x="0" y="34"/>
                    </a:lnTo>
                    <a:lnTo>
                      <a:pt x="0" y="28"/>
                    </a:lnTo>
                    <a:lnTo>
                      <a:pt x="0" y="21"/>
                    </a:lnTo>
                    <a:lnTo>
                      <a:pt x="0" y="15"/>
                    </a:lnTo>
                    <a:close/>
                  </a:path>
                </a:pathLst>
              </a:custGeom>
              <a:solidFill>
                <a:srgbClr val="544438"/>
              </a:solidFill>
              <a:ln w="9525">
                <a:noFill/>
                <a:round/>
                <a:headEnd/>
                <a:tailEnd/>
              </a:ln>
            </p:spPr>
            <p:txBody>
              <a:bodyPr/>
              <a:lstStyle/>
              <a:p>
                <a:endParaRPr lang="en-US"/>
              </a:p>
            </p:txBody>
          </p:sp>
          <p:sp>
            <p:nvSpPr>
              <p:cNvPr id="73" name="Freeform 38"/>
              <p:cNvSpPr>
                <a:spLocks/>
              </p:cNvSpPr>
              <p:nvPr/>
            </p:nvSpPr>
            <p:spPr bwMode="auto">
              <a:xfrm>
                <a:off x="2748" y="1323"/>
                <a:ext cx="12" cy="6"/>
              </a:xfrm>
              <a:custGeom>
                <a:avLst/>
                <a:gdLst/>
                <a:ahLst/>
                <a:cxnLst>
                  <a:cxn ang="0">
                    <a:pos x="0" y="14"/>
                  </a:cxn>
                  <a:cxn ang="0">
                    <a:pos x="8" y="12"/>
                  </a:cxn>
                  <a:cxn ang="0">
                    <a:pos x="18" y="11"/>
                  </a:cxn>
                  <a:cxn ang="0">
                    <a:pos x="26" y="9"/>
                  </a:cxn>
                  <a:cxn ang="0">
                    <a:pos x="36" y="7"/>
                  </a:cxn>
                  <a:cxn ang="0">
                    <a:pos x="44" y="6"/>
                  </a:cxn>
                  <a:cxn ang="0">
                    <a:pos x="54" y="4"/>
                  </a:cxn>
                  <a:cxn ang="0">
                    <a:pos x="62" y="2"/>
                  </a:cxn>
                  <a:cxn ang="0">
                    <a:pos x="72" y="0"/>
                  </a:cxn>
                  <a:cxn ang="0">
                    <a:pos x="72" y="5"/>
                  </a:cxn>
                  <a:cxn ang="0">
                    <a:pos x="72" y="10"/>
                  </a:cxn>
                  <a:cxn ang="0">
                    <a:pos x="72" y="15"/>
                  </a:cxn>
                  <a:cxn ang="0">
                    <a:pos x="72" y="20"/>
                  </a:cxn>
                  <a:cxn ang="0">
                    <a:pos x="66" y="21"/>
                  </a:cxn>
                  <a:cxn ang="0">
                    <a:pos x="59" y="23"/>
                  </a:cxn>
                  <a:cxn ang="0">
                    <a:pos x="53" y="24"/>
                  </a:cxn>
                  <a:cxn ang="0">
                    <a:pos x="47" y="27"/>
                  </a:cxn>
                  <a:cxn ang="0">
                    <a:pos x="41" y="28"/>
                  </a:cxn>
                  <a:cxn ang="0">
                    <a:pos x="35" y="30"/>
                  </a:cxn>
                  <a:cxn ang="0">
                    <a:pos x="29" y="31"/>
                  </a:cxn>
                  <a:cxn ang="0">
                    <a:pos x="23" y="33"/>
                  </a:cxn>
                  <a:cxn ang="0">
                    <a:pos x="18" y="34"/>
                  </a:cxn>
                  <a:cxn ang="0">
                    <a:pos x="11" y="36"/>
                  </a:cxn>
                  <a:cxn ang="0">
                    <a:pos x="6" y="37"/>
                  </a:cxn>
                  <a:cxn ang="0">
                    <a:pos x="0" y="39"/>
                  </a:cxn>
                  <a:cxn ang="0">
                    <a:pos x="0" y="33"/>
                  </a:cxn>
                  <a:cxn ang="0">
                    <a:pos x="0" y="27"/>
                  </a:cxn>
                  <a:cxn ang="0">
                    <a:pos x="0" y="20"/>
                  </a:cxn>
                  <a:cxn ang="0">
                    <a:pos x="0" y="14"/>
                  </a:cxn>
                </a:cxnLst>
                <a:rect l="0" t="0" r="r" b="b"/>
                <a:pathLst>
                  <a:path w="72" h="39">
                    <a:moveTo>
                      <a:pt x="0" y="14"/>
                    </a:moveTo>
                    <a:lnTo>
                      <a:pt x="8" y="12"/>
                    </a:lnTo>
                    <a:lnTo>
                      <a:pt x="18" y="11"/>
                    </a:lnTo>
                    <a:lnTo>
                      <a:pt x="26" y="9"/>
                    </a:lnTo>
                    <a:lnTo>
                      <a:pt x="36" y="7"/>
                    </a:lnTo>
                    <a:lnTo>
                      <a:pt x="44" y="6"/>
                    </a:lnTo>
                    <a:lnTo>
                      <a:pt x="54" y="4"/>
                    </a:lnTo>
                    <a:lnTo>
                      <a:pt x="62" y="2"/>
                    </a:lnTo>
                    <a:lnTo>
                      <a:pt x="72" y="0"/>
                    </a:lnTo>
                    <a:lnTo>
                      <a:pt x="72" y="5"/>
                    </a:lnTo>
                    <a:lnTo>
                      <a:pt x="72" y="10"/>
                    </a:lnTo>
                    <a:lnTo>
                      <a:pt x="72" y="15"/>
                    </a:lnTo>
                    <a:lnTo>
                      <a:pt x="72" y="20"/>
                    </a:lnTo>
                    <a:lnTo>
                      <a:pt x="66" y="21"/>
                    </a:lnTo>
                    <a:lnTo>
                      <a:pt x="59" y="23"/>
                    </a:lnTo>
                    <a:lnTo>
                      <a:pt x="53" y="24"/>
                    </a:lnTo>
                    <a:lnTo>
                      <a:pt x="47" y="27"/>
                    </a:lnTo>
                    <a:lnTo>
                      <a:pt x="41" y="28"/>
                    </a:lnTo>
                    <a:lnTo>
                      <a:pt x="35" y="30"/>
                    </a:lnTo>
                    <a:lnTo>
                      <a:pt x="29" y="31"/>
                    </a:lnTo>
                    <a:lnTo>
                      <a:pt x="23" y="33"/>
                    </a:lnTo>
                    <a:lnTo>
                      <a:pt x="18" y="34"/>
                    </a:lnTo>
                    <a:lnTo>
                      <a:pt x="11" y="36"/>
                    </a:lnTo>
                    <a:lnTo>
                      <a:pt x="6" y="37"/>
                    </a:lnTo>
                    <a:lnTo>
                      <a:pt x="0" y="39"/>
                    </a:lnTo>
                    <a:lnTo>
                      <a:pt x="0" y="33"/>
                    </a:lnTo>
                    <a:lnTo>
                      <a:pt x="0" y="27"/>
                    </a:lnTo>
                    <a:lnTo>
                      <a:pt x="0" y="20"/>
                    </a:lnTo>
                    <a:lnTo>
                      <a:pt x="0" y="14"/>
                    </a:lnTo>
                    <a:close/>
                  </a:path>
                </a:pathLst>
              </a:custGeom>
              <a:solidFill>
                <a:srgbClr val="594435"/>
              </a:solidFill>
              <a:ln w="9525">
                <a:noFill/>
                <a:round/>
                <a:headEnd/>
                <a:tailEnd/>
              </a:ln>
            </p:spPr>
            <p:txBody>
              <a:bodyPr/>
              <a:lstStyle/>
              <a:p>
                <a:endParaRPr lang="en-US"/>
              </a:p>
            </p:txBody>
          </p:sp>
          <p:sp>
            <p:nvSpPr>
              <p:cNvPr id="74" name="Freeform 39"/>
              <p:cNvSpPr>
                <a:spLocks/>
              </p:cNvSpPr>
              <p:nvPr/>
            </p:nvSpPr>
            <p:spPr bwMode="auto">
              <a:xfrm>
                <a:off x="2749" y="1323"/>
                <a:ext cx="11" cy="6"/>
              </a:xfrm>
              <a:custGeom>
                <a:avLst/>
                <a:gdLst/>
                <a:ahLst/>
                <a:cxnLst>
                  <a:cxn ang="0">
                    <a:pos x="0" y="14"/>
                  </a:cxn>
                  <a:cxn ang="0">
                    <a:pos x="8" y="12"/>
                  </a:cxn>
                  <a:cxn ang="0">
                    <a:pos x="17" y="10"/>
                  </a:cxn>
                  <a:cxn ang="0">
                    <a:pos x="25" y="8"/>
                  </a:cxn>
                  <a:cxn ang="0">
                    <a:pos x="34" y="7"/>
                  </a:cxn>
                  <a:cxn ang="0">
                    <a:pos x="43" y="5"/>
                  </a:cxn>
                  <a:cxn ang="0">
                    <a:pos x="51" y="3"/>
                  </a:cxn>
                  <a:cxn ang="0">
                    <a:pos x="60" y="2"/>
                  </a:cxn>
                  <a:cxn ang="0">
                    <a:pos x="68" y="0"/>
                  </a:cxn>
                  <a:cxn ang="0">
                    <a:pos x="68" y="5"/>
                  </a:cxn>
                  <a:cxn ang="0">
                    <a:pos x="68" y="10"/>
                  </a:cxn>
                  <a:cxn ang="0">
                    <a:pos x="68" y="15"/>
                  </a:cxn>
                  <a:cxn ang="0">
                    <a:pos x="68" y="20"/>
                  </a:cxn>
                  <a:cxn ang="0">
                    <a:pos x="62" y="21"/>
                  </a:cxn>
                  <a:cxn ang="0">
                    <a:pos x="55" y="23"/>
                  </a:cxn>
                  <a:cxn ang="0">
                    <a:pos x="49" y="24"/>
                  </a:cxn>
                  <a:cxn ang="0">
                    <a:pos x="44" y="27"/>
                  </a:cxn>
                  <a:cxn ang="0">
                    <a:pos x="38" y="28"/>
                  </a:cxn>
                  <a:cxn ang="0">
                    <a:pos x="33" y="30"/>
                  </a:cxn>
                  <a:cxn ang="0">
                    <a:pos x="28" y="31"/>
                  </a:cxn>
                  <a:cxn ang="0">
                    <a:pos x="22" y="32"/>
                  </a:cxn>
                  <a:cxn ang="0">
                    <a:pos x="17" y="34"/>
                  </a:cxn>
                  <a:cxn ang="0">
                    <a:pos x="12" y="35"/>
                  </a:cxn>
                  <a:cxn ang="0">
                    <a:pos x="6" y="36"/>
                  </a:cxn>
                  <a:cxn ang="0">
                    <a:pos x="1" y="37"/>
                  </a:cxn>
                  <a:cxn ang="0">
                    <a:pos x="1" y="32"/>
                  </a:cxn>
                  <a:cxn ang="0">
                    <a:pos x="1" y="26"/>
                  </a:cxn>
                  <a:cxn ang="0">
                    <a:pos x="1" y="19"/>
                  </a:cxn>
                  <a:cxn ang="0">
                    <a:pos x="0" y="14"/>
                  </a:cxn>
                </a:cxnLst>
                <a:rect l="0" t="0" r="r" b="b"/>
                <a:pathLst>
                  <a:path w="68" h="37">
                    <a:moveTo>
                      <a:pt x="0" y="14"/>
                    </a:moveTo>
                    <a:lnTo>
                      <a:pt x="8" y="12"/>
                    </a:lnTo>
                    <a:lnTo>
                      <a:pt x="17" y="10"/>
                    </a:lnTo>
                    <a:lnTo>
                      <a:pt x="25" y="8"/>
                    </a:lnTo>
                    <a:lnTo>
                      <a:pt x="34" y="7"/>
                    </a:lnTo>
                    <a:lnTo>
                      <a:pt x="43" y="5"/>
                    </a:lnTo>
                    <a:lnTo>
                      <a:pt x="51" y="3"/>
                    </a:lnTo>
                    <a:lnTo>
                      <a:pt x="60" y="2"/>
                    </a:lnTo>
                    <a:lnTo>
                      <a:pt x="68" y="0"/>
                    </a:lnTo>
                    <a:lnTo>
                      <a:pt x="68" y="5"/>
                    </a:lnTo>
                    <a:lnTo>
                      <a:pt x="68" y="10"/>
                    </a:lnTo>
                    <a:lnTo>
                      <a:pt x="68" y="15"/>
                    </a:lnTo>
                    <a:lnTo>
                      <a:pt x="68" y="20"/>
                    </a:lnTo>
                    <a:lnTo>
                      <a:pt x="62" y="21"/>
                    </a:lnTo>
                    <a:lnTo>
                      <a:pt x="55" y="23"/>
                    </a:lnTo>
                    <a:lnTo>
                      <a:pt x="49" y="24"/>
                    </a:lnTo>
                    <a:lnTo>
                      <a:pt x="44" y="27"/>
                    </a:lnTo>
                    <a:lnTo>
                      <a:pt x="38" y="28"/>
                    </a:lnTo>
                    <a:lnTo>
                      <a:pt x="33" y="30"/>
                    </a:lnTo>
                    <a:lnTo>
                      <a:pt x="28" y="31"/>
                    </a:lnTo>
                    <a:lnTo>
                      <a:pt x="22" y="32"/>
                    </a:lnTo>
                    <a:lnTo>
                      <a:pt x="17" y="34"/>
                    </a:lnTo>
                    <a:lnTo>
                      <a:pt x="12" y="35"/>
                    </a:lnTo>
                    <a:lnTo>
                      <a:pt x="6" y="36"/>
                    </a:lnTo>
                    <a:lnTo>
                      <a:pt x="1" y="37"/>
                    </a:lnTo>
                    <a:lnTo>
                      <a:pt x="1" y="32"/>
                    </a:lnTo>
                    <a:lnTo>
                      <a:pt x="1" y="26"/>
                    </a:lnTo>
                    <a:lnTo>
                      <a:pt x="1" y="19"/>
                    </a:lnTo>
                    <a:lnTo>
                      <a:pt x="0" y="14"/>
                    </a:lnTo>
                    <a:close/>
                  </a:path>
                </a:pathLst>
              </a:custGeom>
              <a:solidFill>
                <a:srgbClr val="5E422D"/>
              </a:solidFill>
              <a:ln w="9525">
                <a:noFill/>
                <a:round/>
                <a:headEnd/>
                <a:tailEnd/>
              </a:ln>
            </p:spPr>
            <p:txBody>
              <a:bodyPr/>
              <a:lstStyle/>
              <a:p>
                <a:endParaRPr lang="en-US"/>
              </a:p>
            </p:txBody>
          </p:sp>
          <p:sp>
            <p:nvSpPr>
              <p:cNvPr id="75" name="Freeform 40"/>
              <p:cNvSpPr>
                <a:spLocks/>
              </p:cNvSpPr>
              <p:nvPr/>
            </p:nvSpPr>
            <p:spPr bwMode="auto">
              <a:xfrm>
                <a:off x="2750" y="1323"/>
                <a:ext cx="10" cy="5"/>
              </a:xfrm>
              <a:custGeom>
                <a:avLst/>
                <a:gdLst/>
                <a:ahLst/>
                <a:cxnLst>
                  <a:cxn ang="0">
                    <a:pos x="0" y="13"/>
                  </a:cxn>
                  <a:cxn ang="0">
                    <a:pos x="8" y="11"/>
                  </a:cxn>
                  <a:cxn ang="0">
                    <a:pos x="16" y="10"/>
                  </a:cxn>
                  <a:cxn ang="0">
                    <a:pos x="24" y="8"/>
                  </a:cxn>
                  <a:cxn ang="0">
                    <a:pos x="32" y="6"/>
                  </a:cxn>
                  <a:cxn ang="0">
                    <a:pos x="40" y="5"/>
                  </a:cxn>
                  <a:cxn ang="0">
                    <a:pos x="47" y="3"/>
                  </a:cxn>
                  <a:cxn ang="0">
                    <a:pos x="56" y="2"/>
                  </a:cxn>
                  <a:cxn ang="0">
                    <a:pos x="63" y="0"/>
                  </a:cxn>
                  <a:cxn ang="0">
                    <a:pos x="63" y="5"/>
                  </a:cxn>
                  <a:cxn ang="0">
                    <a:pos x="63" y="10"/>
                  </a:cxn>
                  <a:cxn ang="0">
                    <a:pos x="63" y="15"/>
                  </a:cxn>
                  <a:cxn ang="0">
                    <a:pos x="63" y="20"/>
                  </a:cxn>
                  <a:cxn ang="0">
                    <a:pos x="57" y="21"/>
                  </a:cxn>
                  <a:cxn ang="0">
                    <a:pos x="51" y="23"/>
                  </a:cxn>
                  <a:cxn ang="0">
                    <a:pos x="45" y="24"/>
                  </a:cxn>
                  <a:cxn ang="0">
                    <a:pos x="39" y="27"/>
                  </a:cxn>
                  <a:cxn ang="0">
                    <a:pos x="34" y="28"/>
                  </a:cxn>
                  <a:cxn ang="0">
                    <a:pos x="29" y="29"/>
                  </a:cxn>
                  <a:cxn ang="0">
                    <a:pos x="25" y="30"/>
                  </a:cxn>
                  <a:cxn ang="0">
                    <a:pos x="20" y="31"/>
                  </a:cxn>
                  <a:cxn ang="0">
                    <a:pos x="15" y="33"/>
                  </a:cxn>
                  <a:cxn ang="0">
                    <a:pos x="11" y="34"/>
                  </a:cxn>
                  <a:cxn ang="0">
                    <a:pos x="6" y="35"/>
                  </a:cxn>
                  <a:cxn ang="0">
                    <a:pos x="1" y="36"/>
                  </a:cxn>
                  <a:cxn ang="0">
                    <a:pos x="1" y="31"/>
                  </a:cxn>
                  <a:cxn ang="0">
                    <a:pos x="1" y="24"/>
                  </a:cxn>
                  <a:cxn ang="0">
                    <a:pos x="1" y="18"/>
                  </a:cxn>
                  <a:cxn ang="0">
                    <a:pos x="0" y="13"/>
                  </a:cxn>
                </a:cxnLst>
                <a:rect l="0" t="0" r="r" b="b"/>
                <a:pathLst>
                  <a:path w="63" h="36">
                    <a:moveTo>
                      <a:pt x="0" y="13"/>
                    </a:moveTo>
                    <a:lnTo>
                      <a:pt x="8" y="11"/>
                    </a:lnTo>
                    <a:lnTo>
                      <a:pt x="16" y="10"/>
                    </a:lnTo>
                    <a:lnTo>
                      <a:pt x="24" y="8"/>
                    </a:lnTo>
                    <a:lnTo>
                      <a:pt x="32" y="6"/>
                    </a:lnTo>
                    <a:lnTo>
                      <a:pt x="40" y="5"/>
                    </a:lnTo>
                    <a:lnTo>
                      <a:pt x="47" y="3"/>
                    </a:lnTo>
                    <a:lnTo>
                      <a:pt x="56" y="2"/>
                    </a:lnTo>
                    <a:lnTo>
                      <a:pt x="63" y="0"/>
                    </a:lnTo>
                    <a:lnTo>
                      <a:pt x="63" y="5"/>
                    </a:lnTo>
                    <a:lnTo>
                      <a:pt x="63" y="10"/>
                    </a:lnTo>
                    <a:lnTo>
                      <a:pt x="63" y="15"/>
                    </a:lnTo>
                    <a:lnTo>
                      <a:pt x="63" y="20"/>
                    </a:lnTo>
                    <a:lnTo>
                      <a:pt x="57" y="21"/>
                    </a:lnTo>
                    <a:lnTo>
                      <a:pt x="51" y="23"/>
                    </a:lnTo>
                    <a:lnTo>
                      <a:pt x="45" y="24"/>
                    </a:lnTo>
                    <a:lnTo>
                      <a:pt x="39" y="27"/>
                    </a:lnTo>
                    <a:lnTo>
                      <a:pt x="34" y="28"/>
                    </a:lnTo>
                    <a:lnTo>
                      <a:pt x="29" y="29"/>
                    </a:lnTo>
                    <a:lnTo>
                      <a:pt x="25" y="30"/>
                    </a:lnTo>
                    <a:lnTo>
                      <a:pt x="20" y="31"/>
                    </a:lnTo>
                    <a:lnTo>
                      <a:pt x="15" y="33"/>
                    </a:lnTo>
                    <a:lnTo>
                      <a:pt x="11" y="34"/>
                    </a:lnTo>
                    <a:lnTo>
                      <a:pt x="6" y="35"/>
                    </a:lnTo>
                    <a:lnTo>
                      <a:pt x="1" y="36"/>
                    </a:lnTo>
                    <a:lnTo>
                      <a:pt x="1" y="31"/>
                    </a:lnTo>
                    <a:lnTo>
                      <a:pt x="1" y="24"/>
                    </a:lnTo>
                    <a:lnTo>
                      <a:pt x="1" y="18"/>
                    </a:lnTo>
                    <a:lnTo>
                      <a:pt x="0" y="13"/>
                    </a:lnTo>
                    <a:close/>
                  </a:path>
                </a:pathLst>
              </a:custGeom>
              <a:solidFill>
                <a:srgbClr val="63422B"/>
              </a:solidFill>
              <a:ln w="9525">
                <a:noFill/>
                <a:round/>
                <a:headEnd/>
                <a:tailEnd/>
              </a:ln>
            </p:spPr>
            <p:txBody>
              <a:bodyPr/>
              <a:lstStyle/>
              <a:p>
                <a:endParaRPr lang="en-US"/>
              </a:p>
            </p:txBody>
          </p:sp>
          <p:sp>
            <p:nvSpPr>
              <p:cNvPr id="76" name="Freeform 41"/>
              <p:cNvSpPr>
                <a:spLocks/>
              </p:cNvSpPr>
              <p:nvPr/>
            </p:nvSpPr>
            <p:spPr bwMode="auto">
              <a:xfrm>
                <a:off x="2751" y="1323"/>
                <a:ext cx="9" cy="5"/>
              </a:xfrm>
              <a:custGeom>
                <a:avLst/>
                <a:gdLst/>
                <a:ahLst/>
                <a:cxnLst>
                  <a:cxn ang="0">
                    <a:pos x="0" y="12"/>
                  </a:cxn>
                  <a:cxn ang="0">
                    <a:pos x="7" y="10"/>
                  </a:cxn>
                  <a:cxn ang="0">
                    <a:pos x="14" y="9"/>
                  </a:cxn>
                  <a:cxn ang="0">
                    <a:pos x="21" y="7"/>
                  </a:cxn>
                  <a:cxn ang="0">
                    <a:pos x="28" y="6"/>
                  </a:cxn>
                  <a:cxn ang="0">
                    <a:pos x="36" y="4"/>
                  </a:cxn>
                  <a:cxn ang="0">
                    <a:pos x="43" y="3"/>
                  </a:cxn>
                  <a:cxn ang="0">
                    <a:pos x="50" y="1"/>
                  </a:cxn>
                  <a:cxn ang="0">
                    <a:pos x="57" y="0"/>
                  </a:cxn>
                  <a:cxn ang="0">
                    <a:pos x="57" y="5"/>
                  </a:cxn>
                  <a:cxn ang="0">
                    <a:pos x="57" y="10"/>
                  </a:cxn>
                  <a:cxn ang="0">
                    <a:pos x="57" y="16"/>
                  </a:cxn>
                  <a:cxn ang="0">
                    <a:pos x="57" y="21"/>
                  </a:cxn>
                  <a:cxn ang="0">
                    <a:pos x="51" y="22"/>
                  </a:cxn>
                  <a:cxn ang="0">
                    <a:pos x="45" y="23"/>
                  </a:cxn>
                  <a:cxn ang="0">
                    <a:pos x="39" y="26"/>
                  </a:cxn>
                  <a:cxn ang="0">
                    <a:pos x="33" y="27"/>
                  </a:cxn>
                  <a:cxn ang="0">
                    <a:pos x="28" y="28"/>
                  </a:cxn>
                  <a:cxn ang="0">
                    <a:pos x="25" y="29"/>
                  </a:cxn>
                  <a:cxn ang="0">
                    <a:pos x="21" y="30"/>
                  </a:cxn>
                  <a:cxn ang="0">
                    <a:pos x="17" y="31"/>
                  </a:cxn>
                  <a:cxn ang="0">
                    <a:pos x="12" y="32"/>
                  </a:cxn>
                  <a:cxn ang="0">
                    <a:pos x="9" y="33"/>
                  </a:cxn>
                  <a:cxn ang="0">
                    <a:pos x="5" y="34"/>
                  </a:cxn>
                  <a:cxn ang="0">
                    <a:pos x="1" y="35"/>
                  </a:cxn>
                  <a:cxn ang="0">
                    <a:pos x="1" y="29"/>
                  </a:cxn>
                  <a:cxn ang="0">
                    <a:pos x="1" y="23"/>
                  </a:cxn>
                  <a:cxn ang="0">
                    <a:pos x="0" y="17"/>
                  </a:cxn>
                  <a:cxn ang="0">
                    <a:pos x="0" y="12"/>
                  </a:cxn>
                </a:cxnLst>
                <a:rect l="0" t="0" r="r" b="b"/>
                <a:pathLst>
                  <a:path w="57" h="35">
                    <a:moveTo>
                      <a:pt x="0" y="12"/>
                    </a:moveTo>
                    <a:lnTo>
                      <a:pt x="7" y="10"/>
                    </a:lnTo>
                    <a:lnTo>
                      <a:pt x="14" y="9"/>
                    </a:lnTo>
                    <a:lnTo>
                      <a:pt x="21" y="7"/>
                    </a:lnTo>
                    <a:lnTo>
                      <a:pt x="28" y="6"/>
                    </a:lnTo>
                    <a:lnTo>
                      <a:pt x="36" y="4"/>
                    </a:lnTo>
                    <a:lnTo>
                      <a:pt x="43" y="3"/>
                    </a:lnTo>
                    <a:lnTo>
                      <a:pt x="50" y="1"/>
                    </a:lnTo>
                    <a:lnTo>
                      <a:pt x="57" y="0"/>
                    </a:lnTo>
                    <a:lnTo>
                      <a:pt x="57" y="5"/>
                    </a:lnTo>
                    <a:lnTo>
                      <a:pt x="57" y="10"/>
                    </a:lnTo>
                    <a:lnTo>
                      <a:pt x="57" y="16"/>
                    </a:lnTo>
                    <a:lnTo>
                      <a:pt x="57" y="21"/>
                    </a:lnTo>
                    <a:lnTo>
                      <a:pt x="51" y="22"/>
                    </a:lnTo>
                    <a:lnTo>
                      <a:pt x="45" y="23"/>
                    </a:lnTo>
                    <a:lnTo>
                      <a:pt x="39" y="26"/>
                    </a:lnTo>
                    <a:lnTo>
                      <a:pt x="33" y="27"/>
                    </a:lnTo>
                    <a:lnTo>
                      <a:pt x="28" y="28"/>
                    </a:lnTo>
                    <a:lnTo>
                      <a:pt x="25" y="29"/>
                    </a:lnTo>
                    <a:lnTo>
                      <a:pt x="21" y="30"/>
                    </a:lnTo>
                    <a:lnTo>
                      <a:pt x="17" y="31"/>
                    </a:lnTo>
                    <a:lnTo>
                      <a:pt x="12" y="32"/>
                    </a:lnTo>
                    <a:lnTo>
                      <a:pt x="9" y="33"/>
                    </a:lnTo>
                    <a:lnTo>
                      <a:pt x="5" y="34"/>
                    </a:lnTo>
                    <a:lnTo>
                      <a:pt x="1" y="35"/>
                    </a:lnTo>
                    <a:lnTo>
                      <a:pt x="1" y="29"/>
                    </a:lnTo>
                    <a:lnTo>
                      <a:pt x="1" y="23"/>
                    </a:lnTo>
                    <a:lnTo>
                      <a:pt x="0" y="17"/>
                    </a:lnTo>
                    <a:lnTo>
                      <a:pt x="0" y="12"/>
                    </a:lnTo>
                    <a:close/>
                  </a:path>
                </a:pathLst>
              </a:custGeom>
              <a:solidFill>
                <a:srgbClr val="6B4228"/>
              </a:solidFill>
              <a:ln w="9525">
                <a:noFill/>
                <a:round/>
                <a:headEnd/>
                <a:tailEnd/>
              </a:ln>
            </p:spPr>
            <p:txBody>
              <a:bodyPr/>
              <a:lstStyle/>
              <a:p>
                <a:endParaRPr lang="en-US"/>
              </a:p>
            </p:txBody>
          </p:sp>
          <p:sp>
            <p:nvSpPr>
              <p:cNvPr id="77" name="Freeform 42"/>
              <p:cNvSpPr>
                <a:spLocks/>
              </p:cNvSpPr>
              <p:nvPr/>
            </p:nvSpPr>
            <p:spPr bwMode="auto">
              <a:xfrm>
                <a:off x="2752" y="1323"/>
                <a:ext cx="8" cy="5"/>
              </a:xfrm>
              <a:custGeom>
                <a:avLst/>
                <a:gdLst/>
                <a:ahLst/>
                <a:cxnLst>
                  <a:cxn ang="0">
                    <a:pos x="0" y="11"/>
                  </a:cxn>
                  <a:cxn ang="0">
                    <a:pos x="6" y="10"/>
                  </a:cxn>
                  <a:cxn ang="0">
                    <a:pos x="13" y="9"/>
                  </a:cxn>
                  <a:cxn ang="0">
                    <a:pos x="19" y="7"/>
                  </a:cxn>
                  <a:cxn ang="0">
                    <a:pos x="27" y="6"/>
                  </a:cxn>
                  <a:cxn ang="0">
                    <a:pos x="33" y="4"/>
                  </a:cxn>
                  <a:cxn ang="0">
                    <a:pos x="39" y="3"/>
                  </a:cxn>
                  <a:cxn ang="0">
                    <a:pos x="46" y="1"/>
                  </a:cxn>
                  <a:cxn ang="0">
                    <a:pos x="52" y="0"/>
                  </a:cxn>
                  <a:cxn ang="0">
                    <a:pos x="52" y="5"/>
                  </a:cxn>
                  <a:cxn ang="0">
                    <a:pos x="52" y="10"/>
                  </a:cxn>
                  <a:cxn ang="0">
                    <a:pos x="52" y="16"/>
                  </a:cxn>
                  <a:cxn ang="0">
                    <a:pos x="52" y="21"/>
                  </a:cxn>
                  <a:cxn ang="0">
                    <a:pos x="47" y="22"/>
                  </a:cxn>
                  <a:cxn ang="0">
                    <a:pos x="40" y="24"/>
                  </a:cxn>
                  <a:cxn ang="0">
                    <a:pos x="34" y="26"/>
                  </a:cxn>
                  <a:cxn ang="0">
                    <a:pos x="29" y="27"/>
                  </a:cxn>
                  <a:cxn ang="0">
                    <a:pos x="21" y="28"/>
                  </a:cxn>
                  <a:cxn ang="0">
                    <a:pos x="15" y="30"/>
                  </a:cxn>
                  <a:cxn ang="0">
                    <a:pos x="8" y="31"/>
                  </a:cxn>
                  <a:cxn ang="0">
                    <a:pos x="1" y="33"/>
                  </a:cxn>
                  <a:cxn ang="0">
                    <a:pos x="1" y="28"/>
                  </a:cxn>
                  <a:cxn ang="0">
                    <a:pos x="1" y="21"/>
                  </a:cxn>
                  <a:cxn ang="0">
                    <a:pos x="0" y="16"/>
                  </a:cxn>
                  <a:cxn ang="0">
                    <a:pos x="0" y="11"/>
                  </a:cxn>
                </a:cxnLst>
                <a:rect l="0" t="0" r="r" b="b"/>
                <a:pathLst>
                  <a:path w="52" h="33">
                    <a:moveTo>
                      <a:pt x="0" y="11"/>
                    </a:moveTo>
                    <a:lnTo>
                      <a:pt x="6" y="10"/>
                    </a:lnTo>
                    <a:lnTo>
                      <a:pt x="13" y="9"/>
                    </a:lnTo>
                    <a:lnTo>
                      <a:pt x="19" y="7"/>
                    </a:lnTo>
                    <a:lnTo>
                      <a:pt x="27" y="6"/>
                    </a:lnTo>
                    <a:lnTo>
                      <a:pt x="33" y="4"/>
                    </a:lnTo>
                    <a:lnTo>
                      <a:pt x="39" y="3"/>
                    </a:lnTo>
                    <a:lnTo>
                      <a:pt x="46" y="1"/>
                    </a:lnTo>
                    <a:lnTo>
                      <a:pt x="52" y="0"/>
                    </a:lnTo>
                    <a:lnTo>
                      <a:pt x="52" y="5"/>
                    </a:lnTo>
                    <a:lnTo>
                      <a:pt x="52" y="10"/>
                    </a:lnTo>
                    <a:lnTo>
                      <a:pt x="52" y="16"/>
                    </a:lnTo>
                    <a:lnTo>
                      <a:pt x="52" y="21"/>
                    </a:lnTo>
                    <a:lnTo>
                      <a:pt x="47" y="22"/>
                    </a:lnTo>
                    <a:lnTo>
                      <a:pt x="40" y="24"/>
                    </a:lnTo>
                    <a:lnTo>
                      <a:pt x="34" y="26"/>
                    </a:lnTo>
                    <a:lnTo>
                      <a:pt x="29" y="27"/>
                    </a:lnTo>
                    <a:lnTo>
                      <a:pt x="21" y="28"/>
                    </a:lnTo>
                    <a:lnTo>
                      <a:pt x="15" y="30"/>
                    </a:lnTo>
                    <a:lnTo>
                      <a:pt x="8" y="31"/>
                    </a:lnTo>
                    <a:lnTo>
                      <a:pt x="1" y="33"/>
                    </a:lnTo>
                    <a:lnTo>
                      <a:pt x="1" y="28"/>
                    </a:lnTo>
                    <a:lnTo>
                      <a:pt x="1" y="21"/>
                    </a:lnTo>
                    <a:lnTo>
                      <a:pt x="0" y="16"/>
                    </a:lnTo>
                    <a:lnTo>
                      <a:pt x="0" y="11"/>
                    </a:lnTo>
                    <a:close/>
                  </a:path>
                </a:pathLst>
              </a:custGeom>
              <a:solidFill>
                <a:srgbClr val="724426"/>
              </a:solidFill>
              <a:ln w="9525">
                <a:noFill/>
                <a:round/>
                <a:headEnd/>
                <a:tailEnd/>
              </a:ln>
            </p:spPr>
            <p:txBody>
              <a:bodyPr/>
              <a:lstStyle/>
              <a:p>
                <a:endParaRPr lang="en-US"/>
              </a:p>
            </p:txBody>
          </p:sp>
          <p:sp>
            <p:nvSpPr>
              <p:cNvPr id="78" name="Freeform 43"/>
              <p:cNvSpPr>
                <a:spLocks/>
              </p:cNvSpPr>
              <p:nvPr/>
            </p:nvSpPr>
            <p:spPr bwMode="auto">
              <a:xfrm>
                <a:off x="2753" y="1323"/>
                <a:ext cx="7" cy="5"/>
              </a:xfrm>
              <a:custGeom>
                <a:avLst/>
                <a:gdLst/>
                <a:ahLst/>
                <a:cxnLst>
                  <a:cxn ang="0">
                    <a:pos x="0" y="11"/>
                  </a:cxn>
                  <a:cxn ang="0">
                    <a:pos x="6" y="10"/>
                  </a:cxn>
                  <a:cxn ang="0">
                    <a:pos x="12" y="8"/>
                  </a:cxn>
                  <a:cxn ang="0">
                    <a:pos x="17" y="7"/>
                  </a:cxn>
                  <a:cxn ang="0">
                    <a:pos x="24" y="5"/>
                  </a:cxn>
                  <a:cxn ang="0">
                    <a:pos x="29" y="4"/>
                  </a:cxn>
                  <a:cxn ang="0">
                    <a:pos x="35" y="3"/>
                  </a:cxn>
                  <a:cxn ang="0">
                    <a:pos x="41" y="1"/>
                  </a:cxn>
                  <a:cxn ang="0">
                    <a:pos x="47" y="0"/>
                  </a:cxn>
                  <a:cxn ang="0">
                    <a:pos x="47" y="5"/>
                  </a:cxn>
                  <a:cxn ang="0">
                    <a:pos x="47" y="10"/>
                  </a:cxn>
                  <a:cxn ang="0">
                    <a:pos x="47" y="16"/>
                  </a:cxn>
                  <a:cxn ang="0">
                    <a:pos x="47" y="21"/>
                  </a:cxn>
                  <a:cxn ang="0">
                    <a:pos x="42" y="22"/>
                  </a:cxn>
                  <a:cxn ang="0">
                    <a:pos x="35" y="24"/>
                  </a:cxn>
                  <a:cxn ang="0">
                    <a:pos x="29" y="26"/>
                  </a:cxn>
                  <a:cxn ang="0">
                    <a:pos x="24" y="27"/>
                  </a:cxn>
                  <a:cxn ang="0">
                    <a:pos x="18" y="28"/>
                  </a:cxn>
                  <a:cxn ang="0">
                    <a:pos x="13" y="29"/>
                  </a:cxn>
                  <a:cxn ang="0">
                    <a:pos x="7" y="31"/>
                  </a:cxn>
                  <a:cxn ang="0">
                    <a:pos x="1" y="32"/>
                  </a:cxn>
                  <a:cxn ang="0">
                    <a:pos x="1" y="27"/>
                  </a:cxn>
                  <a:cxn ang="0">
                    <a:pos x="1" y="21"/>
                  </a:cxn>
                  <a:cxn ang="0">
                    <a:pos x="0" y="16"/>
                  </a:cxn>
                  <a:cxn ang="0">
                    <a:pos x="0" y="11"/>
                  </a:cxn>
                </a:cxnLst>
                <a:rect l="0" t="0" r="r" b="b"/>
                <a:pathLst>
                  <a:path w="47" h="32">
                    <a:moveTo>
                      <a:pt x="0" y="11"/>
                    </a:moveTo>
                    <a:lnTo>
                      <a:pt x="6" y="10"/>
                    </a:lnTo>
                    <a:lnTo>
                      <a:pt x="12" y="8"/>
                    </a:lnTo>
                    <a:lnTo>
                      <a:pt x="17" y="7"/>
                    </a:lnTo>
                    <a:lnTo>
                      <a:pt x="24" y="5"/>
                    </a:lnTo>
                    <a:lnTo>
                      <a:pt x="29" y="4"/>
                    </a:lnTo>
                    <a:lnTo>
                      <a:pt x="35" y="3"/>
                    </a:lnTo>
                    <a:lnTo>
                      <a:pt x="41" y="1"/>
                    </a:lnTo>
                    <a:lnTo>
                      <a:pt x="47" y="0"/>
                    </a:lnTo>
                    <a:lnTo>
                      <a:pt x="47" y="5"/>
                    </a:lnTo>
                    <a:lnTo>
                      <a:pt x="47" y="10"/>
                    </a:lnTo>
                    <a:lnTo>
                      <a:pt x="47" y="16"/>
                    </a:lnTo>
                    <a:lnTo>
                      <a:pt x="47" y="21"/>
                    </a:lnTo>
                    <a:lnTo>
                      <a:pt x="42" y="22"/>
                    </a:lnTo>
                    <a:lnTo>
                      <a:pt x="35" y="24"/>
                    </a:lnTo>
                    <a:lnTo>
                      <a:pt x="29" y="26"/>
                    </a:lnTo>
                    <a:lnTo>
                      <a:pt x="24" y="27"/>
                    </a:lnTo>
                    <a:lnTo>
                      <a:pt x="18" y="28"/>
                    </a:lnTo>
                    <a:lnTo>
                      <a:pt x="13" y="29"/>
                    </a:lnTo>
                    <a:lnTo>
                      <a:pt x="7" y="31"/>
                    </a:lnTo>
                    <a:lnTo>
                      <a:pt x="1" y="32"/>
                    </a:lnTo>
                    <a:lnTo>
                      <a:pt x="1" y="27"/>
                    </a:lnTo>
                    <a:lnTo>
                      <a:pt x="1" y="21"/>
                    </a:lnTo>
                    <a:lnTo>
                      <a:pt x="0" y="16"/>
                    </a:lnTo>
                    <a:lnTo>
                      <a:pt x="0" y="11"/>
                    </a:lnTo>
                    <a:close/>
                  </a:path>
                </a:pathLst>
              </a:custGeom>
              <a:solidFill>
                <a:srgbClr val="75421E"/>
              </a:solidFill>
              <a:ln w="9525">
                <a:noFill/>
                <a:round/>
                <a:headEnd/>
                <a:tailEnd/>
              </a:ln>
            </p:spPr>
            <p:txBody>
              <a:bodyPr/>
              <a:lstStyle/>
              <a:p>
                <a:endParaRPr lang="en-US"/>
              </a:p>
            </p:txBody>
          </p:sp>
          <p:sp>
            <p:nvSpPr>
              <p:cNvPr id="79" name="Freeform 44"/>
              <p:cNvSpPr>
                <a:spLocks/>
              </p:cNvSpPr>
              <p:nvPr/>
            </p:nvSpPr>
            <p:spPr bwMode="auto">
              <a:xfrm>
                <a:off x="2753" y="1323"/>
                <a:ext cx="7" cy="5"/>
              </a:xfrm>
              <a:custGeom>
                <a:avLst/>
                <a:gdLst/>
                <a:ahLst/>
                <a:cxnLst>
                  <a:cxn ang="0">
                    <a:pos x="0" y="10"/>
                  </a:cxn>
                  <a:cxn ang="0">
                    <a:pos x="43" y="0"/>
                  </a:cxn>
                  <a:cxn ang="0">
                    <a:pos x="43" y="22"/>
                  </a:cxn>
                  <a:cxn ang="0">
                    <a:pos x="20" y="27"/>
                  </a:cxn>
                  <a:cxn ang="0">
                    <a:pos x="3" y="31"/>
                  </a:cxn>
                  <a:cxn ang="0">
                    <a:pos x="0" y="10"/>
                  </a:cxn>
                </a:cxnLst>
                <a:rect l="0" t="0" r="r" b="b"/>
                <a:pathLst>
                  <a:path w="43" h="31">
                    <a:moveTo>
                      <a:pt x="0" y="10"/>
                    </a:moveTo>
                    <a:lnTo>
                      <a:pt x="43" y="0"/>
                    </a:lnTo>
                    <a:lnTo>
                      <a:pt x="43" y="22"/>
                    </a:lnTo>
                    <a:lnTo>
                      <a:pt x="20" y="27"/>
                    </a:lnTo>
                    <a:lnTo>
                      <a:pt x="3" y="31"/>
                    </a:lnTo>
                    <a:lnTo>
                      <a:pt x="0" y="10"/>
                    </a:lnTo>
                    <a:close/>
                  </a:path>
                </a:pathLst>
              </a:custGeom>
              <a:solidFill>
                <a:srgbClr val="7C421C"/>
              </a:solidFill>
              <a:ln w="9525">
                <a:noFill/>
                <a:round/>
                <a:headEnd/>
                <a:tailEnd/>
              </a:ln>
            </p:spPr>
            <p:txBody>
              <a:bodyPr/>
              <a:lstStyle/>
              <a:p>
                <a:endParaRPr lang="en-US"/>
              </a:p>
            </p:txBody>
          </p:sp>
          <p:sp>
            <p:nvSpPr>
              <p:cNvPr id="80" name="Freeform 45"/>
              <p:cNvSpPr>
                <a:spLocks/>
              </p:cNvSpPr>
              <p:nvPr/>
            </p:nvSpPr>
            <p:spPr bwMode="auto">
              <a:xfrm>
                <a:off x="2745" y="1272"/>
                <a:ext cx="11" cy="4"/>
              </a:xfrm>
              <a:custGeom>
                <a:avLst/>
                <a:gdLst/>
                <a:ahLst/>
                <a:cxnLst>
                  <a:cxn ang="0">
                    <a:pos x="0" y="0"/>
                  </a:cxn>
                  <a:cxn ang="0">
                    <a:pos x="0" y="23"/>
                  </a:cxn>
                  <a:cxn ang="0">
                    <a:pos x="18" y="23"/>
                  </a:cxn>
                  <a:cxn ang="0">
                    <a:pos x="66" y="21"/>
                  </a:cxn>
                  <a:cxn ang="0">
                    <a:pos x="63" y="0"/>
                  </a:cxn>
                  <a:cxn ang="0">
                    <a:pos x="0" y="0"/>
                  </a:cxn>
                </a:cxnLst>
                <a:rect l="0" t="0" r="r" b="b"/>
                <a:pathLst>
                  <a:path w="66" h="23">
                    <a:moveTo>
                      <a:pt x="0" y="0"/>
                    </a:moveTo>
                    <a:lnTo>
                      <a:pt x="0" y="23"/>
                    </a:lnTo>
                    <a:lnTo>
                      <a:pt x="18" y="23"/>
                    </a:lnTo>
                    <a:lnTo>
                      <a:pt x="66" y="21"/>
                    </a:lnTo>
                    <a:lnTo>
                      <a:pt x="63" y="0"/>
                    </a:lnTo>
                    <a:lnTo>
                      <a:pt x="0" y="0"/>
                    </a:lnTo>
                    <a:close/>
                  </a:path>
                </a:pathLst>
              </a:custGeom>
              <a:solidFill>
                <a:srgbClr val="3A4447"/>
              </a:solidFill>
              <a:ln w="9525">
                <a:noFill/>
                <a:round/>
                <a:headEnd/>
                <a:tailEnd/>
              </a:ln>
            </p:spPr>
            <p:txBody>
              <a:bodyPr/>
              <a:lstStyle/>
              <a:p>
                <a:endParaRPr lang="en-US"/>
              </a:p>
            </p:txBody>
          </p:sp>
          <p:sp>
            <p:nvSpPr>
              <p:cNvPr id="81" name="Freeform 46"/>
              <p:cNvSpPr>
                <a:spLocks/>
              </p:cNvSpPr>
              <p:nvPr/>
            </p:nvSpPr>
            <p:spPr bwMode="auto">
              <a:xfrm>
                <a:off x="2745" y="1272"/>
                <a:ext cx="11" cy="4"/>
              </a:xfrm>
              <a:custGeom>
                <a:avLst/>
                <a:gdLst/>
                <a:ahLst/>
                <a:cxnLst>
                  <a:cxn ang="0">
                    <a:pos x="0" y="0"/>
                  </a:cxn>
                  <a:cxn ang="0">
                    <a:pos x="0" y="6"/>
                  </a:cxn>
                  <a:cxn ang="0">
                    <a:pos x="0" y="11"/>
                  </a:cxn>
                  <a:cxn ang="0">
                    <a:pos x="0" y="18"/>
                  </a:cxn>
                  <a:cxn ang="0">
                    <a:pos x="0" y="23"/>
                  </a:cxn>
                  <a:cxn ang="0">
                    <a:pos x="4" y="23"/>
                  </a:cxn>
                  <a:cxn ang="0">
                    <a:pos x="8" y="23"/>
                  </a:cxn>
                  <a:cxn ang="0">
                    <a:pos x="11" y="23"/>
                  </a:cxn>
                  <a:cxn ang="0">
                    <a:pos x="16" y="23"/>
                  </a:cxn>
                  <a:cxn ang="0">
                    <a:pos x="22" y="23"/>
                  </a:cxn>
                  <a:cxn ang="0">
                    <a:pos x="27" y="23"/>
                  </a:cxn>
                  <a:cxn ang="0">
                    <a:pos x="34" y="23"/>
                  </a:cxn>
                  <a:cxn ang="0">
                    <a:pos x="39" y="22"/>
                  </a:cxn>
                  <a:cxn ang="0">
                    <a:pos x="44" y="22"/>
                  </a:cxn>
                  <a:cxn ang="0">
                    <a:pos x="50" y="22"/>
                  </a:cxn>
                  <a:cxn ang="0">
                    <a:pos x="56" y="21"/>
                  </a:cxn>
                  <a:cxn ang="0">
                    <a:pos x="61" y="21"/>
                  </a:cxn>
                  <a:cxn ang="0">
                    <a:pos x="60" y="15"/>
                  </a:cxn>
                  <a:cxn ang="0">
                    <a:pos x="60" y="10"/>
                  </a:cxn>
                  <a:cxn ang="0">
                    <a:pos x="59" y="5"/>
                  </a:cxn>
                  <a:cxn ang="0">
                    <a:pos x="58" y="0"/>
                  </a:cxn>
                  <a:cxn ang="0">
                    <a:pos x="51" y="0"/>
                  </a:cxn>
                  <a:cxn ang="0">
                    <a:pos x="43" y="0"/>
                  </a:cxn>
                  <a:cxn ang="0">
                    <a:pos x="36" y="0"/>
                  </a:cxn>
                  <a:cxn ang="0">
                    <a:pos x="28" y="0"/>
                  </a:cxn>
                  <a:cxn ang="0">
                    <a:pos x="21" y="0"/>
                  </a:cxn>
                  <a:cxn ang="0">
                    <a:pos x="14" y="0"/>
                  </a:cxn>
                  <a:cxn ang="0">
                    <a:pos x="7" y="0"/>
                  </a:cxn>
                  <a:cxn ang="0">
                    <a:pos x="0" y="0"/>
                  </a:cxn>
                </a:cxnLst>
                <a:rect l="0" t="0" r="r" b="b"/>
                <a:pathLst>
                  <a:path w="61" h="23">
                    <a:moveTo>
                      <a:pt x="0" y="0"/>
                    </a:moveTo>
                    <a:lnTo>
                      <a:pt x="0" y="6"/>
                    </a:lnTo>
                    <a:lnTo>
                      <a:pt x="0" y="11"/>
                    </a:lnTo>
                    <a:lnTo>
                      <a:pt x="0" y="18"/>
                    </a:lnTo>
                    <a:lnTo>
                      <a:pt x="0" y="23"/>
                    </a:lnTo>
                    <a:lnTo>
                      <a:pt x="4" y="23"/>
                    </a:lnTo>
                    <a:lnTo>
                      <a:pt x="8" y="23"/>
                    </a:lnTo>
                    <a:lnTo>
                      <a:pt x="11" y="23"/>
                    </a:lnTo>
                    <a:lnTo>
                      <a:pt x="16" y="23"/>
                    </a:lnTo>
                    <a:lnTo>
                      <a:pt x="22" y="23"/>
                    </a:lnTo>
                    <a:lnTo>
                      <a:pt x="27" y="23"/>
                    </a:lnTo>
                    <a:lnTo>
                      <a:pt x="34" y="23"/>
                    </a:lnTo>
                    <a:lnTo>
                      <a:pt x="39" y="22"/>
                    </a:lnTo>
                    <a:lnTo>
                      <a:pt x="44" y="22"/>
                    </a:lnTo>
                    <a:lnTo>
                      <a:pt x="50" y="22"/>
                    </a:lnTo>
                    <a:lnTo>
                      <a:pt x="56" y="21"/>
                    </a:lnTo>
                    <a:lnTo>
                      <a:pt x="61" y="21"/>
                    </a:lnTo>
                    <a:lnTo>
                      <a:pt x="60" y="15"/>
                    </a:lnTo>
                    <a:lnTo>
                      <a:pt x="60" y="10"/>
                    </a:lnTo>
                    <a:lnTo>
                      <a:pt x="59" y="5"/>
                    </a:lnTo>
                    <a:lnTo>
                      <a:pt x="58" y="0"/>
                    </a:lnTo>
                    <a:lnTo>
                      <a:pt x="51" y="0"/>
                    </a:lnTo>
                    <a:lnTo>
                      <a:pt x="43" y="0"/>
                    </a:lnTo>
                    <a:lnTo>
                      <a:pt x="36" y="0"/>
                    </a:lnTo>
                    <a:lnTo>
                      <a:pt x="28" y="0"/>
                    </a:lnTo>
                    <a:lnTo>
                      <a:pt x="21" y="0"/>
                    </a:lnTo>
                    <a:lnTo>
                      <a:pt x="14" y="0"/>
                    </a:lnTo>
                    <a:lnTo>
                      <a:pt x="7" y="0"/>
                    </a:lnTo>
                    <a:lnTo>
                      <a:pt x="0" y="0"/>
                    </a:lnTo>
                    <a:close/>
                  </a:path>
                </a:pathLst>
              </a:custGeom>
              <a:solidFill>
                <a:srgbClr val="424444"/>
              </a:solidFill>
              <a:ln w="9525">
                <a:noFill/>
                <a:round/>
                <a:headEnd/>
                <a:tailEnd/>
              </a:ln>
            </p:spPr>
            <p:txBody>
              <a:bodyPr/>
              <a:lstStyle/>
              <a:p>
                <a:endParaRPr lang="en-US"/>
              </a:p>
            </p:txBody>
          </p:sp>
          <p:sp>
            <p:nvSpPr>
              <p:cNvPr id="82" name="Freeform 47"/>
              <p:cNvSpPr>
                <a:spLocks/>
              </p:cNvSpPr>
              <p:nvPr/>
            </p:nvSpPr>
            <p:spPr bwMode="auto">
              <a:xfrm>
                <a:off x="2746" y="1272"/>
                <a:ext cx="10" cy="4"/>
              </a:xfrm>
              <a:custGeom>
                <a:avLst/>
                <a:gdLst/>
                <a:ahLst/>
                <a:cxnLst>
                  <a:cxn ang="0">
                    <a:pos x="0" y="0"/>
                  </a:cxn>
                  <a:cxn ang="0">
                    <a:pos x="0" y="6"/>
                  </a:cxn>
                  <a:cxn ang="0">
                    <a:pos x="0" y="11"/>
                  </a:cxn>
                  <a:cxn ang="0">
                    <a:pos x="0" y="18"/>
                  </a:cxn>
                  <a:cxn ang="0">
                    <a:pos x="0" y="23"/>
                  </a:cxn>
                  <a:cxn ang="0">
                    <a:pos x="3" y="23"/>
                  </a:cxn>
                  <a:cxn ang="0">
                    <a:pos x="7" y="23"/>
                  </a:cxn>
                  <a:cxn ang="0">
                    <a:pos x="10" y="23"/>
                  </a:cxn>
                  <a:cxn ang="0">
                    <a:pos x="15" y="23"/>
                  </a:cxn>
                  <a:cxn ang="0">
                    <a:pos x="20" y="23"/>
                  </a:cxn>
                  <a:cxn ang="0">
                    <a:pos x="25" y="23"/>
                  </a:cxn>
                  <a:cxn ang="0">
                    <a:pos x="31" y="23"/>
                  </a:cxn>
                  <a:cxn ang="0">
                    <a:pos x="36" y="22"/>
                  </a:cxn>
                  <a:cxn ang="0">
                    <a:pos x="41" y="22"/>
                  </a:cxn>
                  <a:cxn ang="0">
                    <a:pos x="47" y="22"/>
                  </a:cxn>
                  <a:cxn ang="0">
                    <a:pos x="52" y="21"/>
                  </a:cxn>
                  <a:cxn ang="0">
                    <a:pos x="57" y="21"/>
                  </a:cxn>
                  <a:cxn ang="0">
                    <a:pos x="56" y="15"/>
                  </a:cxn>
                  <a:cxn ang="0">
                    <a:pos x="56" y="10"/>
                  </a:cxn>
                  <a:cxn ang="0">
                    <a:pos x="55" y="5"/>
                  </a:cxn>
                  <a:cxn ang="0">
                    <a:pos x="54" y="0"/>
                  </a:cxn>
                  <a:cxn ang="0">
                    <a:pos x="48" y="0"/>
                  </a:cxn>
                  <a:cxn ang="0">
                    <a:pos x="40" y="0"/>
                  </a:cxn>
                  <a:cxn ang="0">
                    <a:pos x="34" y="0"/>
                  </a:cxn>
                  <a:cxn ang="0">
                    <a:pos x="28" y="0"/>
                  </a:cxn>
                  <a:cxn ang="0">
                    <a:pos x="20" y="0"/>
                  </a:cxn>
                  <a:cxn ang="0">
                    <a:pos x="14" y="0"/>
                  </a:cxn>
                  <a:cxn ang="0">
                    <a:pos x="6" y="0"/>
                  </a:cxn>
                  <a:cxn ang="0">
                    <a:pos x="0" y="0"/>
                  </a:cxn>
                </a:cxnLst>
                <a:rect l="0" t="0" r="r" b="b"/>
                <a:pathLst>
                  <a:path w="57" h="23">
                    <a:moveTo>
                      <a:pt x="0" y="0"/>
                    </a:moveTo>
                    <a:lnTo>
                      <a:pt x="0" y="6"/>
                    </a:lnTo>
                    <a:lnTo>
                      <a:pt x="0" y="11"/>
                    </a:lnTo>
                    <a:lnTo>
                      <a:pt x="0" y="18"/>
                    </a:lnTo>
                    <a:lnTo>
                      <a:pt x="0" y="23"/>
                    </a:lnTo>
                    <a:lnTo>
                      <a:pt x="3" y="23"/>
                    </a:lnTo>
                    <a:lnTo>
                      <a:pt x="7" y="23"/>
                    </a:lnTo>
                    <a:lnTo>
                      <a:pt x="10" y="23"/>
                    </a:lnTo>
                    <a:lnTo>
                      <a:pt x="15" y="23"/>
                    </a:lnTo>
                    <a:lnTo>
                      <a:pt x="20" y="23"/>
                    </a:lnTo>
                    <a:lnTo>
                      <a:pt x="25" y="23"/>
                    </a:lnTo>
                    <a:lnTo>
                      <a:pt x="31" y="23"/>
                    </a:lnTo>
                    <a:lnTo>
                      <a:pt x="36" y="22"/>
                    </a:lnTo>
                    <a:lnTo>
                      <a:pt x="41" y="22"/>
                    </a:lnTo>
                    <a:lnTo>
                      <a:pt x="47" y="22"/>
                    </a:lnTo>
                    <a:lnTo>
                      <a:pt x="52" y="21"/>
                    </a:lnTo>
                    <a:lnTo>
                      <a:pt x="57" y="21"/>
                    </a:lnTo>
                    <a:lnTo>
                      <a:pt x="56" y="15"/>
                    </a:lnTo>
                    <a:lnTo>
                      <a:pt x="56" y="10"/>
                    </a:lnTo>
                    <a:lnTo>
                      <a:pt x="55" y="5"/>
                    </a:lnTo>
                    <a:lnTo>
                      <a:pt x="54" y="0"/>
                    </a:lnTo>
                    <a:lnTo>
                      <a:pt x="48" y="0"/>
                    </a:lnTo>
                    <a:lnTo>
                      <a:pt x="40" y="0"/>
                    </a:lnTo>
                    <a:lnTo>
                      <a:pt x="34" y="0"/>
                    </a:lnTo>
                    <a:lnTo>
                      <a:pt x="28" y="0"/>
                    </a:lnTo>
                    <a:lnTo>
                      <a:pt x="20" y="0"/>
                    </a:lnTo>
                    <a:lnTo>
                      <a:pt x="14" y="0"/>
                    </a:lnTo>
                    <a:lnTo>
                      <a:pt x="6" y="0"/>
                    </a:lnTo>
                    <a:lnTo>
                      <a:pt x="0" y="0"/>
                    </a:lnTo>
                    <a:close/>
                  </a:path>
                </a:pathLst>
              </a:custGeom>
              <a:solidFill>
                <a:srgbClr val="44423D"/>
              </a:solidFill>
              <a:ln w="9525">
                <a:noFill/>
                <a:round/>
                <a:headEnd/>
                <a:tailEnd/>
              </a:ln>
            </p:spPr>
            <p:txBody>
              <a:bodyPr/>
              <a:lstStyle/>
              <a:p>
                <a:endParaRPr lang="en-US"/>
              </a:p>
            </p:txBody>
          </p:sp>
          <p:sp>
            <p:nvSpPr>
              <p:cNvPr id="83" name="Freeform 48"/>
              <p:cNvSpPr>
                <a:spLocks/>
              </p:cNvSpPr>
              <p:nvPr/>
            </p:nvSpPr>
            <p:spPr bwMode="auto">
              <a:xfrm>
                <a:off x="2747" y="1272"/>
                <a:ext cx="9" cy="4"/>
              </a:xfrm>
              <a:custGeom>
                <a:avLst/>
                <a:gdLst/>
                <a:ahLst/>
                <a:cxnLst>
                  <a:cxn ang="0">
                    <a:pos x="0" y="0"/>
                  </a:cxn>
                  <a:cxn ang="0">
                    <a:pos x="0" y="6"/>
                  </a:cxn>
                  <a:cxn ang="0">
                    <a:pos x="0" y="11"/>
                  </a:cxn>
                  <a:cxn ang="0">
                    <a:pos x="0" y="18"/>
                  </a:cxn>
                  <a:cxn ang="0">
                    <a:pos x="0" y="23"/>
                  </a:cxn>
                  <a:cxn ang="0">
                    <a:pos x="4" y="23"/>
                  </a:cxn>
                  <a:cxn ang="0">
                    <a:pos x="7" y="23"/>
                  </a:cxn>
                  <a:cxn ang="0">
                    <a:pos x="11" y="23"/>
                  </a:cxn>
                  <a:cxn ang="0">
                    <a:pos x="15" y="23"/>
                  </a:cxn>
                  <a:cxn ang="0">
                    <a:pos x="20" y="23"/>
                  </a:cxn>
                  <a:cxn ang="0">
                    <a:pos x="26" y="23"/>
                  </a:cxn>
                  <a:cxn ang="0">
                    <a:pos x="30" y="23"/>
                  </a:cxn>
                  <a:cxn ang="0">
                    <a:pos x="35" y="22"/>
                  </a:cxn>
                  <a:cxn ang="0">
                    <a:pos x="39" y="22"/>
                  </a:cxn>
                  <a:cxn ang="0">
                    <a:pos x="45" y="22"/>
                  </a:cxn>
                  <a:cxn ang="0">
                    <a:pos x="49" y="21"/>
                  </a:cxn>
                  <a:cxn ang="0">
                    <a:pos x="54" y="21"/>
                  </a:cxn>
                  <a:cxn ang="0">
                    <a:pos x="53" y="15"/>
                  </a:cxn>
                  <a:cxn ang="0">
                    <a:pos x="53" y="10"/>
                  </a:cxn>
                  <a:cxn ang="0">
                    <a:pos x="52" y="5"/>
                  </a:cxn>
                  <a:cxn ang="0">
                    <a:pos x="51" y="0"/>
                  </a:cxn>
                  <a:cxn ang="0">
                    <a:pos x="45" y="0"/>
                  </a:cxn>
                  <a:cxn ang="0">
                    <a:pos x="38" y="0"/>
                  </a:cxn>
                  <a:cxn ang="0">
                    <a:pos x="32" y="0"/>
                  </a:cxn>
                  <a:cxn ang="0">
                    <a:pos x="26" y="0"/>
                  </a:cxn>
                  <a:cxn ang="0">
                    <a:pos x="19" y="0"/>
                  </a:cxn>
                  <a:cxn ang="0">
                    <a:pos x="13" y="0"/>
                  </a:cxn>
                  <a:cxn ang="0">
                    <a:pos x="6" y="0"/>
                  </a:cxn>
                  <a:cxn ang="0">
                    <a:pos x="0" y="0"/>
                  </a:cxn>
                </a:cxnLst>
                <a:rect l="0" t="0" r="r" b="b"/>
                <a:pathLst>
                  <a:path w="54" h="23">
                    <a:moveTo>
                      <a:pt x="0" y="0"/>
                    </a:moveTo>
                    <a:lnTo>
                      <a:pt x="0" y="6"/>
                    </a:lnTo>
                    <a:lnTo>
                      <a:pt x="0" y="11"/>
                    </a:lnTo>
                    <a:lnTo>
                      <a:pt x="0" y="18"/>
                    </a:lnTo>
                    <a:lnTo>
                      <a:pt x="0" y="23"/>
                    </a:lnTo>
                    <a:lnTo>
                      <a:pt x="4" y="23"/>
                    </a:lnTo>
                    <a:lnTo>
                      <a:pt x="7" y="23"/>
                    </a:lnTo>
                    <a:lnTo>
                      <a:pt x="11" y="23"/>
                    </a:lnTo>
                    <a:lnTo>
                      <a:pt x="15" y="23"/>
                    </a:lnTo>
                    <a:lnTo>
                      <a:pt x="20" y="23"/>
                    </a:lnTo>
                    <a:lnTo>
                      <a:pt x="26" y="23"/>
                    </a:lnTo>
                    <a:lnTo>
                      <a:pt x="30" y="23"/>
                    </a:lnTo>
                    <a:lnTo>
                      <a:pt x="35" y="22"/>
                    </a:lnTo>
                    <a:lnTo>
                      <a:pt x="39" y="22"/>
                    </a:lnTo>
                    <a:lnTo>
                      <a:pt x="45" y="22"/>
                    </a:lnTo>
                    <a:lnTo>
                      <a:pt x="49" y="21"/>
                    </a:lnTo>
                    <a:lnTo>
                      <a:pt x="54" y="21"/>
                    </a:lnTo>
                    <a:lnTo>
                      <a:pt x="53" y="15"/>
                    </a:lnTo>
                    <a:lnTo>
                      <a:pt x="53" y="10"/>
                    </a:lnTo>
                    <a:lnTo>
                      <a:pt x="52" y="5"/>
                    </a:lnTo>
                    <a:lnTo>
                      <a:pt x="51" y="0"/>
                    </a:lnTo>
                    <a:lnTo>
                      <a:pt x="45" y="0"/>
                    </a:lnTo>
                    <a:lnTo>
                      <a:pt x="38" y="0"/>
                    </a:lnTo>
                    <a:lnTo>
                      <a:pt x="32" y="0"/>
                    </a:lnTo>
                    <a:lnTo>
                      <a:pt x="26" y="0"/>
                    </a:lnTo>
                    <a:lnTo>
                      <a:pt x="19" y="0"/>
                    </a:lnTo>
                    <a:lnTo>
                      <a:pt x="13" y="0"/>
                    </a:lnTo>
                    <a:lnTo>
                      <a:pt x="6" y="0"/>
                    </a:lnTo>
                    <a:lnTo>
                      <a:pt x="0" y="0"/>
                    </a:lnTo>
                    <a:close/>
                  </a:path>
                </a:pathLst>
              </a:custGeom>
              <a:solidFill>
                <a:srgbClr val="4C443A"/>
              </a:solidFill>
              <a:ln w="9525">
                <a:noFill/>
                <a:round/>
                <a:headEnd/>
                <a:tailEnd/>
              </a:ln>
            </p:spPr>
            <p:txBody>
              <a:bodyPr/>
              <a:lstStyle/>
              <a:p>
                <a:endParaRPr lang="en-US"/>
              </a:p>
            </p:txBody>
          </p:sp>
          <p:sp>
            <p:nvSpPr>
              <p:cNvPr id="84" name="Freeform 49"/>
              <p:cNvSpPr>
                <a:spLocks/>
              </p:cNvSpPr>
              <p:nvPr/>
            </p:nvSpPr>
            <p:spPr bwMode="auto">
              <a:xfrm>
                <a:off x="2747" y="1272"/>
                <a:ext cx="9" cy="4"/>
              </a:xfrm>
              <a:custGeom>
                <a:avLst/>
                <a:gdLst/>
                <a:ahLst/>
                <a:cxnLst>
                  <a:cxn ang="0">
                    <a:pos x="0" y="0"/>
                  </a:cxn>
                  <a:cxn ang="0">
                    <a:pos x="0" y="6"/>
                  </a:cxn>
                  <a:cxn ang="0">
                    <a:pos x="0" y="11"/>
                  </a:cxn>
                  <a:cxn ang="0">
                    <a:pos x="0" y="18"/>
                  </a:cxn>
                  <a:cxn ang="0">
                    <a:pos x="0" y="23"/>
                  </a:cxn>
                  <a:cxn ang="0">
                    <a:pos x="3" y="23"/>
                  </a:cxn>
                  <a:cxn ang="0">
                    <a:pos x="8" y="23"/>
                  </a:cxn>
                  <a:cxn ang="0">
                    <a:pos x="11" y="23"/>
                  </a:cxn>
                  <a:cxn ang="0">
                    <a:pos x="14" y="23"/>
                  </a:cxn>
                  <a:cxn ang="0">
                    <a:pos x="18" y="23"/>
                  </a:cxn>
                  <a:cxn ang="0">
                    <a:pos x="23" y="23"/>
                  </a:cxn>
                  <a:cxn ang="0">
                    <a:pos x="28" y="23"/>
                  </a:cxn>
                  <a:cxn ang="0">
                    <a:pos x="32" y="22"/>
                  </a:cxn>
                  <a:cxn ang="0">
                    <a:pos x="36" y="22"/>
                  </a:cxn>
                  <a:cxn ang="0">
                    <a:pos x="42" y="22"/>
                  </a:cxn>
                  <a:cxn ang="0">
                    <a:pos x="46" y="21"/>
                  </a:cxn>
                  <a:cxn ang="0">
                    <a:pos x="50" y="21"/>
                  </a:cxn>
                  <a:cxn ang="0">
                    <a:pos x="49" y="15"/>
                  </a:cxn>
                  <a:cxn ang="0">
                    <a:pos x="49" y="10"/>
                  </a:cxn>
                  <a:cxn ang="0">
                    <a:pos x="48" y="5"/>
                  </a:cxn>
                  <a:cxn ang="0">
                    <a:pos x="47" y="0"/>
                  </a:cxn>
                  <a:cxn ang="0">
                    <a:pos x="41" y="0"/>
                  </a:cxn>
                  <a:cxn ang="0">
                    <a:pos x="35" y="0"/>
                  </a:cxn>
                  <a:cxn ang="0">
                    <a:pos x="29" y="0"/>
                  </a:cxn>
                  <a:cxn ang="0">
                    <a:pos x="24" y="0"/>
                  </a:cxn>
                  <a:cxn ang="0">
                    <a:pos x="17" y="0"/>
                  </a:cxn>
                  <a:cxn ang="0">
                    <a:pos x="12" y="0"/>
                  </a:cxn>
                  <a:cxn ang="0">
                    <a:pos x="6" y="0"/>
                  </a:cxn>
                  <a:cxn ang="0">
                    <a:pos x="0" y="0"/>
                  </a:cxn>
                </a:cxnLst>
                <a:rect l="0" t="0" r="r" b="b"/>
                <a:pathLst>
                  <a:path w="50" h="23">
                    <a:moveTo>
                      <a:pt x="0" y="0"/>
                    </a:moveTo>
                    <a:lnTo>
                      <a:pt x="0" y="6"/>
                    </a:lnTo>
                    <a:lnTo>
                      <a:pt x="0" y="11"/>
                    </a:lnTo>
                    <a:lnTo>
                      <a:pt x="0" y="18"/>
                    </a:lnTo>
                    <a:lnTo>
                      <a:pt x="0" y="23"/>
                    </a:lnTo>
                    <a:lnTo>
                      <a:pt x="3" y="23"/>
                    </a:lnTo>
                    <a:lnTo>
                      <a:pt x="8" y="23"/>
                    </a:lnTo>
                    <a:lnTo>
                      <a:pt x="11" y="23"/>
                    </a:lnTo>
                    <a:lnTo>
                      <a:pt x="14" y="23"/>
                    </a:lnTo>
                    <a:lnTo>
                      <a:pt x="18" y="23"/>
                    </a:lnTo>
                    <a:lnTo>
                      <a:pt x="23" y="23"/>
                    </a:lnTo>
                    <a:lnTo>
                      <a:pt x="28" y="23"/>
                    </a:lnTo>
                    <a:lnTo>
                      <a:pt x="32" y="22"/>
                    </a:lnTo>
                    <a:lnTo>
                      <a:pt x="36" y="22"/>
                    </a:lnTo>
                    <a:lnTo>
                      <a:pt x="42" y="22"/>
                    </a:lnTo>
                    <a:lnTo>
                      <a:pt x="46" y="21"/>
                    </a:lnTo>
                    <a:lnTo>
                      <a:pt x="50" y="21"/>
                    </a:lnTo>
                    <a:lnTo>
                      <a:pt x="49" y="15"/>
                    </a:lnTo>
                    <a:lnTo>
                      <a:pt x="49" y="10"/>
                    </a:lnTo>
                    <a:lnTo>
                      <a:pt x="48" y="5"/>
                    </a:lnTo>
                    <a:lnTo>
                      <a:pt x="47" y="0"/>
                    </a:lnTo>
                    <a:lnTo>
                      <a:pt x="41" y="0"/>
                    </a:lnTo>
                    <a:lnTo>
                      <a:pt x="35" y="0"/>
                    </a:lnTo>
                    <a:lnTo>
                      <a:pt x="29" y="0"/>
                    </a:lnTo>
                    <a:lnTo>
                      <a:pt x="24" y="0"/>
                    </a:lnTo>
                    <a:lnTo>
                      <a:pt x="17" y="0"/>
                    </a:lnTo>
                    <a:lnTo>
                      <a:pt x="12" y="0"/>
                    </a:lnTo>
                    <a:lnTo>
                      <a:pt x="6" y="0"/>
                    </a:lnTo>
                    <a:lnTo>
                      <a:pt x="0" y="0"/>
                    </a:lnTo>
                    <a:close/>
                  </a:path>
                </a:pathLst>
              </a:custGeom>
              <a:solidFill>
                <a:srgbClr val="544438"/>
              </a:solidFill>
              <a:ln w="9525">
                <a:noFill/>
                <a:round/>
                <a:headEnd/>
                <a:tailEnd/>
              </a:ln>
            </p:spPr>
            <p:txBody>
              <a:bodyPr/>
              <a:lstStyle/>
              <a:p>
                <a:endParaRPr lang="en-US"/>
              </a:p>
            </p:txBody>
          </p:sp>
          <p:sp>
            <p:nvSpPr>
              <p:cNvPr id="85" name="Freeform 50"/>
              <p:cNvSpPr>
                <a:spLocks/>
              </p:cNvSpPr>
              <p:nvPr/>
            </p:nvSpPr>
            <p:spPr bwMode="auto">
              <a:xfrm>
                <a:off x="2748" y="1272"/>
                <a:ext cx="8" cy="4"/>
              </a:xfrm>
              <a:custGeom>
                <a:avLst/>
                <a:gdLst/>
                <a:ahLst/>
                <a:cxnLst>
                  <a:cxn ang="0">
                    <a:pos x="0" y="0"/>
                  </a:cxn>
                  <a:cxn ang="0">
                    <a:pos x="0" y="6"/>
                  </a:cxn>
                  <a:cxn ang="0">
                    <a:pos x="0" y="11"/>
                  </a:cxn>
                  <a:cxn ang="0">
                    <a:pos x="0" y="18"/>
                  </a:cxn>
                  <a:cxn ang="0">
                    <a:pos x="0" y="23"/>
                  </a:cxn>
                  <a:cxn ang="0">
                    <a:pos x="5" y="23"/>
                  </a:cxn>
                  <a:cxn ang="0">
                    <a:pos x="8" y="23"/>
                  </a:cxn>
                  <a:cxn ang="0">
                    <a:pos x="11" y="23"/>
                  </a:cxn>
                  <a:cxn ang="0">
                    <a:pos x="14" y="23"/>
                  </a:cxn>
                  <a:cxn ang="0">
                    <a:pos x="19" y="23"/>
                  </a:cxn>
                  <a:cxn ang="0">
                    <a:pos x="23" y="23"/>
                  </a:cxn>
                  <a:cxn ang="0">
                    <a:pos x="27" y="23"/>
                  </a:cxn>
                  <a:cxn ang="0">
                    <a:pos x="31" y="22"/>
                  </a:cxn>
                  <a:cxn ang="0">
                    <a:pos x="35" y="22"/>
                  </a:cxn>
                  <a:cxn ang="0">
                    <a:pos x="39" y="22"/>
                  </a:cxn>
                  <a:cxn ang="0">
                    <a:pos x="43" y="21"/>
                  </a:cxn>
                  <a:cxn ang="0">
                    <a:pos x="47" y="21"/>
                  </a:cxn>
                  <a:cxn ang="0">
                    <a:pos x="46" y="15"/>
                  </a:cxn>
                  <a:cxn ang="0">
                    <a:pos x="46" y="10"/>
                  </a:cxn>
                  <a:cxn ang="0">
                    <a:pos x="45" y="5"/>
                  </a:cxn>
                  <a:cxn ang="0">
                    <a:pos x="44" y="0"/>
                  </a:cxn>
                  <a:cxn ang="0">
                    <a:pos x="39" y="0"/>
                  </a:cxn>
                  <a:cxn ang="0">
                    <a:pos x="33" y="0"/>
                  </a:cxn>
                  <a:cxn ang="0">
                    <a:pos x="28" y="0"/>
                  </a:cxn>
                  <a:cxn ang="0">
                    <a:pos x="23" y="0"/>
                  </a:cxn>
                  <a:cxn ang="0">
                    <a:pos x="16" y="0"/>
                  </a:cxn>
                  <a:cxn ang="0">
                    <a:pos x="11" y="0"/>
                  </a:cxn>
                  <a:cxn ang="0">
                    <a:pos x="6" y="0"/>
                  </a:cxn>
                  <a:cxn ang="0">
                    <a:pos x="0" y="0"/>
                  </a:cxn>
                </a:cxnLst>
                <a:rect l="0" t="0" r="r" b="b"/>
                <a:pathLst>
                  <a:path w="47" h="23">
                    <a:moveTo>
                      <a:pt x="0" y="0"/>
                    </a:moveTo>
                    <a:lnTo>
                      <a:pt x="0" y="6"/>
                    </a:lnTo>
                    <a:lnTo>
                      <a:pt x="0" y="11"/>
                    </a:lnTo>
                    <a:lnTo>
                      <a:pt x="0" y="18"/>
                    </a:lnTo>
                    <a:lnTo>
                      <a:pt x="0" y="23"/>
                    </a:lnTo>
                    <a:lnTo>
                      <a:pt x="5" y="23"/>
                    </a:lnTo>
                    <a:lnTo>
                      <a:pt x="8" y="23"/>
                    </a:lnTo>
                    <a:lnTo>
                      <a:pt x="11" y="23"/>
                    </a:lnTo>
                    <a:lnTo>
                      <a:pt x="14" y="23"/>
                    </a:lnTo>
                    <a:lnTo>
                      <a:pt x="19" y="23"/>
                    </a:lnTo>
                    <a:lnTo>
                      <a:pt x="23" y="23"/>
                    </a:lnTo>
                    <a:lnTo>
                      <a:pt x="27" y="23"/>
                    </a:lnTo>
                    <a:lnTo>
                      <a:pt x="31" y="22"/>
                    </a:lnTo>
                    <a:lnTo>
                      <a:pt x="35" y="22"/>
                    </a:lnTo>
                    <a:lnTo>
                      <a:pt x="39" y="22"/>
                    </a:lnTo>
                    <a:lnTo>
                      <a:pt x="43" y="21"/>
                    </a:lnTo>
                    <a:lnTo>
                      <a:pt x="47" y="21"/>
                    </a:lnTo>
                    <a:lnTo>
                      <a:pt x="46" y="15"/>
                    </a:lnTo>
                    <a:lnTo>
                      <a:pt x="46" y="10"/>
                    </a:lnTo>
                    <a:lnTo>
                      <a:pt x="45" y="5"/>
                    </a:lnTo>
                    <a:lnTo>
                      <a:pt x="44" y="0"/>
                    </a:lnTo>
                    <a:lnTo>
                      <a:pt x="39" y="0"/>
                    </a:lnTo>
                    <a:lnTo>
                      <a:pt x="33" y="0"/>
                    </a:lnTo>
                    <a:lnTo>
                      <a:pt x="28" y="0"/>
                    </a:lnTo>
                    <a:lnTo>
                      <a:pt x="23" y="0"/>
                    </a:lnTo>
                    <a:lnTo>
                      <a:pt x="16" y="0"/>
                    </a:lnTo>
                    <a:lnTo>
                      <a:pt x="11" y="0"/>
                    </a:lnTo>
                    <a:lnTo>
                      <a:pt x="6" y="0"/>
                    </a:lnTo>
                    <a:lnTo>
                      <a:pt x="0" y="0"/>
                    </a:lnTo>
                    <a:close/>
                  </a:path>
                </a:pathLst>
              </a:custGeom>
              <a:solidFill>
                <a:srgbClr val="594435"/>
              </a:solidFill>
              <a:ln w="9525">
                <a:noFill/>
                <a:round/>
                <a:headEnd/>
                <a:tailEnd/>
              </a:ln>
            </p:spPr>
            <p:txBody>
              <a:bodyPr/>
              <a:lstStyle/>
              <a:p>
                <a:endParaRPr lang="en-US"/>
              </a:p>
            </p:txBody>
          </p:sp>
          <p:sp>
            <p:nvSpPr>
              <p:cNvPr id="86" name="Freeform 51"/>
              <p:cNvSpPr>
                <a:spLocks/>
              </p:cNvSpPr>
              <p:nvPr/>
            </p:nvSpPr>
            <p:spPr bwMode="auto">
              <a:xfrm>
                <a:off x="2748" y="1272"/>
                <a:ext cx="8" cy="4"/>
              </a:xfrm>
              <a:custGeom>
                <a:avLst/>
                <a:gdLst/>
                <a:ahLst/>
                <a:cxnLst>
                  <a:cxn ang="0">
                    <a:pos x="0" y="0"/>
                  </a:cxn>
                  <a:cxn ang="0">
                    <a:pos x="0" y="6"/>
                  </a:cxn>
                  <a:cxn ang="0">
                    <a:pos x="0" y="11"/>
                  </a:cxn>
                  <a:cxn ang="0">
                    <a:pos x="0" y="18"/>
                  </a:cxn>
                  <a:cxn ang="0">
                    <a:pos x="0" y="23"/>
                  </a:cxn>
                  <a:cxn ang="0">
                    <a:pos x="3" y="23"/>
                  </a:cxn>
                  <a:cxn ang="0">
                    <a:pos x="6" y="23"/>
                  </a:cxn>
                  <a:cxn ang="0">
                    <a:pos x="9" y="23"/>
                  </a:cxn>
                  <a:cxn ang="0">
                    <a:pos x="13" y="23"/>
                  </a:cxn>
                  <a:cxn ang="0">
                    <a:pos x="20" y="23"/>
                  </a:cxn>
                  <a:cxn ang="0">
                    <a:pos x="27" y="22"/>
                  </a:cxn>
                  <a:cxn ang="0">
                    <a:pos x="35" y="22"/>
                  </a:cxn>
                  <a:cxn ang="0">
                    <a:pos x="42" y="21"/>
                  </a:cxn>
                  <a:cxn ang="0">
                    <a:pos x="41" y="15"/>
                  </a:cxn>
                  <a:cxn ang="0">
                    <a:pos x="41" y="10"/>
                  </a:cxn>
                  <a:cxn ang="0">
                    <a:pos x="40" y="5"/>
                  </a:cxn>
                  <a:cxn ang="0">
                    <a:pos x="39" y="0"/>
                  </a:cxn>
                  <a:cxn ang="0">
                    <a:pos x="34" y="0"/>
                  </a:cxn>
                  <a:cxn ang="0">
                    <a:pos x="28" y="0"/>
                  </a:cxn>
                  <a:cxn ang="0">
                    <a:pos x="24" y="0"/>
                  </a:cxn>
                  <a:cxn ang="0">
                    <a:pos x="19" y="0"/>
                  </a:cxn>
                  <a:cxn ang="0">
                    <a:pos x="15" y="0"/>
                  </a:cxn>
                  <a:cxn ang="0">
                    <a:pos x="9" y="0"/>
                  </a:cxn>
                  <a:cxn ang="0">
                    <a:pos x="5" y="0"/>
                  </a:cxn>
                  <a:cxn ang="0">
                    <a:pos x="0" y="0"/>
                  </a:cxn>
                </a:cxnLst>
                <a:rect l="0" t="0" r="r" b="b"/>
                <a:pathLst>
                  <a:path w="42" h="23">
                    <a:moveTo>
                      <a:pt x="0" y="0"/>
                    </a:moveTo>
                    <a:lnTo>
                      <a:pt x="0" y="6"/>
                    </a:lnTo>
                    <a:lnTo>
                      <a:pt x="0" y="11"/>
                    </a:lnTo>
                    <a:lnTo>
                      <a:pt x="0" y="18"/>
                    </a:lnTo>
                    <a:lnTo>
                      <a:pt x="0" y="23"/>
                    </a:lnTo>
                    <a:lnTo>
                      <a:pt x="3" y="23"/>
                    </a:lnTo>
                    <a:lnTo>
                      <a:pt x="6" y="23"/>
                    </a:lnTo>
                    <a:lnTo>
                      <a:pt x="9" y="23"/>
                    </a:lnTo>
                    <a:lnTo>
                      <a:pt x="13" y="23"/>
                    </a:lnTo>
                    <a:lnTo>
                      <a:pt x="20" y="23"/>
                    </a:lnTo>
                    <a:lnTo>
                      <a:pt x="27" y="22"/>
                    </a:lnTo>
                    <a:lnTo>
                      <a:pt x="35" y="22"/>
                    </a:lnTo>
                    <a:lnTo>
                      <a:pt x="42" y="21"/>
                    </a:lnTo>
                    <a:lnTo>
                      <a:pt x="41" y="15"/>
                    </a:lnTo>
                    <a:lnTo>
                      <a:pt x="41" y="10"/>
                    </a:lnTo>
                    <a:lnTo>
                      <a:pt x="40" y="5"/>
                    </a:lnTo>
                    <a:lnTo>
                      <a:pt x="39" y="0"/>
                    </a:lnTo>
                    <a:lnTo>
                      <a:pt x="34" y="0"/>
                    </a:lnTo>
                    <a:lnTo>
                      <a:pt x="28" y="0"/>
                    </a:lnTo>
                    <a:lnTo>
                      <a:pt x="24" y="0"/>
                    </a:lnTo>
                    <a:lnTo>
                      <a:pt x="19" y="0"/>
                    </a:lnTo>
                    <a:lnTo>
                      <a:pt x="15" y="0"/>
                    </a:lnTo>
                    <a:lnTo>
                      <a:pt x="9" y="0"/>
                    </a:lnTo>
                    <a:lnTo>
                      <a:pt x="5" y="0"/>
                    </a:lnTo>
                    <a:lnTo>
                      <a:pt x="0" y="0"/>
                    </a:lnTo>
                    <a:close/>
                  </a:path>
                </a:pathLst>
              </a:custGeom>
              <a:solidFill>
                <a:srgbClr val="5E422D"/>
              </a:solidFill>
              <a:ln w="9525">
                <a:noFill/>
                <a:round/>
                <a:headEnd/>
                <a:tailEnd/>
              </a:ln>
            </p:spPr>
            <p:txBody>
              <a:bodyPr/>
              <a:lstStyle/>
              <a:p>
                <a:endParaRPr lang="en-US"/>
              </a:p>
            </p:txBody>
          </p:sp>
          <p:sp>
            <p:nvSpPr>
              <p:cNvPr id="87" name="Freeform 52"/>
              <p:cNvSpPr>
                <a:spLocks/>
              </p:cNvSpPr>
              <p:nvPr/>
            </p:nvSpPr>
            <p:spPr bwMode="auto">
              <a:xfrm>
                <a:off x="2749" y="1272"/>
                <a:ext cx="7" cy="4"/>
              </a:xfrm>
              <a:custGeom>
                <a:avLst/>
                <a:gdLst/>
                <a:ahLst/>
                <a:cxnLst>
                  <a:cxn ang="0">
                    <a:pos x="0" y="0"/>
                  </a:cxn>
                  <a:cxn ang="0">
                    <a:pos x="0" y="6"/>
                  </a:cxn>
                  <a:cxn ang="0">
                    <a:pos x="0" y="11"/>
                  </a:cxn>
                  <a:cxn ang="0">
                    <a:pos x="0" y="18"/>
                  </a:cxn>
                  <a:cxn ang="0">
                    <a:pos x="0" y="23"/>
                  </a:cxn>
                  <a:cxn ang="0">
                    <a:pos x="2" y="23"/>
                  </a:cxn>
                  <a:cxn ang="0">
                    <a:pos x="5" y="23"/>
                  </a:cxn>
                  <a:cxn ang="0">
                    <a:pos x="9" y="23"/>
                  </a:cxn>
                  <a:cxn ang="0">
                    <a:pos x="11" y="23"/>
                  </a:cxn>
                  <a:cxn ang="0">
                    <a:pos x="18" y="23"/>
                  </a:cxn>
                  <a:cxn ang="0">
                    <a:pos x="24" y="22"/>
                  </a:cxn>
                  <a:cxn ang="0">
                    <a:pos x="32" y="22"/>
                  </a:cxn>
                  <a:cxn ang="0">
                    <a:pos x="38" y="21"/>
                  </a:cxn>
                  <a:cxn ang="0">
                    <a:pos x="37" y="15"/>
                  </a:cxn>
                  <a:cxn ang="0">
                    <a:pos x="37" y="10"/>
                  </a:cxn>
                  <a:cxn ang="0">
                    <a:pos x="36" y="5"/>
                  </a:cxn>
                  <a:cxn ang="0">
                    <a:pos x="35" y="0"/>
                  </a:cxn>
                  <a:cxn ang="0">
                    <a:pos x="31" y="0"/>
                  </a:cxn>
                  <a:cxn ang="0">
                    <a:pos x="27" y="0"/>
                  </a:cxn>
                  <a:cxn ang="0">
                    <a:pos x="22" y="0"/>
                  </a:cxn>
                  <a:cxn ang="0">
                    <a:pos x="18" y="0"/>
                  </a:cxn>
                  <a:cxn ang="0">
                    <a:pos x="13" y="0"/>
                  </a:cxn>
                  <a:cxn ang="0">
                    <a:pos x="9" y="0"/>
                  </a:cxn>
                  <a:cxn ang="0">
                    <a:pos x="4" y="0"/>
                  </a:cxn>
                  <a:cxn ang="0">
                    <a:pos x="0" y="0"/>
                  </a:cxn>
                </a:cxnLst>
                <a:rect l="0" t="0" r="r" b="b"/>
                <a:pathLst>
                  <a:path w="38" h="23">
                    <a:moveTo>
                      <a:pt x="0" y="0"/>
                    </a:moveTo>
                    <a:lnTo>
                      <a:pt x="0" y="6"/>
                    </a:lnTo>
                    <a:lnTo>
                      <a:pt x="0" y="11"/>
                    </a:lnTo>
                    <a:lnTo>
                      <a:pt x="0" y="18"/>
                    </a:lnTo>
                    <a:lnTo>
                      <a:pt x="0" y="23"/>
                    </a:lnTo>
                    <a:lnTo>
                      <a:pt x="2" y="23"/>
                    </a:lnTo>
                    <a:lnTo>
                      <a:pt x="5" y="23"/>
                    </a:lnTo>
                    <a:lnTo>
                      <a:pt x="9" y="23"/>
                    </a:lnTo>
                    <a:lnTo>
                      <a:pt x="11" y="23"/>
                    </a:lnTo>
                    <a:lnTo>
                      <a:pt x="18" y="23"/>
                    </a:lnTo>
                    <a:lnTo>
                      <a:pt x="24" y="22"/>
                    </a:lnTo>
                    <a:lnTo>
                      <a:pt x="32" y="22"/>
                    </a:lnTo>
                    <a:lnTo>
                      <a:pt x="38" y="21"/>
                    </a:lnTo>
                    <a:lnTo>
                      <a:pt x="37" y="15"/>
                    </a:lnTo>
                    <a:lnTo>
                      <a:pt x="37" y="10"/>
                    </a:lnTo>
                    <a:lnTo>
                      <a:pt x="36" y="5"/>
                    </a:lnTo>
                    <a:lnTo>
                      <a:pt x="35" y="0"/>
                    </a:lnTo>
                    <a:lnTo>
                      <a:pt x="31" y="0"/>
                    </a:lnTo>
                    <a:lnTo>
                      <a:pt x="27" y="0"/>
                    </a:lnTo>
                    <a:lnTo>
                      <a:pt x="22" y="0"/>
                    </a:lnTo>
                    <a:lnTo>
                      <a:pt x="18" y="0"/>
                    </a:lnTo>
                    <a:lnTo>
                      <a:pt x="13" y="0"/>
                    </a:lnTo>
                    <a:lnTo>
                      <a:pt x="9" y="0"/>
                    </a:lnTo>
                    <a:lnTo>
                      <a:pt x="4" y="0"/>
                    </a:lnTo>
                    <a:lnTo>
                      <a:pt x="0" y="0"/>
                    </a:lnTo>
                    <a:close/>
                  </a:path>
                </a:pathLst>
              </a:custGeom>
              <a:solidFill>
                <a:srgbClr val="63422B"/>
              </a:solidFill>
              <a:ln w="9525">
                <a:noFill/>
                <a:round/>
                <a:headEnd/>
                <a:tailEnd/>
              </a:ln>
            </p:spPr>
            <p:txBody>
              <a:bodyPr/>
              <a:lstStyle/>
              <a:p>
                <a:endParaRPr lang="en-US"/>
              </a:p>
            </p:txBody>
          </p:sp>
          <p:sp>
            <p:nvSpPr>
              <p:cNvPr id="88" name="Freeform 53"/>
              <p:cNvSpPr>
                <a:spLocks/>
              </p:cNvSpPr>
              <p:nvPr/>
            </p:nvSpPr>
            <p:spPr bwMode="auto">
              <a:xfrm>
                <a:off x="2750" y="1272"/>
                <a:ext cx="6" cy="4"/>
              </a:xfrm>
              <a:custGeom>
                <a:avLst/>
                <a:gdLst/>
                <a:ahLst/>
                <a:cxnLst>
                  <a:cxn ang="0">
                    <a:pos x="0" y="0"/>
                  </a:cxn>
                  <a:cxn ang="0">
                    <a:pos x="0" y="6"/>
                  </a:cxn>
                  <a:cxn ang="0">
                    <a:pos x="0" y="11"/>
                  </a:cxn>
                  <a:cxn ang="0">
                    <a:pos x="0" y="18"/>
                  </a:cxn>
                  <a:cxn ang="0">
                    <a:pos x="0" y="23"/>
                  </a:cxn>
                  <a:cxn ang="0">
                    <a:pos x="3" y="23"/>
                  </a:cxn>
                  <a:cxn ang="0">
                    <a:pos x="6" y="23"/>
                  </a:cxn>
                  <a:cxn ang="0">
                    <a:pos x="9" y="23"/>
                  </a:cxn>
                  <a:cxn ang="0">
                    <a:pos x="11" y="23"/>
                  </a:cxn>
                  <a:cxn ang="0">
                    <a:pos x="17" y="23"/>
                  </a:cxn>
                  <a:cxn ang="0">
                    <a:pos x="24" y="22"/>
                  </a:cxn>
                  <a:cxn ang="0">
                    <a:pos x="30" y="22"/>
                  </a:cxn>
                  <a:cxn ang="0">
                    <a:pos x="35" y="21"/>
                  </a:cxn>
                  <a:cxn ang="0">
                    <a:pos x="34" y="15"/>
                  </a:cxn>
                  <a:cxn ang="0">
                    <a:pos x="34" y="10"/>
                  </a:cxn>
                  <a:cxn ang="0">
                    <a:pos x="33" y="5"/>
                  </a:cxn>
                  <a:cxn ang="0">
                    <a:pos x="32" y="0"/>
                  </a:cxn>
                  <a:cxn ang="0">
                    <a:pos x="28" y="0"/>
                  </a:cxn>
                  <a:cxn ang="0">
                    <a:pos x="25" y="0"/>
                  </a:cxn>
                  <a:cxn ang="0">
                    <a:pos x="20" y="0"/>
                  </a:cxn>
                  <a:cxn ang="0">
                    <a:pos x="16" y="0"/>
                  </a:cxn>
                  <a:cxn ang="0">
                    <a:pos x="12" y="0"/>
                  </a:cxn>
                  <a:cxn ang="0">
                    <a:pos x="9" y="0"/>
                  </a:cxn>
                  <a:cxn ang="0">
                    <a:pos x="4" y="0"/>
                  </a:cxn>
                  <a:cxn ang="0">
                    <a:pos x="0" y="0"/>
                  </a:cxn>
                </a:cxnLst>
                <a:rect l="0" t="0" r="r" b="b"/>
                <a:pathLst>
                  <a:path w="35" h="23">
                    <a:moveTo>
                      <a:pt x="0" y="0"/>
                    </a:moveTo>
                    <a:lnTo>
                      <a:pt x="0" y="6"/>
                    </a:lnTo>
                    <a:lnTo>
                      <a:pt x="0" y="11"/>
                    </a:lnTo>
                    <a:lnTo>
                      <a:pt x="0" y="18"/>
                    </a:lnTo>
                    <a:lnTo>
                      <a:pt x="0" y="23"/>
                    </a:lnTo>
                    <a:lnTo>
                      <a:pt x="3" y="23"/>
                    </a:lnTo>
                    <a:lnTo>
                      <a:pt x="6" y="23"/>
                    </a:lnTo>
                    <a:lnTo>
                      <a:pt x="9" y="23"/>
                    </a:lnTo>
                    <a:lnTo>
                      <a:pt x="11" y="23"/>
                    </a:lnTo>
                    <a:lnTo>
                      <a:pt x="17" y="23"/>
                    </a:lnTo>
                    <a:lnTo>
                      <a:pt x="24" y="22"/>
                    </a:lnTo>
                    <a:lnTo>
                      <a:pt x="30" y="22"/>
                    </a:lnTo>
                    <a:lnTo>
                      <a:pt x="35" y="21"/>
                    </a:lnTo>
                    <a:lnTo>
                      <a:pt x="34" y="15"/>
                    </a:lnTo>
                    <a:lnTo>
                      <a:pt x="34" y="10"/>
                    </a:lnTo>
                    <a:lnTo>
                      <a:pt x="33" y="5"/>
                    </a:lnTo>
                    <a:lnTo>
                      <a:pt x="32" y="0"/>
                    </a:lnTo>
                    <a:lnTo>
                      <a:pt x="28" y="0"/>
                    </a:lnTo>
                    <a:lnTo>
                      <a:pt x="25" y="0"/>
                    </a:lnTo>
                    <a:lnTo>
                      <a:pt x="20" y="0"/>
                    </a:lnTo>
                    <a:lnTo>
                      <a:pt x="16" y="0"/>
                    </a:lnTo>
                    <a:lnTo>
                      <a:pt x="12" y="0"/>
                    </a:lnTo>
                    <a:lnTo>
                      <a:pt x="9" y="0"/>
                    </a:lnTo>
                    <a:lnTo>
                      <a:pt x="4" y="0"/>
                    </a:lnTo>
                    <a:lnTo>
                      <a:pt x="0" y="0"/>
                    </a:lnTo>
                    <a:close/>
                  </a:path>
                </a:pathLst>
              </a:custGeom>
              <a:solidFill>
                <a:srgbClr val="6B4228"/>
              </a:solidFill>
              <a:ln w="9525">
                <a:noFill/>
                <a:round/>
                <a:headEnd/>
                <a:tailEnd/>
              </a:ln>
            </p:spPr>
            <p:txBody>
              <a:bodyPr/>
              <a:lstStyle/>
              <a:p>
                <a:endParaRPr lang="en-US"/>
              </a:p>
            </p:txBody>
          </p:sp>
          <p:sp>
            <p:nvSpPr>
              <p:cNvPr id="89" name="Freeform 54"/>
              <p:cNvSpPr>
                <a:spLocks/>
              </p:cNvSpPr>
              <p:nvPr/>
            </p:nvSpPr>
            <p:spPr bwMode="auto">
              <a:xfrm>
                <a:off x="2750" y="1272"/>
                <a:ext cx="6" cy="4"/>
              </a:xfrm>
              <a:custGeom>
                <a:avLst/>
                <a:gdLst/>
                <a:ahLst/>
                <a:cxnLst>
                  <a:cxn ang="0">
                    <a:pos x="0" y="0"/>
                  </a:cxn>
                  <a:cxn ang="0">
                    <a:pos x="0" y="6"/>
                  </a:cxn>
                  <a:cxn ang="0">
                    <a:pos x="0" y="11"/>
                  </a:cxn>
                  <a:cxn ang="0">
                    <a:pos x="0" y="18"/>
                  </a:cxn>
                  <a:cxn ang="0">
                    <a:pos x="0" y="23"/>
                  </a:cxn>
                  <a:cxn ang="0">
                    <a:pos x="3" y="23"/>
                  </a:cxn>
                  <a:cxn ang="0">
                    <a:pos x="6" y="23"/>
                  </a:cxn>
                  <a:cxn ang="0">
                    <a:pos x="8" y="23"/>
                  </a:cxn>
                  <a:cxn ang="0">
                    <a:pos x="10" y="23"/>
                  </a:cxn>
                  <a:cxn ang="0">
                    <a:pos x="15" y="23"/>
                  </a:cxn>
                  <a:cxn ang="0">
                    <a:pos x="21" y="22"/>
                  </a:cxn>
                  <a:cxn ang="0">
                    <a:pos x="26" y="22"/>
                  </a:cxn>
                  <a:cxn ang="0">
                    <a:pos x="31" y="21"/>
                  </a:cxn>
                  <a:cxn ang="0">
                    <a:pos x="30" y="15"/>
                  </a:cxn>
                  <a:cxn ang="0">
                    <a:pos x="30" y="10"/>
                  </a:cxn>
                  <a:cxn ang="0">
                    <a:pos x="29" y="5"/>
                  </a:cxn>
                  <a:cxn ang="0">
                    <a:pos x="28" y="0"/>
                  </a:cxn>
                  <a:cxn ang="0">
                    <a:pos x="21" y="0"/>
                  </a:cxn>
                  <a:cxn ang="0">
                    <a:pos x="14" y="0"/>
                  </a:cxn>
                  <a:cxn ang="0">
                    <a:pos x="8" y="0"/>
                  </a:cxn>
                  <a:cxn ang="0">
                    <a:pos x="0" y="0"/>
                  </a:cxn>
                </a:cxnLst>
                <a:rect l="0" t="0" r="r" b="b"/>
                <a:pathLst>
                  <a:path w="31" h="23">
                    <a:moveTo>
                      <a:pt x="0" y="0"/>
                    </a:moveTo>
                    <a:lnTo>
                      <a:pt x="0" y="6"/>
                    </a:lnTo>
                    <a:lnTo>
                      <a:pt x="0" y="11"/>
                    </a:lnTo>
                    <a:lnTo>
                      <a:pt x="0" y="18"/>
                    </a:lnTo>
                    <a:lnTo>
                      <a:pt x="0" y="23"/>
                    </a:lnTo>
                    <a:lnTo>
                      <a:pt x="3" y="23"/>
                    </a:lnTo>
                    <a:lnTo>
                      <a:pt x="6" y="23"/>
                    </a:lnTo>
                    <a:lnTo>
                      <a:pt x="8" y="23"/>
                    </a:lnTo>
                    <a:lnTo>
                      <a:pt x="10" y="23"/>
                    </a:lnTo>
                    <a:lnTo>
                      <a:pt x="15" y="23"/>
                    </a:lnTo>
                    <a:lnTo>
                      <a:pt x="21" y="22"/>
                    </a:lnTo>
                    <a:lnTo>
                      <a:pt x="26" y="22"/>
                    </a:lnTo>
                    <a:lnTo>
                      <a:pt x="31" y="21"/>
                    </a:lnTo>
                    <a:lnTo>
                      <a:pt x="30" y="15"/>
                    </a:lnTo>
                    <a:lnTo>
                      <a:pt x="30" y="10"/>
                    </a:lnTo>
                    <a:lnTo>
                      <a:pt x="29" y="5"/>
                    </a:lnTo>
                    <a:lnTo>
                      <a:pt x="28" y="0"/>
                    </a:lnTo>
                    <a:lnTo>
                      <a:pt x="21" y="0"/>
                    </a:lnTo>
                    <a:lnTo>
                      <a:pt x="14" y="0"/>
                    </a:lnTo>
                    <a:lnTo>
                      <a:pt x="8" y="0"/>
                    </a:lnTo>
                    <a:lnTo>
                      <a:pt x="0" y="0"/>
                    </a:lnTo>
                    <a:close/>
                  </a:path>
                </a:pathLst>
              </a:custGeom>
              <a:solidFill>
                <a:srgbClr val="724426"/>
              </a:solidFill>
              <a:ln w="9525">
                <a:noFill/>
                <a:round/>
                <a:headEnd/>
                <a:tailEnd/>
              </a:ln>
            </p:spPr>
            <p:txBody>
              <a:bodyPr/>
              <a:lstStyle/>
              <a:p>
                <a:endParaRPr lang="en-US"/>
              </a:p>
            </p:txBody>
          </p:sp>
          <p:sp>
            <p:nvSpPr>
              <p:cNvPr id="90" name="Freeform 55"/>
              <p:cNvSpPr>
                <a:spLocks/>
              </p:cNvSpPr>
              <p:nvPr/>
            </p:nvSpPr>
            <p:spPr bwMode="auto">
              <a:xfrm>
                <a:off x="2751" y="1272"/>
                <a:ext cx="5" cy="4"/>
              </a:xfrm>
              <a:custGeom>
                <a:avLst/>
                <a:gdLst/>
                <a:ahLst/>
                <a:cxnLst>
                  <a:cxn ang="0">
                    <a:pos x="0" y="0"/>
                  </a:cxn>
                  <a:cxn ang="0">
                    <a:pos x="0" y="6"/>
                  </a:cxn>
                  <a:cxn ang="0">
                    <a:pos x="0" y="11"/>
                  </a:cxn>
                  <a:cxn ang="0">
                    <a:pos x="0" y="18"/>
                  </a:cxn>
                  <a:cxn ang="0">
                    <a:pos x="0" y="23"/>
                  </a:cxn>
                  <a:cxn ang="0">
                    <a:pos x="2" y="23"/>
                  </a:cxn>
                  <a:cxn ang="0">
                    <a:pos x="4" y="23"/>
                  </a:cxn>
                  <a:cxn ang="0">
                    <a:pos x="6" y="23"/>
                  </a:cxn>
                  <a:cxn ang="0">
                    <a:pos x="8" y="23"/>
                  </a:cxn>
                  <a:cxn ang="0">
                    <a:pos x="12" y="23"/>
                  </a:cxn>
                  <a:cxn ang="0">
                    <a:pos x="18" y="22"/>
                  </a:cxn>
                  <a:cxn ang="0">
                    <a:pos x="22" y="22"/>
                  </a:cxn>
                  <a:cxn ang="0">
                    <a:pos x="26" y="21"/>
                  </a:cxn>
                  <a:cxn ang="0">
                    <a:pos x="25" y="15"/>
                  </a:cxn>
                  <a:cxn ang="0">
                    <a:pos x="25" y="10"/>
                  </a:cxn>
                  <a:cxn ang="0">
                    <a:pos x="24" y="5"/>
                  </a:cxn>
                  <a:cxn ang="0">
                    <a:pos x="23" y="0"/>
                  </a:cxn>
                  <a:cxn ang="0">
                    <a:pos x="17" y="0"/>
                  </a:cxn>
                  <a:cxn ang="0">
                    <a:pos x="11" y="0"/>
                  </a:cxn>
                  <a:cxn ang="0">
                    <a:pos x="5" y="0"/>
                  </a:cxn>
                  <a:cxn ang="0">
                    <a:pos x="0" y="0"/>
                  </a:cxn>
                </a:cxnLst>
                <a:rect l="0" t="0" r="r" b="b"/>
                <a:pathLst>
                  <a:path w="26" h="23">
                    <a:moveTo>
                      <a:pt x="0" y="0"/>
                    </a:moveTo>
                    <a:lnTo>
                      <a:pt x="0" y="6"/>
                    </a:lnTo>
                    <a:lnTo>
                      <a:pt x="0" y="11"/>
                    </a:lnTo>
                    <a:lnTo>
                      <a:pt x="0" y="18"/>
                    </a:lnTo>
                    <a:lnTo>
                      <a:pt x="0" y="23"/>
                    </a:lnTo>
                    <a:lnTo>
                      <a:pt x="2" y="23"/>
                    </a:lnTo>
                    <a:lnTo>
                      <a:pt x="4" y="23"/>
                    </a:lnTo>
                    <a:lnTo>
                      <a:pt x="6" y="23"/>
                    </a:lnTo>
                    <a:lnTo>
                      <a:pt x="8" y="23"/>
                    </a:lnTo>
                    <a:lnTo>
                      <a:pt x="12" y="23"/>
                    </a:lnTo>
                    <a:lnTo>
                      <a:pt x="18" y="22"/>
                    </a:lnTo>
                    <a:lnTo>
                      <a:pt x="22" y="22"/>
                    </a:lnTo>
                    <a:lnTo>
                      <a:pt x="26" y="21"/>
                    </a:lnTo>
                    <a:lnTo>
                      <a:pt x="25" y="15"/>
                    </a:lnTo>
                    <a:lnTo>
                      <a:pt x="25" y="10"/>
                    </a:lnTo>
                    <a:lnTo>
                      <a:pt x="24" y="5"/>
                    </a:lnTo>
                    <a:lnTo>
                      <a:pt x="23" y="0"/>
                    </a:lnTo>
                    <a:lnTo>
                      <a:pt x="17" y="0"/>
                    </a:lnTo>
                    <a:lnTo>
                      <a:pt x="11" y="0"/>
                    </a:lnTo>
                    <a:lnTo>
                      <a:pt x="5" y="0"/>
                    </a:lnTo>
                    <a:lnTo>
                      <a:pt x="0" y="0"/>
                    </a:lnTo>
                    <a:close/>
                  </a:path>
                </a:pathLst>
              </a:custGeom>
              <a:solidFill>
                <a:srgbClr val="75421E"/>
              </a:solidFill>
              <a:ln w="9525">
                <a:noFill/>
                <a:round/>
                <a:headEnd/>
                <a:tailEnd/>
              </a:ln>
            </p:spPr>
            <p:txBody>
              <a:bodyPr/>
              <a:lstStyle/>
              <a:p>
                <a:endParaRPr lang="en-US"/>
              </a:p>
            </p:txBody>
          </p:sp>
          <p:sp>
            <p:nvSpPr>
              <p:cNvPr id="91" name="Freeform 56"/>
              <p:cNvSpPr>
                <a:spLocks/>
              </p:cNvSpPr>
              <p:nvPr/>
            </p:nvSpPr>
            <p:spPr bwMode="auto">
              <a:xfrm>
                <a:off x="2752" y="1272"/>
                <a:ext cx="4" cy="4"/>
              </a:xfrm>
              <a:custGeom>
                <a:avLst/>
                <a:gdLst/>
                <a:ahLst/>
                <a:cxnLst>
                  <a:cxn ang="0">
                    <a:pos x="0" y="0"/>
                  </a:cxn>
                  <a:cxn ang="0">
                    <a:pos x="0" y="23"/>
                  </a:cxn>
                  <a:cxn ang="0">
                    <a:pos x="8" y="23"/>
                  </a:cxn>
                  <a:cxn ang="0">
                    <a:pos x="23" y="21"/>
                  </a:cxn>
                  <a:cxn ang="0">
                    <a:pos x="20" y="0"/>
                  </a:cxn>
                  <a:cxn ang="0">
                    <a:pos x="0" y="0"/>
                  </a:cxn>
                </a:cxnLst>
                <a:rect l="0" t="0" r="r" b="b"/>
                <a:pathLst>
                  <a:path w="23" h="23">
                    <a:moveTo>
                      <a:pt x="0" y="0"/>
                    </a:moveTo>
                    <a:lnTo>
                      <a:pt x="0" y="23"/>
                    </a:lnTo>
                    <a:lnTo>
                      <a:pt x="8" y="23"/>
                    </a:lnTo>
                    <a:lnTo>
                      <a:pt x="23" y="21"/>
                    </a:lnTo>
                    <a:lnTo>
                      <a:pt x="20" y="0"/>
                    </a:lnTo>
                    <a:lnTo>
                      <a:pt x="0" y="0"/>
                    </a:lnTo>
                    <a:close/>
                  </a:path>
                </a:pathLst>
              </a:custGeom>
              <a:solidFill>
                <a:srgbClr val="7C421C"/>
              </a:solidFill>
              <a:ln w="9525">
                <a:noFill/>
                <a:round/>
                <a:headEnd/>
                <a:tailEnd/>
              </a:ln>
            </p:spPr>
            <p:txBody>
              <a:bodyPr/>
              <a:lstStyle/>
              <a:p>
                <a:endParaRPr lang="en-US"/>
              </a:p>
            </p:txBody>
          </p:sp>
          <p:sp>
            <p:nvSpPr>
              <p:cNvPr id="92" name="Freeform 57"/>
              <p:cNvSpPr>
                <a:spLocks/>
              </p:cNvSpPr>
              <p:nvPr/>
            </p:nvSpPr>
            <p:spPr bwMode="auto">
              <a:xfrm>
                <a:off x="2752" y="1278"/>
                <a:ext cx="8" cy="43"/>
              </a:xfrm>
              <a:custGeom>
                <a:avLst/>
                <a:gdLst/>
                <a:ahLst/>
                <a:cxnLst>
                  <a:cxn ang="0">
                    <a:pos x="0" y="1"/>
                  </a:cxn>
                  <a:cxn ang="0">
                    <a:pos x="10" y="0"/>
                  </a:cxn>
                  <a:cxn ang="0">
                    <a:pos x="21" y="0"/>
                  </a:cxn>
                  <a:cxn ang="0">
                    <a:pos x="32" y="65"/>
                  </a:cxn>
                  <a:cxn ang="0">
                    <a:pos x="40" y="127"/>
                  </a:cxn>
                  <a:cxn ang="0">
                    <a:pos x="44" y="189"/>
                  </a:cxn>
                  <a:cxn ang="0">
                    <a:pos x="45" y="255"/>
                  </a:cxn>
                  <a:cxn ang="0">
                    <a:pos x="26" y="261"/>
                  </a:cxn>
                  <a:cxn ang="0">
                    <a:pos x="25" y="195"/>
                  </a:cxn>
                  <a:cxn ang="0">
                    <a:pos x="19" y="130"/>
                  </a:cxn>
                  <a:cxn ang="0">
                    <a:pos x="12" y="66"/>
                  </a:cxn>
                  <a:cxn ang="0">
                    <a:pos x="0" y="1"/>
                  </a:cxn>
                </a:cxnLst>
                <a:rect l="0" t="0" r="r" b="b"/>
                <a:pathLst>
                  <a:path w="45" h="261">
                    <a:moveTo>
                      <a:pt x="0" y="1"/>
                    </a:moveTo>
                    <a:lnTo>
                      <a:pt x="10" y="0"/>
                    </a:lnTo>
                    <a:lnTo>
                      <a:pt x="21" y="0"/>
                    </a:lnTo>
                    <a:lnTo>
                      <a:pt x="32" y="65"/>
                    </a:lnTo>
                    <a:lnTo>
                      <a:pt x="40" y="127"/>
                    </a:lnTo>
                    <a:lnTo>
                      <a:pt x="44" y="189"/>
                    </a:lnTo>
                    <a:lnTo>
                      <a:pt x="45" y="255"/>
                    </a:lnTo>
                    <a:lnTo>
                      <a:pt x="26" y="261"/>
                    </a:lnTo>
                    <a:lnTo>
                      <a:pt x="25" y="195"/>
                    </a:lnTo>
                    <a:lnTo>
                      <a:pt x="19" y="130"/>
                    </a:lnTo>
                    <a:lnTo>
                      <a:pt x="12" y="66"/>
                    </a:lnTo>
                    <a:lnTo>
                      <a:pt x="0" y="1"/>
                    </a:lnTo>
                    <a:close/>
                  </a:path>
                </a:pathLst>
              </a:custGeom>
              <a:solidFill>
                <a:srgbClr val="7C421C"/>
              </a:solidFill>
              <a:ln w="9525">
                <a:noFill/>
                <a:round/>
                <a:headEnd/>
                <a:tailEnd/>
              </a:ln>
            </p:spPr>
            <p:txBody>
              <a:bodyPr/>
              <a:lstStyle/>
              <a:p>
                <a:endParaRPr lang="en-US"/>
              </a:p>
            </p:txBody>
          </p:sp>
          <p:sp>
            <p:nvSpPr>
              <p:cNvPr id="93" name="Freeform 58"/>
              <p:cNvSpPr>
                <a:spLocks/>
              </p:cNvSpPr>
              <p:nvPr/>
            </p:nvSpPr>
            <p:spPr bwMode="auto">
              <a:xfrm>
                <a:off x="2752" y="1278"/>
                <a:ext cx="7" cy="43"/>
              </a:xfrm>
              <a:custGeom>
                <a:avLst/>
                <a:gdLst/>
                <a:ahLst/>
                <a:cxnLst>
                  <a:cxn ang="0">
                    <a:pos x="0" y="1"/>
                  </a:cxn>
                  <a:cxn ang="0">
                    <a:pos x="2" y="1"/>
                  </a:cxn>
                  <a:cxn ang="0">
                    <a:pos x="5" y="0"/>
                  </a:cxn>
                  <a:cxn ang="0">
                    <a:pos x="7" y="0"/>
                  </a:cxn>
                  <a:cxn ang="0">
                    <a:pos x="11" y="0"/>
                  </a:cxn>
                  <a:cxn ang="0">
                    <a:pos x="13" y="0"/>
                  </a:cxn>
                  <a:cxn ang="0">
                    <a:pos x="16" y="0"/>
                  </a:cxn>
                  <a:cxn ang="0">
                    <a:pos x="19" y="0"/>
                  </a:cxn>
                  <a:cxn ang="0">
                    <a:pos x="21" y="0"/>
                  </a:cxn>
                  <a:cxn ang="0">
                    <a:pos x="32" y="65"/>
                  </a:cxn>
                  <a:cxn ang="0">
                    <a:pos x="39" y="127"/>
                  </a:cxn>
                  <a:cxn ang="0">
                    <a:pos x="44" y="189"/>
                  </a:cxn>
                  <a:cxn ang="0">
                    <a:pos x="45" y="255"/>
                  </a:cxn>
                  <a:cxn ang="0">
                    <a:pos x="40" y="256"/>
                  </a:cxn>
                  <a:cxn ang="0">
                    <a:pos x="35" y="258"/>
                  </a:cxn>
                  <a:cxn ang="0">
                    <a:pos x="31" y="259"/>
                  </a:cxn>
                  <a:cxn ang="0">
                    <a:pos x="25" y="261"/>
                  </a:cxn>
                  <a:cxn ang="0">
                    <a:pos x="24" y="195"/>
                  </a:cxn>
                  <a:cxn ang="0">
                    <a:pos x="19" y="130"/>
                  </a:cxn>
                  <a:cxn ang="0">
                    <a:pos x="12" y="66"/>
                  </a:cxn>
                  <a:cxn ang="0">
                    <a:pos x="0" y="1"/>
                  </a:cxn>
                </a:cxnLst>
                <a:rect l="0" t="0" r="r" b="b"/>
                <a:pathLst>
                  <a:path w="45" h="261">
                    <a:moveTo>
                      <a:pt x="0" y="1"/>
                    </a:moveTo>
                    <a:lnTo>
                      <a:pt x="2" y="1"/>
                    </a:lnTo>
                    <a:lnTo>
                      <a:pt x="5" y="0"/>
                    </a:lnTo>
                    <a:lnTo>
                      <a:pt x="7" y="0"/>
                    </a:lnTo>
                    <a:lnTo>
                      <a:pt x="11" y="0"/>
                    </a:lnTo>
                    <a:lnTo>
                      <a:pt x="13" y="0"/>
                    </a:lnTo>
                    <a:lnTo>
                      <a:pt x="16" y="0"/>
                    </a:lnTo>
                    <a:lnTo>
                      <a:pt x="19" y="0"/>
                    </a:lnTo>
                    <a:lnTo>
                      <a:pt x="21" y="0"/>
                    </a:lnTo>
                    <a:lnTo>
                      <a:pt x="32" y="65"/>
                    </a:lnTo>
                    <a:lnTo>
                      <a:pt x="39" y="127"/>
                    </a:lnTo>
                    <a:lnTo>
                      <a:pt x="44" y="189"/>
                    </a:lnTo>
                    <a:lnTo>
                      <a:pt x="45" y="255"/>
                    </a:lnTo>
                    <a:lnTo>
                      <a:pt x="40" y="256"/>
                    </a:lnTo>
                    <a:lnTo>
                      <a:pt x="35" y="258"/>
                    </a:lnTo>
                    <a:lnTo>
                      <a:pt x="31" y="259"/>
                    </a:lnTo>
                    <a:lnTo>
                      <a:pt x="25" y="261"/>
                    </a:lnTo>
                    <a:lnTo>
                      <a:pt x="24" y="195"/>
                    </a:lnTo>
                    <a:lnTo>
                      <a:pt x="19" y="130"/>
                    </a:lnTo>
                    <a:lnTo>
                      <a:pt x="12" y="66"/>
                    </a:lnTo>
                    <a:lnTo>
                      <a:pt x="0" y="1"/>
                    </a:lnTo>
                    <a:close/>
                  </a:path>
                </a:pathLst>
              </a:custGeom>
              <a:solidFill>
                <a:srgbClr val="75421E"/>
              </a:solidFill>
              <a:ln w="9525">
                <a:noFill/>
                <a:round/>
                <a:headEnd/>
                <a:tailEnd/>
              </a:ln>
            </p:spPr>
            <p:txBody>
              <a:bodyPr/>
              <a:lstStyle/>
              <a:p>
                <a:endParaRPr lang="en-US"/>
              </a:p>
            </p:txBody>
          </p:sp>
          <p:sp>
            <p:nvSpPr>
              <p:cNvPr id="94" name="Freeform 59"/>
              <p:cNvSpPr>
                <a:spLocks/>
              </p:cNvSpPr>
              <p:nvPr/>
            </p:nvSpPr>
            <p:spPr bwMode="auto">
              <a:xfrm>
                <a:off x="2751" y="1278"/>
                <a:ext cx="8" cy="43"/>
              </a:xfrm>
              <a:custGeom>
                <a:avLst/>
                <a:gdLst/>
                <a:ahLst/>
                <a:cxnLst>
                  <a:cxn ang="0">
                    <a:pos x="0" y="1"/>
                  </a:cxn>
                  <a:cxn ang="0">
                    <a:pos x="2" y="1"/>
                  </a:cxn>
                  <a:cxn ang="0">
                    <a:pos x="5" y="0"/>
                  </a:cxn>
                  <a:cxn ang="0">
                    <a:pos x="7" y="0"/>
                  </a:cxn>
                  <a:cxn ang="0">
                    <a:pos x="9" y="0"/>
                  </a:cxn>
                  <a:cxn ang="0">
                    <a:pos x="12" y="0"/>
                  </a:cxn>
                  <a:cxn ang="0">
                    <a:pos x="16" y="0"/>
                  </a:cxn>
                  <a:cxn ang="0">
                    <a:pos x="18" y="0"/>
                  </a:cxn>
                  <a:cxn ang="0">
                    <a:pos x="21" y="0"/>
                  </a:cxn>
                  <a:cxn ang="0">
                    <a:pos x="32" y="65"/>
                  </a:cxn>
                  <a:cxn ang="0">
                    <a:pos x="39" y="127"/>
                  </a:cxn>
                  <a:cxn ang="0">
                    <a:pos x="43" y="189"/>
                  </a:cxn>
                  <a:cxn ang="0">
                    <a:pos x="44" y="255"/>
                  </a:cxn>
                  <a:cxn ang="0">
                    <a:pos x="39" y="256"/>
                  </a:cxn>
                  <a:cxn ang="0">
                    <a:pos x="35" y="258"/>
                  </a:cxn>
                  <a:cxn ang="0">
                    <a:pos x="30" y="259"/>
                  </a:cxn>
                  <a:cxn ang="0">
                    <a:pos x="24" y="261"/>
                  </a:cxn>
                  <a:cxn ang="0">
                    <a:pos x="23" y="195"/>
                  </a:cxn>
                  <a:cxn ang="0">
                    <a:pos x="19" y="130"/>
                  </a:cxn>
                  <a:cxn ang="0">
                    <a:pos x="10" y="66"/>
                  </a:cxn>
                  <a:cxn ang="0">
                    <a:pos x="0" y="1"/>
                  </a:cxn>
                </a:cxnLst>
                <a:rect l="0" t="0" r="r" b="b"/>
                <a:pathLst>
                  <a:path w="44" h="261">
                    <a:moveTo>
                      <a:pt x="0" y="1"/>
                    </a:moveTo>
                    <a:lnTo>
                      <a:pt x="2" y="1"/>
                    </a:lnTo>
                    <a:lnTo>
                      <a:pt x="5" y="0"/>
                    </a:lnTo>
                    <a:lnTo>
                      <a:pt x="7" y="0"/>
                    </a:lnTo>
                    <a:lnTo>
                      <a:pt x="9" y="0"/>
                    </a:lnTo>
                    <a:lnTo>
                      <a:pt x="12" y="0"/>
                    </a:lnTo>
                    <a:lnTo>
                      <a:pt x="16" y="0"/>
                    </a:lnTo>
                    <a:lnTo>
                      <a:pt x="18" y="0"/>
                    </a:lnTo>
                    <a:lnTo>
                      <a:pt x="21" y="0"/>
                    </a:lnTo>
                    <a:lnTo>
                      <a:pt x="32" y="65"/>
                    </a:lnTo>
                    <a:lnTo>
                      <a:pt x="39" y="127"/>
                    </a:lnTo>
                    <a:lnTo>
                      <a:pt x="43" y="189"/>
                    </a:lnTo>
                    <a:lnTo>
                      <a:pt x="44" y="255"/>
                    </a:lnTo>
                    <a:lnTo>
                      <a:pt x="39" y="256"/>
                    </a:lnTo>
                    <a:lnTo>
                      <a:pt x="35" y="258"/>
                    </a:lnTo>
                    <a:lnTo>
                      <a:pt x="30" y="259"/>
                    </a:lnTo>
                    <a:lnTo>
                      <a:pt x="24" y="261"/>
                    </a:lnTo>
                    <a:lnTo>
                      <a:pt x="23" y="195"/>
                    </a:lnTo>
                    <a:lnTo>
                      <a:pt x="19" y="130"/>
                    </a:lnTo>
                    <a:lnTo>
                      <a:pt x="10" y="66"/>
                    </a:lnTo>
                    <a:lnTo>
                      <a:pt x="0" y="1"/>
                    </a:lnTo>
                    <a:close/>
                  </a:path>
                </a:pathLst>
              </a:custGeom>
              <a:solidFill>
                <a:srgbClr val="724426"/>
              </a:solidFill>
              <a:ln w="9525">
                <a:noFill/>
                <a:round/>
                <a:headEnd/>
                <a:tailEnd/>
              </a:ln>
            </p:spPr>
            <p:txBody>
              <a:bodyPr/>
              <a:lstStyle/>
              <a:p>
                <a:endParaRPr lang="en-US"/>
              </a:p>
            </p:txBody>
          </p:sp>
          <p:sp>
            <p:nvSpPr>
              <p:cNvPr id="95" name="Freeform 60"/>
              <p:cNvSpPr>
                <a:spLocks/>
              </p:cNvSpPr>
              <p:nvPr/>
            </p:nvSpPr>
            <p:spPr bwMode="auto">
              <a:xfrm>
                <a:off x="2750" y="1278"/>
                <a:ext cx="8" cy="43"/>
              </a:xfrm>
              <a:custGeom>
                <a:avLst/>
                <a:gdLst/>
                <a:ahLst/>
                <a:cxnLst>
                  <a:cxn ang="0">
                    <a:pos x="0" y="1"/>
                  </a:cxn>
                  <a:cxn ang="0">
                    <a:pos x="3" y="1"/>
                  </a:cxn>
                  <a:cxn ang="0">
                    <a:pos x="6" y="0"/>
                  </a:cxn>
                  <a:cxn ang="0">
                    <a:pos x="8" y="0"/>
                  </a:cxn>
                  <a:cxn ang="0">
                    <a:pos x="10" y="0"/>
                  </a:cxn>
                  <a:cxn ang="0">
                    <a:pos x="13" y="0"/>
                  </a:cxn>
                  <a:cxn ang="0">
                    <a:pos x="16" y="0"/>
                  </a:cxn>
                  <a:cxn ang="0">
                    <a:pos x="20" y="0"/>
                  </a:cxn>
                  <a:cxn ang="0">
                    <a:pos x="22" y="0"/>
                  </a:cxn>
                  <a:cxn ang="0">
                    <a:pos x="32" y="65"/>
                  </a:cxn>
                  <a:cxn ang="0">
                    <a:pos x="40" y="127"/>
                  </a:cxn>
                  <a:cxn ang="0">
                    <a:pos x="44" y="189"/>
                  </a:cxn>
                  <a:cxn ang="0">
                    <a:pos x="45" y="255"/>
                  </a:cxn>
                  <a:cxn ang="0">
                    <a:pos x="41" y="256"/>
                  </a:cxn>
                  <a:cxn ang="0">
                    <a:pos x="36" y="258"/>
                  </a:cxn>
                  <a:cxn ang="0">
                    <a:pos x="31" y="259"/>
                  </a:cxn>
                  <a:cxn ang="0">
                    <a:pos x="26" y="261"/>
                  </a:cxn>
                  <a:cxn ang="0">
                    <a:pos x="25" y="195"/>
                  </a:cxn>
                  <a:cxn ang="0">
                    <a:pos x="20" y="130"/>
                  </a:cxn>
                  <a:cxn ang="0">
                    <a:pos x="12" y="66"/>
                  </a:cxn>
                  <a:cxn ang="0">
                    <a:pos x="0" y="1"/>
                  </a:cxn>
                </a:cxnLst>
                <a:rect l="0" t="0" r="r" b="b"/>
                <a:pathLst>
                  <a:path w="45" h="261">
                    <a:moveTo>
                      <a:pt x="0" y="1"/>
                    </a:moveTo>
                    <a:lnTo>
                      <a:pt x="3" y="1"/>
                    </a:lnTo>
                    <a:lnTo>
                      <a:pt x="6" y="0"/>
                    </a:lnTo>
                    <a:lnTo>
                      <a:pt x="8" y="0"/>
                    </a:lnTo>
                    <a:lnTo>
                      <a:pt x="10" y="0"/>
                    </a:lnTo>
                    <a:lnTo>
                      <a:pt x="13" y="0"/>
                    </a:lnTo>
                    <a:lnTo>
                      <a:pt x="16" y="0"/>
                    </a:lnTo>
                    <a:lnTo>
                      <a:pt x="20" y="0"/>
                    </a:lnTo>
                    <a:lnTo>
                      <a:pt x="22" y="0"/>
                    </a:lnTo>
                    <a:lnTo>
                      <a:pt x="32" y="65"/>
                    </a:lnTo>
                    <a:lnTo>
                      <a:pt x="40" y="127"/>
                    </a:lnTo>
                    <a:lnTo>
                      <a:pt x="44" y="189"/>
                    </a:lnTo>
                    <a:lnTo>
                      <a:pt x="45" y="255"/>
                    </a:lnTo>
                    <a:lnTo>
                      <a:pt x="41" y="256"/>
                    </a:lnTo>
                    <a:lnTo>
                      <a:pt x="36" y="258"/>
                    </a:lnTo>
                    <a:lnTo>
                      <a:pt x="31" y="259"/>
                    </a:lnTo>
                    <a:lnTo>
                      <a:pt x="26" y="261"/>
                    </a:lnTo>
                    <a:lnTo>
                      <a:pt x="25" y="195"/>
                    </a:lnTo>
                    <a:lnTo>
                      <a:pt x="20" y="130"/>
                    </a:lnTo>
                    <a:lnTo>
                      <a:pt x="12" y="66"/>
                    </a:lnTo>
                    <a:lnTo>
                      <a:pt x="0" y="1"/>
                    </a:lnTo>
                    <a:close/>
                  </a:path>
                </a:pathLst>
              </a:custGeom>
              <a:solidFill>
                <a:srgbClr val="6B4228"/>
              </a:solidFill>
              <a:ln w="9525">
                <a:noFill/>
                <a:round/>
                <a:headEnd/>
                <a:tailEnd/>
              </a:ln>
            </p:spPr>
            <p:txBody>
              <a:bodyPr/>
              <a:lstStyle/>
              <a:p>
                <a:endParaRPr lang="en-US"/>
              </a:p>
            </p:txBody>
          </p:sp>
          <p:sp>
            <p:nvSpPr>
              <p:cNvPr id="96" name="Freeform 61"/>
              <p:cNvSpPr>
                <a:spLocks/>
              </p:cNvSpPr>
              <p:nvPr/>
            </p:nvSpPr>
            <p:spPr bwMode="auto">
              <a:xfrm>
                <a:off x="2750" y="1278"/>
                <a:ext cx="7" cy="43"/>
              </a:xfrm>
              <a:custGeom>
                <a:avLst/>
                <a:gdLst/>
                <a:ahLst/>
                <a:cxnLst>
                  <a:cxn ang="0">
                    <a:pos x="0" y="1"/>
                  </a:cxn>
                  <a:cxn ang="0">
                    <a:pos x="2" y="1"/>
                  </a:cxn>
                  <a:cxn ang="0">
                    <a:pos x="6" y="0"/>
                  </a:cxn>
                  <a:cxn ang="0">
                    <a:pos x="9" y="0"/>
                  </a:cxn>
                  <a:cxn ang="0">
                    <a:pos x="11" y="0"/>
                  </a:cxn>
                  <a:cxn ang="0">
                    <a:pos x="13" y="0"/>
                  </a:cxn>
                  <a:cxn ang="0">
                    <a:pos x="16" y="0"/>
                  </a:cxn>
                  <a:cxn ang="0">
                    <a:pos x="19" y="0"/>
                  </a:cxn>
                  <a:cxn ang="0">
                    <a:pos x="23" y="0"/>
                  </a:cxn>
                  <a:cxn ang="0">
                    <a:pos x="33" y="65"/>
                  </a:cxn>
                  <a:cxn ang="0">
                    <a:pos x="40" y="127"/>
                  </a:cxn>
                  <a:cxn ang="0">
                    <a:pos x="44" y="189"/>
                  </a:cxn>
                  <a:cxn ang="0">
                    <a:pos x="45" y="255"/>
                  </a:cxn>
                  <a:cxn ang="0">
                    <a:pos x="41" y="256"/>
                  </a:cxn>
                  <a:cxn ang="0">
                    <a:pos x="35" y="258"/>
                  </a:cxn>
                  <a:cxn ang="0">
                    <a:pos x="31" y="259"/>
                  </a:cxn>
                  <a:cxn ang="0">
                    <a:pos x="26" y="261"/>
                  </a:cxn>
                  <a:cxn ang="0">
                    <a:pos x="25" y="195"/>
                  </a:cxn>
                  <a:cxn ang="0">
                    <a:pos x="19" y="130"/>
                  </a:cxn>
                  <a:cxn ang="0">
                    <a:pos x="12" y="66"/>
                  </a:cxn>
                  <a:cxn ang="0">
                    <a:pos x="0" y="1"/>
                  </a:cxn>
                </a:cxnLst>
                <a:rect l="0" t="0" r="r" b="b"/>
                <a:pathLst>
                  <a:path w="45" h="261">
                    <a:moveTo>
                      <a:pt x="0" y="1"/>
                    </a:moveTo>
                    <a:lnTo>
                      <a:pt x="2" y="1"/>
                    </a:lnTo>
                    <a:lnTo>
                      <a:pt x="6" y="0"/>
                    </a:lnTo>
                    <a:lnTo>
                      <a:pt x="9" y="0"/>
                    </a:lnTo>
                    <a:lnTo>
                      <a:pt x="11" y="0"/>
                    </a:lnTo>
                    <a:lnTo>
                      <a:pt x="13" y="0"/>
                    </a:lnTo>
                    <a:lnTo>
                      <a:pt x="16" y="0"/>
                    </a:lnTo>
                    <a:lnTo>
                      <a:pt x="19" y="0"/>
                    </a:lnTo>
                    <a:lnTo>
                      <a:pt x="23" y="0"/>
                    </a:lnTo>
                    <a:lnTo>
                      <a:pt x="33" y="65"/>
                    </a:lnTo>
                    <a:lnTo>
                      <a:pt x="40" y="127"/>
                    </a:lnTo>
                    <a:lnTo>
                      <a:pt x="44" y="189"/>
                    </a:lnTo>
                    <a:lnTo>
                      <a:pt x="45" y="255"/>
                    </a:lnTo>
                    <a:lnTo>
                      <a:pt x="41" y="256"/>
                    </a:lnTo>
                    <a:lnTo>
                      <a:pt x="35" y="258"/>
                    </a:lnTo>
                    <a:lnTo>
                      <a:pt x="31" y="259"/>
                    </a:lnTo>
                    <a:lnTo>
                      <a:pt x="26" y="261"/>
                    </a:lnTo>
                    <a:lnTo>
                      <a:pt x="25" y="195"/>
                    </a:lnTo>
                    <a:lnTo>
                      <a:pt x="19" y="130"/>
                    </a:lnTo>
                    <a:lnTo>
                      <a:pt x="12" y="66"/>
                    </a:lnTo>
                    <a:lnTo>
                      <a:pt x="0" y="1"/>
                    </a:lnTo>
                    <a:close/>
                  </a:path>
                </a:pathLst>
              </a:custGeom>
              <a:solidFill>
                <a:srgbClr val="63422B"/>
              </a:solidFill>
              <a:ln w="9525">
                <a:noFill/>
                <a:round/>
                <a:headEnd/>
                <a:tailEnd/>
              </a:ln>
            </p:spPr>
            <p:txBody>
              <a:bodyPr/>
              <a:lstStyle/>
              <a:p>
                <a:endParaRPr lang="en-US"/>
              </a:p>
            </p:txBody>
          </p:sp>
          <p:sp>
            <p:nvSpPr>
              <p:cNvPr id="97" name="Freeform 62"/>
              <p:cNvSpPr>
                <a:spLocks/>
              </p:cNvSpPr>
              <p:nvPr/>
            </p:nvSpPr>
            <p:spPr bwMode="auto">
              <a:xfrm>
                <a:off x="2749" y="1278"/>
                <a:ext cx="8" cy="43"/>
              </a:xfrm>
              <a:custGeom>
                <a:avLst/>
                <a:gdLst/>
                <a:ahLst/>
                <a:cxnLst>
                  <a:cxn ang="0">
                    <a:pos x="0" y="1"/>
                  </a:cxn>
                  <a:cxn ang="0">
                    <a:pos x="2" y="1"/>
                  </a:cxn>
                  <a:cxn ang="0">
                    <a:pos x="5" y="0"/>
                  </a:cxn>
                  <a:cxn ang="0">
                    <a:pos x="7" y="0"/>
                  </a:cxn>
                  <a:cxn ang="0">
                    <a:pos x="10" y="0"/>
                  </a:cxn>
                  <a:cxn ang="0">
                    <a:pos x="13" y="0"/>
                  </a:cxn>
                  <a:cxn ang="0">
                    <a:pos x="16" y="0"/>
                  </a:cxn>
                  <a:cxn ang="0">
                    <a:pos x="18" y="0"/>
                  </a:cxn>
                  <a:cxn ang="0">
                    <a:pos x="21" y="0"/>
                  </a:cxn>
                  <a:cxn ang="0">
                    <a:pos x="32" y="65"/>
                  </a:cxn>
                  <a:cxn ang="0">
                    <a:pos x="39" y="127"/>
                  </a:cxn>
                  <a:cxn ang="0">
                    <a:pos x="44" y="189"/>
                  </a:cxn>
                  <a:cxn ang="0">
                    <a:pos x="45" y="255"/>
                  </a:cxn>
                  <a:cxn ang="0">
                    <a:pos x="40" y="256"/>
                  </a:cxn>
                  <a:cxn ang="0">
                    <a:pos x="35" y="258"/>
                  </a:cxn>
                  <a:cxn ang="0">
                    <a:pos x="31" y="259"/>
                  </a:cxn>
                  <a:cxn ang="0">
                    <a:pos x="26" y="261"/>
                  </a:cxn>
                  <a:cxn ang="0">
                    <a:pos x="24" y="195"/>
                  </a:cxn>
                  <a:cxn ang="0">
                    <a:pos x="19" y="130"/>
                  </a:cxn>
                  <a:cxn ang="0">
                    <a:pos x="12" y="66"/>
                  </a:cxn>
                  <a:cxn ang="0">
                    <a:pos x="0" y="1"/>
                  </a:cxn>
                </a:cxnLst>
                <a:rect l="0" t="0" r="r" b="b"/>
                <a:pathLst>
                  <a:path w="45" h="261">
                    <a:moveTo>
                      <a:pt x="0" y="1"/>
                    </a:moveTo>
                    <a:lnTo>
                      <a:pt x="2" y="1"/>
                    </a:lnTo>
                    <a:lnTo>
                      <a:pt x="5" y="0"/>
                    </a:lnTo>
                    <a:lnTo>
                      <a:pt x="7" y="0"/>
                    </a:lnTo>
                    <a:lnTo>
                      <a:pt x="10" y="0"/>
                    </a:lnTo>
                    <a:lnTo>
                      <a:pt x="13" y="0"/>
                    </a:lnTo>
                    <a:lnTo>
                      <a:pt x="16" y="0"/>
                    </a:lnTo>
                    <a:lnTo>
                      <a:pt x="18" y="0"/>
                    </a:lnTo>
                    <a:lnTo>
                      <a:pt x="21" y="0"/>
                    </a:lnTo>
                    <a:lnTo>
                      <a:pt x="32" y="65"/>
                    </a:lnTo>
                    <a:lnTo>
                      <a:pt x="39" y="127"/>
                    </a:lnTo>
                    <a:lnTo>
                      <a:pt x="44" y="189"/>
                    </a:lnTo>
                    <a:lnTo>
                      <a:pt x="45" y="255"/>
                    </a:lnTo>
                    <a:lnTo>
                      <a:pt x="40" y="256"/>
                    </a:lnTo>
                    <a:lnTo>
                      <a:pt x="35" y="258"/>
                    </a:lnTo>
                    <a:lnTo>
                      <a:pt x="31" y="259"/>
                    </a:lnTo>
                    <a:lnTo>
                      <a:pt x="26" y="261"/>
                    </a:lnTo>
                    <a:lnTo>
                      <a:pt x="24" y="195"/>
                    </a:lnTo>
                    <a:lnTo>
                      <a:pt x="19" y="130"/>
                    </a:lnTo>
                    <a:lnTo>
                      <a:pt x="12" y="66"/>
                    </a:lnTo>
                    <a:lnTo>
                      <a:pt x="0" y="1"/>
                    </a:lnTo>
                    <a:close/>
                  </a:path>
                </a:pathLst>
              </a:custGeom>
              <a:solidFill>
                <a:srgbClr val="5E422D"/>
              </a:solidFill>
              <a:ln w="9525">
                <a:noFill/>
                <a:round/>
                <a:headEnd/>
                <a:tailEnd/>
              </a:ln>
            </p:spPr>
            <p:txBody>
              <a:bodyPr/>
              <a:lstStyle/>
              <a:p>
                <a:endParaRPr lang="en-US"/>
              </a:p>
            </p:txBody>
          </p:sp>
          <p:sp>
            <p:nvSpPr>
              <p:cNvPr id="98" name="Freeform 63"/>
              <p:cNvSpPr>
                <a:spLocks/>
              </p:cNvSpPr>
              <p:nvPr/>
            </p:nvSpPr>
            <p:spPr bwMode="auto">
              <a:xfrm>
                <a:off x="2748" y="1278"/>
                <a:ext cx="8" cy="43"/>
              </a:xfrm>
              <a:custGeom>
                <a:avLst/>
                <a:gdLst/>
                <a:ahLst/>
                <a:cxnLst>
                  <a:cxn ang="0">
                    <a:pos x="0" y="1"/>
                  </a:cxn>
                  <a:cxn ang="0">
                    <a:pos x="2" y="1"/>
                  </a:cxn>
                  <a:cxn ang="0">
                    <a:pos x="5" y="0"/>
                  </a:cxn>
                  <a:cxn ang="0">
                    <a:pos x="7" y="0"/>
                  </a:cxn>
                  <a:cxn ang="0">
                    <a:pos x="9" y="0"/>
                  </a:cxn>
                  <a:cxn ang="0">
                    <a:pos x="13" y="0"/>
                  </a:cxn>
                  <a:cxn ang="0">
                    <a:pos x="16" y="0"/>
                  </a:cxn>
                  <a:cxn ang="0">
                    <a:pos x="19" y="0"/>
                  </a:cxn>
                  <a:cxn ang="0">
                    <a:pos x="21" y="0"/>
                  </a:cxn>
                  <a:cxn ang="0">
                    <a:pos x="32" y="65"/>
                  </a:cxn>
                  <a:cxn ang="0">
                    <a:pos x="39" y="127"/>
                  </a:cxn>
                  <a:cxn ang="0">
                    <a:pos x="43" y="189"/>
                  </a:cxn>
                  <a:cxn ang="0">
                    <a:pos x="44" y="255"/>
                  </a:cxn>
                  <a:cxn ang="0">
                    <a:pos x="40" y="256"/>
                  </a:cxn>
                  <a:cxn ang="0">
                    <a:pos x="35" y="258"/>
                  </a:cxn>
                  <a:cxn ang="0">
                    <a:pos x="31" y="259"/>
                  </a:cxn>
                  <a:cxn ang="0">
                    <a:pos x="25" y="261"/>
                  </a:cxn>
                  <a:cxn ang="0">
                    <a:pos x="24" y="195"/>
                  </a:cxn>
                  <a:cxn ang="0">
                    <a:pos x="19" y="130"/>
                  </a:cxn>
                  <a:cxn ang="0">
                    <a:pos x="11" y="66"/>
                  </a:cxn>
                  <a:cxn ang="0">
                    <a:pos x="0" y="1"/>
                  </a:cxn>
                </a:cxnLst>
                <a:rect l="0" t="0" r="r" b="b"/>
                <a:pathLst>
                  <a:path w="44" h="261">
                    <a:moveTo>
                      <a:pt x="0" y="1"/>
                    </a:moveTo>
                    <a:lnTo>
                      <a:pt x="2" y="1"/>
                    </a:lnTo>
                    <a:lnTo>
                      <a:pt x="5" y="0"/>
                    </a:lnTo>
                    <a:lnTo>
                      <a:pt x="7" y="0"/>
                    </a:lnTo>
                    <a:lnTo>
                      <a:pt x="9" y="0"/>
                    </a:lnTo>
                    <a:lnTo>
                      <a:pt x="13" y="0"/>
                    </a:lnTo>
                    <a:lnTo>
                      <a:pt x="16" y="0"/>
                    </a:lnTo>
                    <a:lnTo>
                      <a:pt x="19" y="0"/>
                    </a:lnTo>
                    <a:lnTo>
                      <a:pt x="21" y="0"/>
                    </a:lnTo>
                    <a:lnTo>
                      <a:pt x="32" y="65"/>
                    </a:lnTo>
                    <a:lnTo>
                      <a:pt x="39" y="127"/>
                    </a:lnTo>
                    <a:lnTo>
                      <a:pt x="43" y="189"/>
                    </a:lnTo>
                    <a:lnTo>
                      <a:pt x="44" y="255"/>
                    </a:lnTo>
                    <a:lnTo>
                      <a:pt x="40" y="256"/>
                    </a:lnTo>
                    <a:lnTo>
                      <a:pt x="35" y="258"/>
                    </a:lnTo>
                    <a:lnTo>
                      <a:pt x="31" y="259"/>
                    </a:lnTo>
                    <a:lnTo>
                      <a:pt x="25" y="261"/>
                    </a:lnTo>
                    <a:lnTo>
                      <a:pt x="24" y="195"/>
                    </a:lnTo>
                    <a:lnTo>
                      <a:pt x="19" y="130"/>
                    </a:lnTo>
                    <a:lnTo>
                      <a:pt x="11" y="66"/>
                    </a:lnTo>
                    <a:lnTo>
                      <a:pt x="0" y="1"/>
                    </a:lnTo>
                    <a:close/>
                  </a:path>
                </a:pathLst>
              </a:custGeom>
              <a:solidFill>
                <a:srgbClr val="594435"/>
              </a:solidFill>
              <a:ln w="9525">
                <a:noFill/>
                <a:round/>
                <a:headEnd/>
                <a:tailEnd/>
              </a:ln>
            </p:spPr>
            <p:txBody>
              <a:bodyPr/>
              <a:lstStyle/>
              <a:p>
                <a:endParaRPr lang="en-US"/>
              </a:p>
            </p:txBody>
          </p:sp>
          <p:sp>
            <p:nvSpPr>
              <p:cNvPr id="99" name="Freeform 64"/>
              <p:cNvSpPr>
                <a:spLocks/>
              </p:cNvSpPr>
              <p:nvPr/>
            </p:nvSpPr>
            <p:spPr bwMode="auto">
              <a:xfrm>
                <a:off x="2748" y="1278"/>
                <a:ext cx="7" cy="43"/>
              </a:xfrm>
              <a:custGeom>
                <a:avLst/>
                <a:gdLst/>
                <a:ahLst/>
                <a:cxnLst>
                  <a:cxn ang="0">
                    <a:pos x="0" y="1"/>
                  </a:cxn>
                  <a:cxn ang="0">
                    <a:pos x="4" y="1"/>
                  </a:cxn>
                  <a:cxn ang="0">
                    <a:pos x="6" y="0"/>
                  </a:cxn>
                  <a:cxn ang="0">
                    <a:pos x="9" y="0"/>
                  </a:cxn>
                  <a:cxn ang="0">
                    <a:pos x="11" y="0"/>
                  </a:cxn>
                  <a:cxn ang="0">
                    <a:pos x="13" y="0"/>
                  </a:cxn>
                  <a:cxn ang="0">
                    <a:pos x="16" y="0"/>
                  </a:cxn>
                  <a:cxn ang="0">
                    <a:pos x="20" y="0"/>
                  </a:cxn>
                  <a:cxn ang="0">
                    <a:pos x="23" y="0"/>
                  </a:cxn>
                  <a:cxn ang="0">
                    <a:pos x="33" y="65"/>
                  </a:cxn>
                  <a:cxn ang="0">
                    <a:pos x="40" y="127"/>
                  </a:cxn>
                  <a:cxn ang="0">
                    <a:pos x="44" y="189"/>
                  </a:cxn>
                  <a:cxn ang="0">
                    <a:pos x="45" y="255"/>
                  </a:cxn>
                  <a:cxn ang="0">
                    <a:pos x="41" y="256"/>
                  </a:cxn>
                  <a:cxn ang="0">
                    <a:pos x="36" y="258"/>
                  </a:cxn>
                  <a:cxn ang="0">
                    <a:pos x="31" y="259"/>
                  </a:cxn>
                  <a:cxn ang="0">
                    <a:pos x="26" y="261"/>
                  </a:cxn>
                  <a:cxn ang="0">
                    <a:pos x="25" y="195"/>
                  </a:cxn>
                  <a:cxn ang="0">
                    <a:pos x="20" y="130"/>
                  </a:cxn>
                  <a:cxn ang="0">
                    <a:pos x="12" y="66"/>
                  </a:cxn>
                  <a:cxn ang="0">
                    <a:pos x="0" y="1"/>
                  </a:cxn>
                </a:cxnLst>
                <a:rect l="0" t="0" r="r" b="b"/>
                <a:pathLst>
                  <a:path w="45" h="261">
                    <a:moveTo>
                      <a:pt x="0" y="1"/>
                    </a:moveTo>
                    <a:lnTo>
                      <a:pt x="4" y="1"/>
                    </a:lnTo>
                    <a:lnTo>
                      <a:pt x="6" y="0"/>
                    </a:lnTo>
                    <a:lnTo>
                      <a:pt x="9" y="0"/>
                    </a:lnTo>
                    <a:lnTo>
                      <a:pt x="11" y="0"/>
                    </a:lnTo>
                    <a:lnTo>
                      <a:pt x="13" y="0"/>
                    </a:lnTo>
                    <a:lnTo>
                      <a:pt x="16" y="0"/>
                    </a:lnTo>
                    <a:lnTo>
                      <a:pt x="20" y="0"/>
                    </a:lnTo>
                    <a:lnTo>
                      <a:pt x="23" y="0"/>
                    </a:lnTo>
                    <a:lnTo>
                      <a:pt x="33" y="65"/>
                    </a:lnTo>
                    <a:lnTo>
                      <a:pt x="40" y="127"/>
                    </a:lnTo>
                    <a:lnTo>
                      <a:pt x="44" y="189"/>
                    </a:lnTo>
                    <a:lnTo>
                      <a:pt x="45" y="255"/>
                    </a:lnTo>
                    <a:lnTo>
                      <a:pt x="41" y="256"/>
                    </a:lnTo>
                    <a:lnTo>
                      <a:pt x="36" y="258"/>
                    </a:lnTo>
                    <a:lnTo>
                      <a:pt x="31" y="259"/>
                    </a:lnTo>
                    <a:lnTo>
                      <a:pt x="26" y="261"/>
                    </a:lnTo>
                    <a:lnTo>
                      <a:pt x="25" y="195"/>
                    </a:lnTo>
                    <a:lnTo>
                      <a:pt x="20" y="130"/>
                    </a:lnTo>
                    <a:lnTo>
                      <a:pt x="12" y="66"/>
                    </a:lnTo>
                    <a:lnTo>
                      <a:pt x="0" y="1"/>
                    </a:lnTo>
                    <a:close/>
                  </a:path>
                </a:pathLst>
              </a:custGeom>
              <a:solidFill>
                <a:srgbClr val="544438"/>
              </a:solidFill>
              <a:ln w="9525">
                <a:noFill/>
                <a:round/>
                <a:headEnd/>
                <a:tailEnd/>
              </a:ln>
            </p:spPr>
            <p:txBody>
              <a:bodyPr/>
              <a:lstStyle/>
              <a:p>
                <a:endParaRPr lang="en-US"/>
              </a:p>
            </p:txBody>
          </p:sp>
          <p:sp>
            <p:nvSpPr>
              <p:cNvPr id="100" name="Freeform 65"/>
              <p:cNvSpPr>
                <a:spLocks/>
              </p:cNvSpPr>
              <p:nvPr/>
            </p:nvSpPr>
            <p:spPr bwMode="auto">
              <a:xfrm>
                <a:off x="2747" y="1278"/>
                <a:ext cx="8" cy="43"/>
              </a:xfrm>
              <a:custGeom>
                <a:avLst/>
                <a:gdLst/>
                <a:ahLst/>
                <a:cxnLst>
                  <a:cxn ang="0">
                    <a:pos x="0" y="1"/>
                  </a:cxn>
                  <a:cxn ang="0">
                    <a:pos x="2" y="1"/>
                  </a:cxn>
                  <a:cxn ang="0">
                    <a:pos x="6" y="0"/>
                  </a:cxn>
                  <a:cxn ang="0">
                    <a:pos x="8" y="0"/>
                  </a:cxn>
                  <a:cxn ang="0">
                    <a:pos x="10" y="0"/>
                  </a:cxn>
                  <a:cxn ang="0">
                    <a:pos x="13" y="0"/>
                  </a:cxn>
                  <a:cxn ang="0">
                    <a:pos x="16" y="0"/>
                  </a:cxn>
                  <a:cxn ang="0">
                    <a:pos x="18" y="0"/>
                  </a:cxn>
                  <a:cxn ang="0">
                    <a:pos x="22" y="0"/>
                  </a:cxn>
                  <a:cxn ang="0">
                    <a:pos x="32" y="65"/>
                  </a:cxn>
                  <a:cxn ang="0">
                    <a:pos x="40" y="127"/>
                  </a:cxn>
                  <a:cxn ang="0">
                    <a:pos x="44" y="189"/>
                  </a:cxn>
                  <a:cxn ang="0">
                    <a:pos x="45" y="255"/>
                  </a:cxn>
                  <a:cxn ang="0">
                    <a:pos x="41" y="256"/>
                  </a:cxn>
                  <a:cxn ang="0">
                    <a:pos x="35" y="258"/>
                  </a:cxn>
                  <a:cxn ang="0">
                    <a:pos x="31" y="259"/>
                  </a:cxn>
                  <a:cxn ang="0">
                    <a:pos x="26" y="261"/>
                  </a:cxn>
                  <a:cxn ang="0">
                    <a:pos x="25" y="195"/>
                  </a:cxn>
                  <a:cxn ang="0">
                    <a:pos x="19" y="130"/>
                  </a:cxn>
                  <a:cxn ang="0">
                    <a:pos x="12" y="66"/>
                  </a:cxn>
                  <a:cxn ang="0">
                    <a:pos x="0" y="1"/>
                  </a:cxn>
                </a:cxnLst>
                <a:rect l="0" t="0" r="r" b="b"/>
                <a:pathLst>
                  <a:path w="45" h="261">
                    <a:moveTo>
                      <a:pt x="0" y="1"/>
                    </a:moveTo>
                    <a:lnTo>
                      <a:pt x="2" y="1"/>
                    </a:lnTo>
                    <a:lnTo>
                      <a:pt x="6" y="0"/>
                    </a:lnTo>
                    <a:lnTo>
                      <a:pt x="8" y="0"/>
                    </a:lnTo>
                    <a:lnTo>
                      <a:pt x="10" y="0"/>
                    </a:lnTo>
                    <a:lnTo>
                      <a:pt x="13" y="0"/>
                    </a:lnTo>
                    <a:lnTo>
                      <a:pt x="16" y="0"/>
                    </a:lnTo>
                    <a:lnTo>
                      <a:pt x="18" y="0"/>
                    </a:lnTo>
                    <a:lnTo>
                      <a:pt x="22" y="0"/>
                    </a:lnTo>
                    <a:lnTo>
                      <a:pt x="32" y="65"/>
                    </a:lnTo>
                    <a:lnTo>
                      <a:pt x="40" y="127"/>
                    </a:lnTo>
                    <a:lnTo>
                      <a:pt x="44" y="189"/>
                    </a:lnTo>
                    <a:lnTo>
                      <a:pt x="45" y="255"/>
                    </a:lnTo>
                    <a:lnTo>
                      <a:pt x="41" y="256"/>
                    </a:lnTo>
                    <a:lnTo>
                      <a:pt x="35" y="258"/>
                    </a:lnTo>
                    <a:lnTo>
                      <a:pt x="31" y="259"/>
                    </a:lnTo>
                    <a:lnTo>
                      <a:pt x="26" y="261"/>
                    </a:lnTo>
                    <a:lnTo>
                      <a:pt x="25" y="195"/>
                    </a:lnTo>
                    <a:lnTo>
                      <a:pt x="19" y="130"/>
                    </a:lnTo>
                    <a:lnTo>
                      <a:pt x="12" y="66"/>
                    </a:lnTo>
                    <a:lnTo>
                      <a:pt x="0" y="1"/>
                    </a:lnTo>
                    <a:close/>
                  </a:path>
                </a:pathLst>
              </a:custGeom>
              <a:solidFill>
                <a:srgbClr val="4C443A"/>
              </a:solidFill>
              <a:ln w="9525">
                <a:noFill/>
                <a:round/>
                <a:headEnd/>
                <a:tailEnd/>
              </a:ln>
            </p:spPr>
            <p:txBody>
              <a:bodyPr/>
              <a:lstStyle/>
              <a:p>
                <a:endParaRPr lang="en-US"/>
              </a:p>
            </p:txBody>
          </p:sp>
          <p:sp>
            <p:nvSpPr>
              <p:cNvPr id="101" name="Freeform 66"/>
              <p:cNvSpPr>
                <a:spLocks/>
              </p:cNvSpPr>
              <p:nvPr/>
            </p:nvSpPr>
            <p:spPr bwMode="auto">
              <a:xfrm>
                <a:off x="2747" y="1278"/>
                <a:ext cx="7" cy="43"/>
              </a:xfrm>
              <a:custGeom>
                <a:avLst/>
                <a:gdLst/>
                <a:ahLst/>
                <a:cxnLst>
                  <a:cxn ang="0">
                    <a:pos x="0" y="1"/>
                  </a:cxn>
                  <a:cxn ang="0">
                    <a:pos x="2" y="1"/>
                  </a:cxn>
                  <a:cxn ang="0">
                    <a:pos x="5" y="0"/>
                  </a:cxn>
                  <a:cxn ang="0">
                    <a:pos x="7" y="0"/>
                  </a:cxn>
                  <a:cxn ang="0">
                    <a:pos x="10" y="0"/>
                  </a:cxn>
                  <a:cxn ang="0">
                    <a:pos x="13" y="0"/>
                  </a:cxn>
                  <a:cxn ang="0">
                    <a:pos x="16" y="0"/>
                  </a:cxn>
                  <a:cxn ang="0">
                    <a:pos x="19" y="0"/>
                  </a:cxn>
                  <a:cxn ang="0">
                    <a:pos x="21" y="0"/>
                  </a:cxn>
                  <a:cxn ang="0">
                    <a:pos x="32" y="65"/>
                  </a:cxn>
                  <a:cxn ang="0">
                    <a:pos x="39" y="127"/>
                  </a:cxn>
                  <a:cxn ang="0">
                    <a:pos x="44" y="189"/>
                  </a:cxn>
                  <a:cxn ang="0">
                    <a:pos x="45" y="255"/>
                  </a:cxn>
                  <a:cxn ang="0">
                    <a:pos x="40" y="256"/>
                  </a:cxn>
                  <a:cxn ang="0">
                    <a:pos x="35" y="258"/>
                  </a:cxn>
                  <a:cxn ang="0">
                    <a:pos x="31" y="259"/>
                  </a:cxn>
                  <a:cxn ang="0">
                    <a:pos x="26" y="261"/>
                  </a:cxn>
                  <a:cxn ang="0">
                    <a:pos x="25" y="195"/>
                  </a:cxn>
                  <a:cxn ang="0">
                    <a:pos x="19" y="130"/>
                  </a:cxn>
                  <a:cxn ang="0">
                    <a:pos x="12" y="66"/>
                  </a:cxn>
                  <a:cxn ang="0">
                    <a:pos x="0" y="1"/>
                  </a:cxn>
                </a:cxnLst>
                <a:rect l="0" t="0" r="r" b="b"/>
                <a:pathLst>
                  <a:path w="45" h="261">
                    <a:moveTo>
                      <a:pt x="0" y="1"/>
                    </a:moveTo>
                    <a:lnTo>
                      <a:pt x="2" y="1"/>
                    </a:lnTo>
                    <a:lnTo>
                      <a:pt x="5" y="0"/>
                    </a:lnTo>
                    <a:lnTo>
                      <a:pt x="7" y="0"/>
                    </a:lnTo>
                    <a:lnTo>
                      <a:pt x="10" y="0"/>
                    </a:lnTo>
                    <a:lnTo>
                      <a:pt x="13" y="0"/>
                    </a:lnTo>
                    <a:lnTo>
                      <a:pt x="16" y="0"/>
                    </a:lnTo>
                    <a:lnTo>
                      <a:pt x="19" y="0"/>
                    </a:lnTo>
                    <a:lnTo>
                      <a:pt x="21" y="0"/>
                    </a:lnTo>
                    <a:lnTo>
                      <a:pt x="32" y="65"/>
                    </a:lnTo>
                    <a:lnTo>
                      <a:pt x="39" y="127"/>
                    </a:lnTo>
                    <a:lnTo>
                      <a:pt x="44" y="189"/>
                    </a:lnTo>
                    <a:lnTo>
                      <a:pt x="45" y="255"/>
                    </a:lnTo>
                    <a:lnTo>
                      <a:pt x="40" y="256"/>
                    </a:lnTo>
                    <a:lnTo>
                      <a:pt x="35" y="258"/>
                    </a:lnTo>
                    <a:lnTo>
                      <a:pt x="31" y="259"/>
                    </a:lnTo>
                    <a:lnTo>
                      <a:pt x="26" y="261"/>
                    </a:lnTo>
                    <a:lnTo>
                      <a:pt x="25" y="195"/>
                    </a:lnTo>
                    <a:lnTo>
                      <a:pt x="19" y="130"/>
                    </a:lnTo>
                    <a:lnTo>
                      <a:pt x="12" y="66"/>
                    </a:lnTo>
                    <a:lnTo>
                      <a:pt x="0" y="1"/>
                    </a:lnTo>
                    <a:close/>
                  </a:path>
                </a:pathLst>
              </a:custGeom>
              <a:solidFill>
                <a:srgbClr val="44423D"/>
              </a:solidFill>
              <a:ln w="9525">
                <a:noFill/>
                <a:round/>
                <a:headEnd/>
                <a:tailEnd/>
              </a:ln>
            </p:spPr>
            <p:txBody>
              <a:bodyPr/>
              <a:lstStyle/>
              <a:p>
                <a:endParaRPr lang="en-US"/>
              </a:p>
            </p:txBody>
          </p:sp>
          <p:sp>
            <p:nvSpPr>
              <p:cNvPr id="102" name="Freeform 67"/>
              <p:cNvSpPr>
                <a:spLocks/>
              </p:cNvSpPr>
              <p:nvPr/>
            </p:nvSpPr>
            <p:spPr bwMode="auto">
              <a:xfrm>
                <a:off x="2746" y="1278"/>
                <a:ext cx="7" cy="43"/>
              </a:xfrm>
              <a:custGeom>
                <a:avLst/>
                <a:gdLst/>
                <a:ahLst/>
                <a:cxnLst>
                  <a:cxn ang="0">
                    <a:pos x="0" y="1"/>
                  </a:cxn>
                  <a:cxn ang="0">
                    <a:pos x="2" y="1"/>
                  </a:cxn>
                  <a:cxn ang="0">
                    <a:pos x="5" y="0"/>
                  </a:cxn>
                  <a:cxn ang="0">
                    <a:pos x="7" y="0"/>
                  </a:cxn>
                  <a:cxn ang="0">
                    <a:pos x="9" y="0"/>
                  </a:cxn>
                  <a:cxn ang="0">
                    <a:pos x="12" y="0"/>
                  </a:cxn>
                  <a:cxn ang="0">
                    <a:pos x="15" y="0"/>
                  </a:cxn>
                  <a:cxn ang="0">
                    <a:pos x="18" y="0"/>
                  </a:cxn>
                  <a:cxn ang="0">
                    <a:pos x="21" y="0"/>
                  </a:cxn>
                  <a:cxn ang="0">
                    <a:pos x="32" y="65"/>
                  </a:cxn>
                  <a:cxn ang="0">
                    <a:pos x="39" y="127"/>
                  </a:cxn>
                  <a:cxn ang="0">
                    <a:pos x="43" y="189"/>
                  </a:cxn>
                  <a:cxn ang="0">
                    <a:pos x="45" y="255"/>
                  </a:cxn>
                  <a:cxn ang="0">
                    <a:pos x="39" y="256"/>
                  </a:cxn>
                  <a:cxn ang="0">
                    <a:pos x="34" y="258"/>
                  </a:cxn>
                  <a:cxn ang="0">
                    <a:pos x="30" y="259"/>
                  </a:cxn>
                  <a:cxn ang="0">
                    <a:pos x="24" y="261"/>
                  </a:cxn>
                  <a:cxn ang="0">
                    <a:pos x="23" y="195"/>
                  </a:cxn>
                  <a:cxn ang="0">
                    <a:pos x="19" y="130"/>
                  </a:cxn>
                  <a:cxn ang="0">
                    <a:pos x="10" y="66"/>
                  </a:cxn>
                  <a:cxn ang="0">
                    <a:pos x="0" y="1"/>
                  </a:cxn>
                </a:cxnLst>
                <a:rect l="0" t="0" r="r" b="b"/>
                <a:pathLst>
                  <a:path w="45" h="261">
                    <a:moveTo>
                      <a:pt x="0" y="1"/>
                    </a:moveTo>
                    <a:lnTo>
                      <a:pt x="2" y="1"/>
                    </a:lnTo>
                    <a:lnTo>
                      <a:pt x="5" y="0"/>
                    </a:lnTo>
                    <a:lnTo>
                      <a:pt x="7" y="0"/>
                    </a:lnTo>
                    <a:lnTo>
                      <a:pt x="9" y="0"/>
                    </a:lnTo>
                    <a:lnTo>
                      <a:pt x="12" y="0"/>
                    </a:lnTo>
                    <a:lnTo>
                      <a:pt x="15" y="0"/>
                    </a:lnTo>
                    <a:lnTo>
                      <a:pt x="18" y="0"/>
                    </a:lnTo>
                    <a:lnTo>
                      <a:pt x="21" y="0"/>
                    </a:lnTo>
                    <a:lnTo>
                      <a:pt x="32" y="65"/>
                    </a:lnTo>
                    <a:lnTo>
                      <a:pt x="39" y="127"/>
                    </a:lnTo>
                    <a:lnTo>
                      <a:pt x="43" y="189"/>
                    </a:lnTo>
                    <a:lnTo>
                      <a:pt x="45" y="255"/>
                    </a:lnTo>
                    <a:lnTo>
                      <a:pt x="39" y="256"/>
                    </a:lnTo>
                    <a:lnTo>
                      <a:pt x="34" y="258"/>
                    </a:lnTo>
                    <a:lnTo>
                      <a:pt x="30" y="259"/>
                    </a:lnTo>
                    <a:lnTo>
                      <a:pt x="24" y="261"/>
                    </a:lnTo>
                    <a:lnTo>
                      <a:pt x="23" y="195"/>
                    </a:lnTo>
                    <a:lnTo>
                      <a:pt x="19" y="130"/>
                    </a:lnTo>
                    <a:lnTo>
                      <a:pt x="10" y="66"/>
                    </a:lnTo>
                    <a:lnTo>
                      <a:pt x="0" y="1"/>
                    </a:lnTo>
                    <a:close/>
                  </a:path>
                </a:pathLst>
              </a:custGeom>
              <a:solidFill>
                <a:srgbClr val="424444"/>
              </a:solidFill>
              <a:ln w="9525">
                <a:noFill/>
                <a:round/>
                <a:headEnd/>
                <a:tailEnd/>
              </a:ln>
            </p:spPr>
            <p:txBody>
              <a:bodyPr/>
              <a:lstStyle/>
              <a:p>
                <a:endParaRPr lang="en-US"/>
              </a:p>
            </p:txBody>
          </p:sp>
          <p:sp>
            <p:nvSpPr>
              <p:cNvPr id="103" name="Freeform 68"/>
              <p:cNvSpPr>
                <a:spLocks/>
              </p:cNvSpPr>
              <p:nvPr/>
            </p:nvSpPr>
            <p:spPr bwMode="auto">
              <a:xfrm>
                <a:off x="2745" y="1278"/>
                <a:ext cx="8" cy="43"/>
              </a:xfrm>
              <a:custGeom>
                <a:avLst/>
                <a:gdLst/>
                <a:ahLst/>
                <a:cxnLst>
                  <a:cxn ang="0">
                    <a:pos x="0" y="1"/>
                  </a:cxn>
                  <a:cxn ang="0">
                    <a:pos x="9" y="0"/>
                  </a:cxn>
                  <a:cxn ang="0">
                    <a:pos x="21" y="0"/>
                  </a:cxn>
                  <a:cxn ang="0">
                    <a:pos x="32" y="65"/>
                  </a:cxn>
                  <a:cxn ang="0">
                    <a:pos x="39" y="127"/>
                  </a:cxn>
                  <a:cxn ang="0">
                    <a:pos x="43" y="189"/>
                  </a:cxn>
                  <a:cxn ang="0">
                    <a:pos x="44" y="255"/>
                  </a:cxn>
                  <a:cxn ang="0">
                    <a:pos x="25" y="261"/>
                  </a:cxn>
                  <a:cxn ang="0">
                    <a:pos x="24" y="195"/>
                  </a:cxn>
                  <a:cxn ang="0">
                    <a:pos x="19" y="130"/>
                  </a:cxn>
                  <a:cxn ang="0">
                    <a:pos x="11" y="66"/>
                  </a:cxn>
                  <a:cxn ang="0">
                    <a:pos x="0" y="1"/>
                  </a:cxn>
                </a:cxnLst>
                <a:rect l="0" t="0" r="r" b="b"/>
                <a:pathLst>
                  <a:path w="44" h="261">
                    <a:moveTo>
                      <a:pt x="0" y="1"/>
                    </a:moveTo>
                    <a:lnTo>
                      <a:pt x="9" y="0"/>
                    </a:lnTo>
                    <a:lnTo>
                      <a:pt x="21" y="0"/>
                    </a:lnTo>
                    <a:lnTo>
                      <a:pt x="32" y="65"/>
                    </a:lnTo>
                    <a:lnTo>
                      <a:pt x="39" y="127"/>
                    </a:lnTo>
                    <a:lnTo>
                      <a:pt x="43" y="189"/>
                    </a:lnTo>
                    <a:lnTo>
                      <a:pt x="44" y="255"/>
                    </a:lnTo>
                    <a:lnTo>
                      <a:pt x="25" y="261"/>
                    </a:lnTo>
                    <a:lnTo>
                      <a:pt x="24" y="195"/>
                    </a:lnTo>
                    <a:lnTo>
                      <a:pt x="19" y="130"/>
                    </a:lnTo>
                    <a:lnTo>
                      <a:pt x="11" y="66"/>
                    </a:lnTo>
                    <a:lnTo>
                      <a:pt x="0" y="1"/>
                    </a:lnTo>
                    <a:close/>
                  </a:path>
                </a:pathLst>
              </a:custGeom>
              <a:solidFill>
                <a:srgbClr val="3A4447"/>
              </a:solidFill>
              <a:ln w="9525">
                <a:noFill/>
                <a:round/>
                <a:headEnd/>
                <a:tailEnd/>
              </a:ln>
            </p:spPr>
            <p:txBody>
              <a:bodyPr/>
              <a:lstStyle/>
              <a:p>
                <a:endParaRPr lang="en-US"/>
              </a:p>
            </p:txBody>
          </p:sp>
          <p:sp>
            <p:nvSpPr>
              <p:cNvPr id="104" name="Freeform 69"/>
              <p:cNvSpPr>
                <a:spLocks/>
              </p:cNvSpPr>
              <p:nvPr/>
            </p:nvSpPr>
            <p:spPr bwMode="auto">
              <a:xfrm>
                <a:off x="2752" y="1182"/>
                <a:ext cx="145" cy="153"/>
              </a:xfrm>
              <a:custGeom>
                <a:avLst/>
                <a:gdLst/>
                <a:ahLst/>
                <a:cxnLst>
                  <a:cxn ang="0">
                    <a:pos x="0" y="22"/>
                  </a:cxn>
                  <a:cxn ang="0">
                    <a:pos x="215" y="0"/>
                  </a:cxn>
                  <a:cxn ang="0">
                    <a:pos x="861" y="47"/>
                  </a:cxn>
                  <a:cxn ang="0">
                    <a:pos x="872" y="843"/>
                  </a:cxn>
                  <a:cxn ang="0">
                    <a:pos x="775" y="846"/>
                  </a:cxn>
                  <a:cxn ang="0">
                    <a:pos x="215" y="919"/>
                  </a:cxn>
                  <a:cxn ang="0">
                    <a:pos x="49" y="884"/>
                  </a:cxn>
                  <a:cxn ang="0">
                    <a:pos x="49" y="853"/>
                  </a:cxn>
                  <a:cxn ang="0">
                    <a:pos x="5" y="853"/>
                  </a:cxn>
                  <a:cxn ang="0">
                    <a:pos x="0" y="22"/>
                  </a:cxn>
                </a:cxnLst>
                <a:rect l="0" t="0" r="r" b="b"/>
                <a:pathLst>
                  <a:path w="872" h="919">
                    <a:moveTo>
                      <a:pt x="0" y="22"/>
                    </a:moveTo>
                    <a:lnTo>
                      <a:pt x="215" y="0"/>
                    </a:lnTo>
                    <a:lnTo>
                      <a:pt x="861" y="47"/>
                    </a:lnTo>
                    <a:lnTo>
                      <a:pt x="872" y="843"/>
                    </a:lnTo>
                    <a:lnTo>
                      <a:pt x="775" y="846"/>
                    </a:lnTo>
                    <a:lnTo>
                      <a:pt x="215" y="919"/>
                    </a:lnTo>
                    <a:lnTo>
                      <a:pt x="49" y="884"/>
                    </a:lnTo>
                    <a:lnTo>
                      <a:pt x="49" y="853"/>
                    </a:lnTo>
                    <a:lnTo>
                      <a:pt x="5" y="853"/>
                    </a:lnTo>
                    <a:lnTo>
                      <a:pt x="0" y="22"/>
                    </a:lnTo>
                    <a:close/>
                  </a:path>
                </a:pathLst>
              </a:custGeom>
              <a:solidFill>
                <a:srgbClr val="3A4447"/>
              </a:solidFill>
              <a:ln w="9525">
                <a:noFill/>
                <a:round/>
                <a:headEnd/>
                <a:tailEnd/>
              </a:ln>
            </p:spPr>
            <p:txBody>
              <a:bodyPr/>
              <a:lstStyle/>
              <a:p>
                <a:endParaRPr lang="en-US"/>
              </a:p>
            </p:txBody>
          </p:sp>
          <p:sp>
            <p:nvSpPr>
              <p:cNvPr id="105" name="Freeform 70"/>
              <p:cNvSpPr>
                <a:spLocks/>
              </p:cNvSpPr>
              <p:nvPr/>
            </p:nvSpPr>
            <p:spPr bwMode="auto">
              <a:xfrm>
                <a:off x="2795" y="1152"/>
                <a:ext cx="223" cy="197"/>
              </a:xfrm>
              <a:custGeom>
                <a:avLst/>
                <a:gdLst/>
                <a:ahLst/>
                <a:cxnLst>
                  <a:cxn ang="0">
                    <a:pos x="768" y="7"/>
                  </a:cxn>
                  <a:cxn ang="0">
                    <a:pos x="821" y="21"/>
                  </a:cxn>
                  <a:cxn ang="0">
                    <a:pos x="865" y="33"/>
                  </a:cxn>
                  <a:cxn ang="0">
                    <a:pos x="903" y="49"/>
                  </a:cxn>
                  <a:cxn ang="0">
                    <a:pos x="936" y="67"/>
                  </a:cxn>
                  <a:cxn ang="0">
                    <a:pos x="964" y="92"/>
                  </a:cxn>
                  <a:cxn ang="0">
                    <a:pos x="991" y="126"/>
                  </a:cxn>
                  <a:cxn ang="0">
                    <a:pos x="1018" y="169"/>
                  </a:cxn>
                  <a:cxn ang="0">
                    <a:pos x="1321" y="360"/>
                  </a:cxn>
                  <a:cxn ang="0">
                    <a:pos x="1335" y="496"/>
                  </a:cxn>
                  <a:cxn ang="0">
                    <a:pos x="1336" y="640"/>
                  </a:cxn>
                  <a:cxn ang="0">
                    <a:pos x="1326" y="778"/>
                  </a:cxn>
                  <a:cxn ang="0">
                    <a:pos x="1313" y="898"/>
                  </a:cxn>
                  <a:cxn ang="0">
                    <a:pos x="898" y="1001"/>
                  </a:cxn>
                  <a:cxn ang="0">
                    <a:pos x="942" y="1015"/>
                  </a:cxn>
                  <a:cxn ang="0">
                    <a:pos x="977" y="1030"/>
                  </a:cxn>
                  <a:cxn ang="0">
                    <a:pos x="1003" y="1046"/>
                  </a:cxn>
                  <a:cxn ang="0">
                    <a:pos x="1019" y="1065"/>
                  </a:cxn>
                  <a:cxn ang="0">
                    <a:pos x="1023" y="1083"/>
                  </a:cxn>
                  <a:cxn ang="0">
                    <a:pos x="1015" y="1102"/>
                  </a:cxn>
                  <a:cxn ang="0">
                    <a:pos x="994" y="1121"/>
                  </a:cxn>
                  <a:cxn ang="0">
                    <a:pos x="958" y="1142"/>
                  </a:cxn>
                  <a:cxn ang="0">
                    <a:pos x="562" y="1165"/>
                  </a:cxn>
                  <a:cxn ang="0">
                    <a:pos x="523" y="1165"/>
                  </a:cxn>
                  <a:cxn ang="0">
                    <a:pos x="477" y="1166"/>
                  </a:cxn>
                  <a:cxn ang="0">
                    <a:pos x="428" y="1167"/>
                  </a:cxn>
                  <a:cxn ang="0">
                    <a:pos x="378" y="1165"/>
                  </a:cxn>
                  <a:cxn ang="0">
                    <a:pos x="329" y="1160"/>
                  </a:cxn>
                  <a:cxn ang="0">
                    <a:pos x="285" y="1151"/>
                  </a:cxn>
                  <a:cxn ang="0">
                    <a:pos x="248" y="1137"/>
                  </a:cxn>
                  <a:cxn ang="0">
                    <a:pos x="219" y="1114"/>
                  </a:cxn>
                  <a:cxn ang="0">
                    <a:pos x="314" y="1080"/>
                  </a:cxn>
                  <a:cxn ang="0">
                    <a:pos x="326" y="1023"/>
                  </a:cxn>
                  <a:cxn ang="0">
                    <a:pos x="254" y="986"/>
                  </a:cxn>
                  <a:cxn ang="0">
                    <a:pos x="230" y="983"/>
                  </a:cxn>
                  <a:cxn ang="0">
                    <a:pos x="203" y="979"/>
                  </a:cxn>
                  <a:cxn ang="0">
                    <a:pos x="175" y="973"/>
                  </a:cxn>
                  <a:cxn ang="0">
                    <a:pos x="146" y="965"/>
                  </a:cxn>
                  <a:cxn ang="0">
                    <a:pos x="114" y="955"/>
                  </a:cxn>
                  <a:cxn ang="0">
                    <a:pos x="80" y="943"/>
                  </a:cxn>
                  <a:cxn ang="0">
                    <a:pos x="43" y="929"/>
                  </a:cxn>
                  <a:cxn ang="0">
                    <a:pos x="8" y="822"/>
                  </a:cxn>
                  <a:cxn ang="0">
                    <a:pos x="1" y="639"/>
                  </a:cxn>
                  <a:cxn ang="0">
                    <a:pos x="1" y="468"/>
                  </a:cxn>
                  <a:cxn ang="0">
                    <a:pos x="13" y="298"/>
                  </a:cxn>
                  <a:cxn ang="0">
                    <a:pos x="41" y="119"/>
                  </a:cxn>
                  <a:cxn ang="0">
                    <a:pos x="85" y="109"/>
                  </a:cxn>
                  <a:cxn ang="0">
                    <a:pos x="128" y="100"/>
                  </a:cxn>
                  <a:cxn ang="0">
                    <a:pos x="171" y="91"/>
                  </a:cxn>
                  <a:cxn ang="0">
                    <a:pos x="215" y="83"/>
                  </a:cxn>
                  <a:cxn ang="0">
                    <a:pos x="259" y="76"/>
                  </a:cxn>
                  <a:cxn ang="0">
                    <a:pos x="302" y="68"/>
                  </a:cxn>
                  <a:cxn ang="0">
                    <a:pos x="346" y="61"/>
                  </a:cxn>
                  <a:cxn ang="0">
                    <a:pos x="389" y="54"/>
                  </a:cxn>
                  <a:cxn ang="0">
                    <a:pos x="433" y="47"/>
                  </a:cxn>
                  <a:cxn ang="0">
                    <a:pos x="477" y="40"/>
                  </a:cxn>
                  <a:cxn ang="0">
                    <a:pos x="520" y="33"/>
                  </a:cxn>
                  <a:cxn ang="0">
                    <a:pos x="564" y="26"/>
                  </a:cxn>
                  <a:cxn ang="0">
                    <a:pos x="608" y="20"/>
                  </a:cxn>
                  <a:cxn ang="0">
                    <a:pos x="651" y="13"/>
                  </a:cxn>
                  <a:cxn ang="0">
                    <a:pos x="695" y="7"/>
                  </a:cxn>
                  <a:cxn ang="0">
                    <a:pos x="739" y="0"/>
                  </a:cxn>
                </a:cxnLst>
                <a:rect l="0" t="0" r="r" b="b"/>
                <a:pathLst>
                  <a:path w="1337" h="1181">
                    <a:moveTo>
                      <a:pt x="739" y="0"/>
                    </a:moveTo>
                    <a:lnTo>
                      <a:pt x="768" y="7"/>
                    </a:lnTo>
                    <a:lnTo>
                      <a:pt x="796" y="14"/>
                    </a:lnTo>
                    <a:lnTo>
                      <a:pt x="821" y="21"/>
                    </a:lnTo>
                    <a:lnTo>
                      <a:pt x="844" y="27"/>
                    </a:lnTo>
                    <a:lnTo>
                      <a:pt x="865" y="33"/>
                    </a:lnTo>
                    <a:lnTo>
                      <a:pt x="885" y="41"/>
                    </a:lnTo>
                    <a:lnTo>
                      <a:pt x="903" y="49"/>
                    </a:lnTo>
                    <a:lnTo>
                      <a:pt x="920" y="57"/>
                    </a:lnTo>
                    <a:lnTo>
                      <a:pt x="936" y="67"/>
                    </a:lnTo>
                    <a:lnTo>
                      <a:pt x="951" y="78"/>
                    </a:lnTo>
                    <a:lnTo>
                      <a:pt x="964" y="92"/>
                    </a:lnTo>
                    <a:lnTo>
                      <a:pt x="978" y="107"/>
                    </a:lnTo>
                    <a:lnTo>
                      <a:pt x="991" y="126"/>
                    </a:lnTo>
                    <a:lnTo>
                      <a:pt x="1005" y="146"/>
                    </a:lnTo>
                    <a:lnTo>
                      <a:pt x="1018" y="169"/>
                    </a:lnTo>
                    <a:lnTo>
                      <a:pt x="1030" y="197"/>
                    </a:lnTo>
                    <a:lnTo>
                      <a:pt x="1321" y="360"/>
                    </a:lnTo>
                    <a:lnTo>
                      <a:pt x="1330" y="426"/>
                    </a:lnTo>
                    <a:lnTo>
                      <a:pt x="1335" y="496"/>
                    </a:lnTo>
                    <a:lnTo>
                      <a:pt x="1337" y="568"/>
                    </a:lnTo>
                    <a:lnTo>
                      <a:pt x="1336" y="640"/>
                    </a:lnTo>
                    <a:lnTo>
                      <a:pt x="1332" y="711"/>
                    </a:lnTo>
                    <a:lnTo>
                      <a:pt x="1326" y="778"/>
                    </a:lnTo>
                    <a:lnTo>
                      <a:pt x="1320" y="841"/>
                    </a:lnTo>
                    <a:lnTo>
                      <a:pt x="1313" y="898"/>
                    </a:lnTo>
                    <a:lnTo>
                      <a:pt x="1042" y="945"/>
                    </a:lnTo>
                    <a:lnTo>
                      <a:pt x="898" y="1001"/>
                    </a:lnTo>
                    <a:lnTo>
                      <a:pt x="921" y="1008"/>
                    </a:lnTo>
                    <a:lnTo>
                      <a:pt x="942" y="1015"/>
                    </a:lnTo>
                    <a:lnTo>
                      <a:pt x="960" y="1022"/>
                    </a:lnTo>
                    <a:lnTo>
                      <a:pt x="977" y="1030"/>
                    </a:lnTo>
                    <a:lnTo>
                      <a:pt x="991" y="1038"/>
                    </a:lnTo>
                    <a:lnTo>
                      <a:pt x="1003" y="1046"/>
                    </a:lnTo>
                    <a:lnTo>
                      <a:pt x="1012" y="1056"/>
                    </a:lnTo>
                    <a:lnTo>
                      <a:pt x="1019" y="1065"/>
                    </a:lnTo>
                    <a:lnTo>
                      <a:pt x="1023" y="1074"/>
                    </a:lnTo>
                    <a:lnTo>
                      <a:pt x="1023" y="1083"/>
                    </a:lnTo>
                    <a:lnTo>
                      <a:pt x="1021" y="1093"/>
                    </a:lnTo>
                    <a:lnTo>
                      <a:pt x="1015" y="1102"/>
                    </a:lnTo>
                    <a:lnTo>
                      <a:pt x="1007" y="1112"/>
                    </a:lnTo>
                    <a:lnTo>
                      <a:pt x="994" y="1121"/>
                    </a:lnTo>
                    <a:lnTo>
                      <a:pt x="978" y="1132"/>
                    </a:lnTo>
                    <a:lnTo>
                      <a:pt x="958" y="1142"/>
                    </a:lnTo>
                    <a:lnTo>
                      <a:pt x="812" y="1181"/>
                    </a:lnTo>
                    <a:lnTo>
                      <a:pt x="562" y="1165"/>
                    </a:lnTo>
                    <a:lnTo>
                      <a:pt x="543" y="1165"/>
                    </a:lnTo>
                    <a:lnTo>
                      <a:pt x="523" y="1165"/>
                    </a:lnTo>
                    <a:lnTo>
                      <a:pt x="500" y="1166"/>
                    </a:lnTo>
                    <a:lnTo>
                      <a:pt x="477" y="1166"/>
                    </a:lnTo>
                    <a:lnTo>
                      <a:pt x="452" y="1167"/>
                    </a:lnTo>
                    <a:lnTo>
                      <a:pt x="428" y="1167"/>
                    </a:lnTo>
                    <a:lnTo>
                      <a:pt x="402" y="1166"/>
                    </a:lnTo>
                    <a:lnTo>
                      <a:pt x="378" y="1165"/>
                    </a:lnTo>
                    <a:lnTo>
                      <a:pt x="353" y="1163"/>
                    </a:lnTo>
                    <a:lnTo>
                      <a:pt x="329" y="1160"/>
                    </a:lnTo>
                    <a:lnTo>
                      <a:pt x="306" y="1157"/>
                    </a:lnTo>
                    <a:lnTo>
                      <a:pt x="285" y="1151"/>
                    </a:lnTo>
                    <a:lnTo>
                      <a:pt x="265" y="1145"/>
                    </a:lnTo>
                    <a:lnTo>
                      <a:pt x="248" y="1137"/>
                    </a:lnTo>
                    <a:lnTo>
                      <a:pt x="232" y="1127"/>
                    </a:lnTo>
                    <a:lnTo>
                      <a:pt x="219" y="1114"/>
                    </a:lnTo>
                    <a:lnTo>
                      <a:pt x="250" y="1098"/>
                    </a:lnTo>
                    <a:lnTo>
                      <a:pt x="314" y="1080"/>
                    </a:lnTo>
                    <a:lnTo>
                      <a:pt x="360" y="1047"/>
                    </a:lnTo>
                    <a:lnTo>
                      <a:pt x="326" y="1023"/>
                    </a:lnTo>
                    <a:lnTo>
                      <a:pt x="266" y="987"/>
                    </a:lnTo>
                    <a:lnTo>
                      <a:pt x="254" y="986"/>
                    </a:lnTo>
                    <a:lnTo>
                      <a:pt x="243" y="984"/>
                    </a:lnTo>
                    <a:lnTo>
                      <a:pt x="230" y="983"/>
                    </a:lnTo>
                    <a:lnTo>
                      <a:pt x="217" y="981"/>
                    </a:lnTo>
                    <a:lnTo>
                      <a:pt x="203" y="979"/>
                    </a:lnTo>
                    <a:lnTo>
                      <a:pt x="189" y="976"/>
                    </a:lnTo>
                    <a:lnTo>
                      <a:pt x="175" y="973"/>
                    </a:lnTo>
                    <a:lnTo>
                      <a:pt x="161" y="969"/>
                    </a:lnTo>
                    <a:lnTo>
                      <a:pt x="146" y="965"/>
                    </a:lnTo>
                    <a:lnTo>
                      <a:pt x="130" y="960"/>
                    </a:lnTo>
                    <a:lnTo>
                      <a:pt x="114" y="955"/>
                    </a:lnTo>
                    <a:lnTo>
                      <a:pt x="97" y="950"/>
                    </a:lnTo>
                    <a:lnTo>
                      <a:pt x="80" y="943"/>
                    </a:lnTo>
                    <a:lnTo>
                      <a:pt x="62" y="936"/>
                    </a:lnTo>
                    <a:lnTo>
                      <a:pt x="43" y="929"/>
                    </a:lnTo>
                    <a:lnTo>
                      <a:pt x="24" y="920"/>
                    </a:lnTo>
                    <a:lnTo>
                      <a:pt x="8" y="822"/>
                    </a:lnTo>
                    <a:lnTo>
                      <a:pt x="4" y="728"/>
                    </a:lnTo>
                    <a:lnTo>
                      <a:pt x="1" y="639"/>
                    </a:lnTo>
                    <a:lnTo>
                      <a:pt x="0" y="553"/>
                    </a:lnTo>
                    <a:lnTo>
                      <a:pt x="1" y="468"/>
                    </a:lnTo>
                    <a:lnTo>
                      <a:pt x="4" y="384"/>
                    </a:lnTo>
                    <a:lnTo>
                      <a:pt x="13" y="298"/>
                    </a:lnTo>
                    <a:lnTo>
                      <a:pt x="24" y="210"/>
                    </a:lnTo>
                    <a:lnTo>
                      <a:pt x="41" y="119"/>
                    </a:lnTo>
                    <a:lnTo>
                      <a:pt x="63" y="113"/>
                    </a:lnTo>
                    <a:lnTo>
                      <a:pt x="85" y="109"/>
                    </a:lnTo>
                    <a:lnTo>
                      <a:pt x="106" y="104"/>
                    </a:lnTo>
                    <a:lnTo>
                      <a:pt x="128" y="100"/>
                    </a:lnTo>
                    <a:lnTo>
                      <a:pt x="150" y="96"/>
                    </a:lnTo>
                    <a:lnTo>
                      <a:pt x="171" y="91"/>
                    </a:lnTo>
                    <a:lnTo>
                      <a:pt x="194" y="87"/>
                    </a:lnTo>
                    <a:lnTo>
                      <a:pt x="215" y="83"/>
                    </a:lnTo>
                    <a:lnTo>
                      <a:pt x="237" y="79"/>
                    </a:lnTo>
                    <a:lnTo>
                      <a:pt x="259" y="76"/>
                    </a:lnTo>
                    <a:lnTo>
                      <a:pt x="280" y="72"/>
                    </a:lnTo>
                    <a:lnTo>
                      <a:pt x="302" y="68"/>
                    </a:lnTo>
                    <a:lnTo>
                      <a:pt x="323" y="64"/>
                    </a:lnTo>
                    <a:lnTo>
                      <a:pt x="346" y="61"/>
                    </a:lnTo>
                    <a:lnTo>
                      <a:pt x="367" y="57"/>
                    </a:lnTo>
                    <a:lnTo>
                      <a:pt x="389" y="54"/>
                    </a:lnTo>
                    <a:lnTo>
                      <a:pt x="411" y="50"/>
                    </a:lnTo>
                    <a:lnTo>
                      <a:pt x="433" y="47"/>
                    </a:lnTo>
                    <a:lnTo>
                      <a:pt x="454" y="44"/>
                    </a:lnTo>
                    <a:lnTo>
                      <a:pt x="477" y="40"/>
                    </a:lnTo>
                    <a:lnTo>
                      <a:pt x="498" y="36"/>
                    </a:lnTo>
                    <a:lnTo>
                      <a:pt x="520" y="33"/>
                    </a:lnTo>
                    <a:lnTo>
                      <a:pt x="542" y="30"/>
                    </a:lnTo>
                    <a:lnTo>
                      <a:pt x="564" y="26"/>
                    </a:lnTo>
                    <a:lnTo>
                      <a:pt x="585" y="23"/>
                    </a:lnTo>
                    <a:lnTo>
                      <a:pt x="608" y="20"/>
                    </a:lnTo>
                    <a:lnTo>
                      <a:pt x="629" y="17"/>
                    </a:lnTo>
                    <a:lnTo>
                      <a:pt x="651" y="13"/>
                    </a:lnTo>
                    <a:lnTo>
                      <a:pt x="673" y="10"/>
                    </a:lnTo>
                    <a:lnTo>
                      <a:pt x="695" y="7"/>
                    </a:lnTo>
                    <a:lnTo>
                      <a:pt x="716" y="3"/>
                    </a:lnTo>
                    <a:lnTo>
                      <a:pt x="739" y="0"/>
                    </a:lnTo>
                    <a:close/>
                  </a:path>
                </a:pathLst>
              </a:custGeom>
              <a:solidFill>
                <a:srgbClr val="473A26"/>
              </a:solidFill>
              <a:ln w="9525">
                <a:noFill/>
                <a:round/>
                <a:headEnd/>
                <a:tailEnd/>
              </a:ln>
            </p:spPr>
            <p:txBody>
              <a:bodyPr/>
              <a:lstStyle/>
              <a:p>
                <a:endParaRPr lang="en-US"/>
              </a:p>
            </p:txBody>
          </p:sp>
          <p:sp>
            <p:nvSpPr>
              <p:cNvPr id="106" name="Freeform 71"/>
              <p:cNvSpPr>
                <a:spLocks/>
              </p:cNvSpPr>
              <p:nvPr/>
            </p:nvSpPr>
            <p:spPr bwMode="auto">
              <a:xfrm>
                <a:off x="2932" y="1156"/>
                <a:ext cx="2" cy="150"/>
              </a:xfrm>
              <a:custGeom>
                <a:avLst/>
                <a:gdLst/>
                <a:ahLst/>
                <a:cxnLst>
                  <a:cxn ang="0">
                    <a:pos x="5" y="0"/>
                  </a:cxn>
                  <a:cxn ang="0">
                    <a:pos x="2" y="140"/>
                  </a:cxn>
                  <a:cxn ang="0">
                    <a:pos x="0" y="450"/>
                  </a:cxn>
                  <a:cxn ang="0">
                    <a:pos x="0" y="760"/>
                  </a:cxn>
                  <a:cxn ang="0">
                    <a:pos x="3" y="901"/>
                  </a:cxn>
                  <a:cxn ang="0">
                    <a:pos x="14" y="900"/>
                  </a:cxn>
                  <a:cxn ang="0">
                    <a:pos x="10" y="697"/>
                  </a:cxn>
                  <a:cxn ang="0">
                    <a:pos x="10" y="501"/>
                  </a:cxn>
                  <a:cxn ang="0">
                    <a:pos x="12" y="280"/>
                  </a:cxn>
                  <a:cxn ang="0">
                    <a:pos x="14" y="2"/>
                  </a:cxn>
                  <a:cxn ang="0">
                    <a:pos x="5" y="0"/>
                  </a:cxn>
                </a:cxnLst>
                <a:rect l="0" t="0" r="r" b="b"/>
                <a:pathLst>
                  <a:path w="14" h="901">
                    <a:moveTo>
                      <a:pt x="5" y="0"/>
                    </a:moveTo>
                    <a:lnTo>
                      <a:pt x="2" y="140"/>
                    </a:lnTo>
                    <a:lnTo>
                      <a:pt x="0" y="450"/>
                    </a:lnTo>
                    <a:lnTo>
                      <a:pt x="0" y="760"/>
                    </a:lnTo>
                    <a:lnTo>
                      <a:pt x="3" y="901"/>
                    </a:lnTo>
                    <a:lnTo>
                      <a:pt x="14" y="900"/>
                    </a:lnTo>
                    <a:lnTo>
                      <a:pt x="10" y="697"/>
                    </a:lnTo>
                    <a:lnTo>
                      <a:pt x="10" y="501"/>
                    </a:lnTo>
                    <a:lnTo>
                      <a:pt x="12" y="280"/>
                    </a:lnTo>
                    <a:lnTo>
                      <a:pt x="14" y="2"/>
                    </a:lnTo>
                    <a:lnTo>
                      <a:pt x="5" y="0"/>
                    </a:lnTo>
                    <a:close/>
                  </a:path>
                </a:pathLst>
              </a:custGeom>
              <a:solidFill>
                <a:srgbClr val="7C421C"/>
              </a:solidFill>
              <a:ln w="9525">
                <a:noFill/>
                <a:round/>
                <a:headEnd/>
                <a:tailEnd/>
              </a:ln>
            </p:spPr>
            <p:txBody>
              <a:bodyPr/>
              <a:lstStyle/>
              <a:p>
                <a:endParaRPr lang="en-US"/>
              </a:p>
            </p:txBody>
          </p:sp>
          <p:sp>
            <p:nvSpPr>
              <p:cNvPr id="107" name="Freeform 72"/>
              <p:cNvSpPr>
                <a:spLocks/>
              </p:cNvSpPr>
              <p:nvPr/>
            </p:nvSpPr>
            <p:spPr bwMode="auto">
              <a:xfrm>
                <a:off x="2931" y="1156"/>
                <a:ext cx="2" cy="150"/>
              </a:xfrm>
              <a:custGeom>
                <a:avLst/>
                <a:gdLst/>
                <a:ahLst/>
                <a:cxnLst>
                  <a:cxn ang="0">
                    <a:pos x="6" y="0"/>
                  </a:cxn>
                  <a:cxn ang="0">
                    <a:pos x="2" y="140"/>
                  </a:cxn>
                  <a:cxn ang="0">
                    <a:pos x="0" y="450"/>
                  </a:cxn>
                  <a:cxn ang="0">
                    <a:pos x="0" y="760"/>
                  </a:cxn>
                  <a:cxn ang="0">
                    <a:pos x="3" y="901"/>
                  </a:cxn>
                  <a:cxn ang="0">
                    <a:pos x="6" y="900"/>
                  </a:cxn>
                  <a:cxn ang="0">
                    <a:pos x="9" y="900"/>
                  </a:cxn>
                  <a:cxn ang="0">
                    <a:pos x="12" y="900"/>
                  </a:cxn>
                  <a:cxn ang="0">
                    <a:pos x="15" y="900"/>
                  </a:cxn>
                  <a:cxn ang="0">
                    <a:pos x="11" y="697"/>
                  </a:cxn>
                  <a:cxn ang="0">
                    <a:pos x="11" y="502"/>
                  </a:cxn>
                  <a:cxn ang="0">
                    <a:pos x="12" y="281"/>
                  </a:cxn>
                  <a:cxn ang="0">
                    <a:pos x="15" y="3"/>
                  </a:cxn>
                  <a:cxn ang="0">
                    <a:pos x="13" y="2"/>
                  </a:cxn>
                  <a:cxn ang="0">
                    <a:pos x="11" y="1"/>
                  </a:cxn>
                  <a:cxn ang="0">
                    <a:pos x="8" y="1"/>
                  </a:cxn>
                  <a:cxn ang="0">
                    <a:pos x="6" y="0"/>
                  </a:cxn>
                </a:cxnLst>
                <a:rect l="0" t="0" r="r" b="b"/>
                <a:pathLst>
                  <a:path w="15" h="901">
                    <a:moveTo>
                      <a:pt x="6" y="0"/>
                    </a:moveTo>
                    <a:lnTo>
                      <a:pt x="2" y="140"/>
                    </a:lnTo>
                    <a:lnTo>
                      <a:pt x="0" y="450"/>
                    </a:lnTo>
                    <a:lnTo>
                      <a:pt x="0" y="760"/>
                    </a:lnTo>
                    <a:lnTo>
                      <a:pt x="3" y="901"/>
                    </a:lnTo>
                    <a:lnTo>
                      <a:pt x="6" y="900"/>
                    </a:lnTo>
                    <a:lnTo>
                      <a:pt x="9" y="900"/>
                    </a:lnTo>
                    <a:lnTo>
                      <a:pt x="12" y="900"/>
                    </a:lnTo>
                    <a:lnTo>
                      <a:pt x="15" y="900"/>
                    </a:lnTo>
                    <a:lnTo>
                      <a:pt x="11" y="697"/>
                    </a:lnTo>
                    <a:lnTo>
                      <a:pt x="11" y="502"/>
                    </a:lnTo>
                    <a:lnTo>
                      <a:pt x="12" y="281"/>
                    </a:lnTo>
                    <a:lnTo>
                      <a:pt x="15" y="3"/>
                    </a:lnTo>
                    <a:lnTo>
                      <a:pt x="13" y="2"/>
                    </a:lnTo>
                    <a:lnTo>
                      <a:pt x="11" y="1"/>
                    </a:lnTo>
                    <a:lnTo>
                      <a:pt x="8" y="1"/>
                    </a:lnTo>
                    <a:lnTo>
                      <a:pt x="6" y="0"/>
                    </a:lnTo>
                    <a:close/>
                  </a:path>
                </a:pathLst>
              </a:custGeom>
              <a:solidFill>
                <a:srgbClr val="77421E"/>
              </a:solidFill>
              <a:ln w="9525">
                <a:noFill/>
                <a:round/>
                <a:headEnd/>
                <a:tailEnd/>
              </a:ln>
            </p:spPr>
            <p:txBody>
              <a:bodyPr/>
              <a:lstStyle/>
              <a:p>
                <a:endParaRPr lang="en-US"/>
              </a:p>
            </p:txBody>
          </p:sp>
          <p:sp>
            <p:nvSpPr>
              <p:cNvPr id="108" name="Freeform 73"/>
              <p:cNvSpPr>
                <a:spLocks/>
              </p:cNvSpPr>
              <p:nvPr/>
            </p:nvSpPr>
            <p:spPr bwMode="auto">
              <a:xfrm>
                <a:off x="2930" y="1155"/>
                <a:ext cx="2" cy="150"/>
              </a:xfrm>
              <a:custGeom>
                <a:avLst/>
                <a:gdLst/>
                <a:ahLst/>
                <a:cxnLst>
                  <a:cxn ang="0">
                    <a:pos x="6" y="0"/>
                  </a:cxn>
                  <a:cxn ang="0">
                    <a:pos x="2" y="140"/>
                  </a:cxn>
                  <a:cxn ang="0">
                    <a:pos x="0" y="450"/>
                  </a:cxn>
                  <a:cxn ang="0">
                    <a:pos x="0" y="760"/>
                  </a:cxn>
                  <a:cxn ang="0">
                    <a:pos x="3" y="901"/>
                  </a:cxn>
                  <a:cxn ang="0">
                    <a:pos x="6" y="900"/>
                  </a:cxn>
                  <a:cxn ang="0">
                    <a:pos x="9" y="900"/>
                  </a:cxn>
                  <a:cxn ang="0">
                    <a:pos x="13" y="900"/>
                  </a:cxn>
                  <a:cxn ang="0">
                    <a:pos x="16" y="899"/>
                  </a:cxn>
                  <a:cxn ang="0">
                    <a:pos x="12" y="696"/>
                  </a:cxn>
                  <a:cxn ang="0">
                    <a:pos x="12" y="501"/>
                  </a:cxn>
                  <a:cxn ang="0">
                    <a:pos x="13" y="281"/>
                  </a:cxn>
                  <a:cxn ang="0">
                    <a:pos x="16" y="3"/>
                  </a:cxn>
                  <a:cxn ang="0">
                    <a:pos x="14" y="2"/>
                  </a:cxn>
                  <a:cxn ang="0">
                    <a:pos x="12" y="1"/>
                  </a:cxn>
                  <a:cxn ang="0">
                    <a:pos x="8" y="1"/>
                  </a:cxn>
                  <a:cxn ang="0">
                    <a:pos x="6" y="0"/>
                  </a:cxn>
                </a:cxnLst>
                <a:rect l="0" t="0" r="r" b="b"/>
                <a:pathLst>
                  <a:path w="16" h="901">
                    <a:moveTo>
                      <a:pt x="6" y="0"/>
                    </a:moveTo>
                    <a:lnTo>
                      <a:pt x="2" y="140"/>
                    </a:lnTo>
                    <a:lnTo>
                      <a:pt x="0" y="450"/>
                    </a:lnTo>
                    <a:lnTo>
                      <a:pt x="0" y="760"/>
                    </a:lnTo>
                    <a:lnTo>
                      <a:pt x="3" y="901"/>
                    </a:lnTo>
                    <a:lnTo>
                      <a:pt x="6" y="900"/>
                    </a:lnTo>
                    <a:lnTo>
                      <a:pt x="9" y="900"/>
                    </a:lnTo>
                    <a:lnTo>
                      <a:pt x="13" y="900"/>
                    </a:lnTo>
                    <a:lnTo>
                      <a:pt x="16" y="899"/>
                    </a:lnTo>
                    <a:lnTo>
                      <a:pt x="12" y="696"/>
                    </a:lnTo>
                    <a:lnTo>
                      <a:pt x="12" y="501"/>
                    </a:lnTo>
                    <a:lnTo>
                      <a:pt x="13" y="281"/>
                    </a:lnTo>
                    <a:lnTo>
                      <a:pt x="16" y="3"/>
                    </a:lnTo>
                    <a:lnTo>
                      <a:pt x="14" y="2"/>
                    </a:lnTo>
                    <a:lnTo>
                      <a:pt x="12" y="1"/>
                    </a:lnTo>
                    <a:lnTo>
                      <a:pt x="8" y="1"/>
                    </a:lnTo>
                    <a:lnTo>
                      <a:pt x="6" y="0"/>
                    </a:lnTo>
                    <a:close/>
                  </a:path>
                </a:pathLst>
              </a:custGeom>
              <a:solidFill>
                <a:srgbClr val="723F1C"/>
              </a:solidFill>
              <a:ln w="9525">
                <a:noFill/>
                <a:round/>
                <a:headEnd/>
                <a:tailEnd/>
              </a:ln>
            </p:spPr>
            <p:txBody>
              <a:bodyPr/>
              <a:lstStyle/>
              <a:p>
                <a:endParaRPr lang="en-US"/>
              </a:p>
            </p:txBody>
          </p:sp>
          <p:sp>
            <p:nvSpPr>
              <p:cNvPr id="109" name="Freeform 74"/>
              <p:cNvSpPr>
                <a:spLocks/>
              </p:cNvSpPr>
              <p:nvPr/>
            </p:nvSpPr>
            <p:spPr bwMode="auto">
              <a:xfrm>
                <a:off x="2929" y="1155"/>
                <a:ext cx="3" cy="150"/>
              </a:xfrm>
              <a:custGeom>
                <a:avLst/>
                <a:gdLst/>
                <a:ahLst/>
                <a:cxnLst>
                  <a:cxn ang="0">
                    <a:pos x="7" y="0"/>
                  </a:cxn>
                  <a:cxn ang="0">
                    <a:pos x="3" y="140"/>
                  </a:cxn>
                  <a:cxn ang="0">
                    <a:pos x="0" y="450"/>
                  </a:cxn>
                  <a:cxn ang="0">
                    <a:pos x="0" y="759"/>
                  </a:cxn>
                  <a:cxn ang="0">
                    <a:pos x="4" y="900"/>
                  </a:cxn>
                  <a:cxn ang="0">
                    <a:pos x="7" y="900"/>
                  </a:cxn>
                  <a:cxn ang="0">
                    <a:pos x="10" y="899"/>
                  </a:cxn>
                  <a:cxn ang="0">
                    <a:pos x="13" y="899"/>
                  </a:cxn>
                  <a:cxn ang="0">
                    <a:pos x="18" y="899"/>
                  </a:cxn>
                  <a:cxn ang="0">
                    <a:pos x="12" y="696"/>
                  </a:cxn>
                  <a:cxn ang="0">
                    <a:pos x="12" y="501"/>
                  </a:cxn>
                  <a:cxn ang="0">
                    <a:pos x="14" y="281"/>
                  </a:cxn>
                  <a:cxn ang="0">
                    <a:pos x="18" y="3"/>
                  </a:cxn>
                  <a:cxn ang="0">
                    <a:pos x="14" y="2"/>
                  </a:cxn>
                  <a:cxn ang="0">
                    <a:pos x="12" y="1"/>
                  </a:cxn>
                  <a:cxn ang="0">
                    <a:pos x="9" y="1"/>
                  </a:cxn>
                  <a:cxn ang="0">
                    <a:pos x="7" y="0"/>
                  </a:cxn>
                </a:cxnLst>
                <a:rect l="0" t="0" r="r" b="b"/>
                <a:pathLst>
                  <a:path w="18" h="900">
                    <a:moveTo>
                      <a:pt x="7" y="0"/>
                    </a:moveTo>
                    <a:lnTo>
                      <a:pt x="3" y="140"/>
                    </a:lnTo>
                    <a:lnTo>
                      <a:pt x="0" y="450"/>
                    </a:lnTo>
                    <a:lnTo>
                      <a:pt x="0" y="759"/>
                    </a:lnTo>
                    <a:lnTo>
                      <a:pt x="4" y="900"/>
                    </a:lnTo>
                    <a:lnTo>
                      <a:pt x="7" y="900"/>
                    </a:lnTo>
                    <a:lnTo>
                      <a:pt x="10" y="899"/>
                    </a:lnTo>
                    <a:lnTo>
                      <a:pt x="13" y="899"/>
                    </a:lnTo>
                    <a:lnTo>
                      <a:pt x="18" y="899"/>
                    </a:lnTo>
                    <a:lnTo>
                      <a:pt x="12" y="696"/>
                    </a:lnTo>
                    <a:lnTo>
                      <a:pt x="12" y="501"/>
                    </a:lnTo>
                    <a:lnTo>
                      <a:pt x="14" y="281"/>
                    </a:lnTo>
                    <a:lnTo>
                      <a:pt x="18" y="3"/>
                    </a:lnTo>
                    <a:lnTo>
                      <a:pt x="14" y="2"/>
                    </a:lnTo>
                    <a:lnTo>
                      <a:pt x="12" y="1"/>
                    </a:lnTo>
                    <a:lnTo>
                      <a:pt x="9" y="1"/>
                    </a:lnTo>
                    <a:lnTo>
                      <a:pt x="7" y="0"/>
                    </a:lnTo>
                    <a:close/>
                  </a:path>
                </a:pathLst>
              </a:custGeom>
              <a:solidFill>
                <a:srgbClr val="6D3F1E"/>
              </a:solidFill>
              <a:ln w="9525">
                <a:noFill/>
                <a:round/>
                <a:headEnd/>
                <a:tailEnd/>
              </a:ln>
            </p:spPr>
            <p:txBody>
              <a:bodyPr/>
              <a:lstStyle/>
              <a:p>
                <a:endParaRPr lang="en-US"/>
              </a:p>
            </p:txBody>
          </p:sp>
          <p:sp>
            <p:nvSpPr>
              <p:cNvPr id="110" name="Freeform 75"/>
              <p:cNvSpPr>
                <a:spLocks/>
              </p:cNvSpPr>
              <p:nvPr/>
            </p:nvSpPr>
            <p:spPr bwMode="auto">
              <a:xfrm>
                <a:off x="2928" y="1155"/>
                <a:ext cx="3" cy="150"/>
              </a:xfrm>
              <a:custGeom>
                <a:avLst/>
                <a:gdLst/>
                <a:ahLst/>
                <a:cxnLst>
                  <a:cxn ang="0">
                    <a:pos x="5" y="0"/>
                  </a:cxn>
                  <a:cxn ang="0">
                    <a:pos x="2" y="140"/>
                  </a:cxn>
                  <a:cxn ang="0">
                    <a:pos x="0" y="450"/>
                  </a:cxn>
                  <a:cxn ang="0">
                    <a:pos x="0" y="759"/>
                  </a:cxn>
                  <a:cxn ang="0">
                    <a:pos x="3" y="900"/>
                  </a:cxn>
                  <a:cxn ang="0">
                    <a:pos x="7" y="900"/>
                  </a:cxn>
                  <a:cxn ang="0">
                    <a:pos x="10" y="899"/>
                  </a:cxn>
                  <a:cxn ang="0">
                    <a:pos x="13" y="899"/>
                  </a:cxn>
                  <a:cxn ang="0">
                    <a:pos x="16" y="899"/>
                  </a:cxn>
                  <a:cxn ang="0">
                    <a:pos x="12" y="696"/>
                  </a:cxn>
                  <a:cxn ang="0">
                    <a:pos x="11" y="501"/>
                  </a:cxn>
                  <a:cxn ang="0">
                    <a:pos x="13" y="281"/>
                  </a:cxn>
                  <a:cxn ang="0">
                    <a:pos x="15" y="3"/>
                  </a:cxn>
                  <a:cxn ang="0">
                    <a:pos x="13" y="2"/>
                  </a:cxn>
                  <a:cxn ang="0">
                    <a:pos x="11" y="1"/>
                  </a:cxn>
                  <a:cxn ang="0">
                    <a:pos x="8" y="1"/>
                  </a:cxn>
                  <a:cxn ang="0">
                    <a:pos x="5" y="0"/>
                  </a:cxn>
                </a:cxnLst>
                <a:rect l="0" t="0" r="r" b="b"/>
                <a:pathLst>
                  <a:path w="16" h="900">
                    <a:moveTo>
                      <a:pt x="5" y="0"/>
                    </a:moveTo>
                    <a:lnTo>
                      <a:pt x="2" y="140"/>
                    </a:lnTo>
                    <a:lnTo>
                      <a:pt x="0" y="450"/>
                    </a:lnTo>
                    <a:lnTo>
                      <a:pt x="0" y="759"/>
                    </a:lnTo>
                    <a:lnTo>
                      <a:pt x="3" y="900"/>
                    </a:lnTo>
                    <a:lnTo>
                      <a:pt x="7" y="900"/>
                    </a:lnTo>
                    <a:lnTo>
                      <a:pt x="10" y="899"/>
                    </a:lnTo>
                    <a:lnTo>
                      <a:pt x="13" y="899"/>
                    </a:lnTo>
                    <a:lnTo>
                      <a:pt x="16" y="899"/>
                    </a:lnTo>
                    <a:lnTo>
                      <a:pt x="12" y="696"/>
                    </a:lnTo>
                    <a:lnTo>
                      <a:pt x="11" y="501"/>
                    </a:lnTo>
                    <a:lnTo>
                      <a:pt x="13" y="281"/>
                    </a:lnTo>
                    <a:lnTo>
                      <a:pt x="15" y="3"/>
                    </a:lnTo>
                    <a:lnTo>
                      <a:pt x="13" y="2"/>
                    </a:lnTo>
                    <a:lnTo>
                      <a:pt x="11" y="1"/>
                    </a:lnTo>
                    <a:lnTo>
                      <a:pt x="8" y="1"/>
                    </a:lnTo>
                    <a:lnTo>
                      <a:pt x="5" y="0"/>
                    </a:lnTo>
                    <a:close/>
                  </a:path>
                </a:pathLst>
              </a:custGeom>
              <a:solidFill>
                <a:srgbClr val="683F21"/>
              </a:solidFill>
              <a:ln w="9525">
                <a:noFill/>
                <a:round/>
                <a:headEnd/>
                <a:tailEnd/>
              </a:ln>
            </p:spPr>
            <p:txBody>
              <a:bodyPr/>
              <a:lstStyle/>
              <a:p>
                <a:endParaRPr lang="en-US"/>
              </a:p>
            </p:txBody>
          </p:sp>
          <p:sp>
            <p:nvSpPr>
              <p:cNvPr id="111" name="Freeform 76"/>
              <p:cNvSpPr>
                <a:spLocks/>
              </p:cNvSpPr>
              <p:nvPr/>
            </p:nvSpPr>
            <p:spPr bwMode="auto">
              <a:xfrm>
                <a:off x="2927" y="1155"/>
                <a:ext cx="3" cy="150"/>
              </a:xfrm>
              <a:custGeom>
                <a:avLst/>
                <a:gdLst/>
                <a:ahLst/>
                <a:cxnLst>
                  <a:cxn ang="0">
                    <a:pos x="6" y="0"/>
                  </a:cxn>
                  <a:cxn ang="0">
                    <a:pos x="2" y="140"/>
                  </a:cxn>
                  <a:cxn ang="0">
                    <a:pos x="0" y="449"/>
                  </a:cxn>
                  <a:cxn ang="0">
                    <a:pos x="0" y="759"/>
                  </a:cxn>
                  <a:cxn ang="0">
                    <a:pos x="3" y="900"/>
                  </a:cxn>
                  <a:cxn ang="0">
                    <a:pos x="6" y="899"/>
                  </a:cxn>
                  <a:cxn ang="0">
                    <a:pos x="9" y="899"/>
                  </a:cxn>
                  <a:cxn ang="0">
                    <a:pos x="13" y="899"/>
                  </a:cxn>
                  <a:cxn ang="0">
                    <a:pos x="15" y="898"/>
                  </a:cxn>
                  <a:cxn ang="0">
                    <a:pos x="10" y="695"/>
                  </a:cxn>
                  <a:cxn ang="0">
                    <a:pos x="10" y="501"/>
                  </a:cxn>
                  <a:cxn ang="0">
                    <a:pos x="13" y="281"/>
                  </a:cxn>
                  <a:cxn ang="0">
                    <a:pos x="15" y="3"/>
                  </a:cxn>
                  <a:cxn ang="0">
                    <a:pos x="13" y="2"/>
                  </a:cxn>
                  <a:cxn ang="0">
                    <a:pos x="10" y="1"/>
                  </a:cxn>
                  <a:cxn ang="0">
                    <a:pos x="8" y="1"/>
                  </a:cxn>
                  <a:cxn ang="0">
                    <a:pos x="6" y="0"/>
                  </a:cxn>
                </a:cxnLst>
                <a:rect l="0" t="0" r="r" b="b"/>
                <a:pathLst>
                  <a:path w="15" h="900">
                    <a:moveTo>
                      <a:pt x="6" y="0"/>
                    </a:moveTo>
                    <a:lnTo>
                      <a:pt x="2" y="140"/>
                    </a:lnTo>
                    <a:lnTo>
                      <a:pt x="0" y="449"/>
                    </a:lnTo>
                    <a:lnTo>
                      <a:pt x="0" y="759"/>
                    </a:lnTo>
                    <a:lnTo>
                      <a:pt x="3" y="900"/>
                    </a:lnTo>
                    <a:lnTo>
                      <a:pt x="6" y="899"/>
                    </a:lnTo>
                    <a:lnTo>
                      <a:pt x="9" y="899"/>
                    </a:lnTo>
                    <a:lnTo>
                      <a:pt x="13" y="899"/>
                    </a:lnTo>
                    <a:lnTo>
                      <a:pt x="15" y="898"/>
                    </a:lnTo>
                    <a:lnTo>
                      <a:pt x="10" y="695"/>
                    </a:lnTo>
                    <a:lnTo>
                      <a:pt x="10" y="501"/>
                    </a:lnTo>
                    <a:lnTo>
                      <a:pt x="13" y="281"/>
                    </a:lnTo>
                    <a:lnTo>
                      <a:pt x="15" y="3"/>
                    </a:lnTo>
                    <a:lnTo>
                      <a:pt x="13" y="2"/>
                    </a:lnTo>
                    <a:lnTo>
                      <a:pt x="10" y="1"/>
                    </a:lnTo>
                    <a:lnTo>
                      <a:pt x="8" y="1"/>
                    </a:lnTo>
                    <a:lnTo>
                      <a:pt x="6" y="0"/>
                    </a:lnTo>
                    <a:close/>
                  </a:path>
                </a:pathLst>
              </a:custGeom>
              <a:solidFill>
                <a:srgbClr val="663F21"/>
              </a:solidFill>
              <a:ln w="9525">
                <a:noFill/>
                <a:round/>
                <a:headEnd/>
                <a:tailEnd/>
              </a:ln>
            </p:spPr>
            <p:txBody>
              <a:bodyPr/>
              <a:lstStyle/>
              <a:p>
                <a:endParaRPr lang="en-US"/>
              </a:p>
            </p:txBody>
          </p:sp>
          <p:sp>
            <p:nvSpPr>
              <p:cNvPr id="112" name="Freeform 77"/>
              <p:cNvSpPr>
                <a:spLocks/>
              </p:cNvSpPr>
              <p:nvPr/>
            </p:nvSpPr>
            <p:spPr bwMode="auto">
              <a:xfrm>
                <a:off x="2926" y="1155"/>
                <a:ext cx="3" cy="149"/>
              </a:xfrm>
              <a:custGeom>
                <a:avLst/>
                <a:gdLst/>
                <a:ahLst/>
                <a:cxnLst>
                  <a:cxn ang="0">
                    <a:pos x="5" y="0"/>
                  </a:cxn>
                  <a:cxn ang="0">
                    <a:pos x="2" y="140"/>
                  </a:cxn>
                  <a:cxn ang="0">
                    <a:pos x="0" y="449"/>
                  </a:cxn>
                  <a:cxn ang="0">
                    <a:pos x="0" y="759"/>
                  </a:cxn>
                  <a:cxn ang="0">
                    <a:pos x="3" y="899"/>
                  </a:cxn>
                  <a:cxn ang="0">
                    <a:pos x="6" y="899"/>
                  </a:cxn>
                  <a:cxn ang="0">
                    <a:pos x="9" y="899"/>
                  </a:cxn>
                  <a:cxn ang="0">
                    <a:pos x="11" y="899"/>
                  </a:cxn>
                  <a:cxn ang="0">
                    <a:pos x="14" y="898"/>
                  </a:cxn>
                  <a:cxn ang="0">
                    <a:pos x="10" y="695"/>
                  </a:cxn>
                  <a:cxn ang="0">
                    <a:pos x="10" y="501"/>
                  </a:cxn>
                  <a:cxn ang="0">
                    <a:pos x="11" y="281"/>
                  </a:cxn>
                  <a:cxn ang="0">
                    <a:pos x="14" y="3"/>
                  </a:cxn>
                  <a:cxn ang="0">
                    <a:pos x="12" y="2"/>
                  </a:cxn>
                  <a:cxn ang="0">
                    <a:pos x="10" y="1"/>
                  </a:cxn>
                  <a:cxn ang="0">
                    <a:pos x="7" y="1"/>
                  </a:cxn>
                  <a:cxn ang="0">
                    <a:pos x="5" y="0"/>
                  </a:cxn>
                </a:cxnLst>
                <a:rect l="0" t="0" r="r" b="b"/>
                <a:pathLst>
                  <a:path w="14" h="899">
                    <a:moveTo>
                      <a:pt x="5" y="0"/>
                    </a:moveTo>
                    <a:lnTo>
                      <a:pt x="2" y="140"/>
                    </a:lnTo>
                    <a:lnTo>
                      <a:pt x="0" y="449"/>
                    </a:lnTo>
                    <a:lnTo>
                      <a:pt x="0" y="759"/>
                    </a:lnTo>
                    <a:lnTo>
                      <a:pt x="3" y="899"/>
                    </a:lnTo>
                    <a:lnTo>
                      <a:pt x="6" y="899"/>
                    </a:lnTo>
                    <a:lnTo>
                      <a:pt x="9" y="899"/>
                    </a:lnTo>
                    <a:lnTo>
                      <a:pt x="11" y="899"/>
                    </a:lnTo>
                    <a:lnTo>
                      <a:pt x="14" y="898"/>
                    </a:lnTo>
                    <a:lnTo>
                      <a:pt x="10" y="695"/>
                    </a:lnTo>
                    <a:lnTo>
                      <a:pt x="10" y="501"/>
                    </a:lnTo>
                    <a:lnTo>
                      <a:pt x="11" y="281"/>
                    </a:lnTo>
                    <a:lnTo>
                      <a:pt x="14" y="3"/>
                    </a:lnTo>
                    <a:lnTo>
                      <a:pt x="12" y="2"/>
                    </a:lnTo>
                    <a:lnTo>
                      <a:pt x="10" y="1"/>
                    </a:lnTo>
                    <a:lnTo>
                      <a:pt x="7" y="1"/>
                    </a:lnTo>
                    <a:lnTo>
                      <a:pt x="5" y="0"/>
                    </a:lnTo>
                    <a:close/>
                  </a:path>
                </a:pathLst>
              </a:custGeom>
              <a:solidFill>
                <a:srgbClr val="5E3D21"/>
              </a:solidFill>
              <a:ln w="9525">
                <a:noFill/>
                <a:round/>
                <a:headEnd/>
                <a:tailEnd/>
              </a:ln>
            </p:spPr>
            <p:txBody>
              <a:bodyPr/>
              <a:lstStyle/>
              <a:p>
                <a:endParaRPr lang="en-US"/>
              </a:p>
            </p:txBody>
          </p:sp>
          <p:sp>
            <p:nvSpPr>
              <p:cNvPr id="113" name="Freeform 78"/>
              <p:cNvSpPr>
                <a:spLocks/>
              </p:cNvSpPr>
              <p:nvPr/>
            </p:nvSpPr>
            <p:spPr bwMode="auto">
              <a:xfrm>
                <a:off x="2925" y="1155"/>
                <a:ext cx="3" cy="149"/>
              </a:xfrm>
              <a:custGeom>
                <a:avLst/>
                <a:gdLst/>
                <a:ahLst/>
                <a:cxnLst>
                  <a:cxn ang="0">
                    <a:pos x="7" y="0"/>
                  </a:cxn>
                  <a:cxn ang="0">
                    <a:pos x="2" y="140"/>
                  </a:cxn>
                  <a:cxn ang="0">
                    <a:pos x="0" y="449"/>
                  </a:cxn>
                  <a:cxn ang="0">
                    <a:pos x="0" y="759"/>
                  </a:cxn>
                  <a:cxn ang="0">
                    <a:pos x="3" y="899"/>
                  </a:cxn>
                  <a:cxn ang="0">
                    <a:pos x="7" y="899"/>
                  </a:cxn>
                  <a:cxn ang="0">
                    <a:pos x="10" y="898"/>
                  </a:cxn>
                  <a:cxn ang="0">
                    <a:pos x="13" y="898"/>
                  </a:cxn>
                  <a:cxn ang="0">
                    <a:pos x="16" y="898"/>
                  </a:cxn>
                  <a:cxn ang="0">
                    <a:pos x="12" y="695"/>
                  </a:cxn>
                  <a:cxn ang="0">
                    <a:pos x="12" y="501"/>
                  </a:cxn>
                  <a:cxn ang="0">
                    <a:pos x="13" y="281"/>
                  </a:cxn>
                  <a:cxn ang="0">
                    <a:pos x="16" y="3"/>
                  </a:cxn>
                  <a:cxn ang="0">
                    <a:pos x="14" y="2"/>
                  </a:cxn>
                  <a:cxn ang="0">
                    <a:pos x="12" y="1"/>
                  </a:cxn>
                  <a:cxn ang="0">
                    <a:pos x="9" y="1"/>
                  </a:cxn>
                  <a:cxn ang="0">
                    <a:pos x="7" y="0"/>
                  </a:cxn>
                </a:cxnLst>
                <a:rect l="0" t="0" r="r" b="b"/>
                <a:pathLst>
                  <a:path w="16" h="899">
                    <a:moveTo>
                      <a:pt x="7" y="0"/>
                    </a:moveTo>
                    <a:lnTo>
                      <a:pt x="2" y="140"/>
                    </a:lnTo>
                    <a:lnTo>
                      <a:pt x="0" y="449"/>
                    </a:lnTo>
                    <a:lnTo>
                      <a:pt x="0" y="759"/>
                    </a:lnTo>
                    <a:lnTo>
                      <a:pt x="3" y="899"/>
                    </a:lnTo>
                    <a:lnTo>
                      <a:pt x="7" y="899"/>
                    </a:lnTo>
                    <a:lnTo>
                      <a:pt x="10" y="898"/>
                    </a:lnTo>
                    <a:lnTo>
                      <a:pt x="13" y="898"/>
                    </a:lnTo>
                    <a:lnTo>
                      <a:pt x="16" y="898"/>
                    </a:lnTo>
                    <a:lnTo>
                      <a:pt x="12" y="695"/>
                    </a:lnTo>
                    <a:lnTo>
                      <a:pt x="12" y="501"/>
                    </a:lnTo>
                    <a:lnTo>
                      <a:pt x="13" y="281"/>
                    </a:lnTo>
                    <a:lnTo>
                      <a:pt x="16" y="3"/>
                    </a:lnTo>
                    <a:lnTo>
                      <a:pt x="14" y="2"/>
                    </a:lnTo>
                    <a:lnTo>
                      <a:pt x="12" y="1"/>
                    </a:lnTo>
                    <a:lnTo>
                      <a:pt x="9" y="1"/>
                    </a:lnTo>
                    <a:lnTo>
                      <a:pt x="7" y="0"/>
                    </a:lnTo>
                    <a:close/>
                  </a:path>
                </a:pathLst>
              </a:custGeom>
              <a:solidFill>
                <a:srgbClr val="5B3D21"/>
              </a:solidFill>
              <a:ln w="9525">
                <a:noFill/>
                <a:round/>
                <a:headEnd/>
                <a:tailEnd/>
              </a:ln>
            </p:spPr>
            <p:txBody>
              <a:bodyPr/>
              <a:lstStyle/>
              <a:p>
                <a:endParaRPr lang="en-US"/>
              </a:p>
            </p:txBody>
          </p:sp>
          <p:sp>
            <p:nvSpPr>
              <p:cNvPr id="114" name="Freeform 79"/>
              <p:cNvSpPr>
                <a:spLocks/>
              </p:cNvSpPr>
              <p:nvPr/>
            </p:nvSpPr>
            <p:spPr bwMode="auto">
              <a:xfrm>
                <a:off x="2924" y="1154"/>
                <a:ext cx="3" cy="150"/>
              </a:xfrm>
              <a:custGeom>
                <a:avLst/>
                <a:gdLst/>
                <a:ahLst/>
                <a:cxnLst>
                  <a:cxn ang="0">
                    <a:pos x="6" y="0"/>
                  </a:cxn>
                  <a:cxn ang="0">
                    <a:pos x="2" y="140"/>
                  </a:cxn>
                  <a:cxn ang="0">
                    <a:pos x="0" y="449"/>
                  </a:cxn>
                  <a:cxn ang="0">
                    <a:pos x="0" y="758"/>
                  </a:cxn>
                  <a:cxn ang="0">
                    <a:pos x="3" y="899"/>
                  </a:cxn>
                  <a:cxn ang="0">
                    <a:pos x="6" y="898"/>
                  </a:cxn>
                  <a:cxn ang="0">
                    <a:pos x="9" y="898"/>
                  </a:cxn>
                  <a:cxn ang="0">
                    <a:pos x="13" y="898"/>
                  </a:cxn>
                  <a:cxn ang="0">
                    <a:pos x="16" y="898"/>
                  </a:cxn>
                  <a:cxn ang="0">
                    <a:pos x="12" y="695"/>
                  </a:cxn>
                  <a:cxn ang="0">
                    <a:pos x="12" y="501"/>
                  </a:cxn>
                  <a:cxn ang="0">
                    <a:pos x="13" y="281"/>
                  </a:cxn>
                  <a:cxn ang="0">
                    <a:pos x="16" y="4"/>
                  </a:cxn>
                  <a:cxn ang="0">
                    <a:pos x="14" y="3"/>
                  </a:cxn>
                  <a:cxn ang="0">
                    <a:pos x="12" y="2"/>
                  </a:cxn>
                  <a:cxn ang="0">
                    <a:pos x="8" y="1"/>
                  </a:cxn>
                  <a:cxn ang="0">
                    <a:pos x="6" y="0"/>
                  </a:cxn>
                </a:cxnLst>
                <a:rect l="0" t="0" r="r" b="b"/>
                <a:pathLst>
                  <a:path w="16" h="899">
                    <a:moveTo>
                      <a:pt x="6" y="0"/>
                    </a:moveTo>
                    <a:lnTo>
                      <a:pt x="2" y="140"/>
                    </a:lnTo>
                    <a:lnTo>
                      <a:pt x="0" y="449"/>
                    </a:lnTo>
                    <a:lnTo>
                      <a:pt x="0" y="758"/>
                    </a:lnTo>
                    <a:lnTo>
                      <a:pt x="3" y="899"/>
                    </a:lnTo>
                    <a:lnTo>
                      <a:pt x="6" y="898"/>
                    </a:lnTo>
                    <a:lnTo>
                      <a:pt x="9" y="898"/>
                    </a:lnTo>
                    <a:lnTo>
                      <a:pt x="13" y="898"/>
                    </a:lnTo>
                    <a:lnTo>
                      <a:pt x="16" y="898"/>
                    </a:lnTo>
                    <a:lnTo>
                      <a:pt x="12" y="695"/>
                    </a:lnTo>
                    <a:lnTo>
                      <a:pt x="12" y="501"/>
                    </a:lnTo>
                    <a:lnTo>
                      <a:pt x="13" y="281"/>
                    </a:lnTo>
                    <a:lnTo>
                      <a:pt x="16" y="4"/>
                    </a:lnTo>
                    <a:lnTo>
                      <a:pt x="14" y="3"/>
                    </a:lnTo>
                    <a:lnTo>
                      <a:pt x="12" y="2"/>
                    </a:lnTo>
                    <a:lnTo>
                      <a:pt x="8" y="1"/>
                    </a:lnTo>
                    <a:lnTo>
                      <a:pt x="6" y="0"/>
                    </a:lnTo>
                    <a:close/>
                  </a:path>
                </a:pathLst>
              </a:custGeom>
              <a:solidFill>
                <a:srgbClr val="563D23"/>
              </a:solidFill>
              <a:ln w="9525">
                <a:noFill/>
                <a:round/>
                <a:headEnd/>
                <a:tailEnd/>
              </a:ln>
            </p:spPr>
            <p:txBody>
              <a:bodyPr/>
              <a:lstStyle/>
              <a:p>
                <a:endParaRPr lang="en-US"/>
              </a:p>
            </p:txBody>
          </p:sp>
          <p:sp>
            <p:nvSpPr>
              <p:cNvPr id="115" name="Freeform 80"/>
              <p:cNvSpPr>
                <a:spLocks/>
              </p:cNvSpPr>
              <p:nvPr/>
            </p:nvSpPr>
            <p:spPr bwMode="auto">
              <a:xfrm>
                <a:off x="2923" y="1154"/>
                <a:ext cx="3" cy="150"/>
              </a:xfrm>
              <a:custGeom>
                <a:avLst/>
                <a:gdLst/>
                <a:ahLst/>
                <a:cxnLst>
                  <a:cxn ang="0">
                    <a:pos x="6" y="0"/>
                  </a:cxn>
                  <a:cxn ang="0">
                    <a:pos x="3" y="140"/>
                  </a:cxn>
                  <a:cxn ang="0">
                    <a:pos x="0" y="449"/>
                  </a:cxn>
                  <a:cxn ang="0">
                    <a:pos x="0" y="758"/>
                  </a:cxn>
                  <a:cxn ang="0">
                    <a:pos x="5" y="898"/>
                  </a:cxn>
                  <a:cxn ang="0">
                    <a:pos x="7" y="898"/>
                  </a:cxn>
                  <a:cxn ang="0">
                    <a:pos x="10" y="898"/>
                  </a:cxn>
                  <a:cxn ang="0">
                    <a:pos x="13" y="898"/>
                  </a:cxn>
                  <a:cxn ang="0">
                    <a:pos x="16" y="897"/>
                  </a:cxn>
                  <a:cxn ang="0">
                    <a:pos x="12" y="695"/>
                  </a:cxn>
                  <a:cxn ang="0">
                    <a:pos x="11" y="501"/>
                  </a:cxn>
                  <a:cxn ang="0">
                    <a:pos x="13" y="281"/>
                  </a:cxn>
                  <a:cxn ang="0">
                    <a:pos x="15" y="4"/>
                  </a:cxn>
                  <a:cxn ang="0">
                    <a:pos x="13" y="3"/>
                  </a:cxn>
                  <a:cxn ang="0">
                    <a:pos x="11" y="2"/>
                  </a:cxn>
                  <a:cxn ang="0">
                    <a:pos x="8" y="1"/>
                  </a:cxn>
                  <a:cxn ang="0">
                    <a:pos x="6" y="0"/>
                  </a:cxn>
                </a:cxnLst>
                <a:rect l="0" t="0" r="r" b="b"/>
                <a:pathLst>
                  <a:path w="16" h="898">
                    <a:moveTo>
                      <a:pt x="6" y="0"/>
                    </a:moveTo>
                    <a:lnTo>
                      <a:pt x="3" y="140"/>
                    </a:lnTo>
                    <a:lnTo>
                      <a:pt x="0" y="449"/>
                    </a:lnTo>
                    <a:lnTo>
                      <a:pt x="0" y="758"/>
                    </a:lnTo>
                    <a:lnTo>
                      <a:pt x="5" y="898"/>
                    </a:lnTo>
                    <a:lnTo>
                      <a:pt x="7" y="898"/>
                    </a:lnTo>
                    <a:lnTo>
                      <a:pt x="10" y="898"/>
                    </a:lnTo>
                    <a:lnTo>
                      <a:pt x="13" y="898"/>
                    </a:lnTo>
                    <a:lnTo>
                      <a:pt x="16" y="897"/>
                    </a:lnTo>
                    <a:lnTo>
                      <a:pt x="12" y="695"/>
                    </a:lnTo>
                    <a:lnTo>
                      <a:pt x="11" y="501"/>
                    </a:lnTo>
                    <a:lnTo>
                      <a:pt x="13" y="281"/>
                    </a:lnTo>
                    <a:lnTo>
                      <a:pt x="15" y="4"/>
                    </a:lnTo>
                    <a:lnTo>
                      <a:pt x="13" y="3"/>
                    </a:lnTo>
                    <a:lnTo>
                      <a:pt x="11" y="2"/>
                    </a:lnTo>
                    <a:lnTo>
                      <a:pt x="8" y="1"/>
                    </a:lnTo>
                    <a:lnTo>
                      <a:pt x="6" y="0"/>
                    </a:lnTo>
                    <a:close/>
                  </a:path>
                </a:pathLst>
              </a:custGeom>
              <a:solidFill>
                <a:srgbClr val="513D26"/>
              </a:solidFill>
              <a:ln w="9525">
                <a:noFill/>
                <a:round/>
                <a:headEnd/>
                <a:tailEnd/>
              </a:ln>
            </p:spPr>
            <p:txBody>
              <a:bodyPr/>
              <a:lstStyle/>
              <a:p>
                <a:endParaRPr lang="en-US"/>
              </a:p>
            </p:txBody>
          </p:sp>
          <p:sp>
            <p:nvSpPr>
              <p:cNvPr id="116" name="Freeform 81"/>
              <p:cNvSpPr>
                <a:spLocks/>
              </p:cNvSpPr>
              <p:nvPr/>
            </p:nvSpPr>
            <p:spPr bwMode="auto">
              <a:xfrm>
                <a:off x="2923" y="1154"/>
                <a:ext cx="2" cy="150"/>
              </a:xfrm>
              <a:custGeom>
                <a:avLst/>
                <a:gdLst/>
                <a:ahLst/>
                <a:cxnLst>
                  <a:cxn ang="0">
                    <a:pos x="5" y="0"/>
                  </a:cxn>
                  <a:cxn ang="0">
                    <a:pos x="2" y="140"/>
                  </a:cxn>
                  <a:cxn ang="0">
                    <a:pos x="0" y="449"/>
                  </a:cxn>
                  <a:cxn ang="0">
                    <a:pos x="0" y="758"/>
                  </a:cxn>
                  <a:cxn ang="0">
                    <a:pos x="3" y="898"/>
                  </a:cxn>
                  <a:cxn ang="0">
                    <a:pos x="7" y="898"/>
                  </a:cxn>
                  <a:cxn ang="0">
                    <a:pos x="10" y="897"/>
                  </a:cxn>
                  <a:cxn ang="0">
                    <a:pos x="13" y="897"/>
                  </a:cxn>
                  <a:cxn ang="0">
                    <a:pos x="15" y="897"/>
                  </a:cxn>
                  <a:cxn ang="0">
                    <a:pos x="11" y="695"/>
                  </a:cxn>
                  <a:cxn ang="0">
                    <a:pos x="11" y="501"/>
                  </a:cxn>
                  <a:cxn ang="0">
                    <a:pos x="12" y="281"/>
                  </a:cxn>
                  <a:cxn ang="0">
                    <a:pos x="15" y="4"/>
                  </a:cxn>
                  <a:cxn ang="0">
                    <a:pos x="13" y="3"/>
                  </a:cxn>
                  <a:cxn ang="0">
                    <a:pos x="11" y="2"/>
                  </a:cxn>
                  <a:cxn ang="0">
                    <a:pos x="9" y="1"/>
                  </a:cxn>
                  <a:cxn ang="0">
                    <a:pos x="5" y="0"/>
                  </a:cxn>
                </a:cxnLst>
                <a:rect l="0" t="0" r="r" b="b"/>
                <a:pathLst>
                  <a:path w="15" h="898">
                    <a:moveTo>
                      <a:pt x="5" y="0"/>
                    </a:moveTo>
                    <a:lnTo>
                      <a:pt x="2" y="140"/>
                    </a:lnTo>
                    <a:lnTo>
                      <a:pt x="0" y="449"/>
                    </a:lnTo>
                    <a:lnTo>
                      <a:pt x="0" y="758"/>
                    </a:lnTo>
                    <a:lnTo>
                      <a:pt x="3" y="898"/>
                    </a:lnTo>
                    <a:lnTo>
                      <a:pt x="7" y="898"/>
                    </a:lnTo>
                    <a:lnTo>
                      <a:pt x="10" y="897"/>
                    </a:lnTo>
                    <a:lnTo>
                      <a:pt x="13" y="897"/>
                    </a:lnTo>
                    <a:lnTo>
                      <a:pt x="15" y="897"/>
                    </a:lnTo>
                    <a:lnTo>
                      <a:pt x="11" y="695"/>
                    </a:lnTo>
                    <a:lnTo>
                      <a:pt x="11" y="501"/>
                    </a:lnTo>
                    <a:lnTo>
                      <a:pt x="12" y="281"/>
                    </a:lnTo>
                    <a:lnTo>
                      <a:pt x="15" y="4"/>
                    </a:lnTo>
                    <a:lnTo>
                      <a:pt x="13" y="3"/>
                    </a:lnTo>
                    <a:lnTo>
                      <a:pt x="11" y="2"/>
                    </a:lnTo>
                    <a:lnTo>
                      <a:pt x="9" y="1"/>
                    </a:lnTo>
                    <a:lnTo>
                      <a:pt x="5" y="0"/>
                    </a:lnTo>
                    <a:close/>
                  </a:path>
                </a:pathLst>
              </a:custGeom>
              <a:solidFill>
                <a:srgbClr val="4C3A23"/>
              </a:solidFill>
              <a:ln w="9525">
                <a:noFill/>
                <a:round/>
                <a:headEnd/>
                <a:tailEnd/>
              </a:ln>
            </p:spPr>
            <p:txBody>
              <a:bodyPr/>
              <a:lstStyle/>
              <a:p>
                <a:endParaRPr lang="en-US"/>
              </a:p>
            </p:txBody>
          </p:sp>
          <p:sp>
            <p:nvSpPr>
              <p:cNvPr id="117" name="Freeform 82"/>
              <p:cNvSpPr>
                <a:spLocks/>
              </p:cNvSpPr>
              <p:nvPr/>
            </p:nvSpPr>
            <p:spPr bwMode="auto">
              <a:xfrm>
                <a:off x="2922" y="1154"/>
                <a:ext cx="2" cy="149"/>
              </a:xfrm>
              <a:custGeom>
                <a:avLst/>
                <a:gdLst/>
                <a:ahLst/>
                <a:cxnLst>
                  <a:cxn ang="0">
                    <a:pos x="5" y="0"/>
                  </a:cxn>
                  <a:cxn ang="0">
                    <a:pos x="2" y="140"/>
                  </a:cxn>
                  <a:cxn ang="0">
                    <a:pos x="0" y="449"/>
                  </a:cxn>
                  <a:cxn ang="0">
                    <a:pos x="0" y="758"/>
                  </a:cxn>
                  <a:cxn ang="0">
                    <a:pos x="3" y="898"/>
                  </a:cxn>
                  <a:cxn ang="0">
                    <a:pos x="15" y="897"/>
                  </a:cxn>
                  <a:cxn ang="0">
                    <a:pos x="10" y="695"/>
                  </a:cxn>
                  <a:cxn ang="0">
                    <a:pos x="10" y="501"/>
                  </a:cxn>
                  <a:cxn ang="0">
                    <a:pos x="12" y="281"/>
                  </a:cxn>
                  <a:cxn ang="0">
                    <a:pos x="15" y="4"/>
                  </a:cxn>
                  <a:cxn ang="0">
                    <a:pos x="5" y="0"/>
                  </a:cxn>
                </a:cxnLst>
                <a:rect l="0" t="0" r="r" b="b"/>
                <a:pathLst>
                  <a:path w="15" h="898">
                    <a:moveTo>
                      <a:pt x="5" y="0"/>
                    </a:moveTo>
                    <a:lnTo>
                      <a:pt x="2" y="140"/>
                    </a:lnTo>
                    <a:lnTo>
                      <a:pt x="0" y="449"/>
                    </a:lnTo>
                    <a:lnTo>
                      <a:pt x="0" y="758"/>
                    </a:lnTo>
                    <a:lnTo>
                      <a:pt x="3" y="898"/>
                    </a:lnTo>
                    <a:lnTo>
                      <a:pt x="15" y="897"/>
                    </a:lnTo>
                    <a:lnTo>
                      <a:pt x="10" y="695"/>
                    </a:lnTo>
                    <a:lnTo>
                      <a:pt x="10" y="501"/>
                    </a:lnTo>
                    <a:lnTo>
                      <a:pt x="12" y="281"/>
                    </a:lnTo>
                    <a:lnTo>
                      <a:pt x="15" y="4"/>
                    </a:lnTo>
                    <a:lnTo>
                      <a:pt x="5" y="0"/>
                    </a:lnTo>
                    <a:close/>
                  </a:path>
                </a:pathLst>
              </a:custGeom>
              <a:solidFill>
                <a:srgbClr val="473A26"/>
              </a:solidFill>
              <a:ln w="9525">
                <a:noFill/>
                <a:round/>
                <a:headEnd/>
                <a:tailEnd/>
              </a:ln>
            </p:spPr>
            <p:txBody>
              <a:bodyPr/>
              <a:lstStyle/>
              <a:p>
                <a:endParaRPr lang="en-US"/>
              </a:p>
            </p:txBody>
          </p:sp>
          <p:sp>
            <p:nvSpPr>
              <p:cNvPr id="118" name="Freeform 83"/>
              <p:cNvSpPr>
                <a:spLocks/>
              </p:cNvSpPr>
              <p:nvPr/>
            </p:nvSpPr>
            <p:spPr bwMode="auto">
              <a:xfrm>
                <a:off x="2933" y="1156"/>
                <a:ext cx="3" cy="150"/>
              </a:xfrm>
              <a:custGeom>
                <a:avLst/>
                <a:gdLst/>
                <a:ahLst/>
                <a:cxnLst>
                  <a:cxn ang="0">
                    <a:pos x="5" y="0"/>
                  </a:cxn>
                  <a:cxn ang="0">
                    <a:pos x="2" y="140"/>
                  </a:cxn>
                  <a:cxn ang="0">
                    <a:pos x="0" y="449"/>
                  </a:cxn>
                  <a:cxn ang="0">
                    <a:pos x="0" y="758"/>
                  </a:cxn>
                  <a:cxn ang="0">
                    <a:pos x="3" y="898"/>
                  </a:cxn>
                  <a:cxn ang="0">
                    <a:pos x="15" y="897"/>
                  </a:cxn>
                  <a:cxn ang="0">
                    <a:pos x="11" y="695"/>
                  </a:cxn>
                  <a:cxn ang="0">
                    <a:pos x="11" y="501"/>
                  </a:cxn>
                  <a:cxn ang="0">
                    <a:pos x="13" y="281"/>
                  </a:cxn>
                  <a:cxn ang="0">
                    <a:pos x="15" y="4"/>
                  </a:cxn>
                  <a:cxn ang="0">
                    <a:pos x="5" y="0"/>
                  </a:cxn>
                </a:cxnLst>
                <a:rect l="0" t="0" r="r" b="b"/>
                <a:pathLst>
                  <a:path w="15" h="898">
                    <a:moveTo>
                      <a:pt x="5" y="0"/>
                    </a:moveTo>
                    <a:lnTo>
                      <a:pt x="2" y="140"/>
                    </a:lnTo>
                    <a:lnTo>
                      <a:pt x="0" y="449"/>
                    </a:lnTo>
                    <a:lnTo>
                      <a:pt x="0" y="758"/>
                    </a:lnTo>
                    <a:lnTo>
                      <a:pt x="3" y="898"/>
                    </a:lnTo>
                    <a:lnTo>
                      <a:pt x="15" y="897"/>
                    </a:lnTo>
                    <a:lnTo>
                      <a:pt x="11" y="695"/>
                    </a:lnTo>
                    <a:lnTo>
                      <a:pt x="11" y="501"/>
                    </a:lnTo>
                    <a:lnTo>
                      <a:pt x="13" y="281"/>
                    </a:lnTo>
                    <a:lnTo>
                      <a:pt x="15" y="4"/>
                    </a:lnTo>
                    <a:lnTo>
                      <a:pt x="5" y="0"/>
                    </a:lnTo>
                    <a:close/>
                  </a:path>
                </a:pathLst>
              </a:custGeom>
              <a:solidFill>
                <a:srgbClr val="002D38"/>
              </a:solidFill>
              <a:ln w="9525">
                <a:noFill/>
                <a:round/>
                <a:headEnd/>
                <a:tailEnd/>
              </a:ln>
            </p:spPr>
            <p:txBody>
              <a:bodyPr/>
              <a:lstStyle/>
              <a:p>
                <a:endParaRPr lang="en-US"/>
              </a:p>
            </p:txBody>
          </p:sp>
          <p:sp>
            <p:nvSpPr>
              <p:cNvPr id="119" name="Freeform 84"/>
              <p:cNvSpPr>
                <a:spLocks/>
              </p:cNvSpPr>
              <p:nvPr/>
            </p:nvSpPr>
            <p:spPr bwMode="auto">
              <a:xfrm>
                <a:off x="2752" y="1182"/>
                <a:ext cx="36" cy="150"/>
              </a:xfrm>
              <a:custGeom>
                <a:avLst/>
                <a:gdLst/>
                <a:ahLst/>
                <a:cxnLst>
                  <a:cxn ang="0">
                    <a:pos x="0" y="22"/>
                  </a:cxn>
                  <a:cxn ang="0">
                    <a:pos x="215" y="0"/>
                  </a:cxn>
                  <a:cxn ang="0">
                    <a:pos x="216" y="884"/>
                  </a:cxn>
                  <a:cxn ang="0">
                    <a:pos x="216" y="900"/>
                  </a:cxn>
                  <a:cxn ang="0">
                    <a:pos x="41" y="899"/>
                  </a:cxn>
                  <a:cxn ang="0">
                    <a:pos x="39" y="865"/>
                  </a:cxn>
                  <a:cxn ang="0">
                    <a:pos x="1" y="859"/>
                  </a:cxn>
                  <a:cxn ang="0">
                    <a:pos x="0" y="22"/>
                  </a:cxn>
                </a:cxnLst>
                <a:rect l="0" t="0" r="r" b="b"/>
                <a:pathLst>
                  <a:path w="216" h="900">
                    <a:moveTo>
                      <a:pt x="0" y="22"/>
                    </a:moveTo>
                    <a:lnTo>
                      <a:pt x="215" y="0"/>
                    </a:lnTo>
                    <a:lnTo>
                      <a:pt x="216" y="884"/>
                    </a:lnTo>
                    <a:lnTo>
                      <a:pt x="216" y="900"/>
                    </a:lnTo>
                    <a:lnTo>
                      <a:pt x="41" y="899"/>
                    </a:lnTo>
                    <a:lnTo>
                      <a:pt x="39" y="865"/>
                    </a:lnTo>
                    <a:lnTo>
                      <a:pt x="1" y="859"/>
                    </a:lnTo>
                    <a:lnTo>
                      <a:pt x="0" y="22"/>
                    </a:lnTo>
                    <a:close/>
                  </a:path>
                </a:pathLst>
              </a:custGeom>
              <a:solidFill>
                <a:srgbClr val="AA8E70"/>
              </a:solidFill>
              <a:ln w="9525">
                <a:noFill/>
                <a:round/>
                <a:headEnd/>
                <a:tailEnd/>
              </a:ln>
            </p:spPr>
            <p:txBody>
              <a:bodyPr/>
              <a:lstStyle/>
              <a:p>
                <a:endParaRPr lang="en-US"/>
              </a:p>
            </p:txBody>
          </p:sp>
          <p:sp>
            <p:nvSpPr>
              <p:cNvPr id="120" name="Freeform 85"/>
              <p:cNvSpPr>
                <a:spLocks/>
              </p:cNvSpPr>
              <p:nvPr/>
            </p:nvSpPr>
            <p:spPr bwMode="auto">
              <a:xfrm>
                <a:off x="2752" y="1182"/>
                <a:ext cx="36" cy="139"/>
              </a:xfrm>
              <a:custGeom>
                <a:avLst/>
                <a:gdLst/>
                <a:ahLst/>
                <a:cxnLst>
                  <a:cxn ang="0">
                    <a:pos x="0" y="22"/>
                  </a:cxn>
                  <a:cxn ang="0">
                    <a:pos x="14" y="21"/>
                  </a:cxn>
                  <a:cxn ang="0">
                    <a:pos x="27" y="19"/>
                  </a:cxn>
                  <a:cxn ang="0">
                    <a:pos x="40" y="18"/>
                  </a:cxn>
                  <a:cxn ang="0">
                    <a:pos x="53" y="17"/>
                  </a:cxn>
                  <a:cxn ang="0">
                    <a:pos x="67" y="14"/>
                  </a:cxn>
                  <a:cxn ang="0">
                    <a:pos x="81" y="13"/>
                  </a:cxn>
                  <a:cxn ang="0">
                    <a:pos x="94" y="12"/>
                  </a:cxn>
                  <a:cxn ang="0">
                    <a:pos x="107" y="10"/>
                  </a:cxn>
                  <a:cxn ang="0">
                    <a:pos x="121" y="9"/>
                  </a:cxn>
                  <a:cxn ang="0">
                    <a:pos x="134" y="8"/>
                  </a:cxn>
                  <a:cxn ang="0">
                    <a:pos x="148" y="7"/>
                  </a:cxn>
                  <a:cxn ang="0">
                    <a:pos x="162" y="5"/>
                  </a:cxn>
                  <a:cxn ang="0">
                    <a:pos x="175" y="4"/>
                  </a:cxn>
                  <a:cxn ang="0">
                    <a:pos x="188" y="3"/>
                  </a:cxn>
                  <a:cxn ang="0">
                    <a:pos x="201" y="1"/>
                  </a:cxn>
                  <a:cxn ang="0">
                    <a:pos x="215" y="0"/>
                  </a:cxn>
                  <a:cxn ang="0">
                    <a:pos x="215" y="205"/>
                  </a:cxn>
                  <a:cxn ang="0">
                    <a:pos x="216" y="410"/>
                  </a:cxn>
                  <a:cxn ang="0">
                    <a:pos x="216" y="615"/>
                  </a:cxn>
                  <a:cxn ang="0">
                    <a:pos x="216" y="820"/>
                  </a:cxn>
                  <a:cxn ang="0">
                    <a:pos x="216" y="824"/>
                  </a:cxn>
                  <a:cxn ang="0">
                    <a:pos x="216" y="827"/>
                  </a:cxn>
                  <a:cxn ang="0">
                    <a:pos x="216" y="831"/>
                  </a:cxn>
                  <a:cxn ang="0">
                    <a:pos x="216" y="835"/>
                  </a:cxn>
                  <a:cxn ang="0">
                    <a:pos x="205" y="835"/>
                  </a:cxn>
                  <a:cxn ang="0">
                    <a:pos x="195" y="835"/>
                  </a:cxn>
                  <a:cxn ang="0">
                    <a:pos x="184" y="835"/>
                  </a:cxn>
                  <a:cxn ang="0">
                    <a:pos x="172" y="835"/>
                  </a:cxn>
                  <a:cxn ang="0">
                    <a:pos x="162" y="835"/>
                  </a:cxn>
                  <a:cxn ang="0">
                    <a:pos x="151" y="835"/>
                  </a:cxn>
                  <a:cxn ang="0">
                    <a:pos x="140" y="835"/>
                  </a:cxn>
                  <a:cxn ang="0">
                    <a:pos x="129" y="834"/>
                  </a:cxn>
                  <a:cxn ang="0">
                    <a:pos x="118" y="834"/>
                  </a:cxn>
                  <a:cxn ang="0">
                    <a:pos x="107" y="834"/>
                  </a:cxn>
                  <a:cxn ang="0">
                    <a:pos x="97" y="834"/>
                  </a:cxn>
                  <a:cxn ang="0">
                    <a:pos x="85" y="834"/>
                  </a:cxn>
                  <a:cxn ang="0">
                    <a:pos x="74" y="834"/>
                  </a:cxn>
                  <a:cxn ang="0">
                    <a:pos x="64" y="834"/>
                  </a:cxn>
                  <a:cxn ang="0">
                    <a:pos x="52" y="834"/>
                  </a:cxn>
                  <a:cxn ang="0">
                    <a:pos x="41" y="834"/>
                  </a:cxn>
                  <a:cxn ang="0">
                    <a:pos x="40" y="826"/>
                  </a:cxn>
                  <a:cxn ang="0">
                    <a:pos x="40" y="819"/>
                  </a:cxn>
                  <a:cxn ang="0">
                    <a:pos x="39" y="811"/>
                  </a:cxn>
                  <a:cxn ang="0">
                    <a:pos x="39" y="803"/>
                  </a:cxn>
                  <a:cxn ang="0">
                    <a:pos x="35" y="803"/>
                  </a:cxn>
                  <a:cxn ang="0">
                    <a:pos x="30" y="802"/>
                  </a:cxn>
                  <a:cxn ang="0">
                    <a:pos x="25" y="802"/>
                  </a:cxn>
                  <a:cxn ang="0">
                    <a:pos x="20" y="801"/>
                  </a:cxn>
                  <a:cxn ang="0">
                    <a:pos x="16" y="800"/>
                  </a:cxn>
                  <a:cxn ang="0">
                    <a:pos x="11" y="799"/>
                  </a:cxn>
                  <a:cxn ang="0">
                    <a:pos x="6" y="799"/>
                  </a:cxn>
                  <a:cxn ang="0">
                    <a:pos x="1" y="798"/>
                  </a:cxn>
                  <a:cxn ang="0">
                    <a:pos x="1" y="604"/>
                  </a:cxn>
                  <a:cxn ang="0">
                    <a:pos x="1" y="410"/>
                  </a:cxn>
                  <a:cxn ang="0">
                    <a:pos x="1" y="215"/>
                  </a:cxn>
                  <a:cxn ang="0">
                    <a:pos x="0" y="22"/>
                  </a:cxn>
                </a:cxnLst>
                <a:rect l="0" t="0" r="r" b="b"/>
                <a:pathLst>
                  <a:path w="216" h="835">
                    <a:moveTo>
                      <a:pt x="0" y="22"/>
                    </a:moveTo>
                    <a:lnTo>
                      <a:pt x="14" y="21"/>
                    </a:lnTo>
                    <a:lnTo>
                      <a:pt x="27" y="19"/>
                    </a:lnTo>
                    <a:lnTo>
                      <a:pt x="40" y="18"/>
                    </a:lnTo>
                    <a:lnTo>
                      <a:pt x="53" y="17"/>
                    </a:lnTo>
                    <a:lnTo>
                      <a:pt x="67" y="14"/>
                    </a:lnTo>
                    <a:lnTo>
                      <a:pt x="81" y="13"/>
                    </a:lnTo>
                    <a:lnTo>
                      <a:pt x="94" y="12"/>
                    </a:lnTo>
                    <a:lnTo>
                      <a:pt x="107" y="10"/>
                    </a:lnTo>
                    <a:lnTo>
                      <a:pt x="121" y="9"/>
                    </a:lnTo>
                    <a:lnTo>
                      <a:pt x="134" y="8"/>
                    </a:lnTo>
                    <a:lnTo>
                      <a:pt x="148" y="7"/>
                    </a:lnTo>
                    <a:lnTo>
                      <a:pt x="162" y="5"/>
                    </a:lnTo>
                    <a:lnTo>
                      <a:pt x="175" y="4"/>
                    </a:lnTo>
                    <a:lnTo>
                      <a:pt x="188" y="3"/>
                    </a:lnTo>
                    <a:lnTo>
                      <a:pt x="201" y="1"/>
                    </a:lnTo>
                    <a:lnTo>
                      <a:pt x="215" y="0"/>
                    </a:lnTo>
                    <a:lnTo>
                      <a:pt x="215" y="205"/>
                    </a:lnTo>
                    <a:lnTo>
                      <a:pt x="216" y="410"/>
                    </a:lnTo>
                    <a:lnTo>
                      <a:pt x="216" y="615"/>
                    </a:lnTo>
                    <a:lnTo>
                      <a:pt x="216" y="820"/>
                    </a:lnTo>
                    <a:lnTo>
                      <a:pt x="216" y="824"/>
                    </a:lnTo>
                    <a:lnTo>
                      <a:pt x="216" y="827"/>
                    </a:lnTo>
                    <a:lnTo>
                      <a:pt x="216" y="831"/>
                    </a:lnTo>
                    <a:lnTo>
                      <a:pt x="216" y="835"/>
                    </a:lnTo>
                    <a:lnTo>
                      <a:pt x="205" y="835"/>
                    </a:lnTo>
                    <a:lnTo>
                      <a:pt x="195" y="835"/>
                    </a:lnTo>
                    <a:lnTo>
                      <a:pt x="184" y="835"/>
                    </a:lnTo>
                    <a:lnTo>
                      <a:pt x="172" y="835"/>
                    </a:lnTo>
                    <a:lnTo>
                      <a:pt x="162" y="835"/>
                    </a:lnTo>
                    <a:lnTo>
                      <a:pt x="151" y="835"/>
                    </a:lnTo>
                    <a:lnTo>
                      <a:pt x="140" y="835"/>
                    </a:lnTo>
                    <a:lnTo>
                      <a:pt x="129" y="834"/>
                    </a:lnTo>
                    <a:lnTo>
                      <a:pt x="118" y="834"/>
                    </a:lnTo>
                    <a:lnTo>
                      <a:pt x="107" y="834"/>
                    </a:lnTo>
                    <a:lnTo>
                      <a:pt x="97" y="834"/>
                    </a:lnTo>
                    <a:lnTo>
                      <a:pt x="85" y="834"/>
                    </a:lnTo>
                    <a:lnTo>
                      <a:pt x="74" y="834"/>
                    </a:lnTo>
                    <a:lnTo>
                      <a:pt x="64" y="834"/>
                    </a:lnTo>
                    <a:lnTo>
                      <a:pt x="52" y="834"/>
                    </a:lnTo>
                    <a:lnTo>
                      <a:pt x="41" y="834"/>
                    </a:lnTo>
                    <a:lnTo>
                      <a:pt x="40" y="826"/>
                    </a:lnTo>
                    <a:lnTo>
                      <a:pt x="40" y="819"/>
                    </a:lnTo>
                    <a:lnTo>
                      <a:pt x="39" y="811"/>
                    </a:lnTo>
                    <a:lnTo>
                      <a:pt x="39" y="803"/>
                    </a:lnTo>
                    <a:lnTo>
                      <a:pt x="35" y="803"/>
                    </a:lnTo>
                    <a:lnTo>
                      <a:pt x="30" y="802"/>
                    </a:lnTo>
                    <a:lnTo>
                      <a:pt x="25" y="802"/>
                    </a:lnTo>
                    <a:lnTo>
                      <a:pt x="20" y="801"/>
                    </a:lnTo>
                    <a:lnTo>
                      <a:pt x="16" y="800"/>
                    </a:lnTo>
                    <a:lnTo>
                      <a:pt x="11" y="799"/>
                    </a:lnTo>
                    <a:lnTo>
                      <a:pt x="6" y="799"/>
                    </a:lnTo>
                    <a:lnTo>
                      <a:pt x="1" y="798"/>
                    </a:lnTo>
                    <a:lnTo>
                      <a:pt x="1" y="604"/>
                    </a:lnTo>
                    <a:lnTo>
                      <a:pt x="1" y="410"/>
                    </a:lnTo>
                    <a:lnTo>
                      <a:pt x="1" y="215"/>
                    </a:lnTo>
                    <a:lnTo>
                      <a:pt x="0" y="22"/>
                    </a:lnTo>
                    <a:close/>
                  </a:path>
                </a:pathLst>
              </a:custGeom>
              <a:solidFill>
                <a:srgbClr val="AF9677"/>
              </a:solidFill>
              <a:ln w="9525">
                <a:noFill/>
                <a:round/>
                <a:headEnd/>
                <a:tailEnd/>
              </a:ln>
            </p:spPr>
            <p:txBody>
              <a:bodyPr/>
              <a:lstStyle/>
              <a:p>
                <a:endParaRPr lang="en-US"/>
              </a:p>
            </p:txBody>
          </p:sp>
          <p:sp>
            <p:nvSpPr>
              <p:cNvPr id="121" name="Freeform 86"/>
              <p:cNvSpPr>
                <a:spLocks/>
              </p:cNvSpPr>
              <p:nvPr/>
            </p:nvSpPr>
            <p:spPr bwMode="auto">
              <a:xfrm>
                <a:off x="2752" y="1182"/>
                <a:ext cx="36" cy="128"/>
              </a:xfrm>
              <a:custGeom>
                <a:avLst/>
                <a:gdLst/>
                <a:ahLst/>
                <a:cxnLst>
                  <a:cxn ang="0">
                    <a:pos x="0" y="20"/>
                  </a:cxn>
                  <a:cxn ang="0">
                    <a:pos x="14" y="19"/>
                  </a:cxn>
                  <a:cxn ang="0">
                    <a:pos x="27" y="18"/>
                  </a:cxn>
                  <a:cxn ang="0">
                    <a:pos x="40" y="17"/>
                  </a:cxn>
                  <a:cxn ang="0">
                    <a:pos x="53" y="15"/>
                  </a:cxn>
                  <a:cxn ang="0">
                    <a:pos x="67" y="13"/>
                  </a:cxn>
                  <a:cxn ang="0">
                    <a:pos x="81" y="12"/>
                  </a:cxn>
                  <a:cxn ang="0">
                    <a:pos x="94" y="11"/>
                  </a:cxn>
                  <a:cxn ang="0">
                    <a:pos x="107" y="10"/>
                  </a:cxn>
                  <a:cxn ang="0">
                    <a:pos x="121" y="9"/>
                  </a:cxn>
                  <a:cxn ang="0">
                    <a:pos x="134" y="8"/>
                  </a:cxn>
                  <a:cxn ang="0">
                    <a:pos x="148" y="6"/>
                  </a:cxn>
                  <a:cxn ang="0">
                    <a:pos x="162" y="5"/>
                  </a:cxn>
                  <a:cxn ang="0">
                    <a:pos x="175" y="4"/>
                  </a:cxn>
                  <a:cxn ang="0">
                    <a:pos x="188" y="3"/>
                  </a:cxn>
                  <a:cxn ang="0">
                    <a:pos x="201" y="1"/>
                  </a:cxn>
                  <a:cxn ang="0">
                    <a:pos x="215" y="0"/>
                  </a:cxn>
                  <a:cxn ang="0">
                    <a:pos x="215" y="189"/>
                  </a:cxn>
                  <a:cxn ang="0">
                    <a:pos x="216" y="377"/>
                  </a:cxn>
                  <a:cxn ang="0">
                    <a:pos x="216" y="567"/>
                  </a:cxn>
                  <a:cxn ang="0">
                    <a:pos x="216" y="755"/>
                  </a:cxn>
                  <a:cxn ang="0">
                    <a:pos x="216" y="759"/>
                  </a:cxn>
                  <a:cxn ang="0">
                    <a:pos x="216" y="762"/>
                  </a:cxn>
                  <a:cxn ang="0">
                    <a:pos x="216" y="765"/>
                  </a:cxn>
                  <a:cxn ang="0">
                    <a:pos x="216" y="769"/>
                  </a:cxn>
                  <a:cxn ang="0">
                    <a:pos x="205" y="769"/>
                  </a:cxn>
                  <a:cxn ang="0">
                    <a:pos x="195" y="769"/>
                  </a:cxn>
                  <a:cxn ang="0">
                    <a:pos x="184" y="769"/>
                  </a:cxn>
                  <a:cxn ang="0">
                    <a:pos x="172" y="769"/>
                  </a:cxn>
                  <a:cxn ang="0">
                    <a:pos x="162" y="769"/>
                  </a:cxn>
                  <a:cxn ang="0">
                    <a:pos x="151" y="769"/>
                  </a:cxn>
                  <a:cxn ang="0">
                    <a:pos x="140" y="769"/>
                  </a:cxn>
                  <a:cxn ang="0">
                    <a:pos x="129" y="768"/>
                  </a:cxn>
                  <a:cxn ang="0">
                    <a:pos x="118" y="768"/>
                  </a:cxn>
                  <a:cxn ang="0">
                    <a:pos x="107" y="768"/>
                  </a:cxn>
                  <a:cxn ang="0">
                    <a:pos x="97" y="768"/>
                  </a:cxn>
                  <a:cxn ang="0">
                    <a:pos x="85" y="768"/>
                  </a:cxn>
                  <a:cxn ang="0">
                    <a:pos x="74" y="768"/>
                  </a:cxn>
                  <a:cxn ang="0">
                    <a:pos x="64" y="768"/>
                  </a:cxn>
                  <a:cxn ang="0">
                    <a:pos x="52" y="768"/>
                  </a:cxn>
                  <a:cxn ang="0">
                    <a:pos x="41" y="768"/>
                  </a:cxn>
                  <a:cxn ang="0">
                    <a:pos x="40" y="761"/>
                  </a:cxn>
                  <a:cxn ang="0">
                    <a:pos x="40" y="754"/>
                  </a:cxn>
                  <a:cxn ang="0">
                    <a:pos x="39" y="747"/>
                  </a:cxn>
                  <a:cxn ang="0">
                    <a:pos x="39" y="740"/>
                  </a:cxn>
                  <a:cxn ang="0">
                    <a:pos x="35" y="739"/>
                  </a:cxn>
                  <a:cxn ang="0">
                    <a:pos x="30" y="739"/>
                  </a:cxn>
                  <a:cxn ang="0">
                    <a:pos x="25" y="738"/>
                  </a:cxn>
                  <a:cxn ang="0">
                    <a:pos x="20" y="737"/>
                  </a:cxn>
                  <a:cxn ang="0">
                    <a:pos x="16" y="737"/>
                  </a:cxn>
                  <a:cxn ang="0">
                    <a:pos x="11" y="736"/>
                  </a:cxn>
                  <a:cxn ang="0">
                    <a:pos x="6" y="736"/>
                  </a:cxn>
                  <a:cxn ang="0">
                    <a:pos x="1" y="735"/>
                  </a:cxn>
                  <a:cxn ang="0">
                    <a:pos x="1" y="556"/>
                  </a:cxn>
                  <a:cxn ang="0">
                    <a:pos x="1" y="377"/>
                  </a:cxn>
                  <a:cxn ang="0">
                    <a:pos x="1" y="199"/>
                  </a:cxn>
                  <a:cxn ang="0">
                    <a:pos x="0" y="20"/>
                  </a:cxn>
                </a:cxnLst>
                <a:rect l="0" t="0" r="r" b="b"/>
                <a:pathLst>
                  <a:path w="216" h="769">
                    <a:moveTo>
                      <a:pt x="0" y="20"/>
                    </a:moveTo>
                    <a:lnTo>
                      <a:pt x="14" y="19"/>
                    </a:lnTo>
                    <a:lnTo>
                      <a:pt x="27" y="18"/>
                    </a:lnTo>
                    <a:lnTo>
                      <a:pt x="40" y="17"/>
                    </a:lnTo>
                    <a:lnTo>
                      <a:pt x="53" y="15"/>
                    </a:lnTo>
                    <a:lnTo>
                      <a:pt x="67" y="13"/>
                    </a:lnTo>
                    <a:lnTo>
                      <a:pt x="81" y="12"/>
                    </a:lnTo>
                    <a:lnTo>
                      <a:pt x="94" y="11"/>
                    </a:lnTo>
                    <a:lnTo>
                      <a:pt x="107" y="10"/>
                    </a:lnTo>
                    <a:lnTo>
                      <a:pt x="121" y="9"/>
                    </a:lnTo>
                    <a:lnTo>
                      <a:pt x="134" y="8"/>
                    </a:lnTo>
                    <a:lnTo>
                      <a:pt x="148" y="6"/>
                    </a:lnTo>
                    <a:lnTo>
                      <a:pt x="162" y="5"/>
                    </a:lnTo>
                    <a:lnTo>
                      <a:pt x="175" y="4"/>
                    </a:lnTo>
                    <a:lnTo>
                      <a:pt x="188" y="3"/>
                    </a:lnTo>
                    <a:lnTo>
                      <a:pt x="201" y="1"/>
                    </a:lnTo>
                    <a:lnTo>
                      <a:pt x="215" y="0"/>
                    </a:lnTo>
                    <a:lnTo>
                      <a:pt x="215" y="189"/>
                    </a:lnTo>
                    <a:lnTo>
                      <a:pt x="216" y="377"/>
                    </a:lnTo>
                    <a:lnTo>
                      <a:pt x="216" y="567"/>
                    </a:lnTo>
                    <a:lnTo>
                      <a:pt x="216" y="755"/>
                    </a:lnTo>
                    <a:lnTo>
                      <a:pt x="216" y="759"/>
                    </a:lnTo>
                    <a:lnTo>
                      <a:pt x="216" y="762"/>
                    </a:lnTo>
                    <a:lnTo>
                      <a:pt x="216" y="765"/>
                    </a:lnTo>
                    <a:lnTo>
                      <a:pt x="216" y="769"/>
                    </a:lnTo>
                    <a:lnTo>
                      <a:pt x="205" y="769"/>
                    </a:lnTo>
                    <a:lnTo>
                      <a:pt x="195" y="769"/>
                    </a:lnTo>
                    <a:lnTo>
                      <a:pt x="184" y="769"/>
                    </a:lnTo>
                    <a:lnTo>
                      <a:pt x="172" y="769"/>
                    </a:lnTo>
                    <a:lnTo>
                      <a:pt x="162" y="769"/>
                    </a:lnTo>
                    <a:lnTo>
                      <a:pt x="151" y="769"/>
                    </a:lnTo>
                    <a:lnTo>
                      <a:pt x="140" y="769"/>
                    </a:lnTo>
                    <a:lnTo>
                      <a:pt x="129" y="768"/>
                    </a:lnTo>
                    <a:lnTo>
                      <a:pt x="118" y="768"/>
                    </a:lnTo>
                    <a:lnTo>
                      <a:pt x="107" y="768"/>
                    </a:lnTo>
                    <a:lnTo>
                      <a:pt x="97" y="768"/>
                    </a:lnTo>
                    <a:lnTo>
                      <a:pt x="85" y="768"/>
                    </a:lnTo>
                    <a:lnTo>
                      <a:pt x="74" y="768"/>
                    </a:lnTo>
                    <a:lnTo>
                      <a:pt x="64" y="768"/>
                    </a:lnTo>
                    <a:lnTo>
                      <a:pt x="52" y="768"/>
                    </a:lnTo>
                    <a:lnTo>
                      <a:pt x="41" y="768"/>
                    </a:lnTo>
                    <a:lnTo>
                      <a:pt x="40" y="761"/>
                    </a:lnTo>
                    <a:lnTo>
                      <a:pt x="40" y="754"/>
                    </a:lnTo>
                    <a:lnTo>
                      <a:pt x="39" y="747"/>
                    </a:lnTo>
                    <a:lnTo>
                      <a:pt x="39" y="740"/>
                    </a:lnTo>
                    <a:lnTo>
                      <a:pt x="35" y="739"/>
                    </a:lnTo>
                    <a:lnTo>
                      <a:pt x="30" y="739"/>
                    </a:lnTo>
                    <a:lnTo>
                      <a:pt x="25" y="738"/>
                    </a:lnTo>
                    <a:lnTo>
                      <a:pt x="20" y="737"/>
                    </a:lnTo>
                    <a:lnTo>
                      <a:pt x="16" y="737"/>
                    </a:lnTo>
                    <a:lnTo>
                      <a:pt x="11" y="736"/>
                    </a:lnTo>
                    <a:lnTo>
                      <a:pt x="6" y="736"/>
                    </a:lnTo>
                    <a:lnTo>
                      <a:pt x="1" y="735"/>
                    </a:lnTo>
                    <a:lnTo>
                      <a:pt x="1" y="556"/>
                    </a:lnTo>
                    <a:lnTo>
                      <a:pt x="1" y="377"/>
                    </a:lnTo>
                    <a:lnTo>
                      <a:pt x="1" y="199"/>
                    </a:lnTo>
                    <a:lnTo>
                      <a:pt x="0" y="20"/>
                    </a:lnTo>
                    <a:close/>
                  </a:path>
                </a:pathLst>
              </a:custGeom>
              <a:solidFill>
                <a:srgbClr val="B79E82"/>
              </a:solidFill>
              <a:ln w="9525">
                <a:noFill/>
                <a:round/>
                <a:headEnd/>
                <a:tailEnd/>
              </a:ln>
            </p:spPr>
            <p:txBody>
              <a:bodyPr/>
              <a:lstStyle/>
              <a:p>
                <a:endParaRPr lang="en-US"/>
              </a:p>
            </p:txBody>
          </p:sp>
          <p:sp>
            <p:nvSpPr>
              <p:cNvPr id="122" name="Freeform 87"/>
              <p:cNvSpPr>
                <a:spLocks/>
              </p:cNvSpPr>
              <p:nvPr/>
            </p:nvSpPr>
            <p:spPr bwMode="auto">
              <a:xfrm>
                <a:off x="2752" y="1182"/>
                <a:ext cx="36" cy="117"/>
              </a:xfrm>
              <a:custGeom>
                <a:avLst/>
                <a:gdLst/>
                <a:ahLst/>
                <a:cxnLst>
                  <a:cxn ang="0">
                    <a:pos x="0" y="19"/>
                  </a:cxn>
                  <a:cxn ang="0">
                    <a:pos x="14" y="18"/>
                  </a:cxn>
                  <a:cxn ang="0">
                    <a:pos x="27" y="17"/>
                  </a:cxn>
                  <a:cxn ang="0">
                    <a:pos x="40" y="16"/>
                  </a:cxn>
                  <a:cxn ang="0">
                    <a:pos x="53" y="14"/>
                  </a:cxn>
                  <a:cxn ang="0">
                    <a:pos x="67" y="12"/>
                  </a:cxn>
                  <a:cxn ang="0">
                    <a:pos x="81" y="11"/>
                  </a:cxn>
                  <a:cxn ang="0">
                    <a:pos x="94" y="10"/>
                  </a:cxn>
                  <a:cxn ang="0">
                    <a:pos x="107" y="9"/>
                  </a:cxn>
                  <a:cxn ang="0">
                    <a:pos x="121" y="8"/>
                  </a:cxn>
                  <a:cxn ang="0">
                    <a:pos x="134" y="7"/>
                  </a:cxn>
                  <a:cxn ang="0">
                    <a:pos x="148" y="6"/>
                  </a:cxn>
                  <a:cxn ang="0">
                    <a:pos x="162" y="4"/>
                  </a:cxn>
                  <a:cxn ang="0">
                    <a:pos x="175" y="3"/>
                  </a:cxn>
                  <a:cxn ang="0">
                    <a:pos x="188" y="2"/>
                  </a:cxn>
                  <a:cxn ang="0">
                    <a:pos x="201" y="1"/>
                  </a:cxn>
                  <a:cxn ang="0">
                    <a:pos x="215" y="0"/>
                  </a:cxn>
                  <a:cxn ang="0">
                    <a:pos x="215" y="173"/>
                  </a:cxn>
                  <a:cxn ang="0">
                    <a:pos x="216" y="345"/>
                  </a:cxn>
                  <a:cxn ang="0">
                    <a:pos x="216" y="518"/>
                  </a:cxn>
                  <a:cxn ang="0">
                    <a:pos x="216" y="690"/>
                  </a:cxn>
                  <a:cxn ang="0">
                    <a:pos x="216" y="693"/>
                  </a:cxn>
                  <a:cxn ang="0">
                    <a:pos x="216" y="696"/>
                  </a:cxn>
                  <a:cxn ang="0">
                    <a:pos x="216" y="700"/>
                  </a:cxn>
                  <a:cxn ang="0">
                    <a:pos x="216" y="703"/>
                  </a:cxn>
                  <a:cxn ang="0">
                    <a:pos x="205" y="703"/>
                  </a:cxn>
                  <a:cxn ang="0">
                    <a:pos x="195" y="703"/>
                  </a:cxn>
                  <a:cxn ang="0">
                    <a:pos x="184" y="703"/>
                  </a:cxn>
                  <a:cxn ang="0">
                    <a:pos x="172" y="703"/>
                  </a:cxn>
                  <a:cxn ang="0">
                    <a:pos x="162" y="703"/>
                  </a:cxn>
                  <a:cxn ang="0">
                    <a:pos x="151" y="703"/>
                  </a:cxn>
                  <a:cxn ang="0">
                    <a:pos x="140" y="703"/>
                  </a:cxn>
                  <a:cxn ang="0">
                    <a:pos x="129" y="703"/>
                  </a:cxn>
                  <a:cxn ang="0">
                    <a:pos x="118" y="703"/>
                  </a:cxn>
                  <a:cxn ang="0">
                    <a:pos x="107" y="703"/>
                  </a:cxn>
                  <a:cxn ang="0">
                    <a:pos x="97" y="703"/>
                  </a:cxn>
                  <a:cxn ang="0">
                    <a:pos x="85" y="703"/>
                  </a:cxn>
                  <a:cxn ang="0">
                    <a:pos x="74" y="702"/>
                  </a:cxn>
                  <a:cxn ang="0">
                    <a:pos x="64" y="702"/>
                  </a:cxn>
                  <a:cxn ang="0">
                    <a:pos x="52" y="702"/>
                  </a:cxn>
                  <a:cxn ang="0">
                    <a:pos x="41" y="702"/>
                  </a:cxn>
                  <a:cxn ang="0">
                    <a:pos x="40" y="696"/>
                  </a:cxn>
                  <a:cxn ang="0">
                    <a:pos x="40" y="689"/>
                  </a:cxn>
                  <a:cxn ang="0">
                    <a:pos x="39" y="683"/>
                  </a:cxn>
                  <a:cxn ang="0">
                    <a:pos x="39" y="677"/>
                  </a:cxn>
                  <a:cxn ang="0">
                    <a:pos x="35" y="676"/>
                  </a:cxn>
                  <a:cxn ang="0">
                    <a:pos x="30" y="676"/>
                  </a:cxn>
                  <a:cxn ang="0">
                    <a:pos x="25" y="675"/>
                  </a:cxn>
                  <a:cxn ang="0">
                    <a:pos x="20" y="674"/>
                  </a:cxn>
                  <a:cxn ang="0">
                    <a:pos x="16" y="674"/>
                  </a:cxn>
                  <a:cxn ang="0">
                    <a:pos x="11" y="673"/>
                  </a:cxn>
                  <a:cxn ang="0">
                    <a:pos x="6" y="673"/>
                  </a:cxn>
                  <a:cxn ang="0">
                    <a:pos x="1" y="672"/>
                  </a:cxn>
                  <a:cxn ang="0">
                    <a:pos x="1" y="509"/>
                  </a:cxn>
                  <a:cxn ang="0">
                    <a:pos x="1" y="345"/>
                  </a:cxn>
                  <a:cxn ang="0">
                    <a:pos x="1" y="182"/>
                  </a:cxn>
                  <a:cxn ang="0">
                    <a:pos x="0" y="19"/>
                  </a:cxn>
                </a:cxnLst>
                <a:rect l="0" t="0" r="r" b="b"/>
                <a:pathLst>
                  <a:path w="216" h="703">
                    <a:moveTo>
                      <a:pt x="0" y="19"/>
                    </a:moveTo>
                    <a:lnTo>
                      <a:pt x="14" y="18"/>
                    </a:lnTo>
                    <a:lnTo>
                      <a:pt x="27" y="17"/>
                    </a:lnTo>
                    <a:lnTo>
                      <a:pt x="40" y="16"/>
                    </a:lnTo>
                    <a:lnTo>
                      <a:pt x="53" y="14"/>
                    </a:lnTo>
                    <a:lnTo>
                      <a:pt x="67" y="12"/>
                    </a:lnTo>
                    <a:lnTo>
                      <a:pt x="81" y="11"/>
                    </a:lnTo>
                    <a:lnTo>
                      <a:pt x="94" y="10"/>
                    </a:lnTo>
                    <a:lnTo>
                      <a:pt x="107" y="9"/>
                    </a:lnTo>
                    <a:lnTo>
                      <a:pt x="121" y="8"/>
                    </a:lnTo>
                    <a:lnTo>
                      <a:pt x="134" y="7"/>
                    </a:lnTo>
                    <a:lnTo>
                      <a:pt x="148" y="6"/>
                    </a:lnTo>
                    <a:lnTo>
                      <a:pt x="162" y="4"/>
                    </a:lnTo>
                    <a:lnTo>
                      <a:pt x="175" y="3"/>
                    </a:lnTo>
                    <a:lnTo>
                      <a:pt x="188" y="2"/>
                    </a:lnTo>
                    <a:lnTo>
                      <a:pt x="201" y="1"/>
                    </a:lnTo>
                    <a:lnTo>
                      <a:pt x="215" y="0"/>
                    </a:lnTo>
                    <a:lnTo>
                      <a:pt x="215" y="173"/>
                    </a:lnTo>
                    <a:lnTo>
                      <a:pt x="216" y="345"/>
                    </a:lnTo>
                    <a:lnTo>
                      <a:pt x="216" y="518"/>
                    </a:lnTo>
                    <a:lnTo>
                      <a:pt x="216" y="690"/>
                    </a:lnTo>
                    <a:lnTo>
                      <a:pt x="216" y="693"/>
                    </a:lnTo>
                    <a:lnTo>
                      <a:pt x="216" y="696"/>
                    </a:lnTo>
                    <a:lnTo>
                      <a:pt x="216" y="700"/>
                    </a:lnTo>
                    <a:lnTo>
                      <a:pt x="216" y="703"/>
                    </a:lnTo>
                    <a:lnTo>
                      <a:pt x="205" y="703"/>
                    </a:lnTo>
                    <a:lnTo>
                      <a:pt x="195" y="703"/>
                    </a:lnTo>
                    <a:lnTo>
                      <a:pt x="184" y="703"/>
                    </a:lnTo>
                    <a:lnTo>
                      <a:pt x="172" y="703"/>
                    </a:lnTo>
                    <a:lnTo>
                      <a:pt x="162" y="703"/>
                    </a:lnTo>
                    <a:lnTo>
                      <a:pt x="151" y="703"/>
                    </a:lnTo>
                    <a:lnTo>
                      <a:pt x="140" y="703"/>
                    </a:lnTo>
                    <a:lnTo>
                      <a:pt x="129" y="703"/>
                    </a:lnTo>
                    <a:lnTo>
                      <a:pt x="118" y="703"/>
                    </a:lnTo>
                    <a:lnTo>
                      <a:pt x="107" y="703"/>
                    </a:lnTo>
                    <a:lnTo>
                      <a:pt x="97" y="703"/>
                    </a:lnTo>
                    <a:lnTo>
                      <a:pt x="85" y="703"/>
                    </a:lnTo>
                    <a:lnTo>
                      <a:pt x="74" y="702"/>
                    </a:lnTo>
                    <a:lnTo>
                      <a:pt x="64" y="702"/>
                    </a:lnTo>
                    <a:lnTo>
                      <a:pt x="52" y="702"/>
                    </a:lnTo>
                    <a:lnTo>
                      <a:pt x="41" y="702"/>
                    </a:lnTo>
                    <a:lnTo>
                      <a:pt x="40" y="696"/>
                    </a:lnTo>
                    <a:lnTo>
                      <a:pt x="40" y="689"/>
                    </a:lnTo>
                    <a:lnTo>
                      <a:pt x="39" y="683"/>
                    </a:lnTo>
                    <a:lnTo>
                      <a:pt x="39" y="677"/>
                    </a:lnTo>
                    <a:lnTo>
                      <a:pt x="35" y="676"/>
                    </a:lnTo>
                    <a:lnTo>
                      <a:pt x="30" y="676"/>
                    </a:lnTo>
                    <a:lnTo>
                      <a:pt x="25" y="675"/>
                    </a:lnTo>
                    <a:lnTo>
                      <a:pt x="20" y="674"/>
                    </a:lnTo>
                    <a:lnTo>
                      <a:pt x="16" y="674"/>
                    </a:lnTo>
                    <a:lnTo>
                      <a:pt x="11" y="673"/>
                    </a:lnTo>
                    <a:lnTo>
                      <a:pt x="6" y="673"/>
                    </a:lnTo>
                    <a:lnTo>
                      <a:pt x="1" y="672"/>
                    </a:lnTo>
                    <a:lnTo>
                      <a:pt x="1" y="509"/>
                    </a:lnTo>
                    <a:lnTo>
                      <a:pt x="1" y="345"/>
                    </a:lnTo>
                    <a:lnTo>
                      <a:pt x="1" y="182"/>
                    </a:lnTo>
                    <a:lnTo>
                      <a:pt x="0" y="19"/>
                    </a:lnTo>
                    <a:close/>
                  </a:path>
                </a:pathLst>
              </a:custGeom>
              <a:solidFill>
                <a:srgbClr val="BCA589"/>
              </a:solidFill>
              <a:ln w="9525">
                <a:noFill/>
                <a:round/>
                <a:headEnd/>
                <a:tailEnd/>
              </a:ln>
            </p:spPr>
            <p:txBody>
              <a:bodyPr/>
              <a:lstStyle/>
              <a:p>
                <a:endParaRPr lang="en-US"/>
              </a:p>
            </p:txBody>
          </p:sp>
          <p:sp>
            <p:nvSpPr>
              <p:cNvPr id="123" name="Freeform 88"/>
              <p:cNvSpPr>
                <a:spLocks/>
              </p:cNvSpPr>
              <p:nvPr/>
            </p:nvSpPr>
            <p:spPr bwMode="auto">
              <a:xfrm>
                <a:off x="2752" y="1182"/>
                <a:ext cx="36" cy="107"/>
              </a:xfrm>
              <a:custGeom>
                <a:avLst/>
                <a:gdLst/>
                <a:ahLst/>
                <a:cxnLst>
                  <a:cxn ang="0">
                    <a:pos x="0" y="19"/>
                  </a:cxn>
                  <a:cxn ang="0">
                    <a:pos x="14" y="18"/>
                  </a:cxn>
                  <a:cxn ang="0">
                    <a:pos x="27" y="17"/>
                  </a:cxn>
                  <a:cxn ang="0">
                    <a:pos x="40" y="16"/>
                  </a:cxn>
                  <a:cxn ang="0">
                    <a:pos x="53" y="14"/>
                  </a:cxn>
                  <a:cxn ang="0">
                    <a:pos x="67" y="12"/>
                  </a:cxn>
                  <a:cxn ang="0">
                    <a:pos x="81" y="11"/>
                  </a:cxn>
                  <a:cxn ang="0">
                    <a:pos x="94" y="10"/>
                  </a:cxn>
                  <a:cxn ang="0">
                    <a:pos x="107" y="9"/>
                  </a:cxn>
                  <a:cxn ang="0">
                    <a:pos x="121" y="8"/>
                  </a:cxn>
                  <a:cxn ang="0">
                    <a:pos x="134" y="7"/>
                  </a:cxn>
                  <a:cxn ang="0">
                    <a:pos x="148" y="6"/>
                  </a:cxn>
                  <a:cxn ang="0">
                    <a:pos x="162" y="4"/>
                  </a:cxn>
                  <a:cxn ang="0">
                    <a:pos x="175" y="3"/>
                  </a:cxn>
                  <a:cxn ang="0">
                    <a:pos x="188" y="2"/>
                  </a:cxn>
                  <a:cxn ang="0">
                    <a:pos x="201" y="1"/>
                  </a:cxn>
                  <a:cxn ang="0">
                    <a:pos x="215" y="0"/>
                  </a:cxn>
                  <a:cxn ang="0">
                    <a:pos x="215" y="156"/>
                  </a:cxn>
                  <a:cxn ang="0">
                    <a:pos x="216" y="313"/>
                  </a:cxn>
                  <a:cxn ang="0">
                    <a:pos x="216" y="469"/>
                  </a:cxn>
                  <a:cxn ang="0">
                    <a:pos x="216" y="626"/>
                  </a:cxn>
                  <a:cxn ang="0">
                    <a:pos x="216" y="629"/>
                  </a:cxn>
                  <a:cxn ang="0">
                    <a:pos x="216" y="632"/>
                  </a:cxn>
                  <a:cxn ang="0">
                    <a:pos x="216" y="636"/>
                  </a:cxn>
                  <a:cxn ang="0">
                    <a:pos x="216" y="639"/>
                  </a:cxn>
                  <a:cxn ang="0">
                    <a:pos x="205" y="639"/>
                  </a:cxn>
                  <a:cxn ang="0">
                    <a:pos x="195" y="639"/>
                  </a:cxn>
                  <a:cxn ang="0">
                    <a:pos x="184" y="639"/>
                  </a:cxn>
                  <a:cxn ang="0">
                    <a:pos x="172" y="639"/>
                  </a:cxn>
                  <a:cxn ang="0">
                    <a:pos x="162" y="639"/>
                  </a:cxn>
                  <a:cxn ang="0">
                    <a:pos x="151" y="639"/>
                  </a:cxn>
                  <a:cxn ang="0">
                    <a:pos x="140" y="639"/>
                  </a:cxn>
                  <a:cxn ang="0">
                    <a:pos x="129" y="639"/>
                  </a:cxn>
                  <a:cxn ang="0">
                    <a:pos x="118" y="639"/>
                  </a:cxn>
                  <a:cxn ang="0">
                    <a:pos x="107" y="639"/>
                  </a:cxn>
                  <a:cxn ang="0">
                    <a:pos x="97" y="639"/>
                  </a:cxn>
                  <a:cxn ang="0">
                    <a:pos x="85" y="639"/>
                  </a:cxn>
                  <a:cxn ang="0">
                    <a:pos x="74" y="638"/>
                  </a:cxn>
                  <a:cxn ang="0">
                    <a:pos x="64" y="638"/>
                  </a:cxn>
                  <a:cxn ang="0">
                    <a:pos x="52" y="638"/>
                  </a:cxn>
                  <a:cxn ang="0">
                    <a:pos x="41" y="638"/>
                  </a:cxn>
                  <a:cxn ang="0">
                    <a:pos x="40" y="632"/>
                  </a:cxn>
                  <a:cxn ang="0">
                    <a:pos x="40" y="626"/>
                  </a:cxn>
                  <a:cxn ang="0">
                    <a:pos x="39" y="620"/>
                  </a:cxn>
                  <a:cxn ang="0">
                    <a:pos x="39" y="614"/>
                  </a:cxn>
                  <a:cxn ang="0">
                    <a:pos x="35" y="614"/>
                  </a:cxn>
                  <a:cxn ang="0">
                    <a:pos x="30" y="613"/>
                  </a:cxn>
                  <a:cxn ang="0">
                    <a:pos x="25" y="613"/>
                  </a:cxn>
                  <a:cxn ang="0">
                    <a:pos x="20" y="612"/>
                  </a:cxn>
                  <a:cxn ang="0">
                    <a:pos x="16" y="612"/>
                  </a:cxn>
                  <a:cxn ang="0">
                    <a:pos x="11" y="612"/>
                  </a:cxn>
                  <a:cxn ang="0">
                    <a:pos x="6" y="611"/>
                  </a:cxn>
                  <a:cxn ang="0">
                    <a:pos x="1" y="611"/>
                  </a:cxn>
                  <a:cxn ang="0">
                    <a:pos x="1" y="463"/>
                  </a:cxn>
                  <a:cxn ang="0">
                    <a:pos x="1" y="314"/>
                  </a:cxn>
                  <a:cxn ang="0">
                    <a:pos x="1" y="166"/>
                  </a:cxn>
                  <a:cxn ang="0">
                    <a:pos x="0" y="19"/>
                  </a:cxn>
                </a:cxnLst>
                <a:rect l="0" t="0" r="r" b="b"/>
                <a:pathLst>
                  <a:path w="216" h="639">
                    <a:moveTo>
                      <a:pt x="0" y="19"/>
                    </a:moveTo>
                    <a:lnTo>
                      <a:pt x="14" y="18"/>
                    </a:lnTo>
                    <a:lnTo>
                      <a:pt x="27" y="17"/>
                    </a:lnTo>
                    <a:lnTo>
                      <a:pt x="40" y="16"/>
                    </a:lnTo>
                    <a:lnTo>
                      <a:pt x="53" y="14"/>
                    </a:lnTo>
                    <a:lnTo>
                      <a:pt x="67" y="12"/>
                    </a:lnTo>
                    <a:lnTo>
                      <a:pt x="81" y="11"/>
                    </a:lnTo>
                    <a:lnTo>
                      <a:pt x="94" y="10"/>
                    </a:lnTo>
                    <a:lnTo>
                      <a:pt x="107" y="9"/>
                    </a:lnTo>
                    <a:lnTo>
                      <a:pt x="121" y="8"/>
                    </a:lnTo>
                    <a:lnTo>
                      <a:pt x="134" y="7"/>
                    </a:lnTo>
                    <a:lnTo>
                      <a:pt x="148" y="6"/>
                    </a:lnTo>
                    <a:lnTo>
                      <a:pt x="162" y="4"/>
                    </a:lnTo>
                    <a:lnTo>
                      <a:pt x="175" y="3"/>
                    </a:lnTo>
                    <a:lnTo>
                      <a:pt x="188" y="2"/>
                    </a:lnTo>
                    <a:lnTo>
                      <a:pt x="201" y="1"/>
                    </a:lnTo>
                    <a:lnTo>
                      <a:pt x="215" y="0"/>
                    </a:lnTo>
                    <a:lnTo>
                      <a:pt x="215" y="156"/>
                    </a:lnTo>
                    <a:lnTo>
                      <a:pt x="216" y="313"/>
                    </a:lnTo>
                    <a:lnTo>
                      <a:pt x="216" y="469"/>
                    </a:lnTo>
                    <a:lnTo>
                      <a:pt x="216" y="626"/>
                    </a:lnTo>
                    <a:lnTo>
                      <a:pt x="216" y="629"/>
                    </a:lnTo>
                    <a:lnTo>
                      <a:pt x="216" y="632"/>
                    </a:lnTo>
                    <a:lnTo>
                      <a:pt x="216" y="636"/>
                    </a:lnTo>
                    <a:lnTo>
                      <a:pt x="216" y="639"/>
                    </a:lnTo>
                    <a:lnTo>
                      <a:pt x="205" y="639"/>
                    </a:lnTo>
                    <a:lnTo>
                      <a:pt x="195" y="639"/>
                    </a:lnTo>
                    <a:lnTo>
                      <a:pt x="184" y="639"/>
                    </a:lnTo>
                    <a:lnTo>
                      <a:pt x="172" y="639"/>
                    </a:lnTo>
                    <a:lnTo>
                      <a:pt x="162" y="639"/>
                    </a:lnTo>
                    <a:lnTo>
                      <a:pt x="151" y="639"/>
                    </a:lnTo>
                    <a:lnTo>
                      <a:pt x="140" y="639"/>
                    </a:lnTo>
                    <a:lnTo>
                      <a:pt x="129" y="639"/>
                    </a:lnTo>
                    <a:lnTo>
                      <a:pt x="118" y="639"/>
                    </a:lnTo>
                    <a:lnTo>
                      <a:pt x="107" y="639"/>
                    </a:lnTo>
                    <a:lnTo>
                      <a:pt x="97" y="639"/>
                    </a:lnTo>
                    <a:lnTo>
                      <a:pt x="85" y="639"/>
                    </a:lnTo>
                    <a:lnTo>
                      <a:pt x="74" y="638"/>
                    </a:lnTo>
                    <a:lnTo>
                      <a:pt x="64" y="638"/>
                    </a:lnTo>
                    <a:lnTo>
                      <a:pt x="52" y="638"/>
                    </a:lnTo>
                    <a:lnTo>
                      <a:pt x="41" y="638"/>
                    </a:lnTo>
                    <a:lnTo>
                      <a:pt x="40" y="632"/>
                    </a:lnTo>
                    <a:lnTo>
                      <a:pt x="40" y="626"/>
                    </a:lnTo>
                    <a:lnTo>
                      <a:pt x="39" y="620"/>
                    </a:lnTo>
                    <a:lnTo>
                      <a:pt x="39" y="614"/>
                    </a:lnTo>
                    <a:lnTo>
                      <a:pt x="35" y="614"/>
                    </a:lnTo>
                    <a:lnTo>
                      <a:pt x="30" y="613"/>
                    </a:lnTo>
                    <a:lnTo>
                      <a:pt x="25" y="613"/>
                    </a:lnTo>
                    <a:lnTo>
                      <a:pt x="20" y="612"/>
                    </a:lnTo>
                    <a:lnTo>
                      <a:pt x="16" y="612"/>
                    </a:lnTo>
                    <a:lnTo>
                      <a:pt x="11" y="612"/>
                    </a:lnTo>
                    <a:lnTo>
                      <a:pt x="6" y="611"/>
                    </a:lnTo>
                    <a:lnTo>
                      <a:pt x="1" y="611"/>
                    </a:lnTo>
                    <a:lnTo>
                      <a:pt x="1" y="463"/>
                    </a:lnTo>
                    <a:lnTo>
                      <a:pt x="1" y="314"/>
                    </a:lnTo>
                    <a:lnTo>
                      <a:pt x="1" y="166"/>
                    </a:lnTo>
                    <a:lnTo>
                      <a:pt x="0" y="19"/>
                    </a:lnTo>
                    <a:close/>
                  </a:path>
                </a:pathLst>
              </a:custGeom>
              <a:solidFill>
                <a:srgbClr val="C1AD91"/>
              </a:solidFill>
              <a:ln w="9525">
                <a:noFill/>
                <a:round/>
                <a:headEnd/>
                <a:tailEnd/>
              </a:ln>
            </p:spPr>
            <p:txBody>
              <a:bodyPr/>
              <a:lstStyle/>
              <a:p>
                <a:endParaRPr lang="en-US"/>
              </a:p>
            </p:txBody>
          </p:sp>
          <p:sp>
            <p:nvSpPr>
              <p:cNvPr id="124" name="Freeform 89"/>
              <p:cNvSpPr>
                <a:spLocks/>
              </p:cNvSpPr>
              <p:nvPr/>
            </p:nvSpPr>
            <p:spPr bwMode="auto">
              <a:xfrm>
                <a:off x="2752" y="1182"/>
                <a:ext cx="36" cy="96"/>
              </a:xfrm>
              <a:custGeom>
                <a:avLst/>
                <a:gdLst/>
                <a:ahLst/>
                <a:cxnLst>
                  <a:cxn ang="0">
                    <a:pos x="0" y="17"/>
                  </a:cxn>
                  <a:cxn ang="0">
                    <a:pos x="14" y="16"/>
                  </a:cxn>
                  <a:cxn ang="0">
                    <a:pos x="27" y="15"/>
                  </a:cxn>
                  <a:cxn ang="0">
                    <a:pos x="40" y="14"/>
                  </a:cxn>
                  <a:cxn ang="0">
                    <a:pos x="53" y="13"/>
                  </a:cxn>
                  <a:cxn ang="0">
                    <a:pos x="67" y="11"/>
                  </a:cxn>
                  <a:cxn ang="0">
                    <a:pos x="81" y="10"/>
                  </a:cxn>
                  <a:cxn ang="0">
                    <a:pos x="94" y="9"/>
                  </a:cxn>
                  <a:cxn ang="0">
                    <a:pos x="107" y="8"/>
                  </a:cxn>
                  <a:cxn ang="0">
                    <a:pos x="121" y="7"/>
                  </a:cxn>
                  <a:cxn ang="0">
                    <a:pos x="134" y="6"/>
                  </a:cxn>
                  <a:cxn ang="0">
                    <a:pos x="148" y="5"/>
                  </a:cxn>
                  <a:cxn ang="0">
                    <a:pos x="162" y="4"/>
                  </a:cxn>
                  <a:cxn ang="0">
                    <a:pos x="175" y="3"/>
                  </a:cxn>
                  <a:cxn ang="0">
                    <a:pos x="188" y="2"/>
                  </a:cxn>
                  <a:cxn ang="0">
                    <a:pos x="201" y="1"/>
                  </a:cxn>
                  <a:cxn ang="0">
                    <a:pos x="215" y="0"/>
                  </a:cxn>
                  <a:cxn ang="0">
                    <a:pos x="215" y="141"/>
                  </a:cxn>
                  <a:cxn ang="0">
                    <a:pos x="216" y="281"/>
                  </a:cxn>
                  <a:cxn ang="0">
                    <a:pos x="216" y="421"/>
                  </a:cxn>
                  <a:cxn ang="0">
                    <a:pos x="216" y="562"/>
                  </a:cxn>
                  <a:cxn ang="0">
                    <a:pos x="216" y="565"/>
                  </a:cxn>
                  <a:cxn ang="0">
                    <a:pos x="216" y="568"/>
                  </a:cxn>
                  <a:cxn ang="0">
                    <a:pos x="216" y="571"/>
                  </a:cxn>
                  <a:cxn ang="0">
                    <a:pos x="216" y="573"/>
                  </a:cxn>
                  <a:cxn ang="0">
                    <a:pos x="205" y="573"/>
                  </a:cxn>
                  <a:cxn ang="0">
                    <a:pos x="195" y="573"/>
                  </a:cxn>
                  <a:cxn ang="0">
                    <a:pos x="184" y="573"/>
                  </a:cxn>
                  <a:cxn ang="0">
                    <a:pos x="172" y="573"/>
                  </a:cxn>
                  <a:cxn ang="0">
                    <a:pos x="162" y="573"/>
                  </a:cxn>
                  <a:cxn ang="0">
                    <a:pos x="151" y="573"/>
                  </a:cxn>
                  <a:cxn ang="0">
                    <a:pos x="140" y="573"/>
                  </a:cxn>
                  <a:cxn ang="0">
                    <a:pos x="129" y="573"/>
                  </a:cxn>
                  <a:cxn ang="0">
                    <a:pos x="118" y="573"/>
                  </a:cxn>
                  <a:cxn ang="0">
                    <a:pos x="107" y="573"/>
                  </a:cxn>
                  <a:cxn ang="0">
                    <a:pos x="97" y="573"/>
                  </a:cxn>
                  <a:cxn ang="0">
                    <a:pos x="85" y="573"/>
                  </a:cxn>
                  <a:cxn ang="0">
                    <a:pos x="74" y="573"/>
                  </a:cxn>
                  <a:cxn ang="0">
                    <a:pos x="64" y="573"/>
                  </a:cxn>
                  <a:cxn ang="0">
                    <a:pos x="52" y="573"/>
                  </a:cxn>
                  <a:cxn ang="0">
                    <a:pos x="41" y="573"/>
                  </a:cxn>
                  <a:cxn ang="0">
                    <a:pos x="40" y="568"/>
                  </a:cxn>
                  <a:cxn ang="0">
                    <a:pos x="40" y="562"/>
                  </a:cxn>
                  <a:cxn ang="0">
                    <a:pos x="39" y="557"/>
                  </a:cxn>
                  <a:cxn ang="0">
                    <a:pos x="39" y="551"/>
                  </a:cxn>
                  <a:cxn ang="0">
                    <a:pos x="35" y="551"/>
                  </a:cxn>
                  <a:cxn ang="0">
                    <a:pos x="30" y="550"/>
                  </a:cxn>
                  <a:cxn ang="0">
                    <a:pos x="25" y="550"/>
                  </a:cxn>
                  <a:cxn ang="0">
                    <a:pos x="20" y="549"/>
                  </a:cxn>
                  <a:cxn ang="0">
                    <a:pos x="16" y="549"/>
                  </a:cxn>
                  <a:cxn ang="0">
                    <a:pos x="11" y="549"/>
                  </a:cxn>
                  <a:cxn ang="0">
                    <a:pos x="6" y="548"/>
                  </a:cxn>
                  <a:cxn ang="0">
                    <a:pos x="1" y="548"/>
                  </a:cxn>
                  <a:cxn ang="0">
                    <a:pos x="1" y="416"/>
                  </a:cxn>
                  <a:cxn ang="0">
                    <a:pos x="1" y="282"/>
                  </a:cxn>
                  <a:cxn ang="0">
                    <a:pos x="1" y="149"/>
                  </a:cxn>
                  <a:cxn ang="0">
                    <a:pos x="0" y="17"/>
                  </a:cxn>
                </a:cxnLst>
                <a:rect l="0" t="0" r="r" b="b"/>
                <a:pathLst>
                  <a:path w="216" h="573">
                    <a:moveTo>
                      <a:pt x="0" y="17"/>
                    </a:moveTo>
                    <a:lnTo>
                      <a:pt x="14" y="16"/>
                    </a:lnTo>
                    <a:lnTo>
                      <a:pt x="27" y="15"/>
                    </a:lnTo>
                    <a:lnTo>
                      <a:pt x="40" y="14"/>
                    </a:lnTo>
                    <a:lnTo>
                      <a:pt x="53" y="13"/>
                    </a:lnTo>
                    <a:lnTo>
                      <a:pt x="67" y="11"/>
                    </a:lnTo>
                    <a:lnTo>
                      <a:pt x="81" y="10"/>
                    </a:lnTo>
                    <a:lnTo>
                      <a:pt x="94" y="9"/>
                    </a:lnTo>
                    <a:lnTo>
                      <a:pt x="107" y="8"/>
                    </a:lnTo>
                    <a:lnTo>
                      <a:pt x="121" y="7"/>
                    </a:lnTo>
                    <a:lnTo>
                      <a:pt x="134" y="6"/>
                    </a:lnTo>
                    <a:lnTo>
                      <a:pt x="148" y="5"/>
                    </a:lnTo>
                    <a:lnTo>
                      <a:pt x="162" y="4"/>
                    </a:lnTo>
                    <a:lnTo>
                      <a:pt x="175" y="3"/>
                    </a:lnTo>
                    <a:lnTo>
                      <a:pt x="188" y="2"/>
                    </a:lnTo>
                    <a:lnTo>
                      <a:pt x="201" y="1"/>
                    </a:lnTo>
                    <a:lnTo>
                      <a:pt x="215" y="0"/>
                    </a:lnTo>
                    <a:lnTo>
                      <a:pt x="215" y="141"/>
                    </a:lnTo>
                    <a:lnTo>
                      <a:pt x="216" y="281"/>
                    </a:lnTo>
                    <a:lnTo>
                      <a:pt x="216" y="421"/>
                    </a:lnTo>
                    <a:lnTo>
                      <a:pt x="216" y="562"/>
                    </a:lnTo>
                    <a:lnTo>
                      <a:pt x="216" y="565"/>
                    </a:lnTo>
                    <a:lnTo>
                      <a:pt x="216" y="568"/>
                    </a:lnTo>
                    <a:lnTo>
                      <a:pt x="216" y="571"/>
                    </a:lnTo>
                    <a:lnTo>
                      <a:pt x="216" y="573"/>
                    </a:lnTo>
                    <a:lnTo>
                      <a:pt x="205" y="573"/>
                    </a:lnTo>
                    <a:lnTo>
                      <a:pt x="195" y="573"/>
                    </a:lnTo>
                    <a:lnTo>
                      <a:pt x="184" y="573"/>
                    </a:lnTo>
                    <a:lnTo>
                      <a:pt x="172" y="573"/>
                    </a:lnTo>
                    <a:lnTo>
                      <a:pt x="162" y="573"/>
                    </a:lnTo>
                    <a:lnTo>
                      <a:pt x="151" y="573"/>
                    </a:lnTo>
                    <a:lnTo>
                      <a:pt x="140" y="573"/>
                    </a:lnTo>
                    <a:lnTo>
                      <a:pt x="129" y="573"/>
                    </a:lnTo>
                    <a:lnTo>
                      <a:pt x="118" y="573"/>
                    </a:lnTo>
                    <a:lnTo>
                      <a:pt x="107" y="573"/>
                    </a:lnTo>
                    <a:lnTo>
                      <a:pt x="97" y="573"/>
                    </a:lnTo>
                    <a:lnTo>
                      <a:pt x="85" y="573"/>
                    </a:lnTo>
                    <a:lnTo>
                      <a:pt x="74" y="573"/>
                    </a:lnTo>
                    <a:lnTo>
                      <a:pt x="64" y="573"/>
                    </a:lnTo>
                    <a:lnTo>
                      <a:pt x="52" y="573"/>
                    </a:lnTo>
                    <a:lnTo>
                      <a:pt x="41" y="573"/>
                    </a:lnTo>
                    <a:lnTo>
                      <a:pt x="40" y="568"/>
                    </a:lnTo>
                    <a:lnTo>
                      <a:pt x="40" y="562"/>
                    </a:lnTo>
                    <a:lnTo>
                      <a:pt x="39" y="557"/>
                    </a:lnTo>
                    <a:lnTo>
                      <a:pt x="39" y="551"/>
                    </a:lnTo>
                    <a:lnTo>
                      <a:pt x="35" y="551"/>
                    </a:lnTo>
                    <a:lnTo>
                      <a:pt x="30" y="550"/>
                    </a:lnTo>
                    <a:lnTo>
                      <a:pt x="25" y="550"/>
                    </a:lnTo>
                    <a:lnTo>
                      <a:pt x="20" y="549"/>
                    </a:lnTo>
                    <a:lnTo>
                      <a:pt x="16" y="549"/>
                    </a:lnTo>
                    <a:lnTo>
                      <a:pt x="11" y="549"/>
                    </a:lnTo>
                    <a:lnTo>
                      <a:pt x="6" y="548"/>
                    </a:lnTo>
                    <a:lnTo>
                      <a:pt x="1" y="548"/>
                    </a:lnTo>
                    <a:lnTo>
                      <a:pt x="1" y="416"/>
                    </a:lnTo>
                    <a:lnTo>
                      <a:pt x="1" y="282"/>
                    </a:lnTo>
                    <a:lnTo>
                      <a:pt x="1" y="149"/>
                    </a:lnTo>
                    <a:lnTo>
                      <a:pt x="0" y="17"/>
                    </a:lnTo>
                    <a:close/>
                  </a:path>
                </a:pathLst>
              </a:custGeom>
              <a:solidFill>
                <a:srgbClr val="C9B59B"/>
              </a:solidFill>
              <a:ln w="9525">
                <a:noFill/>
                <a:round/>
                <a:headEnd/>
                <a:tailEnd/>
              </a:ln>
            </p:spPr>
            <p:txBody>
              <a:bodyPr/>
              <a:lstStyle/>
              <a:p>
                <a:endParaRPr lang="en-US"/>
              </a:p>
            </p:txBody>
          </p:sp>
          <p:sp>
            <p:nvSpPr>
              <p:cNvPr id="125" name="Freeform 90"/>
              <p:cNvSpPr>
                <a:spLocks/>
              </p:cNvSpPr>
              <p:nvPr/>
            </p:nvSpPr>
            <p:spPr bwMode="auto">
              <a:xfrm>
                <a:off x="2752" y="1182"/>
                <a:ext cx="36" cy="85"/>
              </a:xfrm>
              <a:custGeom>
                <a:avLst/>
                <a:gdLst/>
                <a:ahLst/>
                <a:cxnLst>
                  <a:cxn ang="0">
                    <a:pos x="0" y="17"/>
                  </a:cxn>
                  <a:cxn ang="0">
                    <a:pos x="14" y="16"/>
                  </a:cxn>
                  <a:cxn ang="0">
                    <a:pos x="27" y="15"/>
                  </a:cxn>
                  <a:cxn ang="0">
                    <a:pos x="40" y="14"/>
                  </a:cxn>
                  <a:cxn ang="0">
                    <a:pos x="53" y="13"/>
                  </a:cxn>
                  <a:cxn ang="0">
                    <a:pos x="67" y="11"/>
                  </a:cxn>
                  <a:cxn ang="0">
                    <a:pos x="81" y="10"/>
                  </a:cxn>
                  <a:cxn ang="0">
                    <a:pos x="94" y="9"/>
                  </a:cxn>
                  <a:cxn ang="0">
                    <a:pos x="107" y="8"/>
                  </a:cxn>
                  <a:cxn ang="0">
                    <a:pos x="121" y="7"/>
                  </a:cxn>
                  <a:cxn ang="0">
                    <a:pos x="134" y="6"/>
                  </a:cxn>
                  <a:cxn ang="0">
                    <a:pos x="148" y="5"/>
                  </a:cxn>
                  <a:cxn ang="0">
                    <a:pos x="162" y="4"/>
                  </a:cxn>
                  <a:cxn ang="0">
                    <a:pos x="175" y="3"/>
                  </a:cxn>
                  <a:cxn ang="0">
                    <a:pos x="188" y="2"/>
                  </a:cxn>
                  <a:cxn ang="0">
                    <a:pos x="201" y="1"/>
                  </a:cxn>
                  <a:cxn ang="0">
                    <a:pos x="215" y="0"/>
                  </a:cxn>
                  <a:cxn ang="0">
                    <a:pos x="215" y="125"/>
                  </a:cxn>
                  <a:cxn ang="0">
                    <a:pos x="216" y="250"/>
                  </a:cxn>
                  <a:cxn ang="0">
                    <a:pos x="216" y="374"/>
                  </a:cxn>
                  <a:cxn ang="0">
                    <a:pos x="216" y="498"/>
                  </a:cxn>
                  <a:cxn ang="0">
                    <a:pos x="216" y="501"/>
                  </a:cxn>
                  <a:cxn ang="0">
                    <a:pos x="216" y="503"/>
                  </a:cxn>
                  <a:cxn ang="0">
                    <a:pos x="216" y="506"/>
                  </a:cxn>
                  <a:cxn ang="0">
                    <a:pos x="216" y="509"/>
                  </a:cxn>
                  <a:cxn ang="0">
                    <a:pos x="205" y="509"/>
                  </a:cxn>
                  <a:cxn ang="0">
                    <a:pos x="195" y="509"/>
                  </a:cxn>
                  <a:cxn ang="0">
                    <a:pos x="184" y="509"/>
                  </a:cxn>
                  <a:cxn ang="0">
                    <a:pos x="172" y="508"/>
                  </a:cxn>
                  <a:cxn ang="0">
                    <a:pos x="162" y="508"/>
                  </a:cxn>
                  <a:cxn ang="0">
                    <a:pos x="151" y="508"/>
                  </a:cxn>
                  <a:cxn ang="0">
                    <a:pos x="140" y="508"/>
                  </a:cxn>
                  <a:cxn ang="0">
                    <a:pos x="129" y="508"/>
                  </a:cxn>
                  <a:cxn ang="0">
                    <a:pos x="118" y="508"/>
                  </a:cxn>
                  <a:cxn ang="0">
                    <a:pos x="107" y="508"/>
                  </a:cxn>
                  <a:cxn ang="0">
                    <a:pos x="97" y="508"/>
                  </a:cxn>
                  <a:cxn ang="0">
                    <a:pos x="85" y="508"/>
                  </a:cxn>
                  <a:cxn ang="0">
                    <a:pos x="74" y="508"/>
                  </a:cxn>
                  <a:cxn ang="0">
                    <a:pos x="64" y="508"/>
                  </a:cxn>
                  <a:cxn ang="0">
                    <a:pos x="52" y="508"/>
                  </a:cxn>
                  <a:cxn ang="0">
                    <a:pos x="41" y="508"/>
                  </a:cxn>
                  <a:cxn ang="0">
                    <a:pos x="40" y="503"/>
                  </a:cxn>
                  <a:cxn ang="0">
                    <a:pos x="40" y="499"/>
                  </a:cxn>
                  <a:cxn ang="0">
                    <a:pos x="39" y="494"/>
                  </a:cxn>
                  <a:cxn ang="0">
                    <a:pos x="39" y="490"/>
                  </a:cxn>
                  <a:cxn ang="0">
                    <a:pos x="35" y="490"/>
                  </a:cxn>
                  <a:cxn ang="0">
                    <a:pos x="30" y="489"/>
                  </a:cxn>
                  <a:cxn ang="0">
                    <a:pos x="25" y="489"/>
                  </a:cxn>
                  <a:cxn ang="0">
                    <a:pos x="20" y="488"/>
                  </a:cxn>
                  <a:cxn ang="0">
                    <a:pos x="16" y="488"/>
                  </a:cxn>
                  <a:cxn ang="0">
                    <a:pos x="11" y="488"/>
                  </a:cxn>
                  <a:cxn ang="0">
                    <a:pos x="6" y="487"/>
                  </a:cxn>
                  <a:cxn ang="0">
                    <a:pos x="1" y="487"/>
                  </a:cxn>
                  <a:cxn ang="0">
                    <a:pos x="1" y="369"/>
                  </a:cxn>
                  <a:cxn ang="0">
                    <a:pos x="1" y="252"/>
                  </a:cxn>
                  <a:cxn ang="0">
                    <a:pos x="1" y="134"/>
                  </a:cxn>
                  <a:cxn ang="0">
                    <a:pos x="0" y="17"/>
                  </a:cxn>
                </a:cxnLst>
                <a:rect l="0" t="0" r="r" b="b"/>
                <a:pathLst>
                  <a:path w="216" h="509">
                    <a:moveTo>
                      <a:pt x="0" y="17"/>
                    </a:moveTo>
                    <a:lnTo>
                      <a:pt x="14" y="16"/>
                    </a:lnTo>
                    <a:lnTo>
                      <a:pt x="27" y="15"/>
                    </a:lnTo>
                    <a:lnTo>
                      <a:pt x="40" y="14"/>
                    </a:lnTo>
                    <a:lnTo>
                      <a:pt x="53" y="13"/>
                    </a:lnTo>
                    <a:lnTo>
                      <a:pt x="67" y="11"/>
                    </a:lnTo>
                    <a:lnTo>
                      <a:pt x="81" y="10"/>
                    </a:lnTo>
                    <a:lnTo>
                      <a:pt x="94" y="9"/>
                    </a:lnTo>
                    <a:lnTo>
                      <a:pt x="107" y="8"/>
                    </a:lnTo>
                    <a:lnTo>
                      <a:pt x="121" y="7"/>
                    </a:lnTo>
                    <a:lnTo>
                      <a:pt x="134" y="6"/>
                    </a:lnTo>
                    <a:lnTo>
                      <a:pt x="148" y="5"/>
                    </a:lnTo>
                    <a:lnTo>
                      <a:pt x="162" y="4"/>
                    </a:lnTo>
                    <a:lnTo>
                      <a:pt x="175" y="3"/>
                    </a:lnTo>
                    <a:lnTo>
                      <a:pt x="188" y="2"/>
                    </a:lnTo>
                    <a:lnTo>
                      <a:pt x="201" y="1"/>
                    </a:lnTo>
                    <a:lnTo>
                      <a:pt x="215" y="0"/>
                    </a:lnTo>
                    <a:lnTo>
                      <a:pt x="215" y="125"/>
                    </a:lnTo>
                    <a:lnTo>
                      <a:pt x="216" y="250"/>
                    </a:lnTo>
                    <a:lnTo>
                      <a:pt x="216" y="374"/>
                    </a:lnTo>
                    <a:lnTo>
                      <a:pt x="216" y="498"/>
                    </a:lnTo>
                    <a:lnTo>
                      <a:pt x="216" y="501"/>
                    </a:lnTo>
                    <a:lnTo>
                      <a:pt x="216" y="503"/>
                    </a:lnTo>
                    <a:lnTo>
                      <a:pt x="216" y="506"/>
                    </a:lnTo>
                    <a:lnTo>
                      <a:pt x="216" y="509"/>
                    </a:lnTo>
                    <a:lnTo>
                      <a:pt x="205" y="509"/>
                    </a:lnTo>
                    <a:lnTo>
                      <a:pt x="195" y="509"/>
                    </a:lnTo>
                    <a:lnTo>
                      <a:pt x="184" y="509"/>
                    </a:lnTo>
                    <a:lnTo>
                      <a:pt x="172" y="508"/>
                    </a:lnTo>
                    <a:lnTo>
                      <a:pt x="162" y="508"/>
                    </a:lnTo>
                    <a:lnTo>
                      <a:pt x="151" y="508"/>
                    </a:lnTo>
                    <a:lnTo>
                      <a:pt x="140" y="508"/>
                    </a:lnTo>
                    <a:lnTo>
                      <a:pt x="129" y="508"/>
                    </a:lnTo>
                    <a:lnTo>
                      <a:pt x="118" y="508"/>
                    </a:lnTo>
                    <a:lnTo>
                      <a:pt x="107" y="508"/>
                    </a:lnTo>
                    <a:lnTo>
                      <a:pt x="97" y="508"/>
                    </a:lnTo>
                    <a:lnTo>
                      <a:pt x="85" y="508"/>
                    </a:lnTo>
                    <a:lnTo>
                      <a:pt x="74" y="508"/>
                    </a:lnTo>
                    <a:lnTo>
                      <a:pt x="64" y="508"/>
                    </a:lnTo>
                    <a:lnTo>
                      <a:pt x="52" y="508"/>
                    </a:lnTo>
                    <a:lnTo>
                      <a:pt x="41" y="508"/>
                    </a:lnTo>
                    <a:lnTo>
                      <a:pt x="40" y="503"/>
                    </a:lnTo>
                    <a:lnTo>
                      <a:pt x="40" y="499"/>
                    </a:lnTo>
                    <a:lnTo>
                      <a:pt x="39" y="494"/>
                    </a:lnTo>
                    <a:lnTo>
                      <a:pt x="39" y="490"/>
                    </a:lnTo>
                    <a:lnTo>
                      <a:pt x="35" y="490"/>
                    </a:lnTo>
                    <a:lnTo>
                      <a:pt x="30" y="489"/>
                    </a:lnTo>
                    <a:lnTo>
                      <a:pt x="25" y="489"/>
                    </a:lnTo>
                    <a:lnTo>
                      <a:pt x="20" y="488"/>
                    </a:lnTo>
                    <a:lnTo>
                      <a:pt x="16" y="488"/>
                    </a:lnTo>
                    <a:lnTo>
                      <a:pt x="11" y="488"/>
                    </a:lnTo>
                    <a:lnTo>
                      <a:pt x="6" y="487"/>
                    </a:lnTo>
                    <a:lnTo>
                      <a:pt x="1" y="487"/>
                    </a:lnTo>
                    <a:lnTo>
                      <a:pt x="1" y="369"/>
                    </a:lnTo>
                    <a:lnTo>
                      <a:pt x="1" y="252"/>
                    </a:lnTo>
                    <a:lnTo>
                      <a:pt x="1" y="134"/>
                    </a:lnTo>
                    <a:lnTo>
                      <a:pt x="0" y="17"/>
                    </a:lnTo>
                    <a:close/>
                  </a:path>
                </a:pathLst>
              </a:custGeom>
              <a:solidFill>
                <a:srgbClr val="CCBAA0"/>
              </a:solidFill>
              <a:ln w="9525">
                <a:noFill/>
                <a:round/>
                <a:headEnd/>
                <a:tailEnd/>
              </a:ln>
            </p:spPr>
            <p:txBody>
              <a:bodyPr/>
              <a:lstStyle/>
              <a:p>
                <a:endParaRPr lang="en-US"/>
              </a:p>
            </p:txBody>
          </p:sp>
          <p:sp>
            <p:nvSpPr>
              <p:cNvPr id="126" name="Freeform 91"/>
              <p:cNvSpPr>
                <a:spLocks/>
              </p:cNvSpPr>
              <p:nvPr/>
            </p:nvSpPr>
            <p:spPr bwMode="auto">
              <a:xfrm>
                <a:off x="2752" y="1183"/>
                <a:ext cx="36" cy="73"/>
              </a:xfrm>
              <a:custGeom>
                <a:avLst/>
                <a:gdLst/>
                <a:ahLst/>
                <a:cxnLst>
                  <a:cxn ang="0">
                    <a:pos x="0" y="16"/>
                  </a:cxn>
                  <a:cxn ang="0">
                    <a:pos x="14" y="15"/>
                  </a:cxn>
                  <a:cxn ang="0">
                    <a:pos x="27" y="14"/>
                  </a:cxn>
                  <a:cxn ang="0">
                    <a:pos x="40" y="13"/>
                  </a:cxn>
                  <a:cxn ang="0">
                    <a:pos x="53" y="12"/>
                  </a:cxn>
                  <a:cxn ang="0">
                    <a:pos x="67" y="10"/>
                  </a:cxn>
                  <a:cxn ang="0">
                    <a:pos x="81" y="9"/>
                  </a:cxn>
                  <a:cxn ang="0">
                    <a:pos x="94" y="8"/>
                  </a:cxn>
                  <a:cxn ang="0">
                    <a:pos x="107" y="7"/>
                  </a:cxn>
                  <a:cxn ang="0">
                    <a:pos x="121" y="7"/>
                  </a:cxn>
                  <a:cxn ang="0">
                    <a:pos x="134" y="6"/>
                  </a:cxn>
                  <a:cxn ang="0">
                    <a:pos x="148" y="5"/>
                  </a:cxn>
                  <a:cxn ang="0">
                    <a:pos x="162" y="4"/>
                  </a:cxn>
                  <a:cxn ang="0">
                    <a:pos x="175" y="3"/>
                  </a:cxn>
                  <a:cxn ang="0">
                    <a:pos x="188" y="2"/>
                  </a:cxn>
                  <a:cxn ang="0">
                    <a:pos x="201" y="1"/>
                  </a:cxn>
                  <a:cxn ang="0">
                    <a:pos x="215" y="0"/>
                  </a:cxn>
                  <a:cxn ang="0">
                    <a:pos x="215" y="109"/>
                  </a:cxn>
                  <a:cxn ang="0">
                    <a:pos x="216" y="216"/>
                  </a:cxn>
                  <a:cxn ang="0">
                    <a:pos x="216" y="325"/>
                  </a:cxn>
                  <a:cxn ang="0">
                    <a:pos x="216" y="433"/>
                  </a:cxn>
                  <a:cxn ang="0">
                    <a:pos x="216" y="435"/>
                  </a:cxn>
                  <a:cxn ang="0">
                    <a:pos x="216" y="438"/>
                  </a:cxn>
                  <a:cxn ang="0">
                    <a:pos x="216" y="440"/>
                  </a:cxn>
                  <a:cxn ang="0">
                    <a:pos x="216" y="443"/>
                  </a:cxn>
                  <a:cxn ang="0">
                    <a:pos x="205" y="443"/>
                  </a:cxn>
                  <a:cxn ang="0">
                    <a:pos x="195" y="443"/>
                  </a:cxn>
                  <a:cxn ang="0">
                    <a:pos x="184" y="443"/>
                  </a:cxn>
                  <a:cxn ang="0">
                    <a:pos x="172" y="442"/>
                  </a:cxn>
                  <a:cxn ang="0">
                    <a:pos x="162" y="442"/>
                  </a:cxn>
                  <a:cxn ang="0">
                    <a:pos x="151" y="442"/>
                  </a:cxn>
                  <a:cxn ang="0">
                    <a:pos x="140" y="442"/>
                  </a:cxn>
                  <a:cxn ang="0">
                    <a:pos x="129" y="442"/>
                  </a:cxn>
                  <a:cxn ang="0">
                    <a:pos x="118" y="442"/>
                  </a:cxn>
                  <a:cxn ang="0">
                    <a:pos x="107" y="442"/>
                  </a:cxn>
                  <a:cxn ang="0">
                    <a:pos x="97" y="442"/>
                  </a:cxn>
                  <a:cxn ang="0">
                    <a:pos x="85" y="442"/>
                  </a:cxn>
                  <a:cxn ang="0">
                    <a:pos x="74" y="442"/>
                  </a:cxn>
                  <a:cxn ang="0">
                    <a:pos x="64" y="442"/>
                  </a:cxn>
                  <a:cxn ang="0">
                    <a:pos x="52" y="442"/>
                  </a:cxn>
                  <a:cxn ang="0">
                    <a:pos x="41" y="442"/>
                  </a:cxn>
                  <a:cxn ang="0">
                    <a:pos x="40" y="438"/>
                  </a:cxn>
                  <a:cxn ang="0">
                    <a:pos x="40" y="434"/>
                  </a:cxn>
                  <a:cxn ang="0">
                    <a:pos x="39" y="430"/>
                  </a:cxn>
                  <a:cxn ang="0">
                    <a:pos x="39" y="426"/>
                  </a:cxn>
                  <a:cxn ang="0">
                    <a:pos x="35" y="426"/>
                  </a:cxn>
                  <a:cxn ang="0">
                    <a:pos x="30" y="425"/>
                  </a:cxn>
                  <a:cxn ang="0">
                    <a:pos x="25" y="425"/>
                  </a:cxn>
                  <a:cxn ang="0">
                    <a:pos x="20" y="425"/>
                  </a:cxn>
                  <a:cxn ang="0">
                    <a:pos x="16" y="425"/>
                  </a:cxn>
                  <a:cxn ang="0">
                    <a:pos x="11" y="425"/>
                  </a:cxn>
                  <a:cxn ang="0">
                    <a:pos x="6" y="424"/>
                  </a:cxn>
                  <a:cxn ang="0">
                    <a:pos x="1" y="424"/>
                  </a:cxn>
                  <a:cxn ang="0">
                    <a:pos x="1" y="321"/>
                  </a:cxn>
                  <a:cxn ang="0">
                    <a:pos x="1" y="219"/>
                  </a:cxn>
                  <a:cxn ang="0">
                    <a:pos x="1" y="118"/>
                  </a:cxn>
                  <a:cxn ang="0">
                    <a:pos x="0" y="16"/>
                  </a:cxn>
                </a:cxnLst>
                <a:rect l="0" t="0" r="r" b="b"/>
                <a:pathLst>
                  <a:path w="216" h="443">
                    <a:moveTo>
                      <a:pt x="0" y="16"/>
                    </a:moveTo>
                    <a:lnTo>
                      <a:pt x="14" y="15"/>
                    </a:lnTo>
                    <a:lnTo>
                      <a:pt x="27" y="14"/>
                    </a:lnTo>
                    <a:lnTo>
                      <a:pt x="40" y="13"/>
                    </a:lnTo>
                    <a:lnTo>
                      <a:pt x="53" y="12"/>
                    </a:lnTo>
                    <a:lnTo>
                      <a:pt x="67" y="10"/>
                    </a:lnTo>
                    <a:lnTo>
                      <a:pt x="81" y="9"/>
                    </a:lnTo>
                    <a:lnTo>
                      <a:pt x="94" y="8"/>
                    </a:lnTo>
                    <a:lnTo>
                      <a:pt x="107" y="7"/>
                    </a:lnTo>
                    <a:lnTo>
                      <a:pt x="121" y="7"/>
                    </a:lnTo>
                    <a:lnTo>
                      <a:pt x="134" y="6"/>
                    </a:lnTo>
                    <a:lnTo>
                      <a:pt x="148" y="5"/>
                    </a:lnTo>
                    <a:lnTo>
                      <a:pt x="162" y="4"/>
                    </a:lnTo>
                    <a:lnTo>
                      <a:pt x="175" y="3"/>
                    </a:lnTo>
                    <a:lnTo>
                      <a:pt x="188" y="2"/>
                    </a:lnTo>
                    <a:lnTo>
                      <a:pt x="201" y="1"/>
                    </a:lnTo>
                    <a:lnTo>
                      <a:pt x="215" y="0"/>
                    </a:lnTo>
                    <a:lnTo>
                      <a:pt x="215" y="109"/>
                    </a:lnTo>
                    <a:lnTo>
                      <a:pt x="216" y="216"/>
                    </a:lnTo>
                    <a:lnTo>
                      <a:pt x="216" y="325"/>
                    </a:lnTo>
                    <a:lnTo>
                      <a:pt x="216" y="433"/>
                    </a:lnTo>
                    <a:lnTo>
                      <a:pt x="216" y="435"/>
                    </a:lnTo>
                    <a:lnTo>
                      <a:pt x="216" y="438"/>
                    </a:lnTo>
                    <a:lnTo>
                      <a:pt x="216" y="440"/>
                    </a:lnTo>
                    <a:lnTo>
                      <a:pt x="216" y="443"/>
                    </a:lnTo>
                    <a:lnTo>
                      <a:pt x="205" y="443"/>
                    </a:lnTo>
                    <a:lnTo>
                      <a:pt x="195" y="443"/>
                    </a:lnTo>
                    <a:lnTo>
                      <a:pt x="184" y="443"/>
                    </a:lnTo>
                    <a:lnTo>
                      <a:pt x="172" y="442"/>
                    </a:lnTo>
                    <a:lnTo>
                      <a:pt x="162" y="442"/>
                    </a:lnTo>
                    <a:lnTo>
                      <a:pt x="151" y="442"/>
                    </a:lnTo>
                    <a:lnTo>
                      <a:pt x="140" y="442"/>
                    </a:lnTo>
                    <a:lnTo>
                      <a:pt x="129" y="442"/>
                    </a:lnTo>
                    <a:lnTo>
                      <a:pt x="118" y="442"/>
                    </a:lnTo>
                    <a:lnTo>
                      <a:pt x="107" y="442"/>
                    </a:lnTo>
                    <a:lnTo>
                      <a:pt x="97" y="442"/>
                    </a:lnTo>
                    <a:lnTo>
                      <a:pt x="85" y="442"/>
                    </a:lnTo>
                    <a:lnTo>
                      <a:pt x="74" y="442"/>
                    </a:lnTo>
                    <a:lnTo>
                      <a:pt x="64" y="442"/>
                    </a:lnTo>
                    <a:lnTo>
                      <a:pt x="52" y="442"/>
                    </a:lnTo>
                    <a:lnTo>
                      <a:pt x="41" y="442"/>
                    </a:lnTo>
                    <a:lnTo>
                      <a:pt x="40" y="438"/>
                    </a:lnTo>
                    <a:lnTo>
                      <a:pt x="40" y="434"/>
                    </a:lnTo>
                    <a:lnTo>
                      <a:pt x="39" y="430"/>
                    </a:lnTo>
                    <a:lnTo>
                      <a:pt x="39" y="426"/>
                    </a:lnTo>
                    <a:lnTo>
                      <a:pt x="35" y="426"/>
                    </a:lnTo>
                    <a:lnTo>
                      <a:pt x="30" y="425"/>
                    </a:lnTo>
                    <a:lnTo>
                      <a:pt x="25" y="425"/>
                    </a:lnTo>
                    <a:lnTo>
                      <a:pt x="20" y="425"/>
                    </a:lnTo>
                    <a:lnTo>
                      <a:pt x="16" y="425"/>
                    </a:lnTo>
                    <a:lnTo>
                      <a:pt x="11" y="425"/>
                    </a:lnTo>
                    <a:lnTo>
                      <a:pt x="6" y="424"/>
                    </a:lnTo>
                    <a:lnTo>
                      <a:pt x="1" y="424"/>
                    </a:lnTo>
                    <a:lnTo>
                      <a:pt x="1" y="321"/>
                    </a:lnTo>
                    <a:lnTo>
                      <a:pt x="1" y="219"/>
                    </a:lnTo>
                    <a:lnTo>
                      <a:pt x="1" y="118"/>
                    </a:lnTo>
                    <a:lnTo>
                      <a:pt x="0" y="16"/>
                    </a:lnTo>
                    <a:close/>
                  </a:path>
                </a:pathLst>
              </a:custGeom>
              <a:solidFill>
                <a:srgbClr val="D3C1AA"/>
              </a:solidFill>
              <a:ln w="9525">
                <a:noFill/>
                <a:round/>
                <a:headEnd/>
                <a:tailEnd/>
              </a:ln>
            </p:spPr>
            <p:txBody>
              <a:bodyPr/>
              <a:lstStyle/>
              <a:p>
                <a:endParaRPr lang="en-US"/>
              </a:p>
            </p:txBody>
          </p:sp>
          <p:sp>
            <p:nvSpPr>
              <p:cNvPr id="127" name="Freeform 92"/>
              <p:cNvSpPr>
                <a:spLocks/>
              </p:cNvSpPr>
              <p:nvPr/>
            </p:nvSpPr>
            <p:spPr bwMode="auto">
              <a:xfrm>
                <a:off x="2752" y="1183"/>
                <a:ext cx="36" cy="63"/>
              </a:xfrm>
              <a:custGeom>
                <a:avLst/>
                <a:gdLst/>
                <a:ahLst/>
                <a:cxnLst>
                  <a:cxn ang="0">
                    <a:pos x="0" y="14"/>
                  </a:cxn>
                  <a:cxn ang="0">
                    <a:pos x="14" y="13"/>
                  </a:cxn>
                  <a:cxn ang="0">
                    <a:pos x="27" y="12"/>
                  </a:cxn>
                  <a:cxn ang="0">
                    <a:pos x="40" y="12"/>
                  </a:cxn>
                  <a:cxn ang="0">
                    <a:pos x="53" y="11"/>
                  </a:cxn>
                  <a:cxn ang="0">
                    <a:pos x="67" y="9"/>
                  </a:cxn>
                  <a:cxn ang="0">
                    <a:pos x="81" y="8"/>
                  </a:cxn>
                  <a:cxn ang="0">
                    <a:pos x="94" y="7"/>
                  </a:cxn>
                  <a:cxn ang="0">
                    <a:pos x="107" y="6"/>
                  </a:cxn>
                  <a:cxn ang="0">
                    <a:pos x="121" y="6"/>
                  </a:cxn>
                  <a:cxn ang="0">
                    <a:pos x="134" y="5"/>
                  </a:cxn>
                  <a:cxn ang="0">
                    <a:pos x="148" y="4"/>
                  </a:cxn>
                  <a:cxn ang="0">
                    <a:pos x="162" y="3"/>
                  </a:cxn>
                  <a:cxn ang="0">
                    <a:pos x="175" y="2"/>
                  </a:cxn>
                  <a:cxn ang="0">
                    <a:pos x="188" y="2"/>
                  </a:cxn>
                  <a:cxn ang="0">
                    <a:pos x="201" y="1"/>
                  </a:cxn>
                  <a:cxn ang="0">
                    <a:pos x="215" y="0"/>
                  </a:cxn>
                  <a:cxn ang="0">
                    <a:pos x="215" y="93"/>
                  </a:cxn>
                  <a:cxn ang="0">
                    <a:pos x="216" y="184"/>
                  </a:cxn>
                  <a:cxn ang="0">
                    <a:pos x="216" y="276"/>
                  </a:cxn>
                  <a:cxn ang="0">
                    <a:pos x="216" y="368"/>
                  </a:cxn>
                  <a:cxn ang="0">
                    <a:pos x="216" y="370"/>
                  </a:cxn>
                  <a:cxn ang="0">
                    <a:pos x="216" y="372"/>
                  </a:cxn>
                  <a:cxn ang="0">
                    <a:pos x="216" y="375"/>
                  </a:cxn>
                  <a:cxn ang="0">
                    <a:pos x="216" y="377"/>
                  </a:cxn>
                  <a:cxn ang="0">
                    <a:pos x="205" y="377"/>
                  </a:cxn>
                  <a:cxn ang="0">
                    <a:pos x="195" y="377"/>
                  </a:cxn>
                  <a:cxn ang="0">
                    <a:pos x="184" y="377"/>
                  </a:cxn>
                  <a:cxn ang="0">
                    <a:pos x="172" y="377"/>
                  </a:cxn>
                  <a:cxn ang="0">
                    <a:pos x="162" y="377"/>
                  </a:cxn>
                  <a:cxn ang="0">
                    <a:pos x="151" y="377"/>
                  </a:cxn>
                  <a:cxn ang="0">
                    <a:pos x="140" y="377"/>
                  </a:cxn>
                  <a:cxn ang="0">
                    <a:pos x="129" y="376"/>
                  </a:cxn>
                  <a:cxn ang="0">
                    <a:pos x="118" y="376"/>
                  </a:cxn>
                  <a:cxn ang="0">
                    <a:pos x="107" y="376"/>
                  </a:cxn>
                  <a:cxn ang="0">
                    <a:pos x="97" y="376"/>
                  </a:cxn>
                  <a:cxn ang="0">
                    <a:pos x="85" y="376"/>
                  </a:cxn>
                  <a:cxn ang="0">
                    <a:pos x="74" y="376"/>
                  </a:cxn>
                  <a:cxn ang="0">
                    <a:pos x="64" y="376"/>
                  </a:cxn>
                  <a:cxn ang="0">
                    <a:pos x="52" y="376"/>
                  </a:cxn>
                  <a:cxn ang="0">
                    <a:pos x="41" y="376"/>
                  </a:cxn>
                  <a:cxn ang="0">
                    <a:pos x="40" y="373"/>
                  </a:cxn>
                  <a:cxn ang="0">
                    <a:pos x="40" y="369"/>
                  </a:cxn>
                  <a:cxn ang="0">
                    <a:pos x="39" y="366"/>
                  </a:cxn>
                  <a:cxn ang="0">
                    <a:pos x="39" y="363"/>
                  </a:cxn>
                  <a:cxn ang="0">
                    <a:pos x="35" y="363"/>
                  </a:cxn>
                  <a:cxn ang="0">
                    <a:pos x="30" y="362"/>
                  </a:cxn>
                  <a:cxn ang="0">
                    <a:pos x="25" y="362"/>
                  </a:cxn>
                  <a:cxn ang="0">
                    <a:pos x="20" y="362"/>
                  </a:cxn>
                  <a:cxn ang="0">
                    <a:pos x="16" y="362"/>
                  </a:cxn>
                  <a:cxn ang="0">
                    <a:pos x="11" y="362"/>
                  </a:cxn>
                  <a:cxn ang="0">
                    <a:pos x="6" y="361"/>
                  </a:cxn>
                  <a:cxn ang="0">
                    <a:pos x="1" y="361"/>
                  </a:cxn>
                  <a:cxn ang="0">
                    <a:pos x="1" y="274"/>
                  </a:cxn>
                  <a:cxn ang="0">
                    <a:pos x="1" y="188"/>
                  </a:cxn>
                  <a:cxn ang="0">
                    <a:pos x="1" y="101"/>
                  </a:cxn>
                  <a:cxn ang="0">
                    <a:pos x="0" y="14"/>
                  </a:cxn>
                </a:cxnLst>
                <a:rect l="0" t="0" r="r" b="b"/>
                <a:pathLst>
                  <a:path w="216" h="377">
                    <a:moveTo>
                      <a:pt x="0" y="14"/>
                    </a:moveTo>
                    <a:lnTo>
                      <a:pt x="14" y="13"/>
                    </a:lnTo>
                    <a:lnTo>
                      <a:pt x="27" y="12"/>
                    </a:lnTo>
                    <a:lnTo>
                      <a:pt x="40" y="12"/>
                    </a:lnTo>
                    <a:lnTo>
                      <a:pt x="53" y="11"/>
                    </a:lnTo>
                    <a:lnTo>
                      <a:pt x="67" y="9"/>
                    </a:lnTo>
                    <a:lnTo>
                      <a:pt x="81" y="8"/>
                    </a:lnTo>
                    <a:lnTo>
                      <a:pt x="94" y="7"/>
                    </a:lnTo>
                    <a:lnTo>
                      <a:pt x="107" y="6"/>
                    </a:lnTo>
                    <a:lnTo>
                      <a:pt x="121" y="6"/>
                    </a:lnTo>
                    <a:lnTo>
                      <a:pt x="134" y="5"/>
                    </a:lnTo>
                    <a:lnTo>
                      <a:pt x="148" y="4"/>
                    </a:lnTo>
                    <a:lnTo>
                      <a:pt x="162" y="3"/>
                    </a:lnTo>
                    <a:lnTo>
                      <a:pt x="175" y="2"/>
                    </a:lnTo>
                    <a:lnTo>
                      <a:pt x="188" y="2"/>
                    </a:lnTo>
                    <a:lnTo>
                      <a:pt x="201" y="1"/>
                    </a:lnTo>
                    <a:lnTo>
                      <a:pt x="215" y="0"/>
                    </a:lnTo>
                    <a:lnTo>
                      <a:pt x="215" y="93"/>
                    </a:lnTo>
                    <a:lnTo>
                      <a:pt x="216" y="184"/>
                    </a:lnTo>
                    <a:lnTo>
                      <a:pt x="216" y="276"/>
                    </a:lnTo>
                    <a:lnTo>
                      <a:pt x="216" y="368"/>
                    </a:lnTo>
                    <a:lnTo>
                      <a:pt x="216" y="370"/>
                    </a:lnTo>
                    <a:lnTo>
                      <a:pt x="216" y="372"/>
                    </a:lnTo>
                    <a:lnTo>
                      <a:pt x="216" y="375"/>
                    </a:lnTo>
                    <a:lnTo>
                      <a:pt x="216" y="377"/>
                    </a:lnTo>
                    <a:lnTo>
                      <a:pt x="205" y="377"/>
                    </a:lnTo>
                    <a:lnTo>
                      <a:pt x="195" y="377"/>
                    </a:lnTo>
                    <a:lnTo>
                      <a:pt x="184" y="377"/>
                    </a:lnTo>
                    <a:lnTo>
                      <a:pt x="172" y="377"/>
                    </a:lnTo>
                    <a:lnTo>
                      <a:pt x="162" y="377"/>
                    </a:lnTo>
                    <a:lnTo>
                      <a:pt x="151" y="377"/>
                    </a:lnTo>
                    <a:lnTo>
                      <a:pt x="140" y="377"/>
                    </a:lnTo>
                    <a:lnTo>
                      <a:pt x="129" y="376"/>
                    </a:lnTo>
                    <a:lnTo>
                      <a:pt x="118" y="376"/>
                    </a:lnTo>
                    <a:lnTo>
                      <a:pt x="107" y="376"/>
                    </a:lnTo>
                    <a:lnTo>
                      <a:pt x="97" y="376"/>
                    </a:lnTo>
                    <a:lnTo>
                      <a:pt x="85" y="376"/>
                    </a:lnTo>
                    <a:lnTo>
                      <a:pt x="74" y="376"/>
                    </a:lnTo>
                    <a:lnTo>
                      <a:pt x="64" y="376"/>
                    </a:lnTo>
                    <a:lnTo>
                      <a:pt x="52" y="376"/>
                    </a:lnTo>
                    <a:lnTo>
                      <a:pt x="41" y="376"/>
                    </a:lnTo>
                    <a:lnTo>
                      <a:pt x="40" y="373"/>
                    </a:lnTo>
                    <a:lnTo>
                      <a:pt x="40" y="369"/>
                    </a:lnTo>
                    <a:lnTo>
                      <a:pt x="39" y="366"/>
                    </a:lnTo>
                    <a:lnTo>
                      <a:pt x="39" y="363"/>
                    </a:lnTo>
                    <a:lnTo>
                      <a:pt x="35" y="363"/>
                    </a:lnTo>
                    <a:lnTo>
                      <a:pt x="30" y="362"/>
                    </a:lnTo>
                    <a:lnTo>
                      <a:pt x="25" y="362"/>
                    </a:lnTo>
                    <a:lnTo>
                      <a:pt x="20" y="362"/>
                    </a:lnTo>
                    <a:lnTo>
                      <a:pt x="16" y="362"/>
                    </a:lnTo>
                    <a:lnTo>
                      <a:pt x="11" y="362"/>
                    </a:lnTo>
                    <a:lnTo>
                      <a:pt x="6" y="361"/>
                    </a:lnTo>
                    <a:lnTo>
                      <a:pt x="1" y="361"/>
                    </a:lnTo>
                    <a:lnTo>
                      <a:pt x="1" y="274"/>
                    </a:lnTo>
                    <a:lnTo>
                      <a:pt x="1" y="188"/>
                    </a:lnTo>
                    <a:lnTo>
                      <a:pt x="1" y="101"/>
                    </a:lnTo>
                    <a:lnTo>
                      <a:pt x="0" y="14"/>
                    </a:lnTo>
                    <a:close/>
                  </a:path>
                </a:pathLst>
              </a:custGeom>
              <a:solidFill>
                <a:srgbClr val="D8C9B2"/>
              </a:solidFill>
              <a:ln w="9525">
                <a:noFill/>
                <a:round/>
                <a:headEnd/>
                <a:tailEnd/>
              </a:ln>
            </p:spPr>
            <p:txBody>
              <a:bodyPr/>
              <a:lstStyle/>
              <a:p>
                <a:endParaRPr lang="en-US"/>
              </a:p>
            </p:txBody>
          </p:sp>
          <p:sp>
            <p:nvSpPr>
              <p:cNvPr id="128" name="Freeform 93"/>
              <p:cNvSpPr>
                <a:spLocks/>
              </p:cNvSpPr>
              <p:nvPr/>
            </p:nvSpPr>
            <p:spPr bwMode="auto">
              <a:xfrm>
                <a:off x="2752" y="1183"/>
                <a:ext cx="36" cy="52"/>
              </a:xfrm>
              <a:custGeom>
                <a:avLst/>
                <a:gdLst/>
                <a:ahLst/>
                <a:cxnLst>
                  <a:cxn ang="0">
                    <a:pos x="0" y="14"/>
                  </a:cxn>
                  <a:cxn ang="0">
                    <a:pos x="14" y="13"/>
                  </a:cxn>
                  <a:cxn ang="0">
                    <a:pos x="27" y="12"/>
                  </a:cxn>
                  <a:cxn ang="0">
                    <a:pos x="40" y="12"/>
                  </a:cxn>
                  <a:cxn ang="0">
                    <a:pos x="53" y="11"/>
                  </a:cxn>
                  <a:cxn ang="0">
                    <a:pos x="67" y="9"/>
                  </a:cxn>
                  <a:cxn ang="0">
                    <a:pos x="81" y="8"/>
                  </a:cxn>
                  <a:cxn ang="0">
                    <a:pos x="94" y="7"/>
                  </a:cxn>
                  <a:cxn ang="0">
                    <a:pos x="107" y="6"/>
                  </a:cxn>
                  <a:cxn ang="0">
                    <a:pos x="121" y="6"/>
                  </a:cxn>
                  <a:cxn ang="0">
                    <a:pos x="134" y="5"/>
                  </a:cxn>
                  <a:cxn ang="0">
                    <a:pos x="148" y="4"/>
                  </a:cxn>
                  <a:cxn ang="0">
                    <a:pos x="162" y="3"/>
                  </a:cxn>
                  <a:cxn ang="0">
                    <a:pos x="175" y="2"/>
                  </a:cxn>
                  <a:cxn ang="0">
                    <a:pos x="188" y="2"/>
                  </a:cxn>
                  <a:cxn ang="0">
                    <a:pos x="201" y="1"/>
                  </a:cxn>
                  <a:cxn ang="0">
                    <a:pos x="215" y="0"/>
                  </a:cxn>
                  <a:cxn ang="0">
                    <a:pos x="215" y="76"/>
                  </a:cxn>
                  <a:cxn ang="0">
                    <a:pos x="216" y="152"/>
                  </a:cxn>
                  <a:cxn ang="0">
                    <a:pos x="216" y="228"/>
                  </a:cxn>
                  <a:cxn ang="0">
                    <a:pos x="216" y="304"/>
                  </a:cxn>
                  <a:cxn ang="0">
                    <a:pos x="216" y="306"/>
                  </a:cxn>
                  <a:cxn ang="0">
                    <a:pos x="216" y="308"/>
                  </a:cxn>
                  <a:cxn ang="0">
                    <a:pos x="216" y="310"/>
                  </a:cxn>
                  <a:cxn ang="0">
                    <a:pos x="216" y="312"/>
                  </a:cxn>
                  <a:cxn ang="0">
                    <a:pos x="205" y="312"/>
                  </a:cxn>
                  <a:cxn ang="0">
                    <a:pos x="195" y="312"/>
                  </a:cxn>
                  <a:cxn ang="0">
                    <a:pos x="184" y="312"/>
                  </a:cxn>
                  <a:cxn ang="0">
                    <a:pos x="172" y="312"/>
                  </a:cxn>
                  <a:cxn ang="0">
                    <a:pos x="162" y="312"/>
                  </a:cxn>
                  <a:cxn ang="0">
                    <a:pos x="151" y="312"/>
                  </a:cxn>
                  <a:cxn ang="0">
                    <a:pos x="140" y="312"/>
                  </a:cxn>
                  <a:cxn ang="0">
                    <a:pos x="129" y="312"/>
                  </a:cxn>
                  <a:cxn ang="0">
                    <a:pos x="118" y="312"/>
                  </a:cxn>
                  <a:cxn ang="0">
                    <a:pos x="107" y="312"/>
                  </a:cxn>
                  <a:cxn ang="0">
                    <a:pos x="97" y="312"/>
                  </a:cxn>
                  <a:cxn ang="0">
                    <a:pos x="85" y="312"/>
                  </a:cxn>
                  <a:cxn ang="0">
                    <a:pos x="74" y="311"/>
                  </a:cxn>
                  <a:cxn ang="0">
                    <a:pos x="64" y="311"/>
                  </a:cxn>
                  <a:cxn ang="0">
                    <a:pos x="52" y="311"/>
                  </a:cxn>
                  <a:cxn ang="0">
                    <a:pos x="41" y="311"/>
                  </a:cxn>
                  <a:cxn ang="0">
                    <a:pos x="40" y="309"/>
                  </a:cxn>
                  <a:cxn ang="0">
                    <a:pos x="40" y="306"/>
                  </a:cxn>
                  <a:cxn ang="0">
                    <a:pos x="39" y="303"/>
                  </a:cxn>
                  <a:cxn ang="0">
                    <a:pos x="39" y="300"/>
                  </a:cxn>
                  <a:cxn ang="0">
                    <a:pos x="35" y="300"/>
                  </a:cxn>
                  <a:cxn ang="0">
                    <a:pos x="30" y="300"/>
                  </a:cxn>
                  <a:cxn ang="0">
                    <a:pos x="25" y="300"/>
                  </a:cxn>
                  <a:cxn ang="0">
                    <a:pos x="20" y="300"/>
                  </a:cxn>
                  <a:cxn ang="0">
                    <a:pos x="16" y="300"/>
                  </a:cxn>
                  <a:cxn ang="0">
                    <a:pos x="11" y="300"/>
                  </a:cxn>
                  <a:cxn ang="0">
                    <a:pos x="6" y="299"/>
                  </a:cxn>
                  <a:cxn ang="0">
                    <a:pos x="1" y="299"/>
                  </a:cxn>
                  <a:cxn ang="0">
                    <a:pos x="1" y="227"/>
                  </a:cxn>
                  <a:cxn ang="0">
                    <a:pos x="1" y="156"/>
                  </a:cxn>
                  <a:cxn ang="0">
                    <a:pos x="1" y="84"/>
                  </a:cxn>
                  <a:cxn ang="0">
                    <a:pos x="0" y="14"/>
                  </a:cxn>
                </a:cxnLst>
                <a:rect l="0" t="0" r="r" b="b"/>
                <a:pathLst>
                  <a:path w="216" h="312">
                    <a:moveTo>
                      <a:pt x="0" y="14"/>
                    </a:moveTo>
                    <a:lnTo>
                      <a:pt x="14" y="13"/>
                    </a:lnTo>
                    <a:lnTo>
                      <a:pt x="27" y="12"/>
                    </a:lnTo>
                    <a:lnTo>
                      <a:pt x="40" y="12"/>
                    </a:lnTo>
                    <a:lnTo>
                      <a:pt x="53" y="11"/>
                    </a:lnTo>
                    <a:lnTo>
                      <a:pt x="67" y="9"/>
                    </a:lnTo>
                    <a:lnTo>
                      <a:pt x="81" y="8"/>
                    </a:lnTo>
                    <a:lnTo>
                      <a:pt x="94" y="7"/>
                    </a:lnTo>
                    <a:lnTo>
                      <a:pt x="107" y="6"/>
                    </a:lnTo>
                    <a:lnTo>
                      <a:pt x="121" y="6"/>
                    </a:lnTo>
                    <a:lnTo>
                      <a:pt x="134" y="5"/>
                    </a:lnTo>
                    <a:lnTo>
                      <a:pt x="148" y="4"/>
                    </a:lnTo>
                    <a:lnTo>
                      <a:pt x="162" y="3"/>
                    </a:lnTo>
                    <a:lnTo>
                      <a:pt x="175" y="2"/>
                    </a:lnTo>
                    <a:lnTo>
                      <a:pt x="188" y="2"/>
                    </a:lnTo>
                    <a:lnTo>
                      <a:pt x="201" y="1"/>
                    </a:lnTo>
                    <a:lnTo>
                      <a:pt x="215" y="0"/>
                    </a:lnTo>
                    <a:lnTo>
                      <a:pt x="215" y="76"/>
                    </a:lnTo>
                    <a:lnTo>
                      <a:pt x="216" y="152"/>
                    </a:lnTo>
                    <a:lnTo>
                      <a:pt x="216" y="228"/>
                    </a:lnTo>
                    <a:lnTo>
                      <a:pt x="216" y="304"/>
                    </a:lnTo>
                    <a:lnTo>
                      <a:pt x="216" y="306"/>
                    </a:lnTo>
                    <a:lnTo>
                      <a:pt x="216" y="308"/>
                    </a:lnTo>
                    <a:lnTo>
                      <a:pt x="216" y="310"/>
                    </a:lnTo>
                    <a:lnTo>
                      <a:pt x="216" y="312"/>
                    </a:lnTo>
                    <a:lnTo>
                      <a:pt x="205" y="312"/>
                    </a:lnTo>
                    <a:lnTo>
                      <a:pt x="195" y="312"/>
                    </a:lnTo>
                    <a:lnTo>
                      <a:pt x="184" y="312"/>
                    </a:lnTo>
                    <a:lnTo>
                      <a:pt x="172" y="312"/>
                    </a:lnTo>
                    <a:lnTo>
                      <a:pt x="162" y="312"/>
                    </a:lnTo>
                    <a:lnTo>
                      <a:pt x="151" y="312"/>
                    </a:lnTo>
                    <a:lnTo>
                      <a:pt x="140" y="312"/>
                    </a:lnTo>
                    <a:lnTo>
                      <a:pt x="129" y="312"/>
                    </a:lnTo>
                    <a:lnTo>
                      <a:pt x="118" y="312"/>
                    </a:lnTo>
                    <a:lnTo>
                      <a:pt x="107" y="312"/>
                    </a:lnTo>
                    <a:lnTo>
                      <a:pt x="97" y="312"/>
                    </a:lnTo>
                    <a:lnTo>
                      <a:pt x="85" y="312"/>
                    </a:lnTo>
                    <a:lnTo>
                      <a:pt x="74" y="311"/>
                    </a:lnTo>
                    <a:lnTo>
                      <a:pt x="64" y="311"/>
                    </a:lnTo>
                    <a:lnTo>
                      <a:pt x="52" y="311"/>
                    </a:lnTo>
                    <a:lnTo>
                      <a:pt x="41" y="311"/>
                    </a:lnTo>
                    <a:lnTo>
                      <a:pt x="40" y="309"/>
                    </a:lnTo>
                    <a:lnTo>
                      <a:pt x="40" y="306"/>
                    </a:lnTo>
                    <a:lnTo>
                      <a:pt x="39" y="303"/>
                    </a:lnTo>
                    <a:lnTo>
                      <a:pt x="39" y="300"/>
                    </a:lnTo>
                    <a:lnTo>
                      <a:pt x="35" y="300"/>
                    </a:lnTo>
                    <a:lnTo>
                      <a:pt x="30" y="300"/>
                    </a:lnTo>
                    <a:lnTo>
                      <a:pt x="25" y="300"/>
                    </a:lnTo>
                    <a:lnTo>
                      <a:pt x="20" y="300"/>
                    </a:lnTo>
                    <a:lnTo>
                      <a:pt x="16" y="300"/>
                    </a:lnTo>
                    <a:lnTo>
                      <a:pt x="11" y="300"/>
                    </a:lnTo>
                    <a:lnTo>
                      <a:pt x="6" y="299"/>
                    </a:lnTo>
                    <a:lnTo>
                      <a:pt x="1" y="299"/>
                    </a:lnTo>
                    <a:lnTo>
                      <a:pt x="1" y="227"/>
                    </a:lnTo>
                    <a:lnTo>
                      <a:pt x="1" y="156"/>
                    </a:lnTo>
                    <a:lnTo>
                      <a:pt x="1" y="84"/>
                    </a:lnTo>
                    <a:lnTo>
                      <a:pt x="0" y="14"/>
                    </a:lnTo>
                    <a:close/>
                  </a:path>
                </a:pathLst>
              </a:custGeom>
              <a:solidFill>
                <a:srgbClr val="DDD1BA"/>
              </a:solidFill>
              <a:ln w="9525">
                <a:noFill/>
                <a:round/>
                <a:headEnd/>
                <a:tailEnd/>
              </a:ln>
            </p:spPr>
            <p:txBody>
              <a:bodyPr/>
              <a:lstStyle/>
              <a:p>
                <a:endParaRPr lang="en-US"/>
              </a:p>
            </p:txBody>
          </p:sp>
          <p:sp>
            <p:nvSpPr>
              <p:cNvPr id="129" name="Freeform 94"/>
              <p:cNvSpPr>
                <a:spLocks/>
              </p:cNvSpPr>
              <p:nvPr/>
            </p:nvSpPr>
            <p:spPr bwMode="auto">
              <a:xfrm>
                <a:off x="2752" y="1183"/>
                <a:ext cx="36" cy="41"/>
              </a:xfrm>
              <a:custGeom>
                <a:avLst/>
                <a:gdLst/>
                <a:ahLst/>
                <a:cxnLst>
                  <a:cxn ang="0">
                    <a:pos x="0" y="13"/>
                  </a:cxn>
                  <a:cxn ang="0">
                    <a:pos x="14" y="12"/>
                  </a:cxn>
                  <a:cxn ang="0">
                    <a:pos x="27" y="11"/>
                  </a:cxn>
                  <a:cxn ang="0">
                    <a:pos x="40" y="11"/>
                  </a:cxn>
                  <a:cxn ang="0">
                    <a:pos x="53" y="10"/>
                  </a:cxn>
                  <a:cxn ang="0">
                    <a:pos x="67" y="8"/>
                  </a:cxn>
                  <a:cxn ang="0">
                    <a:pos x="81" y="7"/>
                  </a:cxn>
                  <a:cxn ang="0">
                    <a:pos x="94" y="7"/>
                  </a:cxn>
                  <a:cxn ang="0">
                    <a:pos x="107" y="6"/>
                  </a:cxn>
                  <a:cxn ang="0">
                    <a:pos x="121" y="5"/>
                  </a:cxn>
                  <a:cxn ang="0">
                    <a:pos x="134" y="4"/>
                  </a:cxn>
                  <a:cxn ang="0">
                    <a:pos x="148" y="4"/>
                  </a:cxn>
                  <a:cxn ang="0">
                    <a:pos x="162" y="3"/>
                  </a:cxn>
                  <a:cxn ang="0">
                    <a:pos x="175" y="2"/>
                  </a:cxn>
                  <a:cxn ang="0">
                    <a:pos x="188" y="1"/>
                  </a:cxn>
                  <a:cxn ang="0">
                    <a:pos x="201" y="1"/>
                  </a:cxn>
                  <a:cxn ang="0">
                    <a:pos x="215" y="0"/>
                  </a:cxn>
                  <a:cxn ang="0">
                    <a:pos x="215" y="60"/>
                  </a:cxn>
                  <a:cxn ang="0">
                    <a:pos x="216" y="120"/>
                  </a:cxn>
                  <a:cxn ang="0">
                    <a:pos x="216" y="180"/>
                  </a:cxn>
                  <a:cxn ang="0">
                    <a:pos x="216" y="239"/>
                  </a:cxn>
                  <a:cxn ang="0">
                    <a:pos x="216" y="241"/>
                  </a:cxn>
                  <a:cxn ang="0">
                    <a:pos x="216" y="244"/>
                  </a:cxn>
                  <a:cxn ang="0">
                    <a:pos x="216" y="245"/>
                  </a:cxn>
                  <a:cxn ang="0">
                    <a:pos x="216" y="247"/>
                  </a:cxn>
                  <a:cxn ang="0">
                    <a:pos x="205" y="247"/>
                  </a:cxn>
                  <a:cxn ang="0">
                    <a:pos x="195" y="247"/>
                  </a:cxn>
                  <a:cxn ang="0">
                    <a:pos x="184" y="247"/>
                  </a:cxn>
                  <a:cxn ang="0">
                    <a:pos x="172" y="247"/>
                  </a:cxn>
                  <a:cxn ang="0">
                    <a:pos x="162" y="247"/>
                  </a:cxn>
                  <a:cxn ang="0">
                    <a:pos x="151" y="247"/>
                  </a:cxn>
                  <a:cxn ang="0">
                    <a:pos x="140" y="247"/>
                  </a:cxn>
                  <a:cxn ang="0">
                    <a:pos x="129" y="247"/>
                  </a:cxn>
                  <a:cxn ang="0">
                    <a:pos x="118" y="247"/>
                  </a:cxn>
                  <a:cxn ang="0">
                    <a:pos x="107" y="247"/>
                  </a:cxn>
                  <a:cxn ang="0">
                    <a:pos x="97" y="247"/>
                  </a:cxn>
                  <a:cxn ang="0">
                    <a:pos x="85" y="247"/>
                  </a:cxn>
                  <a:cxn ang="0">
                    <a:pos x="74" y="247"/>
                  </a:cxn>
                  <a:cxn ang="0">
                    <a:pos x="64" y="247"/>
                  </a:cxn>
                  <a:cxn ang="0">
                    <a:pos x="52" y="247"/>
                  </a:cxn>
                  <a:cxn ang="0">
                    <a:pos x="41" y="247"/>
                  </a:cxn>
                  <a:cxn ang="0">
                    <a:pos x="40" y="245"/>
                  </a:cxn>
                  <a:cxn ang="0">
                    <a:pos x="40" y="241"/>
                  </a:cxn>
                  <a:cxn ang="0">
                    <a:pos x="39" y="239"/>
                  </a:cxn>
                  <a:cxn ang="0">
                    <a:pos x="39" y="237"/>
                  </a:cxn>
                  <a:cxn ang="0">
                    <a:pos x="35" y="237"/>
                  </a:cxn>
                  <a:cxn ang="0">
                    <a:pos x="30" y="237"/>
                  </a:cxn>
                  <a:cxn ang="0">
                    <a:pos x="25" y="237"/>
                  </a:cxn>
                  <a:cxn ang="0">
                    <a:pos x="20" y="237"/>
                  </a:cxn>
                  <a:cxn ang="0">
                    <a:pos x="16" y="237"/>
                  </a:cxn>
                  <a:cxn ang="0">
                    <a:pos x="11" y="237"/>
                  </a:cxn>
                  <a:cxn ang="0">
                    <a:pos x="6" y="236"/>
                  </a:cxn>
                  <a:cxn ang="0">
                    <a:pos x="1" y="236"/>
                  </a:cxn>
                  <a:cxn ang="0">
                    <a:pos x="1" y="181"/>
                  </a:cxn>
                  <a:cxn ang="0">
                    <a:pos x="1" y="125"/>
                  </a:cxn>
                  <a:cxn ang="0">
                    <a:pos x="1" y="68"/>
                  </a:cxn>
                  <a:cxn ang="0">
                    <a:pos x="0" y="13"/>
                  </a:cxn>
                </a:cxnLst>
                <a:rect l="0" t="0" r="r" b="b"/>
                <a:pathLst>
                  <a:path w="216" h="247">
                    <a:moveTo>
                      <a:pt x="0" y="13"/>
                    </a:moveTo>
                    <a:lnTo>
                      <a:pt x="14" y="12"/>
                    </a:lnTo>
                    <a:lnTo>
                      <a:pt x="27" y="11"/>
                    </a:lnTo>
                    <a:lnTo>
                      <a:pt x="40" y="11"/>
                    </a:lnTo>
                    <a:lnTo>
                      <a:pt x="53" y="10"/>
                    </a:lnTo>
                    <a:lnTo>
                      <a:pt x="67" y="8"/>
                    </a:lnTo>
                    <a:lnTo>
                      <a:pt x="81" y="7"/>
                    </a:lnTo>
                    <a:lnTo>
                      <a:pt x="94" y="7"/>
                    </a:lnTo>
                    <a:lnTo>
                      <a:pt x="107" y="6"/>
                    </a:lnTo>
                    <a:lnTo>
                      <a:pt x="121" y="5"/>
                    </a:lnTo>
                    <a:lnTo>
                      <a:pt x="134" y="4"/>
                    </a:lnTo>
                    <a:lnTo>
                      <a:pt x="148" y="4"/>
                    </a:lnTo>
                    <a:lnTo>
                      <a:pt x="162" y="3"/>
                    </a:lnTo>
                    <a:lnTo>
                      <a:pt x="175" y="2"/>
                    </a:lnTo>
                    <a:lnTo>
                      <a:pt x="188" y="1"/>
                    </a:lnTo>
                    <a:lnTo>
                      <a:pt x="201" y="1"/>
                    </a:lnTo>
                    <a:lnTo>
                      <a:pt x="215" y="0"/>
                    </a:lnTo>
                    <a:lnTo>
                      <a:pt x="215" y="60"/>
                    </a:lnTo>
                    <a:lnTo>
                      <a:pt x="216" y="120"/>
                    </a:lnTo>
                    <a:lnTo>
                      <a:pt x="216" y="180"/>
                    </a:lnTo>
                    <a:lnTo>
                      <a:pt x="216" y="239"/>
                    </a:lnTo>
                    <a:lnTo>
                      <a:pt x="216" y="241"/>
                    </a:lnTo>
                    <a:lnTo>
                      <a:pt x="216" y="244"/>
                    </a:lnTo>
                    <a:lnTo>
                      <a:pt x="216" y="245"/>
                    </a:lnTo>
                    <a:lnTo>
                      <a:pt x="216" y="247"/>
                    </a:lnTo>
                    <a:lnTo>
                      <a:pt x="205" y="247"/>
                    </a:lnTo>
                    <a:lnTo>
                      <a:pt x="195" y="247"/>
                    </a:lnTo>
                    <a:lnTo>
                      <a:pt x="184" y="247"/>
                    </a:lnTo>
                    <a:lnTo>
                      <a:pt x="172" y="247"/>
                    </a:lnTo>
                    <a:lnTo>
                      <a:pt x="162" y="247"/>
                    </a:lnTo>
                    <a:lnTo>
                      <a:pt x="151" y="247"/>
                    </a:lnTo>
                    <a:lnTo>
                      <a:pt x="140" y="247"/>
                    </a:lnTo>
                    <a:lnTo>
                      <a:pt x="129" y="247"/>
                    </a:lnTo>
                    <a:lnTo>
                      <a:pt x="118" y="247"/>
                    </a:lnTo>
                    <a:lnTo>
                      <a:pt x="107" y="247"/>
                    </a:lnTo>
                    <a:lnTo>
                      <a:pt x="97" y="247"/>
                    </a:lnTo>
                    <a:lnTo>
                      <a:pt x="85" y="247"/>
                    </a:lnTo>
                    <a:lnTo>
                      <a:pt x="74" y="247"/>
                    </a:lnTo>
                    <a:lnTo>
                      <a:pt x="64" y="247"/>
                    </a:lnTo>
                    <a:lnTo>
                      <a:pt x="52" y="247"/>
                    </a:lnTo>
                    <a:lnTo>
                      <a:pt x="41" y="247"/>
                    </a:lnTo>
                    <a:lnTo>
                      <a:pt x="40" y="245"/>
                    </a:lnTo>
                    <a:lnTo>
                      <a:pt x="40" y="241"/>
                    </a:lnTo>
                    <a:lnTo>
                      <a:pt x="39" y="239"/>
                    </a:lnTo>
                    <a:lnTo>
                      <a:pt x="39" y="237"/>
                    </a:lnTo>
                    <a:lnTo>
                      <a:pt x="35" y="237"/>
                    </a:lnTo>
                    <a:lnTo>
                      <a:pt x="30" y="237"/>
                    </a:lnTo>
                    <a:lnTo>
                      <a:pt x="25" y="237"/>
                    </a:lnTo>
                    <a:lnTo>
                      <a:pt x="20" y="237"/>
                    </a:lnTo>
                    <a:lnTo>
                      <a:pt x="16" y="237"/>
                    </a:lnTo>
                    <a:lnTo>
                      <a:pt x="11" y="237"/>
                    </a:lnTo>
                    <a:lnTo>
                      <a:pt x="6" y="236"/>
                    </a:lnTo>
                    <a:lnTo>
                      <a:pt x="1" y="236"/>
                    </a:lnTo>
                    <a:lnTo>
                      <a:pt x="1" y="181"/>
                    </a:lnTo>
                    <a:lnTo>
                      <a:pt x="1" y="125"/>
                    </a:lnTo>
                    <a:lnTo>
                      <a:pt x="1" y="68"/>
                    </a:lnTo>
                    <a:lnTo>
                      <a:pt x="0" y="13"/>
                    </a:lnTo>
                    <a:close/>
                  </a:path>
                </a:pathLst>
              </a:custGeom>
              <a:solidFill>
                <a:srgbClr val="E5D8C4"/>
              </a:solidFill>
              <a:ln w="9525">
                <a:noFill/>
                <a:round/>
                <a:headEnd/>
                <a:tailEnd/>
              </a:ln>
            </p:spPr>
            <p:txBody>
              <a:bodyPr/>
              <a:lstStyle/>
              <a:p>
                <a:endParaRPr lang="en-US"/>
              </a:p>
            </p:txBody>
          </p:sp>
          <p:sp>
            <p:nvSpPr>
              <p:cNvPr id="130" name="Freeform 95"/>
              <p:cNvSpPr>
                <a:spLocks/>
              </p:cNvSpPr>
              <p:nvPr/>
            </p:nvSpPr>
            <p:spPr bwMode="auto">
              <a:xfrm>
                <a:off x="2752" y="1183"/>
                <a:ext cx="36" cy="30"/>
              </a:xfrm>
              <a:custGeom>
                <a:avLst/>
                <a:gdLst/>
                <a:ahLst/>
                <a:cxnLst>
                  <a:cxn ang="0">
                    <a:pos x="0" y="12"/>
                  </a:cxn>
                  <a:cxn ang="0">
                    <a:pos x="215" y="0"/>
                  </a:cxn>
                  <a:cxn ang="0">
                    <a:pos x="216" y="176"/>
                  </a:cxn>
                  <a:cxn ang="0">
                    <a:pos x="216" y="182"/>
                  </a:cxn>
                  <a:cxn ang="0">
                    <a:pos x="41" y="182"/>
                  </a:cxn>
                  <a:cxn ang="0">
                    <a:pos x="39" y="176"/>
                  </a:cxn>
                  <a:cxn ang="0">
                    <a:pos x="1" y="176"/>
                  </a:cxn>
                  <a:cxn ang="0">
                    <a:pos x="0" y="12"/>
                  </a:cxn>
                </a:cxnLst>
                <a:rect l="0" t="0" r="r" b="b"/>
                <a:pathLst>
                  <a:path w="216" h="182">
                    <a:moveTo>
                      <a:pt x="0" y="12"/>
                    </a:moveTo>
                    <a:lnTo>
                      <a:pt x="215" y="0"/>
                    </a:lnTo>
                    <a:lnTo>
                      <a:pt x="216" y="176"/>
                    </a:lnTo>
                    <a:lnTo>
                      <a:pt x="216" y="182"/>
                    </a:lnTo>
                    <a:lnTo>
                      <a:pt x="41" y="182"/>
                    </a:lnTo>
                    <a:lnTo>
                      <a:pt x="39" y="176"/>
                    </a:lnTo>
                    <a:lnTo>
                      <a:pt x="1" y="176"/>
                    </a:lnTo>
                    <a:lnTo>
                      <a:pt x="0" y="12"/>
                    </a:lnTo>
                    <a:close/>
                  </a:path>
                </a:pathLst>
              </a:custGeom>
              <a:solidFill>
                <a:srgbClr val="EAE0CC"/>
              </a:solidFill>
              <a:ln w="9525">
                <a:noFill/>
                <a:round/>
                <a:headEnd/>
                <a:tailEnd/>
              </a:ln>
            </p:spPr>
            <p:txBody>
              <a:bodyPr/>
              <a:lstStyle/>
              <a:p>
                <a:endParaRPr lang="en-US"/>
              </a:p>
            </p:txBody>
          </p:sp>
          <p:sp>
            <p:nvSpPr>
              <p:cNvPr id="131" name="Freeform 96"/>
              <p:cNvSpPr>
                <a:spLocks/>
              </p:cNvSpPr>
              <p:nvPr/>
            </p:nvSpPr>
            <p:spPr bwMode="auto">
              <a:xfrm>
                <a:off x="2794" y="1152"/>
                <a:ext cx="125" cy="159"/>
              </a:xfrm>
              <a:custGeom>
                <a:avLst/>
                <a:gdLst/>
                <a:ahLst/>
                <a:cxnLst>
                  <a:cxn ang="0">
                    <a:pos x="60" y="98"/>
                  </a:cxn>
                  <a:cxn ang="0">
                    <a:pos x="104" y="87"/>
                  </a:cxn>
                  <a:cxn ang="0">
                    <a:pos x="147" y="77"/>
                  </a:cxn>
                  <a:cxn ang="0">
                    <a:pos x="191" y="68"/>
                  </a:cxn>
                  <a:cxn ang="0">
                    <a:pos x="235" y="59"/>
                  </a:cxn>
                  <a:cxn ang="0">
                    <a:pos x="279" y="51"/>
                  </a:cxn>
                  <a:cxn ang="0">
                    <a:pos x="323" y="43"/>
                  </a:cxn>
                  <a:cxn ang="0">
                    <a:pos x="368" y="35"/>
                  </a:cxn>
                  <a:cxn ang="0">
                    <a:pos x="411" y="29"/>
                  </a:cxn>
                  <a:cxn ang="0">
                    <a:pos x="456" y="23"/>
                  </a:cxn>
                  <a:cxn ang="0">
                    <a:pos x="501" y="18"/>
                  </a:cxn>
                  <a:cxn ang="0">
                    <a:pos x="545" y="13"/>
                  </a:cxn>
                  <a:cxn ang="0">
                    <a:pos x="590" y="9"/>
                  </a:cxn>
                  <a:cxn ang="0">
                    <a:pos x="635" y="6"/>
                  </a:cxn>
                  <a:cxn ang="0">
                    <a:pos x="680" y="3"/>
                  </a:cxn>
                  <a:cxn ang="0">
                    <a:pos x="725" y="1"/>
                  </a:cxn>
                  <a:cxn ang="0">
                    <a:pos x="736" y="232"/>
                  </a:cxn>
                  <a:cxn ang="0">
                    <a:pos x="726" y="693"/>
                  </a:cxn>
                  <a:cxn ang="0">
                    <a:pos x="717" y="929"/>
                  </a:cxn>
                  <a:cxn ang="0">
                    <a:pos x="683" y="935"/>
                  </a:cxn>
                  <a:cxn ang="0">
                    <a:pos x="644" y="941"/>
                  </a:cxn>
                  <a:cxn ang="0">
                    <a:pos x="603" y="945"/>
                  </a:cxn>
                  <a:cxn ang="0">
                    <a:pos x="558" y="949"/>
                  </a:cxn>
                  <a:cxn ang="0">
                    <a:pos x="511" y="951"/>
                  </a:cxn>
                  <a:cxn ang="0">
                    <a:pos x="462" y="953"/>
                  </a:cxn>
                  <a:cxn ang="0">
                    <a:pos x="412" y="953"/>
                  </a:cxn>
                  <a:cxn ang="0">
                    <a:pos x="362" y="952"/>
                  </a:cxn>
                  <a:cxn ang="0">
                    <a:pos x="312" y="950"/>
                  </a:cxn>
                  <a:cxn ang="0">
                    <a:pos x="262" y="947"/>
                  </a:cxn>
                  <a:cxn ang="0">
                    <a:pos x="214" y="943"/>
                  </a:cxn>
                  <a:cxn ang="0">
                    <a:pos x="169" y="938"/>
                  </a:cxn>
                  <a:cxn ang="0">
                    <a:pos x="125" y="931"/>
                  </a:cxn>
                  <a:cxn ang="0">
                    <a:pos x="84" y="924"/>
                  </a:cxn>
                  <a:cxn ang="0">
                    <a:pos x="48" y="915"/>
                  </a:cxn>
                  <a:cxn ang="0">
                    <a:pos x="17" y="808"/>
                  </a:cxn>
                  <a:cxn ang="0">
                    <a:pos x="1" y="611"/>
                  </a:cxn>
                  <a:cxn ang="0">
                    <a:pos x="2" y="413"/>
                  </a:cxn>
                  <a:cxn ang="0">
                    <a:pos x="22" y="210"/>
                  </a:cxn>
                </a:cxnLst>
                <a:rect l="0" t="0" r="r" b="b"/>
                <a:pathLst>
                  <a:path w="748" h="953">
                    <a:moveTo>
                      <a:pt x="38" y="103"/>
                    </a:moveTo>
                    <a:lnTo>
                      <a:pt x="60" y="98"/>
                    </a:lnTo>
                    <a:lnTo>
                      <a:pt x="81" y="92"/>
                    </a:lnTo>
                    <a:lnTo>
                      <a:pt x="104" y="87"/>
                    </a:lnTo>
                    <a:lnTo>
                      <a:pt x="125" y="82"/>
                    </a:lnTo>
                    <a:lnTo>
                      <a:pt x="147" y="77"/>
                    </a:lnTo>
                    <a:lnTo>
                      <a:pt x="169" y="72"/>
                    </a:lnTo>
                    <a:lnTo>
                      <a:pt x="191" y="68"/>
                    </a:lnTo>
                    <a:lnTo>
                      <a:pt x="213" y="63"/>
                    </a:lnTo>
                    <a:lnTo>
                      <a:pt x="235" y="59"/>
                    </a:lnTo>
                    <a:lnTo>
                      <a:pt x="257" y="55"/>
                    </a:lnTo>
                    <a:lnTo>
                      <a:pt x="279" y="51"/>
                    </a:lnTo>
                    <a:lnTo>
                      <a:pt x="301" y="47"/>
                    </a:lnTo>
                    <a:lnTo>
                      <a:pt x="323" y="43"/>
                    </a:lnTo>
                    <a:lnTo>
                      <a:pt x="345" y="40"/>
                    </a:lnTo>
                    <a:lnTo>
                      <a:pt x="368" y="35"/>
                    </a:lnTo>
                    <a:lnTo>
                      <a:pt x="390" y="32"/>
                    </a:lnTo>
                    <a:lnTo>
                      <a:pt x="411" y="29"/>
                    </a:lnTo>
                    <a:lnTo>
                      <a:pt x="434" y="26"/>
                    </a:lnTo>
                    <a:lnTo>
                      <a:pt x="456" y="23"/>
                    </a:lnTo>
                    <a:lnTo>
                      <a:pt x="478" y="20"/>
                    </a:lnTo>
                    <a:lnTo>
                      <a:pt x="501" y="18"/>
                    </a:lnTo>
                    <a:lnTo>
                      <a:pt x="523" y="15"/>
                    </a:lnTo>
                    <a:lnTo>
                      <a:pt x="545" y="13"/>
                    </a:lnTo>
                    <a:lnTo>
                      <a:pt x="568" y="11"/>
                    </a:lnTo>
                    <a:lnTo>
                      <a:pt x="590" y="9"/>
                    </a:lnTo>
                    <a:lnTo>
                      <a:pt x="613" y="7"/>
                    </a:lnTo>
                    <a:lnTo>
                      <a:pt x="635" y="6"/>
                    </a:lnTo>
                    <a:lnTo>
                      <a:pt x="657" y="4"/>
                    </a:lnTo>
                    <a:lnTo>
                      <a:pt x="680" y="3"/>
                    </a:lnTo>
                    <a:lnTo>
                      <a:pt x="703" y="2"/>
                    </a:lnTo>
                    <a:lnTo>
                      <a:pt x="725" y="1"/>
                    </a:lnTo>
                    <a:lnTo>
                      <a:pt x="748" y="0"/>
                    </a:lnTo>
                    <a:lnTo>
                      <a:pt x="736" y="232"/>
                    </a:lnTo>
                    <a:lnTo>
                      <a:pt x="729" y="462"/>
                    </a:lnTo>
                    <a:lnTo>
                      <a:pt x="726" y="693"/>
                    </a:lnTo>
                    <a:lnTo>
                      <a:pt x="732" y="925"/>
                    </a:lnTo>
                    <a:lnTo>
                      <a:pt x="717" y="929"/>
                    </a:lnTo>
                    <a:lnTo>
                      <a:pt x="700" y="932"/>
                    </a:lnTo>
                    <a:lnTo>
                      <a:pt x="683" y="935"/>
                    </a:lnTo>
                    <a:lnTo>
                      <a:pt x="664" y="938"/>
                    </a:lnTo>
                    <a:lnTo>
                      <a:pt x="644" y="941"/>
                    </a:lnTo>
                    <a:lnTo>
                      <a:pt x="624" y="943"/>
                    </a:lnTo>
                    <a:lnTo>
                      <a:pt x="603" y="945"/>
                    </a:lnTo>
                    <a:lnTo>
                      <a:pt x="581" y="947"/>
                    </a:lnTo>
                    <a:lnTo>
                      <a:pt x="558" y="949"/>
                    </a:lnTo>
                    <a:lnTo>
                      <a:pt x="535" y="950"/>
                    </a:lnTo>
                    <a:lnTo>
                      <a:pt x="511" y="951"/>
                    </a:lnTo>
                    <a:lnTo>
                      <a:pt x="487" y="952"/>
                    </a:lnTo>
                    <a:lnTo>
                      <a:pt x="462" y="953"/>
                    </a:lnTo>
                    <a:lnTo>
                      <a:pt x="437" y="953"/>
                    </a:lnTo>
                    <a:lnTo>
                      <a:pt x="412" y="953"/>
                    </a:lnTo>
                    <a:lnTo>
                      <a:pt x="387" y="953"/>
                    </a:lnTo>
                    <a:lnTo>
                      <a:pt x="362" y="952"/>
                    </a:lnTo>
                    <a:lnTo>
                      <a:pt x="337" y="951"/>
                    </a:lnTo>
                    <a:lnTo>
                      <a:pt x="312" y="950"/>
                    </a:lnTo>
                    <a:lnTo>
                      <a:pt x="287" y="949"/>
                    </a:lnTo>
                    <a:lnTo>
                      <a:pt x="262" y="947"/>
                    </a:lnTo>
                    <a:lnTo>
                      <a:pt x="238" y="945"/>
                    </a:lnTo>
                    <a:lnTo>
                      <a:pt x="214" y="943"/>
                    </a:lnTo>
                    <a:lnTo>
                      <a:pt x="191" y="941"/>
                    </a:lnTo>
                    <a:lnTo>
                      <a:pt x="169" y="938"/>
                    </a:lnTo>
                    <a:lnTo>
                      <a:pt x="146" y="935"/>
                    </a:lnTo>
                    <a:lnTo>
                      <a:pt x="125" y="931"/>
                    </a:lnTo>
                    <a:lnTo>
                      <a:pt x="105" y="928"/>
                    </a:lnTo>
                    <a:lnTo>
                      <a:pt x="84" y="924"/>
                    </a:lnTo>
                    <a:lnTo>
                      <a:pt x="66" y="920"/>
                    </a:lnTo>
                    <a:lnTo>
                      <a:pt x="48" y="915"/>
                    </a:lnTo>
                    <a:lnTo>
                      <a:pt x="32" y="910"/>
                    </a:lnTo>
                    <a:lnTo>
                      <a:pt x="17" y="808"/>
                    </a:lnTo>
                    <a:lnTo>
                      <a:pt x="7" y="709"/>
                    </a:lnTo>
                    <a:lnTo>
                      <a:pt x="1" y="611"/>
                    </a:lnTo>
                    <a:lnTo>
                      <a:pt x="0" y="513"/>
                    </a:lnTo>
                    <a:lnTo>
                      <a:pt x="2" y="413"/>
                    </a:lnTo>
                    <a:lnTo>
                      <a:pt x="10" y="313"/>
                    </a:lnTo>
                    <a:lnTo>
                      <a:pt x="22" y="210"/>
                    </a:lnTo>
                    <a:lnTo>
                      <a:pt x="38" y="103"/>
                    </a:lnTo>
                    <a:close/>
                  </a:path>
                </a:pathLst>
              </a:custGeom>
              <a:solidFill>
                <a:srgbClr val="AA8E70"/>
              </a:solidFill>
              <a:ln w="9525">
                <a:noFill/>
                <a:round/>
                <a:headEnd/>
                <a:tailEnd/>
              </a:ln>
            </p:spPr>
            <p:txBody>
              <a:bodyPr/>
              <a:lstStyle/>
              <a:p>
                <a:endParaRPr lang="en-US"/>
              </a:p>
            </p:txBody>
          </p:sp>
          <p:sp>
            <p:nvSpPr>
              <p:cNvPr id="132" name="Freeform 97"/>
              <p:cNvSpPr>
                <a:spLocks/>
              </p:cNvSpPr>
              <p:nvPr/>
            </p:nvSpPr>
            <p:spPr bwMode="auto">
              <a:xfrm>
                <a:off x="2794" y="1152"/>
                <a:ext cx="122" cy="153"/>
              </a:xfrm>
              <a:custGeom>
                <a:avLst/>
                <a:gdLst/>
                <a:ahLst/>
                <a:cxnLst>
                  <a:cxn ang="0">
                    <a:pos x="38" y="102"/>
                  </a:cxn>
                  <a:cxn ang="0">
                    <a:pos x="59" y="97"/>
                  </a:cxn>
                  <a:cxn ang="0">
                    <a:pos x="80" y="92"/>
                  </a:cxn>
                  <a:cxn ang="0">
                    <a:pos x="102" y="87"/>
                  </a:cxn>
                  <a:cxn ang="0">
                    <a:pos x="123" y="82"/>
                  </a:cxn>
                  <a:cxn ang="0">
                    <a:pos x="144" y="77"/>
                  </a:cxn>
                  <a:cxn ang="0">
                    <a:pos x="165" y="72"/>
                  </a:cxn>
                  <a:cxn ang="0">
                    <a:pos x="187" y="68"/>
                  </a:cxn>
                  <a:cxn ang="0">
                    <a:pos x="208" y="63"/>
                  </a:cxn>
                  <a:cxn ang="0">
                    <a:pos x="229" y="59"/>
                  </a:cxn>
                  <a:cxn ang="0">
                    <a:pos x="251" y="55"/>
                  </a:cxn>
                  <a:cxn ang="0">
                    <a:pos x="273" y="51"/>
                  </a:cxn>
                  <a:cxn ang="0">
                    <a:pos x="294" y="47"/>
                  </a:cxn>
                  <a:cxn ang="0">
                    <a:pos x="316" y="43"/>
                  </a:cxn>
                  <a:cxn ang="0">
                    <a:pos x="338" y="40"/>
                  </a:cxn>
                  <a:cxn ang="0">
                    <a:pos x="359" y="35"/>
                  </a:cxn>
                  <a:cxn ang="0">
                    <a:pos x="381" y="32"/>
                  </a:cxn>
                  <a:cxn ang="0">
                    <a:pos x="403" y="29"/>
                  </a:cxn>
                  <a:cxn ang="0">
                    <a:pos x="424" y="26"/>
                  </a:cxn>
                  <a:cxn ang="0">
                    <a:pos x="447" y="23"/>
                  </a:cxn>
                  <a:cxn ang="0">
                    <a:pos x="468" y="20"/>
                  </a:cxn>
                  <a:cxn ang="0">
                    <a:pos x="490" y="18"/>
                  </a:cxn>
                  <a:cxn ang="0">
                    <a:pos x="511" y="15"/>
                  </a:cxn>
                  <a:cxn ang="0">
                    <a:pos x="534" y="13"/>
                  </a:cxn>
                  <a:cxn ang="0">
                    <a:pos x="555" y="11"/>
                  </a:cxn>
                  <a:cxn ang="0">
                    <a:pos x="577" y="9"/>
                  </a:cxn>
                  <a:cxn ang="0">
                    <a:pos x="599" y="7"/>
                  </a:cxn>
                  <a:cxn ang="0">
                    <a:pos x="621" y="6"/>
                  </a:cxn>
                  <a:cxn ang="0">
                    <a:pos x="642" y="4"/>
                  </a:cxn>
                  <a:cxn ang="0">
                    <a:pos x="665" y="3"/>
                  </a:cxn>
                  <a:cxn ang="0">
                    <a:pos x="686" y="2"/>
                  </a:cxn>
                  <a:cxn ang="0">
                    <a:pos x="708" y="1"/>
                  </a:cxn>
                  <a:cxn ang="0">
                    <a:pos x="730" y="0"/>
                  </a:cxn>
                  <a:cxn ang="0">
                    <a:pos x="719" y="223"/>
                  </a:cxn>
                  <a:cxn ang="0">
                    <a:pos x="711" y="444"/>
                  </a:cxn>
                  <a:cxn ang="0">
                    <a:pos x="708" y="665"/>
                  </a:cxn>
                  <a:cxn ang="0">
                    <a:pos x="714" y="887"/>
                  </a:cxn>
                  <a:cxn ang="0">
                    <a:pos x="683" y="895"/>
                  </a:cxn>
                  <a:cxn ang="0">
                    <a:pos x="648" y="901"/>
                  </a:cxn>
                  <a:cxn ang="0">
                    <a:pos x="608" y="907"/>
                  </a:cxn>
                  <a:cxn ang="0">
                    <a:pos x="566" y="911"/>
                  </a:cxn>
                  <a:cxn ang="0">
                    <a:pos x="521" y="915"/>
                  </a:cxn>
                  <a:cxn ang="0">
                    <a:pos x="475" y="917"/>
                  </a:cxn>
                  <a:cxn ang="0">
                    <a:pos x="426" y="918"/>
                  </a:cxn>
                  <a:cxn ang="0">
                    <a:pos x="378" y="919"/>
                  </a:cxn>
                  <a:cxn ang="0">
                    <a:pos x="328" y="918"/>
                  </a:cxn>
                  <a:cxn ang="0">
                    <a:pos x="280" y="916"/>
                  </a:cxn>
                  <a:cxn ang="0">
                    <a:pos x="233" y="913"/>
                  </a:cxn>
                  <a:cxn ang="0">
                    <a:pos x="187" y="909"/>
                  </a:cxn>
                  <a:cxn ang="0">
                    <a:pos x="143" y="903"/>
                  </a:cxn>
                  <a:cxn ang="0">
                    <a:pos x="103" y="897"/>
                  </a:cxn>
                  <a:cxn ang="0">
                    <a:pos x="65" y="887"/>
                  </a:cxn>
                  <a:cxn ang="0">
                    <a:pos x="32" y="878"/>
                  </a:cxn>
                  <a:cxn ang="0">
                    <a:pos x="17" y="781"/>
                  </a:cxn>
                  <a:cxn ang="0">
                    <a:pos x="8" y="686"/>
                  </a:cxn>
                  <a:cxn ang="0">
                    <a:pos x="1" y="591"/>
                  </a:cxn>
                  <a:cxn ang="0">
                    <a:pos x="0" y="496"/>
                  </a:cxn>
                  <a:cxn ang="0">
                    <a:pos x="4" y="401"/>
                  </a:cxn>
                  <a:cxn ang="0">
                    <a:pos x="11" y="304"/>
                  </a:cxn>
                  <a:cxn ang="0">
                    <a:pos x="23" y="205"/>
                  </a:cxn>
                  <a:cxn ang="0">
                    <a:pos x="38" y="102"/>
                  </a:cxn>
                </a:cxnLst>
                <a:rect l="0" t="0" r="r" b="b"/>
                <a:pathLst>
                  <a:path w="730" h="919">
                    <a:moveTo>
                      <a:pt x="38" y="102"/>
                    </a:moveTo>
                    <a:lnTo>
                      <a:pt x="59" y="97"/>
                    </a:lnTo>
                    <a:lnTo>
                      <a:pt x="80" y="92"/>
                    </a:lnTo>
                    <a:lnTo>
                      <a:pt x="102" y="87"/>
                    </a:lnTo>
                    <a:lnTo>
                      <a:pt x="123" y="82"/>
                    </a:lnTo>
                    <a:lnTo>
                      <a:pt x="144" y="77"/>
                    </a:lnTo>
                    <a:lnTo>
                      <a:pt x="165" y="72"/>
                    </a:lnTo>
                    <a:lnTo>
                      <a:pt x="187" y="68"/>
                    </a:lnTo>
                    <a:lnTo>
                      <a:pt x="208" y="63"/>
                    </a:lnTo>
                    <a:lnTo>
                      <a:pt x="229" y="59"/>
                    </a:lnTo>
                    <a:lnTo>
                      <a:pt x="251" y="55"/>
                    </a:lnTo>
                    <a:lnTo>
                      <a:pt x="273" y="51"/>
                    </a:lnTo>
                    <a:lnTo>
                      <a:pt x="294" y="47"/>
                    </a:lnTo>
                    <a:lnTo>
                      <a:pt x="316" y="43"/>
                    </a:lnTo>
                    <a:lnTo>
                      <a:pt x="338" y="40"/>
                    </a:lnTo>
                    <a:lnTo>
                      <a:pt x="359" y="35"/>
                    </a:lnTo>
                    <a:lnTo>
                      <a:pt x="381" y="32"/>
                    </a:lnTo>
                    <a:lnTo>
                      <a:pt x="403" y="29"/>
                    </a:lnTo>
                    <a:lnTo>
                      <a:pt x="424" y="26"/>
                    </a:lnTo>
                    <a:lnTo>
                      <a:pt x="447" y="23"/>
                    </a:lnTo>
                    <a:lnTo>
                      <a:pt x="468" y="20"/>
                    </a:lnTo>
                    <a:lnTo>
                      <a:pt x="490" y="18"/>
                    </a:lnTo>
                    <a:lnTo>
                      <a:pt x="511" y="15"/>
                    </a:lnTo>
                    <a:lnTo>
                      <a:pt x="534" y="13"/>
                    </a:lnTo>
                    <a:lnTo>
                      <a:pt x="555" y="11"/>
                    </a:lnTo>
                    <a:lnTo>
                      <a:pt x="577" y="9"/>
                    </a:lnTo>
                    <a:lnTo>
                      <a:pt x="599" y="7"/>
                    </a:lnTo>
                    <a:lnTo>
                      <a:pt x="621" y="6"/>
                    </a:lnTo>
                    <a:lnTo>
                      <a:pt x="642" y="4"/>
                    </a:lnTo>
                    <a:lnTo>
                      <a:pt x="665" y="3"/>
                    </a:lnTo>
                    <a:lnTo>
                      <a:pt x="686" y="2"/>
                    </a:lnTo>
                    <a:lnTo>
                      <a:pt x="708" y="1"/>
                    </a:lnTo>
                    <a:lnTo>
                      <a:pt x="730" y="0"/>
                    </a:lnTo>
                    <a:lnTo>
                      <a:pt x="719" y="223"/>
                    </a:lnTo>
                    <a:lnTo>
                      <a:pt x="711" y="444"/>
                    </a:lnTo>
                    <a:lnTo>
                      <a:pt x="708" y="665"/>
                    </a:lnTo>
                    <a:lnTo>
                      <a:pt x="714" y="887"/>
                    </a:lnTo>
                    <a:lnTo>
                      <a:pt x="683" y="895"/>
                    </a:lnTo>
                    <a:lnTo>
                      <a:pt x="648" y="901"/>
                    </a:lnTo>
                    <a:lnTo>
                      <a:pt x="608" y="907"/>
                    </a:lnTo>
                    <a:lnTo>
                      <a:pt x="566" y="911"/>
                    </a:lnTo>
                    <a:lnTo>
                      <a:pt x="521" y="915"/>
                    </a:lnTo>
                    <a:lnTo>
                      <a:pt x="475" y="917"/>
                    </a:lnTo>
                    <a:lnTo>
                      <a:pt x="426" y="918"/>
                    </a:lnTo>
                    <a:lnTo>
                      <a:pt x="378" y="919"/>
                    </a:lnTo>
                    <a:lnTo>
                      <a:pt x="328" y="918"/>
                    </a:lnTo>
                    <a:lnTo>
                      <a:pt x="280" y="916"/>
                    </a:lnTo>
                    <a:lnTo>
                      <a:pt x="233" y="913"/>
                    </a:lnTo>
                    <a:lnTo>
                      <a:pt x="187" y="909"/>
                    </a:lnTo>
                    <a:lnTo>
                      <a:pt x="143" y="903"/>
                    </a:lnTo>
                    <a:lnTo>
                      <a:pt x="103" y="897"/>
                    </a:lnTo>
                    <a:lnTo>
                      <a:pt x="65" y="887"/>
                    </a:lnTo>
                    <a:lnTo>
                      <a:pt x="32" y="878"/>
                    </a:lnTo>
                    <a:lnTo>
                      <a:pt x="17" y="781"/>
                    </a:lnTo>
                    <a:lnTo>
                      <a:pt x="8" y="686"/>
                    </a:lnTo>
                    <a:lnTo>
                      <a:pt x="1" y="591"/>
                    </a:lnTo>
                    <a:lnTo>
                      <a:pt x="0" y="496"/>
                    </a:lnTo>
                    <a:lnTo>
                      <a:pt x="4" y="401"/>
                    </a:lnTo>
                    <a:lnTo>
                      <a:pt x="11" y="304"/>
                    </a:lnTo>
                    <a:lnTo>
                      <a:pt x="23" y="205"/>
                    </a:lnTo>
                    <a:lnTo>
                      <a:pt x="38" y="102"/>
                    </a:lnTo>
                    <a:close/>
                  </a:path>
                </a:pathLst>
              </a:custGeom>
              <a:solidFill>
                <a:srgbClr val="AF9375"/>
              </a:solidFill>
              <a:ln w="9525">
                <a:noFill/>
                <a:round/>
                <a:headEnd/>
                <a:tailEnd/>
              </a:ln>
            </p:spPr>
            <p:txBody>
              <a:bodyPr/>
              <a:lstStyle/>
              <a:p>
                <a:endParaRPr lang="en-US"/>
              </a:p>
            </p:txBody>
          </p:sp>
          <p:sp>
            <p:nvSpPr>
              <p:cNvPr id="133" name="Freeform 98"/>
              <p:cNvSpPr>
                <a:spLocks/>
              </p:cNvSpPr>
              <p:nvPr/>
            </p:nvSpPr>
            <p:spPr bwMode="auto">
              <a:xfrm>
                <a:off x="2795" y="1153"/>
                <a:ext cx="118" cy="147"/>
              </a:xfrm>
              <a:custGeom>
                <a:avLst/>
                <a:gdLst/>
                <a:ahLst/>
                <a:cxnLst>
                  <a:cxn ang="0">
                    <a:pos x="35" y="101"/>
                  </a:cxn>
                  <a:cxn ang="0">
                    <a:pos x="75" y="91"/>
                  </a:cxn>
                  <a:cxn ang="0">
                    <a:pos x="117" y="81"/>
                  </a:cxn>
                  <a:cxn ang="0">
                    <a:pos x="158" y="72"/>
                  </a:cxn>
                  <a:cxn ang="0">
                    <a:pos x="200" y="63"/>
                  </a:cxn>
                  <a:cxn ang="0">
                    <a:pos x="241" y="54"/>
                  </a:cxn>
                  <a:cxn ang="0">
                    <a:pos x="284" y="47"/>
                  </a:cxn>
                  <a:cxn ang="0">
                    <a:pos x="326" y="39"/>
                  </a:cxn>
                  <a:cxn ang="0">
                    <a:pos x="369" y="32"/>
                  </a:cxn>
                  <a:cxn ang="0">
                    <a:pos x="412" y="25"/>
                  </a:cxn>
                  <a:cxn ang="0">
                    <a:pos x="454" y="20"/>
                  </a:cxn>
                  <a:cxn ang="0">
                    <a:pos x="497" y="15"/>
                  </a:cxn>
                  <a:cxn ang="0">
                    <a:pos x="539" y="11"/>
                  </a:cxn>
                  <a:cxn ang="0">
                    <a:pos x="583" y="7"/>
                  </a:cxn>
                  <a:cxn ang="0">
                    <a:pos x="626" y="4"/>
                  </a:cxn>
                  <a:cxn ang="0">
                    <a:pos x="667" y="2"/>
                  </a:cxn>
                  <a:cxn ang="0">
                    <a:pos x="710" y="0"/>
                  </a:cxn>
                  <a:cxn ang="0">
                    <a:pos x="698" y="215"/>
                  </a:cxn>
                  <a:cxn ang="0">
                    <a:pos x="690" y="426"/>
                  </a:cxn>
                  <a:cxn ang="0">
                    <a:pos x="686" y="636"/>
                  </a:cxn>
                  <a:cxn ang="0">
                    <a:pos x="691" y="851"/>
                  </a:cxn>
                  <a:cxn ang="0">
                    <a:pos x="661" y="858"/>
                  </a:cxn>
                  <a:cxn ang="0">
                    <a:pos x="627" y="864"/>
                  </a:cxn>
                  <a:cxn ang="0">
                    <a:pos x="588" y="869"/>
                  </a:cxn>
                  <a:cxn ang="0">
                    <a:pos x="548" y="874"/>
                  </a:cxn>
                  <a:cxn ang="0">
                    <a:pos x="504" y="878"/>
                  </a:cxn>
                  <a:cxn ang="0">
                    <a:pos x="458" y="880"/>
                  </a:cxn>
                  <a:cxn ang="0">
                    <a:pos x="413" y="882"/>
                  </a:cxn>
                  <a:cxn ang="0">
                    <a:pos x="365" y="883"/>
                  </a:cxn>
                  <a:cxn ang="0">
                    <a:pos x="317" y="883"/>
                  </a:cxn>
                  <a:cxn ang="0">
                    <a:pos x="270" y="882"/>
                  </a:cxn>
                  <a:cxn ang="0">
                    <a:pos x="224" y="879"/>
                  </a:cxn>
                  <a:cxn ang="0">
                    <a:pos x="180" y="876"/>
                  </a:cxn>
                  <a:cxn ang="0">
                    <a:pos x="137" y="871"/>
                  </a:cxn>
                  <a:cxn ang="0">
                    <a:pos x="98" y="865"/>
                  </a:cxn>
                  <a:cxn ang="0">
                    <a:pos x="61" y="857"/>
                  </a:cxn>
                  <a:cxn ang="0">
                    <a:pos x="29" y="848"/>
                  </a:cxn>
                  <a:cxn ang="0">
                    <a:pos x="16" y="754"/>
                  </a:cxn>
                  <a:cxn ang="0">
                    <a:pos x="6" y="662"/>
                  </a:cxn>
                  <a:cxn ang="0">
                    <a:pos x="1" y="571"/>
                  </a:cxn>
                  <a:cxn ang="0">
                    <a:pos x="0" y="480"/>
                  </a:cxn>
                  <a:cxn ang="0">
                    <a:pos x="3" y="388"/>
                  </a:cxn>
                  <a:cxn ang="0">
                    <a:pos x="9" y="295"/>
                  </a:cxn>
                  <a:cxn ang="0">
                    <a:pos x="20" y="200"/>
                  </a:cxn>
                  <a:cxn ang="0">
                    <a:pos x="35" y="101"/>
                  </a:cxn>
                </a:cxnLst>
                <a:rect l="0" t="0" r="r" b="b"/>
                <a:pathLst>
                  <a:path w="710" h="883">
                    <a:moveTo>
                      <a:pt x="35" y="101"/>
                    </a:moveTo>
                    <a:lnTo>
                      <a:pt x="75" y="91"/>
                    </a:lnTo>
                    <a:lnTo>
                      <a:pt x="117" y="81"/>
                    </a:lnTo>
                    <a:lnTo>
                      <a:pt x="158" y="72"/>
                    </a:lnTo>
                    <a:lnTo>
                      <a:pt x="200" y="63"/>
                    </a:lnTo>
                    <a:lnTo>
                      <a:pt x="241" y="54"/>
                    </a:lnTo>
                    <a:lnTo>
                      <a:pt x="284" y="47"/>
                    </a:lnTo>
                    <a:lnTo>
                      <a:pt x="326" y="39"/>
                    </a:lnTo>
                    <a:lnTo>
                      <a:pt x="369" y="32"/>
                    </a:lnTo>
                    <a:lnTo>
                      <a:pt x="412" y="25"/>
                    </a:lnTo>
                    <a:lnTo>
                      <a:pt x="454" y="20"/>
                    </a:lnTo>
                    <a:lnTo>
                      <a:pt x="497" y="15"/>
                    </a:lnTo>
                    <a:lnTo>
                      <a:pt x="539" y="11"/>
                    </a:lnTo>
                    <a:lnTo>
                      <a:pt x="583" y="7"/>
                    </a:lnTo>
                    <a:lnTo>
                      <a:pt x="626" y="4"/>
                    </a:lnTo>
                    <a:lnTo>
                      <a:pt x="667" y="2"/>
                    </a:lnTo>
                    <a:lnTo>
                      <a:pt x="710" y="0"/>
                    </a:lnTo>
                    <a:lnTo>
                      <a:pt x="698" y="215"/>
                    </a:lnTo>
                    <a:lnTo>
                      <a:pt x="690" y="426"/>
                    </a:lnTo>
                    <a:lnTo>
                      <a:pt x="686" y="636"/>
                    </a:lnTo>
                    <a:lnTo>
                      <a:pt x="691" y="851"/>
                    </a:lnTo>
                    <a:lnTo>
                      <a:pt x="661" y="858"/>
                    </a:lnTo>
                    <a:lnTo>
                      <a:pt x="627" y="864"/>
                    </a:lnTo>
                    <a:lnTo>
                      <a:pt x="588" y="869"/>
                    </a:lnTo>
                    <a:lnTo>
                      <a:pt x="548" y="874"/>
                    </a:lnTo>
                    <a:lnTo>
                      <a:pt x="504" y="878"/>
                    </a:lnTo>
                    <a:lnTo>
                      <a:pt x="458" y="880"/>
                    </a:lnTo>
                    <a:lnTo>
                      <a:pt x="413" y="882"/>
                    </a:lnTo>
                    <a:lnTo>
                      <a:pt x="365" y="883"/>
                    </a:lnTo>
                    <a:lnTo>
                      <a:pt x="317" y="883"/>
                    </a:lnTo>
                    <a:lnTo>
                      <a:pt x="270" y="882"/>
                    </a:lnTo>
                    <a:lnTo>
                      <a:pt x="224" y="879"/>
                    </a:lnTo>
                    <a:lnTo>
                      <a:pt x="180" y="876"/>
                    </a:lnTo>
                    <a:lnTo>
                      <a:pt x="137" y="871"/>
                    </a:lnTo>
                    <a:lnTo>
                      <a:pt x="98" y="865"/>
                    </a:lnTo>
                    <a:lnTo>
                      <a:pt x="61" y="857"/>
                    </a:lnTo>
                    <a:lnTo>
                      <a:pt x="29" y="848"/>
                    </a:lnTo>
                    <a:lnTo>
                      <a:pt x="16" y="754"/>
                    </a:lnTo>
                    <a:lnTo>
                      <a:pt x="6" y="662"/>
                    </a:lnTo>
                    <a:lnTo>
                      <a:pt x="1" y="571"/>
                    </a:lnTo>
                    <a:lnTo>
                      <a:pt x="0" y="480"/>
                    </a:lnTo>
                    <a:lnTo>
                      <a:pt x="3" y="388"/>
                    </a:lnTo>
                    <a:lnTo>
                      <a:pt x="9" y="295"/>
                    </a:lnTo>
                    <a:lnTo>
                      <a:pt x="20" y="200"/>
                    </a:lnTo>
                    <a:lnTo>
                      <a:pt x="35" y="101"/>
                    </a:lnTo>
                    <a:close/>
                  </a:path>
                </a:pathLst>
              </a:custGeom>
              <a:solidFill>
                <a:srgbClr val="B2967A"/>
              </a:solidFill>
              <a:ln w="9525">
                <a:noFill/>
                <a:round/>
                <a:headEnd/>
                <a:tailEnd/>
              </a:ln>
            </p:spPr>
            <p:txBody>
              <a:bodyPr/>
              <a:lstStyle/>
              <a:p>
                <a:endParaRPr lang="en-US"/>
              </a:p>
            </p:txBody>
          </p:sp>
          <p:sp>
            <p:nvSpPr>
              <p:cNvPr id="134" name="Freeform 99"/>
              <p:cNvSpPr>
                <a:spLocks/>
              </p:cNvSpPr>
              <p:nvPr/>
            </p:nvSpPr>
            <p:spPr bwMode="auto">
              <a:xfrm>
                <a:off x="2795" y="1153"/>
                <a:ext cx="115" cy="142"/>
              </a:xfrm>
              <a:custGeom>
                <a:avLst/>
                <a:gdLst/>
                <a:ahLst/>
                <a:cxnLst>
                  <a:cxn ang="0">
                    <a:pos x="34" y="100"/>
                  </a:cxn>
                  <a:cxn ang="0">
                    <a:pos x="73" y="90"/>
                  </a:cxn>
                  <a:cxn ang="0">
                    <a:pos x="113" y="80"/>
                  </a:cxn>
                  <a:cxn ang="0">
                    <a:pos x="153" y="71"/>
                  </a:cxn>
                  <a:cxn ang="0">
                    <a:pos x="194" y="62"/>
                  </a:cxn>
                  <a:cxn ang="0">
                    <a:pos x="235" y="54"/>
                  </a:cxn>
                  <a:cxn ang="0">
                    <a:pos x="277" y="46"/>
                  </a:cxn>
                  <a:cxn ang="0">
                    <a:pos x="318" y="39"/>
                  </a:cxn>
                  <a:cxn ang="0">
                    <a:pos x="360" y="31"/>
                  </a:cxn>
                  <a:cxn ang="0">
                    <a:pos x="401" y="25"/>
                  </a:cxn>
                  <a:cxn ang="0">
                    <a:pos x="443" y="20"/>
                  </a:cxn>
                  <a:cxn ang="0">
                    <a:pos x="484" y="15"/>
                  </a:cxn>
                  <a:cxn ang="0">
                    <a:pos x="526" y="11"/>
                  </a:cxn>
                  <a:cxn ang="0">
                    <a:pos x="567" y="7"/>
                  </a:cxn>
                  <a:cxn ang="0">
                    <a:pos x="609" y="4"/>
                  </a:cxn>
                  <a:cxn ang="0">
                    <a:pos x="649" y="2"/>
                  </a:cxn>
                  <a:cxn ang="0">
                    <a:pos x="690" y="0"/>
                  </a:cxn>
                  <a:cxn ang="0">
                    <a:pos x="679" y="206"/>
                  </a:cxn>
                  <a:cxn ang="0">
                    <a:pos x="670" y="406"/>
                  </a:cxn>
                  <a:cxn ang="0">
                    <a:pos x="667" y="608"/>
                  </a:cxn>
                  <a:cxn ang="0">
                    <a:pos x="672" y="814"/>
                  </a:cxn>
                  <a:cxn ang="0">
                    <a:pos x="643" y="821"/>
                  </a:cxn>
                  <a:cxn ang="0">
                    <a:pos x="609" y="827"/>
                  </a:cxn>
                  <a:cxn ang="0">
                    <a:pos x="573" y="832"/>
                  </a:cxn>
                  <a:cxn ang="0">
                    <a:pos x="532" y="837"/>
                  </a:cxn>
                  <a:cxn ang="0">
                    <a:pos x="489" y="841"/>
                  </a:cxn>
                  <a:cxn ang="0">
                    <a:pos x="446" y="845"/>
                  </a:cxn>
                  <a:cxn ang="0">
                    <a:pos x="400" y="847"/>
                  </a:cxn>
                  <a:cxn ang="0">
                    <a:pos x="354" y="849"/>
                  </a:cxn>
                  <a:cxn ang="0">
                    <a:pos x="308" y="849"/>
                  </a:cxn>
                  <a:cxn ang="0">
                    <a:pos x="263" y="848"/>
                  </a:cxn>
                  <a:cxn ang="0">
                    <a:pos x="218" y="847"/>
                  </a:cxn>
                  <a:cxn ang="0">
                    <a:pos x="174" y="844"/>
                  </a:cxn>
                  <a:cxn ang="0">
                    <a:pos x="133" y="839"/>
                  </a:cxn>
                  <a:cxn ang="0">
                    <a:pos x="94" y="834"/>
                  </a:cxn>
                  <a:cxn ang="0">
                    <a:pos x="59" y="827"/>
                  </a:cxn>
                  <a:cxn ang="0">
                    <a:pos x="28" y="818"/>
                  </a:cxn>
                  <a:cxn ang="0">
                    <a:pos x="15" y="727"/>
                  </a:cxn>
                  <a:cxn ang="0">
                    <a:pos x="6" y="639"/>
                  </a:cxn>
                  <a:cxn ang="0">
                    <a:pos x="1" y="551"/>
                  </a:cxn>
                  <a:cxn ang="0">
                    <a:pos x="0" y="464"/>
                  </a:cxn>
                  <a:cxn ang="0">
                    <a:pos x="3" y="376"/>
                  </a:cxn>
                  <a:cxn ang="0">
                    <a:pos x="9" y="287"/>
                  </a:cxn>
                  <a:cxn ang="0">
                    <a:pos x="20" y="196"/>
                  </a:cxn>
                  <a:cxn ang="0">
                    <a:pos x="34" y="100"/>
                  </a:cxn>
                </a:cxnLst>
                <a:rect l="0" t="0" r="r" b="b"/>
                <a:pathLst>
                  <a:path w="690" h="849">
                    <a:moveTo>
                      <a:pt x="34" y="100"/>
                    </a:moveTo>
                    <a:lnTo>
                      <a:pt x="73" y="90"/>
                    </a:lnTo>
                    <a:lnTo>
                      <a:pt x="113" y="80"/>
                    </a:lnTo>
                    <a:lnTo>
                      <a:pt x="153" y="71"/>
                    </a:lnTo>
                    <a:lnTo>
                      <a:pt x="194" y="62"/>
                    </a:lnTo>
                    <a:lnTo>
                      <a:pt x="235" y="54"/>
                    </a:lnTo>
                    <a:lnTo>
                      <a:pt x="277" y="46"/>
                    </a:lnTo>
                    <a:lnTo>
                      <a:pt x="318" y="39"/>
                    </a:lnTo>
                    <a:lnTo>
                      <a:pt x="360" y="31"/>
                    </a:lnTo>
                    <a:lnTo>
                      <a:pt x="401" y="25"/>
                    </a:lnTo>
                    <a:lnTo>
                      <a:pt x="443" y="20"/>
                    </a:lnTo>
                    <a:lnTo>
                      <a:pt x="484" y="15"/>
                    </a:lnTo>
                    <a:lnTo>
                      <a:pt x="526" y="11"/>
                    </a:lnTo>
                    <a:lnTo>
                      <a:pt x="567" y="7"/>
                    </a:lnTo>
                    <a:lnTo>
                      <a:pt x="609" y="4"/>
                    </a:lnTo>
                    <a:lnTo>
                      <a:pt x="649" y="2"/>
                    </a:lnTo>
                    <a:lnTo>
                      <a:pt x="690" y="0"/>
                    </a:lnTo>
                    <a:lnTo>
                      <a:pt x="679" y="206"/>
                    </a:lnTo>
                    <a:lnTo>
                      <a:pt x="670" y="406"/>
                    </a:lnTo>
                    <a:lnTo>
                      <a:pt x="667" y="608"/>
                    </a:lnTo>
                    <a:lnTo>
                      <a:pt x="672" y="814"/>
                    </a:lnTo>
                    <a:lnTo>
                      <a:pt x="643" y="821"/>
                    </a:lnTo>
                    <a:lnTo>
                      <a:pt x="609" y="827"/>
                    </a:lnTo>
                    <a:lnTo>
                      <a:pt x="573" y="832"/>
                    </a:lnTo>
                    <a:lnTo>
                      <a:pt x="532" y="837"/>
                    </a:lnTo>
                    <a:lnTo>
                      <a:pt x="489" y="841"/>
                    </a:lnTo>
                    <a:lnTo>
                      <a:pt x="446" y="845"/>
                    </a:lnTo>
                    <a:lnTo>
                      <a:pt x="400" y="847"/>
                    </a:lnTo>
                    <a:lnTo>
                      <a:pt x="354" y="849"/>
                    </a:lnTo>
                    <a:lnTo>
                      <a:pt x="308" y="849"/>
                    </a:lnTo>
                    <a:lnTo>
                      <a:pt x="263" y="848"/>
                    </a:lnTo>
                    <a:lnTo>
                      <a:pt x="218" y="847"/>
                    </a:lnTo>
                    <a:lnTo>
                      <a:pt x="174" y="844"/>
                    </a:lnTo>
                    <a:lnTo>
                      <a:pt x="133" y="839"/>
                    </a:lnTo>
                    <a:lnTo>
                      <a:pt x="94" y="834"/>
                    </a:lnTo>
                    <a:lnTo>
                      <a:pt x="59" y="827"/>
                    </a:lnTo>
                    <a:lnTo>
                      <a:pt x="28" y="818"/>
                    </a:lnTo>
                    <a:lnTo>
                      <a:pt x="15" y="727"/>
                    </a:lnTo>
                    <a:lnTo>
                      <a:pt x="6" y="639"/>
                    </a:lnTo>
                    <a:lnTo>
                      <a:pt x="1" y="551"/>
                    </a:lnTo>
                    <a:lnTo>
                      <a:pt x="0" y="464"/>
                    </a:lnTo>
                    <a:lnTo>
                      <a:pt x="3" y="376"/>
                    </a:lnTo>
                    <a:lnTo>
                      <a:pt x="9" y="287"/>
                    </a:lnTo>
                    <a:lnTo>
                      <a:pt x="20" y="196"/>
                    </a:lnTo>
                    <a:lnTo>
                      <a:pt x="34" y="100"/>
                    </a:lnTo>
                    <a:close/>
                  </a:path>
                </a:pathLst>
              </a:custGeom>
              <a:solidFill>
                <a:srgbClr val="B79B7F"/>
              </a:solidFill>
              <a:ln w="9525">
                <a:noFill/>
                <a:round/>
                <a:headEnd/>
                <a:tailEnd/>
              </a:ln>
            </p:spPr>
            <p:txBody>
              <a:bodyPr/>
              <a:lstStyle/>
              <a:p>
                <a:endParaRPr lang="en-US"/>
              </a:p>
            </p:txBody>
          </p:sp>
          <p:sp>
            <p:nvSpPr>
              <p:cNvPr id="135" name="Freeform 100"/>
              <p:cNvSpPr>
                <a:spLocks/>
              </p:cNvSpPr>
              <p:nvPr/>
            </p:nvSpPr>
            <p:spPr bwMode="auto">
              <a:xfrm>
                <a:off x="2795" y="1153"/>
                <a:ext cx="112" cy="136"/>
              </a:xfrm>
              <a:custGeom>
                <a:avLst/>
                <a:gdLst/>
                <a:ahLst/>
                <a:cxnLst>
                  <a:cxn ang="0">
                    <a:pos x="33" y="99"/>
                  </a:cxn>
                  <a:cxn ang="0">
                    <a:pos x="70" y="89"/>
                  </a:cxn>
                  <a:cxn ang="0">
                    <a:pos x="108" y="80"/>
                  </a:cxn>
                  <a:cxn ang="0">
                    <a:pos x="148" y="71"/>
                  </a:cxn>
                  <a:cxn ang="0">
                    <a:pos x="187" y="62"/>
                  </a:cxn>
                  <a:cxn ang="0">
                    <a:pos x="227" y="54"/>
                  </a:cxn>
                  <a:cxn ang="0">
                    <a:pos x="267" y="47"/>
                  </a:cxn>
                  <a:cxn ang="0">
                    <a:pos x="309" y="39"/>
                  </a:cxn>
                  <a:cxn ang="0">
                    <a:pos x="349" y="33"/>
                  </a:cxn>
                  <a:cxn ang="0">
                    <a:pos x="390" y="26"/>
                  </a:cxn>
                  <a:cxn ang="0">
                    <a:pos x="431" y="20"/>
                  </a:cxn>
                  <a:cxn ang="0">
                    <a:pos x="472" y="15"/>
                  </a:cxn>
                  <a:cxn ang="0">
                    <a:pos x="512" y="11"/>
                  </a:cxn>
                  <a:cxn ang="0">
                    <a:pos x="552" y="7"/>
                  </a:cxn>
                  <a:cxn ang="0">
                    <a:pos x="592" y="4"/>
                  </a:cxn>
                  <a:cxn ang="0">
                    <a:pos x="632" y="2"/>
                  </a:cxn>
                  <a:cxn ang="0">
                    <a:pos x="671" y="0"/>
                  </a:cxn>
                  <a:cxn ang="0">
                    <a:pos x="660" y="197"/>
                  </a:cxn>
                  <a:cxn ang="0">
                    <a:pos x="651" y="388"/>
                  </a:cxn>
                  <a:cxn ang="0">
                    <a:pos x="647" y="581"/>
                  </a:cxn>
                  <a:cxn ang="0">
                    <a:pos x="651" y="776"/>
                  </a:cxn>
                  <a:cxn ang="0">
                    <a:pos x="623" y="783"/>
                  </a:cxn>
                  <a:cxn ang="0">
                    <a:pos x="591" y="789"/>
                  </a:cxn>
                  <a:cxn ang="0">
                    <a:pos x="555" y="794"/>
                  </a:cxn>
                  <a:cxn ang="0">
                    <a:pos x="516" y="800"/>
                  </a:cxn>
                  <a:cxn ang="0">
                    <a:pos x="475" y="804"/>
                  </a:cxn>
                  <a:cxn ang="0">
                    <a:pos x="432" y="809"/>
                  </a:cxn>
                  <a:cxn ang="0">
                    <a:pos x="388" y="812"/>
                  </a:cxn>
                  <a:cxn ang="0">
                    <a:pos x="344" y="814"/>
                  </a:cxn>
                  <a:cxn ang="0">
                    <a:pos x="299" y="815"/>
                  </a:cxn>
                  <a:cxn ang="0">
                    <a:pos x="254" y="815"/>
                  </a:cxn>
                  <a:cxn ang="0">
                    <a:pos x="211" y="814"/>
                  </a:cxn>
                  <a:cxn ang="0">
                    <a:pos x="169" y="811"/>
                  </a:cxn>
                  <a:cxn ang="0">
                    <a:pos x="129" y="806"/>
                  </a:cxn>
                  <a:cxn ang="0">
                    <a:pos x="91" y="801"/>
                  </a:cxn>
                  <a:cxn ang="0">
                    <a:pos x="57" y="794"/>
                  </a:cxn>
                  <a:cxn ang="0">
                    <a:pos x="28" y="786"/>
                  </a:cxn>
                  <a:cxn ang="0">
                    <a:pos x="15" y="700"/>
                  </a:cxn>
                  <a:cxn ang="0">
                    <a:pos x="5" y="616"/>
                  </a:cxn>
                  <a:cxn ang="0">
                    <a:pos x="1" y="532"/>
                  </a:cxn>
                  <a:cxn ang="0">
                    <a:pos x="0" y="448"/>
                  </a:cxn>
                  <a:cxn ang="0">
                    <a:pos x="3" y="364"/>
                  </a:cxn>
                  <a:cxn ang="0">
                    <a:pos x="9" y="278"/>
                  </a:cxn>
                  <a:cxn ang="0">
                    <a:pos x="19" y="191"/>
                  </a:cxn>
                  <a:cxn ang="0">
                    <a:pos x="33" y="99"/>
                  </a:cxn>
                </a:cxnLst>
                <a:rect l="0" t="0" r="r" b="b"/>
                <a:pathLst>
                  <a:path w="671" h="815">
                    <a:moveTo>
                      <a:pt x="33" y="99"/>
                    </a:moveTo>
                    <a:lnTo>
                      <a:pt x="70" y="89"/>
                    </a:lnTo>
                    <a:lnTo>
                      <a:pt x="108" y="80"/>
                    </a:lnTo>
                    <a:lnTo>
                      <a:pt x="148" y="71"/>
                    </a:lnTo>
                    <a:lnTo>
                      <a:pt x="187" y="62"/>
                    </a:lnTo>
                    <a:lnTo>
                      <a:pt x="227" y="54"/>
                    </a:lnTo>
                    <a:lnTo>
                      <a:pt x="267" y="47"/>
                    </a:lnTo>
                    <a:lnTo>
                      <a:pt x="309" y="39"/>
                    </a:lnTo>
                    <a:lnTo>
                      <a:pt x="349" y="33"/>
                    </a:lnTo>
                    <a:lnTo>
                      <a:pt x="390" y="26"/>
                    </a:lnTo>
                    <a:lnTo>
                      <a:pt x="431" y="20"/>
                    </a:lnTo>
                    <a:lnTo>
                      <a:pt x="472" y="15"/>
                    </a:lnTo>
                    <a:lnTo>
                      <a:pt x="512" y="11"/>
                    </a:lnTo>
                    <a:lnTo>
                      <a:pt x="552" y="7"/>
                    </a:lnTo>
                    <a:lnTo>
                      <a:pt x="592" y="4"/>
                    </a:lnTo>
                    <a:lnTo>
                      <a:pt x="632" y="2"/>
                    </a:lnTo>
                    <a:lnTo>
                      <a:pt x="671" y="0"/>
                    </a:lnTo>
                    <a:lnTo>
                      <a:pt x="660" y="197"/>
                    </a:lnTo>
                    <a:lnTo>
                      <a:pt x="651" y="388"/>
                    </a:lnTo>
                    <a:lnTo>
                      <a:pt x="647" y="581"/>
                    </a:lnTo>
                    <a:lnTo>
                      <a:pt x="651" y="776"/>
                    </a:lnTo>
                    <a:lnTo>
                      <a:pt x="623" y="783"/>
                    </a:lnTo>
                    <a:lnTo>
                      <a:pt x="591" y="789"/>
                    </a:lnTo>
                    <a:lnTo>
                      <a:pt x="555" y="794"/>
                    </a:lnTo>
                    <a:lnTo>
                      <a:pt x="516" y="800"/>
                    </a:lnTo>
                    <a:lnTo>
                      <a:pt x="475" y="804"/>
                    </a:lnTo>
                    <a:lnTo>
                      <a:pt x="432" y="809"/>
                    </a:lnTo>
                    <a:lnTo>
                      <a:pt x="388" y="812"/>
                    </a:lnTo>
                    <a:lnTo>
                      <a:pt x="344" y="814"/>
                    </a:lnTo>
                    <a:lnTo>
                      <a:pt x="299" y="815"/>
                    </a:lnTo>
                    <a:lnTo>
                      <a:pt x="254" y="815"/>
                    </a:lnTo>
                    <a:lnTo>
                      <a:pt x="211" y="814"/>
                    </a:lnTo>
                    <a:lnTo>
                      <a:pt x="169" y="811"/>
                    </a:lnTo>
                    <a:lnTo>
                      <a:pt x="129" y="806"/>
                    </a:lnTo>
                    <a:lnTo>
                      <a:pt x="91" y="801"/>
                    </a:lnTo>
                    <a:lnTo>
                      <a:pt x="57" y="794"/>
                    </a:lnTo>
                    <a:lnTo>
                      <a:pt x="28" y="786"/>
                    </a:lnTo>
                    <a:lnTo>
                      <a:pt x="15" y="700"/>
                    </a:lnTo>
                    <a:lnTo>
                      <a:pt x="5" y="616"/>
                    </a:lnTo>
                    <a:lnTo>
                      <a:pt x="1" y="532"/>
                    </a:lnTo>
                    <a:lnTo>
                      <a:pt x="0" y="448"/>
                    </a:lnTo>
                    <a:lnTo>
                      <a:pt x="3" y="364"/>
                    </a:lnTo>
                    <a:lnTo>
                      <a:pt x="9" y="278"/>
                    </a:lnTo>
                    <a:lnTo>
                      <a:pt x="19" y="191"/>
                    </a:lnTo>
                    <a:lnTo>
                      <a:pt x="33" y="99"/>
                    </a:lnTo>
                    <a:close/>
                  </a:path>
                </a:pathLst>
              </a:custGeom>
              <a:solidFill>
                <a:srgbClr val="BCA087"/>
              </a:solidFill>
              <a:ln w="9525">
                <a:noFill/>
                <a:round/>
                <a:headEnd/>
                <a:tailEnd/>
              </a:ln>
            </p:spPr>
            <p:txBody>
              <a:bodyPr/>
              <a:lstStyle/>
              <a:p>
                <a:endParaRPr lang="en-US"/>
              </a:p>
            </p:txBody>
          </p:sp>
          <p:sp>
            <p:nvSpPr>
              <p:cNvPr id="136" name="Freeform 101"/>
              <p:cNvSpPr>
                <a:spLocks/>
              </p:cNvSpPr>
              <p:nvPr/>
            </p:nvSpPr>
            <p:spPr bwMode="auto">
              <a:xfrm>
                <a:off x="2796" y="1154"/>
                <a:ext cx="108" cy="130"/>
              </a:xfrm>
              <a:custGeom>
                <a:avLst/>
                <a:gdLst/>
                <a:ahLst/>
                <a:cxnLst>
                  <a:cxn ang="0">
                    <a:pos x="31" y="98"/>
                  </a:cxn>
                  <a:cxn ang="0">
                    <a:pos x="67" y="88"/>
                  </a:cxn>
                  <a:cxn ang="0">
                    <a:pos x="104" y="79"/>
                  </a:cxn>
                  <a:cxn ang="0">
                    <a:pos x="142" y="70"/>
                  </a:cxn>
                  <a:cxn ang="0">
                    <a:pos x="181" y="62"/>
                  </a:cxn>
                  <a:cxn ang="0">
                    <a:pos x="219" y="54"/>
                  </a:cxn>
                  <a:cxn ang="0">
                    <a:pos x="259" y="46"/>
                  </a:cxn>
                  <a:cxn ang="0">
                    <a:pos x="299" y="39"/>
                  </a:cxn>
                  <a:cxn ang="0">
                    <a:pos x="339" y="33"/>
                  </a:cxn>
                  <a:cxn ang="0">
                    <a:pos x="379" y="26"/>
                  </a:cxn>
                  <a:cxn ang="0">
                    <a:pos x="418" y="20"/>
                  </a:cxn>
                  <a:cxn ang="0">
                    <a:pos x="459" y="15"/>
                  </a:cxn>
                  <a:cxn ang="0">
                    <a:pos x="498" y="11"/>
                  </a:cxn>
                  <a:cxn ang="0">
                    <a:pos x="538" y="7"/>
                  </a:cxn>
                  <a:cxn ang="0">
                    <a:pos x="576" y="4"/>
                  </a:cxn>
                  <a:cxn ang="0">
                    <a:pos x="614" y="2"/>
                  </a:cxn>
                  <a:cxn ang="0">
                    <a:pos x="652" y="0"/>
                  </a:cxn>
                  <a:cxn ang="0">
                    <a:pos x="641" y="188"/>
                  </a:cxn>
                  <a:cxn ang="0">
                    <a:pos x="632" y="370"/>
                  </a:cxn>
                  <a:cxn ang="0">
                    <a:pos x="628" y="552"/>
                  </a:cxn>
                  <a:cxn ang="0">
                    <a:pos x="631" y="740"/>
                  </a:cxn>
                  <a:cxn ang="0">
                    <a:pos x="604" y="746"/>
                  </a:cxn>
                  <a:cxn ang="0">
                    <a:pos x="573" y="753"/>
                  </a:cxn>
                  <a:cxn ang="0">
                    <a:pos x="538" y="759"/>
                  </a:cxn>
                  <a:cxn ang="0">
                    <a:pos x="500" y="764"/>
                  </a:cxn>
                  <a:cxn ang="0">
                    <a:pos x="460" y="769"/>
                  </a:cxn>
                  <a:cxn ang="0">
                    <a:pos x="418" y="773"/>
                  </a:cxn>
                  <a:cxn ang="0">
                    <a:pos x="376" y="776"/>
                  </a:cxn>
                  <a:cxn ang="0">
                    <a:pos x="332" y="779"/>
                  </a:cxn>
                  <a:cxn ang="0">
                    <a:pos x="289" y="780"/>
                  </a:cxn>
                  <a:cxn ang="0">
                    <a:pos x="246" y="781"/>
                  </a:cxn>
                  <a:cxn ang="0">
                    <a:pos x="203" y="780"/>
                  </a:cxn>
                  <a:cxn ang="0">
                    <a:pos x="163" y="778"/>
                  </a:cxn>
                  <a:cxn ang="0">
                    <a:pos x="125" y="775"/>
                  </a:cxn>
                  <a:cxn ang="0">
                    <a:pos x="88" y="770"/>
                  </a:cxn>
                  <a:cxn ang="0">
                    <a:pos x="55" y="764"/>
                  </a:cxn>
                  <a:cxn ang="0">
                    <a:pos x="27" y="756"/>
                  </a:cxn>
                  <a:cxn ang="0">
                    <a:pos x="14" y="674"/>
                  </a:cxn>
                  <a:cxn ang="0">
                    <a:pos x="5" y="593"/>
                  </a:cxn>
                  <a:cxn ang="0">
                    <a:pos x="1" y="512"/>
                  </a:cxn>
                  <a:cxn ang="0">
                    <a:pos x="0" y="432"/>
                  </a:cxn>
                  <a:cxn ang="0">
                    <a:pos x="2" y="352"/>
                  </a:cxn>
                  <a:cxn ang="0">
                    <a:pos x="9" y="270"/>
                  </a:cxn>
                  <a:cxn ang="0">
                    <a:pos x="18" y="186"/>
                  </a:cxn>
                  <a:cxn ang="0">
                    <a:pos x="31" y="98"/>
                  </a:cxn>
                </a:cxnLst>
                <a:rect l="0" t="0" r="r" b="b"/>
                <a:pathLst>
                  <a:path w="652" h="781">
                    <a:moveTo>
                      <a:pt x="31" y="98"/>
                    </a:moveTo>
                    <a:lnTo>
                      <a:pt x="67" y="88"/>
                    </a:lnTo>
                    <a:lnTo>
                      <a:pt x="104" y="79"/>
                    </a:lnTo>
                    <a:lnTo>
                      <a:pt x="142" y="70"/>
                    </a:lnTo>
                    <a:lnTo>
                      <a:pt x="181" y="62"/>
                    </a:lnTo>
                    <a:lnTo>
                      <a:pt x="219" y="54"/>
                    </a:lnTo>
                    <a:lnTo>
                      <a:pt x="259" y="46"/>
                    </a:lnTo>
                    <a:lnTo>
                      <a:pt x="299" y="39"/>
                    </a:lnTo>
                    <a:lnTo>
                      <a:pt x="339" y="33"/>
                    </a:lnTo>
                    <a:lnTo>
                      <a:pt x="379" y="26"/>
                    </a:lnTo>
                    <a:lnTo>
                      <a:pt x="418" y="20"/>
                    </a:lnTo>
                    <a:lnTo>
                      <a:pt x="459" y="15"/>
                    </a:lnTo>
                    <a:lnTo>
                      <a:pt x="498" y="11"/>
                    </a:lnTo>
                    <a:lnTo>
                      <a:pt x="538" y="7"/>
                    </a:lnTo>
                    <a:lnTo>
                      <a:pt x="576" y="4"/>
                    </a:lnTo>
                    <a:lnTo>
                      <a:pt x="614" y="2"/>
                    </a:lnTo>
                    <a:lnTo>
                      <a:pt x="652" y="0"/>
                    </a:lnTo>
                    <a:lnTo>
                      <a:pt x="641" y="188"/>
                    </a:lnTo>
                    <a:lnTo>
                      <a:pt x="632" y="370"/>
                    </a:lnTo>
                    <a:lnTo>
                      <a:pt x="628" y="552"/>
                    </a:lnTo>
                    <a:lnTo>
                      <a:pt x="631" y="740"/>
                    </a:lnTo>
                    <a:lnTo>
                      <a:pt x="604" y="746"/>
                    </a:lnTo>
                    <a:lnTo>
                      <a:pt x="573" y="753"/>
                    </a:lnTo>
                    <a:lnTo>
                      <a:pt x="538" y="759"/>
                    </a:lnTo>
                    <a:lnTo>
                      <a:pt x="500" y="764"/>
                    </a:lnTo>
                    <a:lnTo>
                      <a:pt x="460" y="769"/>
                    </a:lnTo>
                    <a:lnTo>
                      <a:pt x="418" y="773"/>
                    </a:lnTo>
                    <a:lnTo>
                      <a:pt x="376" y="776"/>
                    </a:lnTo>
                    <a:lnTo>
                      <a:pt x="332" y="779"/>
                    </a:lnTo>
                    <a:lnTo>
                      <a:pt x="289" y="780"/>
                    </a:lnTo>
                    <a:lnTo>
                      <a:pt x="246" y="781"/>
                    </a:lnTo>
                    <a:lnTo>
                      <a:pt x="203" y="780"/>
                    </a:lnTo>
                    <a:lnTo>
                      <a:pt x="163" y="778"/>
                    </a:lnTo>
                    <a:lnTo>
                      <a:pt x="125" y="775"/>
                    </a:lnTo>
                    <a:lnTo>
                      <a:pt x="88" y="770"/>
                    </a:lnTo>
                    <a:lnTo>
                      <a:pt x="55" y="764"/>
                    </a:lnTo>
                    <a:lnTo>
                      <a:pt x="27" y="756"/>
                    </a:lnTo>
                    <a:lnTo>
                      <a:pt x="14" y="674"/>
                    </a:lnTo>
                    <a:lnTo>
                      <a:pt x="5" y="593"/>
                    </a:lnTo>
                    <a:lnTo>
                      <a:pt x="1" y="512"/>
                    </a:lnTo>
                    <a:lnTo>
                      <a:pt x="0" y="432"/>
                    </a:lnTo>
                    <a:lnTo>
                      <a:pt x="2" y="352"/>
                    </a:lnTo>
                    <a:lnTo>
                      <a:pt x="9" y="270"/>
                    </a:lnTo>
                    <a:lnTo>
                      <a:pt x="18" y="186"/>
                    </a:lnTo>
                    <a:lnTo>
                      <a:pt x="31" y="98"/>
                    </a:lnTo>
                    <a:close/>
                  </a:path>
                </a:pathLst>
              </a:custGeom>
              <a:solidFill>
                <a:srgbClr val="C1A58C"/>
              </a:solidFill>
              <a:ln w="9525">
                <a:noFill/>
                <a:round/>
                <a:headEnd/>
                <a:tailEnd/>
              </a:ln>
            </p:spPr>
            <p:txBody>
              <a:bodyPr/>
              <a:lstStyle/>
              <a:p>
                <a:endParaRPr lang="en-US"/>
              </a:p>
            </p:txBody>
          </p:sp>
          <p:sp>
            <p:nvSpPr>
              <p:cNvPr id="137" name="Freeform 102"/>
              <p:cNvSpPr>
                <a:spLocks/>
              </p:cNvSpPr>
              <p:nvPr/>
            </p:nvSpPr>
            <p:spPr bwMode="auto">
              <a:xfrm>
                <a:off x="2796" y="1154"/>
                <a:ext cx="106" cy="124"/>
              </a:xfrm>
              <a:custGeom>
                <a:avLst/>
                <a:gdLst/>
                <a:ahLst/>
                <a:cxnLst>
                  <a:cxn ang="0">
                    <a:pos x="29" y="97"/>
                  </a:cxn>
                  <a:cxn ang="0">
                    <a:pos x="64" y="88"/>
                  </a:cxn>
                  <a:cxn ang="0">
                    <a:pos x="99" y="79"/>
                  </a:cxn>
                  <a:cxn ang="0">
                    <a:pos x="136" y="70"/>
                  </a:cxn>
                  <a:cxn ang="0">
                    <a:pos x="174" y="62"/>
                  </a:cxn>
                  <a:cxn ang="0">
                    <a:pos x="212" y="54"/>
                  </a:cxn>
                  <a:cxn ang="0">
                    <a:pos x="250" y="46"/>
                  </a:cxn>
                  <a:cxn ang="0">
                    <a:pos x="289" y="39"/>
                  </a:cxn>
                  <a:cxn ang="0">
                    <a:pos x="328" y="32"/>
                  </a:cxn>
                  <a:cxn ang="0">
                    <a:pos x="368" y="25"/>
                  </a:cxn>
                  <a:cxn ang="0">
                    <a:pos x="407" y="20"/>
                  </a:cxn>
                  <a:cxn ang="0">
                    <a:pos x="445" y="15"/>
                  </a:cxn>
                  <a:cxn ang="0">
                    <a:pos x="484" y="10"/>
                  </a:cxn>
                  <a:cxn ang="0">
                    <a:pos x="522" y="7"/>
                  </a:cxn>
                  <a:cxn ang="0">
                    <a:pos x="559" y="4"/>
                  </a:cxn>
                  <a:cxn ang="0">
                    <a:pos x="596" y="2"/>
                  </a:cxn>
                  <a:cxn ang="0">
                    <a:pos x="632" y="0"/>
                  </a:cxn>
                  <a:cxn ang="0">
                    <a:pos x="622" y="178"/>
                  </a:cxn>
                  <a:cxn ang="0">
                    <a:pos x="612" y="351"/>
                  </a:cxn>
                  <a:cxn ang="0">
                    <a:pos x="608" y="524"/>
                  </a:cxn>
                  <a:cxn ang="0">
                    <a:pos x="612" y="702"/>
                  </a:cxn>
                  <a:cxn ang="0">
                    <a:pos x="586" y="708"/>
                  </a:cxn>
                  <a:cxn ang="0">
                    <a:pos x="555" y="715"/>
                  </a:cxn>
                  <a:cxn ang="0">
                    <a:pos x="521" y="721"/>
                  </a:cxn>
                  <a:cxn ang="0">
                    <a:pos x="485" y="727"/>
                  </a:cxn>
                  <a:cxn ang="0">
                    <a:pos x="445" y="732"/>
                  </a:cxn>
                  <a:cxn ang="0">
                    <a:pos x="405" y="737"/>
                  </a:cxn>
                  <a:cxn ang="0">
                    <a:pos x="363" y="741"/>
                  </a:cxn>
                  <a:cxn ang="0">
                    <a:pos x="322" y="744"/>
                  </a:cxn>
                  <a:cxn ang="0">
                    <a:pos x="279" y="746"/>
                  </a:cxn>
                  <a:cxn ang="0">
                    <a:pos x="238" y="747"/>
                  </a:cxn>
                  <a:cxn ang="0">
                    <a:pos x="196" y="747"/>
                  </a:cxn>
                  <a:cxn ang="0">
                    <a:pos x="157" y="746"/>
                  </a:cxn>
                  <a:cxn ang="0">
                    <a:pos x="119" y="744"/>
                  </a:cxn>
                  <a:cxn ang="0">
                    <a:pos x="84" y="739"/>
                  </a:cxn>
                  <a:cxn ang="0">
                    <a:pos x="53" y="734"/>
                  </a:cxn>
                  <a:cxn ang="0">
                    <a:pos x="25" y="726"/>
                  </a:cxn>
                  <a:cxn ang="0">
                    <a:pos x="13" y="646"/>
                  </a:cxn>
                  <a:cxn ang="0">
                    <a:pos x="6" y="569"/>
                  </a:cxn>
                  <a:cxn ang="0">
                    <a:pos x="0" y="492"/>
                  </a:cxn>
                  <a:cxn ang="0">
                    <a:pos x="0" y="416"/>
                  </a:cxn>
                  <a:cxn ang="0">
                    <a:pos x="2" y="339"/>
                  </a:cxn>
                  <a:cxn ang="0">
                    <a:pos x="8" y="261"/>
                  </a:cxn>
                  <a:cxn ang="0">
                    <a:pos x="17" y="180"/>
                  </a:cxn>
                  <a:cxn ang="0">
                    <a:pos x="29" y="97"/>
                  </a:cxn>
                </a:cxnLst>
                <a:rect l="0" t="0" r="r" b="b"/>
                <a:pathLst>
                  <a:path w="632" h="747">
                    <a:moveTo>
                      <a:pt x="29" y="97"/>
                    </a:moveTo>
                    <a:lnTo>
                      <a:pt x="64" y="88"/>
                    </a:lnTo>
                    <a:lnTo>
                      <a:pt x="99" y="79"/>
                    </a:lnTo>
                    <a:lnTo>
                      <a:pt x="136" y="70"/>
                    </a:lnTo>
                    <a:lnTo>
                      <a:pt x="174" y="62"/>
                    </a:lnTo>
                    <a:lnTo>
                      <a:pt x="212" y="54"/>
                    </a:lnTo>
                    <a:lnTo>
                      <a:pt x="250" y="46"/>
                    </a:lnTo>
                    <a:lnTo>
                      <a:pt x="289" y="39"/>
                    </a:lnTo>
                    <a:lnTo>
                      <a:pt x="328" y="32"/>
                    </a:lnTo>
                    <a:lnTo>
                      <a:pt x="368" y="25"/>
                    </a:lnTo>
                    <a:lnTo>
                      <a:pt x="407" y="20"/>
                    </a:lnTo>
                    <a:lnTo>
                      <a:pt x="445" y="15"/>
                    </a:lnTo>
                    <a:lnTo>
                      <a:pt x="484" y="10"/>
                    </a:lnTo>
                    <a:lnTo>
                      <a:pt x="522" y="7"/>
                    </a:lnTo>
                    <a:lnTo>
                      <a:pt x="559" y="4"/>
                    </a:lnTo>
                    <a:lnTo>
                      <a:pt x="596" y="2"/>
                    </a:lnTo>
                    <a:lnTo>
                      <a:pt x="632" y="0"/>
                    </a:lnTo>
                    <a:lnTo>
                      <a:pt x="622" y="178"/>
                    </a:lnTo>
                    <a:lnTo>
                      <a:pt x="612" y="351"/>
                    </a:lnTo>
                    <a:lnTo>
                      <a:pt x="608" y="524"/>
                    </a:lnTo>
                    <a:lnTo>
                      <a:pt x="612" y="702"/>
                    </a:lnTo>
                    <a:lnTo>
                      <a:pt x="586" y="708"/>
                    </a:lnTo>
                    <a:lnTo>
                      <a:pt x="555" y="715"/>
                    </a:lnTo>
                    <a:lnTo>
                      <a:pt x="521" y="721"/>
                    </a:lnTo>
                    <a:lnTo>
                      <a:pt x="485" y="727"/>
                    </a:lnTo>
                    <a:lnTo>
                      <a:pt x="445" y="732"/>
                    </a:lnTo>
                    <a:lnTo>
                      <a:pt x="405" y="737"/>
                    </a:lnTo>
                    <a:lnTo>
                      <a:pt x="363" y="741"/>
                    </a:lnTo>
                    <a:lnTo>
                      <a:pt x="322" y="744"/>
                    </a:lnTo>
                    <a:lnTo>
                      <a:pt x="279" y="746"/>
                    </a:lnTo>
                    <a:lnTo>
                      <a:pt x="238" y="747"/>
                    </a:lnTo>
                    <a:lnTo>
                      <a:pt x="196" y="747"/>
                    </a:lnTo>
                    <a:lnTo>
                      <a:pt x="157" y="746"/>
                    </a:lnTo>
                    <a:lnTo>
                      <a:pt x="119" y="744"/>
                    </a:lnTo>
                    <a:lnTo>
                      <a:pt x="84" y="739"/>
                    </a:lnTo>
                    <a:lnTo>
                      <a:pt x="53" y="734"/>
                    </a:lnTo>
                    <a:lnTo>
                      <a:pt x="25" y="726"/>
                    </a:lnTo>
                    <a:lnTo>
                      <a:pt x="13" y="646"/>
                    </a:lnTo>
                    <a:lnTo>
                      <a:pt x="6" y="569"/>
                    </a:lnTo>
                    <a:lnTo>
                      <a:pt x="0" y="492"/>
                    </a:lnTo>
                    <a:lnTo>
                      <a:pt x="0" y="416"/>
                    </a:lnTo>
                    <a:lnTo>
                      <a:pt x="2" y="339"/>
                    </a:lnTo>
                    <a:lnTo>
                      <a:pt x="8" y="261"/>
                    </a:lnTo>
                    <a:lnTo>
                      <a:pt x="17" y="180"/>
                    </a:lnTo>
                    <a:lnTo>
                      <a:pt x="29" y="97"/>
                    </a:lnTo>
                    <a:close/>
                  </a:path>
                </a:pathLst>
              </a:custGeom>
              <a:solidFill>
                <a:srgbClr val="C4A891"/>
              </a:solidFill>
              <a:ln w="9525">
                <a:noFill/>
                <a:round/>
                <a:headEnd/>
                <a:tailEnd/>
              </a:ln>
            </p:spPr>
            <p:txBody>
              <a:bodyPr/>
              <a:lstStyle/>
              <a:p>
                <a:endParaRPr lang="en-US"/>
              </a:p>
            </p:txBody>
          </p:sp>
          <p:sp>
            <p:nvSpPr>
              <p:cNvPr id="138" name="Freeform 103"/>
              <p:cNvSpPr>
                <a:spLocks/>
              </p:cNvSpPr>
              <p:nvPr/>
            </p:nvSpPr>
            <p:spPr bwMode="auto">
              <a:xfrm>
                <a:off x="2797" y="1154"/>
                <a:ext cx="102" cy="119"/>
              </a:xfrm>
              <a:custGeom>
                <a:avLst/>
                <a:gdLst/>
                <a:ahLst/>
                <a:cxnLst>
                  <a:cxn ang="0">
                    <a:pos x="29" y="96"/>
                  </a:cxn>
                  <a:cxn ang="0">
                    <a:pos x="62" y="87"/>
                  </a:cxn>
                  <a:cxn ang="0">
                    <a:pos x="97" y="78"/>
                  </a:cxn>
                  <a:cxn ang="0">
                    <a:pos x="132" y="70"/>
                  </a:cxn>
                  <a:cxn ang="0">
                    <a:pos x="168" y="61"/>
                  </a:cxn>
                  <a:cxn ang="0">
                    <a:pos x="206" y="53"/>
                  </a:cxn>
                  <a:cxn ang="0">
                    <a:pos x="243" y="46"/>
                  </a:cxn>
                  <a:cxn ang="0">
                    <a:pos x="281" y="39"/>
                  </a:cxn>
                  <a:cxn ang="0">
                    <a:pos x="320" y="32"/>
                  </a:cxn>
                  <a:cxn ang="0">
                    <a:pos x="358" y="26"/>
                  </a:cxn>
                  <a:cxn ang="0">
                    <a:pos x="396" y="20"/>
                  </a:cxn>
                  <a:cxn ang="0">
                    <a:pos x="434" y="15"/>
                  </a:cxn>
                  <a:cxn ang="0">
                    <a:pos x="472" y="10"/>
                  </a:cxn>
                  <a:cxn ang="0">
                    <a:pos x="508" y="7"/>
                  </a:cxn>
                  <a:cxn ang="0">
                    <a:pos x="545" y="4"/>
                  </a:cxn>
                  <a:cxn ang="0">
                    <a:pos x="580" y="2"/>
                  </a:cxn>
                  <a:cxn ang="0">
                    <a:pos x="615" y="0"/>
                  </a:cxn>
                  <a:cxn ang="0">
                    <a:pos x="609" y="86"/>
                  </a:cxn>
                  <a:cxn ang="0">
                    <a:pos x="604" y="169"/>
                  </a:cxn>
                  <a:cxn ang="0">
                    <a:pos x="599" y="251"/>
                  </a:cxn>
                  <a:cxn ang="0">
                    <a:pos x="594" y="332"/>
                  </a:cxn>
                  <a:cxn ang="0">
                    <a:pos x="591" y="415"/>
                  </a:cxn>
                  <a:cxn ang="0">
                    <a:pos x="589" y="497"/>
                  </a:cxn>
                  <a:cxn ang="0">
                    <a:pos x="589" y="580"/>
                  </a:cxn>
                  <a:cxn ang="0">
                    <a:pos x="592" y="666"/>
                  </a:cxn>
                  <a:cxn ang="0">
                    <a:pos x="567" y="672"/>
                  </a:cxn>
                  <a:cxn ang="0">
                    <a:pos x="537" y="678"/>
                  </a:cxn>
                  <a:cxn ang="0">
                    <a:pos x="504" y="684"/>
                  </a:cxn>
                  <a:cxn ang="0">
                    <a:pos x="469" y="690"/>
                  </a:cxn>
                  <a:cxn ang="0">
                    <a:pos x="431" y="696"/>
                  </a:cxn>
                  <a:cxn ang="0">
                    <a:pos x="392" y="701"/>
                  </a:cxn>
                  <a:cxn ang="0">
                    <a:pos x="352" y="705"/>
                  </a:cxn>
                  <a:cxn ang="0">
                    <a:pos x="311" y="709"/>
                  </a:cxn>
                  <a:cxn ang="0">
                    <a:pos x="271" y="712"/>
                  </a:cxn>
                  <a:cxn ang="0">
                    <a:pos x="230" y="714"/>
                  </a:cxn>
                  <a:cxn ang="0">
                    <a:pos x="191" y="714"/>
                  </a:cxn>
                  <a:cxn ang="0">
                    <a:pos x="153" y="714"/>
                  </a:cxn>
                  <a:cxn ang="0">
                    <a:pos x="116" y="711"/>
                  </a:cxn>
                  <a:cxn ang="0">
                    <a:pos x="82" y="708"/>
                  </a:cxn>
                  <a:cxn ang="0">
                    <a:pos x="52" y="702"/>
                  </a:cxn>
                  <a:cxn ang="0">
                    <a:pos x="25" y="695"/>
                  </a:cxn>
                  <a:cxn ang="0">
                    <a:pos x="13" y="620"/>
                  </a:cxn>
                  <a:cxn ang="0">
                    <a:pos x="6" y="546"/>
                  </a:cxn>
                  <a:cxn ang="0">
                    <a:pos x="1" y="473"/>
                  </a:cxn>
                  <a:cxn ang="0">
                    <a:pos x="0" y="400"/>
                  </a:cxn>
                  <a:cxn ang="0">
                    <a:pos x="3" y="326"/>
                  </a:cxn>
                  <a:cxn ang="0">
                    <a:pos x="9" y="252"/>
                  </a:cxn>
                  <a:cxn ang="0">
                    <a:pos x="17" y="175"/>
                  </a:cxn>
                  <a:cxn ang="0">
                    <a:pos x="29" y="96"/>
                  </a:cxn>
                </a:cxnLst>
                <a:rect l="0" t="0" r="r" b="b"/>
                <a:pathLst>
                  <a:path w="615" h="714">
                    <a:moveTo>
                      <a:pt x="29" y="96"/>
                    </a:moveTo>
                    <a:lnTo>
                      <a:pt x="62" y="87"/>
                    </a:lnTo>
                    <a:lnTo>
                      <a:pt x="97" y="78"/>
                    </a:lnTo>
                    <a:lnTo>
                      <a:pt x="132" y="70"/>
                    </a:lnTo>
                    <a:lnTo>
                      <a:pt x="168" y="61"/>
                    </a:lnTo>
                    <a:lnTo>
                      <a:pt x="206" y="53"/>
                    </a:lnTo>
                    <a:lnTo>
                      <a:pt x="243" y="46"/>
                    </a:lnTo>
                    <a:lnTo>
                      <a:pt x="281" y="39"/>
                    </a:lnTo>
                    <a:lnTo>
                      <a:pt x="320" y="32"/>
                    </a:lnTo>
                    <a:lnTo>
                      <a:pt x="358" y="26"/>
                    </a:lnTo>
                    <a:lnTo>
                      <a:pt x="396" y="20"/>
                    </a:lnTo>
                    <a:lnTo>
                      <a:pt x="434" y="15"/>
                    </a:lnTo>
                    <a:lnTo>
                      <a:pt x="472" y="10"/>
                    </a:lnTo>
                    <a:lnTo>
                      <a:pt x="508" y="7"/>
                    </a:lnTo>
                    <a:lnTo>
                      <a:pt x="545" y="4"/>
                    </a:lnTo>
                    <a:lnTo>
                      <a:pt x="580" y="2"/>
                    </a:lnTo>
                    <a:lnTo>
                      <a:pt x="615" y="0"/>
                    </a:lnTo>
                    <a:lnTo>
                      <a:pt x="609" y="86"/>
                    </a:lnTo>
                    <a:lnTo>
                      <a:pt x="604" y="169"/>
                    </a:lnTo>
                    <a:lnTo>
                      <a:pt x="599" y="251"/>
                    </a:lnTo>
                    <a:lnTo>
                      <a:pt x="594" y="332"/>
                    </a:lnTo>
                    <a:lnTo>
                      <a:pt x="591" y="415"/>
                    </a:lnTo>
                    <a:lnTo>
                      <a:pt x="589" y="497"/>
                    </a:lnTo>
                    <a:lnTo>
                      <a:pt x="589" y="580"/>
                    </a:lnTo>
                    <a:lnTo>
                      <a:pt x="592" y="666"/>
                    </a:lnTo>
                    <a:lnTo>
                      <a:pt x="567" y="672"/>
                    </a:lnTo>
                    <a:lnTo>
                      <a:pt x="537" y="678"/>
                    </a:lnTo>
                    <a:lnTo>
                      <a:pt x="504" y="684"/>
                    </a:lnTo>
                    <a:lnTo>
                      <a:pt x="469" y="690"/>
                    </a:lnTo>
                    <a:lnTo>
                      <a:pt x="431" y="696"/>
                    </a:lnTo>
                    <a:lnTo>
                      <a:pt x="392" y="701"/>
                    </a:lnTo>
                    <a:lnTo>
                      <a:pt x="352" y="705"/>
                    </a:lnTo>
                    <a:lnTo>
                      <a:pt x="311" y="709"/>
                    </a:lnTo>
                    <a:lnTo>
                      <a:pt x="271" y="712"/>
                    </a:lnTo>
                    <a:lnTo>
                      <a:pt x="230" y="714"/>
                    </a:lnTo>
                    <a:lnTo>
                      <a:pt x="191" y="714"/>
                    </a:lnTo>
                    <a:lnTo>
                      <a:pt x="153" y="714"/>
                    </a:lnTo>
                    <a:lnTo>
                      <a:pt x="116" y="711"/>
                    </a:lnTo>
                    <a:lnTo>
                      <a:pt x="82" y="708"/>
                    </a:lnTo>
                    <a:lnTo>
                      <a:pt x="52" y="702"/>
                    </a:lnTo>
                    <a:lnTo>
                      <a:pt x="25" y="695"/>
                    </a:lnTo>
                    <a:lnTo>
                      <a:pt x="13" y="620"/>
                    </a:lnTo>
                    <a:lnTo>
                      <a:pt x="6" y="546"/>
                    </a:lnTo>
                    <a:lnTo>
                      <a:pt x="1" y="473"/>
                    </a:lnTo>
                    <a:lnTo>
                      <a:pt x="0" y="400"/>
                    </a:lnTo>
                    <a:lnTo>
                      <a:pt x="3" y="326"/>
                    </a:lnTo>
                    <a:lnTo>
                      <a:pt x="9" y="252"/>
                    </a:lnTo>
                    <a:lnTo>
                      <a:pt x="17" y="175"/>
                    </a:lnTo>
                    <a:lnTo>
                      <a:pt x="29" y="96"/>
                    </a:lnTo>
                    <a:close/>
                  </a:path>
                </a:pathLst>
              </a:custGeom>
              <a:solidFill>
                <a:srgbClr val="C9AD96"/>
              </a:solidFill>
              <a:ln w="9525">
                <a:noFill/>
                <a:round/>
                <a:headEnd/>
                <a:tailEnd/>
              </a:ln>
            </p:spPr>
            <p:txBody>
              <a:bodyPr/>
              <a:lstStyle/>
              <a:p>
                <a:endParaRPr lang="en-US"/>
              </a:p>
            </p:txBody>
          </p:sp>
          <p:sp>
            <p:nvSpPr>
              <p:cNvPr id="139" name="Freeform 104"/>
              <p:cNvSpPr>
                <a:spLocks/>
              </p:cNvSpPr>
              <p:nvPr/>
            </p:nvSpPr>
            <p:spPr bwMode="auto">
              <a:xfrm>
                <a:off x="2797" y="1155"/>
                <a:ext cx="99" cy="113"/>
              </a:xfrm>
              <a:custGeom>
                <a:avLst/>
                <a:gdLst/>
                <a:ahLst/>
                <a:cxnLst>
                  <a:cxn ang="0">
                    <a:pos x="27" y="95"/>
                  </a:cxn>
                  <a:cxn ang="0">
                    <a:pos x="59" y="86"/>
                  </a:cxn>
                  <a:cxn ang="0">
                    <a:pos x="92" y="78"/>
                  </a:cxn>
                  <a:cxn ang="0">
                    <a:pos x="126" y="69"/>
                  </a:cxn>
                  <a:cxn ang="0">
                    <a:pos x="161" y="61"/>
                  </a:cxn>
                  <a:cxn ang="0">
                    <a:pos x="197" y="54"/>
                  </a:cxn>
                  <a:cxn ang="0">
                    <a:pos x="235" y="46"/>
                  </a:cxn>
                  <a:cxn ang="0">
                    <a:pos x="271" y="39"/>
                  </a:cxn>
                  <a:cxn ang="0">
                    <a:pos x="309" y="33"/>
                  </a:cxn>
                  <a:cxn ang="0">
                    <a:pos x="346" y="27"/>
                  </a:cxn>
                  <a:cxn ang="0">
                    <a:pos x="384" y="20"/>
                  </a:cxn>
                  <a:cxn ang="0">
                    <a:pos x="421" y="15"/>
                  </a:cxn>
                  <a:cxn ang="0">
                    <a:pos x="457" y="11"/>
                  </a:cxn>
                  <a:cxn ang="0">
                    <a:pos x="493" y="7"/>
                  </a:cxn>
                  <a:cxn ang="0">
                    <a:pos x="529" y="4"/>
                  </a:cxn>
                  <a:cxn ang="0">
                    <a:pos x="562" y="2"/>
                  </a:cxn>
                  <a:cxn ang="0">
                    <a:pos x="595" y="0"/>
                  </a:cxn>
                  <a:cxn ang="0">
                    <a:pos x="589" y="81"/>
                  </a:cxn>
                  <a:cxn ang="0">
                    <a:pos x="584" y="160"/>
                  </a:cxn>
                  <a:cxn ang="0">
                    <a:pos x="579" y="237"/>
                  </a:cxn>
                  <a:cxn ang="0">
                    <a:pos x="574" y="314"/>
                  </a:cxn>
                  <a:cxn ang="0">
                    <a:pos x="571" y="391"/>
                  </a:cxn>
                  <a:cxn ang="0">
                    <a:pos x="569" y="468"/>
                  </a:cxn>
                  <a:cxn ang="0">
                    <a:pos x="569" y="547"/>
                  </a:cxn>
                  <a:cxn ang="0">
                    <a:pos x="571" y="628"/>
                  </a:cxn>
                  <a:cxn ang="0">
                    <a:pos x="546" y="634"/>
                  </a:cxn>
                  <a:cxn ang="0">
                    <a:pos x="518" y="640"/>
                  </a:cxn>
                  <a:cxn ang="0">
                    <a:pos x="486" y="647"/>
                  </a:cxn>
                  <a:cxn ang="0">
                    <a:pos x="452" y="654"/>
                  </a:cxn>
                  <a:cxn ang="0">
                    <a:pos x="416" y="660"/>
                  </a:cxn>
                  <a:cxn ang="0">
                    <a:pos x="377" y="665"/>
                  </a:cxn>
                  <a:cxn ang="0">
                    <a:pos x="339" y="670"/>
                  </a:cxn>
                  <a:cxn ang="0">
                    <a:pos x="300" y="674"/>
                  </a:cxn>
                  <a:cxn ang="0">
                    <a:pos x="260" y="678"/>
                  </a:cxn>
                  <a:cxn ang="0">
                    <a:pos x="221" y="680"/>
                  </a:cxn>
                  <a:cxn ang="0">
                    <a:pos x="183" y="681"/>
                  </a:cxn>
                  <a:cxn ang="0">
                    <a:pos x="146" y="681"/>
                  </a:cxn>
                  <a:cxn ang="0">
                    <a:pos x="111" y="679"/>
                  </a:cxn>
                  <a:cxn ang="0">
                    <a:pos x="78" y="676"/>
                  </a:cxn>
                  <a:cxn ang="0">
                    <a:pos x="49" y="671"/>
                  </a:cxn>
                  <a:cxn ang="0">
                    <a:pos x="23" y="664"/>
                  </a:cxn>
                  <a:cxn ang="0">
                    <a:pos x="12" y="593"/>
                  </a:cxn>
                  <a:cxn ang="0">
                    <a:pos x="5" y="522"/>
                  </a:cxn>
                  <a:cxn ang="0">
                    <a:pos x="0" y="453"/>
                  </a:cxn>
                  <a:cxn ang="0">
                    <a:pos x="0" y="384"/>
                  </a:cxn>
                  <a:cxn ang="0">
                    <a:pos x="3" y="314"/>
                  </a:cxn>
                  <a:cxn ang="0">
                    <a:pos x="8" y="243"/>
                  </a:cxn>
                  <a:cxn ang="0">
                    <a:pos x="16" y="170"/>
                  </a:cxn>
                  <a:cxn ang="0">
                    <a:pos x="27" y="95"/>
                  </a:cxn>
                </a:cxnLst>
                <a:rect l="0" t="0" r="r" b="b"/>
                <a:pathLst>
                  <a:path w="595" h="681">
                    <a:moveTo>
                      <a:pt x="27" y="95"/>
                    </a:moveTo>
                    <a:lnTo>
                      <a:pt x="59" y="86"/>
                    </a:lnTo>
                    <a:lnTo>
                      <a:pt x="92" y="78"/>
                    </a:lnTo>
                    <a:lnTo>
                      <a:pt x="126" y="69"/>
                    </a:lnTo>
                    <a:lnTo>
                      <a:pt x="161" y="61"/>
                    </a:lnTo>
                    <a:lnTo>
                      <a:pt x="197" y="54"/>
                    </a:lnTo>
                    <a:lnTo>
                      <a:pt x="235" y="46"/>
                    </a:lnTo>
                    <a:lnTo>
                      <a:pt x="271" y="39"/>
                    </a:lnTo>
                    <a:lnTo>
                      <a:pt x="309" y="33"/>
                    </a:lnTo>
                    <a:lnTo>
                      <a:pt x="346" y="27"/>
                    </a:lnTo>
                    <a:lnTo>
                      <a:pt x="384" y="20"/>
                    </a:lnTo>
                    <a:lnTo>
                      <a:pt x="421" y="15"/>
                    </a:lnTo>
                    <a:lnTo>
                      <a:pt x="457" y="11"/>
                    </a:lnTo>
                    <a:lnTo>
                      <a:pt x="493" y="7"/>
                    </a:lnTo>
                    <a:lnTo>
                      <a:pt x="529" y="4"/>
                    </a:lnTo>
                    <a:lnTo>
                      <a:pt x="562" y="2"/>
                    </a:lnTo>
                    <a:lnTo>
                      <a:pt x="595" y="0"/>
                    </a:lnTo>
                    <a:lnTo>
                      <a:pt x="589" y="81"/>
                    </a:lnTo>
                    <a:lnTo>
                      <a:pt x="584" y="160"/>
                    </a:lnTo>
                    <a:lnTo>
                      <a:pt x="579" y="237"/>
                    </a:lnTo>
                    <a:lnTo>
                      <a:pt x="574" y="314"/>
                    </a:lnTo>
                    <a:lnTo>
                      <a:pt x="571" y="391"/>
                    </a:lnTo>
                    <a:lnTo>
                      <a:pt x="569" y="468"/>
                    </a:lnTo>
                    <a:lnTo>
                      <a:pt x="569" y="547"/>
                    </a:lnTo>
                    <a:lnTo>
                      <a:pt x="571" y="628"/>
                    </a:lnTo>
                    <a:lnTo>
                      <a:pt x="546" y="634"/>
                    </a:lnTo>
                    <a:lnTo>
                      <a:pt x="518" y="640"/>
                    </a:lnTo>
                    <a:lnTo>
                      <a:pt x="486" y="647"/>
                    </a:lnTo>
                    <a:lnTo>
                      <a:pt x="452" y="654"/>
                    </a:lnTo>
                    <a:lnTo>
                      <a:pt x="416" y="660"/>
                    </a:lnTo>
                    <a:lnTo>
                      <a:pt x="377" y="665"/>
                    </a:lnTo>
                    <a:lnTo>
                      <a:pt x="339" y="670"/>
                    </a:lnTo>
                    <a:lnTo>
                      <a:pt x="300" y="674"/>
                    </a:lnTo>
                    <a:lnTo>
                      <a:pt x="260" y="678"/>
                    </a:lnTo>
                    <a:lnTo>
                      <a:pt x="221" y="680"/>
                    </a:lnTo>
                    <a:lnTo>
                      <a:pt x="183" y="681"/>
                    </a:lnTo>
                    <a:lnTo>
                      <a:pt x="146" y="681"/>
                    </a:lnTo>
                    <a:lnTo>
                      <a:pt x="111" y="679"/>
                    </a:lnTo>
                    <a:lnTo>
                      <a:pt x="78" y="676"/>
                    </a:lnTo>
                    <a:lnTo>
                      <a:pt x="49" y="671"/>
                    </a:lnTo>
                    <a:lnTo>
                      <a:pt x="23" y="664"/>
                    </a:lnTo>
                    <a:lnTo>
                      <a:pt x="12" y="593"/>
                    </a:lnTo>
                    <a:lnTo>
                      <a:pt x="5" y="522"/>
                    </a:lnTo>
                    <a:lnTo>
                      <a:pt x="0" y="453"/>
                    </a:lnTo>
                    <a:lnTo>
                      <a:pt x="0" y="384"/>
                    </a:lnTo>
                    <a:lnTo>
                      <a:pt x="3" y="314"/>
                    </a:lnTo>
                    <a:lnTo>
                      <a:pt x="8" y="243"/>
                    </a:lnTo>
                    <a:lnTo>
                      <a:pt x="16" y="170"/>
                    </a:lnTo>
                    <a:lnTo>
                      <a:pt x="27" y="95"/>
                    </a:lnTo>
                    <a:close/>
                  </a:path>
                </a:pathLst>
              </a:custGeom>
              <a:solidFill>
                <a:srgbClr val="CCB59E"/>
              </a:solidFill>
              <a:ln w="9525">
                <a:noFill/>
                <a:round/>
                <a:headEnd/>
                <a:tailEnd/>
              </a:ln>
            </p:spPr>
            <p:txBody>
              <a:bodyPr/>
              <a:lstStyle/>
              <a:p>
                <a:endParaRPr lang="en-US"/>
              </a:p>
            </p:txBody>
          </p:sp>
          <p:sp>
            <p:nvSpPr>
              <p:cNvPr id="140" name="Freeform 105"/>
              <p:cNvSpPr>
                <a:spLocks/>
              </p:cNvSpPr>
              <p:nvPr/>
            </p:nvSpPr>
            <p:spPr bwMode="auto">
              <a:xfrm>
                <a:off x="2797" y="1155"/>
                <a:ext cx="96" cy="108"/>
              </a:xfrm>
              <a:custGeom>
                <a:avLst/>
                <a:gdLst/>
                <a:ahLst/>
                <a:cxnLst>
                  <a:cxn ang="0">
                    <a:pos x="25" y="94"/>
                  </a:cxn>
                  <a:cxn ang="0">
                    <a:pos x="55" y="85"/>
                  </a:cxn>
                  <a:cxn ang="0">
                    <a:pos x="87" y="77"/>
                  </a:cxn>
                  <a:cxn ang="0">
                    <a:pos x="120" y="69"/>
                  </a:cxn>
                  <a:cxn ang="0">
                    <a:pos x="154" y="61"/>
                  </a:cxn>
                  <a:cxn ang="0">
                    <a:pos x="189" y="53"/>
                  </a:cxn>
                  <a:cxn ang="0">
                    <a:pos x="224" y="46"/>
                  </a:cxn>
                  <a:cxn ang="0">
                    <a:pos x="260" y="39"/>
                  </a:cxn>
                  <a:cxn ang="0">
                    <a:pos x="298" y="32"/>
                  </a:cxn>
                  <a:cxn ang="0">
                    <a:pos x="334" y="26"/>
                  </a:cxn>
                  <a:cxn ang="0">
                    <a:pos x="370" y="20"/>
                  </a:cxn>
                  <a:cxn ang="0">
                    <a:pos x="406" y="15"/>
                  </a:cxn>
                  <a:cxn ang="0">
                    <a:pos x="442" y="11"/>
                  </a:cxn>
                  <a:cxn ang="0">
                    <a:pos x="477" y="7"/>
                  </a:cxn>
                  <a:cxn ang="0">
                    <a:pos x="511" y="4"/>
                  </a:cxn>
                  <a:cxn ang="0">
                    <a:pos x="544" y="2"/>
                  </a:cxn>
                  <a:cxn ang="0">
                    <a:pos x="574" y="0"/>
                  </a:cxn>
                  <a:cxn ang="0">
                    <a:pos x="570" y="77"/>
                  </a:cxn>
                  <a:cxn ang="0">
                    <a:pos x="565" y="151"/>
                  </a:cxn>
                  <a:cxn ang="0">
                    <a:pos x="560" y="224"/>
                  </a:cxn>
                  <a:cxn ang="0">
                    <a:pos x="554" y="296"/>
                  </a:cxn>
                  <a:cxn ang="0">
                    <a:pos x="551" y="368"/>
                  </a:cxn>
                  <a:cxn ang="0">
                    <a:pos x="549" y="440"/>
                  </a:cxn>
                  <a:cxn ang="0">
                    <a:pos x="548" y="514"/>
                  </a:cxn>
                  <a:cxn ang="0">
                    <a:pos x="550" y="591"/>
                  </a:cxn>
                  <a:cxn ang="0">
                    <a:pos x="526" y="597"/>
                  </a:cxn>
                  <a:cxn ang="0">
                    <a:pos x="498" y="603"/>
                  </a:cxn>
                  <a:cxn ang="0">
                    <a:pos x="468" y="610"/>
                  </a:cxn>
                  <a:cxn ang="0">
                    <a:pos x="435" y="616"/>
                  </a:cxn>
                  <a:cxn ang="0">
                    <a:pos x="400" y="623"/>
                  </a:cxn>
                  <a:cxn ang="0">
                    <a:pos x="364" y="629"/>
                  </a:cxn>
                  <a:cxn ang="0">
                    <a:pos x="325" y="634"/>
                  </a:cxn>
                  <a:cxn ang="0">
                    <a:pos x="288" y="639"/>
                  </a:cxn>
                  <a:cxn ang="0">
                    <a:pos x="250" y="644"/>
                  </a:cxn>
                  <a:cxn ang="0">
                    <a:pos x="213" y="647"/>
                  </a:cxn>
                  <a:cxn ang="0">
                    <a:pos x="175" y="649"/>
                  </a:cxn>
                  <a:cxn ang="0">
                    <a:pos x="140" y="649"/>
                  </a:cxn>
                  <a:cxn ang="0">
                    <a:pos x="106" y="648"/>
                  </a:cxn>
                  <a:cxn ang="0">
                    <a:pos x="75" y="645"/>
                  </a:cxn>
                  <a:cxn ang="0">
                    <a:pos x="46" y="640"/>
                  </a:cxn>
                  <a:cxn ang="0">
                    <a:pos x="21" y="633"/>
                  </a:cxn>
                  <a:cxn ang="0">
                    <a:pos x="11" y="566"/>
                  </a:cxn>
                  <a:cxn ang="0">
                    <a:pos x="4" y="500"/>
                  </a:cxn>
                  <a:cxn ang="0">
                    <a:pos x="1" y="434"/>
                  </a:cxn>
                  <a:cxn ang="0">
                    <a:pos x="0" y="368"/>
                  </a:cxn>
                  <a:cxn ang="0">
                    <a:pos x="2" y="302"/>
                  </a:cxn>
                  <a:cxn ang="0">
                    <a:pos x="7" y="234"/>
                  </a:cxn>
                  <a:cxn ang="0">
                    <a:pos x="14" y="165"/>
                  </a:cxn>
                  <a:cxn ang="0">
                    <a:pos x="25" y="94"/>
                  </a:cxn>
                </a:cxnLst>
                <a:rect l="0" t="0" r="r" b="b"/>
                <a:pathLst>
                  <a:path w="574" h="649">
                    <a:moveTo>
                      <a:pt x="25" y="94"/>
                    </a:moveTo>
                    <a:lnTo>
                      <a:pt x="55" y="85"/>
                    </a:lnTo>
                    <a:lnTo>
                      <a:pt x="87" y="77"/>
                    </a:lnTo>
                    <a:lnTo>
                      <a:pt x="120" y="69"/>
                    </a:lnTo>
                    <a:lnTo>
                      <a:pt x="154" y="61"/>
                    </a:lnTo>
                    <a:lnTo>
                      <a:pt x="189" y="53"/>
                    </a:lnTo>
                    <a:lnTo>
                      <a:pt x="224" y="46"/>
                    </a:lnTo>
                    <a:lnTo>
                      <a:pt x="260" y="39"/>
                    </a:lnTo>
                    <a:lnTo>
                      <a:pt x="298" y="32"/>
                    </a:lnTo>
                    <a:lnTo>
                      <a:pt x="334" y="26"/>
                    </a:lnTo>
                    <a:lnTo>
                      <a:pt x="370" y="20"/>
                    </a:lnTo>
                    <a:lnTo>
                      <a:pt x="406" y="15"/>
                    </a:lnTo>
                    <a:lnTo>
                      <a:pt x="442" y="11"/>
                    </a:lnTo>
                    <a:lnTo>
                      <a:pt x="477" y="7"/>
                    </a:lnTo>
                    <a:lnTo>
                      <a:pt x="511" y="4"/>
                    </a:lnTo>
                    <a:lnTo>
                      <a:pt x="544" y="2"/>
                    </a:lnTo>
                    <a:lnTo>
                      <a:pt x="574" y="0"/>
                    </a:lnTo>
                    <a:lnTo>
                      <a:pt x="570" y="77"/>
                    </a:lnTo>
                    <a:lnTo>
                      <a:pt x="565" y="151"/>
                    </a:lnTo>
                    <a:lnTo>
                      <a:pt x="560" y="224"/>
                    </a:lnTo>
                    <a:lnTo>
                      <a:pt x="554" y="296"/>
                    </a:lnTo>
                    <a:lnTo>
                      <a:pt x="551" y="368"/>
                    </a:lnTo>
                    <a:lnTo>
                      <a:pt x="549" y="440"/>
                    </a:lnTo>
                    <a:lnTo>
                      <a:pt x="548" y="514"/>
                    </a:lnTo>
                    <a:lnTo>
                      <a:pt x="550" y="591"/>
                    </a:lnTo>
                    <a:lnTo>
                      <a:pt x="526" y="597"/>
                    </a:lnTo>
                    <a:lnTo>
                      <a:pt x="498" y="603"/>
                    </a:lnTo>
                    <a:lnTo>
                      <a:pt x="468" y="610"/>
                    </a:lnTo>
                    <a:lnTo>
                      <a:pt x="435" y="616"/>
                    </a:lnTo>
                    <a:lnTo>
                      <a:pt x="400" y="623"/>
                    </a:lnTo>
                    <a:lnTo>
                      <a:pt x="364" y="629"/>
                    </a:lnTo>
                    <a:lnTo>
                      <a:pt x="325" y="634"/>
                    </a:lnTo>
                    <a:lnTo>
                      <a:pt x="288" y="639"/>
                    </a:lnTo>
                    <a:lnTo>
                      <a:pt x="250" y="644"/>
                    </a:lnTo>
                    <a:lnTo>
                      <a:pt x="213" y="647"/>
                    </a:lnTo>
                    <a:lnTo>
                      <a:pt x="175" y="649"/>
                    </a:lnTo>
                    <a:lnTo>
                      <a:pt x="140" y="649"/>
                    </a:lnTo>
                    <a:lnTo>
                      <a:pt x="106" y="648"/>
                    </a:lnTo>
                    <a:lnTo>
                      <a:pt x="75" y="645"/>
                    </a:lnTo>
                    <a:lnTo>
                      <a:pt x="46" y="640"/>
                    </a:lnTo>
                    <a:lnTo>
                      <a:pt x="21" y="633"/>
                    </a:lnTo>
                    <a:lnTo>
                      <a:pt x="11" y="566"/>
                    </a:lnTo>
                    <a:lnTo>
                      <a:pt x="4" y="500"/>
                    </a:lnTo>
                    <a:lnTo>
                      <a:pt x="1" y="434"/>
                    </a:lnTo>
                    <a:lnTo>
                      <a:pt x="0" y="368"/>
                    </a:lnTo>
                    <a:lnTo>
                      <a:pt x="2" y="302"/>
                    </a:lnTo>
                    <a:lnTo>
                      <a:pt x="7" y="234"/>
                    </a:lnTo>
                    <a:lnTo>
                      <a:pt x="14" y="165"/>
                    </a:lnTo>
                    <a:lnTo>
                      <a:pt x="25" y="94"/>
                    </a:lnTo>
                    <a:close/>
                  </a:path>
                </a:pathLst>
              </a:custGeom>
              <a:solidFill>
                <a:srgbClr val="D1BAA3"/>
              </a:solidFill>
              <a:ln w="9525">
                <a:noFill/>
                <a:round/>
                <a:headEnd/>
                <a:tailEnd/>
              </a:ln>
            </p:spPr>
            <p:txBody>
              <a:bodyPr/>
              <a:lstStyle/>
              <a:p>
                <a:endParaRPr lang="en-US"/>
              </a:p>
            </p:txBody>
          </p:sp>
          <p:sp>
            <p:nvSpPr>
              <p:cNvPr id="141" name="Freeform 106"/>
              <p:cNvSpPr>
                <a:spLocks/>
              </p:cNvSpPr>
              <p:nvPr/>
            </p:nvSpPr>
            <p:spPr bwMode="auto">
              <a:xfrm>
                <a:off x="2798" y="1155"/>
                <a:ext cx="92" cy="103"/>
              </a:xfrm>
              <a:custGeom>
                <a:avLst/>
                <a:gdLst/>
                <a:ahLst/>
                <a:cxnLst>
                  <a:cxn ang="0">
                    <a:pos x="24" y="93"/>
                  </a:cxn>
                  <a:cxn ang="0">
                    <a:pos x="53" y="85"/>
                  </a:cxn>
                  <a:cxn ang="0">
                    <a:pos x="83" y="77"/>
                  </a:cxn>
                  <a:cxn ang="0">
                    <a:pos x="115" y="69"/>
                  </a:cxn>
                  <a:cxn ang="0">
                    <a:pos x="148" y="61"/>
                  </a:cxn>
                  <a:cxn ang="0">
                    <a:pos x="182" y="53"/>
                  </a:cxn>
                  <a:cxn ang="0">
                    <a:pos x="217" y="46"/>
                  </a:cxn>
                  <a:cxn ang="0">
                    <a:pos x="252" y="39"/>
                  </a:cxn>
                  <a:cxn ang="0">
                    <a:pos x="287" y="32"/>
                  </a:cxn>
                  <a:cxn ang="0">
                    <a:pos x="323" y="26"/>
                  </a:cxn>
                  <a:cxn ang="0">
                    <a:pos x="359" y="21"/>
                  </a:cxn>
                  <a:cxn ang="0">
                    <a:pos x="394" y="15"/>
                  </a:cxn>
                  <a:cxn ang="0">
                    <a:pos x="429" y="10"/>
                  </a:cxn>
                  <a:cxn ang="0">
                    <a:pos x="462" y="7"/>
                  </a:cxn>
                  <a:cxn ang="0">
                    <a:pos x="495" y="4"/>
                  </a:cxn>
                  <a:cxn ang="0">
                    <a:pos x="526" y="1"/>
                  </a:cxn>
                  <a:cxn ang="0">
                    <a:pos x="555" y="0"/>
                  </a:cxn>
                  <a:cxn ang="0">
                    <a:pos x="551" y="72"/>
                  </a:cxn>
                  <a:cxn ang="0">
                    <a:pos x="546" y="142"/>
                  </a:cxn>
                  <a:cxn ang="0">
                    <a:pos x="541" y="210"/>
                  </a:cxn>
                  <a:cxn ang="0">
                    <a:pos x="535" y="277"/>
                  </a:cxn>
                  <a:cxn ang="0">
                    <a:pos x="532" y="345"/>
                  </a:cxn>
                  <a:cxn ang="0">
                    <a:pos x="530" y="413"/>
                  </a:cxn>
                  <a:cxn ang="0">
                    <a:pos x="529" y="482"/>
                  </a:cxn>
                  <a:cxn ang="0">
                    <a:pos x="531" y="554"/>
                  </a:cxn>
                  <a:cxn ang="0">
                    <a:pos x="508" y="560"/>
                  </a:cxn>
                  <a:cxn ang="0">
                    <a:pos x="481" y="567"/>
                  </a:cxn>
                  <a:cxn ang="0">
                    <a:pos x="451" y="574"/>
                  </a:cxn>
                  <a:cxn ang="0">
                    <a:pos x="419" y="580"/>
                  </a:cxn>
                  <a:cxn ang="0">
                    <a:pos x="385" y="587"/>
                  </a:cxn>
                  <a:cxn ang="0">
                    <a:pos x="350" y="593"/>
                  </a:cxn>
                  <a:cxn ang="0">
                    <a:pos x="314" y="599"/>
                  </a:cxn>
                  <a:cxn ang="0">
                    <a:pos x="278" y="604"/>
                  </a:cxn>
                  <a:cxn ang="0">
                    <a:pos x="240" y="609"/>
                  </a:cxn>
                  <a:cxn ang="0">
                    <a:pos x="204" y="613"/>
                  </a:cxn>
                  <a:cxn ang="0">
                    <a:pos x="169" y="615"/>
                  </a:cxn>
                  <a:cxn ang="0">
                    <a:pos x="135" y="616"/>
                  </a:cxn>
                  <a:cxn ang="0">
                    <a:pos x="102" y="616"/>
                  </a:cxn>
                  <a:cxn ang="0">
                    <a:pos x="72" y="613"/>
                  </a:cxn>
                  <a:cxn ang="0">
                    <a:pos x="45" y="609"/>
                  </a:cxn>
                  <a:cxn ang="0">
                    <a:pos x="21" y="603"/>
                  </a:cxn>
                  <a:cxn ang="0">
                    <a:pos x="11" y="539"/>
                  </a:cxn>
                  <a:cxn ang="0">
                    <a:pos x="4" y="476"/>
                  </a:cxn>
                  <a:cxn ang="0">
                    <a:pos x="1" y="415"/>
                  </a:cxn>
                  <a:cxn ang="0">
                    <a:pos x="0" y="352"/>
                  </a:cxn>
                  <a:cxn ang="0">
                    <a:pos x="2" y="289"/>
                  </a:cxn>
                  <a:cxn ang="0">
                    <a:pos x="7" y="226"/>
                  </a:cxn>
                  <a:cxn ang="0">
                    <a:pos x="15" y="160"/>
                  </a:cxn>
                  <a:cxn ang="0">
                    <a:pos x="24" y="93"/>
                  </a:cxn>
                </a:cxnLst>
                <a:rect l="0" t="0" r="r" b="b"/>
                <a:pathLst>
                  <a:path w="555" h="616">
                    <a:moveTo>
                      <a:pt x="24" y="93"/>
                    </a:moveTo>
                    <a:lnTo>
                      <a:pt x="53" y="85"/>
                    </a:lnTo>
                    <a:lnTo>
                      <a:pt x="83" y="77"/>
                    </a:lnTo>
                    <a:lnTo>
                      <a:pt x="115" y="69"/>
                    </a:lnTo>
                    <a:lnTo>
                      <a:pt x="148" y="61"/>
                    </a:lnTo>
                    <a:lnTo>
                      <a:pt x="182" y="53"/>
                    </a:lnTo>
                    <a:lnTo>
                      <a:pt x="217" y="46"/>
                    </a:lnTo>
                    <a:lnTo>
                      <a:pt x="252" y="39"/>
                    </a:lnTo>
                    <a:lnTo>
                      <a:pt x="287" y="32"/>
                    </a:lnTo>
                    <a:lnTo>
                      <a:pt x="323" y="26"/>
                    </a:lnTo>
                    <a:lnTo>
                      <a:pt x="359" y="21"/>
                    </a:lnTo>
                    <a:lnTo>
                      <a:pt x="394" y="15"/>
                    </a:lnTo>
                    <a:lnTo>
                      <a:pt x="429" y="10"/>
                    </a:lnTo>
                    <a:lnTo>
                      <a:pt x="462" y="7"/>
                    </a:lnTo>
                    <a:lnTo>
                      <a:pt x="495" y="4"/>
                    </a:lnTo>
                    <a:lnTo>
                      <a:pt x="526" y="1"/>
                    </a:lnTo>
                    <a:lnTo>
                      <a:pt x="555" y="0"/>
                    </a:lnTo>
                    <a:lnTo>
                      <a:pt x="551" y="72"/>
                    </a:lnTo>
                    <a:lnTo>
                      <a:pt x="546" y="142"/>
                    </a:lnTo>
                    <a:lnTo>
                      <a:pt x="541" y="210"/>
                    </a:lnTo>
                    <a:lnTo>
                      <a:pt x="535" y="277"/>
                    </a:lnTo>
                    <a:lnTo>
                      <a:pt x="532" y="345"/>
                    </a:lnTo>
                    <a:lnTo>
                      <a:pt x="530" y="413"/>
                    </a:lnTo>
                    <a:lnTo>
                      <a:pt x="529" y="482"/>
                    </a:lnTo>
                    <a:lnTo>
                      <a:pt x="531" y="554"/>
                    </a:lnTo>
                    <a:lnTo>
                      <a:pt x="508" y="560"/>
                    </a:lnTo>
                    <a:lnTo>
                      <a:pt x="481" y="567"/>
                    </a:lnTo>
                    <a:lnTo>
                      <a:pt x="451" y="574"/>
                    </a:lnTo>
                    <a:lnTo>
                      <a:pt x="419" y="580"/>
                    </a:lnTo>
                    <a:lnTo>
                      <a:pt x="385" y="587"/>
                    </a:lnTo>
                    <a:lnTo>
                      <a:pt x="350" y="593"/>
                    </a:lnTo>
                    <a:lnTo>
                      <a:pt x="314" y="599"/>
                    </a:lnTo>
                    <a:lnTo>
                      <a:pt x="278" y="604"/>
                    </a:lnTo>
                    <a:lnTo>
                      <a:pt x="240" y="609"/>
                    </a:lnTo>
                    <a:lnTo>
                      <a:pt x="204" y="613"/>
                    </a:lnTo>
                    <a:lnTo>
                      <a:pt x="169" y="615"/>
                    </a:lnTo>
                    <a:lnTo>
                      <a:pt x="135" y="616"/>
                    </a:lnTo>
                    <a:lnTo>
                      <a:pt x="102" y="616"/>
                    </a:lnTo>
                    <a:lnTo>
                      <a:pt x="72" y="613"/>
                    </a:lnTo>
                    <a:lnTo>
                      <a:pt x="45" y="609"/>
                    </a:lnTo>
                    <a:lnTo>
                      <a:pt x="21" y="603"/>
                    </a:lnTo>
                    <a:lnTo>
                      <a:pt x="11" y="539"/>
                    </a:lnTo>
                    <a:lnTo>
                      <a:pt x="4" y="476"/>
                    </a:lnTo>
                    <a:lnTo>
                      <a:pt x="1" y="415"/>
                    </a:lnTo>
                    <a:lnTo>
                      <a:pt x="0" y="352"/>
                    </a:lnTo>
                    <a:lnTo>
                      <a:pt x="2" y="289"/>
                    </a:lnTo>
                    <a:lnTo>
                      <a:pt x="7" y="226"/>
                    </a:lnTo>
                    <a:lnTo>
                      <a:pt x="15" y="160"/>
                    </a:lnTo>
                    <a:lnTo>
                      <a:pt x="24" y="93"/>
                    </a:lnTo>
                    <a:close/>
                  </a:path>
                </a:pathLst>
              </a:custGeom>
              <a:solidFill>
                <a:srgbClr val="D3BCA8"/>
              </a:solidFill>
              <a:ln w="9525">
                <a:noFill/>
                <a:round/>
                <a:headEnd/>
                <a:tailEnd/>
              </a:ln>
            </p:spPr>
            <p:txBody>
              <a:bodyPr/>
              <a:lstStyle/>
              <a:p>
                <a:endParaRPr lang="en-US"/>
              </a:p>
            </p:txBody>
          </p:sp>
          <p:sp>
            <p:nvSpPr>
              <p:cNvPr id="142" name="Freeform 107"/>
              <p:cNvSpPr>
                <a:spLocks/>
              </p:cNvSpPr>
              <p:nvPr/>
            </p:nvSpPr>
            <p:spPr bwMode="auto">
              <a:xfrm>
                <a:off x="2798" y="1156"/>
                <a:ext cx="90" cy="97"/>
              </a:xfrm>
              <a:custGeom>
                <a:avLst/>
                <a:gdLst/>
                <a:ahLst/>
                <a:cxnLst>
                  <a:cxn ang="0">
                    <a:pos x="23" y="92"/>
                  </a:cxn>
                  <a:cxn ang="0">
                    <a:pos x="50" y="84"/>
                  </a:cxn>
                  <a:cxn ang="0">
                    <a:pos x="79" y="76"/>
                  </a:cxn>
                  <a:cxn ang="0">
                    <a:pos x="109" y="68"/>
                  </a:cxn>
                  <a:cxn ang="0">
                    <a:pos x="141" y="60"/>
                  </a:cxn>
                  <a:cxn ang="0">
                    <a:pos x="174" y="53"/>
                  </a:cxn>
                  <a:cxn ang="0">
                    <a:pos x="209" y="46"/>
                  </a:cxn>
                  <a:cxn ang="0">
                    <a:pos x="243" y="39"/>
                  </a:cxn>
                  <a:cxn ang="0">
                    <a:pos x="278" y="32"/>
                  </a:cxn>
                  <a:cxn ang="0">
                    <a:pos x="313" y="26"/>
                  </a:cxn>
                  <a:cxn ang="0">
                    <a:pos x="347" y="21"/>
                  </a:cxn>
                  <a:cxn ang="0">
                    <a:pos x="382" y="15"/>
                  </a:cxn>
                  <a:cxn ang="0">
                    <a:pos x="415" y="10"/>
                  </a:cxn>
                  <a:cxn ang="0">
                    <a:pos x="448" y="7"/>
                  </a:cxn>
                  <a:cxn ang="0">
                    <a:pos x="479" y="4"/>
                  </a:cxn>
                  <a:cxn ang="0">
                    <a:pos x="509" y="1"/>
                  </a:cxn>
                  <a:cxn ang="0">
                    <a:pos x="536" y="0"/>
                  </a:cxn>
                  <a:cxn ang="0">
                    <a:pos x="532" y="68"/>
                  </a:cxn>
                  <a:cxn ang="0">
                    <a:pos x="527" y="134"/>
                  </a:cxn>
                  <a:cxn ang="0">
                    <a:pos x="522" y="197"/>
                  </a:cxn>
                  <a:cxn ang="0">
                    <a:pos x="516" y="259"/>
                  </a:cxn>
                  <a:cxn ang="0">
                    <a:pos x="512" y="321"/>
                  </a:cxn>
                  <a:cxn ang="0">
                    <a:pos x="510" y="384"/>
                  </a:cxn>
                  <a:cxn ang="0">
                    <a:pos x="509" y="449"/>
                  </a:cxn>
                  <a:cxn ang="0">
                    <a:pos x="511" y="517"/>
                  </a:cxn>
                  <a:cxn ang="0">
                    <a:pos x="489" y="523"/>
                  </a:cxn>
                  <a:cxn ang="0">
                    <a:pos x="462" y="529"/>
                  </a:cxn>
                  <a:cxn ang="0">
                    <a:pos x="433" y="536"/>
                  </a:cxn>
                  <a:cxn ang="0">
                    <a:pos x="402" y="543"/>
                  </a:cxn>
                  <a:cxn ang="0">
                    <a:pos x="370" y="550"/>
                  </a:cxn>
                  <a:cxn ang="0">
                    <a:pos x="336" y="556"/>
                  </a:cxn>
                  <a:cxn ang="0">
                    <a:pos x="301" y="564"/>
                  </a:cxn>
                  <a:cxn ang="0">
                    <a:pos x="266" y="570"/>
                  </a:cxn>
                  <a:cxn ang="0">
                    <a:pos x="231" y="575"/>
                  </a:cxn>
                  <a:cxn ang="0">
                    <a:pos x="196" y="579"/>
                  </a:cxn>
                  <a:cxn ang="0">
                    <a:pos x="162" y="582"/>
                  </a:cxn>
                  <a:cxn ang="0">
                    <a:pos x="129" y="584"/>
                  </a:cxn>
                  <a:cxn ang="0">
                    <a:pos x="98" y="584"/>
                  </a:cxn>
                  <a:cxn ang="0">
                    <a:pos x="69" y="582"/>
                  </a:cxn>
                  <a:cxn ang="0">
                    <a:pos x="43" y="579"/>
                  </a:cxn>
                  <a:cxn ang="0">
                    <a:pos x="20" y="573"/>
                  </a:cxn>
                  <a:cxn ang="0">
                    <a:pos x="10" y="512"/>
                  </a:cxn>
                  <a:cxn ang="0">
                    <a:pos x="4" y="453"/>
                  </a:cxn>
                  <a:cxn ang="0">
                    <a:pos x="1" y="394"/>
                  </a:cxn>
                  <a:cxn ang="0">
                    <a:pos x="0" y="336"/>
                  </a:cxn>
                  <a:cxn ang="0">
                    <a:pos x="2" y="277"/>
                  </a:cxn>
                  <a:cxn ang="0">
                    <a:pos x="6" y="217"/>
                  </a:cxn>
                  <a:cxn ang="0">
                    <a:pos x="14" y="156"/>
                  </a:cxn>
                  <a:cxn ang="0">
                    <a:pos x="23" y="92"/>
                  </a:cxn>
                </a:cxnLst>
                <a:rect l="0" t="0" r="r" b="b"/>
                <a:pathLst>
                  <a:path w="536" h="584">
                    <a:moveTo>
                      <a:pt x="23" y="92"/>
                    </a:moveTo>
                    <a:lnTo>
                      <a:pt x="50" y="84"/>
                    </a:lnTo>
                    <a:lnTo>
                      <a:pt x="79" y="76"/>
                    </a:lnTo>
                    <a:lnTo>
                      <a:pt x="109" y="68"/>
                    </a:lnTo>
                    <a:lnTo>
                      <a:pt x="141" y="60"/>
                    </a:lnTo>
                    <a:lnTo>
                      <a:pt x="174" y="53"/>
                    </a:lnTo>
                    <a:lnTo>
                      <a:pt x="209" y="46"/>
                    </a:lnTo>
                    <a:lnTo>
                      <a:pt x="243" y="39"/>
                    </a:lnTo>
                    <a:lnTo>
                      <a:pt x="278" y="32"/>
                    </a:lnTo>
                    <a:lnTo>
                      <a:pt x="313" y="26"/>
                    </a:lnTo>
                    <a:lnTo>
                      <a:pt x="347" y="21"/>
                    </a:lnTo>
                    <a:lnTo>
                      <a:pt x="382" y="15"/>
                    </a:lnTo>
                    <a:lnTo>
                      <a:pt x="415" y="10"/>
                    </a:lnTo>
                    <a:lnTo>
                      <a:pt x="448" y="7"/>
                    </a:lnTo>
                    <a:lnTo>
                      <a:pt x="479" y="4"/>
                    </a:lnTo>
                    <a:lnTo>
                      <a:pt x="509" y="1"/>
                    </a:lnTo>
                    <a:lnTo>
                      <a:pt x="536" y="0"/>
                    </a:lnTo>
                    <a:lnTo>
                      <a:pt x="532" y="68"/>
                    </a:lnTo>
                    <a:lnTo>
                      <a:pt x="527" y="134"/>
                    </a:lnTo>
                    <a:lnTo>
                      <a:pt x="522" y="197"/>
                    </a:lnTo>
                    <a:lnTo>
                      <a:pt x="516" y="259"/>
                    </a:lnTo>
                    <a:lnTo>
                      <a:pt x="512" y="321"/>
                    </a:lnTo>
                    <a:lnTo>
                      <a:pt x="510" y="384"/>
                    </a:lnTo>
                    <a:lnTo>
                      <a:pt x="509" y="449"/>
                    </a:lnTo>
                    <a:lnTo>
                      <a:pt x="511" y="517"/>
                    </a:lnTo>
                    <a:lnTo>
                      <a:pt x="489" y="523"/>
                    </a:lnTo>
                    <a:lnTo>
                      <a:pt x="462" y="529"/>
                    </a:lnTo>
                    <a:lnTo>
                      <a:pt x="433" y="536"/>
                    </a:lnTo>
                    <a:lnTo>
                      <a:pt x="402" y="543"/>
                    </a:lnTo>
                    <a:lnTo>
                      <a:pt x="370" y="550"/>
                    </a:lnTo>
                    <a:lnTo>
                      <a:pt x="336" y="556"/>
                    </a:lnTo>
                    <a:lnTo>
                      <a:pt x="301" y="564"/>
                    </a:lnTo>
                    <a:lnTo>
                      <a:pt x="266" y="570"/>
                    </a:lnTo>
                    <a:lnTo>
                      <a:pt x="231" y="575"/>
                    </a:lnTo>
                    <a:lnTo>
                      <a:pt x="196" y="579"/>
                    </a:lnTo>
                    <a:lnTo>
                      <a:pt x="162" y="582"/>
                    </a:lnTo>
                    <a:lnTo>
                      <a:pt x="129" y="584"/>
                    </a:lnTo>
                    <a:lnTo>
                      <a:pt x="98" y="584"/>
                    </a:lnTo>
                    <a:lnTo>
                      <a:pt x="69" y="582"/>
                    </a:lnTo>
                    <a:lnTo>
                      <a:pt x="43" y="579"/>
                    </a:lnTo>
                    <a:lnTo>
                      <a:pt x="20" y="573"/>
                    </a:lnTo>
                    <a:lnTo>
                      <a:pt x="10" y="512"/>
                    </a:lnTo>
                    <a:lnTo>
                      <a:pt x="4" y="453"/>
                    </a:lnTo>
                    <a:lnTo>
                      <a:pt x="1" y="394"/>
                    </a:lnTo>
                    <a:lnTo>
                      <a:pt x="0" y="336"/>
                    </a:lnTo>
                    <a:lnTo>
                      <a:pt x="2" y="277"/>
                    </a:lnTo>
                    <a:lnTo>
                      <a:pt x="6" y="217"/>
                    </a:lnTo>
                    <a:lnTo>
                      <a:pt x="14" y="156"/>
                    </a:lnTo>
                    <a:lnTo>
                      <a:pt x="23" y="92"/>
                    </a:lnTo>
                    <a:close/>
                  </a:path>
                </a:pathLst>
              </a:custGeom>
              <a:solidFill>
                <a:srgbClr val="D8C1AD"/>
              </a:solidFill>
              <a:ln w="9525">
                <a:noFill/>
                <a:round/>
                <a:headEnd/>
                <a:tailEnd/>
              </a:ln>
            </p:spPr>
            <p:txBody>
              <a:bodyPr/>
              <a:lstStyle/>
              <a:p>
                <a:endParaRPr lang="en-US"/>
              </a:p>
            </p:txBody>
          </p:sp>
          <p:sp>
            <p:nvSpPr>
              <p:cNvPr id="143" name="Freeform 108"/>
              <p:cNvSpPr>
                <a:spLocks/>
              </p:cNvSpPr>
              <p:nvPr/>
            </p:nvSpPr>
            <p:spPr bwMode="auto">
              <a:xfrm>
                <a:off x="2799" y="1156"/>
                <a:ext cx="86" cy="92"/>
              </a:xfrm>
              <a:custGeom>
                <a:avLst/>
                <a:gdLst/>
                <a:ahLst/>
                <a:cxnLst>
                  <a:cxn ang="0">
                    <a:pos x="20" y="91"/>
                  </a:cxn>
                  <a:cxn ang="0">
                    <a:pos x="46" y="83"/>
                  </a:cxn>
                  <a:cxn ang="0">
                    <a:pos x="73" y="76"/>
                  </a:cxn>
                  <a:cxn ang="0">
                    <a:pos x="103" y="68"/>
                  </a:cxn>
                  <a:cxn ang="0">
                    <a:pos x="134" y="60"/>
                  </a:cxn>
                  <a:cxn ang="0">
                    <a:pos x="166" y="53"/>
                  </a:cxn>
                  <a:cxn ang="0">
                    <a:pos x="199" y="46"/>
                  </a:cxn>
                  <a:cxn ang="0">
                    <a:pos x="233" y="39"/>
                  </a:cxn>
                  <a:cxn ang="0">
                    <a:pos x="267" y="32"/>
                  </a:cxn>
                  <a:cxn ang="0">
                    <a:pos x="300" y="26"/>
                  </a:cxn>
                  <a:cxn ang="0">
                    <a:pos x="334" y="21"/>
                  </a:cxn>
                  <a:cxn ang="0">
                    <a:pos x="367" y="16"/>
                  </a:cxn>
                  <a:cxn ang="0">
                    <a:pos x="400" y="10"/>
                  </a:cxn>
                  <a:cxn ang="0">
                    <a:pos x="431" y="7"/>
                  </a:cxn>
                  <a:cxn ang="0">
                    <a:pos x="462" y="4"/>
                  </a:cxn>
                  <a:cxn ang="0">
                    <a:pos x="490" y="1"/>
                  </a:cxn>
                  <a:cxn ang="0">
                    <a:pos x="516" y="0"/>
                  </a:cxn>
                  <a:cxn ang="0">
                    <a:pos x="512" y="64"/>
                  </a:cxn>
                  <a:cxn ang="0">
                    <a:pos x="507" y="125"/>
                  </a:cxn>
                  <a:cxn ang="0">
                    <a:pos x="501" y="183"/>
                  </a:cxn>
                  <a:cxn ang="0">
                    <a:pos x="497" y="240"/>
                  </a:cxn>
                  <a:cxn ang="0">
                    <a:pos x="492" y="298"/>
                  </a:cxn>
                  <a:cxn ang="0">
                    <a:pos x="490" y="356"/>
                  </a:cxn>
                  <a:cxn ang="0">
                    <a:pos x="489" y="417"/>
                  </a:cxn>
                  <a:cxn ang="0">
                    <a:pos x="490" y="480"/>
                  </a:cxn>
                  <a:cxn ang="0">
                    <a:pos x="467" y="486"/>
                  </a:cxn>
                  <a:cxn ang="0">
                    <a:pos x="443" y="493"/>
                  </a:cxn>
                  <a:cxn ang="0">
                    <a:pos x="415" y="499"/>
                  </a:cxn>
                  <a:cxn ang="0">
                    <a:pos x="385" y="506"/>
                  </a:cxn>
                  <a:cxn ang="0">
                    <a:pos x="355" y="514"/>
                  </a:cxn>
                  <a:cxn ang="0">
                    <a:pos x="322" y="521"/>
                  </a:cxn>
                  <a:cxn ang="0">
                    <a:pos x="289" y="528"/>
                  </a:cxn>
                  <a:cxn ang="0">
                    <a:pos x="254" y="534"/>
                  </a:cxn>
                  <a:cxn ang="0">
                    <a:pos x="220" y="540"/>
                  </a:cxn>
                  <a:cxn ang="0">
                    <a:pos x="187" y="545"/>
                  </a:cxn>
                  <a:cxn ang="0">
                    <a:pos x="154" y="548"/>
                  </a:cxn>
                  <a:cxn ang="0">
                    <a:pos x="122" y="550"/>
                  </a:cxn>
                  <a:cxn ang="0">
                    <a:pos x="93" y="551"/>
                  </a:cxn>
                  <a:cxn ang="0">
                    <a:pos x="65" y="550"/>
                  </a:cxn>
                  <a:cxn ang="0">
                    <a:pos x="40" y="547"/>
                  </a:cxn>
                  <a:cxn ang="0">
                    <a:pos x="18" y="541"/>
                  </a:cxn>
                  <a:cxn ang="0">
                    <a:pos x="3" y="430"/>
                  </a:cxn>
                  <a:cxn ang="0">
                    <a:pos x="0" y="319"/>
                  </a:cxn>
                  <a:cxn ang="0">
                    <a:pos x="5" y="208"/>
                  </a:cxn>
                  <a:cxn ang="0">
                    <a:pos x="20" y="91"/>
                  </a:cxn>
                </a:cxnLst>
                <a:rect l="0" t="0" r="r" b="b"/>
                <a:pathLst>
                  <a:path w="516" h="551">
                    <a:moveTo>
                      <a:pt x="20" y="91"/>
                    </a:moveTo>
                    <a:lnTo>
                      <a:pt x="46" y="83"/>
                    </a:lnTo>
                    <a:lnTo>
                      <a:pt x="73" y="76"/>
                    </a:lnTo>
                    <a:lnTo>
                      <a:pt x="103" y="68"/>
                    </a:lnTo>
                    <a:lnTo>
                      <a:pt x="134" y="60"/>
                    </a:lnTo>
                    <a:lnTo>
                      <a:pt x="166" y="53"/>
                    </a:lnTo>
                    <a:lnTo>
                      <a:pt x="199" y="46"/>
                    </a:lnTo>
                    <a:lnTo>
                      <a:pt x="233" y="39"/>
                    </a:lnTo>
                    <a:lnTo>
                      <a:pt x="267" y="32"/>
                    </a:lnTo>
                    <a:lnTo>
                      <a:pt x="300" y="26"/>
                    </a:lnTo>
                    <a:lnTo>
                      <a:pt x="334" y="21"/>
                    </a:lnTo>
                    <a:lnTo>
                      <a:pt x="367" y="16"/>
                    </a:lnTo>
                    <a:lnTo>
                      <a:pt x="400" y="10"/>
                    </a:lnTo>
                    <a:lnTo>
                      <a:pt x="431" y="7"/>
                    </a:lnTo>
                    <a:lnTo>
                      <a:pt x="462" y="4"/>
                    </a:lnTo>
                    <a:lnTo>
                      <a:pt x="490" y="1"/>
                    </a:lnTo>
                    <a:lnTo>
                      <a:pt x="516" y="0"/>
                    </a:lnTo>
                    <a:lnTo>
                      <a:pt x="512" y="64"/>
                    </a:lnTo>
                    <a:lnTo>
                      <a:pt x="507" y="125"/>
                    </a:lnTo>
                    <a:lnTo>
                      <a:pt x="501" y="183"/>
                    </a:lnTo>
                    <a:lnTo>
                      <a:pt x="497" y="240"/>
                    </a:lnTo>
                    <a:lnTo>
                      <a:pt x="492" y="298"/>
                    </a:lnTo>
                    <a:lnTo>
                      <a:pt x="490" y="356"/>
                    </a:lnTo>
                    <a:lnTo>
                      <a:pt x="489" y="417"/>
                    </a:lnTo>
                    <a:lnTo>
                      <a:pt x="490" y="480"/>
                    </a:lnTo>
                    <a:lnTo>
                      <a:pt x="467" y="486"/>
                    </a:lnTo>
                    <a:lnTo>
                      <a:pt x="443" y="493"/>
                    </a:lnTo>
                    <a:lnTo>
                      <a:pt x="415" y="499"/>
                    </a:lnTo>
                    <a:lnTo>
                      <a:pt x="385" y="506"/>
                    </a:lnTo>
                    <a:lnTo>
                      <a:pt x="355" y="514"/>
                    </a:lnTo>
                    <a:lnTo>
                      <a:pt x="322" y="521"/>
                    </a:lnTo>
                    <a:lnTo>
                      <a:pt x="289" y="528"/>
                    </a:lnTo>
                    <a:lnTo>
                      <a:pt x="254" y="534"/>
                    </a:lnTo>
                    <a:lnTo>
                      <a:pt x="220" y="540"/>
                    </a:lnTo>
                    <a:lnTo>
                      <a:pt x="187" y="545"/>
                    </a:lnTo>
                    <a:lnTo>
                      <a:pt x="154" y="548"/>
                    </a:lnTo>
                    <a:lnTo>
                      <a:pt x="122" y="550"/>
                    </a:lnTo>
                    <a:lnTo>
                      <a:pt x="93" y="551"/>
                    </a:lnTo>
                    <a:lnTo>
                      <a:pt x="65" y="550"/>
                    </a:lnTo>
                    <a:lnTo>
                      <a:pt x="40" y="547"/>
                    </a:lnTo>
                    <a:lnTo>
                      <a:pt x="18" y="541"/>
                    </a:lnTo>
                    <a:lnTo>
                      <a:pt x="3" y="430"/>
                    </a:lnTo>
                    <a:lnTo>
                      <a:pt x="0" y="319"/>
                    </a:lnTo>
                    <a:lnTo>
                      <a:pt x="5" y="208"/>
                    </a:lnTo>
                    <a:lnTo>
                      <a:pt x="20" y="91"/>
                    </a:lnTo>
                    <a:close/>
                  </a:path>
                </a:pathLst>
              </a:custGeom>
              <a:solidFill>
                <a:srgbClr val="DDC6B5"/>
              </a:solidFill>
              <a:ln w="9525">
                <a:noFill/>
                <a:round/>
                <a:headEnd/>
                <a:tailEnd/>
              </a:ln>
            </p:spPr>
            <p:txBody>
              <a:bodyPr/>
              <a:lstStyle/>
              <a:p>
                <a:endParaRPr lang="en-US"/>
              </a:p>
            </p:txBody>
          </p:sp>
          <p:sp>
            <p:nvSpPr>
              <p:cNvPr id="144" name="Freeform 109"/>
              <p:cNvSpPr>
                <a:spLocks/>
              </p:cNvSpPr>
              <p:nvPr/>
            </p:nvSpPr>
            <p:spPr bwMode="auto">
              <a:xfrm>
                <a:off x="2799" y="1156"/>
                <a:ext cx="83" cy="87"/>
              </a:xfrm>
              <a:custGeom>
                <a:avLst/>
                <a:gdLst/>
                <a:ahLst/>
                <a:cxnLst>
                  <a:cxn ang="0">
                    <a:pos x="20" y="91"/>
                  </a:cxn>
                  <a:cxn ang="0">
                    <a:pos x="45" y="82"/>
                  </a:cxn>
                  <a:cxn ang="0">
                    <a:pos x="70" y="75"/>
                  </a:cxn>
                  <a:cxn ang="0">
                    <a:pos x="99" y="67"/>
                  </a:cxn>
                  <a:cxn ang="0">
                    <a:pos x="129" y="60"/>
                  </a:cxn>
                  <a:cxn ang="0">
                    <a:pos x="160" y="53"/>
                  </a:cxn>
                  <a:cxn ang="0">
                    <a:pos x="192" y="46"/>
                  </a:cxn>
                  <a:cxn ang="0">
                    <a:pos x="225" y="39"/>
                  </a:cxn>
                  <a:cxn ang="0">
                    <a:pos x="258" y="32"/>
                  </a:cxn>
                  <a:cxn ang="0">
                    <a:pos x="292" y="26"/>
                  </a:cxn>
                  <a:cxn ang="0">
                    <a:pos x="324" y="21"/>
                  </a:cxn>
                  <a:cxn ang="0">
                    <a:pos x="357" y="16"/>
                  </a:cxn>
                  <a:cxn ang="0">
                    <a:pos x="388" y="10"/>
                  </a:cxn>
                  <a:cxn ang="0">
                    <a:pos x="419" y="7"/>
                  </a:cxn>
                  <a:cxn ang="0">
                    <a:pos x="447" y="4"/>
                  </a:cxn>
                  <a:cxn ang="0">
                    <a:pos x="474" y="1"/>
                  </a:cxn>
                  <a:cxn ang="0">
                    <a:pos x="498" y="0"/>
                  </a:cxn>
                  <a:cxn ang="0">
                    <a:pos x="494" y="59"/>
                  </a:cxn>
                  <a:cxn ang="0">
                    <a:pos x="489" y="116"/>
                  </a:cxn>
                  <a:cxn ang="0">
                    <a:pos x="483" y="170"/>
                  </a:cxn>
                  <a:cxn ang="0">
                    <a:pos x="479" y="221"/>
                  </a:cxn>
                  <a:cxn ang="0">
                    <a:pos x="474" y="274"/>
                  </a:cxn>
                  <a:cxn ang="0">
                    <a:pos x="472" y="328"/>
                  </a:cxn>
                  <a:cxn ang="0">
                    <a:pos x="471" y="384"/>
                  </a:cxn>
                  <a:cxn ang="0">
                    <a:pos x="472" y="443"/>
                  </a:cxn>
                  <a:cxn ang="0">
                    <a:pos x="450" y="448"/>
                  </a:cxn>
                  <a:cxn ang="0">
                    <a:pos x="426" y="455"/>
                  </a:cxn>
                  <a:cxn ang="0">
                    <a:pos x="399" y="462"/>
                  </a:cxn>
                  <a:cxn ang="0">
                    <a:pos x="371" y="469"/>
                  </a:cxn>
                  <a:cxn ang="0">
                    <a:pos x="341" y="477"/>
                  </a:cxn>
                  <a:cxn ang="0">
                    <a:pos x="310" y="486"/>
                  </a:cxn>
                  <a:cxn ang="0">
                    <a:pos x="277" y="493"/>
                  </a:cxn>
                  <a:cxn ang="0">
                    <a:pos x="245" y="500"/>
                  </a:cxn>
                  <a:cxn ang="0">
                    <a:pos x="212" y="507"/>
                  </a:cxn>
                  <a:cxn ang="0">
                    <a:pos x="180" y="512"/>
                  </a:cxn>
                  <a:cxn ang="0">
                    <a:pos x="148" y="516"/>
                  </a:cxn>
                  <a:cxn ang="0">
                    <a:pos x="118" y="519"/>
                  </a:cxn>
                  <a:cxn ang="0">
                    <a:pos x="90" y="520"/>
                  </a:cxn>
                  <a:cxn ang="0">
                    <a:pos x="63" y="519"/>
                  </a:cxn>
                  <a:cxn ang="0">
                    <a:pos x="39" y="516"/>
                  </a:cxn>
                  <a:cxn ang="0">
                    <a:pos x="18" y="511"/>
                  </a:cxn>
                  <a:cxn ang="0">
                    <a:pos x="4" y="407"/>
                  </a:cxn>
                  <a:cxn ang="0">
                    <a:pos x="0" y="304"/>
                  </a:cxn>
                  <a:cxn ang="0">
                    <a:pos x="6" y="200"/>
                  </a:cxn>
                  <a:cxn ang="0">
                    <a:pos x="20" y="91"/>
                  </a:cxn>
                </a:cxnLst>
                <a:rect l="0" t="0" r="r" b="b"/>
                <a:pathLst>
                  <a:path w="498" h="520">
                    <a:moveTo>
                      <a:pt x="20" y="91"/>
                    </a:moveTo>
                    <a:lnTo>
                      <a:pt x="45" y="82"/>
                    </a:lnTo>
                    <a:lnTo>
                      <a:pt x="70" y="75"/>
                    </a:lnTo>
                    <a:lnTo>
                      <a:pt x="99" y="67"/>
                    </a:lnTo>
                    <a:lnTo>
                      <a:pt x="129" y="60"/>
                    </a:lnTo>
                    <a:lnTo>
                      <a:pt x="160" y="53"/>
                    </a:lnTo>
                    <a:lnTo>
                      <a:pt x="192" y="46"/>
                    </a:lnTo>
                    <a:lnTo>
                      <a:pt x="225" y="39"/>
                    </a:lnTo>
                    <a:lnTo>
                      <a:pt x="258" y="32"/>
                    </a:lnTo>
                    <a:lnTo>
                      <a:pt x="292" y="26"/>
                    </a:lnTo>
                    <a:lnTo>
                      <a:pt x="324" y="21"/>
                    </a:lnTo>
                    <a:lnTo>
                      <a:pt x="357" y="16"/>
                    </a:lnTo>
                    <a:lnTo>
                      <a:pt x="388" y="10"/>
                    </a:lnTo>
                    <a:lnTo>
                      <a:pt x="419" y="7"/>
                    </a:lnTo>
                    <a:lnTo>
                      <a:pt x="447" y="4"/>
                    </a:lnTo>
                    <a:lnTo>
                      <a:pt x="474" y="1"/>
                    </a:lnTo>
                    <a:lnTo>
                      <a:pt x="498" y="0"/>
                    </a:lnTo>
                    <a:lnTo>
                      <a:pt x="494" y="59"/>
                    </a:lnTo>
                    <a:lnTo>
                      <a:pt x="489" y="116"/>
                    </a:lnTo>
                    <a:lnTo>
                      <a:pt x="483" y="170"/>
                    </a:lnTo>
                    <a:lnTo>
                      <a:pt x="479" y="221"/>
                    </a:lnTo>
                    <a:lnTo>
                      <a:pt x="474" y="274"/>
                    </a:lnTo>
                    <a:lnTo>
                      <a:pt x="472" y="328"/>
                    </a:lnTo>
                    <a:lnTo>
                      <a:pt x="471" y="384"/>
                    </a:lnTo>
                    <a:lnTo>
                      <a:pt x="472" y="443"/>
                    </a:lnTo>
                    <a:lnTo>
                      <a:pt x="450" y="448"/>
                    </a:lnTo>
                    <a:lnTo>
                      <a:pt x="426" y="455"/>
                    </a:lnTo>
                    <a:lnTo>
                      <a:pt x="399" y="462"/>
                    </a:lnTo>
                    <a:lnTo>
                      <a:pt x="371" y="469"/>
                    </a:lnTo>
                    <a:lnTo>
                      <a:pt x="341" y="477"/>
                    </a:lnTo>
                    <a:lnTo>
                      <a:pt x="310" y="486"/>
                    </a:lnTo>
                    <a:lnTo>
                      <a:pt x="277" y="493"/>
                    </a:lnTo>
                    <a:lnTo>
                      <a:pt x="245" y="500"/>
                    </a:lnTo>
                    <a:lnTo>
                      <a:pt x="212" y="507"/>
                    </a:lnTo>
                    <a:lnTo>
                      <a:pt x="180" y="512"/>
                    </a:lnTo>
                    <a:lnTo>
                      <a:pt x="148" y="516"/>
                    </a:lnTo>
                    <a:lnTo>
                      <a:pt x="118" y="519"/>
                    </a:lnTo>
                    <a:lnTo>
                      <a:pt x="90" y="520"/>
                    </a:lnTo>
                    <a:lnTo>
                      <a:pt x="63" y="519"/>
                    </a:lnTo>
                    <a:lnTo>
                      <a:pt x="39" y="516"/>
                    </a:lnTo>
                    <a:lnTo>
                      <a:pt x="18" y="511"/>
                    </a:lnTo>
                    <a:lnTo>
                      <a:pt x="4" y="407"/>
                    </a:lnTo>
                    <a:lnTo>
                      <a:pt x="0" y="304"/>
                    </a:lnTo>
                    <a:lnTo>
                      <a:pt x="6" y="200"/>
                    </a:lnTo>
                    <a:lnTo>
                      <a:pt x="20" y="91"/>
                    </a:lnTo>
                    <a:close/>
                  </a:path>
                </a:pathLst>
              </a:custGeom>
              <a:solidFill>
                <a:srgbClr val="E2CCBA"/>
              </a:solidFill>
              <a:ln w="9525">
                <a:noFill/>
                <a:round/>
                <a:headEnd/>
                <a:tailEnd/>
              </a:ln>
            </p:spPr>
            <p:txBody>
              <a:bodyPr/>
              <a:lstStyle/>
              <a:p>
                <a:endParaRPr lang="en-US"/>
              </a:p>
            </p:txBody>
          </p:sp>
          <p:sp>
            <p:nvSpPr>
              <p:cNvPr id="145" name="Freeform 110"/>
              <p:cNvSpPr>
                <a:spLocks/>
              </p:cNvSpPr>
              <p:nvPr/>
            </p:nvSpPr>
            <p:spPr bwMode="auto">
              <a:xfrm>
                <a:off x="2799" y="1157"/>
                <a:ext cx="80" cy="81"/>
              </a:xfrm>
              <a:custGeom>
                <a:avLst/>
                <a:gdLst/>
                <a:ahLst/>
                <a:cxnLst>
                  <a:cxn ang="0">
                    <a:pos x="18" y="89"/>
                  </a:cxn>
                  <a:cxn ang="0">
                    <a:pos x="41" y="81"/>
                  </a:cxn>
                  <a:cxn ang="0">
                    <a:pos x="65" y="73"/>
                  </a:cxn>
                  <a:cxn ang="0">
                    <a:pos x="93" y="66"/>
                  </a:cxn>
                  <a:cxn ang="0">
                    <a:pos x="122" y="59"/>
                  </a:cxn>
                  <a:cxn ang="0">
                    <a:pos x="151" y="52"/>
                  </a:cxn>
                  <a:cxn ang="0">
                    <a:pos x="182" y="45"/>
                  </a:cxn>
                  <a:cxn ang="0">
                    <a:pos x="214" y="38"/>
                  </a:cxn>
                  <a:cxn ang="0">
                    <a:pos x="247" y="31"/>
                  </a:cxn>
                  <a:cxn ang="0">
                    <a:pos x="279" y="25"/>
                  </a:cxn>
                  <a:cxn ang="0">
                    <a:pos x="311" y="20"/>
                  </a:cxn>
                  <a:cxn ang="0">
                    <a:pos x="342" y="15"/>
                  </a:cxn>
                  <a:cxn ang="0">
                    <a:pos x="373" y="11"/>
                  </a:cxn>
                  <a:cxn ang="0">
                    <a:pos x="402" y="6"/>
                  </a:cxn>
                  <a:cxn ang="0">
                    <a:pos x="429" y="3"/>
                  </a:cxn>
                  <a:cxn ang="0">
                    <a:pos x="455" y="1"/>
                  </a:cxn>
                  <a:cxn ang="0">
                    <a:pos x="478" y="0"/>
                  </a:cxn>
                  <a:cxn ang="0">
                    <a:pos x="474" y="55"/>
                  </a:cxn>
                  <a:cxn ang="0">
                    <a:pos x="470" y="106"/>
                  </a:cxn>
                  <a:cxn ang="0">
                    <a:pos x="464" y="154"/>
                  </a:cxn>
                  <a:cxn ang="0">
                    <a:pos x="459" y="202"/>
                  </a:cxn>
                  <a:cxn ang="0">
                    <a:pos x="454" y="251"/>
                  </a:cxn>
                  <a:cxn ang="0">
                    <a:pos x="451" y="299"/>
                  </a:cxn>
                  <a:cxn ang="0">
                    <a:pos x="450" y="350"/>
                  </a:cxn>
                  <a:cxn ang="0">
                    <a:pos x="451" y="405"/>
                  </a:cxn>
                  <a:cxn ang="0">
                    <a:pos x="430" y="410"/>
                  </a:cxn>
                  <a:cxn ang="0">
                    <a:pos x="407" y="417"/>
                  </a:cxn>
                  <a:cxn ang="0">
                    <a:pos x="381" y="424"/>
                  </a:cxn>
                  <a:cxn ang="0">
                    <a:pos x="354" y="432"/>
                  </a:cxn>
                  <a:cxn ang="0">
                    <a:pos x="325" y="440"/>
                  </a:cxn>
                  <a:cxn ang="0">
                    <a:pos x="295" y="448"/>
                  </a:cxn>
                  <a:cxn ang="0">
                    <a:pos x="264" y="456"/>
                  </a:cxn>
                  <a:cxn ang="0">
                    <a:pos x="232" y="464"/>
                  </a:cxn>
                  <a:cxn ang="0">
                    <a:pos x="202" y="471"/>
                  </a:cxn>
                  <a:cxn ang="0">
                    <a:pos x="171" y="478"/>
                  </a:cxn>
                  <a:cxn ang="0">
                    <a:pos x="141" y="482"/>
                  </a:cxn>
                  <a:cxn ang="0">
                    <a:pos x="112" y="486"/>
                  </a:cxn>
                  <a:cxn ang="0">
                    <a:pos x="84" y="488"/>
                  </a:cxn>
                  <a:cxn ang="0">
                    <a:pos x="59" y="487"/>
                  </a:cxn>
                  <a:cxn ang="0">
                    <a:pos x="36" y="485"/>
                  </a:cxn>
                  <a:cxn ang="0">
                    <a:pos x="16" y="480"/>
                  </a:cxn>
                  <a:cxn ang="0">
                    <a:pos x="3" y="382"/>
                  </a:cxn>
                  <a:cxn ang="0">
                    <a:pos x="0" y="287"/>
                  </a:cxn>
                  <a:cxn ang="0">
                    <a:pos x="6" y="190"/>
                  </a:cxn>
                  <a:cxn ang="0">
                    <a:pos x="18" y="89"/>
                  </a:cxn>
                </a:cxnLst>
                <a:rect l="0" t="0" r="r" b="b"/>
                <a:pathLst>
                  <a:path w="478" h="488">
                    <a:moveTo>
                      <a:pt x="18" y="89"/>
                    </a:moveTo>
                    <a:lnTo>
                      <a:pt x="41" y="81"/>
                    </a:lnTo>
                    <a:lnTo>
                      <a:pt x="65" y="73"/>
                    </a:lnTo>
                    <a:lnTo>
                      <a:pt x="93" y="66"/>
                    </a:lnTo>
                    <a:lnTo>
                      <a:pt x="122" y="59"/>
                    </a:lnTo>
                    <a:lnTo>
                      <a:pt x="151" y="52"/>
                    </a:lnTo>
                    <a:lnTo>
                      <a:pt x="182" y="45"/>
                    </a:lnTo>
                    <a:lnTo>
                      <a:pt x="214" y="38"/>
                    </a:lnTo>
                    <a:lnTo>
                      <a:pt x="247" y="31"/>
                    </a:lnTo>
                    <a:lnTo>
                      <a:pt x="279" y="25"/>
                    </a:lnTo>
                    <a:lnTo>
                      <a:pt x="311" y="20"/>
                    </a:lnTo>
                    <a:lnTo>
                      <a:pt x="342" y="15"/>
                    </a:lnTo>
                    <a:lnTo>
                      <a:pt x="373" y="11"/>
                    </a:lnTo>
                    <a:lnTo>
                      <a:pt x="402" y="6"/>
                    </a:lnTo>
                    <a:lnTo>
                      <a:pt x="429" y="3"/>
                    </a:lnTo>
                    <a:lnTo>
                      <a:pt x="455" y="1"/>
                    </a:lnTo>
                    <a:lnTo>
                      <a:pt x="478" y="0"/>
                    </a:lnTo>
                    <a:lnTo>
                      <a:pt x="474" y="55"/>
                    </a:lnTo>
                    <a:lnTo>
                      <a:pt x="470" y="106"/>
                    </a:lnTo>
                    <a:lnTo>
                      <a:pt x="464" y="154"/>
                    </a:lnTo>
                    <a:lnTo>
                      <a:pt x="459" y="202"/>
                    </a:lnTo>
                    <a:lnTo>
                      <a:pt x="454" y="251"/>
                    </a:lnTo>
                    <a:lnTo>
                      <a:pt x="451" y="299"/>
                    </a:lnTo>
                    <a:lnTo>
                      <a:pt x="450" y="350"/>
                    </a:lnTo>
                    <a:lnTo>
                      <a:pt x="451" y="405"/>
                    </a:lnTo>
                    <a:lnTo>
                      <a:pt x="430" y="410"/>
                    </a:lnTo>
                    <a:lnTo>
                      <a:pt x="407" y="417"/>
                    </a:lnTo>
                    <a:lnTo>
                      <a:pt x="381" y="424"/>
                    </a:lnTo>
                    <a:lnTo>
                      <a:pt x="354" y="432"/>
                    </a:lnTo>
                    <a:lnTo>
                      <a:pt x="325" y="440"/>
                    </a:lnTo>
                    <a:lnTo>
                      <a:pt x="295" y="448"/>
                    </a:lnTo>
                    <a:lnTo>
                      <a:pt x="264" y="456"/>
                    </a:lnTo>
                    <a:lnTo>
                      <a:pt x="232" y="464"/>
                    </a:lnTo>
                    <a:lnTo>
                      <a:pt x="202" y="471"/>
                    </a:lnTo>
                    <a:lnTo>
                      <a:pt x="171" y="478"/>
                    </a:lnTo>
                    <a:lnTo>
                      <a:pt x="141" y="482"/>
                    </a:lnTo>
                    <a:lnTo>
                      <a:pt x="112" y="486"/>
                    </a:lnTo>
                    <a:lnTo>
                      <a:pt x="84" y="488"/>
                    </a:lnTo>
                    <a:lnTo>
                      <a:pt x="59" y="487"/>
                    </a:lnTo>
                    <a:lnTo>
                      <a:pt x="36" y="485"/>
                    </a:lnTo>
                    <a:lnTo>
                      <a:pt x="16" y="480"/>
                    </a:lnTo>
                    <a:lnTo>
                      <a:pt x="3" y="382"/>
                    </a:lnTo>
                    <a:lnTo>
                      <a:pt x="0" y="287"/>
                    </a:lnTo>
                    <a:lnTo>
                      <a:pt x="6" y="190"/>
                    </a:lnTo>
                    <a:lnTo>
                      <a:pt x="18" y="89"/>
                    </a:lnTo>
                    <a:close/>
                  </a:path>
                </a:pathLst>
              </a:custGeom>
              <a:solidFill>
                <a:srgbClr val="E5CEBF"/>
              </a:solidFill>
              <a:ln w="9525">
                <a:noFill/>
                <a:round/>
                <a:headEnd/>
                <a:tailEnd/>
              </a:ln>
            </p:spPr>
            <p:txBody>
              <a:bodyPr/>
              <a:lstStyle/>
              <a:p>
                <a:endParaRPr lang="en-US"/>
              </a:p>
            </p:txBody>
          </p:sp>
          <p:sp>
            <p:nvSpPr>
              <p:cNvPr id="146" name="Freeform 111"/>
              <p:cNvSpPr>
                <a:spLocks/>
              </p:cNvSpPr>
              <p:nvPr/>
            </p:nvSpPr>
            <p:spPr bwMode="auto">
              <a:xfrm>
                <a:off x="2800" y="1157"/>
                <a:ext cx="76" cy="76"/>
              </a:xfrm>
              <a:custGeom>
                <a:avLst/>
                <a:gdLst/>
                <a:ahLst/>
                <a:cxnLst>
                  <a:cxn ang="0">
                    <a:pos x="17" y="88"/>
                  </a:cxn>
                  <a:cxn ang="0">
                    <a:pos x="39" y="80"/>
                  </a:cxn>
                  <a:cxn ang="0">
                    <a:pos x="62" y="73"/>
                  </a:cxn>
                  <a:cxn ang="0">
                    <a:pos x="88" y="66"/>
                  </a:cxn>
                  <a:cxn ang="0">
                    <a:pos x="115" y="58"/>
                  </a:cxn>
                  <a:cxn ang="0">
                    <a:pos x="144" y="51"/>
                  </a:cxn>
                  <a:cxn ang="0">
                    <a:pos x="175" y="44"/>
                  </a:cxn>
                  <a:cxn ang="0">
                    <a:pos x="206" y="38"/>
                  </a:cxn>
                  <a:cxn ang="0">
                    <a:pos x="237" y="31"/>
                  </a:cxn>
                  <a:cxn ang="0">
                    <a:pos x="269" y="25"/>
                  </a:cxn>
                  <a:cxn ang="0">
                    <a:pos x="300" y="20"/>
                  </a:cxn>
                  <a:cxn ang="0">
                    <a:pos x="330" y="15"/>
                  </a:cxn>
                  <a:cxn ang="0">
                    <a:pos x="359" y="10"/>
                  </a:cxn>
                  <a:cxn ang="0">
                    <a:pos x="388" y="6"/>
                  </a:cxn>
                  <a:cxn ang="0">
                    <a:pos x="414" y="3"/>
                  </a:cxn>
                  <a:cxn ang="0">
                    <a:pos x="438" y="1"/>
                  </a:cxn>
                  <a:cxn ang="0">
                    <a:pos x="459" y="0"/>
                  </a:cxn>
                  <a:cxn ang="0">
                    <a:pos x="456" y="51"/>
                  </a:cxn>
                  <a:cxn ang="0">
                    <a:pos x="451" y="98"/>
                  </a:cxn>
                  <a:cxn ang="0">
                    <a:pos x="445" y="141"/>
                  </a:cxn>
                  <a:cxn ang="0">
                    <a:pos x="440" y="184"/>
                  </a:cxn>
                  <a:cxn ang="0">
                    <a:pos x="435" y="227"/>
                  </a:cxn>
                  <a:cxn ang="0">
                    <a:pos x="432" y="271"/>
                  </a:cxn>
                  <a:cxn ang="0">
                    <a:pos x="429" y="317"/>
                  </a:cxn>
                  <a:cxn ang="0">
                    <a:pos x="431" y="368"/>
                  </a:cxn>
                  <a:cxn ang="0">
                    <a:pos x="411" y="373"/>
                  </a:cxn>
                  <a:cxn ang="0">
                    <a:pos x="389" y="379"/>
                  </a:cxn>
                  <a:cxn ang="0">
                    <a:pos x="365" y="387"/>
                  </a:cxn>
                  <a:cxn ang="0">
                    <a:pos x="338" y="395"/>
                  </a:cxn>
                  <a:cxn ang="0">
                    <a:pos x="310" y="404"/>
                  </a:cxn>
                  <a:cxn ang="0">
                    <a:pos x="281" y="413"/>
                  </a:cxn>
                  <a:cxn ang="0">
                    <a:pos x="252" y="421"/>
                  </a:cxn>
                  <a:cxn ang="0">
                    <a:pos x="222" y="429"/>
                  </a:cxn>
                  <a:cxn ang="0">
                    <a:pos x="192" y="437"/>
                  </a:cxn>
                  <a:cxn ang="0">
                    <a:pos x="163" y="443"/>
                  </a:cxn>
                  <a:cxn ang="0">
                    <a:pos x="135" y="449"/>
                  </a:cxn>
                  <a:cxn ang="0">
                    <a:pos x="107" y="453"/>
                  </a:cxn>
                  <a:cxn ang="0">
                    <a:pos x="80" y="455"/>
                  </a:cxn>
                  <a:cxn ang="0">
                    <a:pos x="57" y="455"/>
                  </a:cxn>
                  <a:cxn ang="0">
                    <a:pos x="34" y="453"/>
                  </a:cxn>
                  <a:cxn ang="0">
                    <a:pos x="15" y="449"/>
                  </a:cxn>
                  <a:cxn ang="0">
                    <a:pos x="4" y="359"/>
                  </a:cxn>
                  <a:cxn ang="0">
                    <a:pos x="0" y="271"/>
                  </a:cxn>
                  <a:cxn ang="0">
                    <a:pos x="5" y="182"/>
                  </a:cxn>
                  <a:cxn ang="0">
                    <a:pos x="17" y="88"/>
                  </a:cxn>
                </a:cxnLst>
                <a:rect l="0" t="0" r="r" b="b"/>
                <a:pathLst>
                  <a:path w="459" h="455">
                    <a:moveTo>
                      <a:pt x="17" y="88"/>
                    </a:moveTo>
                    <a:lnTo>
                      <a:pt x="39" y="80"/>
                    </a:lnTo>
                    <a:lnTo>
                      <a:pt x="62" y="73"/>
                    </a:lnTo>
                    <a:lnTo>
                      <a:pt x="88" y="66"/>
                    </a:lnTo>
                    <a:lnTo>
                      <a:pt x="115" y="58"/>
                    </a:lnTo>
                    <a:lnTo>
                      <a:pt x="144" y="51"/>
                    </a:lnTo>
                    <a:lnTo>
                      <a:pt x="175" y="44"/>
                    </a:lnTo>
                    <a:lnTo>
                      <a:pt x="206" y="38"/>
                    </a:lnTo>
                    <a:lnTo>
                      <a:pt x="237" y="31"/>
                    </a:lnTo>
                    <a:lnTo>
                      <a:pt x="269" y="25"/>
                    </a:lnTo>
                    <a:lnTo>
                      <a:pt x="300" y="20"/>
                    </a:lnTo>
                    <a:lnTo>
                      <a:pt x="330" y="15"/>
                    </a:lnTo>
                    <a:lnTo>
                      <a:pt x="359" y="10"/>
                    </a:lnTo>
                    <a:lnTo>
                      <a:pt x="388" y="6"/>
                    </a:lnTo>
                    <a:lnTo>
                      <a:pt x="414" y="3"/>
                    </a:lnTo>
                    <a:lnTo>
                      <a:pt x="438" y="1"/>
                    </a:lnTo>
                    <a:lnTo>
                      <a:pt x="459" y="0"/>
                    </a:lnTo>
                    <a:lnTo>
                      <a:pt x="456" y="51"/>
                    </a:lnTo>
                    <a:lnTo>
                      <a:pt x="451" y="98"/>
                    </a:lnTo>
                    <a:lnTo>
                      <a:pt x="445" y="141"/>
                    </a:lnTo>
                    <a:lnTo>
                      <a:pt x="440" y="184"/>
                    </a:lnTo>
                    <a:lnTo>
                      <a:pt x="435" y="227"/>
                    </a:lnTo>
                    <a:lnTo>
                      <a:pt x="432" y="271"/>
                    </a:lnTo>
                    <a:lnTo>
                      <a:pt x="429" y="317"/>
                    </a:lnTo>
                    <a:lnTo>
                      <a:pt x="431" y="368"/>
                    </a:lnTo>
                    <a:lnTo>
                      <a:pt x="411" y="373"/>
                    </a:lnTo>
                    <a:lnTo>
                      <a:pt x="389" y="379"/>
                    </a:lnTo>
                    <a:lnTo>
                      <a:pt x="365" y="387"/>
                    </a:lnTo>
                    <a:lnTo>
                      <a:pt x="338" y="395"/>
                    </a:lnTo>
                    <a:lnTo>
                      <a:pt x="310" y="404"/>
                    </a:lnTo>
                    <a:lnTo>
                      <a:pt x="281" y="413"/>
                    </a:lnTo>
                    <a:lnTo>
                      <a:pt x="252" y="421"/>
                    </a:lnTo>
                    <a:lnTo>
                      <a:pt x="222" y="429"/>
                    </a:lnTo>
                    <a:lnTo>
                      <a:pt x="192" y="437"/>
                    </a:lnTo>
                    <a:lnTo>
                      <a:pt x="163" y="443"/>
                    </a:lnTo>
                    <a:lnTo>
                      <a:pt x="135" y="449"/>
                    </a:lnTo>
                    <a:lnTo>
                      <a:pt x="107" y="453"/>
                    </a:lnTo>
                    <a:lnTo>
                      <a:pt x="80" y="455"/>
                    </a:lnTo>
                    <a:lnTo>
                      <a:pt x="57" y="455"/>
                    </a:lnTo>
                    <a:lnTo>
                      <a:pt x="34" y="453"/>
                    </a:lnTo>
                    <a:lnTo>
                      <a:pt x="15" y="449"/>
                    </a:lnTo>
                    <a:lnTo>
                      <a:pt x="4" y="359"/>
                    </a:lnTo>
                    <a:lnTo>
                      <a:pt x="0" y="271"/>
                    </a:lnTo>
                    <a:lnTo>
                      <a:pt x="5" y="182"/>
                    </a:lnTo>
                    <a:lnTo>
                      <a:pt x="17" y="88"/>
                    </a:lnTo>
                    <a:close/>
                  </a:path>
                </a:pathLst>
              </a:custGeom>
              <a:solidFill>
                <a:srgbClr val="EAD3C4"/>
              </a:solidFill>
              <a:ln w="9525">
                <a:noFill/>
                <a:round/>
                <a:headEnd/>
                <a:tailEnd/>
              </a:ln>
            </p:spPr>
            <p:txBody>
              <a:bodyPr/>
              <a:lstStyle/>
              <a:p>
                <a:endParaRPr lang="en-US"/>
              </a:p>
            </p:txBody>
          </p:sp>
          <p:sp>
            <p:nvSpPr>
              <p:cNvPr id="147" name="Freeform 112"/>
              <p:cNvSpPr>
                <a:spLocks/>
              </p:cNvSpPr>
              <p:nvPr/>
            </p:nvSpPr>
            <p:spPr bwMode="auto">
              <a:xfrm>
                <a:off x="2803" y="1165"/>
                <a:ext cx="113" cy="20"/>
              </a:xfrm>
              <a:custGeom>
                <a:avLst/>
                <a:gdLst/>
                <a:ahLst/>
                <a:cxnLst>
                  <a:cxn ang="0">
                    <a:pos x="0" y="98"/>
                  </a:cxn>
                  <a:cxn ang="0">
                    <a:pos x="183" y="68"/>
                  </a:cxn>
                  <a:cxn ang="0">
                    <a:pos x="489" y="26"/>
                  </a:cxn>
                  <a:cxn ang="0">
                    <a:pos x="618" y="16"/>
                  </a:cxn>
                  <a:cxn ang="0">
                    <a:pos x="678" y="0"/>
                  </a:cxn>
                  <a:cxn ang="0">
                    <a:pos x="608" y="36"/>
                  </a:cxn>
                  <a:cxn ang="0">
                    <a:pos x="33" y="120"/>
                  </a:cxn>
                  <a:cxn ang="0">
                    <a:pos x="0" y="98"/>
                  </a:cxn>
                </a:cxnLst>
                <a:rect l="0" t="0" r="r" b="b"/>
                <a:pathLst>
                  <a:path w="678" h="120">
                    <a:moveTo>
                      <a:pt x="0" y="98"/>
                    </a:moveTo>
                    <a:lnTo>
                      <a:pt x="183" y="68"/>
                    </a:lnTo>
                    <a:lnTo>
                      <a:pt x="489" y="26"/>
                    </a:lnTo>
                    <a:lnTo>
                      <a:pt x="618" y="16"/>
                    </a:lnTo>
                    <a:lnTo>
                      <a:pt x="678" y="0"/>
                    </a:lnTo>
                    <a:lnTo>
                      <a:pt x="608" y="36"/>
                    </a:lnTo>
                    <a:lnTo>
                      <a:pt x="33" y="120"/>
                    </a:lnTo>
                    <a:lnTo>
                      <a:pt x="0" y="98"/>
                    </a:lnTo>
                    <a:close/>
                  </a:path>
                </a:pathLst>
              </a:custGeom>
              <a:solidFill>
                <a:srgbClr val="5B6670"/>
              </a:solidFill>
              <a:ln w="9525">
                <a:noFill/>
                <a:round/>
                <a:headEnd/>
                <a:tailEnd/>
              </a:ln>
            </p:spPr>
            <p:txBody>
              <a:bodyPr/>
              <a:lstStyle/>
              <a:p>
                <a:endParaRPr lang="en-US"/>
              </a:p>
            </p:txBody>
          </p:sp>
          <p:sp>
            <p:nvSpPr>
              <p:cNvPr id="148" name="Freeform 113"/>
              <p:cNvSpPr>
                <a:spLocks/>
              </p:cNvSpPr>
              <p:nvPr/>
            </p:nvSpPr>
            <p:spPr bwMode="auto">
              <a:xfrm>
                <a:off x="2805" y="1170"/>
                <a:ext cx="99" cy="112"/>
              </a:xfrm>
              <a:custGeom>
                <a:avLst/>
                <a:gdLst/>
                <a:ahLst/>
                <a:cxnLst>
                  <a:cxn ang="0">
                    <a:pos x="594" y="0"/>
                  </a:cxn>
                  <a:cxn ang="0">
                    <a:pos x="591" y="152"/>
                  </a:cxn>
                  <a:cxn ang="0">
                    <a:pos x="590" y="319"/>
                  </a:cxn>
                  <a:cxn ang="0">
                    <a:pos x="591" y="491"/>
                  </a:cxn>
                  <a:cxn ang="0">
                    <a:pos x="596" y="660"/>
                  </a:cxn>
                  <a:cxn ang="0">
                    <a:pos x="560" y="664"/>
                  </a:cxn>
                  <a:cxn ang="0">
                    <a:pos x="524" y="667"/>
                  </a:cxn>
                  <a:cxn ang="0">
                    <a:pos x="489" y="669"/>
                  </a:cxn>
                  <a:cxn ang="0">
                    <a:pos x="453" y="670"/>
                  </a:cxn>
                  <a:cxn ang="0">
                    <a:pos x="417" y="672"/>
                  </a:cxn>
                  <a:cxn ang="0">
                    <a:pos x="380" y="672"/>
                  </a:cxn>
                  <a:cxn ang="0">
                    <a:pos x="344" y="672"/>
                  </a:cxn>
                  <a:cxn ang="0">
                    <a:pos x="308" y="672"/>
                  </a:cxn>
                  <a:cxn ang="0">
                    <a:pos x="272" y="671"/>
                  </a:cxn>
                  <a:cxn ang="0">
                    <a:pos x="236" y="671"/>
                  </a:cxn>
                  <a:cxn ang="0">
                    <a:pos x="199" y="670"/>
                  </a:cxn>
                  <a:cxn ang="0">
                    <a:pos x="164" y="669"/>
                  </a:cxn>
                  <a:cxn ang="0">
                    <a:pos x="128" y="668"/>
                  </a:cxn>
                  <a:cxn ang="0">
                    <a:pos x="92" y="667"/>
                  </a:cxn>
                  <a:cxn ang="0">
                    <a:pos x="56" y="666"/>
                  </a:cxn>
                  <a:cxn ang="0">
                    <a:pos x="21" y="665"/>
                  </a:cxn>
                  <a:cxn ang="0">
                    <a:pos x="10" y="579"/>
                  </a:cxn>
                  <a:cxn ang="0">
                    <a:pos x="4" y="497"/>
                  </a:cxn>
                  <a:cxn ang="0">
                    <a:pos x="0" y="420"/>
                  </a:cxn>
                  <a:cxn ang="0">
                    <a:pos x="0" y="346"/>
                  </a:cxn>
                  <a:cxn ang="0">
                    <a:pos x="4" y="275"/>
                  </a:cxn>
                  <a:cxn ang="0">
                    <a:pos x="8" y="206"/>
                  </a:cxn>
                  <a:cxn ang="0">
                    <a:pos x="14" y="138"/>
                  </a:cxn>
                  <a:cxn ang="0">
                    <a:pos x="21" y="70"/>
                  </a:cxn>
                  <a:cxn ang="0">
                    <a:pos x="56" y="64"/>
                  </a:cxn>
                  <a:cxn ang="0">
                    <a:pos x="91" y="57"/>
                  </a:cxn>
                  <a:cxn ang="0">
                    <a:pos x="126" y="51"/>
                  </a:cxn>
                  <a:cxn ang="0">
                    <a:pos x="162" y="46"/>
                  </a:cxn>
                  <a:cxn ang="0">
                    <a:pos x="198" y="40"/>
                  </a:cxn>
                  <a:cxn ang="0">
                    <a:pos x="234" y="35"/>
                  </a:cxn>
                  <a:cxn ang="0">
                    <a:pos x="270" y="30"/>
                  </a:cxn>
                  <a:cxn ang="0">
                    <a:pos x="306" y="25"/>
                  </a:cxn>
                  <a:cxn ang="0">
                    <a:pos x="342" y="21"/>
                  </a:cxn>
                  <a:cxn ang="0">
                    <a:pos x="378" y="17"/>
                  </a:cxn>
                  <a:cxn ang="0">
                    <a:pos x="415" y="13"/>
                  </a:cxn>
                  <a:cxn ang="0">
                    <a:pos x="451" y="10"/>
                  </a:cxn>
                  <a:cxn ang="0">
                    <a:pos x="487" y="7"/>
                  </a:cxn>
                  <a:cxn ang="0">
                    <a:pos x="523" y="4"/>
                  </a:cxn>
                  <a:cxn ang="0">
                    <a:pos x="558" y="2"/>
                  </a:cxn>
                  <a:cxn ang="0">
                    <a:pos x="594" y="0"/>
                  </a:cxn>
                </a:cxnLst>
                <a:rect l="0" t="0" r="r" b="b"/>
                <a:pathLst>
                  <a:path w="596" h="672">
                    <a:moveTo>
                      <a:pt x="594" y="0"/>
                    </a:moveTo>
                    <a:lnTo>
                      <a:pt x="591" y="152"/>
                    </a:lnTo>
                    <a:lnTo>
                      <a:pt x="590" y="319"/>
                    </a:lnTo>
                    <a:lnTo>
                      <a:pt x="591" y="491"/>
                    </a:lnTo>
                    <a:lnTo>
                      <a:pt x="596" y="660"/>
                    </a:lnTo>
                    <a:lnTo>
                      <a:pt x="560" y="664"/>
                    </a:lnTo>
                    <a:lnTo>
                      <a:pt x="524" y="667"/>
                    </a:lnTo>
                    <a:lnTo>
                      <a:pt x="489" y="669"/>
                    </a:lnTo>
                    <a:lnTo>
                      <a:pt x="453" y="670"/>
                    </a:lnTo>
                    <a:lnTo>
                      <a:pt x="417" y="672"/>
                    </a:lnTo>
                    <a:lnTo>
                      <a:pt x="380" y="672"/>
                    </a:lnTo>
                    <a:lnTo>
                      <a:pt x="344" y="672"/>
                    </a:lnTo>
                    <a:lnTo>
                      <a:pt x="308" y="672"/>
                    </a:lnTo>
                    <a:lnTo>
                      <a:pt x="272" y="671"/>
                    </a:lnTo>
                    <a:lnTo>
                      <a:pt x="236" y="671"/>
                    </a:lnTo>
                    <a:lnTo>
                      <a:pt x="199" y="670"/>
                    </a:lnTo>
                    <a:lnTo>
                      <a:pt x="164" y="669"/>
                    </a:lnTo>
                    <a:lnTo>
                      <a:pt x="128" y="668"/>
                    </a:lnTo>
                    <a:lnTo>
                      <a:pt x="92" y="667"/>
                    </a:lnTo>
                    <a:lnTo>
                      <a:pt x="56" y="666"/>
                    </a:lnTo>
                    <a:lnTo>
                      <a:pt x="21" y="665"/>
                    </a:lnTo>
                    <a:lnTo>
                      <a:pt x="10" y="579"/>
                    </a:lnTo>
                    <a:lnTo>
                      <a:pt x="4" y="497"/>
                    </a:lnTo>
                    <a:lnTo>
                      <a:pt x="0" y="420"/>
                    </a:lnTo>
                    <a:lnTo>
                      <a:pt x="0" y="346"/>
                    </a:lnTo>
                    <a:lnTo>
                      <a:pt x="4" y="275"/>
                    </a:lnTo>
                    <a:lnTo>
                      <a:pt x="8" y="206"/>
                    </a:lnTo>
                    <a:lnTo>
                      <a:pt x="14" y="138"/>
                    </a:lnTo>
                    <a:lnTo>
                      <a:pt x="21" y="70"/>
                    </a:lnTo>
                    <a:lnTo>
                      <a:pt x="56" y="64"/>
                    </a:lnTo>
                    <a:lnTo>
                      <a:pt x="91" y="57"/>
                    </a:lnTo>
                    <a:lnTo>
                      <a:pt x="126" y="51"/>
                    </a:lnTo>
                    <a:lnTo>
                      <a:pt x="162" y="46"/>
                    </a:lnTo>
                    <a:lnTo>
                      <a:pt x="198" y="40"/>
                    </a:lnTo>
                    <a:lnTo>
                      <a:pt x="234" y="35"/>
                    </a:lnTo>
                    <a:lnTo>
                      <a:pt x="270" y="30"/>
                    </a:lnTo>
                    <a:lnTo>
                      <a:pt x="306" y="25"/>
                    </a:lnTo>
                    <a:lnTo>
                      <a:pt x="342" y="21"/>
                    </a:lnTo>
                    <a:lnTo>
                      <a:pt x="378" y="17"/>
                    </a:lnTo>
                    <a:lnTo>
                      <a:pt x="415" y="13"/>
                    </a:lnTo>
                    <a:lnTo>
                      <a:pt x="451" y="10"/>
                    </a:lnTo>
                    <a:lnTo>
                      <a:pt x="487" y="7"/>
                    </a:lnTo>
                    <a:lnTo>
                      <a:pt x="523" y="4"/>
                    </a:lnTo>
                    <a:lnTo>
                      <a:pt x="558" y="2"/>
                    </a:lnTo>
                    <a:lnTo>
                      <a:pt x="594" y="0"/>
                    </a:lnTo>
                    <a:close/>
                  </a:path>
                </a:pathLst>
              </a:custGeom>
              <a:solidFill>
                <a:srgbClr val="006D96"/>
              </a:solidFill>
              <a:ln w="9525">
                <a:noFill/>
                <a:round/>
                <a:headEnd/>
                <a:tailEnd/>
              </a:ln>
            </p:spPr>
            <p:txBody>
              <a:bodyPr/>
              <a:lstStyle/>
              <a:p>
                <a:endParaRPr lang="en-US"/>
              </a:p>
            </p:txBody>
          </p:sp>
          <p:sp>
            <p:nvSpPr>
              <p:cNvPr id="149" name="Freeform 114"/>
              <p:cNvSpPr>
                <a:spLocks/>
              </p:cNvSpPr>
              <p:nvPr/>
            </p:nvSpPr>
            <p:spPr bwMode="auto">
              <a:xfrm>
                <a:off x="2806" y="1173"/>
                <a:ext cx="95" cy="107"/>
              </a:xfrm>
              <a:custGeom>
                <a:avLst/>
                <a:gdLst/>
                <a:ahLst/>
                <a:cxnLst>
                  <a:cxn ang="0">
                    <a:pos x="569" y="0"/>
                  </a:cxn>
                  <a:cxn ang="0">
                    <a:pos x="568" y="144"/>
                  </a:cxn>
                  <a:cxn ang="0">
                    <a:pos x="567" y="302"/>
                  </a:cxn>
                  <a:cxn ang="0">
                    <a:pos x="567" y="465"/>
                  </a:cxn>
                  <a:cxn ang="0">
                    <a:pos x="569" y="626"/>
                  </a:cxn>
                  <a:cxn ang="0">
                    <a:pos x="535" y="631"/>
                  </a:cxn>
                  <a:cxn ang="0">
                    <a:pos x="502" y="634"/>
                  </a:cxn>
                  <a:cxn ang="0">
                    <a:pos x="468" y="638"/>
                  </a:cxn>
                  <a:cxn ang="0">
                    <a:pos x="434" y="640"/>
                  </a:cxn>
                  <a:cxn ang="0">
                    <a:pos x="400" y="642"/>
                  </a:cxn>
                  <a:cxn ang="0">
                    <a:pos x="365" y="643"/>
                  </a:cxn>
                  <a:cxn ang="0">
                    <a:pos x="331" y="643"/>
                  </a:cxn>
                  <a:cxn ang="0">
                    <a:pos x="297" y="643"/>
                  </a:cxn>
                  <a:cxn ang="0">
                    <a:pos x="262" y="643"/>
                  </a:cxn>
                  <a:cxn ang="0">
                    <a:pos x="228" y="642"/>
                  </a:cxn>
                  <a:cxn ang="0">
                    <a:pos x="194" y="641"/>
                  </a:cxn>
                  <a:cxn ang="0">
                    <a:pos x="159" y="639"/>
                  </a:cxn>
                  <a:cxn ang="0">
                    <a:pos x="124" y="637"/>
                  </a:cxn>
                  <a:cxn ang="0">
                    <a:pos x="90" y="635"/>
                  </a:cxn>
                  <a:cxn ang="0">
                    <a:pos x="56" y="633"/>
                  </a:cxn>
                  <a:cxn ang="0">
                    <a:pos x="22" y="631"/>
                  </a:cxn>
                  <a:cxn ang="0">
                    <a:pos x="11" y="549"/>
                  </a:cxn>
                  <a:cxn ang="0">
                    <a:pos x="3" y="472"/>
                  </a:cxn>
                  <a:cxn ang="0">
                    <a:pos x="0" y="398"/>
                  </a:cxn>
                  <a:cxn ang="0">
                    <a:pos x="0" y="328"/>
                  </a:cxn>
                  <a:cxn ang="0">
                    <a:pos x="3" y="260"/>
                  </a:cxn>
                  <a:cxn ang="0">
                    <a:pos x="8" y="195"/>
                  </a:cxn>
                  <a:cxn ang="0">
                    <a:pos x="15" y="130"/>
                  </a:cxn>
                  <a:cxn ang="0">
                    <a:pos x="22" y="65"/>
                  </a:cxn>
                  <a:cxn ang="0">
                    <a:pos x="55" y="58"/>
                  </a:cxn>
                  <a:cxn ang="0">
                    <a:pos x="89" y="51"/>
                  </a:cxn>
                  <a:cxn ang="0">
                    <a:pos x="123" y="45"/>
                  </a:cxn>
                  <a:cxn ang="0">
                    <a:pos x="157" y="39"/>
                  </a:cxn>
                  <a:cxn ang="0">
                    <a:pos x="192" y="33"/>
                  </a:cxn>
                  <a:cxn ang="0">
                    <a:pos x="226" y="28"/>
                  </a:cxn>
                  <a:cxn ang="0">
                    <a:pos x="260" y="24"/>
                  </a:cxn>
                  <a:cxn ang="0">
                    <a:pos x="295" y="19"/>
                  </a:cxn>
                  <a:cxn ang="0">
                    <a:pos x="329" y="16"/>
                  </a:cxn>
                  <a:cxn ang="0">
                    <a:pos x="363" y="12"/>
                  </a:cxn>
                  <a:cxn ang="0">
                    <a:pos x="398" y="9"/>
                  </a:cxn>
                  <a:cxn ang="0">
                    <a:pos x="432" y="7"/>
                  </a:cxn>
                  <a:cxn ang="0">
                    <a:pos x="466" y="4"/>
                  </a:cxn>
                  <a:cxn ang="0">
                    <a:pos x="501" y="3"/>
                  </a:cxn>
                  <a:cxn ang="0">
                    <a:pos x="535" y="1"/>
                  </a:cxn>
                  <a:cxn ang="0">
                    <a:pos x="569" y="0"/>
                  </a:cxn>
                </a:cxnLst>
                <a:rect l="0" t="0" r="r" b="b"/>
                <a:pathLst>
                  <a:path w="569" h="643">
                    <a:moveTo>
                      <a:pt x="569" y="0"/>
                    </a:moveTo>
                    <a:lnTo>
                      <a:pt x="568" y="144"/>
                    </a:lnTo>
                    <a:lnTo>
                      <a:pt x="567" y="302"/>
                    </a:lnTo>
                    <a:lnTo>
                      <a:pt x="567" y="465"/>
                    </a:lnTo>
                    <a:lnTo>
                      <a:pt x="569" y="626"/>
                    </a:lnTo>
                    <a:lnTo>
                      <a:pt x="535" y="631"/>
                    </a:lnTo>
                    <a:lnTo>
                      <a:pt x="502" y="634"/>
                    </a:lnTo>
                    <a:lnTo>
                      <a:pt x="468" y="638"/>
                    </a:lnTo>
                    <a:lnTo>
                      <a:pt x="434" y="640"/>
                    </a:lnTo>
                    <a:lnTo>
                      <a:pt x="400" y="642"/>
                    </a:lnTo>
                    <a:lnTo>
                      <a:pt x="365" y="643"/>
                    </a:lnTo>
                    <a:lnTo>
                      <a:pt x="331" y="643"/>
                    </a:lnTo>
                    <a:lnTo>
                      <a:pt x="297" y="643"/>
                    </a:lnTo>
                    <a:lnTo>
                      <a:pt x="262" y="643"/>
                    </a:lnTo>
                    <a:lnTo>
                      <a:pt x="228" y="642"/>
                    </a:lnTo>
                    <a:lnTo>
                      <a:pt x="194" y="641"/>
                    </a:lnTo>
                    <a:lnTo>
                      <a:pt x="159" y="639"/>
                    </a:lnTo>
                    <a:lnTo>
                      <a:pt x="124" y="637"/>
                    </a:lnTo>
                    <a:lnTo>
                      <a:pt x="90" y="635"/>
                    </a:lnTo>
                    <a:lnTo>
                      <a:pt x="56" y="633"/>
                    </a:lnTo>
                    <a:lnTo>
                      <a:pt x="22" y="631"/>
                    </a:lnTo>
                    <a:lnTo>
                      <a:pt x="11" y="549"/>
                    </a:lnTo>
                    <a:lnTo>
                      <a:pt x="3" y="472"/>
                    </a:lnTo>
                    <a:lnTo>
                      <a:pt x="0" y="398"/>
                    </a:lnTo>
                    <a:lnTo>
                      <a:pt x="0" y="328"/>
                    </a:lnTo>
                    <a:lnTo>
                      <a:pt x="3" y="260"/>
                    </a:lnTo>
                    <a:lnTo>
                      <a:pt x="8" y="195"/>
                    </a:lnTo>
                    <a:lnTo>
                      <a:pt x="15" y="130"/>
                    </a:lnTo>
                    <a:lnTo>
                      <a:pt x="22" y="65"/>
                    </a:lnTo>
                    <a:lnTo>
                      <a:pt x="55" y="58"/>
                    </a:lnTo>
                    <a:lnTo>
                      <a:pt x="89" y="51"/>
                    </a:lnTo>
                    <a:lnTo>
                      <a:pt x="123" y="45"/>
                    </a:lnTo>
                    <a:lnTo>
                      <a:pt x="157" y="39"/>
                    </a:lnTo>
                    <a:lnTo>
                      <a:pt x="192" y="33"/>
                    </a:lnTo>
                    <a:lnTo>
                      <a:pt x="226" y="28"/>
                    </a:lnTo>
                    <a:lnTo>
                      <a:pt x="260" y="24"/>
                    </a:lnTo>
                    <a:lnTo>
                      <a:pt x="295" y="19"/>
                    </a:lnTo>
                    <a:lnTo>
                      <a:pt x="329" y="16"/>
                    </a:lnTo>
                    <a:lnTo>
                      <a:pt x="363" y="12"/>
                    </a:lnTo>
                    <a:lnTo>
                      <a:pt x="398" y="9"/>
                    </a:lnTo>
                    <a:lnTo>
                      <a:pt x="432" y="7"/>
                    </a:lnTo>
                    <a:lnTo>
                      <a:pt x="466" y="4"/>
                    </a:lnTo>
                    <a:lnTo>
                      <a:pt x="501" y="3"/>
                    </a:lnTo>
                    <a:lnTo>
                      <a:pt x="535" y="1"/>
                    </a:lnTo>
                    <a:lnTo>
                      <a:pt x="569" y="0"/>
                    </a:lnTo>
                    <a:close/>
                  </a:path>
                </a:pathLst>
              </a:custGeom>
              <a:solidFill>
                <a:srgbClr val="00709E"/>
              </a:solidFill>
              <a:ln w="9525">
                <a:noFill/>
                <a:round/>
                <a:headEnd/>
                <a:tailEnd/>
              </a:ln>
            </p:spPr>
            <p:txBody>
              <a:bodyPr/>
              <a:lstStyle/>
              <a:p>
                <a:endParaRPr lang="en-US"/>
              </a:p>
            </p:txBody>
          </p:sp>
          <p:sp>
            <p:nvSpPr>
              <p:cNvPr id="150" name="Freeform 115"/>
              <p:cNvSpPr>
                <a:spLocks/>
              </p:cNvSpPr>
              <p:nvPr/>
            </p:nvSpPr>
            <p:spPr bwMode="auto">
              <a:xfrm>
                <a:off x="2808" y="1175"/>
                <a:ext cx="91" cy="103"/>
              </a:xfrm>
              <a:custGeom>
                <a:avLst/>
                <a:gdLst/>
                <a:ahLst/>
                <a:cxnLst>
                  <a:cxn ang="0">
                    <a:pos x="544" y="0"/>
                  </a:cxn>
                  <a:cxn ang="0">
                    <a:pos x="544" y="138"/>
                  </a:cxn>
                  <a:cxn ang="0">
                    <a:pos x="544" y="288"/>
                  </a:cxn>
                  <a:cxn ang="0">
                    <a:pos x="544" y="441"/>
                  </a:cxn>
                  <a:cxn ang="0">
                    <a:pos x="544" y="594"/>
                  </a:cxn>
                  <a:cxn ang="0">
                    <a:pos x="512" y="600"/>
                  </a:cxn>
                  <a:cxn ang="0">
                    <a:pos x="481" y="605"/>
                  </a:cxn>
                  <a:cxn ang="0">
                    <a:pos x="449" y="608"/>
                  </a:cxn>
                  <a:cxn ang="0">
                    <a:pos x="416" y="611"/>
                  </a:cxn>
                  <a:cxn ang="0">
                    <a:pos x="384" y="613"/>
                  </a:cxn>
                  <a:cxn ang="0">
                    <a:pos x="351" y="615"/>
                  </a:cxn>
                  <a:cxn ang="0">
                    <a:pos x="319" y="616"/>
                  </a:cxn>
                  <a:cxn ang="0">
                    <a:pos x="286" y="616"/>
                  </a:cxn>
                  <a:cxn ang="0">
                    <a:pos x="254" y="615"/>
                  </a:cxn>
                  <a:cxn ang="0">
                    <a:pos x="221" y="614"/>
                  </a:cxn>
                  <a:cxn ang="0">
                    <a:pos x="188" y="613"/>
                  </a:cxn>
                  <a:cxn ang="0">
                    <a:pos x="156" y="611"/>
                  </a:cxn>
                  <a:cxn ang="0">
                    <a:pos x="123" y="609"/>
                  </a:cxn>
                  <a:cxn ang="0">
                    <a:pos x="91" y="606"/>
                  </a:cxn>
                  <a:cxn ang="0">
                    <a:pos x="58" y="603"/>
                  </a:cxn>
                  <a:cxn ang="0">
                    <a:pos x="26" y="599"/>
                  </a:cxn>
                  <a:cxn ang="0">
                    <a:pos x="13" y="521"/>
                  </a:cxn>
                  <a:cxn ang="0">
                    <a:pos x="5" y="448"/>
                  </a:cxn>
                  <a:cxn ang="0">
                    <a:pos x="1" y="378"/>
                  </a:cxn>
                  <a:cxn ang="0">
                    <a:pos x="0" y="311"/>
                  </a:cxn>
                  <a:cxn ang="0">
                    <a:pos x="4" y="247"/>
                  </a:cxn>
                  <a:cxn ang="0">
                    <a:pos x="9" y="185"/>
                  </a:cxn>
                  <a:cxn ang="0">
                    <a:pos x="17" y="123"/>
                  </a:cxn>
                  <a:cxn ang="0">
                    <a:pos x="26" y="63"/>
                  </a:cxn>
                  <a:cxn ang="0">
                    <a:pos x="58" y="55"/>
                  </a:cxn>
                  <a:cxn ang="0">
                    <a:pos x="90" y="46"/>
                  </a:cxn>
                  <a:cxn ang="0">
                    <a:pos x="122" y="39"/>
                  </a:cxn>
                  <a:cxn ang="0">
                    <a:pos x="154" y="33"/>
                  </a:cxn>
                  <a:cxn ang="0">
                    <a:pos x="186" y="28"/>
                  </a:cxn>
                  <a:cxn ang="0">
                    <a:pos x="219" y="23"/>
                  </a:cxn>
                  <a:cxn ang="0">
                    <a:pos x="251" y="18"/>
                  </a:cxn>
                  <a:cxn ang="0">
                    <a:pos x="284" y="14"/>
                  </a:cxn>
                  <a:cxn ang="0">
                    <a:pos x="317" y="11"/>
                  </a:cxn>
                  <a:cxn ang="0">
                    <a:pos x="349" y="8"/>
                  </a:cxn>
                  <a:cxn ang="0">
                    <a:pos x="382" y="6"/>
                  </a:cxn>
                  <a:cxn ang="0">
                    <a:pos x="415" y="4"/>
                  </a:cxn>
                  <a:cxn ang="0">
                    <a:pos x="446" y="3"/>
                  </a:cxn>
                  <a:cxn ang="0">
                    <a:pos x="479" y="1"/>
                  </a:cxn>
                  <a:cxn ang="0">
                    <a:pos x="512" y="1"/>
                  </a:cxn>
                  <a:cxn ang="0">
                    <a:pos x="544" y="0"/>
                  </a:cxn>
                </a:cxnLst>
                <a:rect l="0" t="0" r="r" b="b"/>
                <a:pathLst>
                  <a:path w="544" h="616">
                    <a:moveTo>
                      <a:pt x="544" y="0"/>
                    </a:moveTo>
                    <a:lnTo>
                      <a:pt x="544" y="138"/>
                    </a:lnTo>
                    <a:lnTo>
                      <a:pt x="544" y="288"/>
                    </a:lnTo>
                    <a:lnTo>
                      <a:pt x="544" y="441"/>
                    </a:lnTo>
                    <a:lnTo>
                      <a:pt x="544" y="594"/>
                    </a:lnTo>
                    <a:lnTo>
                      <a:pt x="512" y="600"/>
                    </a:lnTo>
                    <a:lnTo>
                      <a:pt x="481" y="605"/>
                    </a:lnTo>
                    <a:lnTo>
                      <a:pt x="449" y="608"/>
                    </a:lnTo>
                    <a:lnTo>
                      <a:pt x="416" y="611"/>
                    </a:lnTo>
                    <a:lnTo>
                      <a:pt x="384" y="613"/>
                    </a:lnTo>
                    <a:lnTo>
                      <a:pt x="351" y="615"/>
                    </a:lnTo>
                    <a:lnTo>
                      <a:pt x="319" y="616"/>
                    </a:lnTo>
                    <a:lnTo>
                      <a:pt x="286" y="616"/>
                    </a:lnTo>
                    <a:lnTo>
                      <a:pt x="254" y="615"/>
                    </a:lnTo>
                    <a:lnTo>
                      <a:pt x="221" y="614"/>
                    </a:lnTo>
                    <a:lnTo>
                      <a:pt x="188" y="613"/>
                    </a:lnTo>
                    <a:lnTo>
                      <a:pt x="156" y="611"/>
                    </a:lnTo>
                    <a:lnTo>
                      <a:pt x="123" y="609"/>
                    </a:lnTo>
                    <a:lnTo>
                      <a:pt x="91" y="606"/>
                    </a:lnTo>
                    <a:lnTo>
                      <a:pt x="58" y="603"/>
                    </a:lnTo>
                    <a:lnTo>
                      <a:pt x="26" y="599"/>
                    </a:lnTo>
                    <a:lnTo>
                      <a:pt x="13" y="521"/>
                    </a:lnTo>
                    <a:lnTo>
                      <a:pt x="5" y="448"/>
                    </a:lnTo>
                    <a:lnTo>
                      <a:pt x="1" y="378"/>
                    </a:lnTo>
                    <a:lnTo>
                      <a:pt x="0" y="311"/>
                    </a:lnTo>
                    <a:lnTo>
                      <a:pt x="4" y="247"/>
                    </a:lnTo>
                    <a:lnTo>
                      <a:pt x="9" y="185"/>
                    </a:lnTo>
                    <a:lnTo>
                      <a:pt x="17" y="123"/>
                    </a:lnTo>
                    <a:lnTo>
                      <a:pt x="26" y="63"/>
                    </a:lnTo>
                    <a:lnTo>
                      <a:pt x="58" y="55"/>
                    </a:lnTo>
                    <a:lnTo>
                      <a:pt x="90" y="46"/>
                    </a:lnTo>
                    <a:lnTo>
                      <a:pt x="122" y="39"/>
                    </a:lnTo>
                    <a:lnTo>
                      <a:pt x="154" y="33"/>
                    </a:lnTo>
                    <a:lnTo>
                      <a:pt x="186" y="28"/>
                    </a:lnTo>
                    <a:lnTo>
                      <a:pt x="219" y="23"/>
                    </a:lnTo>
                    <a:lnTo>
                      <a:pt x="251" y="18"/>
                    </a:lnTo>
                    <a:lnTo>
                      <a:pt x="284" y="14"/>
                    </a:lnTo>
                    <a:lnTo>
                      <a:pt x="317" y="11"/>
                    </a:lnTo>
                    <a:lnTo>
                      <a:pt x="349" y="8"/>
                    </a:lnTo>
                    <a:lnTo>
                      <a:pt x="382" y="6"/>
                    </a:lnTo>
                    <a:lnTo>
                      <a:pt x="415" y="4"/>
                    </a:lnTo>
                    <a:lnTo>
                      <a:pt x="446" y="3"/>
                    </a:lnTo>
                    <a:lnTo>
                      <a:pt x="479" y="1"/>
                    </a:lnTo>
                    <a:lnTo>
                      <a:pt x="512" y="1"/>
                    </a:lnTo>
                    <a:lnTo>
                      <a:pt x="544" y="0"/>
                    </a:lnTo>
                    <a:close/>
                  </a:path>
                </a:pathLst>
              </a:custGeom>
              <a:solidFill>
                <a:srgbClr val="0072A8"/>
              </a:solidFill>
              <a:ln w="9525">
                <a:noFill/>
                <a:round/>
                <a:headEnd/>
                <a:tailEnd/>
              </a:ln>
            </p:spPr>
            <p:txBody>
              <a:bodyPr/>
              <a:lstStyle/>
              <a:p>
                <a:endParaRPr lang="en-US"/>
              </a:p>
            </p:txBody>
          </p:sp>
          <p:sp>
            <p:nvSpPr>
              <p:cNvPr id="151" name="Freeform 116"/>
              <p:cNvSpPr>
                <a:spLocks/>
              </p:cNvSpPr>
              <p:nvPr/>
            </p:nvSpPr>
            <p:spPr bwMode="auto">
              <a:xfrm>
                <a:off x="2809" y="1178"/>
                <a:ext cx="87" cy="98"/>
              </a:xfrm>
              <a:custGeom>
                <a:avLst/>
                <a:gdLst/>
                <a:ahLst/>
                <a:cxnLst>
                  <a:cxn ang="0">
                    <a:pos x="518" y="0"/>
                  </a:cxn>
                  <a:cxn ang="0">
                    <a:pos x="521" y="131"/>
                  </a:cxn>
                  <a:cxn ang="0">
                    <a:pos x="522" y="272"/>
                  </a:cxn>
                  <a:cxn ang="0">
                    <a:pos x="522" y="418"/>
                  </a:cxn>
                  <a:cxn ang="0">
                    <a:pos x="519" y="562"/>
                  </a:cxn>
                  <a:cxn ang="0">
                    <a:pos x="490" y="568"/>
                  </a:cxn>
                  <a:cxn ang="0">
                    <a:pos x="459" y="573"/>
                  </a:cxn>
                  <a:cxn ang="0">
                    <a:pos x="428" y="577"/>
                  </a:cxn>
                  <a:cxn ang="0">
                    <a:pos x="397" y="581"/>
                  </a:cxn>
                  <a:cxn ang="0">
                    <a:pos x="367" y="585"/>
                  </a:cxn>
                  <a:cxn ang="0">
                    <a:pos x="336" y="587"/>
                  </a:cxn>
                  <a:cxn ang="0">
                    <a:pos x="304" y="588"/>
                  </a:cxn>
                  <a:cxn ang="0">
                    <a:pos x="274" y="589"/>
                  </a:cxn>
                  <a:cxn ang="0">
                    <a:pos x="243" y="588"/>
                  </a:cxn>
                  <a:cxn ang="0">
                    <a:pos x="212" y="587"/>
                  </a:cxn>
                  <a:cxn ang="0">
                    <a:pos x="181" y="586"/>
                  </a:cxn>
                  <a:cxn ang="0">
                    <a:pos x="150" y="582"/>
                  </a:cxn>
                  <a:cxn ang="0">
                    <a:pos x="119" y="579"/>
                  </a:cxn>
                  <a:cxn ang="0">
                    <a:pos x="88" y="576"/>
                  </a:cxn>
                  <a:cxn ang="0">
                    <a:pos x="58" y="571"/>
                  </a:cxn>
                  <a:cxn ang="0">
                    <a:pos x="28" y="566"/>
                  </a:cxn>
                  <a:cxn ang="0">
                    <a:pos x="14" y="492"/>
                  </a:cxn>
                  <a:cxn ang="0">
                    <a:pos x="4" y="423"/>
                  </a:cxn>
                  <a:cxn ang="0">
                    <a:pos x="0" y="358"/>
                  </a:cxn>
                  <a:cxn ang="0">
                    <a:pos x="0" y="295"/>
                  </a:cxn>
                  <a:cxn ang="0">
                    <a:pos x="3" y="234"/>
                  </a:cxn>
                  <a:cxn ang="0">
                    <a:pos x="8" y="175"/>
                  </a:cxn>
                  <a:cxn ang="0">
                    <a:pos x="17" y="117"/>
                  </a:cxn>
                  <a:cxn ang="0">
                    <a:pos x="28" y="60"/>
                  </a:cxn>
                  <a:cxn ang="0">
                    <a:pos x="57" y="51"/>
                  </a:cxn>
                  <a:cxn ang="0">
                    <a:pos x="88" y="43"/>
                  </a:cxn>
                  <a:cxn ang="0">
                    <a:pos x="118" y="35"/>
                  </a:cxn>
                  <a:cxn ang="0">
                    <a:pos x="149" y="28"/>
                  </a:cxn>
                  <a:cxn ang="0">
                    <a:pos x="180" y="23"/>
                  </a:cxn>
                  <a:cxn ang="0">
                    <a:pos x="210" y="18"/>
                  </a:cxn>
                  <a:cxn ang="0">
                    <a:pos x="241" y="14"/>
                  </a:cxn>
                  <a:cxn ang="0">
                    <a:pos x="271" y="10"/>
                  </a:cxn>
                  <a:cxn ang="0">
                    <a:pos x="302" y="8"/>
                  </a:cxn>
                  <a:cxn ang="0">
                    <a:pos x="333" y="5"/>
                  </a:cxn>
                  <a:cxn ang="0">
                    <a:pos x="364" y="3"/>
                  </a:cxn>
                  <a:cxn ang="0">
                    <a:pos x="396" y="2"/>
                  </a:cxn>
                  <a:cxn ang="0">
                    <a:pos x="426" y="1"/>
                  </a:cxn>
                  <a:cxn ang="0">
                    <a:pos x="457" y="0"/>
                  </a:cxn>
                  <a:cxn ang="0">
                    <a:pos x="488" y="0"/>
                  </a:cxn>
                  <a:cxn ang="0">
                    <a:pos x="518" y="0"/>
                  </a:cxn>
                </a:cxnLst>
                <a:rect l="0" t="0" r="r" b="b"/>
                <a:pathLst>
                  <a:path w="522" h="589">
                    <a:moveTo>
                      <a:pt x="518" y="0"/>
                    </a:moveTo>
                    <a:lnTo>
                      <a:pt x="521" y="131"/>
                    </a:lnTo>
                    <a:lnTo>
                      <a:pt x="522" y="272"/>
                    </a:lnTo>
                    <a:lnTo>
                      <a:pt x="522" y="418"/>
                    </a:lnTo>
                    <a:lnTo>
                      <a:pt x="519" y="562"/>
                    </a:lnTo>
                    <a:lnTo>
                      <a:pt x="490" y="568"/>
                    </a:lnTo>
                    <a:lnTo>
                      <a:pt x="459" y="573"/>
                    </a:lnTo>
                    <a:lnTo>
                      <a:pt x="428" y="577"/>
                    </a:lnTo>
                    <a:lnTo>
                      <a:pt x="397" y="581"/>
                    </a:lnTo>
                    <a:lnTo>
                      <a:pt x="367" y="585"/>
                    </a:lnTo>
                    <a:lnTo>
                      <a:pt x="336" y="587"/>
                    </a:lnTo>
                    <a:lnTo>
                      <a:pt x="304" y="588"/>
                    </a:lnTo>
                    <a:lnTo>
                      <a:pt x="274" y="589"/>
                    </a:lnTo>
                    <a:lnTo>
                      <a:pt x="243" y="588"/>
                    </a:lnTo>
                    <a:lnTo>
                      <a:pt x="212" y="587"/>
                    </a:lnTo>
                    <a:lnTo>
                      <a:pt x="181" y="586"/>
                    </a:lnTo>
                    <a:lnTo>
                      <a:pt x="150" y="582"/>
                    </a:lnTo>
                    <a:lnTo>
                      <a:pt x="119" y="579"/>
                    </a:lnTo>
                    <a:lnTo>
                      <a:pt x="88" y="576"/>
                    </a:lnTo>
                    <a:lnTo>
                      <a:pt x="58" y="571"/>
                    </a:lnTo>
                    <a:lnTo>
                      <a:pt x="28" y="566"/>
                    </a:lnTo>
                    <a:lnTo>
                      <a:pt x="14" y="492"/>
                    </a:lnTo>
                    <a:lnTo>
                      <a:pt x="4" y="423"/>
                    </a:lnTo>
                    <a:lnTo>
                      <a:pt x="0" y="358"/>
                    </a:lnTo>
                    <a:lnTo>
                      <a:pt x="0" y="295"/>
                    </a:lnTo>
                    <a:lnTo>
                      <a:pt x="3" y="234"/>
                    </a:lnTo>
                    <a:lnTo>
                      <a:pt x="8" y="175"/>
                    </a:lnTo>
                    <a:lnTo>
                      <a:pt x="17" y="117"/>
                    </a:lnTo>
                    <a:lnTo>
                      <a:pt x="28" y="60"/>
                    </a:lnTo>
                    <a:lnTo>
                      <a:pt x="57" y="51"/>
                    </a:lnTo>
                    <a:lnTo>
                      <a:pt x="88" y="43"/>
                    </a:lnTo>
                    <a:lnTo>
                      <a:pt x="118" y="35"/>
                    </a:lnTo>
                    <a:lnTo>
                      <a:pt x="149" y="28"/>
                    </a:lnTo>
                    <a:lnTo>
                      <a:pt x="180" y="23"/>
                    </a:lnTo>
                    <a:lnTo>
                      <a:pt x="210" y="18"/>
                    </a:lnTo>
                    <a:lnTo>
                      <a:pt x="241" y="14"/>
                    </a:lnTo>
                    <a:lnTo>
                      <a:pt x="271" y="10"/>
                    </a:lnTo>
                    <a:lnTo>
                      <a:pt x="302" y="8"/>
                    </a:lnTo>
                    <a:lnTo>
                      <a:pt x="333" y="5"/>
                    </a:lnTo>
                    <a:lnTo>
                      <a:pt x="364" y="3"/>
                    </a:lnTo>
                    <a:lnTo>
                      <a:pt x="396" y="2"/>
                    </a:lnTo>
                    <a:lnTo>
                      <a:pt x="426" y="1"/>
                    </a:lnTo>
                    <a:lnTo>
                      <a:pt x="457" y="0"/>
                    </a:lnTo>
                    <a:lnTo>
                      <a:pt x="488" y="0"/>
                    </a:lnTo>
                    <a:lnTo>
                      <a:pt x="518" y="0"/>
                    </a:lnTo>
                    <a:close/>
                  </a:path>
                </a:pathLst>
              </a:custGeom>
              <a:solidFill>
                <a:srgbClr val="0075AF"/>
              </a:solidFill>
              <a:ln w="9525">
                <a:noFill/>
                <a:round/>
                <a:headEnd/>
                <a:tailEnd/>
              </a:ln>
            </p:spPr>
            <p:txBody>
              <a:bodyPr/>
              <a:lstStyle/>
              <a:p>
                <a:endParaRPr lang="en-US"/>
              </a:p>
            </p:txBody>
          </p:sp>
          <p:sp>
            <p:nvSpPr>
              <p:cNvPr id="152" name="Freeform 117"/>
              <p:cNvSpPr>
                <a:spLocks/>
              </p:cNvSpPr>
              <p:nvPr/>
            </p:nvSpPr>
            <p:spPr bwMode="auto">
              <a:xfrm>
                <a:off x="2811" y="1180"/>
                <a:ext cx="83" cy="93"/>
              </a:xfrm>
              <a:custGeom>
                <a:avLst/>
                <a:gdLst/>
                <a:ahLst/>
                <a:cxnLst>
                  <a:cxn ang="0">
                    <a:pos x="493" y="1"/>
                  </a:cxn>
                  <a:cxn ang="0">
                    <a:pos x="499" y="126"/>
                  </a:cxn>
                  <a:cxn ang="0">
                    <a:pos x="500" y="258"/>
                  </a:cxn>
                  <a:cxn ang="0">
                    <a:pos x="499" y="395"/>
                  </a:cxn>
                  <a:cxn ang="0">
                    <a:pos x="494" y="531"/>
                  </a:cxn>
                  <a:cxn ang="0">
                    <a:pos x="466" y="538"/>
                  </a:cxn>
                  <a:cxn ang="0">
                    <a:pos x="437" y="544"/>
                  </a:cxn>
                  <a:cxn ang="0">
                    <a:pos x="408" y="549"/>
                  </a:cxn>
                  <a:cxn ang="0">
                    <a:pos x="379" y="553"/>
                  </a:cxn>
                  <a:cxn ang="0">
                    <a:pos x="351" y="557"/>
                  </a:cxn>
                  <a:cxn ang="0">
                    <a:pos x="321" y="559"/>
                  </a:cxn>
                  <a:cxn ang="0">
                    <a:pos x="292" y="561"/>
                  </a:cxn>
                  <a:cxn ang="0">
                    <a:pos x="263" y="561"/>
                  </a:cxn>
                  <a:cxn ang="0">
                    <a:pos x="234" y="561"/>
                  </a:cxn>
                  <a:cxn ang="0">
                    <a:pos x="205" y="560"/>
                  </a:cxn>
                  <a:cxn ang="0">
                    <a:pos x="175" y="558"/>
                  </a:cxn>
                  <a:cxn ang="0">
                    <a:pos x="146" y="555"/>
                  </a:cxn>
                  <a:cxn ang="0">
                    <a:pos x="118" y="552"/>
                  </a:cxn>
                  <a:cxn ang="0">
                    <a:pos x="89" y="547"/>
                  </a:cxn>
                  <a:cxn ang="0">
                    <a:pos x="60" y="541"/>
                  </a:cxn>
                  <a:cxn ang="0">
                    <a:pos x="31" y="535"/>
                  </a:cxn>
                  <a:cxn ang="0">
                    <a:pos x="15" y="466"/>
                  </a:cxn>
                  <a:cxn ang="0">
                    <a:pos x="6" y="400"/>
                  </a:cxn>
                  <a:cxn ang="0">
                    <a:pos x="0" y="339"/>
                  </a:cxn>
                  <a:cxn ang="0">
                    <a:pos x="0" y="280"/>
                  </a:cxn>
                  <a:cxn ang="0">
                    <a:pos x="4" y="223"/>
                  </a:cxn>
                  <a:cxn ang="0">
                    <a:pos x="10" y="167"/>
                  </a:cxn>
                  <a:cxn ang="0">
                    <a:pos x="20" y="113"/>
                  </a:cxn>
                  <a:cxn ang="0">
                    <a:pos x="31" y="58"/>
                  </a:cxn>
                  <a:cxn ang="0">
                    <a:pos x="60" y="48"/>
                  </a:cxn>
                  <a:cxn ang="0">
                    <a:pos x="88" y="39"/>
                  </a:cxn>
                  <a:cxn ang="0">
                    <a:pos x="116" y="32"/>
                  </a:cxn>
                  <a:cxn ang="0">
                    <a:pos x="145" y="24"/>
                  </a:cxn>
                  <a:cxn ang="0">
                    <a:pos x="174" y="19"/>
                  </a:cxn>
                  <a:cxn ang="0">
                    <a:pos x="203" y="14"/>
                  </a:cxn>
                  <a:cxn ang="0">
                    <a:pos x="233" y="10"/>
                  </a:cxn>
                  <a:cxn ang="0">
                    <a:pos x="261" y="7"/>
                  </a:cxn>
                  <a:cxn ang="0">
                    <a:pos x="290" y="4"/>
                  </a:cxn>
                  <a:cxn ang="0">
                    <a:pos x="320" y="3"/>
                  </a:cxn>
                  <a:cxn ang="0">
                    <a:pos x="349" y="1"/>
                  </a:cxn>
                  <a:cxn ang="0">
                    <a:pos x="377" y="1"/>
                  </a:cxn>
                  <a:cxn ang="0">
                    <a:pos x="407" y="0"/>
                  </a:cxn>
                  <a:cxn ang="0">
                    <a:pos x="436" y="0"/>
                  </a:cxn>
                  <a:cxn ang="0">
                    <a:pos x="465" y="1"/>
                  </a:cxn>
                  <a:cxn ang="0">
                    <a:pos x="493" y="1"/>
                  </a:cxn>
                </a:cxnLst>
                <a:rect l="0" t="0" r="r" b="b"/>
                <a:pathLst>
                  <a:path w="500" h="561">
                    <a:moveTo>
                      <a:pt x="493" y="1"/>
                    </a:moveTo>
                    <a:lnTo>
                      <a:pt x="499" y="126"/>
                    </a:lnTo>
                    <a:lnTo>
                      <a:pt x="500" y="258"/>
                    </a:lnTo>
                    <a:lnTo>
                      <a:pt x="499" y="395"/>
                    </a:lnTo>
                    <a:lnTo>
                      <a:pt x="494" y="531"/>
                    </a:lnTo>
                    <a:lnTo>
                      <a:pt x="466" y="538"/>
                    </a:lnTo>
                    <a:lnTo>
                      <a:pt x="437" y="544"/>
                    </a:lnTo>
                    <a:lnTo>
                      <a:pt x="408" y="549"/>
                    </a:lnTo>
                    <a:lnTo>
                      <a:pt x="379" y="553"/>
                    </a:lnTo>
                    <a:lnTo>
                      <a:pt x="351" y="557"/>
                    </a:lnTo>
                    <a:lnTo>
                      <a:pt x="321" y="559"/>
                    </a:lnTo>
                    <a:lnTo>
                      <a:pt x="292" y="561"/>
                    </a:lnTo>
                    <a:lnTo>
                      <a:pt x="263" y="561"/>
                    </a:lnTo>
                    <a:lnTo>
                      <a:pt x="234" y="561"/>
                    </a:lnTo>
                    <a:lnTo>
                      <a:pt x="205" y="560"/>
                    </a:lnTo>
                    <a:lnTo>
                      <a:pt x="175" y="558"/>
                    </a:lnTo>
                    <a:lnTo>
                      <a:pt x="146" y="555"/>
                    </a:lnTo>
                    <a:lnTo>
                      <a:pt x="118" y="552"/>
                    </a:lnTo>
                    <a:lnTo>
                      <a:pt x="89" y="547"/>
                    </a:lnTo>
                    <a:lnTo>
                      <a:pt x="60" y="541"/>
                    </a:lnTo>
                    <a:lnTo>
                      <a:pt x="31" y="535"/>
                    </a:lnTo>
                    <a:lnTo>
                      <a:pt x="15" y="466"/>
                    </a:lnTo>
                    <a:lnTo>
                      <a:pt x="6" y="400"/>
                    </a:lnTo>
                    <a:lnTo>
                      <a:pt x="0" y="339"/>
                    </a:lnTo>
                    <a:lnTo>
                      <a:pt x="0" y="280"/>
                    </a:lnTo>
                    <a:lnTo>
                      <a:pt x="4" y="223"/>
                    </a:lnTo>
                    <a:lnTo>
                      <a:pt x="10" y="167"/>
                    </a:lnTo>
                    <a:lnTo>
                      <a:pt x="20" y="113"/>
                    </a:lnTo>
                    <a:lnTo>
                      <a:pt x="31" y="58"/>
                    </a:lnTo>
                    <a:lnTo>
                      <a:pt x="60" y="48"/>
                    </a:lnTo>
                    <a:lnTo>
                      <a:pt x="88" y="39"/>
                    </a:lnTo>
                    <a:lnTo>
                      <a:pt x="116" y="32"/>
                    </a:lnTo>
                    <a:lnTo>
                      <a:pt x="145" y="24"/>
                    </a:lnTo>
                    <a:lnTo>
                      <a:pt x="174" y="19"/>
                    </a:lnTo>
                    <a:lnTo>
                      <a:pt x="203" y="14"/>
                    </a:lnTo>
                    <a:lnTo>
                      <a:pt x="233" y="10"/>
                    </a:lnTo>
                    <a:lnTo>
                      <a:pt x="261" y="7"/>
                    </a:lnTo>
                    <a:lnTo>
                      <a:pt x="290" y="4"/>
                    </a:lnTo>
                    <a:lnTo>
                      <a:pt x="320" y="3"/>
                    </a:lnTo>
                    <a:lnTo>
                      <a:pt x="349" y="1"/>
                    </a:lnTo>
                    <a:lnTo>
                      <a:pt x="377" y="1"/>
                    </a:lnTo>
                    <a:lnTo>
                      <a:pt x="407" y="0"/>
                    </a:lnTo>
                    <a:lnTo>
                      <a:pt x="436" y="0"/>
                    </a:lnTo>
                    <a:lnTo>
                      <a:pt x="465" y="1"/>
                    </a:lnTo>
                    <a:lnTo>
                      <a:pt x="493" y="1"/>
                    </a:lnTo>
                    <a:close/>
                  </a:path>
                </a:pathLst>
              </a:custGeom>
              <a:solidFill>
                <a:srgbClr val="0A77BA"/>
              </a:solidFill>
              <a:ln w="9525">
                <a:noFill/>
                <a:round/>
                <a:headEnd/>
                <a:tailEnd/>
              </a:ln>
            </p:spPr>
            <p:txBody>
              <a:bodyPr/>
              <a:lstStyle/>
              <a:p>
                <a:endParaRPr lang="en-US"/>
              </a:p>
            </p:txBody>
          </p:sp>
          <p:sp>
            <p:nvSpPr>
              <p:cNvPr id="153" name="Freeform 118"/>
              <p:cNvSpPr>
                <a:spLocks/>
              </p:cNvSpPr>
              <p:nvPr/>
            </p:nvSpPr>
            <p:spPr bwMode="auto">
              <a:xfrm>
                <a:off x="2812" y="1182"/>
                <a:ext cx="79" cy="89"/>
              </a:xfrm>
              <a:custGeom>
                <a:avLst/>
                <a:gdLst/>
                <a:ahLst/>
                <a:cxnLst>
                  <a:cxn ang="0">
                    <a:pos x="467" y="3"/>
                  </a:cxn>
                  <a:cxn ang="0">
                    <a:pos x="474" y="121"/>
                  </a:cxn>
                  <a:cxn ang="0">
                    <a:pos x="476" y="246"/>
                  </a:cxn>
                  <a:cxn ang="0">
                    <a:pos x="475" y="374"/>
                  </a:cxn>
                  <a:cxn ang="0">
                    <a:pos x="468" y="502"/>
                  </a:cxn>
                  <a:cxn ang="0">
                    <a:pos x="442" y="509"/>
                  </a:cxn>
                  <a:cxn ang="0">
                    <a:pos x="414" y="516"/>
                  </a:cxn>
                  <a:cxn ang="0">
                    <a:pos x="387" y="522"/>
                  </a:cxn>
                  <a:cxn ang="0">
                    <a:pos x="361" y="527"/>
                  </a:cxn>
                  <a:cxn ang="0">
                    <a:pos x="333" y="531"/>
                  </a:cxn>
                  <a:cxn ang="0">
                    <a:pos x="306" y="534"/>
                  </a:cxn>
                  <a:cxn ang="0">
                    <a:pos x="279" y="536"/>
                  </a:cxn>
                  <a:cxn ang="0">
                    <a:pos x="251" y="537"/>
                  </a:cxn>
                  <a:cxn ang="0">
                    <a:pos x="224" y="537"/>
                  </a:cxn>
                  <a:cxn ang="0">
                    <a:pos x="197" y="536"/>
                  </a:cxn>
                  <a:cxn ang="0">
                    <a:pos x="169" y="533"/>
                  </a:cxn>
                  <a:cxn ang="0">
                    <a:pos x="142" y="530"/>
                  </a:cxn>
                  <a:cxn ang="0">
                    <a:pos x="115" y="526"/>
                  </a:cxn>
                  <a:cxn ang="0">
                    <a:pos x="88" y="520"/>
                  </a:cxn>
                  <a:cxn ang="0">
                    <a:pos x="61" y="514"/>
                  </a:cxn>
                  <a:cxn ang="0">
                    <a:pos x="34" y="506"/>
                  </a:cxn>
                  <a:cxn ang="0">
                    <a:pos x="17" y="440"/>
                  </a:cxn>
                  <a:cxn ang="0">
                    <a:pos x="6" y="379"/>
                  </a:cxn>
                  <a:cxn ang="0">
                    <a:pos x="1" y="320"/>
                  </a:cxn>
                  <a:cxn ang="0">
                    <a:pos x="0" y="265"/>
                  </a:cxn>
                  <a:cxn ang="0">
                    <a:pos x="3" y="212"/>
                  </a:cxn>
                  <a:cxn ang="0">
                    <a:pos x="11" y="159"/>
                  </a:cxn>
                  <a:cxn ang="0">
                    <a:pos x="20" y="108"/>
                  </a:cxn>
                  <a:cxn ang="0">
                    <a:pos x="34" y="57"/>
                  </a:cxn>
                  <a:cxn ang="0">
                    <a:pos x="61" y="46"/>
                  </a:cxn>
                  <a:cxn ang="0">
                    <a:pos x="87" y="37"/>
                  </a:cxn>
                  <a:cxn ang="0">
                    <a:pos x="114" y="29"/>
                  </a:cxn>
                  <a:cxn ang="0">
                    <a:pos x="140" y="22"/>
                  </a:cxn>
                  <a:cxn ang="0">
                    <a:pos x="168" y="16"/>
                  </a:cxn>
                  <a:cxn ang="0">
                    <a:pos x="195" y="11"/>
                  </a:cxn>
                  <a:cxn ang="0">
                    <a:pos x="222" y="7"/>
                  </a:cxn>
                  <a:cxn ang="0">
                    <a:pos x="249" y="4"/>
                  </a:cxn>
                  <a:cxn ang="0">
                    <a:pos x="277" y="2"/>
                  </a:cxn>
                  <a:cxn ang="0">
                    <a:pos x="304" y="1"/>
                  </a:cxn>
                  <a:cxn ang="0">
                    <a:pos x="331" y="1"/>
                  </a:cxn>
                  <a:cxn ang="0">
                    <a:pos x="359" y="0"/>
                  </a:cxn>
                  <a:cxn ang="0">
                    <a:pos x="386" y="1"/>
                  </a:cxn>
                  <a:cxn ang="0">
                    <a:pos x="413" y="1"/>
                  </a:cxn>
                  <a:cxn ang="0">
                    <a:pos x="441" y="2"/>
                  </a:cxn>
                  <a:cxn ang="0">
                    <a:pos x="467" y="3"/>
                  </a:cxn>
                </a:cxnLst>
                <a:rect l="0" t="0" r="r" b="b"/>
                <a:pathLst>
                  <a:path w="476" h="537">
                    <a:moveTo>
                      <a:pt x="467" y="3"/>
                    </a:moveTo>
                    <a:lnTo>
                      <a:pt x="474" y="121"/>
                    </a:lnTo>
                    <a:lnTo>
                      <a:pt x="476" y="246"/>
                    </a:lnTo>
                    <a:lnTo>
                      <a:pt x="475" y="374"/>
                    </a:lnTo>
                    <a:lnTo>
                      <a:pt x="468" y="502"/>
                    </a:lnTo>
                    <a:lnTo>
                      <a:pt x="442" y="509"/>
                    </a:lnTo>
                    <a:lnTo>
                      <a:pt x="414" y="516"/>
                    </a:lnTo>
                    <a:lnTo>
                      <a:pt x="387" y="522"/>
                    </a:lnTo>
                    <a:lnTo>
                      <a:pt x="361" y="527"/>
                    </a:lnTo>
                    <a:lnTo>
                      <a:pt x="333" y="531"/>
                    </a:lnTo>
                    <a:lnTo>
                      <a:pt x="306" y="534"/>
                    </a:lnTo>
                    <a:lnTo>
                      <a:pt x="279" y="536"/>
                    </a:lnTo>
                    <a:lnTo>
                      <a:pt x="251" y="537"/>
                    </a:lnTo>
                    <a:lnTo>
                      <a:pt x="224" y="537"/>
                    </a:lnTo>
                    <a:lnTo>
                      <a:pt x="197" y="536"/>
                    </a:lnTo>
                    <a:lnTo>
                      <a:pt x="169" y="533"/>
                    </a:lnTo>
                    <a:lnTo>
                      <a:pt x="142" y="530"/>
                    </a:lnTo>
                    <a:lnTo>
                      <a:pt x="115" y="526"/>
                    </a:lnTo>
                    <a:lnTo>
                      <a:pt x="88" y="520"/>
                    </a:lnTo>
                    <a:lnTo>
                      <a:pt x="61" y="514"/>
                    </a:lnTo>
                    <a:lnTo>
                      <a:pt x="34" y="506"/>
                    </a:lnTo>
                    <a:lnTo>
                      <a:pt x="17" y="440"/>
                    </a:lnTo>
                    <a:lnTo>
                      <a:pt x="6" y="379"/>
                    </a:lnTo>
                    <a:lnTo>
                      <a:pt x="1" y="320"/>
                    </a:lnTo>
                    <a:lnTo>
                      <a:pt x="0" y="265"/>
                    </a:lnTo>
                    <a:lnTo>
                      <a:pt x="3" y="212"/>
                    </a:lnTo>
                    <a:lnTo>
                      <a:pt x="11" y="159"/>
                    </a:lnTo>
                    <a:lnTo>
                      <a:pt x="20" y="108"/>
                    </a:lnTo>
                    <a:lnTo>
                      <a:pt x="34" y="57"/>
                    </a:lnTo>
                    <a:lnTo>
                      <a:pt x="61" y="46"/>
                    </a:lnTo>
                    <a:lnTo>
                      <a:pt x="87" y="37"/>
                    </a:lnTo>
                    <a:lnTo>
                      <a:pt x="114" y="29"/>
                    </a:lnTo>
                    <a:lnTo>
                      <a:pt x="140" y="22"/>
                    </a:lnTo>
                    <a:lnTo>
                      <a:pt x="168" y="16"/>
                    </a:lnTo>
                    <a:lnTo>
                      <a:pt x="195" y="11"/>
                    </a:lnTo>
                    <a:lnTo>
                      <a:pt x="222" y="7"/>
                    </a:lnTo>
                    <a:lnTo>
                      <a:pt x="249" y="4"/>
                    </a:lnTo>
                    <a:lnTo>
                      <a:pt x="277" y="2"/>
                    </a:lnTo>
                    <a:lnTo>
                      <a:pt x="304" y="1"/>
                    </a:lnTo>
                    <a:lnTo>
                      <a:pt x="331" y="1"/>
                    </a:lnTo>
                    <a:lnTo>
                      <a:pt x="359" y="0"/>
                    </a:lnTo>
                    <a:lnTo>
                      <a:pt x="386" y="1"/>
                    </a:lnTo>
                    <a:lnTo>
                      <a:pt x="413" y="1"/>
                    </a:lnTo>
                    <a:lnTo>
                      <a:pt x="441" y="2"/>
                    </a:lnTo>
                    <a:lnTo>
                      <a:pt x="467" y="3"/>
                    </a:lnTo>
                    <a:close/>
                  </a:path>
                </a:pathLst>
              </a:custGeom>
              <a:solidFill>
                <a:srgbClr val="147AC1"/>
              </a:solidFill>
              <a:ln w="9525">
                <a:noFill/>
                <a:round/>
                <a:headEnd/>
                <a:tailEnd/>
              </a:ln>
            </p:spPr>
            <p:txBody>
              <a:bodyPr/>
              <a:lstStyle/>
              <a:p>
                <a:endParaRPr lang="en-US"/>
              </a:p>
            </p:txBody>
          </p:sp>
          <p:sp>
            <p:nvSpPr>
              <p:cNvPr id="154" name="Freeform 119"/>
              <p:cNvSpPr>
                <a:spLocks/>
              </p:cNvSpPr>
              <p:nvPr/>
            </p:nvSpPr>
            <p:spPr bwMode="auto">
              <a:xfrm>
                <a:off x="2814" y="1184"/>
                <a:ext cx="75" cy="85"/>
              </a:xfrm>
              <a:custGeom>
                <a:avLst/>
                <a:gdLst/>
                <a:ahLst/>
                <a:cxnLst>
                  <a:cxn ang="0">
                    <a:pos x="443" y="6"/>
                  </a:cxn>
                  <a:cxn ang="0">
                    <a:pos x="451" y="116"/>
                  </a:cxn>
                  <a:cxn ang="0">
                    <a:pos x="454" y="233"/>
                  </a:cxn>
                  <a:cxn ang="0">
                    <a:pos x="452" y="353"/>
                  </a:cxn>
                  <a:cxn ang="0">
                    <a:pos x="443" y="472"/>
                  </a:cxn>
                  <a:cxn ang="0">
                    <a:pos x="418" y="480"/>
                  </a:cxn>
                  <a:cxn ang="0">
                    <a:pos x="393" y="488"/>
                  </a:cxn>
                  <a:cxn ang="0">
                    <a:pos x="368" y="494"/>
                  </a:cxn>
                  <a:cxn ang="0">
                    <a:pos x="342" y="500"/>
                  </a:cxn>
                  <a:cxn ang="0">
                    <a:pos x="317" y="504"/>
                  </a:cxn>
                  <a:cxn ang="0">
                    <a:pos x="291" y="508"/>
                  </a:cxn>
                  <a:cxn ang="0">
                    <a:pos x="266" y="510"/>
                  </a:cxn>
                  <a:cxn ang="0">
                    <a:pos x="240" y="511"/>
                  </a:cxn>
                  <a:cxn ang="0">
                    <a:pos x="214" y="512"/>
                  </a:cxn>
                  <a:cxn ang="0">
                    <a:pos x="189" y="510"/>
                  </a:cxn>
                  <a:cxn ang="0">
                    <a:pos x="163" y="508"/>
                  </a:cxn>
                  <a:cxn ang="0">
                    <a:pos x="138" y="504"/>
                  </a:cxn>
                  <a:cxn ang="0">
                    <a:pos x="112" y="499"/>
                  </a:cxn>
                  <a:cxn ang="0">
                    <a:pos x="87" y="493"/>
                  </a:cxn>
                  <a:cxn ang="0">
                    <a:pos x="62" y="485"/>
                  </a:cxn>
                  <a:cxn ang="0">
                    <a:pos x="37" y="476"/>
                  </a:cxn>
                  <a:cxn ang="0">
                    <a:pos x="19" y="415"/>
                  </a:cxn>
                  <a:cxn ang="0">
                    <a:pos x="7" y="357"/>
                  </a:cxn>
                  <a:cxn ang="0">
                    <a:pos x="2" y="302"/>
                  </a:cxn>
                  <a:cxn ang="0">
                    <a:pos x="0" y="251"/>
                  </a:cxn>
                  <a:cxn ang="0">
                    <a:pos x="4" y="201"/>
                  </a:cxn>
                  <a:cxn ang="0">
                    <a:pos x="11" y="151"/>
                  </a:cxn>
                  <a:cxn ang="0">
                    <a:pos x="22" y="104"/>
                  </a:cxn>
                  <a:cxn ang="0">
                    <a:pos x="37" y="56"/>
                  </a:cxn>
                  <a:cxn ang="0">
                    <a:pos x="61" y="44"/>
                  </a:cxn>
                  <a:cxn ang="0">
                    <a:pos x="87" y="34"/>
                  </a:cxn>
                  <a:cxn ang="0">
                    <a:pos x="111" y="26"/>
                  </a:cxn>
                  <a:cxn ang="0">
                    <a:pos x="137" y="19"/>
                  </a:cxn>
                  <a:cxn ang="0">
                    <a:pos x="162" y="13"/>
                  </a:cxn>
                  <a:cxn ang="0">
                    <a:pos x="188" y="9"/>
                  </a:cxn>
                  <a:cxn ang="0">
                    <a:pos x="213" y="5"/>
                  </a:cxn>
                  <a:cxn ang="0">
                    <a:pos x="239" y="2"/>
                  </a:cxn>
                  <a:cxn ang="0">
                    <a:pos x="265" y="0"/>
                  </a:cxn>
                  <a:cxn ang="0">
                    <a:pos x="290" y="0"/>
                  </a:cxn>
                  <a:cxn ang="0">
                    <a:pos x="316" y="0"/>
                  </a:cxn>
                  <a:cxn ang="0">
                    <a:pos x="341" y="0"/>
                  </a:cxn>
                  <a:cxn ang="0">
                    <a:pos x="367" y="1"/>
                  </a:cxn>
                  <a:cxn ang="0">
                    <a:pos x="392" y="2"/>
                  </a:cxn>
                  <a:cxn ang="0">
                    <a:pos x="418" y="5"/>
                  </a:cxn>
                  <a:cxn ang="0">
                    <a:pos x="443" y="6"/>
                  </a:cxn>
                </a:cxnLst>
                <a:rect l="0" t="0" r="r" b="b"/>
                <a:pathLst>
                  <a:path w="454" h="512">
                    <a:moveTo>
                      <a:pt x="443" y="6"/>
                    </a:moveTo>
                    <a:lnTo>
                      <a:pt x="451" y="116"/>
                    </a:lnTo>
                    <a:lnTo>
                      <a:pt x="454" y="233"/>
                    </a:lnTo>
                    <a:lnTo>
                      <a:pt x="452" y="353"/>
                    </a:lnTo>
                    <a:lnTo>
                      <a:pt x="443" y="472"/>
                    </a:lnTo>
                    <a:lnTo>
                      <a:pt x="418" y="480"/>
                    </a:lnTo>
                    <a:lnTo>
                      <a:pt x="393" y="488"/>
                    </a:lnTo>
                    <a:lnTo>
                      <a:pt x="368" y="494"/>
                    </a:lnTo>
                    <a:lnTo>
                      <a:pt x="342" y="500"/>
                    </a:lnTo>
                    <a:lnTo>
                      <a:pt x="317" y="504"/>
                    </a:lnTo>
                    <a:lnTo>
                      <a:pt x="291" y="508"/>
                    </a:lnTo>
                    <a:lnTo>
                      <a:pt x="266" y="510"/>
                    </a:lnTo>
                    <a:lnTo>
                      <a:pt x="240" y="511"/>
                    </a:lnTo>
                    <a:lnTo>
                      <a:pt x="214" y="512"/>
                    </a:lnTo>
                    <a:lnTo>
                      <a:pt x="189" y="510"/>
                    </a:lnTo>
                    <a:lnTo>
                      <a:pt x="163" y="508"/>
                    </a:lnTo>
                    <a:lnTo>
                      <a:pt x="138" y="504"/>
                    </a:lnTo>
                    <a:lnTo>
                      <a:pt x="112" y="499"/>
                    </a:lnTo>
                    <a:lnTo>
                      <a:pt x="87" y="493"/>
                    </a:lnTo>
                    <a:lnTo>
                      <a:pt x="62" y="485"/>
                    </a:lnTo>
                    <a:lnTo>
                      <a:pt x="37" y="476"/>
                    </a:lnTo>
                    <a:lnTo>
                      <a:pt x="19" y="415"/>
                    </a:lnTo>
                    <a:lnTo>
                      <a:pt x="7" y="357"/>
                    </a:lnTo>
                    <a:lnTo>
                      <a:pt x="2" y="302"/>
                    </a:lnTo>
                    <a:lnTo>
                      <a:pt x="0" y="251"/>
                    </a:lnTo>
                    <a:lnTo>
                      <a:pt x="4" y="201"/>
                    </a:lnTo>
                    <a:lnTo>
                      <a:pt x="11" y="151"/>
                    </a:lnTo>
                    <a:lnTo>
                      <a:pt x="22" y="104"/>
                    </a:lnTo>
                    <a:lnTo>
                      <a:pt x="37" y="56"/>
                    </a:lnTo>
                    <a:lnTo>
                      <a:pt x="61" y="44"/>
                    </a:lnTo>
                    <a:lnTo>
                      <a:pt x="87" y="34"/>
                    </a:lnTo>
                    <a:lnTo>
                      <a:pt x="111" y="26"/>
                    </a:lnTo>
                    <a:lnTo>
                      <a:pt x="137" y="19"/>
                    </a:lnTo>
                    <a:lnTo>
                      <a:pt x="162" y="13"/>
                    </a:lnTo>
                    <a:lnTo>
                      <a:pt x="188" y="9"/>
                    </a:lnTo>
                    <a:lnTo>
                      <a:pt x="213" y="5"/>
                    </a:lnTo>
                    <a:lnTo>
                      <a:pt x="239" y="2"/>
                    </a:lnTo>
                    <a:lnTo>
                      <a:pt x="265" y="0"/>
                    </a:lnTo>
                    <a:lnTo>
                      <a:pt x="290" y="0"/>
                    </a:lnTo>
                    <a:lnTo>
                      <a:pt x="316" y="0"/>
                    </a:lnTo>
                    <a:lnTo>
                      <a:pt x="341" y="0"/>
                    </a:lnTo>
                    <a:lnTo>
                      <a:pt x="367" y="1"/>
                    </a:lnTo>
                    <a:lnTo>
                      <a:pt x="392" y="2"/>
                    </a:lnTo>
                    <a:lnTo>
                      <a:pt x="418" y="5"/>
                    </a:lnTo>
                    <a:lnTo>
                      <a:pt x="443" y="6"/>
                    </a:lnTo>
                    <a:close/>
                  </a:path>
                </a:pathLst>
              </a:custGeom>
              <a:solidFill>
                <a:srgbClr val="1E7CC9"/>
              </a:solidFill>
              <a:ln w="9525">
                <a:noFill/>
                <a:round/>
                <a:headEnd/>
                <a:tailEnd/>
              </a:ln>
            </p:spPr>
            <p:txBody>
              <a:bodyPr/>
              <a:lstStyle/>
              <a:p>
                <a:endParaRPr lang="en-US"/>
              </a:p>
            </p:txBody>
          </p:sp>
          <p:sp>
            <p:nvSpPr>
              <p:cNvPr id="155" name="Freeform 120"/>
              <p:cNvSpPr>
                <a:spLocks/>
              </p:cNvSpPr>
              <p:nvPr/>
            </p:nvSpPr>
            <p:spPr bwMode="auto">
              <a:xfrm>
                <a:off x="2815" y="1186"/>
                <a:ext cx="72" cy="81"/>
              </a:xfrm>
              <a:custGeom>
                <a:avLst/>
                <a:gdLst/>
                <a:ahLst/>
                <a:cxnLst>
                  <a:cxn ang="0">
                    <a:pos x="418" y="9"/>
                  </a:cxn>
                  <a:cxn ang="0">
                    <a:pos x="429" y="112"/>
                  </a:cxn>
                  <a:cxn ang="0">
                    <a:pos x="432" y="220"/>
                  </a:cxn>
                  <a:cxn ang="0">
                    <a:pos x="429" y="331"/>
                  </a:cxn>
                  <a:cxn ang="0">
                    <a:pos x="418" y="441"/>
                  </a:cxn>
                  <a:cxn ang="0">
                    <a:pos x="395" y="450"/>
                  </a:cxn>
                  <a:cxn ang="0">
                    <a:pos x="371" y="459"/>
                  </a:cxn>
                  <a:cxn ang="0">
                    <a:pos x="348" y="467"/>
                  </a:cxn>
                  <a:cxn ang="0">
                    <a:pos x="325" y="473"/>
                  </a:cxn>
                  <a:cxn ang="0">
                    <a:pos x="301" y="478"/>
                  </a:cxn>
                  <a:cxn ang="0">
                    <a:pos x="278" y="482"/>
                  </a:cxn>
                  <a:cxn ang="0">
                    <a:pos x="253" y="485"/>
                  </a:cxn>
                  <a:cxn ang="0">
                    <a:pos x="230" y="486"/>
                  </a:cxn>
                  <a:cxn ang="0">
                    <a:pos x="206" y="487"/>
                  </a:cxn>
                  <a:cxn ang="0">
                    <a:pos x="182" y="485"/>
                  </a:cxn>
                  <a:cxn ang="0">
                    <a:pos x="159" y="483"/>
                  </a:cxn>
                  <a:cxn ang="0">
                    <a:pos x="135" y="479"/>
                  </a:cxn>
                  <a:cxn ang="0">
                    <a:pos x="111" y="473"/>
                  </a:cxn>
                  <a:cxn ang="0">
                    <a:pos x="87" y="466"/>
                  </a:cxn>
                  <a:cxn ang="0">
                    <a:pos x="64" y="456"/>
                  </a:cxn>
                  <a:cxn ang="0">
                    <a:pos x="40" y="445"/>
                  </a:cxn>
                  <a:cxn ang="0">
                    <a:pos x="21" y="389"/>
                  </a:cxn>
                  <a:cxn ang="0">
                    <a:pos x="8" y="335"/>
                  </a:cxn>
                  <a:cxn ang="0">
                    <a:pos x="2" y="284"/>
                  </a:cxn>
                  <a:cxn ang="0">
                    <a:pos x="0" y="237"/>
                  </a:cxn>
                  <a:cxn ang="0">
                    <a:pos x="3" y="190"/>
                  </a:cxn>
                  <a:cxn ang="0">
                    <a:pos x="12" y="144"/>
                  </a:cxn>
                  <a:cxn ang="0">
                    <a:pos x="24" y="100"/>
                  </a:cxn>
                  <a:cxn ang="0">
                    <a:pos x="40" y="55"/>
                  </a:cxn>
                  <a:cxn ang="0">
                    <a:pos x="64" y="42"/>
                  </a:cxn>
                  <a:cxn ang="0">
                    <a:pos x="86" y="32"/>
                  </a:cxn>
                  <a:cxn ang="0">
                    <a:pos x="110" y="23"/>
                  </a:cxn>
                  <a:cxn ang="0">
                    <a:pos x="133" y="16"/>
                  </a:cxn>
                  <a:cxn ang="0">
                    <a:pos x="157" y="10"/>
                  </a:cxn>
                  <a:cxn ang="0">
                    <a:pos x="181" y="6"/>
                  </a:cxn>
                  <a:cxn ang="0">
                    <a:pos x="204" y="3"/>
                  </a:cxn>
                  <a:cxn ang="0">
                    <a:pos x="228" y="1"/>
                  </a:cxn>
                  <a:cxn ang="0">
                    <a:pos x="252" y="0"/>
                  </a:cxn>
                  <a:cxn ang="0">
                    <a:pos x="276" y="0"/>
                  </a:cxn>
                  <a:cxn ang="0">
                    <a:pos x="300" y="0"/>
                  </a:cxn>
                  <a:cxn ang="0">
                    <a:pos x="324" y="1"/>
                  </a:cxn>
                  <a:cxn ang="0">
                    <a:pos x="347" y="3"/>
                  </a:cxn>
                  <a:cxn ang="0">
                    <a:pos x="371" y="5"/>
                  </a:cxn>
                  <a:cxn ang="0">
                    <a:pos x="395" y="7"/>
                  </a:cxn>
                  <a:cxn ang="0">
                    <a:pos x="418" y="9"/>
                  </a:cxn>
                </a:cxnLst>
                <a:rect l="0" t="0" r="r" b="b"/>
                <a:pathLst>
                  <a:path w="432" h="487">
                    <a:moveTo>
                      <a:pt x="418" y="9"/>
                    </a:moveTo>
                    <a:lnTo>
                      <a:pt x="429" y="112"/>
                    </a:lnTo>
                    <a:lnTo>
                      <a:pt x="432" y="220"/>
                    </a:lnTo>
                    <a:lnTo>
                      <a:pt x="429" y="331"/>
                    </a:lnTo>
                    <a:lnTo>
                      <a:pt x="418" y="441"/>
                    </a:lnTo>
                    <a:lnTo>
                      <a:pt x="395" y="450"/>
                    </a:lnTo>
                    <a:lnTo>
                      <a:pt x="371" y="459"/>
                    </a:lnTo>
                    <a:lnTo>
                      <a:pt x="348" y="467"/>
                    </a:lnTo>
                    <a:lnTo>
                      <a:pt x="325" y="473"/>
                    </a:lnTo>
                    <a:lnTo>
                      <a:pt x="301" y="478"/>
                    </a:lnTo>
                    <a:lnTo>
                      <a:pt x="278" y="482"/>
                    </a:lnTo>
                    <a:lnTo>
                      <a:pt x="253" y="485"/>
                    </a:lnTo>
                    <a:lnTo>
                      <a:pt x="230" y="486"/>
                    </a:lnTo>
                    <a:lnTo>
                      <a:pt x="206" y="487"/>
                    </a:lnTo>
                    <a:lnTo>
                      <a:pt x="182" y="485"/>
                    </a:lnTo>
                    <a:lnTo>
                      <a:pt x="159" y="483"/>
                    </a:lnTo>
                    <a:lnTo>
                      <a:pt x="135" y="479"/>
                    </a:lnTo>
                    <a:lnTo>
                      <a:pt x="111" y="473"/>
                    </a:lnTo>
                    <a:lnTo>
                      <a:pt x="87" y="466"/>
                    </a:lnTo>
                    <a:lnTo>
                      <a:pt x="64" y="456"/>
                    </a:lnTo>
                    <a:lnTo>
                      <a:pt x="40" y="445"/>
                    </a:lnTo>
                    <a:lnTo>
                      <a:pt x="21" y="389"/>
                    </a:lnTo>
                    <a:lnTo>
                      <a:pt x="8" y="335"/>
                    </a:lnTo>
                    <a:lnTo>
                      <a:pt x="2" y="284"/>
                    </a:lnTo>
                    <a:lnTo>
                      <a:pt x="0" y="237"/>
                    </a:lnTo>
                    <a:lnTo>
                      <a:pt x="3" y="190"/>
                    </a:lnTo>
                    <a:lnTo>
                      <a:pt x="12" y="144"/>
                    </a:lnTo>
                    <a:lnTo>
                      <a:pt x="24" y="100"/>
                    </a:lnTo>
                    <a:lnTo>
                      <a:pt x="40" y="55"/>
                    </a:lnTo>
                    <a:lnTo>
                      <a:pt x="64" y="42"/>
                    </a:lnTo>
                    <a:lnTo>
                      <a:pt x="86" y="32"/>
                    </a:lnTo>
                    <a:lnTo>
                      <a:pt x="110" y="23"/>
                    </a:lnTo>
                    <a:lnTo>
                      <a:pt x="133" y="16"/>
                    </a:lnTo>
                    <a:lnTo>
                      <a:pt x="157" y="10"/>
                    </a:lnTo>
                    <a:lnTo>
                      <a:pt x="181" y="6"/>
                    </a:lnTo>
                    <a:lnTo>
                      <a:pt x="204" y="3"/>
                    </a:lnTo>
                    <a:lnTo>
                      <a:pt x="228" y="1"/>
                    </a:lnTo>
                    <a:lnTo>
                      <a:pt x="252" y="0"/>
                    </a:lnTo>
                    <a:lnTo>
                      <a:pt x="276" y="0"/>
                    </a:lnTo>
                    <a:lnTo>
                      <a:pt x="300" y="0"/>
                    </a:lnTo>
                    <a:lnTo>
                      <a:pt x="324" y="1"/>
                    </a:lnTo>
                    <a:lnTo>
                      <a:pt x="347" y="3"/>
                    </a:lnTo>
                    <a:lnTo>
                      <a:pt x="371" y="5"/>
                    </a:lnTo>
                    <a:lnTo>
                      <a:pt x="395" y="7"/>
                    </a:lnTo>
                    <a:lnTo>
                      <a:pt x="418" y="9"/>
                    </a:lnTo>
                    <a:close/>
                  </a:path>
                </a:pathLst>
              </a:custGeom>
              <a:solidFill>
                <a:srgbClr val="287FD1"/>
              </a:solidFill>
              <a:ln w="9525">
                <a:noFill/>
                <a:round/>
                <a:headEnd/>
                <a:tailEnd/>
              </a:ln>
            </p:spPr>
            <p:txBody>
              <a:bodyPr/>
              <a:lstStyle/>
              <a:p>
                <a:endParaRPr lang="en-US"/>
              </a:p>
            </p:txBody>
          </p:sp>
          <p:sp>
            <p:nvSpPr>
              <p:cNvPr id="156" name="Freeform 121"/>
              <p:cNvSpPr>
                <a:spLocks/>
              </p:cNvSpPr>
              <p:nvPr/>
            </p:nvSpPr>
            <p:spPr bwMode="auto">
              <a:xfrm>
                <a:off x="2816" y="1187"/>
                <a:ext cx="69" cy="78"/>
              </a:xfrm>
              <a:custGeom>
                <a:avLst/>
                <a:gdLst/>
                <a:ahLst/>
                <a:cxnLst>
                  <a:cxn ang="0">
                    <a:pos x="393" y="14"/>
                  </a:cxn>
                  <a:cxn ang="0">
                    <a:pos x="406" y="111"/>
                  </a:cxn>
                  <a:cxn ang="0">
                    <a:pos x="410" y="211"/>
                  </a:cxn>
                  <a:cxn ang="0">
                    <a:pos x="406" y="314"/>
                  </a:cxn>
                  <a:cxn ang="0">
                    <a:pos x="393" y="415"/>
                  </a:cxn>
                  <a:cxn ang="0">
                    <a:pos x="372" y="425"/>
                  </a:cxn>
                  <a:cxn ang="0">
                    <a:pos x="351" y="434"/>
                  </a:cxn>
                  <a:cxn ang="0">
                    <a:pos x="328" y="441"/>
                  </a:cxn>
                  <a:cxn ang="0">
                    <a:pos x="307" y="449"/>
                  </a:cxn>
                  <a:cxn ang="0">
                    <a:pos x="285" y="455"/>
                  </a:cxn>
                  <a:cxn ang="0">
                    <a:pos x="263" y="459"/>
                  </a:cxn>
                  <a:cxn ang="0">
                    <a:pos x="241" y="462"/>
                  </a:cxn>
                  <a:cxn ang="0">
                    <a:pos x="219" y="464"/>
                  </a:cxn>
                  <a:cxn ang="0">
                    <a:pos x="197" y="464"/>
                  </a:cxn>
                  <a:cxn ang="0">
                    <a:pos x="175" y="463"/>
                  </a:cxn>
                  <a:cxn ang="0">
                    <a:pos x="153" y="460"/>
                  </a:cxn>
                  <a:cxn ang="0">
                    <a:pos x="130" y="456"/>
                  </a:cxn>
                  <a:cxn ang="0">
                    <a:pos x="109" y="449"/>
                  </a:cxn>
                  <a:cxn ang="0">
                    <a:pos x="87" y="440"/>
                  </a:cxn>
                  <a:cxn ang="0">
                    <a:pos x="64" y="430"/>
                  </a:cxn>
                  <a:cxn ang="0">
                    <a:pos x="43" y="418"/>
                  </a:cxn>
                  <a:cxn ang="0">
                    <a:pos x="23" y="365"/>
                  </a:cxn>
                  <a:cxn ang="0">
                    <a:pos x="10" y="316"/>
                  </a:cxn>
                  <a:cxn ang="0">
                    <a:pos x="3" y="269"/>
                  </a:cxn>
                  <a:cxn ang="0">
                    <a:pos x="0" y="225"/>
                  </a:cxn>
                  <a:cxn ang="0">
                    <a:pos x="5" y="181"/>
                  </a:cxn>
                  <a:cxn ang="0">
                    <a:pos x="13" y="140"/>
                  </a:cxn>
                  <a:cxn ang="0">
                    <a:pos x="26" y="98"/>
                  </a:cxn>
                  <a:cxn ang="0">
                    <a:pos x="43" y="56"/>
                  </a:cxn>
                  <a:cxn ang="0">
                    <a:pos x="64" y="43"/>
                  </a:cxn>
                  <a:cxn ang="0">
                    <a:pos x="86" y="32"/>
                  </a:cxn>
                  <a:cxn ang="0">
                    <a:pos x="108" y="22"/>
                  </a:cxn>
                  <a:cxn ang="0">
                    <a:pos x="129" y="15"/>
                  </a:cxn>
                  <a:cxn ang="0">
                    <a:pos x="152" y="9"/>
                  </a:cxn>
                  <a:cxn ang="0">
                    <a:pos x="173" y="5"/>
                  </a:cxn>
                  <a:cxn ang="0">
                    <a:pos x="195" y="2"/>
                  </a:cxn>
                  <a:cxn ang="0">
                    <a:pos x="218" y="1"/>
                  </a:cxn>
                  <a:cxn ang="0">
                    <a:pos x="239" y="0"/>
                  </a:cxn>
                  <a:cxn ang="0">
                    <a:pos x="261" y="1"/>
                  </a:cxn>
                  <a:cxn ang="0">
                    <a:pos x="284" y="2"/>
                  </a:cxn>
                  <a:cxn ang="0">
                    <a:pos x="306" y="4"/>
                  </a:cxn>
                  <a:cxn ang="0">
                    <a:pos x="327" y="6"/>
                  </a:cxn>
                  <a:cxn ang="0">
                    <a:pos x="350" y="9"/>
                  </a:cxn>
                  <a:cxn ang="0">
                    <a:pos x="372" y="11"/>
                  </a:cxn>
                  <a:cxn ang="0">
                    <a:pos x="393" y="14"/>
                  </a:cxn>
                </a:cxnLst>
                <a:rect l="0" t="0" r="r" b="b"/>
                <a:pathLst>
                  <a:path w="410" h="464">
                    <a:moveTo>
                      <a:pt x="393" y="14"/>
                    </a:moveTo>
                    <a:lnTo>
                      <a:pt x="406" y="111"/>
                    </a:lnTo>
                    <a:lnTo>
                      <a:pt x="410" y="211"/>
                    </a:lnTo>
                    <a:lnTo>
                      <a:pt x="406" y="314"/>
                    </a:lnTo>
                    <a:lnTo>
                      <a:pt x="393" y="415"/>
                    </a:lnTo>
                    <a:lnTo>
                      <a:pt x="372" y="425"/>
                    </a:lnTo>
                    <a:lnTo>
                      <a:pt x="351" y="434"/>
                    </a:lnTo>
                    <a:lnTo>
                      <a:pt x="328" y="441"/>
                    </a:lnTo>
                    <a:lnTo>
                      <a:pt x="307" y="449"/>
                    </a:lnTo>
                    <a:lnTo>
                      <a:pt x="285" y="455"/>
                    </a:lnTo>
                    <a:lnTo>
                      <a:pt x="263" y="459"/>
                    </a:lnTo>
                    <a:lnTo>
                      <a:pt x="241" y="462"/>
                    </a:lnTo>
                    <a:lnTo>
                      <a:pt x="219" y="464"/>
                    </a:lnTo>
                    <a:lnTo>
                      <a:pt x="197" y="464"/>
                    </a:lnTo>
                    <a:lnTo>
                      <a:pt x="175" y="463"/>
                    </a:lnTo>
                    <a:lnTo>
                      <a:pt x="153" y="460"/>
                    </a:lnTo>
                    <a:lnTo>
                      <a:pt x="130" y="456"/>
                    </a:lnTo>
                    <a:lnTo>
                      <a:pt x="109" y="449"/>
                    </a:lnTo>
                    <a:lnTo>
                      <a:pt x="87" y="440"/>
                    </a:lnTo>
                    <a:lnTo>
                      <a:pt x="64" y="430"/>
                    </a:lnTo>
                    <a:lnTo>
                      <a:pt x="43" y="418"/>
                    </a:lnTo>
                    <a:lnTo>
                      <a:pt x="23" y="365"/>
                    </a:lnTo>
                    <a:lnTo>
                      <a:pt x="10" y="316"/>
                    </a:lnTo>
                    <a:lnTo>
                      <a:pt x="3" y="269"/>
                    </a:lnTo>
                    <a:lnTo>
                      <a:pt x="0" y="225"/>
                    </a:lnTo>
                    <a:lnTo>
                      <a:pt x="5" y="181"/>
                    </a:lnTo>
                    <a:lnTo>
                      <a:pt x="13" y="140"/>
                    </a:lnTo>
                    <a:lnTo>
                      <a:pt x="26" y="98"/>
                    </a:lnTo>
                    <a:lnTo>
                      <a:pt x="43" y="56"/>
                    </a:lnTo>
                    <a:lnTo>
                      <a:pt x="64" y="43"/>
                    </a:lnTo>
                    <a:lnTo>
                      <a:pt x="86" y="32"/>
                    </a:lnTo>
                    <a:lnTo>
                      <a:pt x="108" y="22"/>
                    </a:lnTo>
                    <a:lnTo>
                      <a:pt x="129" y="15"/>
                    </a:lnTo>
                    <a:lnTo>
                      <a:pt x="152" y="9"/>
                    </a:lnTo>
                    <a:lnTo>
                      <a:pt x="173" y="5"/>
                    </a:lnTo>
                    <a:lnTo>
                      <a:pt x="195" y="2"/>
                    </a:lnTo>
                    <a:lnTo>
                      <a:pt x="218" y="1"/>
                    </a:lnTo>
                    <a:lnTo>
                      <a:pt x="239" y="0"/>
                    </a:lnTo>
                    <a:lnTo>
                      <a:pt x="261" y="1"/>
                    </a:lnTo>
                    <a:lnTo>
                      <a:pt x="284" y="2"/>
                    </a:lnTo>
                    <a:lnTo>
                      <a:pt x="306" y="4"/>
                    </a:lnTo>
                    <a:lnTo>
                      <a:pt x="327" y="6"/>
                    </a:lnTo>
                    <a:lnTo>
                      <a:pt x="350" y="9"/>
                    </a:lnTo>
                    <a:lnTo>
                      <a:pt x="372" y="11"/>
                    </a:lnTo>
                    <a:lnTo>
                      <a:pt x="393" y="14"/>
                    </a:lnTo>
                    <a:close/>
                  </a:path>
                </a:pathLst>
              </a:custGeom>
              <a:solidFill>
                <a:srgbClr val="3582DB"/>
              </a:solidFill>
              <a:ln w="9525">
                <a:noFill/>
                <a:round/>
                <a:headEnd/>
                <a:tailEnd/>
              </a:ln>
            </p:spPr>
            <p:txBody>
              <a:bodyPr/>
              <a:lstStyle/>
              <a:p>
                <a:endParaRPr lang="en-US"/>
              </a:p>
            </p:txBody>
          </p:sp>
          <p:sp>
            <p:nvSpPr>
              <p:cNvPr id="157" name="Freeform 122"/>
              <p:cNvSpPr>
                <a:spLocks/>
              </p:cNvSpPr>
              <p:nvPr/>
            </p:nvSpPr>
            <p:spPr bwMode="auto">
              <a:xfrm>
                <a:off x="2818" y="1189"/>
                <a:ext cx="64" cy="74"/>
              </a:xfrm>
              <a:custGeom>
                <a:avLst/>
                <a:gdLst/>
                <a:ahLst/>
                <a:cxnLst>
                  <a:cxn ang="0">
                    <a:pos x="367" y="18"/>
                  </a:cxn>
                  <a:cxn ang="0">
                    <a:pos x="381" y="108"/>
                  </a:cxn>
                  <a:cxn ang="0">
                    <a:pos x="386" y="200"/>
                  </a:cxn>
                  <a:cxn ang="0">
                    <a:pos x="382" y="294"/>
                  </a:cxn>
                  <a:cxn ang="0">
                    <a:pos x="367" y="387"/>
                  </a:cxn>
                  <a:cxn ang="0">
                    <a:pos x="347" y="398"/>
                  </a:cxn>
                  <a:cxn ang="0">
                    <a:pos x="328" y="407"/>
                  </a:cxn>
                  <a:cxn ang="0">
                    <a:pos x="308" y="416"/>
                  </a:cxn>
                  <a:cxn ang="0">
                    <a:pos x="287" y="423"/>
                  </a:cxn>
                  <a:cxn ang="0">
                    <a:pos x="267" y="430"/>
                  </a:cxn>
                  <a:cxn ang="0">
                    <a:pos x="247" y="435"/>
                  </a:cxn>
                  <a:cxn ang="0">
                    <a:pos x="227" y="439"/>
                  </a:cxn>
                  <a:cxn ang="0">
                    <a:pos x="206" y="441"/>
                  </a:cxn>
                  <a:cxn ang="0">
                    <a:pos x="186" y="442"/>
                  </a:cxn>
                  <a:cxn ang="0">
                    <a:pos x="166" y="440"/>
                  </a:cxn>
                  <a:cxn ang="0">
                    <a:pos x="146" y="436"/>
                  </a:cxn>
                  <a:cxn ang="0">
                    <a:pos x="126" y="431"/>
                  </a:cxn>
                  <a:cxn ang="0">
                    <a:pos x="106" y="424"/>
                  </a:cxn>
                  <a:cxn ang="0">
                    <a:pos x="86" y="415"/>
                  </a:cxn>
                  <a:cxn ang="0">
                    <a:pos x="66" y="404"/>
                  </a:cxn>
                  <a:cxn ang="0">
                    <a:pos x="46" y="390"/>
                  </a:cxn>
                  <a:cxn ang="0">
                    <a:pos x="24" y="341"/>
                  </a:cxn>
                  <a:cxn ang="0">
                    <a:pos x="10" y="297"/>
                  </a:cxn>
                  <a:cxn ang="0">
                    <a:pos x="2" y="253"/>
                  </a:cxn>
                  <a:cxn ang="0">
                    <a:pos x="0" y="212"/>
                  </a:cxn>
                  <a:cxn ang="0">
                    <a:pos x="3" y="172"/>
                  </a:cxn>
                  <a:cxn ang="0">
                    <a:pos x="13" y="134"/>
                  </a:cxn>
                  <a:cxn ang="0">
                    <a:pos x="27" y="95"/>
                  </a:cxn>
                  <a:cxn ang="0">
                    <a:pos x="46" y="58"/>
                  </a:cxn>
                  <a:cxn ang="0">
                    <a:pos x="65" y="43"/>
                  </a:cxn>
                  <a:cxn ang="0">
                    <a:pos x="85" y="31"/>
                  </a:cxn>
                  <a:cxn ang="0">
                    <a:pos x="105" y="21"/>
                  </a:cxn>
                  <a:cxn ang="0">
                    <a:pos x="125" y="14"/>
                  </a:cxn>
                  <a:cxn ang="0">
                    <a:pos x="145" y="8"/>
                  </a:cxn>
                  <a:cxn ang="0">
                    <a:pos x="165" y="4"/>
                  </a:cxn>
                  <a:cxn ang="0">
                    <a:pos x="185" y="2"/>
                  </a:cxn>
                  <a:cxn ang="0">
                    <a:pos x="205" y="0"/>
                  </a:cxn>
                  <a:cxn ang="0">
                    <a:pos x="226" y="0"/>
                  </a:cxn>
                  <a:cxn ang="0">
                    <a:pos x="246" y="1"/>
                  </a:cxn>
                  <a:cxn ang="0">
                    <a:pos x="266" y="3"/>
                  </a:cxn>
                  <a:cxn ang="0">
                    <a:pos x="286" y="5"/>
                  </a:cxn>
                  <a:cxn ang="0">
                    <a:pos x="307" y="8"/>
                  </a:cxn>
                  <a:cxn ang="0">
                    <a:pos x="327" y="11"/>
                  </a:cxn>
                  <a:cxn ang="0">
                    <a:pos x="347" y="15"/>
                  </a:cxn>
                  <a:cxn ang="0">
                    <a:pos x="367" y="18"/>
                  </a:cxn>
                </a:cxnLst>
                <a:rect l="0" t="0" r="r" b="b"/>
                <a:pathLst>
                  <a:path w="386" h="442">
                    <a:moveTo>
                      <a:pt x="367" y="18"/>
                    </a:moveTo>
                    <a:lnTo>
                      <a:pt x="381" y="108"/>
                    </a:lnTo>
                    <a:lnTo>
                      <a:pt x="386" y="200"/>
                    </a:lnTo>
                    <a:lnTo>
                      <a:pt x="382" y="294"/>
                    </a:lnTo>
                    <a:lnTo>
                      <a:pt x="367" y="387"/>
                    </a:lnTo>
                    <a:lnTo>
                      <a:pt x="347" y="398"/>
                    </a:lnTo>
                    <a:lnTo>
                      <a:pt x="328" y="407"/>
                    </a:lnTo>
                    <a:lnTo>
                      <a:pt x="308" y="416"/>
                    </a:lnTo>
                    <a:lnTo>
                      <a:pt x="287" y="423"/>
                    </a:lnTo>
                    <a:lnTo>
                      <a:pt x="267" y="430"/>
                    </a:lnTo>
                    <a:lnTo>
                      <a:pt x="247" y="435"/>
                    </a:lnTo>
                    <a:lnTo>
                      <a:pt x="227" y="439"/>
                    </a:lnTo>
                    <a:lnTo>
                      <a:pt x="206" y="441"/>
                    </a:lnTo>
                    <a:lnTo>
                      <a:pt x="186" y="442"/>
                    </a:lnTo>
                    <a:lnTo>
                      <a:pt x="166" y="440"/>
                    </a:lnTo>
                    <a:lnTo>
                      <a:pt x="146" y="436"/>
                    </a:lnTo>
                    <a:lnTo>
                      <a:pt x="126" y="431"/>
                    </a:lnTo>
                    <a:lnTo>
                      <a:pt x="106" y="424"/>
                    </a:lnTo>
                    <a:lnTo>
                      <a:pt x="86" y="415"/>
                    </a:lnTo>
                    <a:lnTo>
                      <a:pt x="66" y="404"/>
                    </a:lnTo>
                    <a:lnTo>
                      <a:pt x="46" y="390"/>
                    </a:lnTo>
                    <a:lnTo>
                      <a:pt x="24" y="341"/>
                    </a:lnTo>
                    <a:lnTo>
                      <a:pt x="10" y="297"/>
                    </a:lnTo>
                    <a:lnTo>
                      <a:pt x="2" y="253"/>
                    </a:lnTo>
                    <a:lnTo>
                      <a:pt x="0" y="212"/>
                    </a:lnTo>
                    <a:lnTo>
                      <a:pt x="3" y="172"/>
                    </a:lnTo>
                    <a:lnTo>
                      <a:pt x="13" y="134"/>
                    </a:lnTo>
                    <a:lnTo>
                      <a:pt x="27" y="95"/>
                    </a:lnTo>
                    <a:lnTo>
                      <a:pt x="46" y="58"/>
                    </a:lnTo>
                    <a:lnTo>
                      <a:pt x="65" y="43"/>
                    </a:lnTo>
                    <a:lnTo>
                      <a:pt x="85" y="31"/>
                    </a:lnTo>
                    <a:lnTo>
                      <a:pt x="105" y="21"/>
                    </a:lnTo>
                    <a:lnTo>
                      <a:pt x="125" y="14"/>
                    </a:lnTo>
                    <a:lnTo>
                      <a:pt x="145" y="8"/>
                    </a:lnTo>
                    <a:lnTo>
                      <a:pt x="165" y="4"/>
                    </a:lnTo>
                    <a:lnTo>
                      <a:pt x="185" y="2"/>
                    </a:lnTo>
                    <a:lnTo>
                      <a:pt x="205" y="0"/>
                    </a:lnTo>
                    <a:lnTo>
                      <a:pt x="226" y="0"/>
                    </a:lnTo>
                    <a:lnTo>
                      <a:pt x="246" y="1"/>
                    </a:lnTo>
                    <a:lnTo>
                      <a:pt x="266" y="3"/>
                    </a:lnTo>
                    <a:lnTo>
                      <a:pt x="286" y="5"/>
                    </a:lnTo>
                    <a:lnTo>
                      <a:pt x="307" y="8"/>
                    </a:lnTo>
                    <a:lnTo>
                      <a:pt x="327" y="11"/>
                    </a:lnTo>
                    <a:lnTo>
                      <a:pt x="347" y="15"/>
                    </a:lnTo>
                    <a:lnTo>
                      <a:pt x="367" y="18"/>
                    </a:lnTo>
                    <a:close/>
                  </a:path>
                </a:pathLst>
              </a:custGeom>
              <a:solidFill>
                <a:srgbClr val="3F84E2"/>
              </a:solidFill>
              <a:ln w="9525">
                <a:noFill/>
                <a:round/>
                <a:headEnd/>
                <a:tailEnd/>
              </a:ln>
            </p:spPr>
            <p:txBody>
              <a:bodyPr/>
              <a:lstStyle/>
              <a:p>
                <a:endParaRPr lang="en-US"/>
              </a:p>
            </p:txBody>
          </p:sp>
          <p:sp>
            <p:nvSpPr>
              <p:cNvPr id="158" name="Freeform 123"/>
              <p:cNvSpPr>
                <a:spLocks/>
              </p:cNvSpPr>
              <p:nvPr/>
            </p:nvSpPr>
            <p:spPr bwMode="auto">
              <a:xfrm>
                <a:off x="2819" y="1191"/>
                <a:ext cx="61" cy="69"/>
              </a:xfrm>
              <a:custGeom>
                <a:avLst/>
                <a:gdLst/>
                <a:ahLst/>
                <a:cxnLst>
                  <a:cxn ang="0">
                    <a:pos x="342" y="22"/>
                  </a:cxn>
                  <a:cxn ang="0">
                    <a:pos x="352" y="64"/>
                  </a:cxn>
                  <a:cxn ang="0">
                    <a:pos x="359" y="105"/>
                  </a:cxn>
                  <a:cxn ang="0">
                    <a:pos x="364" y="148"/>
                  </a:cxn>
                  <a:cxn ang="0">
                    <a:pos x="365" y="189"/>
                  </a:cxn>
                  <a:cxn ang="0">
                    <a:pos x="364" y="232"/>
                  </a:cxn>
                  <a:cxn ang="0">
                    <a:pos x="359" y="275"/>
                  </a:cxn>
                  <a:cxn ang="0">
                    <a:pos x="353" y="317"/>
                  </a:cxn>
                  <a:cxn ang="0">
                    <a:pos x="342" y="360"/>
                  </a:cxn>
                  <a:cxn ang="0">
                    <a:pos x="324" y="371"/>
                  </a:cxn>
                  <a:cxn ang="0">
                    <a:pos x="306" y="381"/>
                  </a:cxn>
                  <a:cxn ang="0">
                    <a:pos x="288" y="391"/>
                  </a:cxn>
                  <a:cxn ang="0">
                    <a:pos x="270" y="399"/>
                  </a:cxn>
                  <a:cxn ang="0">
                    <a:pos x="252" y="405"/>
                  </a:cxn>
                  <a:cxn ang="0">
                    <a:pos x="233" y="411"/>
                  </a:cxn>
                  <a:cxn ang="0">
                    <a:pos x="214" y="415"/>
                  </a:cxn>
                  <a:cxn ang="0">
                    <a:pos x="196" y="417"/>
                  </a:cxn>
                  <a:cxn ang="0">
                    <a:pos x="178" y="417"/>
                  </a:cxn>
                  <a:cxn ang="0">
                    <a:pos x="159" y="416"/>
                  </a:cxn>
                  <a:cxn ang="0">
                    <a:pos x="141" y="413"/>
                  </a:cxn>
                  <a:cxn ang="0">
                    <a:pos x="123" y="407"/>
                  </a:cxn>
                  <a:cxn ang="0">
                    <a:pos x="104" y="399"/>
                  </a:cxn>
                  <a:cxn ang="0">
                    <a:pos x="86" y="389"/>
                  </a:cxn>
                  <a:cxn ang="0">
                    <a:pos x="68" y="377"/>
                  </a:cxn>
                  <a:cxn ang="0">
                    <a:pos x="49" y="362"/>
                  </a:cxn>
                  <a:cxn ang="0">
                    <a:pos x="27" y="317"/>
                  </a:cxn>
                  <a:cxn ang="0">
                    <a:pos x="11" y="276"/>
                  </a:cxn>
                  <a:cxn ang="0">
                    <a:pos x="3" y="237"/>
                  </a:cxn>
                  <a:cxn ang="0">
                    <a:pos x="0" y="200"/>
                  </a:cxn>
                  <a:cxn ang="0">
                    <a:pos x="5" y="163"/>
                  </a:cxn>
                  <a:cxn ang="0">
                    <a:pos x="14" y="128"/>
                  </a:cxn>
                  <a:cxn ang="0">
                    <a:pos x="29" y="93"/>
                  </a:cxn>
                  <a:cxn ang="0">
                    <a:pos x="49" y="59"/>
                  </a:cxn>
                  <a:cxn ang="0">
                    <a:pos x="68" y="44"/>
                  </a:cxn>
                  <a:cxn ang="0">
                    <a:pos x="86" y="31"/>
                  </a:cxn>
                  <a:cxn ang="0">
                    <a:pos x="104" y="21"/>
                  </a:cxn>
                  <a:cxn ang="0">
                    <a:pos x="122" y="13"/>
                  </a:cxn>
                  <a:cxn ang="0">
                    <a:pos x="140" y="7"/>
                  </a:cxn>
                  <a:cxn ang="0">
                    <a:pos x="158" y="3"/>
                  </a:cxn>
                  <a:cxn ang="0">
                    <a:pos x="176" y="1"/>
                  </a:cxn>
                  <a:cxn ang="0">
                    <a:pos x="195" y="0"/>
                  </a:cxn>
                  <a:cxn ang="0">
                    <a:pos x="213" y="1"/>
                  </a:cxn>
                  <a:cxn ang="0">
                    <a:pos x="232" y="2"/>
                  </a:cxn>
                  <a:cxn ang="0">
                    <a:pos x="251" y="4"/>
                  </a:cxn>
                  <a:cxn ang="0">
                    <a:pos x="269" y="7"/>
                  </a:cxn>
                  <a:cxn ang="0">
                    <a:pos x="287" y="11"/>
                  </a:cxn>
                  <a:cxn ang="0">
                    <a:pos x="306" y="15"/>
                  </a:cxn>
                  <a:cxn ang="0">
                    <a:pos x="324" y="18"/>
                  </a:cxn>
                  <a:cxn ang="0">
                    <a:pos x="342" y="22"/>
                  </a:cxn>
                </a:cxnLst>
                <a:rect l="0" t="0" r="r" b="b"/>
                <a:pathLst>
                  <a:path w="365" h="417">
                    <a:moveTo>
                      <a:pt x="342" y="22"/>
                    </a:moveTo>
                    <a:lnTo>
                      <a:pt x="352" y="64"/>
                    </a:lnTo>
                    <a:lnTo>
                      <a:pt x="359" y="105"/>
                    </a:lnTo>
                    <a:lnTo>
                      <a:pt x="364" y="148"/>
                    </a:lnTo>
                    <a:lnTo>
                      <a:pt x="365" y="189"/>
                    </a:lnTo>
                    <a:lnTo>
                      <a:pt x="364" y="232"/>
                    </a:lnTo>
                    <a:lnTo>
                      <a:pt x="359" y="275"/>
                    </a:lnTo>
                    <a:lnTo>
                      <a:pt x="353" y="317"/>
                    </a:lnTo>
                    <a:lnTo>
                      <a:pt x="342" y="360"/>
                    </a:lnTo>
                    <a:lnTo>
                      <a:pt x="324" y="371"/>
                    </a:lnTo>
                    <a:lnTo>
                      <a:pt x="306" y="381"/>
                    </a:lnTo>
                    <a:lnTo>
                      <a:pt x="288" y="391"/>
                    </a:lnTo>
                    <a:lnTo>
                      <a:pt x="270" y="399"/>
                    </a:lnTo>
                    <a:lnTo>
                      <a:pt x="252" y="405"/>
                    </a:lnTo>
                    <a:lnTo>
                      <a:pt x="233" y="411"/>
                    </a:lnTo>
                    <a:lnTo>
                      <a:pt x="214" y="415"/>
                    </a:lnTo>
                    <a:lnTo>
                      <a:pt x="196" y="417"/>
                    </a:lnTo>
                    <a:lnTo>
                      <a:pt x="178" y="417"/>
                    </a:lnTo>
                    <a:lnTo>
                      <a:pt x="159" y="416"/>
                    </a:lnTo>
                    <a:lnTo>
                      <a:pt x="141" y="413"/>
                    </a:lnTo>
                    <a:lnTo>
                      <a:pt x="123" y="407"/>
                    </a:lnTo>
                    <a:lnTo>
                      <a:pt x="104" y="399"/>
                    </a:lnTo>
                    <a:lnTo>
                      <a:pt x="86" y="389"/>
                    </a:lnTo>
                    <a:lnTo>
                      <a:pt x="68" y="377"/>
                    </a:lnTo>
                    <a:lnTo>
                      <a:pt x="49" y="362"/>
                    </a:lnTo>
                    <a:lnTo>
                      <a:pt x="27" y="317"/>
                    </a:lnTo>
                    <a:lnTo>
                      <a:pt x="11" y="276"/>
                    </a:lnTo>
                    <a:lnTo>
                      <a:pt x="3" y="237"/>
                    </a:lnTo>
                    <a:lnTo>
                      <a:pt x="0" y="200"/>
                    </a:lnTo>
                    <a:lnTo>
                      <a:pt x="5" y="163"/>
                    </a:lnTo>
                    <a:lnTo>
                      <a:pt x="14" y="128"/>
                    </a:lnTo>
                    <a:lnTo>
                      <a:pt x="29" y="93"/>
                    </a:lnTo>
                    <a:lnTo>
                      <a:pt x="49" y="59"/>
                    </a:lnTo>
                    <a:lnTo>
                      <a:pt x="68" y="44"/>
                    </a:lnTo>
                    <a:lnTo>
                      <a:pt x="86" y="31"/>
                    </a:lnTo>
                    <a:lnTo>
                      <a:pt x="104" y="21"/>
                    </a:lnTo>
                    <a:lnTo>
                      <a:pt x="122" y="13"/>
                    </a:lnTo>
                    <a:lnTo>
                      <a:pt x="140" y="7"/>
                    </a:lnTo>
                    <a:lnTo>
                      <a:pt x="158" y="3"/>
                    </a:lnTo>
                    <a:lnTo>
                      <a:pt x="176" y="1"/>
                    </a:lnTo>
                    <a:lnTo>
                      <a:pt x="195" y="0"/>
                    </a:lnTo>
                    <a:lnTo>
                      <a:pt x="213" y="1"/>
                    </a:lnTo>
                    <a:lnTo>
                      <a:pt x="232" y="2"/>
                    </a:lnTo>
                    <a:lnTo>
                      <a:pt x="251" y="4"/>
                    </a:lnTo>
                    <a:lnTo>
                      <a:pt x="269" y="7"/>
                    </a:lnTo>
                    <a:lnTo>
                      <a:pt x="287" y="11"/>
                    </a:lnTo>
                    <a:lnTo>
                      <a:pt x="306" y="15"/>
                    </a:lnTo>
                    <a:lnTo>
                      <a:pt x="324" y="18"/>
                    </a:lnTo>
                    <a:lnTo>
                      <a:pt x="342" y="22"/>
                    </a:lnTo>
                    <a:close/>
                  </a:path>
                </a:pathLst>
              </a:custGeom>
              <a:solidFill>
                <a:srgbClr val="4C87ED"/>
              </a:solidFill>
              <a:ln w="9525">
                <a:noFill/>
                <a:round/>
                <a:headEnd/>
                <a:tailEnd/>
              </a:ln>
            </p:spPr>
            <p:txBody>
              <a:bodyPr/>
              <a:lstStyle/>
              <a:p>
                <a:endParaRPr lang="en-US"/>
              </a:p>
            </p:txBody>
          </p:sp>
          <p:sp>
            <p:nvSpPr>
              <p:cNvPr id="159" name="Freeform 124"/>
              <p:cNvSpPr>
                <a:spLocks/>
              </p:cNvSpPr>
              <p:nvPr/>
            </p:nvSpPr>
            <p:spPr bwMode="auto">
              <a:xfrm>
                <a:off x="2820" y="1192"/>
                <a:ext cx="57" cy="66"/>
              </a:xfrm>
              <a:custGeom>
                <a:avLst/>
                <a:gdLst/>
                <a:ahLst/>
                <a:cxnLst>
                  <a:cxn ang="0">
                    <a:pos x="316" y="26"/>
                  </a:cxn>
                  <a:cxn ang="0">
                    <a:pos x="327" y="65"/>
                  </a:cxn>
                  <a:cxn ang="0">
                    <a:pos x="334" y="103"/>
                  </a:cxn>
                  <a:cxn ang="0">
                    <a:pos x="340" y="141"/>
                  </a:cxn>
                  <a:cxn ang="0">
                    <a:pos x="342" y="179"/>
                  </a:cxn>
                  <a:cxn ang="0">
                    <a:pos x="341" y="217"/>
                  </a:cxn>
                  <a:cxn ang="0">
                    <a:pos x="336" y="255"/>
                  </a:cxn>
                  <a:cxn ang="0">
                    <a:pos x="328" y="293"/>
                  </a:cxn>
                  <a:cxn ang="0">
                    <a:pos x="316" y="331"/>
                  </a:cxn>
                  <a:cxn ang="0">
                    <a:pos x="300" y="344"/>
                  </a:cxn>
                  <a:cxn ang="0">
                    <a:pos x="283" y="355"/>
                  </a:cxn>
                  <a:cxn ang="0">
                    <a:pos x="267" y="365"/>
                  </a:cxn>
                  <a:cxn ang="0">
                    <a:pos x="250" y="374"/>
                  </a:cxn>
                  <a:cxn ang="0">
                    <a:pos x="234" y="381"/>
                  </a:cxn>
                  <a:cxn ang="0">
                    <a:pos x="217" y="387"/>
                  </a:cxn>
                  <a:cxn ang="0">
                    <a:pos x="201" y="392"/>
                  </a:cxn>
                  <a:cxn ang="0">
                    <a:pos x="184" y="394"/>
                  </a:cxn>
                  <a:cxn ang="0">
                    <a:pos x="167" y="395"/>
                  </a:cxn>
                  <a:cxn ang="0">
                    <a:pos x="150" y="393"/>
                  </a:cxn>
                  <a:cxn ang="0">
                    <a:pos x="134" y="390"/>
                  </a:cxn>
                  <a:cxn ang="0">
                    <a:pos x="117" y="384"/>
                  </a:cxn>
                  <a:cxn ang="0">
                    <a:pos x="100" y="375"/>
                  </a:cxn>
                  <a:cxn ang="0">
                    <a:pos x="84" y="364"/>
                  </a:cxn>
                  <a:cxn ang="0">
                    <a:pos x="67" y="351"/>
                  </a:cxn>
                  <a:cxn ang="0">
                    <a:pos x="51" y="333"/>
                  </a:cxn>
                  <a:cxn ang="0">
                    <a:pos x="28" y="294"/>
                  </a:cxn>
                  <a:cxn ang="0">
                    <a:pos x="12" y="256"/>
                  </a:cxn>
                  <a:cxn ang="0">
                    <a:pos x="2" y="221"/>
                  </a:cxn>
                  <a:cxn ang="0">
                    <a:pos x="0" y="187"/>
                  </a:cxn>
                  <a:cxn ang="0">
                    <a:pos x="3" y="154"/>
                  </a:cxn>
                  <a:cxn ang="0">
                    <a:pos x="14" y="123"/>
                  </a:cxn>
                  <a:cxn ang="0">
                    <a:pos x="30" y="91"/>
                  </a:cxn>
                  <a:cxn ang="0">
                    <a:pos x="51" y="60"/>
                  </a:cxn>
                  <a:cxn ang="0">
                    <a:pos x="67" y="44"/>
                  </a:cxn>
                  <a:cxn ang="0">
                    <a:pos x="84" y="31"/>
                  </a:cxn>
                  <a:cxn ang="0">
                    <a:pos x="100" y="20"/>
                  </a:cxn>
                  <a:cxn ang="0">
                    <a:pos x="117" y="12"/>
                  </a:cxn>
                  <a:cxn ang="0">
                    <a:pos x="133" y="6"/>
                  </a:cxn>
                  <a:cxn ang="0">
                    <a:pos x="150" y="2"/>
                  </a:cxn>
                  <a:cxn ang="0">
                    <a:pos x="166" y="0"/>
                  </a:cxn>
                  <a:cxn ang="0">
                    <a:pos x="183" y="0"/>
                  </a:cxn>
                  <a:cxn ang="0">
                    <a:pos x="200" y="1"/>
                  </a:cxn>
                  <a:cxn ang="0">
                    <a:pos x="217" y="3"/>
                  </a:cxn>
                  <a:cxn ang="0">
                    <a:pos x="233" y="5"/>
                  </a:cxn>
                  <a:cxn ang="0">
                    <a:pos x="250" y="9"/>
                  </a:cxn>
                  <a:cxn ang="0">
                    <a:pos x="267" y="13"/>
                  </a:cxn>
                  <a:cxn ang="0">
                    <a:pos x="283" y="17"/>
                  </a:cxn>
                  <a:cxn ang="0">
                    <a:pos x="300" y="22"/>
                  </a:cxn>
                  <a:cxn ang="0">
                    <a:pos x="316" y="26"/>
                  </a:cxn>
                </a:cxnLst>
                <a:rect l="0" t="0" r="r" b="b"/>
                <a:pathLst>
                  <a:path w="342" h="395">
                    <a:moveTo>
                      <a:pt x="316" y="26"/>
                    </a:moveTo>
                    <a:lnTo>
                      <a:pt x="327" y="65"/>
                    </a:lnTo>
                    <a:lnTo>
                      <a:pt x="334" y="103"/>
                    </a:lnTo>
                    <a:lnTo>
                      <a:pt x="340" y="141"/>
                    </a:lnTo>
                    <a:lnTo>
                      <a:pt x="342" y="179"/>
                    </a:lnTo>
                    <a:lnTo>
                      <a:pt x="341" y="217"/>
                    </a:lnTo>
                    <a:lnTo>
                      <a:pt x="336" y="255"/>
                    </a:lnTo>
                    <a:lnTo>
                      <a:pt x="328" y="293"/>
                    </a:lnTo>
                    <a:lnTo>
                      <a:pt x="316" y="331"/>
                    </a:lnTo>
                    <a:lnTo>
                      <a:pt x="300" y="344"/>
                    </a:lnTo>
                    <a:lnTo>
                      <a:pt x="283" y="355"/>
                    </a:lnTo>
                    <a:lnTo>
                      <a:pt x="267" y="365"/>
                    </a:lnTo>
                    <a:lnTo>
                      <a:pt x="250" y="374"/>
                    </a:lnTo>
                    <a:lnTo>
                      <a:pt x="234" y="381"/>
                    </a:lnTo>
                    <a:lnTo>
                      <a:pt x="217" y="387"/>
                    </a:lnTo>
                    <a:lnTo>
                      <a:pt x="201" y="392"/>
                    </a:lnTo>
                    <a:lnTo>
                      <a:pt x="184" y="394"/>
                    </a:lnTo>
                    <a:lnTo>
                      <a:pt x="167" y="395"/>
                    </a:lnTo>
                    <a:lnTo>
                      <a:pt x="150" y="393"/>
                    </a:lnTo>
                    <a:lnTo>
                      <a:pt x="134" y="390"/>
                    </a:lnTo>
                    <a:lnTo>
                      <a:pt x="117" y="384"/>
                    </a:lnTo>
                    <a:lnTo>
                      <a:pt x="100" y="375"/>
                    </a:lnTo>
                    <a:lnTo>
                      <a:pt x="84" y="364"/>
                    </a:lnTo>
                    <a:lnTo>
                      <a:pt x="67" y="351"/>
                    </a:lnTo>
                    <a:lnTo>
                      <a:pt x="51" y="333"/>
                    </a:lnTo>
                    <a:lnTo>
                      <a:pt x="28" y="294"/>
                    </a:lnTo>
                    <a:lnTo>
                      <a:pt x="12" y="256"/>
                    </a:lnTo>
                    <a:lnTo>
                      <a:pt x="2" y="221"/>
                    </a:lnTo>
                    <a:lnTo>
                      <a:pt x="0" y="187"/>
                    </a:lnTo>
                    <a:lnTo>
                      <a:pt x="3" y="154"/>
                    </a:lnTo>
                    <a:lnTo>
                      <a:pt x="14" y="123"/>
                    </a:lnTo>
                    <a:lnTo>
                      <a:pt x="30" y="91"/>
                    </a:lnTo>
                    <a:lnTo>
                      <a:pt x="51" y="60"/>
                    </a:lnTo>
                    <a:lnTo>
                      <a:pt x="67" y="44"/>
                    </a:lnTo>
                    <a:lnTo>
                      <a:pt x="84" y="31"/>
                    </a:lnTo>
                    <a:lnTo>
                      <a:pt x="100" y="20"/>
                    </a:lnTo>
                    <a:lnTo>
                      <a:pt x="117" y="12"/>
                    </a:lnTo>
                    <a:lnTo>
                      <a:pt x="133" y="6"/>
                    </a:lnTo>
                    <a:lnTo>
                      <a:pt x="150" y="2"/>
                    </a:lnTo>
                    <a:lnTo>
                      <a:pt x="166" y="0"/>
                    </a:lnTo>
                    <a:lnTo>
                      <a:pt x="183" y="0"/>
                    </a:lnTo>
                    <a:lnTo>
                      <a:pt x="200" y="1"/>
                    </a:lnTo>
                    <a:lnTo>
                      <a:pt x="217" y="3"/>
                    </a:lnTo>
                    <a:lnTo>
                      <a:pt x="233" y="5"/>
                    </a:lnTo>
                    <a:lnTo>
                      <a:pt x="250" y="9"/>
                    </a:lnTo>
                    <a:lnTo>
                      <a:pt x="267" y="13"/>
                    </a:lnTo>
                    <a:lnTo>
                      <a:pt x="283" y="17"/>
                    </a:lnTo>
                    <a:lnTo>
                      <a:pt x="300" y="22"/>
                    </a:lnTo>
                    <a:lnTo>
                      <a:pt x="316" y="26"/>
                    </a:lnTo>
                    <a:close/>
                  </a:path>
                </a:pathLst>
              </a:custGeom>
              <a:solidFill>
                <a:srgbClr val="5689F4"/>
              </a:solidFill>
              <a:ln w="9525">
                <a:noFill/>
                <a:round/>
                <a:headEnd/>
                <a:tailEnd/>
              </a:ln>
            </p:spPr>
            <p:txBody>
              <a:bodyPr/>
              <a:lstStyle/>
              <a:p>
                <a:endParaRPr lang="en-US"/>
              </a:p>
            </p:txBody>
          </p:sp>
          <p:sp>
            <p:nvSpPr>
              <p:cNvPr id="160" name="Freeform 125"/>
              <p:cNvSpPr>
                <a:spLocks/>
              </p:cNvSpPr>
              <p:nvPr/>
            </p:nvSpPr>
            <p:spPr bwMode="auto">
              <a:xfrm>
                <a:off x="2754" y="1187"/>
                <a:ext cx="29" cy="52"/>
              </a:xfrm>
              <a:custGeom>
                <a:avLst/>
                <a:gdLst/>
                <a:ahLst/>
                <a:cxnLst>
                  <a:cxn ang="0">
                    <a:pos x="0" y="16"/>
                  </a:cxn>
                  <a:cxn ang="0">
                    <a:pos x="175" y="0"/>
                  </a:cxn>
                  <a:cxn ang="0">
                    <a:pos x="175" y="11"/>
                  </a:cxn>
                  <a:cxn ang="0">
                    <a:pos x="7" y="29"/>
                  </a:cxn>
                  <a:cxn ang="0">
                    <a:pos x="8" y="311"/>
                  </a:cxn>
                  <a:cxn ang="0">
                    <a:pos x="0" y="311"/>
                  </a:cxn>
                  <a:cxn ang="0">
                    <a:pos x="0" y="16"/>
                  </a:cxn>
                </a:cxnLst>
                <a:rect l="0" t="0" r="r" b="b"/>
                <a:pathLst>
                  <a:path w="175" h="311">
                    <a:moveTo>
                      <a:pt x="0" y="16"/>
                    </a:moveTo>
                    <a:lnTo>
                      <a:pt x="175" y="0"/>
                    </a:lnTo>
                    <a:lnTo>
                      <a:pt x="175" y="11"/>
                    </a:lnTo>
                    <a:lnTo>
                      <a:pt x="7" y="29"/>
                    </a:lnTo>
                    <a:lnTo>
                      <a:pt x="8" y="311"/>
                    </a:lnTo>
                    <a:lnTo>
                      <a:pt x="0" y="311"/>
                    </a:lnTo>
                    <a:lnTo>
                      <a:pt x="0" y="16"/>
                    </a:lnTo>
                    <a:close/>
                  </a:path>
                </a:pathLst>
              </a:custGeom>
              <a:solidFill>
                <a:srgbClr val="5B6670"/>
              </a:solidFill>
              <a:ln w="9525">
                <a:noFill/>
                <a:round/>
                <a:headEnd/>
                <a:tailEnd/>
              </a:ln>
            </p:spPr>
            <p:txBody>
              <a:bodyPr/>
              <a:lstStyle/>
              <a:p>
                <a:endParaRPr lang="en-US"/>
              </a:p>
            </p:txBody>
          </p:sp>
          <p:sp>
            <p:nvSpPr>
              <p:cNvPr id="161" name="Freeform 126"/>
              <p:cNvSpPr>
                <a:spLocks/>
              </p:cNvSpPr>
              <p:nvPr/>
            </p:nvSpPr>
            <p:spPr bwMode="auto">
              <a:xfrm>
                <a:off x="2754" y="1193"/>
                <a:ext cx="29" cy="5"/>
              </a:xfrm>
              <a:custGeom>
                <a:avLst/>
                <a:gdLst/>
                <a:ahLst/>
                <a:cxnLst>
                  <a:cxn ang="0">
                    <a:pos x="3" y="13"/>
                  </a:cxn>
                  <a:cxn ang="0">
                    <a:pos x="173" y="0"/>
                  </a:cxn>
                  <a:cxn ang="0">
                    <a:pos x="173" y="12"/>
                  </a:cxn>
                  <a:cxn ang="0">
                    <a:pos x="0" y="27"/>
                  </a:cxn>
                  <a:cxn ang="0">
                    <a:pos x="3" y="13"/>
                  </a:cxn>
                </a:cxnLst>
                <a:rect l="0" t="0" r="r" b="b"/>
                <a:pathLst>
                  <a:path w="173" h="27">
                    <a:moveTo>
                      <a:pt x="3" y="13"/>
                    </a:moveTo>
                    <a:lnTo>
                      <a:pt x="173" y="0"/>
                    </a:lnTo>
                    <a:lnTo>
                      <a:pt x="173" y="12"/>
                    </a:lnTo>
                    <a:lnTo>
                      <a:pt x="0" y="27"/>
                    </a:lnTo>
                    <a:lnTo>
                      <a:pt x="3" y="13"/>
                    </a:lnTo>
                    <a:close/>
                  </a:path>
                </a:pathLst>
              </a:custGeom>
              <a:solidFill>
                <a:srgbClr val="5B6670"/>
              </a:solidFill>
              <a:ln w="9525">
                <a:noFill/>
                <a:round/>
                <a:headEnd/>
                <a:tailEnd/>
              </a:ln>
            </p:spPr>
            <p:txBody>
              <a:bodyPr/>
              <a:lstStyle/>
              <a:p>
                <a:endParaRPr lang="en-US"/>
              </a:p>
            </p:txBody>
          </p:sp>
          <p:sp>
            <p:nvSpPr>
              <p:cNvPr id="162" name="Freeform 127"/>
              <p:cNvSpPr>
                <a:spLocks/>
              </p:cNvSpPr>
              <p:nvPr/>
            </p:nvSpPr>
            <p:spPr bwMode="auto">
              <a:xfrm>
                <a:off x="2755" y="1202"/>
                <a:ext cx="28" cy="4"/>
              </a:xfrm>
              <a:custGeom>
                <a:avLst/>
                <a:gdLst/>
                <a:ahLst/>
                <a:cxnLst>
                  <a:cxn ang="0">
                    <a:pos x="3" y="11"/>
                  </a:cxn>
                  <a:cxn ang="0">
                    <a:pos x="167" y="0"/>
                  </a:cxn>
                  <a:cxn ang="0">
                    <a:pos x="167" y="12"/>
                  </a:cxn>
                  <a:cxn ang="0">
                    <a:pos x="0" y="23"/>
                  </a:cxn>
                  <a:cxn ang="0">
                    <a:pos x="3" y="11"/>
                  </a:cxn>
                </a:cxnLst>
                <a:rect l="0" t="0" r="r" b="b"/>
                <a:pathLst>
                  <a:path w="167" h="23">
                    <a:moveTo>
                      <a:pt x="3" y="11"/>
                    </a:moveTo>
                    <a:lnTo>
                      <a:pt x="167" y="0"/>
                    </a:lnTo>
                    <a:lnTo>
                      <a:pt x="167" y="12"/>
                    </a:lnTo>
                    <a:lnTo>
                      <a:pt x="0" y="23"/>
                    </a:lnTo>
                    <a:lnTo>
                      <a:pt x="3" y="11"/>
                    </a:lnTo>
                    <a:close/>
                  </a:path>
                </a:pathLst>
              </a:custGeom>
              <a:solidFill>
                <a:srgbClr val="5B6670"/>
              </a:solidFill>
              <a:ln w="9525">
                <a:noFill/>
                <a:round/>
                <a:headEnd/>
                <a:tailEnd/>
              </a:ln>
            </p:spPr>
            <p:txBody>
              <a:bodyPr/>
              <a:lstStyle/>
              <a:p>
                <a:endParaRPr lang="en-US"/>
              </a:p>
            </p:txBody>
          </p:sp>
          <p:sp>
            <p:nvSpPr>
              <p:cNvPr id="163" name="Freeform 128"/>
              <p:cNvSpPr>
                <a:spLocks/>
              </p:cNvSpPr>
              <p:nvPr/>
            </p:nvSpPr>
            <p:spPr bwMode="auto">
              <a:xfrm>
                <a:off x="2755" y="1202"/>
                <a:ext cx="28" cy="3"/>
              </a:xfrm>
              <a:custGeom>
                <a:avLst/>
                <a:gdLst/>
                <a:ahLst/>
                <a:cxnLst>
                  <a:cxn ang="0">
                    <a:pos x="3" y="11"/>
                  </a:cxn>
                  <a:cxn ang="0">
                    <a:pos x="167" y="0"/>
                  </a:cxn>
                  <a:cxn ang="0">
                    <a:pos x="167" y="9"/>
                  </a:cxn>
                  <a:cxn ang="0">
                    <a:pos x="0" y="19"/>
                  </a:cxn>
                  <a:cxn ang="0">
                    <a:pos x="3" y="11"/>
                  </a:cxn>
                </a:cxnLst>
                <a:rect l="0" t="0" r="r" b="b"/>
                <a:pathLst>
                  <a:path w="167" h="19">
                    <a:moveTo>
                      <a:pt x="3" y="11"/>
                    </a:moveTo>
                    <a:lnTo>
                      <a:pt x="167" y="0"/>
                    </a:lnTo>
                    <a:lnTo>
                      <a:pt x="167" y="9"/>
                    </a:lnTo>
                    <a:lnTo>
                      <a:pt x="0" y="19"/>
                    </a:lnTo>
                    <a:lnTo>
                      <a:pt x="3" y="11"/>
                    </a:lnTo>
                    <a:close/>
                  </a:path>
                </a:pathLst>
              </a:custGeom>
              <a:solidFill>
                <a:srgbClr val="DBC4AF"/>
              </a:solidFill>
              <a:ln w="9525">
                <a:noFill/>
                <a:round/>
                <a:headEnd/>
                <a:tailEnd/>
              </a:ln>
            </p:spPr>
            <p:txBody>
              <a:bodyPr/>
              <a:lstStyle/>
              <a:p>
                <a:endParaRPr lang="en-US"/>
              </a:p>
            </p:txBody>
          </p:sp>
          <p:sp>
            <p:nvSpPr>
              <p:cNvPr id="164" name="Freeform 129"/>
              <p:cNvSpPr>
                <a:spLocks/>
              </p:cNvSpPr>
              <p:nvPr/>
            </p:nvSpPr>
            <p:spPr bwMode="auto">
              <a:xfrm>
                <a:off x="2754" y="1215"/>
                <a:ext cx="29" cy="4"/>
              </a:xfrm>
              <a:custGeom>
                <a:avLst/>
                <a:gdLst/>
                <a:ahLst/>
                <a:cxnLst>
                  <a:cxn ang="0">
                    <a:pos x="3" y="8"/>
                  </a:cxn>
                  <a:cxn ang="0">
                    <a:pos x="173" y="0"/>
                  </a:cxn>
                  <a:cxn ang="0">
                    <a:pos x="173" y="12"/>
                  </a:cxn>
                  <a:cxn ang="0">
                    <a:pos x="0" y="20"/>
                  </a:cxn>
                  <a:cxn ang="0">
                    <a:pos x="3" y="8"/>
                  </a:cxn>
                </a:cxnLst>
                <a:rect l="0" t="0" r="r" b="b"/>
                <a:pathLst>
                  <a:path w="173" h="20">
                    <a:moveTo>
                      <a:pt x="3" y="8"/>
                    </a:moveTo>
                    <a:lnTo>
                      <a:pt x="173" y="0"/>
                    </a:lnTo>
                    <a:lnTo>
                      <a:pt x="173" y="12"/>
                    </a:lnTo>
                    <a:lnTo>
                      <a:pt x="0" y="20"/>
                    </a:lnTo>
                    <a:lnTo>
                      <a:pt x="3" y="8"/>
                    </a:lnTo>
                    <a:close/>
                  </a:path>
                </a:pathLst>
              </a:custGeom>
              <a:solidFill>
                <a:srgbClr val="5B6670"/>
              </a:solidFill>
              <a:ln w="9525">
                <a:noFill/>
                <a:round/>
                <a:headEnd/>
                <a:tailEnd/>
              </a:ln>
            </p:spPr>
            <p:txBody>
              <a:bodyPr/>
              <a:lstStyle/>
              <a:p>
                <a:endParaRPr lang="en-US"/>
              </a:p>
            </p:txBody>
          </p:sp>
          <p:sp>
            <p:nvSpPr>
              <p:cNvPr id="165" name="Freeform 130"/>
              <p:cNvSpPr>
                <a:spLocks/>
              </p:cNvSpPr>
              <p:nvPr/>
            </p:nvSpPr>
            <p:spPr bwMode="auto">
              <a:xfrm>
                <a:off x="2755" y="1206"/>
                <a:ext cx="28" cy="11"/>
              </a:xfrm>
              <a:custGeom>
                <a:avLst/>
                <a:gdLst/>
                <a:ahLst/>
                <a:cxnLst>
                  <a:cxn ang="0">
                    <a:pos x="0" y="7"/>
                  </a:cxn>
                  <a:cxn ang="0">
                    <a:pos x="168" y="0"/>
                  </a:cxn>
                  <a:cxn ang="0">
                    <a:pos x="168" y="60"/>
                  </a:cxn>
                  <a:cxn ang="0">
                    <a:pos x="0" y="64"/>
                  </a:cxn>
                  <a:cxn ang="0">
                    <a:pos x="0" y="7"/>
                  </a:cxn>
                </a:cxnLst>
                <a:rect l="0" t="0" r="r" b="b"/>
                <a:pathLst>
                  <a:path w="168" h="64">
                    <a:moveTo>
                      <a:pt x="0" y="7"/>
                    </a:moveTo>
                    <a:lnTo>
                      <a:pt x="168" y="0"/>
                    </a:lnTo>
                    <a:lnTo>
                      <a:pt x="168" y="60"/>
                    </a:lnTo>
                    <a:lnTo>
                      <a:pt x="0" y="64"/>
                    </a:lnTo>
                    <a:lnTo>
                      <a:pt x="0" y="7"/>
                    </a:lnTo>
                    <a:close/>
                  </a:path>
                </a:pathLst>
              </a:custGeom>
              <a:solidFill>
                <a:srgbClr val="DBC4AF"/>
              </a:solidFill>
              <a:ln w="9525">
                <a:noFill/>
                <a:round/>
                <a:headEnd/>
                <a:tailEnd/>
              </a:ln>
            </p:spPr>
            <p:txBody>
              <a:bodyPr/>
              <a:lstStyle/>
              <a:p>
                <a:endParaRPr lang="en-US"/>
              </a:p>
            </p:txBody>
          </p:sp>
          <p:sp>
            <p:nvSpPr>
              <p:cNvPr id="166" name="Freeform 131"/>
              <p:cNvSpPr>
                <a:spLocks/>
              </p:cNvSpPr>
              <p:nvPr/>
            </p:nvSpPr>
            <p:spPr bwMode="auto">
              <a:xfrm>
                <a:off x="2755" y="1236"/>
                <a:ext cx="29" cy="3"/>
              </a:xfrm>
              <a:custGeom>
                <a:avLst/>
                <a:gdLst/>
                <a:ahLst/>
                <a:cxnLst>
                  <a:cxn ang="0">
                    <a:pos x="3" y="6"/>
                  </a:cxn>
                  <a:cxn ang="0">
                    <a:pos x="174" y="0"/>
                  </a:cxn>
                  <a:cxn ang="0">
                    <a:pos x="174" y="14"/>
                  </a:cxn>
                  <a:cxn ang="0">
                    <a:pos x="0" y="19"/>
                  </a:cxn>
                  <a:cxn ang="0">
                    <a:pos x="3" y="6"/>
                  </a:cxn>
                </a:cxnLst>
                <a:rect l="0" t="0" r="r" b="b"/>
                <a:pathLst>
                  <a:path w="174" h="19">
                    <a:moveTo>
                      <a:pt x="3" y="6"/>
                    </a:moveTo>
                    <a:lnTo>
                      <a:pt x="174" y="0"/>
                    </a:lnTo>
                    <a:lnTo>
                      <a:pt x="174" y="14"/>
                    </a:lnTo>
                    <a:lnTo>
                      <a:pt x="0" y="19"/>
                    </a:lnTo>
                    <a:lnTo>
                      <a:pt x="3" y="6"/>
                    </a:lnTo>
                    <a:close/>
                  </a:path>
                </a:pathLst>
              </a:custGeom>
              <a:solidFill>
                <a:srgbClr val="5B6670"/>
              </a:solidFill>
              <a:ln w="9525">
                <a:noFill/>
                <a:round/>
                <a:headEnd/>
                <a:tailEnd/>
              </a:ln>
            </p:spPr>
            <p:txBody>
              <a:bodyPr/>
              <a:lstStyle/>
              <a:p>
                <a:endParaRPr lang="en-US"/>
              </a:p>
            </p:txBody>
          </p:sp>
          <p:sp>
            <p:nvSpPr>
              <p:cNvPr id="167" name="Freeform 132"/>
              <p:cNvSpPr>
                <a:spLocks/>
              </p:cNvSpPr>
              <p:nvPr/>
            </p:nvSpPr>
            <p:spPr bwMode="auto">
              <a:xfrm>
                <a:off x="2814" y="1298"/>
                <a:ext cx="75" cy="7"/>
              </a:xfrm>
              <a:custGeom>
                <a:avLst/>
                <a:gdLst/>
                <a:ahLst/>
                <a:cxnLst>
                  <a:cxn ang="0">
                    <a:pos x="2" y="0"/>
                  </a:cxn>
                  <a:cxn ang="0">
                    <a:pos x="451" y="13"/>
                  </a:cxn>
                  <a:cxn ang="0">
                    <a:pos x="451" y="34"/>
                  </a:cxn>
                  <a:cxn ang="0">
                    <a:pos x="6" y="26"/>
                  </a:cxn>
                  <a:cxn ang="0">
                    <a:pos x="0" y="43"/>
                  </a:cxn>
                  <a:cxn ang="0">
                    <a:pos x="2" y="0"/>
                  </a:cxn>
                </a:cxnLst>
                <a:rect l="0" t="0" r="r" b="b"/>
                <a:pathLst>
                  <a:path w="451" h="43">
                    <a:moveTo>
                      <a:pt x="2" y="0"/>
                    </a:moveTo>
                    <a:lnTo>
                      <a:pt x="451" y="13"/>
                    </a:lnTo>
                    <a:lnTo>
                      <a:pt x="451" y="34"/>
                    </a:lnTo>
                    <a:lnTo>
                      <a:pt x="6" y="26"/>
                    </a:lnTo>
                    <a:lnTo>
                      <a:pt x="0" y="43"/>
                    </a:lnTo>
                    <a:lnTo>
                      <a:pt x="2" y="0"/>
                    </a:lnTo>
                    <a:close/>
                  </a:path>
                </a:pathLst>
              </a:custGeom>
              <a:solidFill>
                <a:srgbClr val="514F4F"/>
              </a:solidFill>
              <a:ln w="9525">
                <a:noFill/>
                <a:round/>
                <a:headEnd/>
                <a:tailEnd/>
              </a:ln>
            </p:spPr>
            <p:txBody>
              <a:bodyPr/>
              <a:lstStyle/>
              <a:p>
                <a:endParaRPr lang="en-US"/>
              </a:p>
            </p:txBody>
          </p:sp>
          <p:sp>
            <p:nvSpPr>
              <p:cNvPr id="168" name="Freeform 133"/>
              <p:cNvSpPr>
                <a:spLocks/>
              </p:cNvSpPr>
              <p:nvPr/>
            </p:nvSpPr>
            <p:spPr bwMode="auto">
              <a:xfrm>
                <a:off x="2815" y="1303"/>
                <a:ext cx="74" cy="3"/>
              </a:xfrm>
              <a:custGeom>
                <a:avLst/>
                <a:gdLst/>
                <a:ahLst/>
                <a:cxnLst>
                  <a:cxn ang="0">
                    <a:pos x="3" y="0"/>
                  </a:cxn>
                  <a:cxn ang="0">
                    <a:pos x="446" y="8"/>
                  </a:cxn>
                  <a:cxn ang="0">
                    <a:pos x="446" y="20"/>
                  </a:cxn>
                  <a:cxn ang="0">
                    <a:pos x="0" y="9"/>
                  </a:cxn>
                  <a:cxn ang="0">
                    <a:pos x="3" y="0"/>
                  </a:cxn>
                </a:cxnLst>
                <a:rect l="0" t="0" r="r" b="b"/>
                <a:pathLst>
                  <a:path w="446" h="20">
                    <a:moveTo>
                      <a:pt x="3" y="0"/>
                    </a:moveTo>
                    <a:lnTo>
                      <a:pt x="446" y="8"/>
                    </a:lnTo>
                    <a:lnTo>
                      <a:pt x="446" y="20"/>
                    </a:lnTo>
                    <a:lnTo>
                      <a:pt x="0" y="9"/>
                    </a:lnTo>
                    <a:lnTo>
                      <a:pt x="3" y="0"/>
                    </a:lnTo>
                    <a:close/>
                  </a:path>
                </a:pathLst>
              </a:custGeom>
              <a:solidFill>
                <a:srgbClr val="DBC4AF"/>
              </a:solidFill>
              <a:ln w="9525">
                <a:noFill/>
                <a:round/>
                <a:headEnd/>
                <a:tailEnd/>
              </a:ln>
            </p:spPr>
            <p:txBody>
              <a:bodyPr/>
              <a:lstStyle/>
              <a:p>
                <a:endParaRPr lang="en-US"/>
              </a:p>
            </p:txBody>
          </p:sp>
          <p:sp>
            <p:nvSpPr>
              <p:cNvPr id="169" name="Freeform 134"/>
              <p:cNvSpPr>
                <a:spLocks/>
              </p:cNvSpPr>
              <p:nvPr/>
            </p:nvSpPr>
            <p:spPr bwMode="auto">
              <a:xfrm>
                <a:off x="2815" y="1300"/>
                <a:ext cx="14" cy="2"/>
              </a:xfrm>
              <a:custGeom>
                <a:avLst/>
                <a:gdLst/>
                <a:ahLst/>
                <a:cxnLst>
                  <a:cxn ang="0">
                    <a:pos x="0" y="0"/>
                  </a:cxn>
                  <a:cxn ang="0">
                    <a:pos x="84" y="1"/>
                  </a:cxn>
                  <a:cxn ang="0">
                    <a:pos x="84" y="14"/>
                  </a:cxn>
                  <a:cxn ang="0">
                    <a:pos x="0" y="13"/>
                  </a:cxn>
                  <a:cxn ang="0">
                    <a:pos x="0" y="0"/>
                  </a:cxn>
                </a:cxnLst>
                <a:rect l="0" t="0" r="r" b="b"/>
                <a:pathLst>
                  <a:path w="84" h="14">
                    <a:moveTo>
                      <a:pt x="0" y="0"/>
                    </a:moveTo>
                    <a:lnTo>
                      <a:pt x="84" y="1"/>
                    </a:lnTo>
                    <a:lnTo>
                      <a:pt x="84" y="14"/>
                    </a:lnTo>
                    <a:lnTo>
                      <a:pt x="0" y="13"/>
                    </a:lnTo>
                    <a:lnTo>
                      <a:pt x="0" y="0"/>
                    </a:lnTo>
                    <a:close/>
                  </a:path>
                </a:pathLst>
              </a:custGeom>
              <a:solidFill>
                <a:srgbClr val="AA8E70"/>
              </a:solidFill>
              <a:ln w="9525">
                <a:noFill/>
                <a:round/>
                <a:headEnd/>
                <a:tailEnd/>
              </a:ln>
            </p:spPr>
            <p:txBody>
              <a:bodyPr/>
              <a:lstStyle/>
              <a:p>
                <a:endParaRPr lang="en-US"/>
              </a:p>
            </p:txBody>
          </p:sp>
          <p:sp>
            <p:nvSpPr>
              <p:cNvPr id="170" name="Freeform 135"/>
              <p:cNvSpPr>
                <a:spLocks/>
              </p:cNvSpPr>
              <p:nvPr/>
            </p:nvSpPr>
            <p:spPr bwMode="auto">
              <a:xfrm>
                <a:off x="2831" y="1300"/>
                <a:ext cx="14" cy="2"/>
              </a:xfrm>
              <a:custGeom>
                <a:avLst/>
                <a:gdLst/>
                <a:ahLst/>
                <a:cxnLst>
                  <a:cxn ang="0">
                    <a:pos x="0" y="0"/>
                  </a:cxn>
                  <a:cxn ang="0">
                    <a:pos x="85" y="2"/>
                  </a:cxn>
                  <a:cxn ang="0">
                    <a:pos x="85" y="15"/>
                  </a:cxn>
                  <a:cxn ang="0">
                    <a:pos x="0" y="14"/>
                  </a:cxn>
                  <a:cxn ang="0">
                    <a:pos x="0" y="0"/>
                  </a:cxn>
                </a:cxnLst>
                <a:rect l="0" t="0" r="r" b="b"/>
                <a:pathLst>
                  <a:path w="85" h="15">
                    <a:moveTo>
                      <a:pt x="0" y="0"/>
                    </a:moveTo>
                    <a:lnTo>
                      <a:pt x="85" y="2"/>
                    </a:lnTo>
                    <a:lnTo>
                      <a:pt x="85" y="15"/>
                    </a:lnTo>
                    <a:lnTo>
                      <a:pt x="0" y="14"/>
                    </a:lnTo>
                    <a:lnTo>
                      <a:pt x="0" y="0"/>
                    </a:lnTo>
                    <a:close/>
                  </a:path>
                </a:pathLst>
              </a:custGeom>
              <a:solidFill>
                <a:srgbClr val="AA8E70"/>
              </a:solidFill>
              <a:ln w="9525">
                <a:noFill/>
                <a:round/>
                <a:headEnd/>
                <a:tailEnd/>
              </a:ln>
            </p:spPr>
            <p:txBody>
              <a:bodyPr/>
              <a:lstStyle/>
              <a:p>
                <a:endParaRPr lang="en-US"/>
              </a:p>
            </p:txBody>
          </p:sp>
          <p:sp>
            <p:nvSpPr>
              <p:cNvPr id="171" name="Freeform 136"/>
              <p:cNvSpPr>
                <a:spLocks/>
              </p:cNvSpPr>
              <p:nvPr/>
            </p:nvSpPr>
            <p:spPr bwMode="auto">
              <a:xfrm>
                <a:off x="2847" y="1300"/>
                <a:ext cx="14" cy="2"/>
              </a:xfrm>
              <a:custGeom>
                <a:avLst/>
                <a:gdLst/>
                <a:ahLst/>
                <a:cxnLst>
                  <a:cxn ang="0">
                    <a:pos x="0" y="0"/>
                  </a:cxn>
                  <a:cxn ang="0">
                    <a:pos x="84" y="2"/>
                  </a:cxn>
                  <a:cxn ang="0">
                    <a:pos x="84" y="15"/>
                  </a:cxn>
                  <a:cxn ang="0">
                    <a:pos x="0" y="14"/>
                  </a:cxn>
                  <a:cxn ang="0">
                    <a:pos x="0" y="0"/>
                  </a:cxn>
                </a:cxnLst>
                <a:rect l="0" t="0" r="r" b="b"/>
                <a:pathLst>
                  <a:path w="84" h="15">
                    <a:moveTo>
                      <a:pt x="0" y="0"/>
                    </a:moveTo>
                    <a:lnTo>
                      <a:pt x="84" y="2"/>
                    </a:lnTo>
                    <a:lnTo>
                      <a:pt x="84" y="15"/>
                    </a:lnTo>
                    <a:lnTo>
                      <a:pt x="0" y="14"/>
                    </a:lnTo>
                    <a:lnTo>
                      <a:pt x="0" y="0"/>
                    </a:lnTo>
                    <a:close/>
                  </a:path>
                </a:pathLst>
              </a:custGeom>
              <a:solidFill>
                <a:srgbClr val="AA8E70"/>
              </a:solidFill>
              <a:ln w="9525">
                <a:noFill/>
                <a:round/>
                <a:headEnd/>
                <a:tailEnd/>
              </a:ln>
            </p:spPr>
            <p:txBody>
              <a:bodyPr/>
              <a:lstStyle/>
              <a:p>
                <a:endParaRPr lang="en-US"/>
              </a:p>
            </p:txBody>
          </p:sp>
          <p:sp>
            <p:nvSpPr>
              <p:cNvPr id="172" name="Freeform 137"/>
              <p:cNvSpPr>
                <a:spLocks/>
              </p:cNvSpPr>
              <p:nvPr/>
            </p:nvSpPr>
            <p:spPr bwMode="auto">
              <a:xfrm>
                <a:off x="2866" y="1301"/>
                <a:ext cx="14" cy="2"/>
              </a:xfrm>
              <a:custGeom>
                <a:avLst/>
                <a:gdLst/>
                <a:ahLst/>
                <a:cxnLst>
                  <a:cxn ang="0">
                    <a:pos x="0" y="0"/>
                  </a:cxn>
                  <a:cxn ang="0">
                    <a:pos x="85" y="3"/>
                  </a:cxn>
                  <a:cxn ang="0">
                    <a:pos x="85" y="15"/>
                  </a:cxn>
                  <a:cxn ang="0">
                    <a:pos x="0" y="13"/>
                  </a:cxn>
                  <a:cxn ang="0">
                    <a:pos x="0" y="0"/>
                  </a:cxn>
                </a:cxnLst>
                <a:rect l="0" t="0" r="r" b="b"/>
                <a:pathLst>
                  <a:path w="85" h="15">
                    <a:moveTo>
                      <a:pt x="0" y="0"/>
                    </a:moveTo>
                    <a:lnTo>
                      <a:pt x="85" y="3"/>
                    </a:lnTo>
                    <a:lnTo>
                      <a:pt x="85" y="15"/>
                    </a:lnTo>
                    <a:lnTo>
                      <a:pt x="0" y="13"/>
                    </a:lnTo>
                    <a:lnTo>
                      <a:pt x="0" y="0"/>
                    </a:lnTo>
                    <a:close/>
                  </a:path>
                </a:pathLst>
              </a:custGeom>
              <a:solidFill>
                <a:srgbClr val="AA8E70"/>
              </a:solidFill>
              <a:ln w="9525">
                <a:noFill/>
                <a:round/>
                <a:headEnd/>
                <a:tailEnd/>
              </a:ln>
            </p:spPr>
            <p:txBody>
              <a:bodyPr/>
              <a:lstStyle/>
              <a:p>
                <a:endParaRPr lang="en-US"/>
              </a:p>
            </p:txBody>
          </p:sp>
          <p:sp>
            <p:nvSpPr>
              <p:cNvPr id="173" name="Freeform 138"/>
              <p:cNvSpPr>
                <a:spLocks/>
              </p:cNvSpPr>
              <p:nvPr/>
            </p:nvSpPr>
            <p:spPr bwMode="auto">
              <a:xfrm>
                <a:off x="2815" y="1300"/>
                <a:ext cx="14" cy="1"/>
              </a:xfrm>
              <a:custGeom>
                <a:avLst/>
                <a:gdLst/>
                <a:ahLst/>
                <a:cxnLst>
                  <a:cxn ang="0">
                    <a:pos x="0" y="0"/>
                  </a:cxn>
                  <a:cxn ang="0">
                    <a:pos x="84" y="3"/>
                  </a:cxn>
                  <a:cxn ang="0">
                    <a:pos x="84" y="8"/>
                  </a:cxn>
                  <a:cxn ang="0">
                    <a:pos x="0" y="7"/>
                  </a:cxn>
                  <a:cxn ang="0">
                    <a:pos x="0" y="0"/>
                  </a:cxn>
                </a:cxnLst>
                <a:rect l="0" t="0" r="r" b="b"/>
                <a:pathLst>
                  <a:path w="84" h="8">
                    <a:moveTo>
                      <a:pt x="0" y="0"/>
                    </a:moveTo>
                    <a:lnTo>
                      <a:pt x="84" y="3"/>
                    </a:lnTo>
                    <a:lnTo>
                      <a:pt x="84" y="8"/>
                    </a:lnTo>
                    <a:lnTo>
                      <a:pt x="0" y="7"/>
                    </a:lnTo>
                    <a:lnTo>
                      <a:pt x="0" y="0"/>
                    </a:lnTo>
                    <a:close/>
                  </a:path>
                </a:pathLst>
              </a:custGeom>
              <a:solidFill>
                <a:srgbClr val="DBC4AF"/>
              </a:solidFill>
              <a:ln w="9525">
                <a:noFill/>
                <a:round/>
                <a:headEnd/>
                <a:tailEnd/>
              </a:ln>
            </p:spPr>
            <p:txBody>
              <a:bodyPr/>
              <a:lstStyle/>
              <a:p>
                <a:endParaRPr lang="en-US"/>
              </a:p>
            </p:txBody>
          </p:sp>
          <p:sp>
            <p:nvSpPr>
              <p:cNvPr id="174" name="Freeform 139"/>
              <p:cNvSpPr>
                <a:spLocks/>
              </p:cNvSpPr>
              <p:nvPr/>
            </p:nvSpPr>
            <p:spPr bwMode="auto">
              <a:xfrm>
                <a:off x="2831" y="1300"/>
                <a:ext cx="14" cy="1"/>
              </a:xfrm>
              <a:custGeom>
                <a:avLst/>
                <a:gdLst/>
                <a:ahLst/>
                <a:cxnLst>
                  <a:cxn ang="0">
                    <a:pos x="0" y="0"/>
                  </a:cxn>
                  <a:cxn ang="0">
                    <a:pos x="85" y="2"/>
                  </a:cxn>
                  <a:cxn ang="0">
                    <a:pos x="85" y="8"/>
                  </a:cxn>
                  <a:cxn ang="0">
                    <a:pos x="0" y="6"/>
                  </a:cxn>
                  <a:cxn ang="0">
                    <a:pos x="0" y="0"/>
                  </a:cxn>
                </a:cxnLst>
                <a:rect l="0" t="0" r="r" b="b"/>
                <a:pathLst>
                  <a:path w="85" h="8">
                    <a:moveTo>
                      <a:pt x="0" y="0"/>
                    </a:moveTo>
                    <a:lnTo>
                      <a:pt x="85" y="2"/>
                    </a:lnTo>
                    <a:lnTo>
                      <a:pt x="85" y="8"/>
                    </a:lnTo>
                    <a:lnTo>
                      <a:pt x="0" y="6"/>
                    </a:lnTo>
                    <a:lnTo>
                      <a:pt x="0" y="0"/>
                    </a:lnTo>
                    <a:close/>
                  </a:path>
                </a:pathLst>
              </a:custGeom>
              <a:solidFill>
                <a:srgbClr val="DBC4AF"/>
              </a:solidFill>
              <a:ln w="9525">
                <a:noFill/>
                <a:round/>
                <a:headEnd/>
                <a:tailEnd/>
              </a:ln>
            </p:spPr>
            <p:txBody>
              <a:bodyPr/>
              <a:lstStyle/>
              <a:p>
                <a:endParaRPr lang="en-US"/>
              </a:p>
            </p:txBody>
          </p:sp>
          <p:sp>
            <p:nvSpPr>
              <p:cNvPr id="175" name="Freeform 140"/>
              <p:cNvSpPr>
                <a:spLocks/>
              </p:cNvSpPr>
              <p:nvPr/>
            </p:nvSpPr>
            <p:spPr bwMode="auto">
              <a:xfrm>
                <a:off x="2847" y="1301"/>
                <a:ext cx="14" cy="1"/>
              </a:xfrm>
              <a:custGeom>
                <a:avLst/>
                <a:gdLst/>
                <a:ahLst/>
                <a:cxnLst>
                  <a:cxn ang="0">
                    <a:pos x="0" y="0"/>
                  </a:cxn>
                  <a:cxn ang="0">
                    <a:pos x="84" y="3"/>
                  </a:cxn>
                  <a:cxn ang="0">
                    <a:pos x="84" y="8"/>
                  </a:cxn>
                  <a:cxn ang="0">
                    <a:pos x="0" y="6"/>
                  </a:cxn>
                  <a:cxn ang="0">
                    <a:pos x="0" y="0"/>
                  </a:cxn>
                </a:cxnLst>
                <a:rect l="0" t="0" r="r" b="b"/>
                <a:pathLst>
                  <a:path w="84" h="8">
                    <a:moveTo>
                      <a:pt x="0" y="0"/>
                    </a:moveTo>
                    <a:lnTo>
                      <a:pt x="84" y="3"/>
                    </a:lnTo>
                    <a:lnTo>
                      <a:pt x="84" y="8"/>
                    </a:lnTo>
                    <a:lnTo>
                      <a:pt x="0" y="6"/>
                    </a:lnTo>
                    <a:lnTo>
                      <a:pt x="0" y="0"/>
                    </a:lnTo>
                    <a:close/>
                  </a:path>
                </a:pathLst>
              </a:custGeom>
              <a:solidFill>
                <a:srgbClr val="DBC4AF"/>
              </a:solidFill>
              <a:ln w="9525">
                <a:noFill/>
                <a:round/>
                <a:headEnd/>
                <a:tailEnd/>
              </a:ln>
            </p:spPr>
            <p:txBody>
              <a:bodyPr/>
              <a:lstStyle/>
              <a:p>
                <a:endParaRPr lang="en-US"/>
              </a:p>
            </p:txBody>
          </p:sp>
          <p:sp>
            <p:nvSpPr>
              <p:cNvPr id="176" name="Freeform 141"/>
              <p:cNvSpPr>
                <a:spLocks/>
              </p:cNvSpPr>
              <p:nvPr/>
            </p:nvSpPr>
            <p:spPr bwMode="auto">
              <a:xfrm>
                <a:off x="2866" y="1301"/>
                <a:ext cx="14" cy="1"/>
              </a:xfrm>
              <a:custGeom>
                <a:avLst/>
                <a:gdLst/>
                <a:ahLst/>
                <a:cxnLst>
                  <a:cxn ang="0">
                    <a:pos x="0" y="0"/>
                  </a:cxn>
                  <a:cxn ang="0">
                    <a:pos x="85" y="2"/>
                  </a:cxn>
                  <a:cxn ang="0">
                    <a:pos x="85" y="7"/>
                  </a:cxn>
                  <a:cxn ang="0">
                    <a:pos x="0" y="5"/>
                  </a:cxn>
                  <a:cxn ang="0">
                    <a:pos x="0" y="0"/>
                  </a:cxn>
                </a:cxnLst>
                <a:rect l="0" t="0" r="r" b="b"/>
                <a:pathLst>
                  <a:path w="85" h="7">
                    <a:moveTo>
                      <a:pt x="0" y="0"/>
                    </a:moveTo>
                    <a:lnTo>
                      <a:pt x="85" y="2"/>
                    </a:lnTo>
                    <a:lnTo>
                      <a:pt x="85" y="7"/>
                    </a:lnTo>
                    <a:lnTo>
                      <a:pt x="0" y="5"/>
                    </a:lnTo>
                    <a:lnTo>
                      <a:pt x="0" y="0"/>
                    </a:lnTo>
                    <a:close/>
                  </a:path>
                </a:pathLst>
              </a:custGeom>
              <a:solidFill>
                <a:srgbClr val="DBC4AF"/>
              </a:solidFill>
              <a:ln w="9525">
                <a:noFill/>
                <a:round/>
                <a:headEnd/>
                <a:tailEnd/>
              </a:ln>
            </p:spPr>
            <p:txBody>
              <a:bodyPr/>
              <a:lstStyle/>
              <a:p>
                <a:endParaRPr lang="en-US"/>
              </a:p>
            </p:txBody>
          </p:sp>
          <p:sp>
            <p:nvSpPr>
              <p:cNvPr id="177" name="Freeform 142"/>
              <p:cNvSpPr>
                <a:spLocks/>
              </p:cNvSpPr>
              <p:nvPr/>
            </p:nvSpPr>
            <p:spPr bwMode="auto">
              <a:xfrm>
                <a:off x="2958" y="1169"/>
                <a:ext cx="9" cy="142"/>
              </a:xfrm>
              <a:custGeom>
                <a:avLst/>
                <a:gdLst/>
                <a:ahLst/>
                <a:cxnLst>
                  <a:cxn ang="0">
                    <a:pos x="39" y="76"/>
                  </a:cxn>
                  <a:cxn ang="0">
                    <a:pos x="52" y="114"/>
                  </a:cxn>
                  <a:cxn ang="0">
                    <a:pos x="52" y="816"/>
                  </a:cxn>
                  <a:cxn ang="0">
                    <a:pos x="0" y="854"/>
                  </a:cxn>
                  <a:cxn ang="0">
                    <a:pos x="0" y="0"/>
                  </a:cxn>
                  <a:cxn ang="0">
                    <a:pos x="39" y="76"/>
                  </a:cxn>
                </a:cxnLst>
                <a:rect l="0" t="0" r="r" b="b"/>
                <a:pathLst>
                  <a:path w="52" h="854">
                    <a:moveTo>
                      <a:pt x="39" y="76"/>
                    </a:moveTo>
                    <a:lnTo>
                      <a:pt x="52" y="114"/>
                    </a:lnTo>
                    <a:lnTo>
                      <a:pt x="52" y="816"/>
                    </a:lnTo>
                    <a:lnTo>
                      <a:pt x="0" y="854"/>
                    </a:lnTo>
                    <a:lnTo>
                      <a:pt x="0" y="0"/>
                    </a:lnTo>
                    <a:lnTo>
                      <a:pt x="39" y="76"/>
                    </a:lnTo>
                    <a:close/>
                  </a:path>
                </a:pathLst>
              </a:custGeom>
              <a:solidFill>
                <a:srgbClr val="7C421C"/>
              </a:solidFill>
              <a:ln w="9525">
                <a:noFill/>
                <a:round/>
                <a:headEnd/>
                <a:tailEnd/>
              </a:ln>
            </p:spPr>
            <p:txBody>
              <a:bodyPr/>
              <a:lstStyle/>
              <a:p>
                <a:endParaRPr lang="en-US"/>
              </a:p>
            </p:txBody>
          </p:sp>
          <p:sp>
            <p:nvSpPr>
              <p:cNvPr id="178" name="Freeform 143"/>
              <p:cNvSpPr>
                <a:spLocks/>
              </p:cNvSpPr>
              <p:nvPr/>
            </p:nvSpPr>
            <p:spPr bwMode="auto">
              <a:xfrm>
                <a:off x="3004" y="1208"/>
                <a:ext cx="14" cy="95"/>
              </a:xfrm>
              <a:custGeom>
                <a:avLst/>
                <a:gdLst/>
                <a:ahLst/>
                <a:cxnLst>
                  <a:cxn ang="0">
                    <a:pos x="4" y="0"/>
                  </a:cxn>
                  <a:cxn ang="0">
                    <a:pos x="69" y="38"/>
                  </a:cxn>
                  <a:cxn ang="0">
                    <a:pos x="77" y="101"/>
                  </a:cxn>
                  <a:cxn ang="0">
                    <a:pos x="81" y="168"/>
                  </a:cxn>
                  <a:cxn ang="0">
                    <a:pos x="83" y="239"/>
                  </a:cxn>
                  <a:cxn ang="0">
                    <a:pos x="83" y="311"/>
                  </a:cxn>
                  <a:cxn ang="0">
                    <a:pos x="80" y="381"/>
                  </a:cxn>
                  <a:cxn ang="0">
                    <a:pos x="76" y="448"/>
                  </a:cxn>
                  <a:cxn ang="0">
                    <a:pos x="69" y="509"/>
                  </a:cxn>
                  <a:cxn ang="0">
                    <a:pos x="62" y="562"/>
                  </a:cxn>
                  <a:cxn ang="0">
                    <a:pos x="0" y="571"/>
                  </a:cxn>
                  <a:cxn ang="0">
                    <a:pos x="5" y="489"/>
                  </a:cxn>
                  <a:cxn ang="0">
                    <a:pos x="12" y="419"/>
                  </a:cxn>
                  <a:cxn ang="0">
                    <a:pos x="19" y="357"/>
                  </a:cxn>
                  <a:cxn ang="0">
                    <a:pos x="24" y="297"/>
                  </a:cxn>
                  <a:cxn ang="0">
                    <a:pos x="27" y="235"/>
                  </a:cxn>
                  <a:cxn ang="0">
                    <a:pos x="24" y="168"/>
                  </a:cxn>
                  <a:cxn ang="0">
                    <a:pos x="18" y="91"/>
                  </a:cxn>
                  <a:cxn ang="0">
                    <a:pos x="4" y="0"/>
                  </a:cxn>
                </a:cxnLst>
                <a:rect l="0" t="0" r="r" b="b"/>
                <a:pathLst>
                  <a:path w="83" h="571">
                    <a:moveTo>
                      <a:pt x="4" y="0"/>
                    </a:moveTo>
                    <a:lnTo>
                      <a:pt x="69" y="38"/>
                    </a:lnTo>
                    <a:lnTo>
                      <a:pt x="77" y="101"/>
                    </a:lnTo>
                    <a:lnTo>
                      <a:pt x="81" y="168"/>
                    </a:lnTo>
                    <a:lnTo>
                      <a:pt x="83" y="239"/>
                    </a:lnTo>
                    <a:lnTo>
                      <a:pt x="83" y="311"/>
                    </a:lnTo>
                    <a:lnTo>
                      <a:pt x="80" y="381"/>
                    </a:lnTo>
                    <a:lnTo>
                      <a:pt x="76" y="448"/>
                    </a:lnTo>
                    <a:lnTo>
                      <a:pt x="69" y="509"/>
                    </a:lnTo>
                    <a:lnTo>
                      <a:pt x="62" y="562"/>
                    </a:lnTo>
                    <a:lnTo>
                      <a:pt x="0" y="571"/>
                    </a:lnTo>
                    <a:lnTo>
                      <a:pt x="5" y="489"/>
                    </a:lnTo>
                    <a:lnTo>
                      <a:pt x="12" y="419"/>
                    </a:lnTo>
                    <a:lnTo>
                      <a:pt x="19" y="357"/>
                    </a:lnTo>
                    <a:lnTo>
                      <a:pt x="24" y="297"/>
                    </a:lnTo>
                    <a:lnTo>
                      <a:pt x="27" y="235"/>
                    </a:lnTo>
                    <a:lnTo>
                      <a:pt x="24" y="168"/>
                    </a:lnTo>
                    <a:lnTo>
                      <a:pt x="18" y="91"/>
                    </a:lnTo>
                    <a:lnTo>
                      <a:pt x="4" y="0"/>
                    </a:lnTo>
                    <a:close/>
                  </a:path>
                </a:pathLst>
              </a:custGeom>
              <a:solidFill>
                <a:srgbClr val="7C421C"/>
              </a:solidFill>
              <a:ln w="9525">
                <a:noFill/>
                <a:round/>
                <a:headEnd/>
                <a:tailEnd/>
              </a:ln>
            </p:spPr>
            <p:txBody>
              <a:bodyPr/>
              <a:lstStyle/>
              <a:p>
                <a:endParaRPr lang="en-US"/>
              </a:p>
            </p:txBody>
          </p:sp>
          <p:sp>
            <p:nvSpPr>
              <p:cNvPr id="179" name="Freeform 144"/>
              <p:cNvSpPr>
                <a:spLocks/>
              </p:cNvSpPr>
              <p:nvPr/>
            </p:nvSpPr>
            <p:spPr bwMode="auto">
              <a:xfrm>
                <a:off x="3002" y="1207"/>
                <a:ext cx="14" cy="96"/>
              </a:xfrm>
              <a:custGeom>
                <a:avLst/>
                <a:gdLst/>
                <a:ahLst/>
                <a:cxnLst>
                  <a:cxn ang="0">
                    <a:pos x="7" y="0"/>
                  </a:cxn>
                  <a:cxn ang="0">
                    <a:pos x="15" y="5"/>
                  </a:cxn>
                  <a:cxn ang="0">
                    <a:pos x="24" y="9"/>
                  </a:cxn>
                  <a:cxn ang="0">
                    <a:pos x="32" y="14"/>
                  </a:cxn>
                  <a:cxn ang="0">
                    <a:pos x="40" y="19"/>
                  </a:cxn>
                  <a:cxn ang="0">
                    <a:pos x="48" y="24"/>
                  </a:cxn>
                  <a:cxn ang="0">
                    <a:pos x="57" y="29"/>
                  </a:cxn>
                  <a:cxn ang="0">
                    <a:pos x="64" y="34"/>
                  </a:cxn>
                  <a:cxn ang="0">
                    <a:pos x="73" y="39"/>
                  </a:cxn>
                  <a:cxn ang="0">
                    <a:pos x="79" y="102"/>
                  </a:cxn>
                  <a:cxn ang="0">
                    <a:pos x="83" y="169"/>
                  </a:cxn>
                  <a:cxn ang="0">
                    <a:pos x="85" y="241"/>
                  </a:cxn>
                  <a:cxn ang="0">
                    <a:pos x="84" y="314"/>
                  </a:cxn>
                  <a:cxn ang="0">
                    <a:pos x="81" y="385"/>
                  </a:cxn>
                  <a:cxn ang="0">
                    <a:pos x="77" y="452"/>
                  </a:cxn>
                  <a:cxn ang="0">
                    <a:pos x="70" y="513"/>
                  </a:cxn>
                  <a:cxn ang="0">
                    <a:pos x="63" y="566"/>
                  </a:cxn>
                  <a:cxn ang="0">
                    <a:pos x="55" y="567"/>
                  </a:cxn>
                  <a:cxn ang="0">
                    <a:pos x="48" y="569"/>
                  </a:cxn>
                  <a:cxn ang="0">
                    <a:pos x="40" y="570"/>
                  </a:cxn>
                  <a:cxn ang="0">
                    <a:pos x="32" y="572"/>
                  </a:cxn>
                  <a:cxn ang="0">
                    <a:pos x="24" y="573"/>
                  </a:cxn>
                  <a:cxn ang="0">
                    <a:pos x="16" y="575"/>
                  </a:cxn>
                  <a:cxn ang="0">
                    <a:pos x="8" y="576"/>
                  </a:cxn>
                  <a:cxn ang="0">
                    <a:pos x="0" y="577"/>
                  </a:cxn>
                  <a:cxn ang="0">
                    <a:pos x="5" y="495"/>
                  </a:cxn>
                  <a:cxn ang="0">
                    <a:pos x="13" y="425"/>
                  </a:cxn>
                  <a:cxn ang="0">
                    <a:pos x="19" y="361"/>
                  </a:cxn>
                  <a:cxn ang="0">
                    <a:pos x="26" y="300"/>
                  </a:cxn>
                  <a:cxn ang="0">
                    <a:pos x="28" y="237"/>
                  </a:cxn>
                  <a:cxn ang="0">
                    <a:pos x="27" y="169"/>
                  </a:cxn>
                  <a:cxn ang="0">
                    <a:pos x="20" y="91"/>
                  </a:cxn>
                  <a:cxn ang="0">
                    <a:pos x="7" y="0"/>
                  </a:cxn>
                </a:cxnLst>
                <a:rect l="0" t="0" r="r" b="b"/>
                <a:pathLst>
                  <a:path w="85" h="577">
                    <a:moveTo>
                      <a:pt x="7" y="0"/>
                    </a:moveTo>
                    <a:lnTo>
                      <a:pt x="15" y="5"/>
                    </a:lnTo>
                    <a:lnTo>
                      <a:pt x="24" y="9"/>
                    </a:lnTo>
                    <a:lnTo>
                      <a:pt x="32" y="14"/>
                    </a:lnTo>
                    <a:lnTo>
                      <a:pt x="40" y="19"/>
                    </a:lnTo>
                    <a:lnTo>
                      <a:pt x="48" y="24"/>
                    </a:lnTo>
                    <a:lnTo>
                      <a:pt x="57" y="29"/>
                    </a:lnTo>
                    <a:lnTo>
                      <a:pt x="64" y="34"/>
                    </a:lnTo>
                    <a:lnTo>
                      <a:pt x="73" y="39"/>
                    </a:lnTo>
                    <a:lnTo>
                      <a:pt x="79" y="102"/>
                    </a:lnTo>
                    <a:lnTo>
                      <a:pt x="83" y="169"/>
                    </a:lnTo>
                    <a:lnTo>
                      <a:pt x="85" y="241"/>
                    </a:lnTo>
                    <a:lnTo>
                      <a:pt x="84" y="314"/>
                    </a:lnTo>
                    <a:lnTo>
                      <a:pt x="81" y="385"/>
                    </a:lnTo>
                    <a:lnTo>
                      <a:pt x="77" y="452"/>
                    </a:lnTo>
                    <a:lnTo>
                      <a:pt x="70" y="513"/>
                    </a:lnTo>
                    <a:lnTo>
                      <a:pt x="63" y="566"/>
                    </a:lnTo>
                    <a:lnTo>
                      <a:pt x="55" y="567"/>
                    </a:lnTo>
                    <a:lnTo>
                      <a:pt x="48" y="569"/>
                    </a:lnTo>
                    <a:lnTo>
                      <a:pt x="40" y="570"/>
                    </a:lnTo>
                    <a:lnTo>
                      <a:pt x="32" y="572"/>
                    </a:lnTo>
                    <a:lnTo>
                      <a:pt x="24" y="573"/>
                    </a:lnTo>
                    <a:lnTo>
                      <a:pt x="16" y="575"/>
                    </a:lnTo>
                    <a:lnTo>
                      <a:pt x="8" y="576"/>
                    </a:lnTo>
                    <a:lnTo>
                      <a:pt x="0" y="577"/>
                    </a:lnTo>
                    <a:lnTo>
                      <a:pt x="5" y="495"/>
                    </a:lnTo>
                    <a:lnTo>
                      <a:pt x="13" y="425"/>
                    </a:lnTo>
                    <a:lnTo>
                      <a:pt x="19" y="361"/>
                    </a:lnTo>
                    <a:lnTo>
                      <a:pt x="26" y="300"/>
                    </a:lnTo>
                    <a:lnTo>
                      <a:pt x="28" y="237"/>
                    </a:lnTo>
                    <a:lnTo>
                      <a:pt x="27" y="169"/>
                    </a:lnTo>
                    <a:lnTo>
                      <a:pt x="20" y="91"/>
                    </a:lnTo>
                    <a:lnTo>
                      <a:pt x="7" y="0"/>
                    </a:lnTo>
                    <a:close/>
                  </a:path>
                </a:pathLst>
              </a:custGeom>
              <a:solidFill>
                <a:srgbClr val="77421E"/>
              </a:solidFill>
              <a:ln w="9525">
                <a:noFill/>
                <a:round/>
                <a:headEnd/>
                <a:tailEnd/>
              </a:ln>
            </p:spPr>
            <p:txBody>
              <a:bodyPr/>
              <a:lstStyle/>
              <a:p>
                <a:endParaRPr lang="en-US"/>
              </a:p>
            </p:txBody>
          </p:sp>
          <p:sp>
            <p:nvSpPr>
              <p:cNvPr id="180" name="Freeform 145"/>
              <p:cNvSpPr>
                <a:spLocks/>
              </p:cNvSpPr>
              <p:nvPr/>
            </p:nvSpPr>
            <p:spPr bwMode="auto">
              <a:xfrm>
                <a:off x="3000" y="1206"/>
                <a:ext cx="14" cy="97"/>
              </a:xfrm>
              <a:custGeom>
                <a:avLst/>
                <a:gdLst/>
                <a:ahLst/>
                <a:cxnLst>
                  <a:cxn ang="0">
                    <a:pos x="10" y="0"/>
                  </a:cxn>
                  <a:cxn ang="0">
                    <a:pos x="18" y="5"/>
                  </a:cxn>
                  <a:cxn ang="0">
                    <a:pos x="27" y="10"/>
                  </a:cxn>
                  <a:cxn ang="0">
                    <a:pos x="34" y="15"/>
                  </a:cxn>
                  <a:cxn ang="0">
                    <a:pos x="43" y="19"/>
                  </a:cxn>
                  <a:cxn ang="0">
                    <a:pos x="51" y="24"/>
                  </a:cxn>
                  <a:cxn ang="0">
                    <a:pos x="59" y="30"/>
                  </a:cxn>
                  <a:cxn ang="0">
                    <a:pos x="67" y="35"/>
                  </a:cxn>
                  <a:cxn ang="0">
                    <a:pos x="76" y="40"/>
                  </a:cxn>
                  <a:cxn ang="0">
                    <a:pos x="84" y="171"/>
                  </a:cxn>
                  <a:cxn ang="0">
                    <a:pos x="85" y="317"/>
                  </a:cxn>
                  <a:cxn ang="0">
                    <a:pos x="78" y="457"/>
                  </a:cxn>
                  <a:cxn ang="0">
                    <a:pos x="64" y="571"/>
                  </a:cxn>
                  <a:cxn ang="0">
                    <a:pos x="57" y="573"/>
                  </a:cxn>
                  <a:cxn ang="0">
                    <a:pos x="48" y="575"/>
                  </a:cxn>
                  <a:cxn ang="0">
                    <a:pos x="41" y="576"/>
                  </a:cxn>
                  <a:cxn ang="0">
                    <a:pos x="32" y="578"/>
                  </a:cxn>
                  <a:cxn ang="0">
                    <a:pos x="25" y="579"/>
                  </a:cxn>
                  <a:cxn ang="0">
                    <a:pos x="16" y="581"/>
                  </a:cxn>
                  <a:cxn ang="0">
                    <a:pos x="9" y="582"/>
                  </a:cxn>
                  <a:cxn ang="0">
                    <a:pos x="0" y="584"/>
                  </a:cxn>
                  <a:cxn ang="0">
                    <a:pos x="7" y="502"/>
                  </a:cxn>
                  <a:cxn ang="0">
                    <a:pos x="14" y="431"/>
                  </a:cxn>
                  <a:cxn ang="0">
                    <a:pos x="22" y="366"/>
                  </a:cxn>
                  <a:cxn ang="0">
                    <a:pos x="28" y="304"/>
                  </a:cxn>
                  <a:cxn ang="0">
                    <a:pos x="31" y="240"/>
                  </a:cxn>
                  <a:cxn ang="0">
                    <a:pos x="30" y="171"/>
                  </a:cxn>
                  <a:cxn ang="0">
                    <a:pos x="24" y="92"/>
                  </a:cxn>
                  <a:cxn ang="0">
                    <a:pos x="10" y="0"/>
                  </a:cxn>
                </a:cxnLst>
                <a:rect l="0" t="0" r="r" b="b"/>
                <a:pathLst>
                  <a:path w="85" h="584">
                    <a:moveTo>
                      <a:pt x="10" y="0"/>
                    </a:moveTo>
                    <a:lnTo>
                      <a:pt x="18" y="5"/>
                    </a:lnTo>
                    <a:lnTo>
                      <a:pt x="27" y="10"/>
                    </a:lnTo>
                    <a:lnTo>
                      <a:pt x="34" y="15"/>
                    </a:lnTo>
                    <a:lnTo>
                      <a:pt x="43" y="19"/>
                    </a:lnTo>
                    <a:lnTo>
                      <a:pt x="51" y="24"/>
                    </a:lnTo>
                    <a:lnTo>
                      <a:pt x="59" y="30"/>
                    </a:lnTo>
                    <a:lnTo>
                      <a:pt x="67" y="35"/>
                    </a:lnTo>
                    <a:lnTo>
                      <a:pt x="76" y="40"/>
                    </a:lnTo>
                    <a:lnTo>
                      <a:pt x="84" y="171"/>
                    </a:lnTo>
                    <a:lnTo>
                      <a:pt x="85" y="317"/>
                    </a:lnTo>
                    <a:lnTo>
                      <a:pt x="78" y="457"/>
                    </a:lnTo>
                    <a:lnTo>
                      <a:pt x="64" y="571"/>
                    </a:lnTo>
                    <a:lnTo>
                      <a:pt x="57" y="573"/>
                    </a:lnTo>
                    <a:lnTo>
                      <a:pt x="48" y="575"/>
                    </a:lnTo>
                    <a:lnTo>
                      <a:pt x="41" y="576"/>
                    </a:lnTo>
                    <a:lnTo>
                      <a:pt x="32" y="578"/>
                    </a:lnTo>
                    <a:lnTo>
                      <a:pt x="25" y="579"/>
                    </a:lnTo>
                    <a:lnTo>
                      <a:pt x="16" y="581"/>
                    </a:lnTo>
                    <a:lnTo>
                      <a:pt x="9" y="582"/>
                    </a:lnTo>
                    <a:lnTo>
                      <a:pt x="0" y="584"/>
                    </a:lnTo>
                    <a:lnTo>
                      <a:pt x="7" y="502"/>
                    </a:lnTo>
                    <a:lnTo>
                      <a:pt x="14" y="431"/>
                    </a:lnTo>
                    <a:lnTo>
                      <a:pt x="22" y="366"/>
                    </a:lnTo>
                    <a:lnTo>
                      <a:pt x="28" y="304"/>
                    </a:lnTo>
                    <a:lnTo>
                      <a:pt x="31" y="240"/>
                    </a:lnTo>
                    <a:lnTo>
                      <a:pt x="30" y="171"/>
                    </a:lnTo>
                    <a:lnTo>
                      <a:pt x="24" y="92"/>
                    </a:lnTo>
                    <a:lnTo>
                      <a:pt x="10" y="0"/>
                    </a:lnTo>
                    <a:close/>
                  </a:path>
                </a:pathLst>
              </a:custGeom>
              <a:solidFill>
                <a:srgbClr val="723F1C"/>
              </a:solidFill>
              <a:ln w="9525">
                <a:noFill/>
                <a:round/>
                <a:headEnd/>
                <a:tailEnd/>
              </a:ln>
            </p:spPr>
            <p:txBody>
              <a:bodyPr/>
              <a:lstStyle/>
              <a:p>
                <a:endParaRPr lang="en-US"/>
              </a:p>
            </p:txBody>
          </p:sp>
          <p:sp>
            <p:nvSpPr>
              <p:cNvPr id="181" name="Freeform 146"/>
              <p:cNvSpPr>
                <a:spLocks/>
              </p:cNvSpPr>
              <p:nvPr/>
            </p:nvSpPr>
            <p:spPr bwMode="auto">
              <a:xfrm>
                <a:off x="2997" y="1205"/>
                <a:ext cx="15" cy="98"/>
              </a:xfrm>
              <a:custGeom>
                <a:avLst/>
                <a:gdLst/>
                <a:ahLst/>
                <a:cxnLst>
                  <a:cxn ang="0">
                    <a:pos x="12" y="0"/>
                  </a:cxn>
                  <a:cxn ang="0">
                    <a:pos x="21" y="5"/>
                  </a:cxn>
                  <a:cxn ang="0">
                    <a:pos x="29" y="10"/>
                  </a:cxn>
                  <a:cxn ang="0">
                    <a:pos x="38" y="15"/>
                  </a:cxn>
                  <a:cxn ang="0">
                    <a:pos x="46" y="19"/>
                  </a:cxn>
                  <a:cxn ang="0">
                    <a:pos x="54" y="24"/>
                  </a:cxn>
                  <a:cxn ang="0">
                    <a:pos x="62" y="29"/>
                  </a:cxn>
                  <a:cxn ang="0">
                    <a:pos x="71" y="35"/>
                  </a:cxn>
                  <a:cxn ang="0">
                    <a:pos x="79" y="40"/>
                  </a:cxn>
                  <a:cxn ang="0">
                    <a:pos x="86" y="172"/>
                  </a:cxn>
                  <a:cxn ang="0">
                    <a:pos x="86" y="320"/>
                  </a:cxn>
                  <a:cxn ang="0">
                    <a:pos x="79" y="461"/>
                  </a:cxn>
                  <a:cxn ang="0">
                    <a:pos x="66" y="576"/>
                  </a:cxn>
                  <a:cxn ang="0">
                    <a:pos x="58" y="579"/>
                  </a:cxn>
                  <a:cxn ang="0">
                    <a:pos x="49" y="581"/>
                  </a:cxn>
                  <a:cxn ang="0">
                    <a:pos x="41" y="582"/>
                  </a:cxn>
                  <a:cxn ang="0">
                    <a:pos x="33" y="584"/>
                  </a:cxn>
                  <a:cxn ang="0">
                    <a:pos x="25" y="586"/>
                  </a:cxn>
                  <a:cxn ang="0">
                    <a:pos x="16" y="587"/>
                  </a:cxn>
                  <a:cxn ang="0">
                    <a:pos x="9" y="589"/>
                  </a:cxn>
                  <a:cxn ang="0">
                    <a:pos x="0" y="591"/>
                  </a:cxn>
                  <a:cxn ang="0">
                    <a:pos x="6" y="509"/>
                  </a:cxn>
                  <a:cxn ang="0">
                    <a:pos x="14" y="436"/>
                  </a:cxn>
                  <a:cxn ang="0">
                    <a:pos x="22" y="370"/>
                  </a:cxn>
                  <a:cxn ang="0">
                    <a:pos x="28" y="307"/>
                  </a:cxn>
                  <a:cxn ang="0">
                    <a:pos x="32" y="242"/>
                  </a:cxn>
                  <a:cxn ang="0">
                    <a:pos x="31" y="172"/>
                  </a:cxn>
                  <a:cxn ang="0">
                    <a:pos x="26" y="92"/>
                  </a:cxn>
                  <a:cxn ang="0">
                    <a:pos x="12" y="0"/>
                  </a:cxn>
                </a:cxnLst>
                <a:rect l="0" t="0" r="r" b="b"/>
                <a:pathLst>
                  <a:path w="86" h="591">
                    <a:moveTo>
                      <a:pt x="12" y="0"/>
                    </a:moveTo>
                    <a:lnTo>
                      <a:pt x="21" y="5"/>
                    </a:lnTo>
                    <a:lnTo>
                      <a:pt x="29" y="10"/>
                    </a:lnTo>
                    <a:lnTo>
                      <a:pt x="38" y="15"/>
                    </a:lnTo>
                    <a:lnTo>
                      <a:pt x="46" y="19"/>
                    </a:lnTo>
                    <a:lnTo>
                      <a:pt x="54" y="24"/>
                    </a:lnTo>
                    <a:lnTo>
                      <a:pt x="62" y="29"/>
                    </a:lnTo>
                    <a:lnTo>
                      <a:pt x="71" y="35"/>
                    </a:lnTo>
                    <a:lnTo>
                      <a:pt x="79" y="40"/>
                    </a:lnTo>
                    <a:lnTo>
                      <a:pt x="86" y="172"/>
                    </a:lnTo>
                    <a:lnTo>
                      <a:pt x="86" y="320"/>
                    </a:lnTo>
                    <a:lnTo>
                      <a:pt x="79" y="461"/>
                    </a:lnTo>
                    <a:lnTo>
                      <a:pt x="66" y="576"/>
                    </a:lnTo>
                    <a:lnTo>
                      <a:pt x="58" y="579"/>
                    </a:lnTo>
                    <a:lnTo>
                      <a:pt x="49" y="581"/>
                    </a:lnTo>
                    <a:lnTo>
                      <a:pt x="41" y="582"/>
                    </a:lnTo>
                    <a:lnTo>
                      <a:pt x="33" y="584"/>
                    </a:lnTo>
                    <a:lnTo>
                      <a:pt x="25" y="586"/>
                    </a:lnTo>
                    <a:lnTo>
                      <a:pt x="16" y="587"/>
                    </a:lnTo>
                    <a:lnTo>
                      <a:pt x="9" y="589"/>
                    </a:lnTo>
                    <a:lnTo>
                      <a:pt x="0" y="591"/>
                    </a:lnTo>
                    <a:lnTo>
                      <a:pt x="6" y="509"/>
                    </a:lnTo>
                    <a:lnTo>
                      <a:pt x="14" y="436"/>
                    </a:lnTo>
                    <a:lnTo>
                      <a:pt x="22" y="370"/>
                    </a:lnTo>
                    <a:lnTo>
                      <a:pt x="28" y="307"/>
                    </a:lnTo>
                    <a:lnTo>
                      <a:pt x="32" y="242"/>
                    </a:lnTo>
                    <a:lnTo>
                      <a:pt x="31" y="172"/>
                    </a:lnTo>
                    <a:lnTo>
                      <a:pt x="26" y="92"/>
                    </a:lnTo>
                    <a:lnTo>
                      <a:pt x="12" y="0"/>
                    </a:lnTo>
                    <a:close/>
                  </a:path>
                </a:pathLst>
              </a:custGeom>
              <a:solidFill>
                <a:srgbClr val="6D3F1E"/>
              </a:solidFill>
              <a:ln w="9525">
                <a:noFill/>
                <a:round/>
                <a:headEnd/>
                <a:tailEnd/>
              </a:ln>
            </p:spPr>
            <p:txBody>
              <a:bodyPr/>
              <a:lstStyle/>
              <a:p>
                <a:endParaRPr lang="en-US"/>
              </a:p>
            </p:txBody>
          </p:sp>
          <p:sp>
            <p:nvSpPr>
              <p:cNvPr id="182" name="Freeform 147"/>
              <p:cNvSpPr>
                <a:spLocks/>
              </p:cNvSpPr>
              <p:nvPr/>
            </p:nvSpPr>
            <p:spPr bwMode="auto">
              <a:xfrm>
                <a:off x="2995" y="1203"/>
                <a:ext cx="15" cy="100"/>
              </a:xfrm>
              <a:custGeom>
                <a:avLst/>
                <a:gdLst/>
                <a:ahLst/>
                <a:cxnLst>
                  <a:cxn ang="0">
                    <a:pos x="13" y="0"/>
                  </a:cxn>
                  <a:cxn ang="0">
                    <a:pos x="22" y="5"/>
                  </a:cxn>
                  <a:cxn ang="0">
                    <a:pos x="30" y="10"/>
                  </a:cxn>
                  <a:cxn ang="0">
                    <a:pos x="39" y="15"/>
                  </a:cxn>
                  <a:cxn ang="0">
                    <a:pos x="48" y="20"/>
                  </a:cxn>
                  <a:cxn ang="0">
                    <a:pos x="56" y="25"/>
                  </a:cxn>
                  <a:cxn ang="0">
                    <a:pos x="65" y="30"/>
                  </a:cxn>
                  <a:cxn ang="0">
                    <a:pos x="73" y="35"/>
                  </a:cxn>
                  <a:cxn ang="0">
                    <a:pos x="82" y="41"/>
                  </a:cxn>
                  <a:cxn ang="0">
                    <a:pos x="87" y="174"/>
                  </a:cxn>
                  <a:cxn ang="0">
                    <a:pos x="86" y="322"/>
                  </a:cxn>
                  <a:cxn ang="0">
                    <a:pos x="79" y="465"/>
                  </a:cxn>
                  <a:cxn ang="0">
                    <a:pos x="67" y="581"/>
                  </a:cxn>
                  <a:cxn ang="0">
                    <a:pos x="58" y="583"/>
                  </a:cxn>
                  <a:cxn ang="0">
                    <a:pos x="50" y="586"/>
                  </a:cxn>
                  <a:cxn ang="0">
                    <a:pos x="41" y="588"/>
                  </a:cxn>
                  <a:cxn ang="0">
                    <a:pos x="34" y="589"/>
                  </a:cxn>
                  <a:cxn ang="0">
                    <a:pos x="25" y="591"/>
                  </a:cxn>
                  <a:cxn ang="0">
                    <a:pos x="17" y="593"/>
                  </a:cxn>
                  <a:cxn ang="0">
                    <a:pos x="8" y="595"/>
                  </a:cxn>
                  <a:cxn ang="0">
                    <a:pos x="0" y="597"/>
                  </a:cxn>
                  <a:cxn ang="0">
                    <a:pos x="6" y="514"/>
                  </a:cxn>
                  <a:cxn ang="0">
                    <a:pos x="13" y="441"/>
                  </a:cxn>
                  <a:cxn ang="0">
                    <a:pos x="22" y="374"/>
                  </a:cxn>
                  <a:cxn ang="0">
                    <a:pos x="28" y="310"/>
                  </a:cxn>
                  <a:cxn ang="0">
                    <a:pos x="33" y="244"/>
                  </a:cxn>
                  <a:cxn ang="0">
                    <a:pos x="33" y="172"/>
                  </a:cxn>
                  <a:cxn ang="0">
                    <a:pos x="27" y="93"/>
                  </a:cxn>
                  <a:cxn ang="0">
                    <a:pos x="13" y="0"/>
                  </a:cxn>
                </a:cxnLst>
                <a:rect l="0" t="0" r="r" b="b"/>
                <a:pathLst>
                  <a:path w="87" h="597">
                    <a:moveTo>
                      <a:pt x="13" y="0"/>
                    </a:moveTo>
                    <a:lnTo>
                      <a:pt x="22" y="5"/>
                    </a:lnTo>
                    <a:lnTo>
                      <a:pt x="30" y="10"/>
                    </a:lnTo>
                    <a:lnTo>
                      <a:pt x="39" y="15"/>
                    </a:lnTo>
                    <a:lnTo>
                      <a:pt x="48" y="20"/>
                    </a:lnTo>
                    <a:lnTo>
                      <a:pt x="56" y="25"/>
                    </a:lnTo>
                    <a:lnTo>
                      <a:pt x="65" y="30"/>
                    </a:lnTo>
                    <a:lnTo>
                      <a:pt x="73" y="35"/>
                    </a:lnTo>
                    <a:lnTo>
                      <a:pt x="82" y="41"/>
                    </a:lnTo>
                    <a:lnTo>
                      <a:pt x="87" y="174"/>
                    </a:lnTo>
                    <a:lnTo>
                      <a:pt x="86" y="322"/>
                    </a:lnTo>
                    <a:lnTo>
                      <a:pt x="79" y="465"/>
                    </a:lnTo>
                    <a:lnTo>
                      <a:pt x="67" y="581"/>
                    </a:lnTo>
                    <a:lnTo>
                      <a:pt x="58" y="583"/>
                    </a:lnTo>
                    <a:lnTo>
                      <a:pt x="50" y="586"/>
                    </a:lnTo>
                    <a:lnTo>
                      <a:pt x="41" y="588"/>
                    </a:lnTo>
                    <a:lnTo>
                      <a:pt x="34" y="589"/>
                    </a:lnTo>
                    <a:lnTo>
                      <a:pt x="25" y="591"/>
                    </a:lnTo>
                    <a:lnTo>
                      <a:pt x="17" y="593"/>
                    </a:lnTo>
                    <a:lnTo>
                      <a:pt x="8" y="595"/>
                    </a:lnTo>
                    <a:lnTo>
                      <a:pt x="0" y="597"/>
                    </a:lnTo>
                    <a:lnTo>
                      <a:pt x="6" y="514"/>
                    </a:lnTo>
                    <a:lnTo>
                      <a:pt x="13" y="441"/>
                    </a:lnTo>
                    <a:lnTo>
                      <a:pt x="22" y="374"/>
                    </a:lnTo>
                    <a:lnTo>
                      <a:pt x="28" y="310"/>
                    </a:lnTo>
                    <a:lnTo>
                      <a:pt x="33" y="244"/>
                    </a:lnTo>
                    <a:lnTo>
                      <a:pt x="33" y="172"/>
                    </a:lnTo>
                    <a:lnTo>
                      <a:pt x="27" y="93"/>
                    </a:lnTo>
                    <a:lnTo>
                      <a:pt x="13" y="0"/>
                    </a:lnTo>
                    <a:close/>
                  </a:path>
                </a:pathLst>
              </a:custGeom>
              <a:solidFill>
                <a:srgbClr val="683F21"/>
              </a:solidFill>
              <a:ln w="9525">
                <a:noFill/>
                <a:round/>
                <a:headEnd/>
                <a:tailEnd/>
              </a:ln>
            </p:spPr>
            <p:txBody>
              <a:bodyPr/>
              <a:lstStyle/>
              <a:p>
                <a:endParaRPr lang="en-US"/>
              </a:p>
            </p:txBody>
          </p:sp>
          <p:sp>
            <p:nvSpPr>
              <p:cNvPr id="183" name="Freeform 148"/>
              <p:cNvSpPr>
                <a:spLocks/>
              </p:cNvSpPr>
              <p:nvPr/>
            </p:nvSpPr>
            <p:spPr bwMode="auto">
              <a:xfrm>
                <a:off x="2993" y="1202"/>
                <a:ext cx="15" cy="101"/>
              </a:xfrm>
              <a:custGeom>
                <a:avLst/>
                <a:gdLst/>
                <a:ahLst/>
                <a:cxnLst>
                  <a:cxn ang="0">
                    <a:pos x="17" y="0"/>
                  </a:cxn>
                  <a:cxn ang="0">
                    <a:pos x="25" y="5"/>
                  </a:cxn>
                  <a:cxn ang="0">
                    <a:pos x="34" y="10"/>
                  </a:cxn>
                  <a:cxn ang="0">
                    <a:pos x="42" y="15"/>
                  </a:cxn>
                  <a:cxn ang="0">
                    <a:pos x="51" y="20"/>
                  </a:cxn>
                  <a:cxn ang="0">
                    <a:pos x="59" y="25"/>
                  </a:cxn>
                  <a:cxn ang="0">
                    <a:pos x="68" y="30"/>
                  </a:cxn>
                  <a:cxn ang="0">
                    <a:pos x="76" y="35"/>
                  </a:cxn>
                  <a:cxn ang="0">
                    <a:pos x="85" y="40"/>
                  </a:cxn>
                  <a:cxn ang="0">
                    <a:pos x="88" y="175"/>
                  </a:cxn>
                  <a:cxn ang="0">
                    <a:pos x="87" y="325"/>
                  </a:cxn>
                  <a:cxn ang="0">
                    <a:pos x="81" y="470"/>
                  </a:cxn>
                  <a:cxn ang="0">
                    <a:pos x="69" y="586"/>
                  </a:cxn>
                  <a:cxn ang="0">
                    <a:pos x="60" y="588"/>
                  </a:cxn>
                  <a:cxn ang="0">
                    <a:pos x="52" y="591"/>
                  </a:cxn>
                  <a:cxn ang="0">
                    <a:pos x="42" y="593"/>
                  </a:cxn>
                  <a:cxn ang="0">
                    <a:pos x="34" y="595"/>
                  </a:cxn>
                  <a:cxn ang="0">
                    <a:pos x="25" y="597"/>
                  </a:cxn>
                  <a:cxn ang="0">
                    <a:pos x="17" y="599"/>
                  </a:cxn>
                  <a:cxn ang="0">
                    <a:pos x="8" y="601"/>
                  </a:cxn>
                  <a:cxn ang="0">
                    <a:pos x="0" y="603"/>
                  </a:cxn>
                  <a:cxn ang="0">
                    <a:pos x="6" y="520"/>
                  </a:cxn>
                  <a:cxn ang="0">
                    <a:pos x="14" y="447"/>
                  </a:cxn>
                  <a:cxn ang="0">
                    <a:pos x="22" y="379"/>
                  </a:cxn>
                  <a:cxn ang="0">
                    <a:pos x="30" y="313"/>
                  </a:cxn>
                  <a:cxn ang="0">
                    <a:pos x="35" y="245"/>
                  </a:cxn>
                  <a:cxn ang="0">
                    <a:pos x="35" y="173"/>
                  </a:cxn>
                  <a:cxn ang="0">
                    <a:pos x="30" y="93"/>
                  </a:cxn>
                  <a:cxn ang="0">
                    <a:pos x="17" y="0"/>
                  </a:cxn>
                </a:cxnLst>
                <a:rect l="0" t="0" r="r" b="b"/>
                <a:pathLst>
                  <a:path w="88" h="603">
                    <a:moveTo>
                      <a:pt x="17" y="0"/>
                    </a:moveTo>
                    <a:lnTo>
                      <a:pt x="25" y="5"/>
                    </a:lnTo>
                    <a:lnTo>
                      <a:pt x="34" y="10"/>
                    </a:lnTo>
                    <a:lnTo>
                      <a:pt x="42" y="15"/>
                    </a:lnTo>
                    <a:lnTo>
                      <a:pt x="51" y="20"/>
                    </a:lnTo>
                    <a:lnTo>
                      <a:pt x="59" y="25"/>
                    </a:lnTo>
                    <a:lnTo>
                      <a:pt x="68" y="30"/>
                    </a:lnTo>
                    <a:lnTo>
                      <a:pt x="76" y="35"/>
                    </a:lnTo>
                    <a:lnTo>
                      <a:pt x="85" y="40"/>
                    </a:lnTo>
                    <a:lnTo>
                      <a:pt x="88" y="175"/>
                    </a:lnTo>
                    <a:lnTo>
                      <a:pt x="87" y="325"/>
                    </a:lnTo>
                    <a:lnTo>
                      <a:pt x="81" y="470"/>
                    </a:lnTo>
                    <a:lnTo>
                      <a:pt x="69" y="586"/>
                    </a:lnTo>
                    <a:lnTo>
                      <a:pt x="60" y="588"/>
                    </a:lnTo>
                    <a:lnTo>
                      <a:pt x="52" y="591"/>
                    </a:lnTo>
                    <a:lnTo>
                      <a:pt x="42" y="593"/>
                    </a:lnTo>
                    <a:lnTo>
                      <a:pt x="34" y="595"/>
                    </a:lnTo>
                    <a:lnTo>
                      <a:pt x="25" y="597"/>
                    </a:lnTo>
                    <a:lnTo>
                      <a:pt x="17" y="599"/>
                    </a:lnTo>
                    <a:lnTo>
                      <a:pt x="8" y="601"/>
                    </a:lnTo>
                    <a:lnTo>
                      <a:pt x="0" y="603"/>
                    </a:lnTo>
                    <a:lnTo>
                      <a:pt x="6" y="520"/>
                    </a:lnTo>
                    <a:lnTo>
                      <a:pt x="14" y="447"/>
                    </a:lnTo>
                    <a:lnTo>
                      <a:pt x="22" y="379"/>
                    </a:lnTo>
                    <a:lnTo>
                      <a:pt x="30" y="313"/>
                    </a:lnTo>
                    <a:lnTo>
                      <a:pt x="35" y="245"/>
                    </a:lnTo>
                    <a:lnTo>
                      <a:pt x="35" y="173"/>
                    </a:lnTo>
                    <a:lnTo>
                      <a:pt x="30" y="93"/>
                    </a:lnTo>
                    <a:lnTo>
                      <a:pt x="17" y="0"/>
                    </a:lnTo>
                    <a:close/>
                  </a:path>
                </a:pathLst>
              </a:custGeom>
              <a:solidFill>
                <a:srgbClr val="663F21"/>
              </a:solidFill>
              <a:ln w="9525">
                <a:noFill/>
                <a:round/>
                <a:headEnd/>
                <a:tailEnd/>
              </a:ln>
            </p:spPr>
            <p:txBody>
              <a:bodyPr/>
              <a:lstStyle/>
              <a:p>
                <a:endParaRPr lang="en-US"/>
              </a:p>
            </p:txBody>
          </p:sp>
          <p:sp>
            <p:nvSpPr>
              <p:cNvPr id="184" name="Freeform 149"/>
              <p:cNvSpPr>
                <a:spLocks/>
              </p:cNvSpPr>
              <p:nvPr/>
            </p:nvSpPr>
            <p:spPr bwMode="auto">
              <a:xfrm>
                <a:off x="2990" y="1201"/>
                <a:ext cx="15" cy="102"/>
              </a:xfrm>
              <a:custGeom>
                <a:avLst/>
                <a:gdLst/>
                <a:ahLst/>
                <a:cxnLst>
                  <a:cxn ang="0">
                    <a:pos x="20" y="0"/>
                  </a:cxn>
                  <a:cxn ang="0">
                    <a:pos x="29" y="5"/>
                  </a:cxn>
                  <a:cxn ang="0">
                    <a:pos x="37" y="10"/>
                  </a:cxn>
                  <a:cxn ang="0">
                    <a:pos x="46" y="15"/>
                  </a:cxn>
                  <a:cxn ang="0">
                    <a:pos x="55" y="20"/>
                  </a:cxn>
                  <a:cxn ang="0">
                    <a:pos x="64" y="25"/>
                  </a:cxn>
                  <a:cxn ang="0">
                    <a:pos x="72" y="30"/>
                  </a:cxn>
                  <a:cxn ang="0">
                    <a:pos x="81" y="35"/>
                  </a:cxn>
                  <a:cxn ang="0">
                    <a:pos x="89" y="40"/>
                  </a:cxn>
                  <a:cxn ang="0">
                    <a:pos x="90" y="176"/>
                  </a:cxn>
                  <a:cxn ang="0">
                    <a:pos x="89" y="328"/>
                  </a:cxn>
                  <a:cxn ang="0">
                    <a:pos x="83" y="474"/>
                  </a:cxn>
                  <a:cxn ang="0">
                    <a:pos x="71" y="591"/>
                  </a:cxn>
                  <a:cxn ang="0">
                    <a:pos x="63" y="593"/>
                  </a:cxn>
                  <a:cxn ang="0">
                    <a:pos x="53" y="595"/>
                  </a:cxn>
                  <a:cxn ang="0">
                    <a:pos x="45" y="598"/>
                  </a:cxn>
                  <a:cxn ang="0">
                    <a:pos x="36" y="600"/>
                  </a:cxn>
                  <a:cxn ang="0">
                    <a:pos x="28" y="602"/>
                  </a:cxn>
                  <a:cxn ang="0">
                    <a:pos x="18" y="605"/>
                  </a:cxn>
                  <a:cxn ang="0">
                    <a:pos x="9" y="607"/>
                  </a:cxn>
                  <a:cxn ang="0">
                    <a:pos x="0" y="609"/>
                  </a:cxn>
                  <a:cxn ang="0">
                    <a:pos x="6" y="526"/>
                  </a:cxn>
                  <a:cxn ang="0">
                    <a:pos x="15" y="452"/>
                  </a:cxn>
                  <a:cxn ang="0">
                    <a:pos x="24" y="383"/>
                  </a:cxn>
                  <a:cxn ang="0">
                    <a:pos x="33" y="316"/>
                  </a:cxn>
                  <a:cxn ang="0">
                    <a:pos x="37" y="247"/>
                  </a:cxn>
                  <a:cxn ang="0">
                    <a:pos x="38" y="174"/>
                  </a:cxn>
                  <a:cxn ang="0">
                    <a:pos x="33" y="93"/>
                  </a:cxn>
                  <a:cxn ang="0">
                    <a:pos x="20" y="0"/>
                  </a:cxn>
                </a:cxnLst>
                <a:rect l="0" t="0" r="r" b="b"/>
                <a:pathLst>
                  <a:path w="90" h="609">
                    <a:moveTo>
                      <a:pt x="20" y="0"/>
                    </a:moveTo>
                    <a:lnTo>
                      <a:pt x="29" y="5"/>
                    </a:lnTo>
                    <a:lnTo>
                      <a:pt x="37" y="10"/>
                    </a:lnTo>
                    <a:lnTo>
                      <a:pt x="46" y="15"/>
                    </a:lnTo>
                    <a:lnTo>
                      <a:pt x="55" y="20"/>
                    </a:lnTo>
                    <a:lnTo>
                      <a:pt x="64" y="25"/>
                    </a:lnTo>
                    <a:lnTo>
                      <a:pt x="72" y="30"/>
                    </a:lnTo>
                    <a:lnTo>
                      <a:pt x="81" y="35"/>
                    </a:lnTo>
                    <a:lnTo>
                      <a:pt x="89" y="40"/>
                    </a:lnTo>
                    <a:lnTo>
                      <a:pt x="90" y="176"/>
                    </a:lnTo>
                    <a:lnTo>
                      <a:pt x="89" y="328"/>
                    </a:lnTo>
                    <a:lnTo>
                      <a:pt x="83" y="474"/>
                    </a:lnTo>
                    <a:lnTo>
                      <a:pt x="71" y="591"/>
                    </a:lnTo>
                    <a:lnTo>
                      <a:pt x="63" y="593"/>
                    </a:lnTo>
                    <a:lnTo>
                      <a:pt x="53" y="595"/>
                    </a:lnTo>
                    <a:lnTo>
                      <a:pt x="45" y="598"/>
                    </a:lnTo>
                    <a:lnTo>
                      <a:pt x="36" y="600"/>
                    </a:lnTo>
                    <a:lnTo>
                      <a:pt x="28" y="602"/>
                    </a:lnTo>
                    <a:lnTo>
                      <a:pt x="18" y="605"/>
                    </a:lnTo>
                    <a:lnTo>
                      <a:pt x="9" y="607"/>
                    </a:lnTo>
                    <a:lnTo>
                      <a:pt x="0" y="609"/>
                    </a:lnTo>
                    <a:lnTo>
                      <a:pt x="6" y="526"/>
                    </a:lnTo>
                    <a:lnTo>
                      <a:pt x="15" y="452"/>
                    </a:lnTo>
                    <a:lnTo>
                      <a:pt x="24" y="383"/>
                    </a:lnTo>
                    <a:lnTo>
                      <a:pt x="33" y="316"/>
                    </a:lnTo>
                    <a:lnTo>
                      <a:pt x="37" y="247"/>
                    </a:lnTo>
                    <a:lnTo>
                      <a:pt x="38" y="174"/>
                    </a:lnTo>
                    <a:lnTo>
                      <a:pt x="33" y="93"/>
                    </a:lnTo>
                    <a:lnTo>
                      <a:pt x="20" y="0"/>
                    </a:lnTo>
                    <a:close/>
                  </a:path>
                </a:pathLst>
              </a:custGeom>
              <a:solidFill>
                <a:srgbClr val="5E3D21"/>
              </a:solidFill>
              <a:ln w="9525">
                <a:noFill/>
                <a:round/>
                <a:headEnd/>
                <a:tailEnd/>
              </a:ln>
            </p:spPr>
            <p:txBody>
              <a:bodyPr/>
              <a:lstStyle/>
              <a:p>
                <a:endParaRPr lang="en-US"/>
              </a:p>
            </p:txBody>
          </p:sp>
          <p:sp>
            <p:nvSpPr>
              <p:cNvPr id="185" name="Freeform 150"/>
              <p:cNvSpPr>
                <a:spLocks/>
              </p:cNvSpPr>
              <p:nvPr/>
            </p:nvSpPr>
            <p:spPr bwMode="auto">
              <a:xfrm>
                <a:off x="2988" y="1200"/>
                <a:ext cx="15" cy="103"/>
              </a:xfrm>
              <a:custGeom>
                <a:avLst/>
                <a:gdLst/>
                <a:ahLst/>
                <a:cxnLst>
                  <a:cxn ang="0">
                    <a:pos x="22" y="0"/>
                  </a:cxn>
                  <a:cxn ang="0">
                    <a:pos x="31" y="5"/>
                  </a:cxn>
                  <a:cxn ang="0">
                    <a:pos x="40" y="10"/>
                  </a:cxn>
                  <a:cxn ang="0">
                    <a:pos x="49" y="16"/>
                  </a:cxn>
                  <a:cxn ang="0">
                    <a:pos x="58" y="21"/>
                  </a:cxn>
                  <a:cxn ang="0">
                    <a:pos x="66" y="26"/>
                  </a:cxn>
                  <a:cxn ang="0">
                    <a:pos x="76" y="31"/>
                  </a:cxn>
                  <a:cxn ang="0">
                    <a:pos x="84" y="37"/>
                  </a:cxn>
                  <a:cxn ang="0">
                    <a:pos x="93" y="42"/>
                  </a:cxn>
                  <a:cxn ang="0">
                    <a:pos x="92" y="178"/>
                  </a:cxn>
                  <a:cxn ang="0">
                    <a:pos x="89" y="331"/>
                  </a:cxn>
                  <a:cxn ang="0">
                    <a:pos x="84" y="479"/>
                  </a:cxn>
                  <a:cxn ang="0">
                    <a:pos x="72" y="596"/>
                  </a:cxn>
                  <a:cxn ang="0">
                    <a:pos x="64" y="599"/>
                  </a:cxn>
                  <a:cxn ang="0">
                    <a:pos x="54" y="601"/>
                  </a:cxn>
                  <a:cxn ang="0">
                    <a:pos x="46" y="605"/>
                  </a:cxn>
                  <a:cxn ang="0">
                    <a:pos x="36" y="607"/>
                  </a:cxn>
                  <a:cxn ang="0">
                    <a:pos x="28" y="609"/>
                  </a:cxn>
                  <a:cxn ang="0">
                    <a:pos x="18" y="612"/>
                  </a:cxn>
                  <a:cxn ang="0">
                    <a:pos x="10" y="614"/>
                  </a:cxn>
                  <a:cxn ang="0">
                    <a:pos x="0" y="617"/>
                  </a:cxn>
                  <a:cxn ang="0">
                    <a:pos x="6" y="533"/>
                  </a:cxn>
                  <a:cxn ang="0">
                    <a:pos x="16" y="458"/>
                  </a:cxn>
                  <a:cxn ang="0">
                    <a:pos x="26" y="388"/>
                  </a:cxn>
                  <a:cxn ang="0">
                    <a:pos x="34" y="320"/>
                  </a:cxn>
                  <a:cxn ang="0">
                    <a:pos x="39" y="250"/>
                  </a:cxn>
                  <a:cxn ang="0">
                    <a:pos x="40" y="176"/>
                  </a:cxn>
                  <a:cxn ang="0">
                    <a:pos x="35" y="93"/>
                  </a:cxn>
                  <a:cxn ang="0">
                    <a:pos x="22" y="0"/>
                  </a:cxn>
                </a:cxnLst>
                <a:rect l="0" t="0" r="r" b="b"/>
                <a:pathLst>
                  <a:path w="93" h="617">
                    <a:moveTo>
                      <a:pt x="22" y="0"/>
                    </a:moveTo>
                    <a:lnTo>
                      <a:pt x="31" y="5"/>
                    </a:lnTo>
                    <a:lnTo>
                      <a:pt x="40" y="10"/>
                    </a:lnTo>
                    <a:lnTo>
                      <a:pt x="49" y="16"/>
                    </a:lnTo>
                    <a:lnTo>
                      <a:pt x="58" y="21"/>
                    </a:lnTo>
                    <a:lnTo>
                      <a:pt x="66" y="26"/>
                    </a:lnTo>
                    <a:lnTo>
                      <a:pt x="76" y="31"/>
                    </a:lnTo>
                    <a:lnTo>
                      <a:pt x="84" y="37"/>
                    </a:lnTo>
                    <a:lnTo>
                      <a:pt x="93" y="42"/>
                    </a:lnTo>
                    <a:lnTo>
                      <a:pt x="92" y="178"/>
                    </a:lnTo>
                    <a:lnTo>
                      <a:pt x="89" y="331"/>
                    </a:lnTo>
                    <a:lnTo>
                      <a:pt x="84" y="479"/>
                    </a:lnTo>
                    <a:lnTo>
                      <a:pt x="72" y="596"/>
                    </a:lnTo>
                    <a:lnTo>
                      <a:pt x="64" y="599"/>
                    </a:lnTo>
                    <a:lnTo>
                      <a:pt x="54" y="601"/>
                    </a:lnTo>
                    <a:lnTo>
                      <a:pt x="46" y="605"/>
                    </a:lnTo>
                    <a:lnTo>
                      <a:pt x="36" y="607"/>
                    </a:lnTo>
                    <a:lnTo>
                      <a:pt x="28" y="609"/>
                    </a:lnTo>
                    <a:lnTo>
                      <a:pt x="18" y="612"/>
                    </a:lnTo>
                    <a:lnTo>
                      <a:pt x="10" y="614"/>
                    </a:lnTo>
                    <a:lnTo>
                      <a:pt x="0" y="617"/>
                    </a:lnTo>
                    <a:lnTo>
                      <a:pt x="6" y="533"/>
                    </a:lnTo>
                    <a:lnTo>
                      <a:pt x="16" y="458"/>
                    </a:lnTo>
                    <a:lnTo>
                      <a:pt x="26" y="388"/>
                    </a:lnTo>
                    <a:lnTo>
                      <a:pt x="34" y="320"/>
                    </a:lnTo>
                    <a:lnTo>
                      <a:pt x="39" y="250"/>
                    </a:lnTo>
                    <a:lnTo>
                      <a:pt x="40" y="176"/>
                    </a:lnTo>
                    <a:lnTo>
                      <a:pt x="35" y="93"/>
                    </a:lnTo>
                    <a:lnTo>
                      <a:pt x="22" y="0"/>
                    </a:lnTo>
                    <a:close/>
                  </a:path>
                </a:pathLst>
              </a:custGeom>
              <a:solidFill>
                <a:srgbClr val="5B3D21"/>
              </a:solidFill>
              <a:ln w="9525">
                <a:noFill/>
                <a:round/>
                <a:headEnd/>
                <a:tailEnd/>
              </a:ln>
            </p:spPr>
            <p:txBody>
              <a:bodyPr/>
              <a:lstStyle/>
              <a:p>
                <a:endParaRPr lang="en-US"/>
              </a:p>
            </p:txBody>
          </p:sp>
          <p:sp>
            <p:nvSpPr>
              <p:cNvPr id="186" name="Freeform 151"/>
              <p:cNvSpPr>
                <a:spLocks/>
              </p:cNvSpPr>
              <p:nvPr/>
            </p:nvSpPr>
            <p:spPr bwMode="auto">
              <a:xfrm>
                <a:off x="2986" y="1199"/>
                <a:ext cx="16" cy="104"/>
              </a:xfrm>
              <a:custGeom>
                <a:avLst/>
                <a:gdLst/>
                <a:ahLst/>
                <a:cxnLst>
                  <a:cxn ang="0">
                    <a:pos x="26" y="0"/>
                  </a:cxn>
                  <a:cxn ang="0">
                    <a:pos x="34" y="5"/>
                  </a:cxn>
                  <a:cxn ang="0">
                    <a:pos x="44" y="10"/>
                  </a:cxn>
                  <a:cxn ang="0">
                    <a:pos x="52" y="16"/>
                  </a:cxn>
                  <a:cxn ang="0">
                    <a:pos x="61" y="21"/>
                  </a:cxn>
                  <a:cxn ang="0">
                    <a:pos x="69" y="26"/>
                  </a:cxn>
                  <a:cxn ang="0">
                    <a:pos x="79" y="31"/>
                  </a:cxn>
                  <a:cxn ang="0">
                    <a:pos x="87" y="37"/>
                  </a:cxn>
                  <a:cxn ang="0">
                    <a:pos x="97" y="42"/>
                  </a:cxn>
                  <a:cxn ang="0">
                    <a:pos x="93" y="179"/>
                  </a:cxn>
                  <a:cxn ang="0">
                    <a:pos x="92" y="334"/>
                  </a:cxn>
                  <a:cxn ang="0">
                    <a:pos x="86" y="483"/>
                  </a:cxn>
                  <a:cxn ang="0">
                    <a:pos x="76" y="601"/>
                  </a:cxn>
                  <a:cxn ang="0">
                    <a:pos x="66" y="604"/>
                  </a:cxn>
                  <a:cxn ang="0">
                    <a:pos x="57" y="606"/>
                  </a:cxn>
                  <a:cxn ang="0">
                    <a:pos x="47" y="610"/>
                  </a:cxn>
                  <a:cxn ang="0">
                    <a:pos x="37" y="612"/>
                  </a:cxn>
                  <a:cxn ang="0">
                    <a:pos x="28" y="615"/>
                  </a:cxn>
                  <a:cxn ang="0">
                    <a:pos x="18" y="618"/>
                  </a:cxn>
                  <a:cxn ang="0">
                    <a:pos x="10" y="620"/>
                  </a:cxn>
                  <a:cxn ang="0">
                    <a:pos x="0" y="623"/>
                  </a:cxn>
                  <a:cxn ang="0">
                    <a:pos x="7" y="539"/>
                  </a:cxn>
                  <a:cxn ang="0">
                    <a:pos x="15" y="463"/>
                  </a:cxn>
                  <a:cxn ang="0">
                    <a:pos x="26" y="392"/>
                  </a:cxn>
                  <a:cxn ang="0">
                    <a:pos x="34" y="323"/>
                  </a:cxn>
                  <a:cxn ang="0">
                    <a:pos x="41" y="252"/>
                  </a:cxn>
                  <a:cxn ang="0">
                    <a:pos x="43" y="177"/>
                  </a:cxn>
                  <a:cxn ang="0">
                    <a:pos x="39" y="94"/>
                  </a:cxn>
                  <a:cxn ang="0">
                    <a:pos x="26" y="0"/>
                  </a:cxn>
                </a:cxnLst>
                <a:rect l="0" t="0" r="r" b="b"/>
                <a:pathLst>
                  <a:path w="97" h="623">
                    <a:moveTo>
                      <a:pt x="26" y="0"/>
                    </a:moveTo>
                    <a:lnTo>
                      <a:pt x="34" y="5"/>
                    </a:lnTo>
                    <a:lnTo>
                      <a:pt x="44" y="10"/>
                    </a:lnTo>
                    <a:lnTo>
                      <a:pt x="52" y="16"/>
                    </a:lnTo>
                    <a:lnTo>
                      <a:pt x="61" y="21"/>
                    </a:lnTo>
                    <a:lnTo>
                      <a:pt x="69" y="26"/>
                    </a:lnTo>
                    <a:lnTo>
                      <a:pt x="79" y="31"/>
                    </a:lnTo>
                    <a:lnTo>
                      <a:pt x="87" y="37"/>
                    </a:lnTo>
                    <a:lnTo>
                      <a:pt x="97" y="42"/>
                    </a:lnTo>
                    <a:lnTo>
                      <a:pt x="93" y="179"/>
                    </a:lnTo>
                    <a:lnTo>
                      <a:pt x="92" y="334"/>
                    </a:lnTo>
                    <a:lnTo>
                      <a:pt x="86" y="483"/>
                    </a:lnTo>
                    <a:lnTo>
                      <a:pt x="76" y="601"/>
                    </a:lnTo>
                    <a:lnTo>
                      <a:pt x="66" y="604"/>
                    </a:lnTo>
                    <a:lnTo>
                      <a:pt x="57" y="606"/>
                    </a:lnTo>
                    <a:lnTo>
                      <a:pt x="47" y="610"/>
                    </a:lnTo>
                    <a:lnTo>
                      <a:pt x="37" y="612"/>
                    </a:lnTo>
                    <a:lnTo>
                      <a:pt x="28" y="615"/>
                    </a:lnTo>
                    <a:lnTo>
                      <a:pt x="18" y="618"/>
                    </a:lnTo>
                    <a:lnTo>
                      <a:pt x="10" y="620"/>
                    </a:lnTo>
                    <a:lnTo>
                      <a:pt x="0" y="623"/>
                    </a:lnTo>
                    <a:lnTo>
                      <a:pt x="7" y="539"/>
                    </a:lnTo>
                    <a:lnTo>
                      <a:pt x="15" y="463"/>
                    </a:lnTo>
                    <a:lnTo>
                      <a:pt x="26" y="392"/>
                    </a:lnTo>
                    <a:lnTo>
                      <a:pt x="34" y="323"/>
                    </a:lnTo>
                    <a:lnTo>
                      <a:pt x="41" y="252"/>
                    </a:lnTo>
                    <a:lnTo>
                      <a:pt x="43" y="177"/>
                    </a:lnTo>
                    <a:lnTo>
                      <a:pt x="39" y="94"/>
                    </a:lnTo>
                    <a:lnTo>
                      <a:pt x="26" y="0"/>
                    </a:lnTo>
                    <a:close/>
                  </a:path>
                </a:pathLst>
              </a:custGeom>
              <a:solidFill>
                <a:srgbClr val="563D23"/>
              </a:solidFill>
              <a:ln w="9525">
                <a:noFill/>
                <a:round/>
                <a:headEnd/>
                <a:tailEnd/>
              </a:ln>
            </p:spPr>
            <p:txBody>
              <a:bodyPr/>
              <a:lstStyle/>
              <a:p>
                <a:endParaRPr lang="en-US"/>
              </a:p>
            </p:txBody>
          </p:sp>
          <p:sp>
            <p:nvSpPr>
              <p:cNvPr id="187" name="Freeform 152"/>
              <p:cNvSpPr>
                <a:spLocks/>
              </p:cNvSpPr>
              <p:nvPr/>
            </p:nvSpPr>
            <p:spPr bwMode="auto">
              <a:xfrm>
                <a:off x="2983" y="1198"/>
                <a:ext cx="17" cy="105"/>
              </a:xfrm>
              <a:custGeom>
                <a:avLst/>
                <a:gdLst/>
                <a:ahLst/>
                <a:cxnLst>
                  <a:cxn ang="0">
                    <a:pos x="28" y="0"/>
                  </a:cxn>
                  <a:cxn ang="0">
                    <a:pos x="37" y="5"/>
                  </a:cxn>
                  <a:cxn ang="0">
                    <a:pos x="46" y="10"/>
                  </a:cxn>
                  <a:cxn ang="0">
                    <a:pos x="55" y="16"/>
                  </a:cxn>
                  <a:cxn ang="0">
                    <a:pos x="64" y="21"/>
                  </a:cxn>
                  <a:cxn ang="0">
                    <a:pos x="73" y="26"/>
                  </a:cxn>
                  <a:cxn ang="0">
                    <a:pos x="81" y="31"/>
                  </a:cxn>
                  <a:cxn ang="0">
                    <a:pos x="91" y="37"/>
                  </a:cxn>
                  <a:cxn ang="0">
                    <a:pos x="99" y="42"/>
                  </a:cxn>
                  <a:cxn ang="0">
                    <a:pos x="94" y="180"/>
                  </a:cxn>
                  <a:cxn ang="0">
                    <a:pos x="92" y="336"/>
                  </a:cxn>
                  <a:cxn ang="0">
                    <a:pos x="88" y="487"/>
                  </a:cxn>
                  <a:cxn ang="0">
                    <a:pos x="76" y="606"/>
                  </a:cxn>
                  <a:cxn ang="0">
                    <a:pos x="66" y="609"/>
                  </a:cxn>
                  <a:cxn ang="0">
                    <a:pos x="58" y="611"/>
                  </a:cxn>
                  <a:cxn ang="0">
                    <a:pos x="48" y="614"/>
                  </a:cxn>
                  <a:cxn ang="0">
                    <a:pos x="39" y="618"/>
                  </a:cxn>
                  <a:cxn ang="0">
                    <a:pos x="29" y="621"/>
                  </a:cxn>
                  <a:cxn ang="0">
                    <a:pos x="20" y="624"/>
                  </a:cxn>
                  <a:cxn ang="0">
                    <a:pos x="10" y="626"/>
                  </a:cxn>
                  <a:cxn ang="0">
                    <a:pos x="0" y="629"/>
                  </a:cxn>
                  <a:cxn ang="0">
                    <a:pos x="7" y="545"/>
                  </a:cxn>
                  <a:cxn ang="0">
                    <a:pos x="16" y="468"/>
                  </a:cxn>
                  <a:cxn ang="0">
                    <a:pos x="27" y="396"/>
                  </a:cxn>
                  <a:cxn ang="0">
                    <a:pos x="37" y="326"/>
                  </a:cxn>
                  <a:cxn ang="0">
                    <a:pos x="43" y="254"/>
                  </a:cxn>
                  <a:cxn ang="0">
                    <a:pos x="45" y="177"/>
                  </a:cxn>
                  <a:cxn ang="0">
                    <a:pos x="41" y="94"/>
                  </a:cxn>
                  <a:cxn ang="0">
                    <a:pos x="28" y="0"/>
                  </a:cxn>
                </a:cxnLst>
                <a:rect l="0" t="0" r="r" b="b"/>
                <a:pathLst>
                  <a:path w="99" h="629">
                    <a:moveTo>
                      <a:pt x="28" y="0"/>
                    </a:moveTo>
                    <a:lnTo>
                      <a:pt x="37" y="5"/>
                    </a:lnTo>
                    <a:lnTo>
                      <a:pt x="46" y="10"/>
                    </a:lnTo>
                    <a:lnTo>
                      <a:pt x="55" y="16"/>
                    </a:lnTo>
                    <a:lnTo>
                      <a:pt x="64" y="21"/>
                    </a:lnTo>
                    <a:lnTo>
                      <a:pt x="73" y="26"/>
                    </a:lnTo>
                    <a:lnTo>
                      <a:pt x="81" y="31"/>
                    </a:lnTo>
                    <a:lnTo>
                      <a:pt x="91" y="37"/>
                    </a:lnTo>
                    <a:lnTo>
                      <a:pt x="99" y="42"/>
                    </a:lnTo>
                    <a:lnTo>
                      <a:pt x="94" y="180"/>
                    </a:lnTo>
                    <a:lnTo>
                      <a:pt x="92" y="336"/>
                    </a:lnTo>
                    <a:lnTo>
                      <a:pt x="88" y="487"/>
                    </a:lnTo>
                    <a:lnTo>
                      <a:pt x="76" y="606"/>
                    </a:lnTo>
                    <a:lnTo>
                      <a:pt x="66" y="609"/>
                    </a:lnTo>
                    <a:lnTo>
                      <a:pt x="58" y="611"/>
                    </a:lnTo>
                    <a:lnTo>
                      <a:pt x="48" y="614"/>
                    </a:lnTo>
                    <a:lnTo>
                      <a:pt x="39" y="618"/>
                    </a:lnTo>
                    <a:lnTo>
                      <a:pt x="29" y="621"/>
                    </a:lnTo>
                    <a:lnTo>
                      <a:pt x="20" y="624"/>
                    </a:lnTo>
                    <a:lnTo>
                      <a:pt x="10" y="626"/>
                    </a:lnTo>
                    <a:lnTo>
                      <a:pt x="0" y="629"/>
                    </a:lnTo>
                    <a:lnTo>
                      <a:pt x="7" y="545"/>
                    </a:lnTo>
                    <a:lnTo>
                      <a:pt x="16" y="468"/>
                    </a:lnTo>
                    <a:lnTo>
                      <a:pt x="27" y="396"/>
                    </a:lnTo>
                    <a:lnTo>
                      <a:pt x="37" y="326"/>
                    </a:lnTo>
                    <a:lnTo>
                      <a:pt x="43" y="254"/>
                    </a:lnTo>
                    <a:lnTo>
                      <a:pt x="45" y="177"/>
                    </a:lnTo>
                    <a:lnTo>
                      <a:pt x="41" y="94"/>
                    </a:lnTo>
                    <a:lnTo>
                      <a:pt x="28" y="0"/>
                    </a:lnTo>
                    <a:close/>
                  </a:path>
                </a:pathLst>
              </a:custGeom>
              <a:solidFill>
                <a:srgbClr val="513D26"/>
              </a:solidFill>
              <a:ln w="9525">
                <a:noFill/>
                <a:round/>
                <a:headEnd/>
                <a:tailEnd/>
              </a:ln>
            </p:spPr>
            <p:txBody>
              <a:bodyPr/>
              <a:lstStyle/>
              <a:p>
                <a:endParaRPr lang="en-US"/>
              </a:p>
            </p:txBody>
          </p:sp>
          <p:sp>
            <p:nvSpPr>
              <p:cNvPr id="188" name="Freeform 153"/>
              <p:cNvSpPr>
                <a:spLocks/>
              </p:cNvSpPr>
              <p:nvPr/>
            </p:nvSpPr>
            <p:spPr bwMode="auto">
              <a:xfrm>
                <a:off x="2981" y="1197"/>
                <a:ext cx="17" cy="106"/>
              </a:xfrm>
              <a:custGeom>
                <a:avLst/>
                <a:gdLst/>
                <a:ahLst/>
                <a:cxnLst>
                  <a:cxn ang="0">
                    <a:pos x="30" y="0"/>
                  </a:cxn>
                  <a:cxn ang="0">
                    <a:pos x="39" y="6"/>
                  </a:cxn>
                  <a:cxn ang="0">
                    <a:pos x="48" y="12"/>
                  </a:cxn>
                  <a:cxn ang="0">
                    <a:pos x="57" y="17"/>
                  </a:cxn>
                  <a:cxn ang="0">
                    <a:pos x="66" y="22"/>
                  </a:cxn>
                  <a:cxn ang="0">
                    <a:pos x="75" y="27"/>
                  </a:cxn>
                  <a:cxn ang="0">
                    <a:pos x="84" y="33"/>
                  </a:cxn>
                  <a:cxn ang="0">
                    <a:pos x="93" y="38"/>
                  </a:cxn>
                  <a:cxn ang="0">
                    <a:pos x="103" y="44"/>
                  </a:cxn>
                  <a:cxn ang="0">
                    <a:pos x="94" y="182"/>
                  </a:cxn>
                  <a:cxn ang="0">
                    <a:pos x="92" y="340"/>
                  </a:cxn>
                  <a:cxn ang="0">
                    <a:pos x="88" y="492"/>
                  </a:cxn>
                  <a:cxn ang="0">
                    <a:pos x="77" y="612"/>
                  </a:cxn>
                  <a:cxn ang="0">
                    <a:pos x="68" y="615"/>
                  </a:cxn>
                  <a:cxn ang="0">
                    <a:pos x="57" y="618"/>
                  </a:cxn>
                  <a:cxn ang="0">
                    <a:pos x="47" y="621"/>
                  </a:cxn>
                  <a:cxn ang="0">
                    <a:pos x="38" y="624"/>
                  </a:cxn>
                  <a:cxn ang="0">
                    <a:pos x="28" y="627"/>
                  </a:cxn>
                  <a:cxn ang="0">
                    <a:pos x="19" y="630"/>
                  </a:cxn>
                  <a:cxn ang="0">
                    <a:pos x="9" y="633"/>
                  </a:cxn>
                  <a:cxn ang="0">
                    <a:pos x="0" y="636"/>
                  </a:cxn>
                  <a:cxn ang="0">
                    <a:pos x="6" y="552"/>
                  </a:cxn>
                  <a:cxn ang="0">
                    <a:pos x="15" y="475"/>
                  </a:cxn>
                  <a:cxn ang="0">
                    <a:pos x="26" y="402"/>
                  </a:cxn>
                  <a:cxn ang="0">
                    <a:pos x="37" y="330"/>
                  </a:cxn>
                  <a:cxn ang="0">
                    <a:pos x="44" y="257"/>
                  </a:cxn>
                  <a:cxn ang="0">
                    <a:pos x="46" y="179"/>
                  </a:cxn>
                  <a:cxn ang="0">
                    <a:pos x="43" y="95"/>
                  </a:cxn>
                  <a:cxn ang="0">
                    <a:pos x="30" y="0"/>
                  </a:cxn>
                </a:cxnLst>
                <a:rect l="0" t="0" r="r" b="b"/>
                <a:pathLst>
                  <a:path w="103" h="636">
                    <a:moveTo>
                      <a:pt x="30" y="0"/>
                    </a:moveTo>
                    <a:lnTo>
                      <a:pt x="39" y="6"/>
                    </a:lnTo>
                    <a:lnTo>
                      <a:pt x="48" y="12"/>
                    </a:lnTo>
                    <a:lnTo>
                      <a:pt x="57" y="17"/>
                    </a:lnTo>
                    <a:lnTo>
                      <a:pt x="66" y="22"/>
                    </a:lnTo>
                    <a:lnTo>
                      <a:pt x="75" y="27"/>
                    </a:lnTo>
                    <a:lnTo>
                      <a:pt x="84" y="33"/>
                    </a:lnTo>
                    <a:lnTo>
                      <a:pt x="93" y="38"/>
                    </a:lnTo>
                    <a:lnTo>
                      <a:pt x="103" y="44"/>
                    </a:lnTo>
                    <a:lnTo>
                      <a:pt x="94" y="182"/>
                    </a:lnTo>
                    <a:lnTo>
                      <a:pt x="92" y="340"/>
                    </a:lnTo>
                    <a:lnTo>
                      <a:pt x="88" y="492"/>
                    </a:lnTo>
                    <a:lnTo>
                      <a:pt x="77" y="612"/>
                    </a:lnTo>
                    <a:lnTo>
                      <a:pt x="68" y="615"/>
                    </a:lnTo>
                    <a:lnTo>
                      <a:pt x="57" y="618"/>
                    </a:lnTo>
                    <a:lnTo>
                      <a:pt x="47" y="621"/>
                    </a:lnTo>
                    <a:lnTo>
                      <a:pt x="38" y="624"/>
                    </a:lnTo>
                    <a:lnTo>
                      <a:pt x="28" y="627"/>
                    </a:lnTo>
                    <a:lnTo>
                      <a:pt x="19" y="630"/>
                    </a:lnTo>
                    <a:lnTo>
                      <a:pt x="9" y="633"/>
                    </a:lnTo>
                    <a:lnTo>
                      <a:pt x="0" y="636"/>
                    </a:lnTo>
                    <a:lnTo>
                      <a:pt x="6" y="552"/>
                    </a:lnTo>
                    <a:lnTo>
                      <a:pt x="15" y="475"/>
                    </a:lnTo>
                    <a:lnTo>
                      <a:pt x="26" y="402"/>
                    </a:lnTo>
                    <a:lnTo>
                      <a:pt x="37" y="330"/>
                    </a:lnTo>
                    <a:lnTo>
                      <a:pt x="44" y="257"/>
                    </a:lnTo>
                    <a:lnTo>
                      <a:pt x="46" y="179"/>
                    </a:lnTo>
                    <a:lnTo>
                      <a:pt x="43" y="95"/>
                    </a:lnTo>
                    <a:lnTo>
                      <a:pt x="30" y="0"/>
                    </a:lnTo>
                    <a:close/>
                  </a:path>
                </a:pathLst>
              </a:custGeom>
              <a:solidFill>
                <a:srgbClr val="4C3A23"/>
              </a:solidFill>
              <a:ln w="9525">
                <a:noFill/>
                <a:round/>
                <a:headEnd/>
                <a:tailEnd/>
              </a:ln>
            </p:spPr>
            <p:txBody>
              <a:bodyPr/>
              <a:lstStyle/>
              <a:p>
                <a:endParaRPr lang="en-US"/>
              </a:p>
            </p:txBody>
          </p:sp>
          <p:sp>
            <p:nvSpPr>
              <p:cNvPr id="189" name="Freeform 154"/>
              <p:cNvSpPr>
                <a:spLocks/>
              </p:cNvSpPr>
              <p:nvPr/>
            </p:nvSpPr>
            <p:spPr bwMode="auto">
              <a:xfrm>
                <a:off x="2979" y="1196"/>
                <a:ext cx="17" cy="107"/>
              </a:xfrm>
              <a:custGeom>
                <a:avLst/>
                <a:gdLst/>
                <a:ahLst/>
                <a:cxnLst>
                  <a:cxn ang="0">
                    <a:pos x="33" y="0"/>
                  </a:cxn>
                  <a:cxn ang="0">
                    <a:pos x="105" y="44"/>
                  </a:cxn>
                  <a:cxn ang="0">
                    <a:pos x="95" y="183"/>
                  </a:cxn>
                  <a:cxn ang="0">
                    <a:pos x="92" y="343"/>
                  </a:cxn>
                  <a:cxn ang="0">
                    <a:pos x="89" y="496"/>
                  </a:cxn>
                  <a:cxn ang="0">
                    <a:pos x="78" y="617"/>
                  </a:cxn>
                  <a:cxn ang="0">
                    <a:pos x="0" y="642"/>
                  </a:cxn>
                  <a:cxn ang="0">
                    <a:pos x="6" y="558"/>
                  </a:cxn>
                  <a:cxn ang="0">
                    <a:pos x="17" y="480"/>
                  </a:cxn>
                  <a:cxn ang="0">
                    <a:pos x="27" y="406"/>
                  </a:cxn>
                  <a:cxn ang="0">
                    <a:pos x="38" y="333"/>
                  </a:cxn>
                  <a:cxn ang="0">
                    <a:pos x="45" y="258"/>
                  </a:cxn>
                  <a:cxn ang="0">
                    <a:pos x="49" y="180"/>
                  </a:cxn>
                  <a:cxn ang="0">
                    <a:pos x="45" y="95"/>
                  </a:cxn>
                  <a:cxn ang="0">
                    <a:pos x="33" y="0"/>
                  </a:cxn>
                </a:cxnLst>
                <a:rect l="0" t="0" r="r" b="b"/>
                <a:pathLst>
                  <a:path w="105" h="642">
                    <a:moveTo>
                      <a:pt x="33" y="0"/>
                    </a:moveTo>
                    <a:lnTo>
                      <a:pt x="105" y="44"/>
                    </a:lnTo>
                    <a:lnTo>
                      <a:pt x="95" y="183"/>
                    </a:lnTo>
                    <a:lnTo>
                      <a:pt x="92" y="343"/>
                    </a:lnTo>
                    <a:lnTo>
                      <a:pt x="89" y="496"/>
                    </a:lnTo>
                    <a:lnTo>
                      <a:pt x="78" y="617"/>
                    </a:lnTo>
                    <a:lnTo>
                      <a:pt x="0" y="642"/>
                    </a:lnTo>
                    <a:lnTo>
                      <a:pt x="6" y="558"/>
                    </a:lnTo>
                    <a:lnTo>
                      <a:pt x="17" y="480"/>
                    </a:lnTo>
                    <a:lnTo>
                      <a:pt x="27" y="406"/>
                    </a:lnTo>
                    <a:lnTo>
                      <a:pt x="38" y="333"/>
                    </a:lnTo>
                    <a:lnTo>
                      <a:pt x="45" y="258"/>
                    </a:lnTo>
                    <a:lnTo>
                      <a:pt x="49" y="180"/>
                    </a:lnTo>
                    <a:lnTo>
                      <a:pt x="45" y="95"/>
                    </a:lnTo>
                    <a:lnTo>
                      <a:pt x="33" y="0"/>
                    </a:lnTo>
                    <a:close/>
                  </a:path>
                </a:pathLst>
              </a:custGeom>
              <a:solidFill>
                <a:srgbClr val="473A26"/>
              </a:solidFill>
              <a:ln w="9525">
                <a:noFill/>
                <a:round/>
                <a:headEnd/>
                <a:tailEnd/>
              </a:ln>
            </p:spPr>
            <p:txBody>
              <a:bodyPr/>
              <a:lstStyle/>
              <a:p>
                <a:endParaRPr lang="en-US"/>
              </a:p>
            </p:txBody>
          </p:sp>
          <p:sp>
            <p:nvSpPr>
              <p:cNvPr id="190" name="Freeform 155"/>
              <p:cNvSpPr>
                <a:spLocks/>
              </p:cNvSpPr>
              <p:nvPr/>
            </p:nvSpPr>
            <p:spPr bwMode="auto">
              <a:xfrm>
                <a:off x="2801" y="1306"/>
                <a:ext cx="146" cy="11"/>
              </a:xfrm>
              <a:custGeom>
                <a:avLst/>
                <a:gdLst/>
                <a:ahLst/>
                <a:cxnLst>
                  <a:cxn ang="0">
                    <a:pos x="2" y="0"/>
                  </a:cxn>
                  <a:cxn ang="0">
                    <a:pos x="43" y="9"/>
                  </a:cxn>
                  <a:cxn ang="0">
                    <a:pos x="82" y="17"/>
                  </a:cxn>
                  <a:cxn ang="0">
                    <a:pos x="120" y="23"/>
                  </a:cxn>
                  <a:cxn ang="0">
                    <a:pos x="156" y="29"/>
                  </a:cxn>
                  <a:cxn ang="0">
                    <a:pos x="194" y="33"/>
                  </a:cxn>
                  <a:cxn ang="0">
                    <a:pos x="230" y="36"/>
                  </a:cxn>
                  <a:cxn ang="0">
                    <a:pos x="266" y="39"/>
                  </a:cxn>
                  <a:cxn ang="0">
                    <a:pos x="304" y="40"/>
                  </a:cxn>
                  <a:cxn ang="0">
                    <a:pos x="343" y="41"/>
                  </a:cxn>
                  <a:cxn ang="0">
                    <a:pos x="382" y="40"/>
                  </a:cxn>
                  <a:cxn ang="0">
                    <a:pos x="425" y="39"/>
                  </a:cxn>
                  <a:cxn ang="0">
                    <a:pos x="468" y="37"/>
                  </a:cxn>
                  <a:cxn ang="0">
                    <a:pos x="515" y="34"/>
                  </a:cxn>
                  <a:cxn ang="0">
                    <a:pos x="565" y="30"/>
                  </a:cxn>
                  <a:cxn ang="0">
                    <a:pos x="619" y="26"/>
                  </a:cxn>
                  <a:cxn ang="0">
                    <a:pos x="676" y="21"/>
                  </a:cxn>
                  <a:cxn ang="0">
                    <a:pos x="710" y="15"/>
                  </a:cxn>
                  <a:cxn ang="0">
                    <a:pos x="775" y="18"/>
                  </a:cxn>
                  <a:cxn ang="0">
                    <a:pos x="874" y="30"/>
                  </a:cxn>
                  <a:cxn ang="0">
                    <a:pos x="763" y="42"/>
                  </a:cxn>
                  <a:cxn ang="0">
                    <a:pos x="680" y="54"/>
                  </a:cxn>
                  <a:cxn ang="0">
                    <a:pos x="645" y="58"/>
                  </a:cxn>
                  <a:cxn ang="0">
                    <a:pos x="610" y="62"/>
                  </a:cxn>
                  <a:cxn ang="0">
                    <a:pos x="575" y="64"/>
                  </a:cxn>
                  <a:cxn ang="0">
                    <a:pos x="541" y="66"/>
                  </a:cxn>
                  <a:cxn ang="0">
                    <a:pos x="507" y="68"/>
                  </a:cxn>
                  <a:cxn ang="0">
                    <a:pos x="474" y="68"/>
                  </a:cxn>
                  <a:cxn ang="0">
                    <a:pos x="441" y="68"/>
                  </a:cxn>
                  <a:cxn ang="0">
                    <a:pos x="409" y="68"/>
                  </a:cxn>
                  <a:cxn ang="0">
                    <a:pos x="378" y="67"/>
                  </a:cxn>
                  <a:cxn ang="0">
                    <a:pos x="347" y="66"/>
                  </a:cxn>
                  <a:cxn ang="0">
                    <a:pos x="318" y="64"/>
                  </a:cxn>
                  <a:cxn ang="0">
                    <a:pos x="290" y="62"/>
                  </a:cxn>
                  <a:cxn ang="0">
                    <a:pos x="262" y="59"/>
                  </a:cxn>
                  <a:cxn ang="0">
                    <a:pos x="235" y="57"/>
                  </a:cxn>
                  <a:cxn ang="0">
                    <a:pos x="210" y="54"/>
                  </a:cxn>
                  <a:cxn ang="0">
                    <a:pos x="186" y="50"/>
                  </a:cxn>
                  <a:cxn ang="0">
                    <a:pos x="163" y="47"/>
                  </a:cxn>
                  <a:cxn ang="0">
                    <a:pos x="142" y="42"/>
                  </a:cxn>
                  <a:cxn ang="0">
                    <a:pos x="120" y="39"/>
                  </a:cxn>
                  <a:cxn ang="0">
                    <a:pos x="102" y="35"/>
                  </a:cxn>
                  <a:cxn ang="0">
                    <a:pos x="84" y="31"/>
                  </a:cxn>
                  <a:cxn ang="0">
                    <a:pos x="68" y="27"/>
                  </a:cxn>
                  <a:cxn ang="0">
                    <a:pos x="53" y="24"/>
                  </a:cxn>
                  <a:cxn ang="0">
                    <a:pos x="40" y="20"/>
                  </a:cxn>
                  <a:cxn ang="0">
                    <a:pos x="30" y="17"/>
                  </a:cxn>
                  <a:cxn ang="0">
                    <a:pos x="20" y="14"/>
                  </a:cxn>
                  <a:cxn ang="0">
                    <a:pos x="12" y="11"/>
                  </a:cxn>
                  <a:cxn ang="0">
                    <a:pos x="6" y="8"/>
                  </a:cxn>
                  <a:cxn ang="0">
                    <a:pos x="2" y="5"/>
                  </a:cxn>
                  <a:cxn ang="0">
                    <a:pos x="0" y="3"/>
                  </a:cxn>
                  <a:cxn ang="0">
                    <a:pos x="0" y="1"/>
                  </a:cxn>
                  <a:cxn ang="0">
                    <a:pos x="2" y="0"/>
                  </a:cxn>
                </a:cxnLst>
                <a:rect l="0" t="0" r="r" b="b"/>
                <a:pathLst>
                  <a:path w="874" h="68">
                    <a:moveTo>
                      <a:pt x="2" y="0"/>
                    </a:moveTo>
                    <a:lnTo>
                      <a:pt x="43" y="9"/>
                    </a:lnTo>
                    <a:lnTo>
                      <a:pt x="82" y="17"/>
                    </a:lnTo>
                    <a:lnTo>
                      <a:pt x="120" y="23"/>
                    </a:lnTo>
                    <a:lnTo>
                      <a:pt x="156" y="29"/>
                    </a:lnTo>
                    <a:lnTo>
                      <a:pt x="194" y="33"/>
                    </a:lnTo>
                    <a:lnTo>
                      <a:pt x="230" y="36"/>
                    </a:lnTo>
                    <a:lnTo>
                      <a:pt x="266" y="39"/>
                    </a:lnTo>
                    <a:lnTo>
                      <a:pt x="304" y="40"/>
                    </a:lnTo>
                    <a:lnTo>
                      <a:pt x="343" y="41"/>
                    </a:lnTo>
                    <a:lnTo>
                      <a:pt x="382" y="40"/>
                    </a:lnTo>
                    <a:lnTo>
                      <a:pt x="425" y="39"/>
                    </a:lnTo>
                    <a:lnTo>
                      <a:pt x="468" y="37"/>
                    </a:lnTo>
                    <a:lnTo>
                      <a:pt x="515" y="34"/>
                    </a:lnTo>
                    <a:lnTo>
                      <a:pt x="565" y="30"/>
                    </a:lnTo>
                    <a:lnTo>
                      <a:pt x="619" y="26"/>
                    </a:lnTo>
                    <a:lnTo>
                      <a:pt x="676" y="21"/>
                    </a:lnTo>
                    <a:lnTo>
                      <a:pt x="710" y="15"/>
                    </a:lnTo>
                    <a:lnTo>
                      <a:pt x="775" y="18"/>
                    </a:lnTo>
                    <a:lnTo>
                      <a:pt x="874" y="30"/>
                    </a:lnTo>
                    <a:lnTo>
                      <a:pt x="763" y="42"/>
                    </a:lnTo>
                    <a:lnTo>
                      <a:pt x="680" y="54"/>
                    </a:lnTo>
                    <a:lnTo>
                      <a:pt x="645" y="58"/>
                    </a:lnTo>
                    <a:lnTo>
                      <a:pt x="610" y="62"/>
                    </a:lnTo>
                    <a:lnTo>
                      <a:pt x="575" y="64"/>
                    </a:lnTo>
                    <a:lnTo>
                      <a:pt x="541" y="66"/>
                    </a:lnTo>
                    <a:lnTo>
                      <a:pt x="507" y="68"/>
                    </a:lnTo>
                    <a:lnTo>
                      <a:pt x="474" y="68"/>
                    </a:lnTo>
                    <a:lnTo>
                      <a:pt x="441" y="68"/>
                    </a:lnTo>
                    <a:lnTo>
                      <a:pt x="409" y="68"/>
                    </a:lnTo>
                    <a:lnTo>
                      <a:pt x="378" y="67"/>
                    </a:lnTo>
                    <a:lnTo>
                      <a:pt x="347" y="66"/>
                    </a:lnTo>
                    <a:lnTo>
                      <a:pt x="318" y="64"/>
                    </a:lnTo>
                    <a:lnTo>
                      <a:pt x="290" y="62"/>
                    </a:lnTo>
                    <a:lnTo>
                      <a:pt x="262" y="59"/>
                    </a:lnTo>
                    <a:lnTo>
                      <a:pt x="235" y="57"/>
                    </a:lnTo>
                    <a:lnTo>
                      <a:pt x="210" y="54"/>
                    </a:lnTo>
                    <a:lnTo>
                      <a:pt x="186" y="50"/>
                    </a:lnTo>
                    <a:lnTo>
                      <a:pt x="163" y="47"/>
                    </a:lnTo>
                    <a:lnTo>
                      <a:pt x="142" y="42"/>
                    </a:lnTo>
                    <a:lnTo>
                      <a:pt x="120" y="39"/>
                    </a:lnTo>
                    <a:lnTo>
                      <a:pt x="102" y="35"/>
                    </a:lnTo>
                    <a:lnTo>
                      <a:pt x="84" y="31"/>
                    </a:lnTo>
                    <a:lnTo>
                      <a:pt x="68" y="27"/>
                    </a:lnTo>
                    <a:lnTo>
                      <a:pt x="53" y="24"/>
                    </a:lnTo>
                    <a:lnTo>
                      <a:pt x="40" y="20"/>
                    </a:lnTo>
                    <a:lnTo>
                      <a:pt x="30" y="17"/>
                    </a:lnTo>
                    <a:lnTo>
                      <a:pt x="20" y="14"/>
                    </a:lnTo>
                    <a:lnTo>
                      <a:pt x="12" y="11"/>
                    </a:lnTo>
                    <a:lnTo>
                      <a:pt x="6" y="8"/>
                    </a:lnTo>
                    <a:lnTo>
                      <a:pt x="2" y="5"/>
                    </a:lnTo>
                    <a:lnTo>
                      <a:pt x="0" y="3"/>
                    </a:lnTo>
                    <a:lnTo>
                      <a:pt x="0" y="1"/>
                    </a:lnTo>
                    <a:lnTo>
                      <a:pt x="2" y="0"/>
                    </a:lnTo>
                    <a:close/>
                  </a:path>
                </a:pathLst>
              </a:custGeom>
              <a:solidFill>
                <a:srgbClr val="7C421C"/>
              </a:solidFill>
              <a:ln w="9525">
                <a:noFill/>
                <a:round/>
                <a:headEnd/>
                <a:tailEnd/>
              </a:ln>
            </p:spPr>
            <p:txBody>
              <a:bodyPr/>
              <a:lstStyle/>
              <a:p>
                <a:endParaRPr lang="en-US"/>
              </a:p>
            </p:txBody>
          </p:sp>
          <p:sp>
            <p:nvSpPr>
              <p:cNvPr id="191" name="Freeform 156"/>
              <p:cNvSpPr>
                <a:spLocks/>
              </p:cNvSpPr>
              <p:nvPr/>
            </p:nvSpPr>
            <p:spPr bwMode="auto">
              <a:xfrm>
                <a:off x="2844" y="1317"/>
                <a:ext cx="54" cy="14"/>
              </a:xfrm>
              <a:custGeom>
                <a:avLst/>
                <a:gdLst/>
                <a:ahLst/>
                <a:cxnLst>
                  <a:cxn ang="0">
                    <a:pos x="0" y="0"/>
                  </a:cxn>
                  <a:cxn ang="0">
                    <a:pos x="42" y="7"/>
                  </a:cxn>
                  <a:cxn ang="0">
                    <a:pos x="118" y="7"/>
                  </a:cxn>
                  <a:cxn ang="0">
                    <a:pos x="174" y="7"/>
                  </a:cxn>
                  <a:cxn ang="0">
                    <a:pos x="233" y="4"/>
                  </a:cxn>
                  <a:cxn ang="0">
                    <a:pos x="240" y="24"/>
                  </a:cxn>
                  <a:cxn ang="0">
                    <a:pos x="256" y="47"/>
                  </a:cxn>
                  <a:cxn ang="0">
                    <a:pos x="294" y="63"/>
                  </a:cxn>
                  <a:cxn ang="0">
                    <a:pos x="325" y="81"/>
                  </a:cxn>
                  <a:cxn ang="0">
                    <a:pos x="269" y="81"/>
                  </a:cxn>
                  <a:cxn ang="0">
                    <a:pos x="194" y="74"/>
                  </a:cxn>
                  <a:cxn ang="0">
                    <a:pos x="124" y="66"/>
                  </a:cxn>
                  <a:cxn ang="0">
                    <a:pos x="76" y="57"/>
                  </a:cxn>
                  <a:cxn ang="0">
                    <a:pos x="18" y="22"/>
                  </a:cxn>
                  <a:cxn ang="0">
                    <a:pos x="0" y="0"/>
                  </a:cxn>
                </a:cxnLst>
                <a:rect l="0" t="0" r="r" b="b"/>
                <a:pathLst>
                  <a:path w="325" h="81">
                    <a:moveTo>
                      <a:pt x="0" y="0"/>
                    </a:moveTo>
                    <a:lnTo>
                      <a:pt x="42" y="7"/>
                    </a:lnTo>
                    <a:lnTo>
                      <a:pt x="118" y="7"/>
                    </a:lnTo>
                    <a:lnTo>
                      <a:pt x="174" y="7"/>
                    </a:lnTo>
                    <a:lnTo>
                      <a:pt x="233" y="4"/>
                    </a:lnTo>
                    <a:lnTo>
                      <a:pt x="240" y="24"/>
                    </a:lnTo>
                    <a:lnTo>
                      <a:pt x="256" y="47"/>
                    </a:lnTo>
                    <a:lnTo>
                      <a:pt x="294" y="63"/>
                    </a:lnTo>
                    <a:lnTo>
                      <a:pt x="325" y="81"/>
                    </a:lnTo>
                    <a:lnTo>
                      <a:pt x="269" y="81"/>
                    </a:lnTo>
                    <a:lnTo>
                      <a:pt x="194" y="74"/>
                    </a:lnTo>
                    <a:lnTo>
                      <a:pt x="124" y="66"/>
                    </a:lnTo>
                    <a:lnTo>
                      <a:pt x="76" y="57"/>
                    </a:lnTo>
                    <a:lnTo>
                      <a:pt x="18" y="22"/>
                    </a:lnTo>
                    <a:lnTo>
                      <a:pt x="0" y="0"/>
                    </a:lnTo>
                    <a:close/>
                  </a:path>
                </a:pathLst>
              </a:custGeom>
              <a:solidFill>
                <a:srgbClr val="7C421C"/>
              </a:solidFill>
              <a:ln w="9525">
                <a:noFill/>
                <a:round/>
                <a:headEnd/>
                <a:tailEnd/>
              </a:ln>
            </p:spPr>
            <p:txBody>
              <a:bodyPr/>
              <a:lstStyle/>
              <a:p>
                <a:endParaRPr lang="en-US"/>
              </a:p>
            </p:txBody>
          </p:sp>
          <p:sp>
            <p:nvSpPr>
              <p:cNvPr id="192" name="Freeform 157"/>
              <p:cNvSpPr>
                <a:spLocks/>
              </p:cNvSpPr>
              <p:nvPr/>
            </p:nvSpPr>
            <p:spPr bwMode="auto">
              <a:xfrm>
                <a:off x="2834" y="1329"/>
                <a:ext cx="95" cy="22"/>
              </a:xfrm>
              <a:custGeom>
                <a:avLst/>
                <a:gdLst/>
                <a:ahLst/>
                <a:cxnLst>
                  <a:cxn ang="0">
                    <a:pos x="157" y="0"/>
                  </a:cxn>
                  <a:cxn ang="0">
                    <a:pos x="123" y="0"/>
                  </a:cxn>
                  <a:cxn ang="0">
                    <a:pos x="69" y="17"/>
                  </a:cxn>
                  <a:cxn ang="0">
                    <a:pos x="13" y="41"/>
                  </a:cxn>
                  <a:cxn ang="0">
                    <a:pos x="2" y="52"/>
                  </a:cxn>
                  <a:cxn ang="0">
                    <a:pos x="0" y="62"/>
                  </a:cxn>
                  <a:cxn ang="0">
                    <a:pos x="4" y="72"/>
                  </a:cxn>
                  <a:cxn ang="0">
                    <a:pos x="14" y="80"/>
                  </a:cxn>
                  <a:cxn ang="0">
                    <a:pos x="30" y="88"/>
                  </a:cxn>
                  <a:cxn ang="0">
                    <a:pos x="49" y="94"/>
                  </a:cxn>
                  <a:cxn ang="0">
                    <a:pos x="71" y="100"/>
                  </a:cxn>
                  <a:cxn ang="0">
                    <a:pos x="97" y="105"/>
                  </a:cxn>
                  <a:cxn ang="0">
                    <a:pos x="123" y="110"/>
                  </a:cxn>
                  <a:cxn ang="0">
                    <a:pos x="150" y="114"/>
                  </a:cxn>
                  <a:cxn ang="0">
                    <a:pos x="177" y="117"/>
                  </a:cxn>
                  <a:cxn ang="0">
                    <a:pos x="201" y="120"/>
                  </a:cxn>
                  <a:cxn ang="0">
                    <a:pos x="223" y="122"/>
                  </a:cxn>
                  <a:cxn ang="0">
                    <a:pos x="243" y="124"/>
                  </a:cxn>
                  <a:cxn ang="0">
                    <a:pos x="257" y="125"/>
                  </a:cxn>
                  <a:cxn ang="0">
                    <a:pos x="267" y="126"/>
                  </a:cxn>
                  <a:cxn ang="0">
                    <a:pos x="442" y="132"/>
                  </a:cxn>
                  <a:cxn ang="0">
                    <a:pos x="572" y="117"/>
                  </a:cxn>
                  <a:cxn ang="0">
                    <a:pos x="549" y="106"/>
                  </a:cxn>
                  <a:cxn ang="0">
                    <a:pos x="528" y="96"/>
                  </a:cxn>
                  <a:cxn ang="0">
                    <a:pos x="507" y="86"/>
                  </a:cxn>
                  <a:cxn ang="0">
                    <a:pos x="487" y="76"/>
                  </a:cxn>
                  <a:cxn ang="0">
                    <a:pos x="467" y="65"/>
                  </a:cxn>
                  <a:cxn ang="0">
                    <a:pos x="448" y="53"/>
                  </a:cxn>
                  <a:cxn ang="0">
                    <a:pos x="429" y="41"/>
                  </a:cxn>
                  <a:cxn ang="0">
                    <a:pos x="409" y="28"/>
                  </a:cxn>
                  <a:cxn ang="0">
                    <a:pos x="381" y="27"/>
                  </a:cxn>
                  <a:cxn ang="0">
                    <a:pos x="369" y="27"/>
                  </a:cxn>
                  <a:cxn ang="0">
                    <a:pos x="356" y="26"/>
                  </a:cxn>
                  <a:cxn ang="0">
                    <a:pos x="343" y="26"/>
                  </a:cxn>
                  <a:cxn ang="0">
                    <a:pos x="329" y="25"/>
                  </a:cxn>
                  <a:cxn ang="0">
                    <a:pos x="313" y="25"/>
                  </a:cxn>
                  <a:cxn ang="0">
                    <a:pos x="298" y="24"/>
                  </a:cxn>
                  <a:cxn ang="0">
                    <a:pos x="282" y="23"/>
                  </a:cxn>
                  <a:cxn ang="0">
                    <a:pos x="266" y="22"/>
                  </a:cxn>
                  <a:cxn ang="0">
                    <a:pos x="250" y="20"/>
                  </a:cxn>
                  <a:cxn ang="0">
                    <a:pos x="235" y="19"/>
                  </a:cxn>
                  <a:cxn ang="0">
                    <a:pos x="219" y="16"/>
                  </a:cxn>
                  <a:cxn ang="0">
                    <a:pos x="205" y="14"/>
                  </a:cxn>
                  <a:cxn ang="0">
                    <a:pos x="191" y="11"/>
                  </a:cxn>
                  <a:cxn ang="0">
                    <a:pos x="179" y="8"/>
                  </a:cxn>
                  <a:cxn ang="0">
                    <a:pos x="167" y="4"/>
                  </a:cxn>
                  <a:cxn ang="0">
                    <a:pos x="157" y="0"/>
                  </a:cxn>
                </a:cxnLst>
                <a:rect l="0" t="0" r="r" b="b"/>
                <a:pathLst>
                  <a:path w="572" h="132">
                    <a:moveTo>
                      <a:pt x="157" y="0"/>
                    </a:moveTo>
                    <a:lnTo>
                      <a:pt x="123" y="0"/>
                    </a:lnTo>
                    <a:lnTo>
                      <a:pt x="69" y="17"/>
                    </a:lnTo>
                    <a:lnTo>
                      <a:pt x="13" y="41"/>
                    </a:lnTo>
                    <a:lnTo>
                      <a:pt x="2" y="52"/>
                    </a:lnTo>
                    <a:lnTo>
                      <a:pt x="0" y="62"/>
                    </a:lnTo>
                    <a:lnTo>
                      <a:pt x="4" y="72"/>
                    </a:lnTo>
                    <a:lnTo>
                      <a:pt x="14" y="80"/>
                    </a:lnTo>
                    <a:lnTo>
                      <a:pt x="30" y="88"/>
                    </a:lnTo>
                    <a:lnTo>
                      <a:pt x="49" y="94"/>
                    </a:lnTo>
                    <a:lnTo>
                      <a:pt x="71" y="100"/>
                    </a:lnTo>
                    <a:lnTo>
                      <a:pt x="97" y="105"/>
                    </a:lnTo>
                    <a:lnTo>
                      <a:pt x="123" y="110"/>
                    </a:lnTo>
                    <a:lnTo>
                      <a:pt x="150" y="114"/>
                    </a:lnTo>
                    <a:lnTo>
                      <a:pt x="177" y="117"/>
                    </a:lnTo>
                    <a:lnTo>
                      <a:pt x="201" y="120"/>
                    </a:lnTo>
                    <a:lnTo>
                      <a:pt x="223" y="122"/>
                    </a:lnTo>
                    <a:lnTo>
                      <a:pt x="243" y="124"/>
                    </a:lnTo>
                    <a:lnTo>
                      <a:pt x="257" y="125"/>
                    </a:lnTo>
                    <a:lnTo>
                      <a:pt x="267" y="126"/>
                    </a:lnTo>
                    <a:lnTo>
                      <a:pt x="442" y="132"/>
                    </a:lnTo>
                    <a:lnTo>
                      <a:pt x="572" y="117"/>
                    </a:lnTo>
                    <a:lnTo>
                      <a:pt x="549" y="106"/>
                    </a:lnTo>
                    <a:lnTo>
                      <a:pt x="528" y="96"/>
                    </a:lnTo>
                    <a:lnTo>
                      <a:pt x="507" y="86"/>
                    </a:lnTo>
                    <a:lnTo>
                      <a:pt x="487" y="76"/>
                    </a:lnTo>
                    <a:lnTo>
                      <a:pt x="467" y="65"/>
                    </a:lnTo>
                    <a:lnTo>
                      <a:pt x="448" y="53"/>
                    </a:lnTo>
                    <a:lnTo>
                      <a:pt x="429" y="41"/>
                    </a:lnTo>
                    <a:lnTo>
                      <a:pt x="409" y="28"/>
                    </a:lnTo>
                    <a:lnTo>
                      <a:pt x="381" y="27"/>
                    </a:lnTo>
                    <a:lnTo>
                      <a:pt x="369" y="27"/>
                    </a:lnTo>
                    <a:lnTo>
                      <a:pt x="356" y="26"/>
                    </a:lnTo>
                    <a:lnTo>
                      <a:pt x="343" y="26"/>
                    </a:lnTo>
                    <a:lnTo>
                      <a:pt x="329" y="25"/>
                    </a:lnTo>
                    <a:lnTo>
                      <a:pt x="313" y="25"/>
                    </a:lnTo>
                    <a:lnTo>
                      <a:pt x="298" y="24"/>
                    </a:lnTo>
                    <a:lnTo>
                      <a:pt x="282" y="23"/>
                    </a:lnTo>
                    <a:lnTo>
                      <a:pt x="266" y="22"/>
                    </a:lnTo>
                    <a:lnTo>
                      <a:pt x="250" y="20"/>
                    </a:lnTo>
                    <a:lnTo>
                      <a:pt x="235" y="19"/>
                    </a:lnTo>
                    <a:lnTo>
                      <a:pt x="219" y="16"/>
                    </a:lnTo>
                    <a:lnTo>
                      <a:pt x="205" y="14"/>
                    </a:lnTo>
                    <a:lnTo>
                      <a:pt x="191" y="11"/>
                    </a:lnTo>
                    <a:lnTo>
                      <a:pt x="179" y="8"/>
                    </a:lnTo>
                    <a:lnTo>
                      <a:pt x="167" y="4"/>
                    </a:lnTo>
                    <a:lnTo>
                      <a:pt x="157" y="0"/>
                    </a:lnTo>
                    <a:close/>
                  </a:path>
                </a:pathLst>
              </a:custGeom>
              <a:solidFill>
                <a:srgbClr val="7C421C"/>
              </a:solidFill>
              <a:ln w="9525">
                <a:noFill/>
                <a:round/>
                <a:headEnd/>
                <a:tailEnd/>
              </a:ln>
            </p:spPr>
            <p:txBody>
              <a:bodyPr/>
              <a:lstStyle/>
              <a:p>
                <a:endParaRPr lang="en-US"/>
              </a:p>
            </p:txBody>
          </p:sp>
          <p:sp>
            <p:nvSpPr>
              <p:cNvPr id="193" name="Freeform 158"/>
              <p:cNvSpPr>
                <a:spLocks/>
              </p:cNvSpPr>
              <p:nvPr/>
            </p:nvSpPr>
            <p:spPr bwMode="auto">
              <a:xfrm>
                <a:off x="2845" y="1317"/>
                <a:ext cx="37" cy="13"/>
              </a:xfrm>
              <a:custGeom>
                <a:avLst/>
                <a:gdLst/>
                <a:ahLst/>
                <a:cxnLst>
                  <a:cxn ang="0">
                    <a:pos x="0" y="0"/>
                  </a:cxn>
                  <a:cxn ang="0">
                    <a:pos x="13" y="12"/>
                  </a:cxn>
                  <a:cxn ang="0">
                    <a:pos x="26" y="23"/>
                  </a:cxn>
                  <a:cxn ang="0">
                    <a:pos x="38" y="32"/>
                  </a:cxn>
                  <a:cxn ang="0">
                    <a:pos x="50" y="41"/>
                  </a:cxn>
                  <a:cxn ang="0">
                    <a:pos x="63" y="48"/>
                  </a:cxn>
                  <a:cxn ang="0">
                    <a:pos x="75" y="55"/>
                  </a:cxn>
                  <a:cxn ang="0">
                    <a:pos x="86" y="61"/>
                  </a:cxn>
                  <a:cxn ang="0">
                    <a:pos x="99" y="66"/>
                  </a:cxn>
                  <a:cxn ang="0">
                    <a:pos x="112" y="70"/>
                  </a:cxn>
                  <a:cxn ang="0">
                    <a:pos x="125" y="73"/>
                  </a:cxn>
                  <a:cxn ang="0">
                    <a:pos x="138" y="76"/>
                  </a:cxn>
                  <a:cxn ang="0">
                    <a:pos x="153" y="78"/>
                  </a:cxn>
                  <a:cxn ang="0">
                    <a:pos x="168" y="79"/>
                  </a:cxn>
                  <a:cxn ang="0">
                    <a:pos x="184" y="80"/>
                  </a:cxn>
                  <a:cxn ang="0">
                    <a:pos x="200" y="81"/>
                  </a:cxn>
                  <a:cxn ang="0">
                    <a:pos x="218" y="81"/>
                  </a:cxn>
                  <a:cxn ang="0">
                    <a:pos x="204" y="73"/>
                  </a:cxn>
                  <a:cxn ang="0">
                    <a:pos x="194" y="66"/>
                  </a:cxn>
                  <a:cxn ang="0">
                    <a:pos x="184" y="58"/>
                  </a:cxn>
                  <a:cxn ang="0">
                    <a:pos x="176" y="50"/>
                  </a:cxn>
                  <a:cxn ang="0">
                    <a:pos x="168" y="43"/>
                  </a:cxn>
                  <a:cxn ang="0">
                    <a:pos x="161" y="34"/>
                  </a:cxn>
                  <a:cxn ang="0">
                    <a:pos x="152" y="24"/>
                  </a:cxn>
                  <a:cxn ang="0">
                    <a:pos x="143" y="12"/>
                  </a:cxn>
                  <a:cxn ang="0">
                    <a:pos x="93" y="12"/>
                  </a:cxn>
                  <a:cxn ang="0">
                    <a:pos x="0" y="0"/>
                  </a:cxn>
                </a:cxnLst>
                <a:rect l="0" t="0" r="r" b="b"/>
                <a:pathLst>
                  <a:path w="218" h="81">
                    <a:moveTo>
                      <a:pt x="0" y="0"/>
                    </a:moveTo>
                    <a:lnTo>
                      <a:pt x="13" y="12"/>
                    </a:lnTo>
                    <a:lnTo>
                      <a:pt x="26" y="23"/>
                    </a:lnTo>
                    <a:lnTo>
                      <a:pt x="38" y="32"/>
                    </a:lnTo>
                    <a:lnTo>
                      <a:pt x="50" y="41"/>
                    </a:lnTo>
                    <a:lnTo>
                      <a:pt x="63" y="48"/>
                    </a:lnTo>
                    <a:lnTo>
                      <a:pt x="75" y="55"/>
                    </a:lnTo>
                    <a:lnTo>
                      <a:pt x="86" y="61"/>
                    </a:lnTo>
                    <a:lnTo>
                      <a:pt x="99" y="66"/>
                    </a:lnTo>
                    <a:lnTo>
                      <a:pt x="112" y="70"/>
                    </a:lnTo>
                    <a:lnTo>
                      <a:pt x="125" y="73"/>
                    </a:lnTo>
                    <a:lnTo>
                      <a:pt x="138" y="76"/>
                    </a:lnTo>
                    <a:lnTo>
                      <a:pt x="153" y="78"/>
                    </a:lnTo>
                    <a:lnTo>
                      <a:pt x="168" y="79"/>
                    </a:lnTo>
                    <a:lnTo>
                      <a:pt x="184" y="80"/>
                    </a:lnTo>
                    <a:lnTo>
                      <a:pt x="200" y="81"/>
                    </a:lnTo>
                    <a:lnTo>
                      <a:pt x="218" y="81"/>
                    </a:lnTo>
                    <a:lnTo>
                      <a:pt x="204" y="73"/>
                    </a:lnTo>
                    <a:lnTo>
                      <a:pt x="194" y="66"/>
                    </a:lnTo>
                    <a:lnTo>
                      <a:pt x="184" y="58"/>
                    </a:lnTo>
                    <a:lnTo>
                      <a:pt x="176" y="50"/>
                    </a:lnTo>
                    <a:lnTo>
                      <a:pt x="168" y="43"/>
                    </a:lnTo>
                    <a:lnTo>
                      <a:pt x="161" y="34"/>
                    </a:lnTo>
                    <a:lnTo>
                      <a:pt x="152" y="24"/>
                    </a:lnTo>
                    <a:lnTo>
                      <a:pt x="143" y="12"/>
                    </a:lnTo>
                    <a:lnTo>
                      <a:pt x="93" y="12"/>
                    </a:lnTo>
                    <a:lnTo>
                      <a:pt x="0" y="0"/>
                    </a:lnTo>
                    <a:close/>
                  </a:path>
                </a:pathLst>
              </a:custGeom>
              <a:solidFill>
                <a:srgbClr val="967044"/>
              </a:solidFill>
              <a:ln w="9525">
                <a:noFill/>
                <a:round/>
                <a:headEnd/>
                <a:tailEnd/>
              </a:ln>
            </p:spPr>
            <p:txBody>
              <a:bodyPr/>
              <a:lstStyle/>
              <a:p>
                <a:endParaRPr lang="en-US"/>
              </a:p>
            </p:txBody>
          </p:sp>
          <p:sp>
            <p:nvSpPr>
              <p:cNvPr id="194" name="Freeform 159"/>
              <p:cNvSpPr>
                <a:spLocks/>
              </p:cNvSpPr>
              <p:nvPr/>
            </p:nvSpPr>
            <p:spPr bwMode="auto">
              <a:xfrm>
                <a:off x="2832" y="1327"/>
                <a:ext cx="77" cy="24"/>
              </a:xfrm>
              <a:custGeom>
                <a:avLst/>
                <a:gdLst/>
                <a:ahLst/>
                <a:cxnLst>
                  <a:cxn ang="0">
                    <a:pos x="123" y="0"/>
                  </a:cxn>
                  <a:cxn ang="0">
                    <a:pos x="60" y="26"/>
                  </a:cxn>
                  <a:cxn ang="0">
                    <a:pos x="0" y="61"/>
                  </a:cxn>
                  <a:cxn ang="0">
                    <a:pos x="6" y="72"/>
                  </a:cxn>
                  <a:cxn ang="0">
                    <a:pos x="16" y="84"/>
                  </a:cxn>
                  <a:cxn ang="0">
                    <a:pos x="31" y="93"/>
                  </a:cxn>
                  <a:cxn ang="0">
                    <a:pos x="50" y="100"/>
                  </a:cxn>
                  <a:cxn ang="0">
                    <a:pos x="72" y="107"/>
                  </a:cxn>
                  <a:cxn ang="0">
                    <a:pos x="95" y="113"/>
                  </a:cxn>
                  <a:cxn ang="0">
                    <a:pos x="122" y="118"/>
                  </a:cxn>
                  <a:cxn ang="0">
                    <a:pos x="148" y="122"/>
                  </a:cxn>
                  <a:cxn ang="0">
                    <a:pos x="176" y="126"/>
                  </a:cxn>
                  <a:cxn ang="0">
                    <a:pos x="204" y="129"/>
                  </a:cxn>
                  <a:cxn ang="0">
                    <a:pos x="230" y="131"/>
                  </a:cxn>
                  <a:cxn ang="0">
                    <a:pos x="257" y="134"/>
                  </a:cxn>
                  <a:cxn ang="0">
                    <a:pos x="280" y="135"/>
                  </a:cxn>
                  <a:cxn ang="0">
                    <a:pos x="303" y="137"/>
                  </a:cxn>
                  <a:cxn ang="0">
                    <a:pos x="322" y="139"/>
                  </a:cxn>
                  <a:cxn ang="0">
                    <a:pos x="337" y="140"/>
                  </a:cxn>
                  <a:cxn ang="0">
                    <a:pos x="462" y="140"/>
                  </a:cxn>
                  <a:cxn ang="0">
                    <a:pos x="399" y="100"/>
                  </a:cxn>
                  <a:cxn ang="0">
                    <a:pos x="354" y="32"/>
                  </a:cxn>
                  <a:cxn ang="0">
                    <a:pos x="270" y="32"/>
                  </a:cxn>
                  <a:cxn ang="0">
                    <a:pos x="160" y="14"/>
                  </a:cxn>
                  <a:cxn ang="0">
                    <a:pos x="123" y="0"/>
                  </a:cxn>
                </a:cxnLst>
                <a:rect l="0" t="0" r="r" b="b"/>
                <a:pathLst>
                  <a:path w="462" h="140">
                    <a:moveTo>
                      <a:pt x="123" y="0"/>
                    </a:moveTo>
                    <a:lnTo>
                      <a:pt x="60" y="26"/>
                    </a:lnTo>
                    <a:lnTo>
                      <a:pt x="0" y="61"/>
                    </a:lnTo>
                    <a:lnTo>
                      <a:pt x="6" y="72"/>
                    </a:lnTo>
                    <a:lnTo>
                      <a:pt x="16" y="84"/>
                    </a:lnTo>
                    <a:lnTo>
                      <a:pt x="31" y="93"/>
                    </a:lnTo>
                    <a:lnTo>
                      <a:pt x="50" y="100"/>
                    </a:lnTo>
                    <a:lnTo>
                      <a:pt x="72" y="107"/>
                    </a:lnTo>
                    <a:lnTo>
                      <a:pt x="95" y="113"/>
                    </a:lnTo>
                    <a:lnTo>
                      <a:pt x="122" y="118"/>
                    </a:lnTo>
                    <a:lnTo>
                      <a:pt x="148" y="122"/>
                    </a:lnTo>
                    <a:lnTo>
                      <a:pt x="176" y="126"/>
                    </a:lnTo>
                    <a:lnTo>
                      <a:pt x="204" y="129"/>
                    </a:lnTo>
                    <a:lnTo>
                      <a:pt x="230" y="131"/>
                    </a:lnTo>
                    <a:lnTo>
                      <a:pt x="257" y="134"/>
                    </a:lnTo>
                    <a:lnTo>
                      <a:pt x="280" y="135"/>
                    </a:lnTo>
                    <a:lnTo>
                      <a:pt x="303" y="137"/>
                    </a:lnTo>
                    <a:lnTo>
                      <a:pt x="322" y="139"/>
                    </a:lnTo>
                    <a:lnTo>
                      <a:pt x="337" y="140"/>
                    </a:lnTo>
                    <a:lnTo>
                      <a:pt x="462" y="140"/>
                    </a:lnTo>
                    <a:lnTo>
                      <a:pt x="399" y="100"/>
                    </a:lnTo>
                    <a:lnTo>
                      <a:pt x="354" y="32"/>
                    </a:lnTo>
                    <a:lnTo>
                      <a:pt x="270" y="32"/>
                    </a:lnTo>
                    <a:lnTo>
                      <a:pt x="160" y="14"/>
                    </a:lnTo>
                    <a:lnTo>
                      <a:pt x="123" y="0"/>
                    </a:lnTo>
                    <a:close/>
                  </a:path>
                </a:pathLst>
              </a:custGeom>
              <a:solidFill>
                <a:srgbClr val="967044"/>
              </a:solidFill>
              <a:ln w="9525">
                <a:noFill/>
                <a:round/>
                <a:headEnd/>
                <a:tailEnd/>
              </a:ln>
            </p:spPr>
            <p:txBody>
              <a:bodyPr/>
              <a:lstStyle/>
              <a:p>
                <a:endParaRPr lang="en-US"/>
              </a:p>
            </p:txBody>
          </p:sp>
          <p:sp>
            <p:nvSpPr>
              <p:cNvPr id="195" name="Freeform 160"/>
              <p:cNvSpPr>
                <a:spLocks/>
              </p:cNvSpPr>
              <p:nvPr/>
            </p:nvSpPr>
            <p:spPr bwMode="auto">
              <a:xfrm>
                <a:off x="2757" y="1243"/>
                <a:ext cx="24" cy="5"/>
              </a:xfrm>
              <a:custGeom>
                <a:avLst/>
                <a:gdLst/>
                <a:ahLst/>
                <a:cxnLst>
                  <a:cxn ang="0">
                    <a:pos x="0" y="15"/>
                  </a:cxn>
                  <a:cxn ang="0">
                    <a:pos x="0" y="26"/>
                  </a:cxn>
                  <a:cxn ang="0">
                    <a:pos x="145" y="27"/>
                  </a:cxn>
                  <a:cxn ang="0">
                    <a:pos x="145" y="11"/>
                  </a:cxn>
                  <a:cxn ang="0">
                    <a:pos x="93" y="13"/>
                  </a:cxn>
                  <a:cxn ang="0">
                    <a:pos x="88" y="8"/>
                  </a:cxn>
                  <a:cxn ang="0">
                    <a:pos x="82" y="4"/>
                  </a:cxn>
                  <a:cxn ang="0">
                    <a:pos x="76" y="2"/>
                  </a:cxn>
                  <a:cxn ang="0">
                    <a:pos x="70" y="0"/>
                  </a:cxn>
                  <a:cxn ang="0">
                    <a:pos x="65" y="1"/>
                  </a:cxn>
                  <a:cxn ang="0">
                    <a:pos x="59" y="3"/>
                  </a:cxn>
                  <a:cxn ang="0">
                    <a:pos x="54" y="7"/>
                  </a:cxn>
                  <a:cxn ang="0">
                    <a:pos x="50" y="13"/>
                  </a:cxn>
                  <a:cxn ang="0">
                    <a:pos x="0" y="15"/>
                  </a:cxn>
                </a:cxnLst>
                <a:rect l="0" t="0" r="r" b="b"/>
                <a:pathLst>
                  <a:path w="145" h="27">
                    <a:moveTo>
                      <a:pt x="0" y="15"/>
                    </a:moveTo>
                    <a:lnTo>
                      <a:pt x="0" y="26"/>
                    </a:lnTo>
                    <a:lnTo>
                      <a:pt x="145" y="27"/>
                    </a:lnTo>
                    <a:lnTo>
                      <a:pt x="145" y="11"/>
                    </a:lnTo>
                    <a:lnTo>
                      <a:pt x="93" y="13"/>
                    </a:lnTo>
                    <a:lnTo>
                      <a:pt x="88" y="8"/>
                    </a:lnTo>
                    <a:lnTo>
                      <a:pt x="82" y="4"/>
                    </a:lnTo>
                    <a:lnTo>
                      <a:pt x="76" y="2"/>
                    </a:lnTo>
                    <a:lnTo>
                      <a:pt x="70" y="0"/>
                    </a:lnTo>
                    <a:lnTo>
                      <a:pt x="65" y="1"/>
                    </a:lnTo>
                    <a:lnTo>
                      <a:pt x="59" y="3"/>
                    </a:lnTo>
                    <a:lnTo>
                      <a:pt x="54" y="7"/>
                    </a:lnTo>
                    <a:lnTo>
                      <a:pt x="50" y="13"/>
                    </a:lnTo>
                    <a:lnTo>
                      <a:pt x="0" y="15"/>
                    </a:lnTo>
                    <a:close/>
                  </a:path>
                </a:pathLst>
              </a:custGeom>
              <a:solidFill>
                <a:srgbClr val="5B6670"/>
              </a:solidFill>
              <a:ln w="9525">
                <a:noFill/>
                <a:round/>
                <a:headEnd/>
                <a:tailEnd/>
              </a:ln>
            </p:spPr>
            <p:txBody>
              <a:bodyPr/>
              <a:lstStyle/>
              <a:p>
                <a:endParaRPr lang="en-US"/>
              </a:p>
            </p:txBody>
          </p:sp>
          <p:sp>
            <p:nvSpPr>
              <p:cNvPr id="196" name="Freeform 161"/>
              <p:cNvSpPr>
                <a:spLocks/>
              </p:cNvSpPr>
              <p:nvPr/>
            </p:nvSpPr>
            <p:spPr bwMode="auto">
              <a:xfrm>
                <a:off x="2754" y="1255"/>
                <a:ext cx="28" cy="64"/>
              </a:xfrm>
              <a:custGeom>
                <a:avLst/>
                <a:gdLst/>
                <a:ahLst/>
                <a:cxnLst>
                  <a:cxn ang="0">
                    <a:pos x="124" y="0"/>
                  </a:cxn>
                  <a:cxn ang="0">
                    <a:pos x="165" y="0"/>
                  </a:cxn>
                  <a:cxn ang="0">
                    <a:pos x="143" y="21"/>
                  </a:cxn>
                  <a:cxn ang="0">
                    <a:pos x="142" y="109"/>
                  </a:cxn>
                  <a:cxn ang="0">
                    <a:pos x="144" y="201"/>
                  </a:cxn>
                  <a:cxn ang="0">
                    <a:pos x="150" y="285"/>
                  </a:cxn>
                  <a:cxn ang="0">
                    <a:pos x="158" y="352"/>
                  </a:cxn>
                  <a:cxn ang="0">
                    <a:pos x="19" y="352"/>
                  </a:cxn>
                  <a:cxn ang="0">
                    <a:pos x="0" y="385"/>
                  </a:cxn>
                  <a:cxn ang="0">
                    <a:pos x="2" y="328"/>
                  </a:cxn>
                  <a:cxn ang="0">
                    <a:pos x="124" y="337"/>
                  </a:cxn>
                  <a:cxn ang="0">
                    <a:pos x="124" y="0"/>
                  </a:cxn>
                </a:cxnLst>
                <a:rect l="0" t="0" r="r" b="b"/>
                <a:pathLst>
                  <a:path w="165" h="385">
                    <a:moveTo>
                      <a:pt x="124" y="0"/>
                    </a:moveTo>
                    <a:lnTo>
                      <a:pt x="165" y="0"/>
                    </a:lnTo>
                    <a:lnTo>
                      <a:pt x="143" y="21"/>
                    </a:lnTo>
                    <a:lnTo>
                      <a:pt x="142" y="109"/>
                    </a:lnTo>
                    <a:lnTo>
                      <a:pt x="144" y="201"/>
                    </a:lnTo>
                    <a:lnTo>
                      <a:pt x="150" y="285"/>
                    </a:lnTo>
                    <a:lnTo>
                      <a:pt x="158" y="352"/>
                    </a:lnTo>
                    <a:lnTo>
                      <a:pt x="19" y="352"/>
                    </a:lnTo>
                    <a:lnTo>
                      <a:pt x="0" y="385"/>
                    </a:lnTo>
                    <a:lnTo>
                      <a:pt x="2" y="328"/>
                    </a:lnTo>
                    <a:lnTo>
                      <a:pt x="124" y="337"/>
                    </a:lnTo>
                    <a:lnTo>
                      <a:pt x="124" y="0"/>
                    </a:lnTo>
                    <a:close/>
                  </a:path>
                </a:pathLst>
              </a:custGeom>
              <a:solidFill>
                <a:srgbClr val="5B6670"/>
              </a:solidFill>
              <a:ln w="9525">
                <a:noFill/>
                <a:round/>
                <a:headEnd/>
                <a:tailEnd/>
              </a:ln>
            </p:spPr>
            <p:txBody>
              <a:bodyPr/>
              <a:lstStyle/>
              <a:p>
                <a:endParaRPr lang="en-US"/>
              </a:p>
            </p:txBody>
          </p:sp>
          <p:sp>
            <p:nvSpPr>
              <p:cNvPr id="197" name="Freeform 162"/>
              <p:cNvSpPr>
                <a:spLocks/>
              </p:cNvSpPr>
              <p:nvPr/>
            </p:nvSpPr>
            <p:spPr bwMode="auto">
              <a:xfrm>
                <a:off x="2752" y="1248"/>
                <a:ext cx="32" cy="73"/>
              </a:xfrm>
              <a:custGeom>
                <a:avLst/>
                <a:gdLst/>
                <a:ahLst/>
                <a:cxnLst>
                  <a:cxn ang="0">
                    <a:pos x="0" y="40"/>
                  </a:cxn>
                  <a:cxn ang="0">
                    <a:pos x="0" y="440"/>
                  </a:cxn>
                  <a:cxn ang="0">
                    <a:pos x="19" y="442"/>
                  </a:cxn>
                  <a:cxn ang="0">
                    <a:pos x="19" y="368"/>
                  </a:cxn>
                  <a:cxn ang="0">
                    <a:pos x="20" y="62"/>
                  </a:cxn>
                  <a:cxn ang="0">
                    <a:pos x="195" y="37"/>
                  </a:cxn>
                  <a:cxn ang="0">
                    <a:pos x="195" y="12"/>
                  </a:cxn>
                  <a:cxn ang="0">
                    <a:pos x="4" y="0"/>
                  </a:cxn>
                  <a:cxn ang="0">
                    <a:pos x="0" y="40"/>
                  </a:cxn>
                </a:cxnLst>
                <a:rect l="0" t="0" r="r" b="b"/>
                <a:pathLst>
                  <a:path w="195" h="442">
                    <a:moveTo>
                      <a:pt x="0" y="40"/>
                    </a:moveTo>
                    <a:lnTo>
                      <a:pt x="0" y="440"/>
                    </a:lnTo>
                    <a:lnTo>
                      <a:pt x="19" y="442"/>
                    </a:lnTo>
                    <a:lnTo>
                      <a:pt x="19" y="368"/>
                    </a:lnTo>
                    <a:lnTo>
                      <a:pt x="20" y="62"/>
                    </a:lnTo>
                    <a:lnTo>
                      <a:pt x="195" y="37"/>
                    </a:lnTo>
                    <a:lnTo>
                      <a:pt x="195" y="12"/>
                    </a:lnTo>
                    <a:lnTo>
                      <a:pt x="4" y="0"/>
                    </a:lnTo>
                    <a:lnTo>
                      <a:pt x="0" y="40"/>
                    </a:lnTo>
                    <a:close/>
                  </a:path>
                </a:pathLst>
              </a:custGeom>
              <a:solidFill>
                <a:srgbClr val="DBC9B5"/>
              </a:solidFill>
              <a:ln w="9525">
                <a:noFill/>
                <a:round/>
                <a:headEnd/>
                <a:tailEnd/>
              </a:ln>
            </p:spPr>
            <p:txBody>
              <a:bodyPr/>
              <a:lstStyle/>
              <a:p>
                <a:endParaRPr lang="en-US"/>
              </a:p>
            </p:txBody>
          </p:sp>
          <p:sp>
            <p:nvSpPr>
              <p:cNvPr id="198" name="Freeform 163"/>
              <p:cNvSpPr>
                <a:spLocks/>
              </p:cNvSpPr>
              <p:nvPr/>
            </p:nvSpPr>
            <p:spPr bwMode="auto">
              <a:xfrm>
                <a:off x="2756" y="1256"/>
                <a:ext cx="28" cy="61"/>
              </a:xfrm>
              <a:custGeom>
                <a:avLst/>
                <a:gdLst/>
                <a:ahLst/>
                <a:cxnLst>
                  <a:cxn ang="0">
                    <a:pos x="131" y="7"/>
                  </a:cxn>
                  <a:cxn ang="0">
                    <a:pos x="128" y="90"/>
                  </a:cxn>
                  <a:cxn ang="0">
                    <a:pos x="126" y="175"/>
                  </a:cxn>
                  <a:cxn ang="0">
                    <a:pos x="126" y="260"/>
                  </a:cxn>
                  <a:cxn ang="0">
                    <a:pos x="127" y="343"/>
                  </a:cxn>
                  <a:cxn ang="0">
                    <a:pos x="101" y="345"/>
                  </a:cxn>
                  <a:cxn ang="0">
                    <a:pos x="13" y="337"/>
                  </a:cxn>
                  <a:cxn ang="0">
                    <a:pos x="0" y="359"/>
                  </a:cxn>
                  <a:cxn ang="0">
                    <a:pos x="146" y="369"/>
                  </a:cxn>
                  <a:cxn ang="0">
                    <a:pos x="143" y="314"/>
                  </a:cxn>
                  <a:cxn ang="0">
                    <a:pos x="141" y="262"/>
                  </a:cxn>
                  <a:cxn ang="0">
                    <a:pos x="140" y="214"/>
                  </a:cxn>
                  <a:cxn ang="0">
                    <a:pos x="140" y="167"/>
                  </a:cxn>
                  <a:cxn ang="0">
                    <a:pos x="142" y="124"/>
                  </a:cxn>
                  <a:cxn ang="0">
                    <a:pos x="148" y="81"/>
                  </a:cxn>
                  <a:cxn ang="0">
                    <a:pos x="156" y="41"/>
                  </a:cxn>
                  <a:cxn ang="0">
                    <a:pos x="168" y="0"/>
                  </a:cxn>
                  <a:cxn ang="0">
                    <a:pos x="131" y="7"/>
                  </a:cxn>
                </a:cxnLst>
                <a:rect l="0" t="0" r="r" b="b"/>
                <a:pathLst>
                  <a:path w="168" h="369">
                    <a:moveTo>
                      <a:pt x="131" y="7"/>
                    </a:moveTo>
                    <a:lnTo>
                      <a:pt x="128" y="90"/>
                    </a:lnTo>
                    <a:lnTo>
                      <a:pt x="126" y="175"/>
                    </a:lnTo>
                    <a:lnTo>
                      <a:pt x="126" y="260"/>
                    </a:lnTo>
                    <a:lnTo>
                      <a:pt x="127" y="343"/>
                    </a:lnTo>
                    <a:lnTo>
                      <a:pt x="101" y="345"/>
                    </a:lnTo>
                    <a:lnTo>
                      <a:pt x="13" y="337"/>
                    </a:lnTo>
                    <a:lnTo>
                      <a:pt x="0" y="359"/>
                    </a:lnTo>
                    <a:lnTo>
                      <a:pt x="146" y="369"/>
                    </a:lnTo>
                    <a:lnTo>
                      <a:pt x="143" y="314"/>
                    </a:lnTo>
                    <a:lnTo>
                      <a:pt x="141" y="262"/>
                    </a:lnTo>
                    <a:lnTo>
                      <a:pt x="140" y="214"/>
                    </a:lnTo>
                    <a:lnTo>
                      <a:pt x="140" y="167"/>
                    </a:lnTo>
                    <a:lnTo>
                      <a:pt x="142" y="124"/>
                    </a:lnTo>
                    <a:lnTo>
                      <a:pt x="148" y="81"/>
                    </a:lnTo>
                    <a:lnTo>
                      <a:pt x="156" y="41"/>
                    </a:lnTo>
                    <a:lnTo>
                      <a:pt x="168" y="0"/>
                    </a:lnTo>
                    <a:lnTo>
                      <a:pt x="131" y="7"/>
                    </a:lnTo>
                    <a:close/>
                  </a:path>
                </a:pathLst>
              </a:custGeom>
              <a:solidFill>
                <a:srgbClr val="DBC9B5"/>
              </a:solidFill>
              <a:ln w="9525">
                <a:noFill/>
                <a:round/>
                <a:headEnd/>
                <a:tailEnd/>
              </a:ln>
            </p:spPr>
            <p:txBody>
              <a:bodyPr/>
              <a:lstStyle/>
              <a:p>
                <a:endParaRPr lang="en-US"/>
              </a:p>
            </p:txBody>
          </p:sp>
          <p:sp>
            <p:nvSpPr>
              <p:cNvPr id="199" name="Freeform 164"/>
              <p:cNvSpPr>
                <a:spLocks/>
              </p:cNvSpPr>
              <p:nvPr/>
            </p:nvSpPr>
            <p:spPr bwMode="auto">
              <a:xfrm>
                <a:off x="2763" y="1260"/>
                <a:ext cx="4" cy="7"/>
              </a:xfrm>
              <a:custGeom>
                <a:avLst/>
                <a:gdLst/>
                <a:ahLst/>
                <a:cxnLst>
                  <a:cxn ang="0">
                    <a:pos x="14" y="0"/>
                  </a:cxn>
                  <a:cxn ang="0">
                    <a:pos x="19" y="2"/>
                  </a:cxn>
                  <a:cxn ang="0">
                    <a:pos x="23" y="6"/>
                  </a:cxn>
                  <a:cxn ang="0">
                    <a:pos x="27" y="13"/>
                  </a:cxn>
                  <a:cxn ang="0">
                    <a:pos x="28" y="21"/>
                  </a:cxn>
                  <a:cxn ang="0">
                    <a:pos x="27" y="29"/>
                  </a:cxn>
                  <a:cxn ang="0">
                    <a:pos x="23" y="35"/>
                  </a:cxn>
                  <a:cxn ang="0">
                    <a:pos x="19" y="39"/>
                  </a:cxn>
                  <a:cxn ang="0">
                    <a:pos x="14" y="41"/>
                  </a:cxn>
                  <a:cxn ang="0">
                    <a:pos x="8" y="39"/>
                  </a:cxn>
                  <a:cxn ang="0">
                    <a:pos x="4" y="35"/>
                  </a:cxn>
                  <a:cxn ang="0">
                    <a:pos x="1" y="29"/>
                  </a:cxn>
                  <a:cxn ang="0">
                    <a:pos x="0" y="21"/>
                  </a:cxn>
                  <a:cxn ang="0">
                    <a:pos x="1" y="13"/>
                  </a:cxn>
                  <a:cxn ang="0">
                    <a:pos x="4" y="6"/>
                  </a:cxn>
                  <a:cxn ang="0">
                    <a:pos x="8" y="2"/>
                  </a:cxn>
                  <a:cxn ang="0">
                    <a:pos x="14" y="0"/>
                  </a:cxn>
                </a:cxnLst>
                <a:rect l="0" t="0" r="r" b="b"/>
                <a:pathLst>
                  <a:path w="28" h="41">
                    <a:moveTo>
                      <a:pt x="14" y="0"/>
                    </a:moveTo>
                    <a:lnTo>
                      <a:pt x="19" y="2"/>
                    </a:lnTo>
                    <a:lnTo>
                      <a:pt x="23" y="6"/>
                    </a:lnTo>
                    <a:lnTo>
                      <a:pt x="27" y="13"/>
                    </a:lnTo>
                    <a:lnTo>
                      <a:pt x="28" y="21"/>
                    </a:lnTo>
                    <a:lnTo>
                      <a:pt x="27" y="29"/>
                    </a:lnTo>
                    <a:lnTo>
                      <a:pt x="23" y="35"/>
                    </a:lnTo>
                    <a:lnTo>
                      <a:pt x="19" y="39"/>
                    </a:lnTo>
                    <a:lnTo>
                      <a:pt x="14" y="41"/>
                    </a:lnTo>
                    <a:lnTo>
                      <a:pt x="8" y="39"/>
                    </a:lnTo>
                    <a:lnTo>
                      <a:pt x="4" y="35"/>
                    </a:lnTo>
                    <a:lnTo>
                      <a:pt x="1" y="29"/>
                    </a:lnTo>
                    <a:lnTo>
                      <a:pt x="0" y="21"/>
                    </a:lnTo>
                    <a:lnTo>
                      <a:pt x="1" y="13"/>
                    </a:lnTo>
                    <a:lnTo>
                      <a:pt x="4" y="6"/>
                    </a:lnTo>
                    <a:lnTo>
                      <a:pt x="8" y="2"/>
                    </a:lnTo>
                    <a:lnTo>
                      <a:pt x="14" y="0"/>
                    </a:lnTo>
                    <a:close/>
                  </a:path>
                </a:pathLst>
              </a:custGeom>
              <a:solidFill>
                <a:srgbClr val="5B6670"/>
              </a:solidFill>
              <a:ln w="9525">
                <a:noFill/>
                <a:round/>
                <a:headEnd/>
                <a:tailEnd/>
              </a:ln>
            </p:spPr>
            <p:txBody>
              <a:bodyPr/>
              <a:lstStyle/>
              <a:p>
                <a:endParaRPr lang="en-US"/>
              </a:p>
            </p:txBody>
          </p:sp>
          <p:sp>
            <p:nvSpPr>
              <p:cNvPr id="200" name="Freeform 165"/>
              <p:cNvSpPr>
                <a:spLocks/>
              </p:cNvSpPr>
              <p:nvPr/>
            </p:nvSpPr>
            <p:spPr bwMode="auto">
              <a:xfrm>
                <a:off x="2763" y="1274"/>
                <a:ext cx="4" cy="7"/>
              </a:xfrm>
              <a:custGeom>
                <a:avLst/>
                <a:gdLst/>
                <a:ahLst/>
                <a:cxnLst>
                  <a:cxn ang="0">
                    <a:pos x="14" y="0"/>
                  </a:cxn>
                  <a:cxn ang="0">
                    <a:pos x="19" y="2"/>
                  </a:cxn>
                  <a:cxn ang="0">
                    <a:pos x="23" y="7"/>
                  </a:cxn>
                  <a:cxn ang="0">
                    <a:pos x="27" y="13"/>
                  </a:cxn>
                  <a:cxn ang="0">
                    <a:pos x="28" y="21"/>
                  </a:cxn>
                  <a:cxn ang="0">
                    <a:pos x="27" y="29"/>
                  </a:cxn>
                  <a:cxn ang="0">
                    <a:pos x="23" y="35"/>
                  </a:cxn>
                  <a:cxn ang="0">
                    <a:pos x="19" y="39"/>
                  </a:cxn>
                  <a:cxn ang="0">
                    <a:pos x="14" y="41"/>
                  </a:cxn>
                  <a:cxn ang="0">
                    <a:pos x="8" y="39"/>
                  </a:cxn>
                  <a:cxn ang="0">
                    <a:pos x="4" y="35"/>
                  </a:cxn>
                  <a:cxn ang="0">
                    <a:pos x="1" y="29"/>
                  </a:cxn>
                  <a:cxn ang="0">
                    <a:pos x="0" y="21"/>
                  </a:cxn>
                  <a:cxn ang="0">
                    <a:pos x="1" y="13"/>
                  </a:cxn>
                  <a:cxn ang="0">
                    <a:pos x="4" y="7"/>
                  </a:cxn>
                  <a:cxn ang="0">
                    <a:pos x="8" y="2"/>
                  </a:cxn>
                  <a:cxn ang="0">
                    <a:pos x="14" y="0"/>
                  </a:cxn>
                </a:cxnLst>
                <a:rect l="0" t="0" r="r" b="b"/>
                <a:pathLst>
                  <a:path w="28" h="41">
                    <a:moveTo>
                      <a:pt x="14" y="0"/>
                    </a:moveTo>
                    <a:lnTo>
                      <a:pt x="19" y="2"/>
                    </a:lnTo>
                    <a:lnTo>
                      <a:pt x="23" y="7"/>
                    </a:lnTo>
                    <a:lnTo>
                      <a:pt x="27" y="13"/>
                    </a:lnTo>
                    <a:lnTo>
                      <a:pt x="28" y="21"/>
                    </a:lnTo>
                    <a:lnTo>
                      <a:pt x="27" y="29"/>
                    </a:lnTo>
                    <a:lnTo>
                      <a:pt x="23" y="35"/>
                    </a:lnTo>
                    <a:lnTo>
                      <a:pt x="19" y="39"/>
                    </a:lnTo>
                    <a:lnTo>
                      <a:pt x="14" y="41"/>
                    </a:lnTo>
                    <a:lnTo>
                      <a:pt x="8" y="39"/>
                    </a:lnTo>
                    <a:lnTo>
                      <a:pt x="4" y="35"/>
                    </a:lnTo>
                    <a:lnTo>
                      <a:pt x="1" y="29"/>
                    </a:lnTo>
                    <a:lnTo>
                      <a:pt x="0" y="21"/>
                    </a:lnTo>
                    <a:lnTo>
                      <a:pt x="1" y="13"/>
                    </a:lnTo>
                    <a:lnTo>
                      <a:pt x="4" y="7"/>
                    </a:lnTo>
                    <a:lnTo>
                      <a:pt x="8" y="2"/>
                    </a:lnTo>
                    <a:lnTo>
                      <a:pt x="14" y="0"/>
                    </a:lnTo>
                    <a:close/>
                  </a:path>
                </a:pathLst>
              </a:custGeom>
              <a:solidFill>
                <a:srgbClr val="5B6670"/>
              </a:solidFill>
              <a:ln w="9525">
                <a:noFill/>
                <a:round/>
                <a:headEnd/>
                <a:tailEnd/>
              </a:ln>
            </p:spPr>
            <p:txBody>
              <a:bodyPr/>
              <a:lstStyle/>
              <a:p>
                <a:endParaRPr lang="en-US"/>
              </a:p>
            </p:txBody>
          </p:sp>
          <p:sp>
            <p:nvSpPr>
              <p:cNvPr id="201" name="Freeform 166"/>
              <p:cNvSpPr>
                <a:spLocks/>
              </p:cNvSpPr>
              <p:nvPr/>
            </p:nvSpPr>
            <p:spPr bwMode="auto">
              <a:xfrm>
                <a:off x="2761" y="1260"/>
                <a:ext cx="5" cy="7"/>
              </a:xfrm>
              <a:custGeom>
                <a:avLst/>
                <a:gdLst/>
                <a:ahLst/>
                <a:cxnLst>
                  <a:cxn ang="0">
                    <a:pos x="14" y="0"/>
                  </a:cxn>
                  <a:cxn ang="0">
                    <a:pos x="21" y="2"/>
                  </a:cxn>
                  <a:cxn ang="0">
                    <a:pos x="25" y="6"/>
                  </a:cxn>
                  <a:cxn ang="0">
                    <a:pos x="28" y="12"/>
                  </a:cxn>
                  <a:cxn ang="0">
                    <a:pos x="29" y="21"/>
                  </a:cxn>
                  <a:cxn ang="0">
                    <a:pos x="28" y="29"/>
                  </a:cxn>
                  <a:cxn ang="0">
                    <a:pos x="25" y="35"/>
                  </a:cxn>
                  <a:cxn ang="0">
                    <a:pos x="21" y="39"/>
                  </a:cxn>
                  <a:cxn ang="0">
                    <a:pos x="14" y="41"/>
                  </a:cxn>
                  <a:cxn ang="0">
                    <a:pos x="9" y="39"/>
                  </a:cxn>
                  <a:cxn ang="0">
                    <a:pos x="5" y="35"/>
                  </a:cxn>
                  <a:cxn ang="0">
                    <a:pos x="2" y="29"/>
                  </a:cxn>
                  <a:cxn ang="0">
                    <a:pos x="0" y="21"/>
                  </a:cxn>
                  <a:cxn ang="0">
                    <a:pos x="2" y="12"/>
                  </a:cxn>
                  <a:cxn ang="0">
                    <a:pos x="5" y="6"/>
                  </a:cxn>
                  <a:cxn ang="0">
                    <a:pos x="9" y="2"/>
                  </a:cxn>
                  <a:cxn ang="0">
                    <a:pos x="14" y="0"/>
                  </a:cxn>
                </a:cxnLst>
                <a:rect l="0" t="0" r="r" b="b"/>
                <a:pathLst>
                  <a:path w="29" h="41">
                    <a:moveTo>
                      <a:pt x="14" y="0"/>
                    </a:moveTo>
                    <a:lnTo>
                      <a:pt x="21" y="2"/>
                    </a:lnTo>
                    <a:lnTo>
                      <a:pt x="25" y="6"/>
                    </a:lnTo>
                    <a:lnTo>
                      <a:pt x="28" y="12"/>
                    </a:lnTo>
                    <a:lnTo>
                      <a:pt x="29" y="21"/>
                    </a:lnTo>
                    <a:lnTo>
                      <a:pt x="28" y="29"/>
                    </a:lnTo>
                    <a:lnTo>
                      <a:pt x="25" y="35"/>
                    </a:lnTo>
                    <a:lnTo>
                      <a:pt x="21" y="39"/>
                    </a:lnTo>
                    <a:lnTo>
                      <a:pt x="14" y="41"/>
                    </a:lnTo>
                    <a:lnTo>
                      <a:pt x="9" y="39"/>
                    </a:lnTo>
                    <a:lnTo>
                      <a:pt x="5" y="35"/>
                    </a:lnTo>
                    <a:lnTo>
                      <a:pt x="2" y="29"/>
                    </a:lnTo>
                    <a:lnTo>
                      <a:pt x="0" y="21"/>
                    </a:lnTo>
                    <a:lnTo>
                      <a:pt x="2" y="12"/>
                    </a:lnTo>
                    <a:lnTo>
                      <a:pt x="5" y="6"/>
                    </a:lnTo>
                    <a:lnTo>
                      <a:pt x="9" y="2"/>
                    </a:lnTo>
                    <a:lnTo>
                      <a:pt x="14" y="0"/>
                    </a:lnTo>
                    <a:close/>
                  </a:path>
                </a:pathLst>
              </a:custGeom>
              <a:solidFill>
                <a:srgbClr val="DBC9B5"/>
              </a:solidFill>
              <a:ln w="9525">
                <a:noFill/>
                <a:round/>
                <a:headEnd/>
                <a:tailEnd/>
              </a:ln>
            </p:spPr>
            <p:txBody>
              <a:bodyPr/>
              <a:lstStyle/>
              <a:p>
                <a:endParaRPr lang="en-US"/>
              </a:p>
            </p:txBody>
          </p:sp>
          <p:sp>
            <p:nvSpPr>
              <p:cNvPr id="202" name="Freeform 167"/>
              <p:cNvSpPr>
                <a:spLocks/>
              </p:cNvSpPr>
              <p:nvPr/>
            </p:nvSpPr>
            <p:spPr bwMode="auto">
              <a:xfrm>
                <a:off x="2761" y="1274"/>
                <a:ext cx="5" cy="7"/>
              </a:xfrm>
              <a:custGeom>
                <a:avLst/>
                <a:gdLst/>
                <a:ahLst/>
                <a:cxnLst>
                  <a:cxn ang="0">
                    <a:pos x="14" y="0"/>
                  </a:cxn>
                  <a:cxn ang="0">
                    <a:pos x="21" y="2"/>
                  </a:cxn>
                  <a:cxn ang="0">
                    <a:pos x="25" y="7"/>
                  </a:cxn>
                  <a:cxn ang="0">
                    <a:pos x="28" y="13"/>
                  </a:cxn>
                  <a:cxn ang="0">
                    <a:pos x="29" y="21"/>
                  </a:cxn>
                  <a:cxn ang="0">
                    <a:pos x="28" y="29"/>
                  </a:cxn>
                  <a:cxn ang="0">
                    <a:pos x="25" y="35"/>
                  </a:cxn>
                  <a:cxn ang="0">
                    <a:pos x="21" y="39"/>
                  </a:cxn>
                  <a:cxn ang="0">
                    <a:pos x="14" y="41"/>
                  </a:cxn>
                  <a:cxn ang="0">
                    <a:pos x="9" y="39"/>
                  </a:cxn>
                  <a:cxn ang="0">
                    <a:pos x="5" y="35"/>
                  </a:cxn>
                  <a:cxn ang="0">
                    <a:pos x="2" y="29"/>
                  </a:cxn>
                  <a:cxn ang="0">
                    <a:pos x="0" y="21"/>
                  </a:cxn>
                  <a:cxn ang="0">
                    <a:pos x="2" y="13"/>
                  </a:cxn>
                  <a:cxn ang="0">
                    <a:pos x="5" y="7"/>
                  </a:cxn>
                  <a:cxn ang="0">
                    <a:pos x="9" y="2"/>
                  </a:cxn>
                  <a:cxn ang="0">
                    <a:pos x="14" y="0"/>
                  </a:cxn>
                </a:cxnLst>
                <a:rect l="0" t="0" r="r" b="b"/>
                <a:pathLst>
                  <a:path w="29" h="41">
                    <a:moveTo>
                      <a:pt x="14" y="0"/>
                    </a:moveTo>
                    <a:lnTo>
                      <a:pt x="21" y="2"/>
                    </a:lnTo>
                    <a:lnTo>
                      <a:pt x="25" y="7"/>
                    </a:lnTo>
                    <a:lnTo>
                      <a:pt x="28" y="13"/>
                    </a:lnTo>
                    <a:lnTo>
                      <a:pt x="29" y="21"/>
                    </a:lnTo>
                    <a:lnTo>
                      <a:pt x="28" y="29"/>
                    </a:lnTo>
                    <a:lnTo>
                      <a:pt x="25" y="35"/>
                    </a:lnTo>
                    <a:lnTo>
                      <a:pt x="21" y="39"/>
                    </a:lnTo>
                    <a:lnTo>
                      <a:pt x="14" y="41"/>
                    </a:lnTo>
                    <a:lnTo>
                      <a:pt x="9" y="39"/>
                    </a:lnTo>
                    <a:lnTo>
                      <a:pt x="5" y="35"/>
                    </a:lnTo>
                    <a:lnTo>
                      <a:pt x="2" y="29"/>
                    </a:lnTo>
                    <a:lnTo>
                      <a:pt x="0" y="21"/>
                    </a:lnTo>
                    <a:lnTo>
                      <a:pt x="2" y="13"/>
                    </a:lnTo>
                    <a:lnTo>
                      <a:pt x="5" y="7"/>
                    </a:lnTo>
                    <a:lnTo>
                      <a:pt x="9" y="2"/>
                    </a:lnTo>
                    <a:lnTo>
                      <a:pt x="14" y="0"/>
                    </a:lnTo>
                    <a:close/>
                  </a:path>
                </a:pathLst>
              </a:custGeom>
              <a:solidFill>
                <a:srgbClr val="DBC9B5"/>
              </a:solidFill>
              <a:ln w="9525">
                <a:noFill/>
                <a:round/>
                <a:headEnd/>
                <a:tailEnd/>
              </a:ln>
            </p:spPr>
            <p:txBody>
              <a:bodyPr/>
              <a:lstStyle/>
              <a:p>
                <a:endParaRPr lang="en-US"/>
              </a:p>
            </p:txBody>
          </p:sp>
          <p:sp>
            <p:nvSpPr>
              <p:cNvPr id="203" name="Freeform 168"/>
              <p:cNvSpPr>
                <a:spLocks/>
              </p:cNvSpPr>
              <p:nvPr/>
            </p:nvSpPr>
            <p:spPr bwMode="auto">
              <a:xfrm>
                <a:off x="2756" y="1199"/>
                <a:ext cx="6" cy="2"/>
              </a:xfrm>
              <a:custGeom>
                <a:avLst/>
                <a:gdLst/>
                <a:ahLst/>
                <a:cxnLst>
                  <a:cxn ang="0">
                    <a:pos x="15" y="0"/>
                  </a:cxn>
                  <a:cxn ang="0">
                    <a:pos x="21" y="0"/>
                  </a:cxn>
                  <a:cxn ang="0">
                    <a:pos x="26" y="0"/>
                  </a:cxn>
                  <a:cxn ang="0">
                    <a:pos x="29" y="2"/>
                  </a:cxn>
                  <a:cxn ang="0">
                    <a:pos x="31" y="4"/>
                  </a:cxn>
                  <a:cxn ang="0">
                    <a:pos x="29" y="6"/>
                  </a:cxn>
                  <a:cxn ang="0">
                    <a:pos x="26" y="8"/>
                  </a:cxn>
                  <a:cxn ang="0">
                    <a:pos x="22" y="10"/>
                  </a:cxn>
                  <a:cxn ang="0">
                    <a:pos x="16" y="11"/>
                  </a:cxn>
                  <a:cxn ang="0">
                    <a:pos x="9" y="11"/>
                  </a:cxn>
                  <a:cxn ang="0">
                    <a:pos x="5" y="10"/>
                  </a:cxn>
                  <a:cxn ang="0">
                    <a:pos x="1" y="9"/>
                  </a:cxn>
                  <a:cxn ang="0">
                    <a:pos x="0" y="7"/>
                  </a:cxn>
                  <a:cxn ang="0">
                    <a:pos x="1" y="5"/>
                  </a:cxn>
                  <a:cxn ang="0">
                    <a:pos x="4" y="3"/>
                  </a:cxn>
                  <a:cxn ang="0">
                    <a:pos x="8" y="1"/>
                  </a:cxn>
                  <a:cxn ang="0">
                    <a:pos x="15" y="0"/>
                  </a:cxn>
                </a:cxnLst>
                <a:rect l="0" t="0" r="r" b="b"/>
                <a:pathLst>
                  <a:path w="31" h="11">
                    <a:moveTo>
                      <a:pt x="15" y="0"/>
                    </a:moveTo>
                    <a:lnTo>
                      <a:pt x="21" y="0"/>
                    </a:lnTo>
                    <a:lnTo>
                      <a:pt x="26" y="0"/>
                    </a:lnTo>
                    <a:lnTo>
                      <a:pt x="29" y="2"/>
                    </a:lnTo>
                    <a:lnTo>
                      <a:pt x="31" y="4"/>
                    </a:lnTo>
                    <a:lnTo>
                      <a:pt x="29" y="6"/>
                    </a:lnTo>
                    <a:lnTo>
                      <a:pt x="26" y="8"/>
                    </a:lnTo>
                    <a:lnTo>
                      <a:pt x="22" y="10"/>
                    </a:lnTo>
                    <a:lnTo>
                      <a:pt x="16" y="11"/>
                    </a:lnTo>
                    <a:lnTo>
                      <a:pt x="9" y="11"/>
                    </a:lnTo>
                    <a:lnTo>
                      <a:pt x="5" y="10"/>
                    </a:lnTo>
                    <a:lnTo>
                      <a:pt x="1" y="9"/>
                    </a:lnTo>
                    <a:lnTo>
                      <a:pt x="0" y="7"/>
                    </a:lnTo>
                    <a:lnTo>
                      <a:pt x="1" y="5"/>
                    </a:lnTo>
                    <a:lnTo>
                      <a:pt x="4" y="3"/>
                    </a:lnTo>
                    <a:lnTo>
                      <a:pt x="8" y="1"/>
                    </a:lnTo>
                    <a:lnTo>
                      <a:pt x="15" y="0"/>
                    </a:lnTo>
                    <a:close/>
                  </a:path>
                </a:pathLst>
              </a:custGeom>
              <a:solidFill>
                <a:srgbClr val="5B6670"/>
              </a:solidFill>
              <a:ln w="9525">
                <a:noFill/>
                <a:round/>
                <a:headEnd/>
                <a:tailEnd/>
              </a:ln>
            </p:spPr>
            <p:txBody>
              <a:bodyPr/>
              <a:lstStyle/>
              <a:p>
                <a:endParaRPr lang="en-US"/>
              </a:p>
            </p:txBody>
          </p:sp>
          <p:sp>
            <p:nvSpPr>
              <p:cNvPr id="204" name="Freeform 169"/>
              <p:cNvSpPr>
                <a:spLocks/>
              </p:cNvSpPr>
              <p:nvPr/>
            </p:nvSpPr>
            <p:spPr bwMode="auto">
              <a:xfrm>
                <a:off x="2766" y="1198"/>
                <a:ext cx="5" cy="2"/>
              </a:xfrm>
              <a:custGeom>
                <a:avLst/>
                <a:gdLst/>
                <a:ahLst/>
                <a:cxnLst>
                  <a:cxn ang="0">
                    <a:pos x="15" y="0"/>
                  </a:cxn>
                  <a:cxn ang="0">
                    <a:pos x="21" y="0"/>
                  </a:cxn>
                  <a:cxn ang="0">
                    <a:pos x="27" y="0"/>
                  </a:cxn>
                  <a:cxn ang="0">
                    <a:pos x="30" y="2"/>
                  </a:cxn>
                  <a:cxn ang="0">
                    <a:pos x="31" y="4"/>
                  </a:cxn>
                  <a:cxn ang="0">
                    <a:pos x="30" y="6"/>
                  </a:cxn>
                  <a:cxn ang="0">
                    <a:pos x="27" y="8"/>
                  </a:cxn>
                  <a:cxn ang="0">
                    <a:pos x="23" y="10"/>
                  </a:cxn>
                  <a:cxn ang="0">
                    <a:pos x="16" y="11"/>
                  </a:cxn>
                  <a:cxn ang="0">
                    <a:pos x="10" y="11"/>
                  </a:cxn>
                  <a:cxn ang="0">
                    <a:pos x="6" y="10"/>
                  </a:cxn>
                  <a:cxn ang="0">
                    <a:pos x="1" y="9"/>
                  </a:cxn>
                  <a:cxn ang="0">
                    <a:pos x="0" y="7"/>
                  </a:cxn>
                  <a:cxn ang="0">
                    <a:pos x="1" y="5"/>
                  </a:cxn>
                  <a:cxn ang="0">
                    <a:pos x="4" y="3"/>
                  </a:cxn>
                  <a:cxn ang="0">
                    <a:pos x="9" y="1"/>
                  </a:cxn>
                  <a:cxn ang="0">
                    <a:pos x="15" y="0"/>
                  </a:cxn>
                </a:cxnLst>
                <a:rect l="0" t="0" r="r" b="b"/>
                <a:pathLst>
                  <a:path w="31" h="11">
                    <a:moveTo>
                      <a:pt x="15" y="0"/>
                    </a:moveTo>
                    <a:lnTo>
                      <a:pt x="21" y="0"/>
                    </a:lnTo>
                    <a:lnTo>
                      <a:pt x="27" y="0"/>
                    </a:lnTo>
                    <a:lnTo>
                      <a:pt x="30" y="2"/>
                    </a:lnTo>
                    <a:lnTo>
                      <a:pt x="31" y="4"/>
                    </a:lnTo>
                    <a:lnTo>
                      <a:pt x="30" y="6"/>
                    </a:lnTo>
                    <a:lnTo>
                      <a:pt x="27" y="8"/>
                    </a:lnTo>
                    <a:lnTo>
                      <a:pt x="23" y="10"/>
                    </a:lnTo>
                    <a:lnTo>
                      <a:pt x="16" y="11"/>
                    </a:lnTo>
                    <a:lnTo>
                      <a:pt x="10" y="11"/>
                    </a:lnTo>
                    <a:lnTo>
                      <a:pt x="6" y="10"/>
                    </a:lnTo>
                    <a:lnTo>
                      <a:pt x="1" y="9"/>
                    </a:lnTo>
                    <a:lnTo>
                      <a:pt x="0" y="7"/>
                    </a:lnTo>
                    <a:lnTo>
                      <a:pt x="1" y="5"/>
                    </a:lnTo>
                    <a:lnTo>
                      <a:pt x="4" y="3"/>
                    </a:lnTo>
                    <a:lnTo>
                      <a:pt x="9" y="1"/>
                    </a:lnTo>
                    <a:lnTo>
                      <a:pt x="15" y="0"/>
                    </a:lnTo>
                    <a:close/>
                  </a:path>
                </a:pathLst>
              </a:custGeom>
              <a:solidFill>
                <a:srgbClr val="5B6670"/>
              </a:solidFill>
              <a:ln w="9525">
                <a:noFill/>
                <a:round/>
                <a:headEnd/>
                <a:tailEnd/>
              </a:ln>
            </p:spPr>
            <p:txBody>
              <a:bodyPr/>
              <a:lstStyle/>
              <a:p>
                <a:endParaRPr lang="en-US"/>
              </a:p>
            </p:txBody>
          </p:sp>
          <p:sp>
            <p:nvSpPr>
              <p:cNvPr id="205" name="Freeform 170"/>
              <p:cNvSpPr>
                <a:spLocks/>
              </p:cNvSpPr>
              <p:nvPr/>
            </p:nvSpPr>
            <p:spPr bwMode="auto">
              <a:xfrm>
                <a:off x="2776" y="1198"/>
                <a:ext cx="5" cy="2"/>
              </a:xfrm>
              <a:custGeom>
                <a:avLst/>
                <a:gdLst/>
                <a:ahLst/>
                <a:cxnLst>
                  <a:cxn ang="0">
                    <a:pos x="15" y="0"/>
                  </a:cxn>
                  <a:cxn ang="0">
                    <a:pos x="21" y="0"/>
                  </a:cxn>
                  <a:cxn ang="0">
                    <a:pos x="26" y="0"/>
                  </a:cxn>
                  <a:cxn ang="0">
                    <a:pos x="30" y="2"/>
                  </a:cxn>
                  <a:cxn ang="0">
                    <a:pos x="31" y="4"/>
                  </a:cxn>
                  <a:cxn ang="0">
                    <a:pos x="30" y="6"/>
                  </a:cxn>
                  <a:cxn ang="0">
                    <a:pos x="26" y="8"/>
                  </a:cxn>
                  <a:cxn ang="0">
                    <a:pos x="22" y="10"/>
                  </a:cxn>
                  <a:cxn ang="0">
                    <a:pos x="16" y="11"/>
                  </a:cxn>
                  <a:cxn ang="0">
                    <a:pos x="9" y="11"/>
                  </a:cxn>
                  <a:cxn ang="0">
                    <a:pos x="5" y="10"/>
                  </a:cxn>
                  <a:cxn ang="0">
                    <a:pos x="2" y="9"/>
                  </a:cxn>
                  <a:cxn ang="0">
                    <a:pos x="0" y="7"/>
                  </a:cxn>
                  <a:cxn ang="0">
                    <a:pos x="1" y="5"/>
                  </a:cxn>
                  <a:cxn ang="0">
                    <a:pos x="4" y="3"/>
                  </a:cxn>
                  <a:cxn ang="0">
                    <a:pos x="8" y="1"/>
                  </a:cxn>
                  <a:cxn ang="0">
                    <a:pos x="15" y="0"/>
                  </a:cxn>
                </a:cxnLst>
                <a:rect l="0" t="0" r="r" b="b"/>
                <a:pathLst>
                  <a:path w="31" h="11">
                    <a:moveTo>
                      <a:pt x="15" y="0"/>
                    </a:moveTo>
                    <a:lnTo>
                      <a:pt x="21" y="0"/>
                    </a:lnTo>
                    <a:lnTo>
                      <a:pt x="26" y="0"/>
                    </a:lnTo>
                    <a:lnTo>
                      <a:pt x="30" y="2"/>
                    </a:lnTo>
                    <a:lnTo>
                      <a:pt x="31" y="4"/>
                    </a:lnTo>
                    <a:lnTo>
                      <a:pt x="30" y="6"/>
                    </a:lnTo>
                    <a:lnTo>
                      <a:pt x="26" y="8"/>
                    </a:lnTo>
                    <a:lnTo>
                      <a:pt x="22" y="10"/>
                    </a:lnTo>
                    <a:lnTo>
                      <a:pt x="16" y="11"/>
                    </a:lnTo>
                    <a:lnTo>
                      <a:pt x="9" y="11"/>
                    </a:lnTo>
                    <a:lnTo>
                      <a:pt x="5" y="10"/>
                    </a:lnTo>
                    <a:lnTo>
                      <a:pt x="2" y="9"/>
                    </a:lnTo>
                    <a:lnTo>
                      <a:pt x="0" y="7"/>
                    </a:lnTo>
                    <a:lnTo>
                      <a:pt x="1" y="5"/>
                    </a:lnTo>
                    <a:lnTo>
                      <a:pt x="4" y="3"/>
                    </a:lnTo>
                    <a:lnTo>
                      <a:pt x="8" y="1"/>
                    </a:lnTo>
                    <a:lnTo>
                      <a:pt x="15" y="0"/>
                    </a:lnTo>
                    <a:close/>
                  </a:path>
                </a:pathLst>
              </a:custGeom>
              <a:solidFill>
                <a:srgbClr val="5B6670"/>
              </a:solidFill>
              <a:ln w="9525">
                <a:noFill/>
                <a:round/>
                <a:headEnd/>
                <a:tailEnd/>
              </a:ln>
            </p:spPr>
            <p:txBody>
              <a:bodyPr/>
              <a:lstStyle/>
              <a:p>
                <a:endParaRPr lang="en-US"/>
              </a:p>
            </p:txBody>
          </p:sp>
          <p:sp>
            <p:nvSpPr>
              <p:cNvPr id="206" name="Freeform 171"/>
              <p:cNvSpPr>
                <a:spLocks/>
              </p:cNvSpPr>
              <p:nvPr/>
            </p:nvSpPr>
            <p:spPr bwMode="auto">
              <a:xfrm>
                <a:off x="2757" y="1200"/>
                <a:ext cx="4" cy="1"/>
              </a:xfrm>
              <a:custGeom>
                <a:avLst/>
                <a:gdLst/>
                <a:ahLst/>
                <a:cxnLst>
                  <a:cxn ang="0">
                    <a:pos x="11" y="0"/>
                  </a:cxn>
                  <a:cxn ang="0">
                    <a:pos x="15" y="0"/>
                  </a:cxn>
                  <a:cxn ang="0">
                    <a:pos x="18" y="0"/>
                  </a:cxn>
                  <a:cxn ang="0">
                    <a:pos x="20" y="2"/>
                  </a:cxn>
                  <a:cxn ang="0">
                    <a:pos x="21" y="3"/>
                  </a:cxn>
                  <a:cxn ang="0">
                    <a:pos x="21" y="4"/>
                  </a:cxn>
                  <a:cxn ang="0">
                    <a:pos x="19" y="6"/>
                  </a:cxn>
                  <a:cxn ang="0">
                    <a:pos x="15" y="7"/>
                  </a:cxn>
                  <a:cxn ang="0">
                    <a:pos x="11" y="8"/>
                  </a:cxn>
                  <a:cxn ang="0">
                    <a:pos x="6" y="8"/>
                  </a:cxn>
                  <a:cxn ang="0">
                    <a:pos x="3" y="7"/>
                  </a:cxn>
                  <a:cxn ang="0">
                    <a:pos x="1" y="6"/>
                  </a:cxn>
                  <a:cxn ang="0">
                    <a:pos x="0" y="5"/>
                  </a:cxn>
                  <a:cxn ang="0">
                    <a:pos x="0" y="3"/>
                  </a:cxn>
                  <a:cxn ang="0">
                    <a:pos x="2" y="2"/>
                  </a:cxn>
                  <a:cxn ang="0">
                    <a:pos x="6" y="0"/>
                  </a:cxn>
                  <a:cxn ang="0">
                    <a:pos x="11" y="0"/>
                  </a:cxn>
                </a:cxnLst>
                <a:rect l="0" t="0" r="r" b="b"/>
                <a:pathLst>
                  <a:path w="21" h="8">
                    <a:moveTo>
                      <a:pt x="11" y="0"/>
                    </a:moveTo>
                    <a:lnTo>
                      <a:pt x="15" y="0"/>
                    </a:lnTo>
                    <a:lnTo>
                      <a:pt x="18" y="0"/>
                    </a:lnTo>
                    <a:lnTo>
                      <a:pt x="20" y="2"/>
                    </a:lnTo>
                    <a:lnTo>
                      <a:pt x="21" y="3"/>
                    </a:lnTo>
                    <a:lnTo>
                      <a:pt x="21" y="4"/>
                    </a:lnTo>
                    <a:lnTo>
                      <a:pt x="19" y="6"/>
                    </a:lnTo>
                    <a:lnTo>
                      <a:pt x="15" y="7"/>
                    </a:lnTo>
                    <a:lnTo>
                      <a:pt x="11" y="8"/>
                    </a:lnTo>
                    <a:lnTo>
                      <a:pt x="6" y="8"/>
                    </a:lnTo>
                    <a:lnTo>
                      <a:pt x="3" y="7"/>
                    </a:lnTo>
                    <a:lnTo>
                      <a:pt x="1" y="6"/>
                    </a:lnTo>
                    <a:lnTo>
                      <a:pt x="0" y="5"/>
                    </a:lnTo>
                    <a:lnTo>
                      <a:pt x="0" y="3"/>
                    </a:lnTo>
                    <a:lnTo>
                      <a:pt x="2" y="2"/>
                    </a:lnTo>
                    <a:lnTo>
                      <a:pt x="6" y="0"/>
                    </a:lnTo>
                    <a:lnTo>
                      <a:pt x="11" y="0"/>
                    </a:lnTo>
                    <a:close/>
                  </a:path>
                </a:pathLst>
              </a:custGeom>
              <a:solidFill>
                <a:srgbClr val="63F442"/>
              </a:solidFill>
              <a:ln w="9525">
                <a:noFill/>
                <a:round/>
                <a:headEnd/>
                <a:tailEnd/>
              </a:ln>
            </p:spPr>
            <p:txBody>
              <a:bodyPr/>
              <a:lstStyle/>
              <a:p>
                <a:endParaRPr lang="en-US"/>
              </a:p>
            </p:txBody>
          </p:sp>
          <p:sp>
            <p:nvSpPr>
              <p:cNvPr id="207" name="Freeform 172"/>
              <p:cNvSpPr>
                <a:spLocks/>
              </p:cNvSpPr>
              <p:nvPr/>
            </p:nvSpPr>
            <p:spPr bwMode="auto">
              <a:xfrm>
                <a:off x="2767" y="1198"/>
                <a:ext cx="4" cy="2"/>
              </a:xfrm>
              <a:custGeom>
                <a:avLst/>
                <a:gdLst/>
                <a:ahLst/>
                <a:cxnLst>
                  <a:cxn ang="0">
                    <a:pos x="11" y="0"/>
                  </a:cxn>
                  <a:cxn ang="0">
                    <a:pos x="15" y="0"/>
                  </a:cxn>
                  <a:cxn ang="0">
                    <a:pos x="20" y="1"/>
                  </a:cxn>
                  <a:cxn ang="0">
                    <a:pos x="22" y="2"/>
                  </a:cxn>
                  <a:cxn ang="0">
                    <a:pos x="23" y="3"/>
                  </a:cxn>
                  <a:cxn ang="0">
                    <a:pos x="22" y="5"/>
                  </a:cxn>
                  <a:cxn ang="0">
                    <a:pos x="20" y="7"/>
                  </a:cxn>
                  <a:cxn ang="0">
                    <a:pos x="16" y="8"/>
                  </a:cxn>
                  <a:cxn ang="0">
                    <a:pos x="12" y="8"/>
                  </a:cxn>
                  <a:cxn ang="0">
                    <a:pos x="8" y="8"/>
                  </a:cxn>
                  <a:cxn ang="0">
                    <a:pos x="4" y="8"/>
                  </a:cxn>
                  <a:cxn ang="0">
                    <a:pos x="2" y="7"/>
                  </a:cxn>
                  <a:cxn ang="0">
                    <a:pos x="0" y="5"/>
                  </a:cxn>
                  <a:cxn ang="0">
                    <a:pos x="2" y="4"/>
                  </a:cxn>
                  <a:cxn ang="0">
                    <a:pos x="4" y="2"/>
                  </a:cxn>
                  <a:cxn ang="0">
                    <a:pos x="7" y="1"/>
                  </a:cxn>
                  <a:cxn ang="0">
                    <a:pos x="11" y="0"/>
                  </a:cxn>
                </a:cxnLst>
                <a:rect l="0" t="0" r="r" b="b"/>
                <a:pathLst>
                  <a:path w="23" h="8">
                    <a:moveTo>
                      <a:pt x="11" y="0"/>
                    </a:moveTo>
                    <a:lnTo>
                      <a:pt x="15" y="0"/>
                    </a:lnTo>
                    <a:lnTo>
                      <a:pt x="20" y="1"/>
                    </a:lnTo>
                    <a:lnTo>
                      <a:pt x="22" y="2"/>
                    </a:lnTo>
                    <a:lnTo>
                      <a:pt x="23" y="3"/>
                    </a:lnTo>
                    <a:lnTo>
                      <a:pt x="22" y="5"/>
                    </a:lnTo>
                    <a:lnTo>
                      <a:pt x="20" y="7"/>
                    </a:lnTo>
                    <a:lnTo>
                      <a:pt x="16" y="8"/>
                    </a:lnTo>
                    <a:lnTo>
                      <a:pt x="12" y="8"/>
                    </a:lnTo>
                    <a:lnTo>
                      <a:pt x="8" y="8"/>
                    </a:lnTo>
                    <a:lnTo>
                      <a:pt x="4" y="8"/>
                    </a:lnTo>
                    <a:lnTo>
                      <a:pt x="2" y="7"/>
                    </a:lnTo>
                    <a:lnTo>
                      <a:pt x="0" y="5"/>
                    </a:lnTo>
                    <a:lnTo>
                      <a:pt x="2" y="4"/>
                    </a:lnTo>
                    <a:lnTo>
                      <a:pt x="4" y="2"/>
                    </a:lnTo>
                    <a:lnTo>
                      <a:pt x="7" y="1"/>
                    </a:lnTo>
                    <a:lnTo>
                      <a:pt x="11" y="0"/>
                    </a:lnTo>
                    <a:close/>
                  </a:path>
                </a:pathLst>
              </a:custGeom>
              <a:solidFill>
                <a:srgbClr val="FF3A3A"/>
              </a:solidFill>
              <a:ln w="9525">
                <a:noFill/>
                <a:round/>
                <a:headEnd/>
                <a:tailEnd/>
              </a:ln>
            </p:spPr>
            <p:txBody>
              <a:bodyPr/>
              <a:lstStyle/>
              <a:p>
                <a:endParaRPr lang="en-US"/>
              </a:p>
            </p:txBody>
          </p:sp>
          <p:sp>
            <p:nvSpPr>
              <p:cNvPr id="208" name="Freeform 173"/>
              <p:cNvSpPr>
                <a:spLocks/>
              </p:cNvSpPr>
              <p:nvPr/>
            </p:nvSpPr>
            <p:spPr bwMode="auto">
              <a:xfrm>
                <a:off x="2777" y="1198"/>
                <a:ext cx="4" cy="1"/>
              </a:xfrm>
              <a:custGeom>
                <a:avLst/>
                <a:gdLst/>
                <a:ahLst/>
                <a:cxnLst>
                  <a:cxn ang="0">
                    <a:pos x="11" y="0"/>
                  </a:cxn>
                  <a:cxn ang="0">
                    <a:pos x="15" y="0"/>
                  </a:cxn>
                  <a:cxn ang="0">
                    <a:pos x="18" y="0"/>
                  </a:cxn>
                  <a:cxn ang="0">
                    <a:pos x="21" y="1"/>
                  </a:cxn>
                  <a:cxn ang="0">
                    <a:pos x="23" y="3"/>
                  </a:cxn>
                  <a:cxn ang="0">
                    <a:pos x="21" y="4"/>
                  </a:cxn>
                  <a:cxn ang="0">
                    <a:pos x="19" y="6"/>
                  </a:cxn>
                  <a:cxn ang="0">
                    <a:pos x="16" y="7"/>
                  </a:cxn>
                  <a:cxn ang="0">
                    <a:pos x="12" y="7"/>
                  </a:cxn>
                  <a:cxn ang="0">
                    <a:pos x="8" y="7"/>
                  </a:cxn>
                  <a:cxn ang="0">
                    <a:pos x="3" y="7"/>
                  </a:cxn>
                  <a:cxn ang="0">
                    <a:pos x="1" y="6"/>
                  </a:cxn>
                  <a:cxn ang="0">
                    <a:pos x="0" y="5"/>
                  </a:cxn>
                  <a:cxn ang="0">
                    <a:pos x="1" y="3"/>
                  </a:cxn>
                  <a:cxn ang="0">
                    <a:pos x="3" y="1"/>
                  </a:cxn>
                  <a:cxn ang="0">
                    <a:pos x="7" y="0"/>
                  </a:cxn>
                  <a:cxn ang="0">
                    <a:pos x="11" y="0"/>
                  </a:cxn>
                </a:cxnLst>
                <a:rect l="0" t="0" r="r" b="b"/>
                <a:pathLst>
                  <a:path w="23" h="7">
                    <a:moveTo>
                      <a:pt x="11" y="0"/>
                    </a:moveTo>
                    <a:lnTo>
                      <a:pt x="15" y="0"/>
                    </a:lnTo>
                    <a:lnTo>
                      <a:pt x="18" y="0"/>
                    </a:lnTo>
                    <a:lnTo>
                      <a:pt x="21" y="1"/>
                    </a:lnTo>
                    <a:lnTo>
                      <a:pt x="23" y="3"/>
                    </a:lnTo>
                    <a:lnTo>
                      <a:pt x="21" y="4"/>
                    </a:lnTo>
                    <a:lnTo>
                      <a:pt x="19" y="6"/>
                    </a:lnTo>
                    <a:lnTo>
                      <a:pt x="16" y="7"/>
                    </a:lnTo>
                    <a:lnTo>
                      <a:pt x="12" y="7"/>
                    </a:lnTo>
                    <a:lnTo>
                      <a:pt x="8" y="7"/>
                    </a:lnTo>
                    <a:lnTo>
                      <a:pt x="3" y="7"/>
                    </a:lnTo>
                    <a:lnTo>
                      <a:pt x="1" y="6"/>
                    </a:lnTo>
                    <a:lnTo>
                      <a:pt x="0" y="5"/>
                    </a:lnTo>
                    <a:lnTo>
                      <a:pt x="1" y="3"/>
                    </a:lnTo>
                    <a:lnTo>
                      <a:pt x="3" y="1"/>
                    </a:lnTo>
                    <a:lnTo>
                      <a:pt x="7" y="0"/>
                    </a:lnTo>
                    <a:lnTo>
                      <a:pt x="11" y="0"/>
                    </a:lnTo>
                    <a:close/>
                  </a:path>
                </a:pathLst>
              </a:custGeom>
              <a:solidFill>
                <a:srgbClr val="FFD63A"/>
              </a:solidFill>
              <a:ln w="9525">
                <a:noFill/>
                <a:round/>
                <a:headEnd/>
                <a:tailEnd/>
              </a:ln>
            </p:spPr>
            <p:txBody>
              <a:bodyPr/>
              <a:lstStyle/>
              <a:p>
                <a:endParaRPr lang="en-US"/>
              </a:p>
            </p:txBody>
          </p:sp>
          <p:sp>
            <p:nvSpPr>
              <p:cNvPr id="209" name="Freeform 174"/>
              <p:cNvSpPr>
                <a:spLocks/>
              </p:cNvSpPr>
              <p:nvPr/>
            </p:nvSpPr>
            <p:spPr bwMode="auto">
              <a:xfrm>
                <a:off x="2758" y="1326"/>
                <a:ext cx="30" cy="10"/>
              </a:xfrm>
              <a:custGeom>
                <a:avLst/>
                <a:gdLst/>
                <a:ahLst/>
                <a:cxnLst>
                  <a:cxn ang="0">
                    <a:pos x="0" y="0"/>
                  </a:cxn>
                  <a:cxn ang="0">
                    <a:pos x="179" y="17"/>
                  </a:cxn>
                  <a:cxn ang="0">
                    <a:pos x="179" y="58"/>
                  </a:cxn>
                  <a:cxn ang="0">
                    <a:pos x="0" y="34"/>
                  </a:cxn>
                  <a:cxn ang="0">
                    <a:pos x="0" y="0"/>
                  </a:cxn>
                </a:cxnLst>
                <a:rect l="0" t="0" r="r" b="b"/>
                <a:pathLst>
                  <a:path w="179" h="58">
                    <a:moveTo>
                      <a:pt x="0" y="0"/>
                    </a:moveTo>
                    <a:lnTo>
                      <a:pt x="179" y="17"/>
                    </a:lnTo>
                    <a:lnTo>
                      <a:pt x="179" y="58"/>
                    </a:lnTo>
                    <a:lnTo>
                      <a:pt x="0" y="34"/>
                    </a:lnTo>
                    <a:lnTo>
                      <a:pt x="0" y="0"/>
                    </a:lnTo>
                    <a:close/>
                  </a:path>
                </a:pathLst>
              </a:custGeom>
              <a:solidFill>
                <a:srgbClr val="967044"/>
              </a:solidFill>
              <a:ln w="9525">
                <a:noFill/>
                <a:round/>
                <a:headEnd/>
                <a:tailEnd/>
              </a:ln>
            </p:spPr>
            <p:txBody>
              <a:bodyPr/>
              <a:lstStyle/>
              <a:p>
                <a:endParaRPr lang="en-US"/>
              </a:p>
            </p:txBody>
          </p:sp>
          <p:sp>
            <p:nvSpPr>
              <p:cNvPr id="210" name="Freeform 175"/>
              <p:cNvSpPr>
                <a:spLocks/>
              </p:cNvSpPr>
              <p:nvPr/>
            </p:nvSpPr>
            <p:spPr bwMode="auto">
              <a:xfrm>
                <a:off x="2903" y="1169"/>
                <a:ext cx="10" cy="113"/>
              </a:xfrm>
              <a:custGeom>
                <a:avLst/>
                <a:gdLst/>
                <a:ahLst/>
                <a:cxnLst>
                  <a:cxn ang="0">
                    <a:pos x="0" y="673"/>
                  </a:cxn>
                  <a:cxn ang="0">
                    <a:pos x="61" y="678"/>
                  </a:cxn>
                  <a:cxn ang="0">
                    <a:pos x="14" y="660"/>
                  </a:cxn>
                  <a:cxn ang="0">
                    <a:pos x="15" y="496"/>
                  </a:cxn>
                  <a:cxn ang="0">
                    <a:pos x="19" y="330"/>
                  </a:cxn>
                  <a:cxn ang="0">
                    <a:pos x="24" y="163"/>
                  </a:cxn>
                  <a:cxn ang="0">
                    <a:pos x="33" y="0"/>
                  </a:cxn>
                  <a:cxn ang="0">
                    <a:pos x="8" y="19"/>
                  </a:cxn>
                  <a:cxn ang="0">
                    <a:pos x="7" y="182"/>
                  </a:cxn>
                  <a:cxn ang="0">
                    <a:pos x="4" y="346"/>
                  </a:cxn>
                  <a:cxn ang="0">
                    <a:pos x="0" y="510"/>
                  </a:cxn>
                  <a:cxn ang="0">
                    <a:pos x="0" y="673"/>
                  </a:cxn>
                </a:cxnLst>
                <a:rect l="0" t="0" r="r" b="b"/>
                <a:pathLst>
                  <a:path w="61" h="678">
                    <a:moveTo>
                      <a:pt x="0" y="673"/>
                    </a:moveTo>
                    <a:lnTo>
                      <a:pt x="61" y="678"/>
                    </a:lnTo>
                    <a:lnTo>
                      <a:pt x="14" y="660"/>
                    </a:lnTo>
                    <a:lnTo>
                      <a:pt x="15" y="496"/>
                    </a:lnTo>
                    <a:lnTo>
                      <a:pt x="19" y="330"/>
                    </a:lnTo>
                    <a:lnTo>
                      <a:pt x="24" y="163"/>
                    </a:lnTo>
                    <a:lnTo>
                      <a:pt x="33" y="0"/>
                    </a:lnTo>
                    <a:lnTo>
                      <a:pt x="8" y="19"/>
                    </a:lnTo>
                    <a:lnTo>
                      <a:pt x="7" y="182"/>
                    </a:lnTo>
                    <a:lnTo>
                      <a:pt x="4" y="346"/>
                    </a:lnTo>
                    <a:lnTo>
                      <a:pt x="0" y="510"/>
                    </a:lnTo>
                    <a:lnTo>
                      <a:pt x="0" y="673"/>
                    </a:lnTo>
                    <a:close/>
                  </a:path>
                </a:pathLst>
              </a:custGeom>
              <a:solidFill>
                <a:srgbClr val="E0D1B5"/>
              </a:solidFill>
              <a:ln w="9525">
                <a:noFill/>
                <a:round/>
                <a:headEnd/>
                <a:tailEnd/>
              </a:ln>
            </p:spPr>
            <p:txBody>
              <a:bodyPr/>
              <a:lstStyle/>
              <a:p>
                <a:endParaRPr lang="en-US"/>
              </a:p>
            </p:txBody>
          </p:sp>
          <p:sp>
            <p:nvSpPr>
              <p:cNvPr id="211" name="Freeform 176"/>
              <p:cNvSpPr>
                <a:spLocks/>
              </p:cNvSpPr>
              <p:nvPr/>
            </p:nvSpPr>
            <p:spPr bwMode="auto">
              <a:xfrm>
                <a:off x="2921" y="1286"/>
                <a:ext cx="50" cy="73"/>
              </a:xfrm>
              <a:custGeom>
                <a:avLst/>
                <a:gdLst/>
                <a:ahLst/>
                <a:cxnLst>
                  <a:cxn ang="0">
                    <a:pos x="37" y="5"/>
                  </a:cxn>
                  <a:cxn ang="0">
                    <a:pos x="145" y="0"/>
                  </a:cxn>
                  <a:cxn ang="0">
                    <a:pos x="257" y="12"/>
                  </a:cxn>
                  <a:cxn ang="0">
                    <a:pos x="270" y="65"/>
                  </a:cxn>
                  <a:cxn ang="0">
                    <a:pos x="280" y="115"/>
                  </a:cxn>
                  <a:cxn ang="0">
                    <a:pos x="286" y="161"/>
                  </a:cxn>
                  <a:cxn ang="0">
                    <a:pos x="290" y="207"/>
                  </a:cxn>
                  <a:cxn ang="0">
                    <a:pos x="293" y="254"/>
                  </a:cxn>
                  <a:cxn ang="0">
                    <a:pos x="295" y="300"/>
                  </a:cxn>
                  <a:cxn ang="0">
                    <a:pos x="295" y="350"/>
                  </a:cxn>
                  <a:cxn ang="0">
                    <a:pos x="295" y="404"/>
                  </a:cxn>
                  <a:cxn ang="0">
                    <a:pos x="170" y="437"/>
                  </a:cxn>
                  <a:cxn ang="0">
                    <a:pos x="0" y="411"/>
                  </a:cxn>
                  <a:cxn ang="0">
                    <a:pos x="0" y="293"/>
                  </a:cxn>
                  <a:cxn ang="0">
                    <a:pos x="16" y="99"/>
                  </a:cxn>
                  <a:cxn ang="0">
                    <a:pos x="37" y="5"/>
                  </a:cxn>
                </a:cxnLst>
                <a:rect l="0" t="0" r="r" b="b"/>
                <a:pathLst>
                  <a:path w="295" h="437">
                    <a:moveTo>
                      <a:pt x="37" y="5"/>
                    </a:moveTo>
                    <a:lnTo>
                      <a:pt x="145" y="0"/>
                    </a:lnTo>
                    <a:lnTo>
                      <a:pt x="257" y="12"/>
                    </a:lnTo>
                    <a:lnTo>
                      <a:pt x="270" y="65"/>
                    </a:lnTo>
                    <a:lnTo>
                      <a:pt x="280" y="115"/>
                    </a:lnTo>
                    <a:lnTo>
                      <a:pt x="286" y="161"/>
                    </a:lnTo>
                    <a:lnTo>
                      <a:pt x="290" y="207"/>
                    </a:lnTo>
                    <a:lnTo>
                      <a:pt x="293" y="254"/>
                    </a:lnTo>
                    <a:lnTo>
                      <a:pt x="295" y="300"/>
                    </a:lnTo>
                    <a:lnTo>
                      <a:pt x="295" y="350"/>
                    </a:lnTo>
                    <a:lnTo>
                      <a:pt x="295" y="404"/>
                    </a:lnTo>
                    <a:lnTo>
                      <a:pt x="170" y="437"/>
                    </a:lnTo>
                    <a:lnTo>
                      <a:pt x="0" y="411"/>
                    </a:lnTo>
                    <a:lnTo>
                      <a:pt x="0" y="293"/>
                    </a:lnTo>
                    <a:lnTo>
                      <a:pt x="16" y="99"/>
                    </a:lnTo>
                    <a:lnTo>
                      <a:pt x="37" y="5"/>
                    </a:lnTo>
                    <a:close/>
                  </a:path>
                </a:pathLst>
              </a:custGeom>
              <a:solidFill>
                <a:srgbClr val="33353A"/>
              </a:solidFill>
              <a:ln w="9525">
                <a:noFill/>
                <a:round/>
                <a:headEnd/>
                <a:tailEnd/>
              </a:ln>
            </p:spPr>
            <p:txBody>
              <a:bodyPr/>
              <a:lstStyle/>
              <a:p>
                <a:endParaRPr lang="en-US"/>
              </a:p>
            </p:txBody>
          </p:sp>
          <p:sp>
            <p:nvSpPr>
              <p:cNvPr id="212" name="Freeform 177"/>
              <p:cNvSpPr>
                <a:spLocks/>
              </p:cNvSpPr>
              <p:nvPr/>
            </p:nvSpPr>
            <p:spPr bwMode="auto">
              <a:xfrm>
                <a:off x="2921" y="1294"/>
                <a:ext cx="30" cy="57"/>
              </a:xfrm>
              <a:custGeom>
                <a:avLst/>
                <a:gdLst/>
                <a:ahLst/>
                <a:cxnLst>
                  <a:cxn ang="0">
                    <a:pos x="25" y="4"/>
                  </a:cxn>
                  <a:cxn ang="0">
                    <a:pos x="91" y="0"/>
                  </a:cxn>
                  <a:cxn ang="0">
                    <a:pos x="172" y="6"/>
                  </a:cxn>
                  <a:cxn ang="0">
                    <a:pos x="178" y="90"/>
                  </a:cxn>
                  <a:cxn ang="0">
                    <a:pos x="179" y="177"/>
                  </a:cxn>
                  <a:cxn ang="0">
                    <a:pos x="178" y="262"/>
                  </a:cxn>
                  <a:cxn ang="0">
                    <a:pos x="172" y="340"/>
                  </a:cxn>
                  <a:cxn ang="0">
                    <a:pos x="162" y="340"/>
                  </a:cxn>
                  <a:cxn ang="0">
                    <a:pos x="150" y="340"/>
                  </a:cxn>
                  <a:cxn ang="0">
                    <a:pos x="139" y="340"/>
                  </a:cxn>
                  <a:cxn ang="0">
                    <a:pos x="127" y="340"/>
                  </a:cxn>
                  <a:cxn ang="0">
                    <a:pos x="117" y="339"/>
                  </a:cxn>
                  <a:cxn ang="0">
                    <a:pos x="105" y="338"/>
                  </a:cxn>
                  <a:cxn ang="0">
                    <a:pos x="94" y="338"/>
                  </a:cxn>
                  <a:cxn ang="0">
                    <a:pos x="83" y="337"/>
                  </a:cxn>
                  <a:cxn ang="0">
                    <a:pos x="72" y="336"/>
                  </a:cxn>
                  <a:cxn ang="0">
                    <a:pos x="61" y="335"/>
                  </a:cxn>
                  <a:cxn ang="0">
                    <a:pos x="51" y="333"/>
                  </a:cxn>
                  <a:cxn ang="0">
                    <a:pos x="40" y="332"/>
                  </a:cxn>
                  <a:cxn ang="0">
                    <a:pos x="30" y="331"/>
                  </a:cxn>
                  <a:cxn ang="0">
                    <a:pos x="19" y="330"/>
                  </a:cxn>
                  <a:cxn ang="0">
                    <a:pos x="9" y="329"/>
                  </a:cxn>
                  <a:cxn ang="0">
                    <a:pos x="0" y="328"/>
                  </a:cxn>
                  <a:cxn ang="0">
                    <a:pos x="0" y="242"/>
                  </a:cxn>
                  <a:cxn ang="0">
                    <a:pos x="2" y="166"/>
                  </a:cxn>
                  <a:cxn ang="0">
                    <a:pos x="9" y="89"/>
                  </a:cxn>
                  <a:cxn ang="0">
                    <a:pos x="25" y="4"/>
                  </a:cxn>
                </a:cxnLst>
                <a:rect l="0" t="0" r="r" b="b"/>
                <a:pathLst>
                  <a:path w="179" h="340">
                    <a:moveTo>
                      <a:pt x="25" y="4"/>
                    </a:moveTo>
                    <a:lnTo>
                      <a:pt x="91" y="0"/>
                    </a:lnTo>
                    <a:lnTo>
                      <a:pt x="172" y="6"/>
                    </a:lnTo>
                    <a:lnTo>
                      <a:pt x="178" y="90"/>
                    </a:lnTo>
                    <a:lnTo>
                      <a:pt x="179" y="177"/>
                    </a:lnTo>
                    <a:lnTo>
                      <a:pt x="178" y="262"/>
                    </a:lnTo>
                    <a:lnTo>
                      <a:pt x="172" y="340"/>
                    </a:lnTo>
                    <a:lnTo>
                      <a:pt x="162" y="340"/>
                    </a:lnTo>
                    <a:lnTo>
                      <a:pt x="150" y="340"/>
                    </a:lnTo>
                    <a:lnTo>
                      <a:pt x="139" y="340"/>
                    </a:lnTo>
                    <a:lnTo>
                      <a:pt x="127" y="340"/>
                    </a:lnTo>
                    <a:lnTo>
                      <a:pt x="117" y="339"/>
                    </a:lnTo>
                    <a:lnTo>
                      <a:pt x="105" y="338"/>
                    </a:lnTo>
                    <a:lnTo>
                      <a:pt x="94" y="338"/>
                    </a:lnTo>
                    <a:lnTo>
                      <a:pt x="83" y="337"/>
                    </a:lnTo>
                    <a:lnTo>
                      <a:pt x="72" y="336"/>
                    </a:lnTo>
                    <a:lnTo>
                      <a:pt x="61" y="335"/>
                    </a:lnTo>
                    <a:lnTo>
                      <a:pt x="51" y="333"/>
                    </a:lnTo>
                    <a:lnTo>
                      <a:pt x="40" y="332"/>
                    </a:lnTo>
                    <a:lnTo>
                      <a:pt x="30" y="331"/>
                    </a:lnTo>
                    <a:lnTo>
                      <a:pt x="19" y="330"/>
                    </a:lnTo>
                    <a:lnTo>
                      <a:pt x="9" y="329"/>
                    </a:lnTo>
                    <a:lnTo>
                      <a:pt x="0" y="328"/>
                    </a:lnTo>
                    <a:lnTo>
                      <a:pt x="0" y="242"/>
                    </a:lnTo>
                    <a:lnTo>
                      <a:pt x="2" y="166"/>
                    </a:lnTo>
                    <a:lnTo>
                      <a:pt x="9" y="89"/>
                    </a:lnTo>
                    <a:lnTo>
                      <a:pt x="25" y="4"/>
                    </a:lnTo>
                    <a:close/>
                  </a:path>
                </a:pathLst>
              </a:custGeom>
              <a:solidFill>
                <a:srgbClr val="967044"/>
              </a:solidFill>
              <a:ln w="9525">
                <a:noFill/>
                <a:round/>
                <a:headEnd/>
                <a:tailEnd/>
              </a:ln>
            </p:spPr>
            <p:txBody>
              <a:bodyPr/>
              <a:lstStyle/>
              <a:p>
                <a:endParaRPr lang="en-US"/>
              </a:p>
            </p:txBody>
          </p:sp>
          <p:sp>
            <p:nvSpPr>
              <p:cNvPr id="213" name="Freeform 178"/>
              <p:cNvSpPr>
                <a:spLocks/>
              </p:cNvSpPr>
              <p:nvPr/>
            </p:nvSpPr>
            <p:spPr bwMode="auto">
              <a:xfrm>
                <a:off x="2922" y="1294"/>
                <a:ext cx="28" cy="53"/>
              </a:xfrm>
              <a:custGeom>
                <a:avLst/>
                <a:gdLst/>
                <a:ahLst/>
                <a:cxnLst>
                  <a:cxn ang="0">
                    <a:pos x="24" y="4"/>
                  </a:cxn>
                  <a:cxn ang="0">
                    <a:pos x="33" y="4"/>
                  </a:cxn>
                  <a:cxn ang="0">
                    <a:pos x="40" y="3"/>
                  </a:cxn>
                  <a:cxn ang="0">
                    <a:pos x="49" y="3"/>
                  </a:cxn>
                  <a:cxn ang="0">
                    <a:pos x="56" y="2"/>
                  </a:cxn>
                  <a:cxn ang="0">
                    <a:pos x="65" y="1"/>
                  </a:cxn>
                  <a:cxn ang="0">
                    <a:pos x="72" y="1"/>
                  </a:cxn>
                  <a:cxn ang="0">
                    <a:pos x="81" y="0"/>
                  </a:cxn>
                  <a:cxn ang="0">
                    <a:pos x="88" y="0"/>
                  </a:cxn>
                  <a:cxn ang="0">
                    <a:pos x="98" y="1"/>
                  </a:cxn>
                  <a:cxn ang="0">
                    <a:pos x="107" y="1"/>
                  </a:cxn>
                  <a:cxn ang="0">
                    <a:pos x="117" y="2"/>
                  </a:cxn>
                  <a:cxn ang="0">
                    <a:pos x="128" y="3"/>
                  </a:cxn>
                  <a:cxn ang="0">
                    <a:pos x="137" y="4"/>
                  </a:cxn>
                  <a:cxn ang="0">
                    <a:pos x="147" y="4"/>
                  </a:cxn>
                  <a:cxn ang="0">
                    <a:pos x="156" y="5"/>
                  </a:cxn>
                  <a:cxn ang="0">
                    <a:pos x="166" y="6"/>
                  </a:cxn>
                  <a:cxn ang="0">
                    <a:pos x="170" y="85"/>
                  </a:cxn>
                  <a:cxn ang="0">
                    <a:pos x="171" y="167"/>
                  </a:cxn>
                  <a:cxn ang="0">
                    <a:pos x="170" y="247"/>
                  </a:cxn>
                  <a:cxn ang="0">
                    <a:pos x="166" y="320"/>
                  </a:cxn>
                  <a:cxn ang="0">
                    <a:pos x="145" y="320"/>
                  </a:cxn>
                  <a:cxn ang="0">
                    <a:pos x="123" y="319"/>
                  </a:cxn>
                  <a:cxn ang="0">
                    <a:pos x="102" y="318"/>
                  </a:cxn>
                  <a:cxn ang="0">
                    <a:pos x="81" y="316"/>
                  </a:cxn>
                  <a:cxn ang="0">
                    <a:pos x="59" y="315"/>
                  </a:cxn>
                  <a:cxn ang="0">
                    <a:pos x="39" y="313"/>
                  </a:cxn>
                  <a:cxn ang="0">
                    <a:pos x="19" y="311"/>
                  </a:cxn>
                  <a:cxn ang="0">
                    <a:pos x="0" y="309"/>
                  </a:cxn>
                  <a:cxn ang="0">
                    <a:pos x="0" y="228"/>
                  </a:cxn>
                  <a:cxn ang="0">
                    <a:pos x="2" y="156"/>
                  </a:cxn>
                  <a:cxn ang="0">
                    <a:pos x="9" y="84"/>
                  </a:cxn>
                  <a:cxn ang="0">
                    <a:pos x="24" y="4"/>
                  </a:cxn>
                </a:cxnLst>
                <a:rect l="0" t="0" r="r" b="b"/>
                <a:pathLst>
                  <a:path w="171" h="320">
                    <a:moveTo>
                      <a:pt x="24" y="4"/>
                    </a:moveTo>
                    <a:lnTo>
                      <a:pt x="33" y="4"/>
                    </a:lnTo>
                    <a:lnTo>
                      <a:pt x="40" y="3"/>
                    </a:lnTo>
                    <a:lnTo>
                      <a:pt x="49" y="3"/>
                    </a:lnTo>
                    <a:lnTo>
                      <a:pt x="56" y="2"/>
                    </a:lnTo>
                    <a:lnTo>
                      <a:pt x="65" y="1"/>
                    </a:lnTo>
                    <a:lnTo>
                      <a:pt x="72" y="1"/>
                    </a:lnTo>
                    <a:lnTo>
                      <a:pt x="81" y="0"/>
                    </a:lnTo>
                    <a:lnTo>
                      <a:pt x="88" y="0"/>
                    </a:lnTo>
                    <a:lnTo>
                      <a:pt x="98" y="1"/>
                    </a:lnTo>
                    <a:lnTo>
                      <a:pt x="107" y="1"/>
                    </a:lnTo>
                    <a:lnTo>
                      <a:pt x="117" y="2"/>
                    </a:lnTo>
                    <a:lnTo>
                      <a:pt x="128" y="3"/>
                    </a:lnTo>
                    <a:lnTo>
                      <a:pt x="137" y="4"/>
                    </a:lnTo>
                    <a:lnTo>
                      <a:pt x="147" y="4"/>
                    </a:lnTo>
                    <a:lnTo>
                      <a:pt x="156" y="5"/>
                    </a:lnTo>
                    <a:lnTo>
                      <a:pt x="166" y="6"/>
                    </a:lnTo>
                    <a:lnTo>
                      <a:pt x="170" y="85"/>
                    </a:lnTo>
                    <a:lnTo>
                      <a:pt x="171" y="167"/>
                    </a:lnTo>
                    <a:lnTo>
                      <a:pt x="170" y="247"/>
                    </a:lnTo>
                    <a:lnTo>
                      <a:pt x="166" y="320"/>
                    </a:lnTo>
                    <a:lnTo>
                      <a:pt x="145" y="320"/>
                    </a:lnTo>
                    <a:lnTo>
                      <a:pt x="123" y="319"/>
                    </a:lnTo>
                    <a:lnTo>
                      <a:pt x="102" y="318"/>
                    </a:lnTo>
                    <a:lnTo>
                      <a:pt x="81" y="316"/>
                    </a:lnTo>
                    <a:lnTo>
                      <a:pt x="59" y="315"/>
                    </a:lnTo>
                    <a:lnTo>
                      <a:pt x="39" y="313"/>
                    </a:lnTo>
                    <a:lnTo>
                      <a:pt x="19" y="311"/>
                    </a:lnTo>
                    <a:lnTo>
                      <a:pt x="0" y="309"/>
                    </a:lnTo>
                    <a:lnTo>
                      <a:pt x="0" y="228"/>
                    </a:lnTo>
                    <a:lnTo>
                      <a:pt x="2" y="156"/>
                    </a:lnTo>
                    <a:lnTo>
                      <a:pt x="9" y="84"/>
                    </a:lnTo>
                    <a:lnTo>
                      <a:pt x="24" y="4"/>
                    </a:lnTo>
                    <a:close/>
                  </a:path>
                </a:pathLst>
              </a:custGeom>
              <a:solidFill>
                <a:srgbClr val="9B774F"/>
              </a:solidFill>
              <a:ln w="9525">
                <a:noFill/>
                <a:round/>
                <a:headEnd/>
                <a:tailEnd/>
              </a:ln>
            </p:spPr>
            <p:txBody>
              <a:bodyPr/>
              <a:lstStyle/>
              <a:p>
                <a:endParaRPr lang="en-US"/>
              </a:p>
            </p:txBody>
          </p:sp>
          <p:sp>
            <p:nvSpPr>
              <p:cNvPr id="214" name="Freeform 179"/>
              <p:cNvSpPr>
                <a:spLocks/>
              </p:cNvSpPr>
              <p:nvPr/>
            </p:nvSpPr>
            <p:spPr bwMode="auto">
              <a:xfrm>
                <a:off x="2922" y="1294"/>
                <a:ext cx="27" cy="50"/>
              </a:xfrm>
              <a:custGeom>
                <a:avLst/>
                <a:gdLst/>
                <a:ahLst/>
                <a:cxnLst>
                  <a:cxn ang="0">
                    <a:pos x="23" y="4"/>
                  </a:cxn>
                  <a:cxn ang="0">
                    <a:pos x="31" y="4"/>
                  </a:cxn>
                  <a:cxn ang="0">
                    <a:pos x="39" y="3"/>
                  </a:cxn>
                  <a:cxn ang="0">
                    <a:pos x="47" y="3"/>
                  </a:cxn>
                  <a:cxn ang="0">
                    <a:pos x="54" y="2"/>
                  </a:cxn>
                  <a:cxn ang="0">
                    <a:pos x="63" y="1"/>
                  </a:cxn>
                  <a:cxn ang="0">
                    <a:pos x="70" y="1"/>
                  </a:cxn>
                  <a:cxn ang="0">
                    <a:pos x="78" y="0"/>
                  </a:cxn>
                  <a:cxn ang="0">
                    <a:pos x="85" y="0"/>
                  </a:cxn>
                  <a:cxn ang="0">
                    <a:pos x="95" y="1"/>
                  </a:cxn>
                  <a:cxn ang="0">
                    <a:pos x="103" y="1"/>
                  </a:cxn>
                  <a:cxn ang="0">
                    <a:pos x="113" y="2"/>
                  </a:cxn>
                  <a:cxn ang="0">
                    <a:pos x="122" y="3"/>
                  </a:cxn>
                  <a:cxn ang="0">
                    <a:pos x="132" y="4"/>
                  </a:cxn>
                  <a:cxn ang="0">
                    <a:pos x="142" y="4"/>
                  </a:cxn>
                  <a:cxn ang="0">
                    <a:pos x="150" y="5"/>
                  </a:cxn>
                  <a:cxn ang="0">
                    <a:pos x="160" y="6"/>
                  </a:cxn>
                  <a:cxn ang="0">
                    <a:pos x="164" y="80"/>
                  </a:cxn>
                  <a:cxn ang="0">
                    <a:pos x="165" y="156"/>
                  </a:cxn>
                  <a:cxn ang="0">
                    <a:pos x="164" y="231"/>
                  </a:cxn>
                  <a:cxn ang="0">
                    <a:pos x="160" y="299"/>
                  </a:cxn>
                  <a:cxn ang="0">
                    <a:pos x="139" y="299"/>
                  </a:cxn>
                  <a:cxn ang="0">
                    <a:pos x="119" y="299"/>
                  </a:cxn>
                  <a:cxn ang="0">
                    <a:pos x="99" y="298"/>
                  </a:cxn>
                  <a:cxn ang="0">
                    <a:pos x="79" y="296"/>
                  </a:cxn>
                  <a:cxn ang="0">
                    <a:pos x="57" y="294"/>
                  </a:cxn>
                  <a:cxn ang="0">
                    <a:pos x="38" y="293"/>
                  </a:cxn>
                  <a:cxn ang="0">
                    <a:pos x="19" y="291"/>
                  </a:cxn>
                  <a:cxn ang="0">
                    <a:pos x="0" y="289"/>
                  </a:cxn>
                  <a:cxn ang="0">
                    <a:pos x="0" y="214"/>
                  </a:cxn>
                  <a:cxn ang="0">
                    <a:pos x="2" y="146"/>
                  </a:cxn>
                  <a:cxn ang="0">
                    <a:pos x="8" y="79"/>
                  </a:cxn>
                  <a:cxn ang="0">
                    <a:pos x="23" y="4"/>
                  </a:cxn>
                </a:cxnLst>
                <a:rect l="0" t="0" r="r" b="b"/>
                <a:pathLst>
                  <a:path w="165" h="299">
                    <a:moveTo>
                      <a:pt x="23" y="4"/>
                    </a:moveTo>
                    <a:lnTo>
                      <a:pt x="31" y="4"/>
                    </a:lnTo>
                    <a:lnTo>
                      <a:pt x="39" y="3"/>
                    </a:lnTo>
                    <a:lnTo>
                      <a:pt x="47" y="3"/>
                    </a:lnTo>
                    <a:lnTo>
                      <a:pt x="54" y="2"/>
                    </a:lnTo>
                    <a:lnTo>
                      <a:pt x="63" y="1"/>
                    </a:lnTo>
                    <a:lnTo>
                      <a:pt x="70" y="1"/>
                    </a:lnTo>
                    <a:lnTo>
                      <a:pt x="78" y="0"/>
                    </a:lnTo>
                    <a:lnTo>
                      <a:pt x="85" y="0"/>
                    </a:lnTo>
                    <a:lnTo>
                      <a:pt x="95" y="1"/>
                    </a:lnTo>
                    <a:lnTo>
                      <a:pt x="103" y="1"/>
                    </a:lnTo>
                    <a:lnTo>
                      <a:pt x="113" y="2"/>
                    </a:lnTo>
                    <a:lnTo>
                      <a:pt x="122" y="3"/>
                    </a:lnTo>
                    <a:lnTo>
                      <a:pt x="132" y="4"/>
                    </a:lnTo>
                    <a:lnTo>
                      <a:pt x="142" y="4"/>
                    </a:lnTo>
                    <a:lnTo>
                      <a:pt x="150" y="5"/>
                    </a:lnTo>
                    <a:lnTo>
                      <a:pt x="160" y="6"/>
                    </a:lnTo>
                    <a:lnTo>
                      <a:pt x="164" y="80"/>
                    </a:lnTo>
                    <a:lnTo>
                      <a:pt x="165" y="156"/>
                    </a:lnTo>
                    <a:lnTo>
                      <a:pt x="164" y="231"/>
                    </a:lnTo>
                    <a:lnTo>
                      <a:pt x="160" y="299"/>
                    </a:lnTo>
                    <a:lnTo>
                      <a:pt x="139" y="299"/>
                    </a:lnTo>
                    <a:lnTo>
                      <a:pt x="119" y="299"/>
                    </a:lnTo>
                    <a:lnTo>
                      <a:pt x="99" y="298"/>
                    </a:lnTo>
                    <a:lnTo>
                      <a:pt x="79" y="296"/>
                    </a:lnTo>
                    <a:lnTo>
                      <a:pt x="57" y="294"/>
                    </a:lnTo>
                    <a:lnTo>
                      <a:pt x="38" y="293"/>
                    </a:lnTo>
                    <a:lnTo>
                      <a:pt x="19" y="291"/>
                    </a:lnTo>
                    <a:lnTo>
                      <a:pt x="0" y="289"/>
                    </a:lnTo>
                    <a:lnTo>
                      <a:pt x="0" y="214"/>
                    </a:lnTo>
                    <a:lnTo>
                      <a:pt x="2" y="146"/>
                    </a:lnTo>
                    <a:lnTo>
                      <a:pt x="8" y="79"/>
                    </a:lnTo>
                    <a:lnTo>
                      <a:pt x="23" y="4"/>
                    </a:lnTo>
                    <a:close/>
                  </a:path>
                </a:pathLst>
              </a:custGeom>
              <a:solidFill>
                <a:srgbClr val="A07F59"/>
              </a:solidFill>
              <a:ln w="9525">
                <a:noFill/>
                <a:round/>
                <a:headEnd/>
                <a:tailEnd/>
              </a:ln>
            </p:spPr>
            <p:txBody>
              <a:bodyPr/>
              <a:lstStyle/>
              <a:p>
                <a:endParaRPr lang="en-US"/>
              </a:p>
            </p:txBody>
          </p:sp>
          <p:sp>
            <p:nvSpPr>
              <p:cNvPr id="215" name="Freeform 180"/>
              <p:cNvSpPr>
                <a:spLocks/>
              </p:cNvSpPr>
              <p:nvPr/>
            </p:nvSpPr>
            <p:spPr bwMode="auto">
              <a:xfrm>
                <a:off x="2923" y="1294"/>
                <a:ext cx="26" cy="46"/>
              </a:xfrm>
              <a:custGeom>
                <a:avLst/>
                <a:gdLst/>
                <a:ahLst/>
                <a:cxnLst>
                  <a:cxn ang="0">
                    <a:pos x="21" y="4"/>
                  </a:cxn>
                  <a:cxn ang="0">
                    <a:pos x="29" y="4"/>
                  </a:cxn>
                  <a:cxn ang="0">
                    <a:pos x="36" y="3"/>
                  </a:cxn>
                  <a:cxn ang="0">
                    <a:pos x="44" y="3"/>
                  </a:cxn>
                  <a:cxn ang="0">
                    <a:pos x="51" y="2"/>
                  </a:cxn>
                  <a:cxn ang="0">
                    <a:pos x="59" y="2"/>
                  </a:cxn>
                  <a:cxn ang="0">
                    <a:pos x="66" y="1"/>
                  </a:cxn>
                  <a:cxn ang="0">
                    <a:pos x="74" y="1"/>
                  </a:cxn>
                  <a:cxn ang="0">
                    <a:pos x="81" y="0"/>
                  </a:cxn>
                  <a:cxn ang="0">
                    <a:pos x="90" y="1"/>
                  </a:cxn>
                  <a:cxn ang="0">
                    <a:pos x="99" y="1"/>
                  </a:cxn>
                  <a:cxn ang="0">
                    <a:pos x="108" y="2"/>
                  </a:cxn>
                  <a:cxn ang="0">
                    <a:pos x="117" y="3"/>
                  </a:cxn>
                  <a:cxn ang="0">
                    <a:pos x="126" y="4"/>
                  </a:cxn>
                  <a:cxn ang="0">
                    <a:pos x="134" y="4"/>
                  </a:cxn>
                  <a:cxn ang="0">
                    <a:pos x="144" y="5"/>
                  </a:cxn>
                  <a:cxn ang="0">
                    <a:pos x="152" y="6"/>
                  </a:cxn>
                  <a:cxn ang="0">
                    <a:pos x="156" y="75"/>
                  </a:cxn>
                  <a:cxn ang="0">
                    <a:pos x="158" y="145"/>
                  </a:cxn>
                  <a:cxn ang="0">
                    <a:pos x="156" y="214"/>
                  </a:cxn>
                  <a:cxn ang="0">
                    <a:pos x="152" y="278"/>
                  </a:cxn>
                  <a:cxn ang="0">
                    <a:pos x="133" y="278"/>
                  </a:cxn>
                  <a:cxn ang="0">
                    <a:pos x="113" y="278"/>
                  </a:cxn>
                  <a:cxn ang="0">
                    <a:pos x="94" y="277"/>
                  </a:cxn>
                  <a:cxn ang="0">
                    <a:pos x="75" y="276"/>
                  </a:cxn>
                  <a:cxn ang="0">
                    <a:pos x="54" y="273"/>
                  </a:cxn>
                  <a:cxn ang="0">
                    <a:pos x="36" y="272"/>
                  </a:cxn>
                  <a:cxn ang="0">
                    <a:pos x="18" y="270"/>
                  </a:cxn>
                  <a:cxn ang="0">
                    <a:pos x="0" y="269"/>
                  </a:cxn>
                  <a:cxn ang="0">
                    <a:pos x="0" y="200"/>
                  </a:cxn>
                  <a:cxn ang="0">
                    <a:pos x="1" y="137"/>
                  </a:cxn>
                  <a:cxn ang="0">
                    <a:pos x="8" y="74"/>
                  </a:cxn>
                  <a:cxn ang="0">
                    <a:pos x="21" y="4"/>
                  </a:cxn>
                </a:cxnLst>
                <a:rect l="0" t="0" r="r" b="b"/>
                <a:pathLst>
                  <a:path w="158" h="278">
                    <a:moveTo>
                      <a:pt x="21" y="4"/>
                    </a:moveTo>
                    <a:lnTo>
                      <a:pt x="29" y="4"/>
                    </a:lnTo>
                    <a:lnTo>
                      <a:pt x="36" y="3"/>
                    </a:lnTo>
                    <a:lnTo>
                      <a:pt x="44" y="3"/>
                    </a:lnTo>
                    <a:lnTo>
                      <a:pt x="51" y="2"/>
                    </a:lnTo>
                    <a:lnTo>
                      <a:pt x="59" y="2"/>
                    </a:lnTo>
                    <a:lnTo>
                      <a:pt x="66" y="1"/>
                    </a:lnTo>
                    <a:lnTo>
                      <a:pt x="74" y="1"/>
                    </a:lnTo>
                    <a:lnTo>
                      <a:pt x="81" y="0"/>
                    </a:lnTo>
                    <a:lnTo>
                      <a:pt x="90" y="1"/>
                    </a:lnTo>
                    <a:lnTo>
                      <a:pt x="99" y="1"/>
                    </a:lnTo>
                    <a:lnTo>
                      <a:pt x="108" y="2"/>
                    </a:lnTo>
                    <a:lnTo>
                      <a:pt x="117" y="3"/>
                    </a:lnTo>
                    <a:lnTo>
                      <a:pt x="126" y="4"/>
                    </a:lnTo>
                    <a:lnTo>
                      <a:pt x="134" y="4"/>
                    </a:lnTo>
                    <a:lnTo>
                      <a:pt x="144" y="5"/>
                    </a:lnTo>
                    <a:lnTo>
                      <a:pt x="152" y="6"/>
                    </a:lnTo>
                    <a:lnTo>
                      <a:pt x="156" y="75"/>
                    </a:lnTo>
                    <a:lnTo>
                      <a:pt x="158" y="145"/>
                    </a:lnTo>
                    <a:lnTo>
                      <a:pt x="156" y="214"/>
                    </a:lnTo>
                    <a:lnTo>
                      <a:pt x="152" y="278"/>
                    </a:lnTo>
                    <a:lnTo>
                      <a:pt x="133" y="278"/>
                    </a:lnTo>
                    <a:lnTo>
                      <a:pt x="113" y="278"/>
                    </a:lnTo>
                    <a:lnTo>
                      <a:pt x="94" y="277"/>
                    </a:lnTo>
                    <a:lnTo>
                      <a:pt x="75" y="276"/>
                    </a:lnTo>
                    <a:lnTo>
                      <a:pt x="54" y="273"/>
                    </a:lnTo>
                    <a:lnTo>
                      <a:pt x="36" y="272"/>
                    </a:lnTo>
                    <a:lnTo>
                      <a:pt x="18" y="270"/>
                    </a:lnTo>
                    <a:lnTo>
                      <a:pt x="0" y="269"/>
                    </a:lnTo>
                    <a:lnTo>
                      <a:pt x="0" y="200"/>
                    </a:lnTo>
                    <a:lnTo>
                      <a:pt x="1" y="137"/>
                    </a:lnTo>
                    <a:lnTo>
                      <a:pt x="8" y="74"/>
                    </a:lnTo>
                    <a:lnTo>
                      <a:pt x="21" y="4"/>
                    </a:lnTo>
                    <a:close/>
                  </a:path>
                </a:pathLst>
              </a:custGeom>
              <a:solidFill>
                <a:srgbClr val="A58966"/>
              </a:solidFill>
              <a:ln w="9525">
                <a:noFill/>
                <a:round/>
                <a:headEnd/>
                <a:tailEnd/>
              </a:ln>
            </p:spPr>
            <p:txBody>
              <a:bodyPr/>
              <a:lstStyle/>
              <a:p>
                <a:endParaRPr lang="en-US"/>
              </a:p>
            </p:txBody>
          </p:sp>
          <p:sp>
            <p:nvSpPr>
              <p:cNvPr id="216" name="Freeform 181"/>
              <p:cNvSpPr>
                <a:spLocks/>
              </p:cNvSpPr>
              <p:nvPr/>
            </p:nvSpPr>
            <p:spPr bwMode="auto">
              <a:xfrm>
                <a:off x="2923" y="1294"/>
                <a:ext cx="25" cy="43"/>
              </a:xfrm>
              <a:custGeom>
                <a:avLst/>
                <a:gdLst/>
                <a:ahLst/>
                <a:cxnLst>
                  <a:cxn ang="0">
                    <a:pos x="21" y="4"/>
                  </a:cxn>
                  <a:cxn ang="0">
                    <a:pos x="28" y="4"/>
                  </a:cxn>
                  <a:cxn ang="0">
                    <a:pos x="35" y="3"/>
                  </a:cxn>
                  <a:cxn ang="0">
                    <a:pos x="42" y="3"/>
                  </a:cxn>
                  <a:cxn ang="0">
                    <a:pos x="49" y="2"/>
                  </a:cxn>
                  <a:cxn ang="0">
                    <a:pos x="57" y="2"/>
                  </a:cxn>
                  <a:cxn ang="0">
                    <a:pos x="64" y="1"/>
                  </a:cxn>
                  <a:cxn ang="0">
                    <a:pos x="71" y="1"/>
                  </a:cxn>
                  <a:cxn ang="0">
                    <a:pos x="78" y="0"/>
                  </a:cxn>
                  <a:cxn ang="0">
                    <a:pos x="87" y="1"/>
                  </a:cxn>
                  <a:cxn ang="0">
                    <a:pos x="95" y="1"/>
                  </a:cxn>
                  <a:cxn ang="0">
                    <a:pos x="104" y="2"/>
                  </a:cxn>
                  <a:cxn ang="0">
                    <a:pos x="112" y="3"/>
                  </a:cxn>
                  <a:cxn ang="0">
                    <a:pos x="121" y="4"/>
                  </a:cxn>
                  <a:cxn ang="0">
                    <a:pos x="129" y="4"/>
                  </a:cxn>
                  <a:cxn ang="0">
                    <a:pos x="138" y="5"/>
                  </a:cxn>
                  <a:cxn ang="0">
                    <a:pos x="146" y="5"/>
                  </a:cxn>
                  <a:cxn ang="0">
                    <a:pos x="149" y="69"/>
                  </a:cxn>
                  <a:cxn ang="0">
                    <a:pos x="150" y="134"/>
                  </a:cxn>
                  <a:cxn ang="0">
                    <a:pos x="149" y="199"/>
                  </a:cxn>
                  <a:cxn ang="0">
                    <a:pos x="146" y="257"/>
                  </a:cxn>
                  <a:cxn ang="0">
                    <a:pos x="128" y="257"/>
                  </a:cxn>
                  <a:cxn ang="0">
                    <a:pos x="109" y="257"/>
                  </a:cxn>
                  <a:cxn ang="0">
                    <a:pos x="91" y="256"/>
                  </a:cxn>
                  <a:cxn ang="0">
                    <a:pos x="72" y="255"/>
                  </a:cxn>
                  <a:cxn ang="0">
                    <a:pos x="54" y="254"/>
                  </a:cxn>
                  <a:cxn ang="0">
                    <a:pos x="35" y="253"/>
                  </a:cxn>
                  <a:cxn ang="0">
                    <a:pos x="17" y="251"/>
                  </a:cxn>
                  <a:cxn ang="0">
                    <a:pos x="0" y="250"/>
                  </a:cxn>
                  <a:cxn ang="0">
                    <a:pos x="0" y="185"/>
                  </a:cxn>
                  <a:cxn ang="0">
                    <a:pos x="1" y="127"/>
                  </a:cxn>
                  <a:cxn ang="0">
                    <a:pos x="8" y="69"/>
                  </a:cxn>
                  <a:cxn ang="0">
                    <a:pos x="21" y="4"/>
                  </a:cxn>
                </a:cxnLst>
                <a:rect l="0" t="0" r="r" b="b"/>
                <a:pathLst>
                  <a:path w="150" h="257">
                    <a:moveTo>
                      <a:pt x="21" y="4"/>
                    </a:moveTo>
                    <a:lnTo>
                      <a:pt x="28" y="4"/>
                    </a:lnTo>
                    <a:lnTo>
                      <a:pt x="35" y="3"/>
                    </a:lnTo>
                    <a:lnTo>
                      <a:pt x="42" y="3"/>
                    </a:lnTo>
                    <a:lnTo>
                      <a:pt x="49" y="2"/>
                    </a:lnTo>
                    <a:lnTo>
                      <a:pt x="57" y="2"/>
                    </a:lnTo>
                    <a:lnTo>
                      <a:pt x="64" y="1"/>
                    </a:lnTo>
                    <a:lnTo>
                      <a:pt x="71" y="1"/>
                    </a:lnTo>
                    <a:lnTo>
                      <a:pt x="78" y="0"/>
                    </a:lnTo>
                    <a:lnTo>
                      <a:pt x="87" y="1"/>
                    </a:lnTo>
                    <a:lnTo>
                      <a:pt x="95" y="1"/>
                    </a:lnTo>
                    <a:lnTo>
                      <a:pt x="104" y="2"/>
                    </a:lnTo>
                    <a:lnTo>
                      <a:pt x="112" y="3"/>
                    </a:lnTo>
                    <a:lnTo>
                      <a:pt x="121" y="4"/>
                    </a:lnTo>
                    <a:lnTo>
                      <a:pt x="129" y="4"/>
                    </a:lnTo>
                    <a:lnTo>
                      <a:pt x="138" y="5"/>
                    </a:lnTo>
                    <a:lnTo>
                      <a:pt x="146" y="5"/>
                    </a:lnTo>
                    <a:lnTo>
                      <a:pt x="149" y="69"/>
                    </a:lnTo>
                    <a:lnTo>
                      <a:pt x="150" y="134"/>
                    </a:lnTo>
                    <a:lnTo>
                      <a:pt x="149" y="199"/>
                    </a:lnTo>
                    <a:lnTo>
                      <a:pt x="146" y="257"/>
                    </a:lnTo>
                    <a:lnTo>
                      <a:pt x="128" y="257"/>
                    </a:lnTo>
                    <a:lnTo>
                      <a:pt x="109" y="257"/>
                    </a:lnTo>
                    <a:lnTo>
                      <a:pt x="91" y="256"/>
                    </a:lnTo>
                    <a:lnTo>
                      <a:pt x="72" y="255"/>
                    </a:lnTo>
                    <a:lnTo>
                      <a:pt x="54" y="254"/>
                    </a:lnTo>
                    <a:lnTo>
                      <a:pt x="35" y="253"/>
                    </a:lnTo>
                    <a:lnTo>
                      <a:pt x="17" y="251"/>
                    </a:lnTo>
                    <a:lnTo>
                      <a:pt x="0" y="250"/>
                    </a:lnTo>
                    <a:lnTo>
                      <a:pt x="0" y="185"/>
                    </a:lnTo>
                    <a:lnTo>
                      <a:pt x="1" y="127"/>
                    </a:lnTo>
                    <a:lnTo>
                      <a:pt x="8" y="69"/>
                    </a:lnTo>
                    <a:lnTo>
                      <a:pt x="21" y="4"/>
                    </a:lnTo>
                    <a:close/>
                  </a:path>
                </a:pathLst>
              </a:custGeom>
              <a:solidFill>
                <a:srgbClr val="AA9170"/>
              </a:solidFill>
              <a:ln w="9525">
                <a:noFill/>
                <a:round/>
                <a:headEnd/>
                <a:tailEnd/>
              </a:ln>
            </p:spPr>
            <p:txBody>
              <a:bodyPr/>
              <a:lstStyle/>
              <a:p>
                <a:endParaRPr lang="en-US"/>
              </a:p>
            </p:txBody>
          </p:sp>
          <p:sp>
            <p:nvSpPr>
              <p:cNvPr id="217" name="Freeform 182"/>
              <p:cNvSpPr>
                <a:spLocks/>
              </p:cNvSpPr>
              <p:nvPr/>
            </p:nvSpPr>
            <p:spPr bwMode="auto">
              <a:xfrm>
                <a:off x="2923" y="1294"/>
                <a:ext cx="24" cy="39"/>
              </a:xfrm>
              <a:custGeom>
                <a:avLst/>
                <a:gdLst/>
                <a:ahLst/>
                <a:cxnLst>
                  <a:cxn ang="0">
                    <a:pos x="20" y="4"/>
                  </a:cxn>
                  <a:cxn ang="0">
                    <a:pos x="26" y="4"/>
                  </a:cxn>
                  <a:cxn ang="0">
                    <a:pos x="33" y="3"/>
                  </a:cxn>
                  <a:cxn ang="0">
                    <a:pos x="40" y="3"/>
                  </a:cxn>
                  <a:cxn ang="0">
                    <a:pos x="47" y="2"/>
                  </a:cxn>
                  <a:cxn ang="0">
                    <a:pos x="54" y="2"/>
                  </a:cxn>
                  <a:cxn ang="0">
                    <a:pos x="61" y="1"/>
                  </a:cxn>
                  <a:cxn ang="0">
                    <a:pos x="67" y="1"/>
                  </a:cxn>
                  <a:cxn ang="0">
                    <a:pos x="75" y="0"/>
                  </a:cxn>
                  <a:cxn ang="0">
                    <a:pos x="83" y="1"/>
                  </a:cxn>
                  <a:cxn ang="0">
                    <a:pos x="91" y="1"/>
                  </a:cxn>
                  <a:cxn ang="0">
                    <a:pos x="99" y="2"/>
                  </a:cxn>
                  <a:cxn ang="0">
                    <a:pos x="108" y="3"/>
                  </a:cxn>
                  <a:cxn ang="0">
                    <a:pos x="115" y="4"/>
                  </a:cxn>
                  <a:cxn ang="0">
                    <a:pos x="124" y="4"/>
                  </a:cxn>
                  <a:cxn ang="0">
                    <a:pos x="131" y="5"/>
                  </a:cxn>
                  <a:cxn ang="0">
                    <a:pos x="140" y="5"/>
                  </a:cxn>
                  <a:cxn ang="0">
                    <a:pos x="142" y="63"/>
                  </a:cxn>
                  <a:cxn ang="0">
                    <a:pos x="143" y="124"/>
                  </a:cxn>
                  <a:cxn ang="0">
                    <a:pos x="143" y="182"/>
                  </a:cxn>
                  <a:cxn ang="0">
                    <a:pos x="140" y="236"/>
                  </a:cxn>
                  <a:cxn ang="0">
                    <a:pos x="122" y="236"/>
                  </a:cxn>
                  <a:cxn ang="0">
                    <a:pos x="105" y="236"/>
                  </a:cxn>
                  <a:cxn ang="0">
                    <a:pos x="87" y="236"/>
                  </a:cxn>
                  <a:cxn ang="0">
                    <a:pos x="69" y="235"/>
                  </a:cxn>
                  <a:cxn ang="0">
                    <a:pos x="52" y="234"/>
                  </a:cxn>
                  <a:cxn ang="0">
                    <a:pos x="34" y="233"/>
                  </a:cxn>
                  <a:cxn ang="0">
                    <a:pos x="17" y="232"/>
                  </a:cxn>
                  <a:cxn ang="0">
                    <a:pos x="0" y="231"/>
                  </a:cxn>
                  <a:cxn ang="0">
                    <a:pos x="0" y="171"/>
                  </a:cxn>
                  <a:cxn ang="0">
                    <a:pos x="1" y="117"/>
                  </a:cxn>
                  <a:cxn ang="0">
                    <a:pos x="7" y="64"/>
                  </a:cxn>
                  <a:cxn ang="0">
                    <a:pos x="20" y="4"/>
                  </a:cxn>
                </a:cxnLst>
                <a:rect l="0" t="0" r="r" b="b"/>
                <a:pathLst>
                  <a:path w="143" h="236">
                    <a:moveTo>
                      <a:pt x="20" y="4"/>
                    </a:moveTo>
                    <a:lnTo>
                      <a:pt x="26" y="4"/>
                    </a:lnTo>
                    <a:lnTo>
                      <a:pt x="33" y="3"/>
                    </a:lnTo>
                    <a:lnTo>
                      <a:pt x="40" y="3"/>
                    </a:lnTo>
                    <a:lnTo>
                      <a:pt x="47" y="2"/>
                    </a:lnTo>
                    <a:lnTo>
                      <a:pt x="54" y="2"/>
                    </a:lnTo>
                    <a:lnTo>
                      <a:pt x="61" y="1"/>
                    </a:lnTo>
                    <a:lnTo>
                      <a:pt x="67" y="1"/>
                    </a:lnTo>
                    <a:lnTo>
                      <a:pt x="75" y="0"/>
                    </a:lnTo>
                    <a:lnTo>
                      <a:pt x="83" y="1"/>
                    </a:lnTo>
                    <a:lnTo>
                      <a:pt x="91" y="1"/>
                    </a:lnTo>
                    <a:lnTo>
                      <a:pt x="99" y="2"/>
                    </a:lnTo>
                    <a:lnTo>
                      <a:pt x="108" y="3"/>
                    </a:lnTo>
                    <a:lnTo>
                      <a:pt x="115" y="4"/>
                    </a:lnTo>
                    <a:lnTo>
                      <a:pt x="124" y="4"/>
                    </a:lnTo>
                    <a:lnTo>
                      <a:pt x="131" y="5"/>
                    </a:lnTo>
                    <a:lnTo>
                      <a:pt x="140" y="5"/>
                    </a:lnTo>
                    <a:lnTo>
                      <a:pt x="142" y="63"/>
                    </a:lnTo>
                    <a:lnTo>
                      <a:pt x="143" y="124"/>
                    </a:lnTo>
                    <a:lnTo>
                      <a:pt x="143" y="182"/>
                    </a:lnTo>
                    <a:lnTo>
                      <a:pt x="140" y="236"/>
                    </a:lnTo>
                    <a:lnTo>
                      <a:pt x="122" y="236"/>
                    </a:lnTo>
                    <a:lnTo>
                      <a:pt x="105" y="236"/>
                    </a:lnTo>
                    <a:lnTo>
                      <a:pt x="87" y="236"/>
                    </a:lnTo>
                    <a:lnTo>
                      <a:pt x="69" y="235"/>
                    </a:lnTo>
                    <a:lnTo>
                      <a:pt x="52" y="234"/>
                    </a:lnTo>
                    <a:lnTo>
                      <a:pt x="34" y="233"/>
                    </a:lnTo>
                    <a:lnTo>
                      <a:pt x="17" y="232"/>
                    </a:lnTo>
                    <a:lnTo>
                      <a:pt x="0" y="231"/>
                    </a:lnTo>
                    <a:lnTo>
                      <a:pt x="0" y="171"/>
                    </a:lnTo>
                    <a:lnTo>
                      <a:pt x="1" y="117"/>
                    </a:lnTo>
                    <a:lnTo>
                      <a:pt x="7" y="64"/>
                    </a:lnTo>
                    <a:lnTo>
                      <a:pt x="20" y="4"/>
                    </a:lnTo>
                    <a:close/>
                  </a:path>
                </a:pathLst>
              </a:custGeom>
              <a:solidFill>
                <a:srgbClr val="AF997A"/>
              </a:solidFill>
              <a:ln w="9525">
                <a:noFill/>
                <a:round/>
                <a:headEnd/>
                <a:tailEnd/>
              </a:ln>
            </p:spPr>
            <p:txBody>
              <a:bodyPr/>
              <a:lstStyle/>
              <a:p>
                <a:endParaRPr lang="en-US"/>
              </a:p>
            </p:txBody>
          </p:sp>
          <p:sp>
            <p:nvSpPr>
              <p:cNvPr id="218" name="Freeform 183"/>
              <p:cNvSpPr>
                <a:spLocks/>
              </p:cNvSpPr>
              <p:nvPr/>
            </p:nvSpPr>
            <p:spPr bwMode="auto">
              <a:xfrm>
                <a:off x="2924" y="1294"/>
                <a:ext cx="22" cy="36"/>
              </a:xfrm>
              <a:custGeom>
                <a:avLst/>
                <a:gdLst/>
                <a:ahLst/>
                <a:cxnLst>
                  <a:cxn ang="0">
                    <a:pos x="18" y="4"/>
                  </a:cxn>
                  <a:cxn ang="0">
                    <a:pos x="24" y="4"/>
                  </a:cxn>
                  <a:cxn ang="0">
                    <a:pos x="31" y="3"/>
                  </a:cxn>
                  <a:cxn ang="0">
                    <a:pos x="38" y="3"/>
                  </a:cxn>
                  <a:cxn ang="0">
                    <a:pos x="44" y="2"/>
                  </a:cxn>
                  <a:cxn ang="0">
                    <a:pos x="51" y="2"/>
                  </a:cxn>
                  <a:cxn ang="0">
                    <a:pos x="57" y="1"/>
                  </a:cxn>
                  <a:cxn ang="0">
                    <a:pos x="64" y="1"/>
                  </a:cxn>
                  <a:cxn ang="0">
                    <a:pos x="71" y="0"/>
                  </a:cxn>
                  <a:cxn ang="0">
                    <a:pos x="78" y="1"/>
                  </a:cxn>
                  <a:cxn ang="0">
                    <a:pos x="87" y="1"/>
                  </a:cxn>
                  <a:cxn ang="0">
                    <a:pos x="94" y="2"/>
                  </a:cxn>
                  <a:cxn ang="0">
                    <a:pos x="103" y="3"/>
                  </a:cxn>
                  <a:cxn ang="0">
                    <a:pos x="110" y="4"/>
                  </a:cxn>
                  <a:cxn ang="0">
                    <a:pos x="118" y="4"/>
                  </a:cxn>
                  <a:cxn ang="0">
                    <a:pos x="125" y="5"/>
                  </a:cxn>
                  <a:cxn ang="0">
                    <a:pos x="133" y="5"/>
                  </a:cxn>
                  <a:cxn ang="0">
                    <a:pos x="135" y="58"/>
                  </a:cxn>
                  <a:cxn ang="0">
                    <a:pos x="136" y="112"/>
                  </a:cxn>
                  <a:cxn ang="0">
                    <a:pos x="135" y="166"/>
                  </a:cxn>
                  <a:cxn ang="0">
                    <a:pos x="133" y="218"/>
                  </a:cxn>
                  <a:cxn ang="0">
                    <a:pos x="116" y="218"/>
                  </a:cxn>
                  <a:cxn ang="0">
                    <a:pos x="99" y="218"/>
                  </a:cxn>
                  <a:cxn ang="0">
                    <a:pos x="82" y="217"/>
                  </a:cxn>
                  <a:cxn ang="0">
                    <a:pos x="64" y="217"/>
                  </a:cxn>
                  <a:cxn ang="0">
                    <a:pos x="49" y="216"/>
                  </a:cxn>
                  <a:cxn ang="0">
                    <a:pos x="31" y="215"/>
                  </a:cxn>
                  <a:cxn ang="0">
                    <a:pos x="16" y="214"/>
                  </a:cxn>
                  <a:cxn ang="0">
                    <a:pos x="0" y="213"/>
                  </a:cxn>
                  <a:cxn ang="0">
                    <a:pos x="0" y="157"/>
                  </a:cxn>
                  <a:cxn ang="0">
                    <a:pos x="1" y="107"/>
                  </a:cxn>
                  <a:cxn ang="0">
                    <a:pos x="6" y="59"/>
                  </a:cxn>
                  <a:cxn ang="0">
                    <a:pos x="18" y="4"/>
                  </a:cxn>
                </a:cxnLst>
                <a:rect l="0" t="0" r="r" b="b"/>
                <a:pathLst>
                  <a:path w="136" h="218">
                    <a:moveTo>
                      <a:pt x="18" y="4"/>
                    </a:moveTo>
                    <a:lnTo>
                      <a:pt x="24" y="4"/>
                    </a:lnTo>
                    <a:lnTo>
                      <a:pt x="31" y="3"/>
                    </a:lnTo>
                    <a:lnTo>
                      <a:pt x="38" y="3"/>
                    </a:lnTo>
                    <a:lnTo>
                      <a:pt x="44" y="2"/>
                    </a:lnTo>
                    <a:lnTo>
                      <a:pt x="51" y="2"/>
                    </a:lnTo>
                    <a:lnTo>
                      <a:pt x="57" y="1"/>
                    </a:lnTo>
                    <a:lnTo>
                      <a:pt x="64" y="1"/>
                    </a:lnTo>
                    <a:lnTo>
                      <a:pt x="71" y="0"/>
                    </a:lnTo>
                    <a:lnTo>
                      <a:pt x="78" y="1"/>
                    </a:lnTo>
                    <a:lnTo>
                      <a:pt x="87" y="1"/>
                    </a:lnTo>
                    <a:lnTo>
                      <a:pt x="94" y="2"/>
                    </a:lnTo>
                    <a:lnTo>
                      <a:pt x="103" y="3"/>
                    </a:lnTo>
                    <a:lnTo>
                      <a:pt x="110" y="4"/>
                    </a:lnTo>
                    <a:lnTo>
                      <a:pt x="118" y="4"/>
                    </a:lnTo>
                    <a:lnTo>
                      <a:pt x="125" y="5"/>
                    </a:lnTo>
                    <a:lnTo>
                      <a:pt x="133" y="5"/>
                    </a:lnTo>
                    <a:lnTo>
                      <a:pt x="135" y="58"/>
                    </a:lnTo>
                    <a:lnTo>
                      <a:pt x="136" y="112"/>
                    </a:lnTo>
                    <a:lnTo>
                      <a:pt x="135" y="166"/>
                    </a:lnTo>
                    <a:lnTo>
                      <a:pt x="133" y="218"/>
                    </a:lnTo>
                    <a:lnTo>
                      <a:pt x="116" y="218"/>
                    </a:lnTo>
                    <a:lnTo>
                      <a:pt x="99" y="218"/>
                    </a:lnTo>
                    <a:lnTo>
                      <a:pt x="82" y="217"/>
                    </a:lnTo>
                    <a:lnTo>
                      <a:pt x="64" y="217"/>
                    </a:lnTo>
                    <a:lnTo>
                      <a:pt x="49" y="216"/>
                    </a:lnTo>
                    <a:lnTo>
                      <a:pt x="31" y="215"/>
                    </a:lnTo>
                    <a:lnTo>
                      <a:pt x="16" y="214"/>
                    </a:lnTo>
                    <a:lnTo>
                      <a:pt x="0" y="213"/>
                    </a:lnTo>
                    <a:lnTo>
                      <a:pt x="0" y="157"/>
                    </a:lnTo>
                    <a:lnTo>
                      <a:pt x="1" y="107"/>
                    </a:lnTo>
                    <a:lnTo>
                      <a:pt x="6" y="59"/>
                    </a:lnTo>
                    <a:lnTo>
                      <a:pt x="18" y="4"/>
                    </a:lnTo>
                    <a:close/>
                  </a:path>
                </a:pathLst>
              </a:custGeom>
              <a:solidFill>
                <a:srgbClr val="B59E82"/>
              </a:solidFill>
              <a:ln w="9525">
                <a:noFill/>
                <a:round/>
                <a:headEnd/>
                <a:tailEnd/>
              </a:ln>
            </p:spPr>
            <p:txBody>
              <a:bodyPr/>
              <a:lstStyle/>
              <a:p>
                <a:endParaRPr lang="en-US"/>
              </a:p>
            </p:txBody>
          </p:sp>
          <p:sp>
            <p:nvSpPr>
              <p:cNvPr id="219" name="Freeform 184"/>
              <p:cNvSpPr>
                <a:spLocks/>
              </p:cNvSpPr>
              <p:nvPr/>
            </p:nvSpPr>
            <p:spPr bwMode="auto">
              <a:xfrm>
                <a:off x="2924" y="1294"/>
                <a:ext cx="21" cy="33"/>
              </a:xfrm>
              <a:custGeom>
                <a:avLst/>
                <a:gdLst/>
                <a:ahLst/>
                <a:cxnLst>
                  <a:cxn ang="0">
                    <a:pos x="16" y="3"/>
                  </a:cxn>
                  <a:cxn ang="0">
                    <a:pos x="22" y="3"/>
                  </a:cxn>
                  <a:cxn ang="0">
                    <a:pos x="28" y="2"/>
                  </a:cxn>
                  <a:cxn ang="0">
                    <a:pos x="35" y="2"/>
                  </a:cxn>
                  <a:cxn ang="0">
                    <a:pos x="41" y="1"/>
                  </a:cxn>
                  <a:cxn ang="0">
                    <a:pos x="48" y="1"/>
                  </a:cxn>
                  <a:cxn ang="0">
                    <a:pos x="54" y="1"/>
                  </a:cxn>
                  <a:cxn ang="0">
                    <a:pos x="60" y="0"/>
                  </a:cxn>
                  <a:cxn ang="0">
                    <a:pos x="67" y="0"/>
                  </a:cxn>
                  <a:cxn ang="0">
                    <a:pos x="74" y="0"/>
                  </a:cxn>
                  <a:cxn ang="0">
                    <a:pos x="82" y="1"/>
                  </a:cxn>
                  <a:cxn ang="0">
                    <a:pos x="89" y="1"/>
                  </a:cxn>
                  <a:cxn ang="0">
                    <a:pos x="97" y="2"/>
                  </a:cxn>
                  <a:cxn ang="0">
                    <a:pos x="103" y="3"/>
                  </a:cxn>
                  <a:cxn ang="0">
                    <a:pos x="110" y="3"/>
                  </a:cxn>
                  <a:cxn ang="0">
                    <a:pos x="118" y="4"/>
                  </a:cxn>
                  <a:cxn ang="0">
                    <a:pos x="125" y="4"/>
                  </a:cxn>
                  <a:cxn ang="0">
                    <a:pos x="128" y="52"/>
                  </a:cxn>
                  <a:cxn ang="0">
                    <a:pos x="128" y="100"/>
                  </a:cxn>
                  <a:cxn ang="0">
                    <a:pos x="128" y="149"/>
                  </a:cxn>
                  <a:cxn ang="0">
                    <a:pos x="125" y="195"/>
                  </a:cxn>
                  <a:cxn ang="0">
                    <a:pos x="109" y="195"/>
                  </a:cxn>
                  <a:cxn ang="0">
                    <a:pos x="93" y="195"/>
                  </a:cxn>
                  <a:cxn ang="0">
                    <a:pos x="77" y="195"/>
                  </a:cxn>
                  <a:cxn ang="0">
                    <a:pos x="61" y="194"/>
                  </a:cxn>
                  <a:cxn ang="0">
                    <a:pos x="46" y="194"/>
                  </a:cxn>
                  <a:cxn ang="0">
                    <a:pos x="30" y="193"/>
                  </a:cxn>
                  <a:cxn ang="0">
                    <a:pos x="15" y="192"/>
                  </a:cxn>
                  <a:cxn ang="0">
                    <a:pos x="0" y="191"/>
                  </a:cxn>
                  <a:cxn ang="0">
                    <a:pos x="0" y="142"/>
                  </a:cxn>
                  <a:cxn ang="0">
                    <a:pos x="0" y="97"/>
                  </a:cxn>
                  <a:cxn ang="0">
                    <a:pos x="5" y="53"/>
                  </a:cxn>
                  <a:cxn ang="0">
                    <a:pos x="16" y="3"/>
                  </a:cxn>
                </a:cxnLst>
                <a:rect l="0" t="0" r="r" b="b"/>
                <a:pathLst>
                  <a:path w="128" h="195">
                    <a:moveTo>
                      <a:pt x="16" y="3"/>
                    </a:moveTo>
                    <a:lnTo>
                      <a:pt x="22" y="3"/>
                    </a:lnTo>
                    <a:lnTo>
                      <a:pt x="28" y="2"/>
                    </a:lnTo>
                    <a:lnTo>
                      <a:pt x="35" y="2"/>
                    </a:lnTo>
                    <a:lnTo>
                      <a:pt x="41" y="1"/>
                    </a:lnTo>
                    <a:lnTo>
                      <a:pt x="48" y="1"/>
                    </a:lnTo>
                    <a:lnTo>
                      <a:pt x="54" y="1"/>
                    </a:lnTo>
                    <a:lnTo>
                      <a:pt x="60" y="0"/>
                    </a:lnTo>
                    <a:lnTo>
                      <a:pt x="67" y="0"/>
                    </a:lnTo>
                    <a:lnTo>
                      <a:pt x="74" y="0"/>
                    </a:lnTo>
                    <a:lnTo>
                      <a:pt x="82" y="1"/>
                    </a:lnTo>
                    <a:lnTo>
                      <a:pt x="89" y="1"/>
                    </a:lnTo>
                    <a:lnTo>
                      <a:pt x="97" y="2"/>
                    </a:lnTo>
                    <a:lnTo>
                      <a:pt x="103" y="3"/>
                    </a:lnTo>
                    <a:lnTo>
                      <a:pt x="110" y="3"/>
                    </a:lnTo>
                    <a:lnTo>
                      <a:pt x="118" y="4"/>
                    </a:lnTo>
                    <a:lnTo>
                      <a:pt x="125" y="4"/>
                    </a:lnTo>
                    <a:lnTo>
                      <a:pt x="128" y="52"/>
                    </a:lnTo>
                    <a:lnTo>
                      <a:pt x="128" y="100"/>
                    </a:lnTo>
                    <a:lnTo>
                      <a:pt x="128" y="149"/>
                    </a:lnTo>
                    <a:lnTo>
                      <a:pt x="125" y="195"/>
                    </a:lnTo>
                    <a:lnTo>
                      <a:pt x="109" y="195"/>
                    </a:lnTo>
                    <a:lnTo>
                      <a:pt x="93" y="195"/>
                    </a:lnTo>
                    <a:lnTo>
                      <a:pt x="77" y="195"/>
                    </a:lnTo>
                    <a:lnTo>
                      <a:pt x="61" y="194"/>
                    </a:lnTo>
                    <a:lnTo>
                      <a:pt x="46" y="194"/>
                    </a:lnTo>
                    <a:lnTo>
                      <a:pt x="30" y="193"/>
                    </a:lnTo>
                    <a:lnTo>
                      <a:pt x="15" y="192"/>
                    </a:lnTo>
                    <a:lnTo>
                      <a:pt x="0" y="191"/>
                    </a:lnTo>
                    <a:lnTo>
                      <a:pt x="0" y="142"/>
                    </a:lnTo>
                    <a:lnTo>
                      <a:pt x="0" y="97"/>
                    </a:lnTo>
                    <a:lnTo>
                      <a:pt x="5" y="53"/>
                    </a:lnTo>
                    <a:lnTo>
                      <a:pt x="16" y="3"/>
                    </a:lnTo>
                    <a:close/>
                  </a:path>
                </a:pathLst>
              </a:custGeom>
              <a:solidFill>
                <a:srgbClr val="BAA58C"/>
              </a:solidFill>
              <a:ln w="9525">
                <a:noFill/>
                <a:round/>
                <a:headEnd/>
                <a:tailEnd/>
              </a:ln>
            </p:spPr>
            <p:txBody>
              <a:bodyPr/>
              <a:lstStyle/>
              <a:p>
                <a:endParaRPr lang="en-US"/>
              </a:p>
            </p:txBody>
          </p:sp>
          <p:sp>
            <p:nvSpPr>
              <p:cNvPr id="220" name="Freeform 185"/>
              <p:cNvSpPr>
                <a:spLocks/>
              </p:cNvSpPr>
              <p:nvPr/>
            </p:nvSpPr>
            <p:spPr bwMode="auto">
              <a:xfrm>
                <a:off x="2924" y="1294"/>
                <a:ext cx="21" cy="29"/>
              </a:xfrm>
              <a:custGeom>
                <a:avLst/>
                <a:gdLst/>
                <a:ahLst/>
                <a:cxnLst>
                  <a:cxn ang="0">
                    <a:pos x="16" y="3"/>
                  </a:cxn>
                  <a:cxn ang="0">
                    <a:pos x="22" y="3"/>
                  </a:cxn>
                  <a:cxn ang="0">
                    <a:pos x="27" y="2"/>
                  </a:cxn>
                  <a:cxn ang="0">
                    <a:pos x="34" y="2"/>
                  </a:cxn>
                  <a:cxn ang="0">
                    <a:pos x="40" y="1"/>
                  </a:cxn>
                  <a:cxn ang="0">
                    <a:pos x="46" y="1"/>
                  </a:cxn>
                  <a:cxn ang="0">
                    <a:pos x="52" y="1"/>
                  </a:cxn>
                  <a:cxn ang="0">
                    <a:pos x="57" y="0"/>
                  </a:cxn>
                  <a:cxn ang="0">
                    <a:pos x="64" y="0"/>
                  </a:cxn>
                  <a:cxn ang="0">
                    <a:pos x="71" y="0"/>
                  </a:cxn>
                  <a:cxn ang="0">
                    <a:pos x="78" y="1"/>
                  </a:cxn>
                  <a:cxn ang="0">
                    <a:pos x="85" y="1"/>
                  </a:cxn>
                  <a:cxn ang="0">
                    <a:pos x="92" y="2"/>
                  </a:cxn>
                  <a:cxn ang="0">
                    <a:pos x="100" y="2"/>
                  </a:cxn>
                  <a:cxn ang="0">
                    <a:pos x="106" y="3"/>
                  </a:cxn>
                  <a:cxn ang="0">
                    <a:pos x="114" y="3"/>
                  </a:cxn>
                  <a:cxn ang="0">
                    <a:pos x="120" y="4"/>
                  </a:cxn>
                  <a:cxn ang="0">
                    <a:pos x="122" y="46"/>
                  </a:cxn>
                  <a:cxn ang="0">
                    <a:pos x="122" y="89"/>
                  </a:cxn>
                  <a:cxn ang="0">
                    <a:pos x="122" y="133"/>
                  </a:cxn>
                  <a:cxn ang="0">
                    <a:pos x="120" y="174"/>
                  </a:cxn>
                  <a:cxn ang="0">
                    <a:pos x="105" y="175"/>
                  </a:cxn>
                  <a:cxn ang="0">
                    <a:pos x="89" y="175"/>
                  </a:cxn>
                  <a:cxn ang="0">
                    <a:pos x="74" y="175"/>
                  </a:cxn>
                  <a:cxn ang="0">
                    <a:pos x="59" y="174"/>
                  </a:cxn>
                  <a:cxn ang="0">
                    <a:pos x="45" y="174"/>
                  </a:cxn>
                  <a:cxn ang="0">
                    <a:pos x="30" y="173"/>
                  </a:cxn>
                  <a:cxn ang="0">
                    <a:pos x="15" y="172"/>
                  </a:cxn>
                  <a:cxn ang="0">
                    <a:pos x="0" y="172"/>
                  </a:cxn>
                  <a:cxn ang="0">
                    <a:pos x="0" y="128"/>
                  </a:cxn>
                  <a:cxn ang="0">
                    <a:pos x="1" y="87"/>
                  </a:cxn>
                  <a:cxn ang="0">
                    <a:pos x="5" y="48"/>
                  </a:cxn>
                  <a:cxn ang="0">
                    <a:pos x="16" y="3"/>
                  </a:cxn>
                </a:cxnLst>
                <a:rect l="0" t="0" r="r" b="b"/>
                <a:pathLst>
                  <a:path w="122" h="175">
                    <a:moveTo>
                      <a:pt x="16" y="3"/>
                    </a:moveTo>
                    <a:lnTo>
                      <a:pt x="22" y="3"/>
                    </a:lnTo>
                    <a:lnTo>
                      <a:pt x="27" y="2"/>
                    </a:lnTo>
                    <a:lnTo>
                      <a:pt x="34" y="2"/>
                    </a:lnTo>
                    <a:lnTo>
                      <a:pt x="40" y="1"/>
                    </a:lnTo>
                    <a:lnTo>
                      <a:pt x="46" y="1"/>
                    </a:lnTo>
                    <a:lnTo>
                      <a:pt x="52" y="1"/>
                    </a:lnTo>
                    <a:lnTo>
                      <a:pt x="57" y="0"/>
                    </a:lnTo>
                    <a:lnTo>
                      <a:pt x="64" y="0"/>
                    </a:lnTo>
                    <a:lnTo>
                      <a:pt x="71" y="0"/>
                    </a:lnTo>
                    <a:lnTo>
                      <a:pt x="78" y="1"/>
                    </a:lnTo>
                    <a:lnTo>
                      <a:pt x="85" y="1"/>
                    </a:lnTo>
                    <a:lnTo>
                      <a:pt x="92" y="2"/>
                    </a:lnTo>
                    <a:lnTo>
                      <a:pt x="100" y="2"/>
                    </a:lnTo>
                    <a:lnTo>
                      <a:pt x="106" y="3"/>
                    </a:lnTo>
                    <a:lnTo>
                      <a:pt x="114" y="3"/>
                    </a:lnTo>
                    <a:lnTo>
                      <a:pt x="120" y="4"/>
                    </a:lnTo>
                    <a:lnTo>
                      <a:pt x="122" y="46"/>
                    </a:lnTo>
                    <a:lnTo>
                      <a:pt x="122" y="89"/>
                    </a:lnTo>
                    <a:lnTo>
                      <a:pt x="122" y="133"/>
                    </a:lnTo>
                    <a:lnTo>
                      <a:pt x="120" y="174"/>
                    </a:lnTo>
                    <a:lnTo>
                      <a:pt x="105" y="175"/>
                    </a:lnTo>
                    <a:lnTo>
                      <a:pt x="89" y="175"/>
                    </a:lnTo>
                    <a:lnTo>
                      <a:pt x="74" y="175"/>
                    </a:lnTo>
                    <a:lnTo>
                      <a:pt x="59" y="174"/>
                    </a:lnTo>
                    <a:lnTo>
                      <a:pt x="45" y="174"/>
                    </a:lnTo>
                    <a:lnTo>
                      <a:pt x="30" y="173"/>
                    </a:lnTo>
                    <a:lnTo>
                      <a:pt x="15" y="172"/>
                    </a:lnTo>
                    <a:lnTo>
                      <a:pt x="0" y="172"/>
                    </a:lnTo>
                    <a:lnTo>
                      <a:pt x="0" y="128"/>
                    </a:lnTo>
                    <a:lnTo>
                      <a:pt x="1" y="87"/>
                    </a:lnTo>
                    <a:lnTo>
                      <a:pt x="5" y="48"/>
                    </a:lnTo>
                    <a:lnTo>
                      <a:pt x="16" y="3"/>
                    </a:lnTo>
                    <a:close/>
                  </a:path>
                </a:pathLst>
              </a:custGeom>
              <a:solidFill>
                <a:srgbClr val="BFAD96"/>
              </a:solidFill>
              <a:ln w="9525">
                <a:noFill/>
                <a:round/>
                <a:headEnd/>
                <a:tailEnd/>
              </a:ln>
            </p:spPr>
            <p:txBody>
              <a:bodyPr/>
              <a:lstStyle/>
              <a:p>
                <a:endParaRPr lang="en-US"/>
              </a:p>
            </p:txBody>
          </p:sp>
          <p:sp>
            <p:nvSpPr>
              <p:cNvPr id="221" name="Freeform 186"/>
              <p:cNvSpPr>
                <a:spLocks/>
              </p:cNvSpPr>
              <p:nvPr/>
            </p:nvSpPr>
            <p:spPr bwMode="auto">
              <a:xfrm>
                <a:off x="2925" y="1294"/>
                <a:ext cx="19" cy="26"/>
              </a:xfrm>
              <a:custGeom>
                <a:avLst/>
                <a:gdLst/>
                <a:ahLst/>
                <a:cxnLst>
                  <a:cxn ang="0">
                    <a:pos x="15" y="3"/>
                  </a:cxn>
                  <a:cxn ang="0">
                    <a:pos x="20" y="3"/>
                  </a:cxn>
                  <a:cxn ang="0">
                    <a:pos x="27" y="2"/>
                  </a:cxn>
                  <a:cxn ang="0">
                    <a:pos x="32" y="2"/>
                  </a:cxn>
                  <a:cxn ang="0">
                    <a:pos x="38" y="1"/>
                  </a:cxn>
                  <a:cxn ang="0">
                    <a:pos x="44" y="1"/>
                  </a:cxn>
                  <a:cxn ang="0">
                    <a:pos x="49" y="1"/>
                  </a:cxn>
                  <a:cxn ang="0">
                    <a:pos x="55" y="0"/>
                  </a:cxn>
                  <a:cxn ang="0">
                    <a:pos x="61" y="0"/>
                  </a:cxn>
                  <a:cxn ang="0">
                    <a:pos x="67" y="0"/>
                  </a:cxn>
                  <a:cxn ang="0">
                    <a:pos x="74" y="1"/>
                  </a:cxn>
                  <a:cxn ang="0">
                    <a:pos x="81" y="1"/>
                  </a:cxn>
                  <a:cxn ang="0">
                    <a:pos x="87" y="2"/>
                  </a:cxn>
                  <a:cxn ang="0">
                    <a:pos x="95" y="2"/>
                  </a:cxn>
                  <a:cxn ang="0">
                    <a:pos x="101" y="3"/>
                  </a:cxn>
                  <a:cxn ang="0">
                    <a:pos x="107" y="3"/>
                  </a:cxn>
                  <a:cxn ang="0">
                    <a:pos x="114" y="4"/>
                  </a:cxn>
                  <a:cxn ang="0">
                    <a:pos x="115" y="39"/>
                  </a:cxn>
                  <a:cxn ang="0">
                    <a:pos x="116" y="78"/>
                  </a:cxn>
                  <a:cxn ang="0">
                    <a:pos x="115" y="116"/>
                  </a:cxn>
                  <a:cxn ang="0">
                    <a:pos x="114" y="154"/>
                  </a:cxn>
                  <a:cxn ang="0">
                    <a:pos x="100" y="154"/>
                  </a:cxn>
                  <a:cxn ang="0">
                    <a:pos x="85" y="154"/>
                  </a:cxn>
                  <a:cxn ang="0">
                    <a:pos x="71" y="154"/>
                  </a:cxn>
                  <a:cxn ang="0">
                    <a:pos x="56" y="154"/>
                  </a:cxn>
                  <a:cxn ang="0">
                    <a:pos x="43" y="154"/>
                  </a:cxn>
                  <a:cxn ang="0">
                    <a:pos x="28" y="154"/>
                  </a:cxn>
                  <a:cxn ang="0">
                    <a:pos x="14" y="153"/>
                  </a:cxn>
                  <a:cxn ang="0">
                    <a:pos x="0" y="153"/>
                  </a:cxn>
                  <a:cxn ang="0">
                    <a:pos x="0" y="113"/>
                  </a:cxn>
                  <a:cxn ang="0">
                    <a:pos x="1" y="78"/>
                  </a:cxn>
                  <a:cxn ang="0">
                    <a:pos x="5" y="43"/>
                  </a:cxn>
                  <a:cxn ang="0">
                    <a:pos x="15" y="3"/>
                  </a:cxn>
                </a:cxnLst>
                <a:rect l="0" t="0" r="r" b="b"/>
                <a:pathLst>
                  <a:path w="116" h="154">
                    <a:moveTo>
                      <a:pt x="15" y="3"/>
                    </a:moveTo>
                    <a:lnTo>
                      <a:pt x="20" y="3"/>
                    </a:lnTo>
                    <a:lnTo>
                      <a:pt x="27" y="2"/>
                    </a:lnTo>
                    <a:lnTo>
                      <a:pt x="32" y="2"/>
                    </a:lnTo>
                    <a:lnTo>
                      <a:pt x="38" y="1"/>
                    </a:lnTo>
                    <a:lnTo>
                      <a:pt x="44" y="1"/>
                    </a:lnTo>
                    <a:lnTo>
                      <a:pt x="49" y="1"/>
                    </a:lnTo>
                    <a:lnTo>
                      <a:pt x="55" y="0"/>
                    </a:lnTo>
                    <a:lnTo>
                      <a:pt x="61" y="0"/>
                    </a:lnTo>
                    <a:lnTo>
                      <a:pt x="67" y="0"/>
                    </a:lnTo>
                    <a:lnTo>
                      <a:pt x="74" y="1"/>
                    </a:lnTo>
                    <a:lnTo>
                      <a:pt x="81" y="1"/>
                    </a:lnTo>
                    <a:lnTo>
                      <a:pt x="87" y="2"/>
                    </a:lnTo>
                    <a:lnTo>
                      <a:pt x="95" y="2"/>
                    </a:lnTo>
                    <a:lnTo>
                      <a:pt x="101" y="3"/>
                    </a:lnTo>
                    <a:lnTo>
                      <a:pt x="107" y="3"/>
                    </a:lnTo>
                    <a:lnTo>
                      <a:pt x="114" y="4"/>
                    </a:lnTo>
                    <a:lnTo>
                      <a:pt x="115" y="39"/>
                    </a:lnTo>
                    <a:lnTo>
                      <a:pt x="116" y="78"/>
                    </a:lnTo>
                    <a:lnTo>
                      <a:pt x="115" y="116"/>
                    </a:lnTo>
                    <a:lnTo>
                      <a:pt x="114" y="154"/>
                    </a:lnTo>
                    <a:lnTo>
                      <a:pt x="100" y="154"/>
                    </a:lnTo>
                    <a:lnTo>
                      <a:pt x="85" y="154"/>
                    </a:lnTo>
                    <a:lnTo>
                      <a:pt x="71" y="154"/>
                    </a:lnTo>
                    <a:lnTo>
                      <a:pt x="56" y="154"/>
                    </a:lnTo>
                    <a:lnTo>
                      <a:pt x="43" y="154"/>
                    </a:lnTo>
                    <a:lnTo>
                      <a:pt x="28" y="154"/>
                    </a:lnTo>
                    <a:lnTo>
                      <a:pt x="14" y="153"/>
                    </a:lnTo>
                    <a:lnTo>
                      <a:pt x="0" y="153"/>
                    </a:lnTo>
                    <a:lnTo>
                      <a:pt x="0" y="113"/>
                    </a:lnTo>
                    <a:lnTo>
                      <a:pt x="1" y="78"/>
                    </a:lnTo>
                    <a:lnTo>
                      <a:pt x="5" y="43"/>
                    </a:lnTo>
                    <a:lnTo>
                      <a:pt x="15" y="3"/>
                    </a:lnTo>
                    <a:close/>
                  </a:path>
                </a:pathLst>
              </a:custGeom>
              <a:solidFill>
                <a:srgbClr val="C4B7A3"/>
              </a:solidFill>
              <a:ln w="9525">
                <a:noFill/>
                <a:round/>
                <a:headEnd/>
                <a:tailEnd/>
              </a:ln>
            </p:spPr>
            <p:txBody>
              <a:bodyPr/>
              <a:lstStyle/>
              <a:p>
                <a:endParaRPr lang="en-US"/>
              </a:p>
            </p:txBody>
          </p:sp>
          <p:sp>
            <p:nvSpPr>
              <p:cNvPr id="222" name="Freeform 187"/>
              <p:cNvSpPr>
                <a:spLocks/>
              </p:cNvSpPr>
              <p:nvPr/>
            </p:nvSpPr>
            <p:spPr bwMode="auto">
              <a:xfrm>
                <a:off x="2925" y="1294"/>
                <a:ext cx="18" cy="22"/>
              </a:xfrm>
              <a:custGeom>
                <a:avLst/>
                <a:gdLst/>
                <a:ahLst/>
                <a:cxnLst>
                  <a:cxn ang="0">
                    <a:pos x="14" y="3"/>
                  </a:cxn>
                  <a:cxn ang="0">
                    <a:pos x="19" y="3"/>
                  </a:cxn>
                  <a:cxn ang="0">
                    <a:pos x="25" y="2"/>
                  </a:cxn>
                  <a:cxn ang="0">
                    <a:pos x="30" y="2"/>
                  </a:cxn>
                  <a:cxn ang="0">
                    <a:pos x="36" y="1"/>
                  </a:cxn>
                  <a:cxn ang="0">
                    <a:pos x="42" y="1"/>
                  </a:cxn>
                  <a:cxn ang="0">
                    <a:pos x="47" y="1"/>
                  </a:cxn>
                  <a:cxn ang="0">
                    <a:pos x="52" y="0"/>
                  </a:cxn>
                  <a:cxn ang="0">
                    <a:pos x="58" y="0"/>
                  </a:cxn>
                  <a:cxn ang="0">
                    <a:pos x="64" y="0"/>
                  </a:cxn>
                  <a:cxn ang="0">
                    <a:pos x="70" y="1"/>
                  </a:cxn>
                  <a:cxn ang="0">
                    <a:pos x="77" y="1"/>
                  </a:cxn>
                  <a:cxn ang="0">
                    <a:pos x="83" y="2"/>
                  </a:cxn>
                  <a:cxn ang="0">
                    <a:pos x="90" y="2"/>
                  </a:cxn>
                  <a:cxn ang="0">
                    <a:pos x="96" y="3"/>
                  </a:cxn>
                  <a:cxn ang="0">
                    <a:pos x="102" y="3"/>
                  </a:cxn>
                  <a:cxn ang="0">
                    <a:pos x="109" y="4"/>
                  </a:cxn>
                  <a:cxn ang="0">
                    <a:pos x="109" y="34"/>
                  </a:cxn>
                  <a:cxn ang="0">
                    <a:pos x="109" y="67"/>
                  </a:cxn>
                  <a:cxn ang="0">
                    <a:pos x="109" y="100"/>
                  </a:cxn>
                  <a:cxn ang="0">
                    <a:pos x="109" y="133"/>
                  </a:cxn>
                  <a:cxn ang="0">
                    <a:pos x="95" y="134"/>
                  </a:cxn>
                  <a:cxn ang="0">
                    <a:pos x="81" y="134"/>
                  </a:cxn>
                  <a:cxn ang="0">
                    <a:pos x="67" y="134"/>
                  </a:cxn>
                  <a:cxn ang="0">
                    <a:pos x="54" y="134"/>
                  </a:cxn>
                  <a:cxn ang="0">
                    <a:pos x="41" y="134"/>
                  </a:cxn>
                  <a:cxn ang="0">
                    <a:pos x="27" y="134"/>
                  </a:cxn>
                  <a:cxn ang="0">
                    <a:pos x="14" y="133"/>
                  </a:cxn>
                  <a:cxn ang="0">
                    <a:pos x="0" y="133"/>
                  </a:cxn>
                  <a:cxn ang="0">
                    <a:pos x="0" y="98"/>
                  </a:cxn>
                  <a:cxn ang="0">
                    <a:pos x="1" y="68"/>
                  </a:cxn>
                  <a:cxn ang="0">
                    <a:pos x="4" y="36"/>
                  </a:cxn>
                  <a:cxn ang="0">
                    <a:pos x="14" y="3"/>
                  </a:cxn>
                </a:cxnLst>
                <a:rect l="0" t="0" r="r" b="b"/>
                <a:pathLst>
                  <a:path w="109" h="134">
                    <a:moveTo>
                      <a:pt x="14" y="3"/>
                    </a:moveTo>
                    <a:lnTo>
                      <a:pt x="19" y="3"/>
                    </a:lnTo>
                    <a:lnTo>
                      <a:pt x="25" y="2"/>
                    </a:lnTo>
                    <a:lnTo>
                      <a:pt x="30" y="2"/>
                    </a:lnTo>
                    <a:lnTo>
                      <a:pt x="36" y="1"/>
                    </a:lnTo>
                    <a:lnTo>
                      <a:pt x="42" y="1"/>
                    </a:lnTo>
                    <a:lnTo>
                      <a:pt x="47" y="1"/>
                    </a:lnTo>
                    <a:lnTo>
                      <a:pt x="52" y="0"/>
                    </a:lnTo>
                    <a:lnTo>
                      <a:pt x="58" y="0"/>
                    </a:lnTo>
                    <a:lnTo>
                      <a:pt x="64" y="0"/>
                    </a:lnTo>
                    <a:lnTo>
                      <a:pt x="70" y="1"/>
                    </a:lnTo>
                    <a:lnTo>
                      <a:pt x="77" y="1"/>
                    </a:lnTo>
                    <a:lnTo>
                      <a:pt x="83" y="2"/>
                    </a:lnTo>
                    <a:lnTo>
                      <a:pt x="90" y="2"/>
                    </a:lnTo>
                    <a:lnTo>
                      <a:pt x="96" y="3"/>
                    </a:lnTo>
                    <a:lnTo>
                      <a:pt x="102" y="3"/>
                    </a:lnTo>
                    <a:lnTo>
                      <a:pt x="109" y="4"/>
                    </a:lnTo>
                    <a:lnTo>
                      <a:pt x="109" y="34"/>
                    </a:lnTo>
                    <a:lnTo>
                      <a:pt x="109" y="67"/>
                    </a:lnTo>
                    <a:lnTo>
                      <a:pt x="109" y="100"/>
                    </a:lnTo>
                    <a:lnTo>
                      <a:pt x="109" y="133"/>
                    </a:lnTo>
                    <a:lnTo>
                      <a:pt x="95" y="134"/>
                    </a:lnTo>
                    <a:lnTo>
                      <a:pt x="81" y="134"/>
                    </a:lnTo>
                    <a:lnTo>
                      <a:pt x="67" y="134"/>
                    </a:lnTo>
                    <a:lnTo>
                      <a:pt x="54" y="134"/>
                    </a:lnTo>
                    <a:lnTo>
                      <a:pt x="41" y="134"/>
                    </a:lnTo>
                    <a:lnTo>
                      <a:pt x="27" y="134"/>
                    </a:lnTo>
                    <a:lnTo>
                      <a:pt x="14" y="133"/>
                    </a:lnTo>
                    <a:lnTo>
                      <a:pt x="0" y="133"/>
                    </a:lnTo>
                    <a:lnTo>
                      <a:pt x="0" y="98"/>
                    </a:lnTo>
                    <a:lnTo>
                      <a:pt x="1" y="68"/>
                    </a:lnTo>
                    <a:lnTo>
                      <a:pt x="4" y="36"/>
                    </a:lnTo>
                    <a:lnTo>
                      <a:pt x="14" y="3"/>
                    </a:lnTo>
                    <a:close/>
                  </a:path>
                </a:pathLst>
              </a:custGeom>
              <a:solidFill>
                <a:srgbClr val="C9BFAD"/>
              </a:solidFill>
              <a:ln w="9525">
                <a:noFill/>
                <a:round/>
                <a:headEnd/>
                <a:tailEnd/>
              </a:ln>
            </p:spPr>
            <p:txBody>
              <a:bodyPr/>
              <a:lstStyle/>
              <a:p>
                <a:endParaRPr lang="en-US"/>
              </a:p>
            </p:txBody>
          </p:sp>
          <p:sp>
            <p:nvSpPr>
              <p:cNvPr id="223" name="Freeform 188"/>
              <p:cNvSpPr>
                <a:spLocks/>
              </p:cNvSpPr>
              <p:nvPr/>
            </p:nvSpPr>
            <p:spPr bwMode="auto">
              <a:xfrm>
                <a:off x="2925" y="1294"/>
                <a:ext cx="18" cy="19"/>
              </a:xfrm>
              <a:custGeom>
                <a:avLst/>
                <a:gdLst/>
                <a:ahLst/>
                <a:cxnLst>
                  <a:cxn ang="0">
                    <a:pos x="13" y="3"/>
                  </a:cxn>
                  <a:cxn ang="0">
                    <a:pos x="54" y="0"/>
                  </a:cxn>
                  <a:cxn ang="0">
                    <a:pos x="103" y="3"/>
                  </a:cxn>
                  <a:cxn ang="0">
                    <a:pos x="103" y="28"/>
                  </a:cxn>
                  <a:cxn ang="0">
                    <a:pos x="103" y="56"/>
                  </a:cxn>
                  <a:cxn ang="0">
                    <a:pos x="103" y="84"/>
                  </a:cxn>
                  <a:cxn ang="0">
                    <a:pos x="103" y="111"/>
                  </a:cxn>
                  <a:cxn ang="0">
                    <a:pos x="90" y="112"/>
                  </a:cxn>
                  <a:cxn ang="0">
                    <a:pos x="77" y="112"/>
                  </a:cxn>
                  <a:cxn ang="0">
                    <a:pos x="64" y="113"/>
                  </a:cxn>
                  <a:cxn ang="0">
                    <a:pos x="51" y="113"/>
                  </a:cxn>
                  <a:cxn ang="0">
                    <a:pos x="39" y="113"/>
                  </a:cxn>
                  <a:cxn ang="0">
                    <a:pos x="26" y="113"/>
                  </a:cxn>
                  <a:cxn ang="0">
                    <a:pos x="13" y="113"/>
                  </a:cxn>
                  <a:cxn ang="0">
                    <a:pos x="0" y="113"/>
                  </a:cxn>
                  <a:cxn ang="0">
                    <a:pos x="0" y="84"/>
                  </a:cxn>
                  <a:cxn ang="0">
                    <a:pos x="0" y="58"/>
                  </a:cxn>
                  <a:cxn ang="0">
                    <a:pos x="4" y="31"/>
                  </a:cxn>
                  <a:cxn ang="0">
                    <a:pos x="13" y="3"/>
                  </a:cxn>
                </a:cxnLst>
                <a:rect l="0" t="0" r="r" b="b"/>
                <a:pathLst>
                  <a:path w="103" h="113">
                    <a:moveTo>
                      <a:pt x="13" y="3"/>
                    </a:moveTo>
                    <a:lnTo>
                      <a:pt x="54" y="0"/>
                    </a:lnTo>
                    <a:lnTo>
                      <a:pt x="103" y="3"/>
                    </a:lnTo>
                    <a:lnTo>
                      <a:pt x="103" y="28"/>
                    </a:lnTo>
                    <a:lnTo>
                      <a:pt x="103" y="56"/>
                    </a:lnTo>
                    <a:lnTo>
                      <a:pt x="103" y="84"/>
                    </a:lnTo>
                    <a:lnTo>
                      <a:pt x="103" y="111"/>
                    </a:lnTo>
                    <a:lnTo>
                      <a:pt x="90" y="112"/>
                    </a:lnTo>
                    <a:lnTo>
                      <a:pt x="77" y="112"/>
                    </a:lnTo>
                    <a:lnTo>
                      <a:pt x="64" y="113"/>
                    </a:lnTo>
                    <a:lnTo>
                      <a:pt x="51" y="113"/>
                    </a:lnTo>
                    <a:lnTo>
                      <a:pt x="39" y="113"/>
                    </a:lnTo>
                    <a:lnTo>
                      <a:pt x="26" y="113"/>
                    </a:lnTo>
                    <a:lnTo>
                      <a:pt x="13" y="113"/>
                    </a:lnTo>
                    <a:lnTo>
                      <a:pt x="0" y="113"/>
                    </a:lnTo>
                    <a:lnTo>
                      <a:pt x="0" y="84"/>
                    </a:lnTo>
                    <a:lnTo>
                      <a:pt x="0" y="58"/>
                    </a:lnTo>
                    <a:lnTo>
                      <a:pt x="4" y="31"/>
                    </a:lnTo>
                    <a:lnTo>
                      <a:pt x="13" y="3"/>
                    </a:lnTo>
                    <a:close/>
                  </a:path>
                </a:pathLst>
              </a:custGeom>
              <a:solidFill>
                <a:srgbClr val="CEC6B7"/>
              </a:solidFill>
              <a:ln w="9525">
                <a:noFill/>
                <a:round/>
                <a:headEnd/>
                <a:tailEnd/>
              </a:ln>
            </p:spPr>
            <p:txBody>
              <a:bodyPr/>
              <a:lstStyle/>
              <a:p>
                <a:endParaRPr lang="en-US"/>
              </a:p>
            </p:txBody>
          </p:sp>
          <p:sp>
            <p:nvSpPr>
              <p:cNvPr id="224" name="Freeform 189"/>
              <p:cNvSpPr>
                <a:spLocks/>
              </p:cNvSpPr>
              <p:nvPr/>
            </p:nvSpPr>
            <p:spPr bwMode="auto">
              <a:xfrm>
                <a:off x="2926" y="1288"/>
                <a:ext cx="24" cy="5"/>
              </a:xfrm>
              <a:custGeom>
                <a:avLst/>
                <a:gdLst/>
                <a:ahLst/>
                <a:cxnLst>
                  <a:cxn ang="0">
                    <a:pos x="5" y="2"/>
                  </a:cxn>
                  <a:cxn ang="0">
                    <a:pos x="0" y="28"/>
                  </a:cxn>
                  <a:cxn ang="0">
                    <a:pos x="19" y="26"/>
                  </a:cxn>
                  <a:cxn ang="0">
                    <a:pos x="37" y="26"/>
                  </a:cxn>
                  <a:cxn ang="0">
                    <a:pos x="54" y="26"/>
                  </a:cxn>
                  <a:cxn ang="0">
                    <a:pos x="72" y="27"/>
                  </a:cxn>
                  <a:cxn ang="0">
                    <a:pos x="89" y="28"/>
                  </a:cxn>
                  <a:cxn ang="0">
                    <a:pos x="106" y="29"/>
                  </a:cxn>
                  <a:cxn ang="0">
                    <a:pos x="124" y="31"/>
                  </a:cxn>
                  <a:cxn ang="0">
                    <a:pos x="143" y="32"/>
                  </a:cxn>
                  <a:cxn ang="0">
                    <a:pos x="143" y="4"/>
                  </a:cxn>
                  <a:cxn ang="0">
                    <a:pos x="77" y="0"/>
                  </a:cxn>
                  <a:cxn ang="0">
                    <a:pos x="5" y="2"/>
                  </a:cxn>
                </a:cxnLst>
                <a:rect l="0" t="0" r="r" b="b"/>
                <a:pathLst>
                  <a:path w="143" h="32">
                    <a:moveTo>
                      <a:pt x="5" y="2"/>
                    </a:moveTo>
                    <a:lnTo>
                      <a:pt x="0" y="28"/>
                    </a:lnTo>
                    <a:lnTo>
                      <a:pt x="19" y="26"/>
                    </a:lnTo>
                    <a:lnTo>
                      <a:pt x="37" y="26"/>
                    </a:lnTo>
                    <a:lnTo>
                      <a:pt x="54" y="26"/>
                    </a:lnTo>
                    <a:lnTo>
                      <a:pt x="72" y="27"/>
                    </a:lnTo>
                    <a:lnTo>
                      <a:pt x="89" y="28"/>
                    </a:lnTo>
                    <a:lnTo>
                      <a:pt x="106" y="29"/>
                    </a:lnTo>
                    <a:lnTo>
                      <a:pt x="124" y="31"/>
                    </a:lnTo>
                    <a:lnTo>
                      <a:pt x="143" y="32"/>
                    </a:lnTo>
                    <a:lnTo>
                      <a:pt x="143" y="4"/>
                    </a:lnTo>
                    <a:lnTo>
                      <a:pt x="77" y="0"/>
                    </a:lnTo>
                    <a:lnTo>
                      <a:pt x="5" y="2"/>
                    </a:lnTo>
                    <a:close/>
                  </a:path>
                </a:pathLst>
              </a:custGeom>
              <a:solidFill>
                <a:srgbClr val="AA8E70"/>
              </a:solidFill>
              <a:ln w="9525">
                <a:noFill/>
                <a:round/>
                <a:headEnd/>
                <a:tailEnd/>
              </a:ln>
            </p:spPr>
            <p:txBody>
              <a:bodyPr/>
              <a:lstStyle/>
              <a:p>
                <a:endParaRPr lang="en-US"/>
              </a:p>
            </p:txBody>
          </p:sp>
          <p:sp>
            <p:nvSpPr>
              <p:cNvPr id="225" name="Freeform 190"/>
              <p:cNvSpPr>
                <a:spLocks/>
              </p:cNvSpPr>
              <p:nvPr/>
            </p:nvSpPr>
            <p:spPr bwMode="auto">
              <a:xfrm>
                <a:off x="2921" y="1350"/>
                <a:ext cx="29" cy="9"/>
              </a:xfrm>
              <a:custGeom>
                <a:avLst/>
                <a:gdLst/>
                <a:ahLst/>
                <a:cxnLst>
                  <a:cxn ang="0">
                    <a:pos x="0" y="0"/>
                  </a:cxn>
                  <a:cxn ang="0">
                    <a:pos x="170" y="16"/>
                  </a:cxn>
                  <a:cxn ang="0">
                    <a:pos x="171" y="53"/>
                  </a:cxn>
                  <a:cxn ang="0">
                    <a:pos x="0" y="29"/>
                  </a:cxn>
                  <a:cxn ang="0">
                    <a:pos x="0" y="0"/>
                  </a:cxn>
                </a:cxnLst>
                <a:rect l="0" t="0" r="r" b="b"/>
                <a:pathLst>
                  <a:path w="171" h="53">
                    <a:moveTo>
                      <a:pt x="0" y="0"/>
                    </a:moveTo>
                    <a:lnTo>
                      <a:pt x="170" y="16"/>
                    </a:lnTo>
                    <a:lnTo>
                      <a:pt x="171" y="53"/>
                    </a:lnTo>
                    <a:lnTo>
                      <a:pt x="0" y="29"/>
                    </a:lnTo>
                    <a:lnTo>
                      <a:pt x="0" y="0"/>
                    </a:lnTo>
                    <a:close/>
                  </a:path>
                </a:pathLst>
              </a:custGeom>
              <a:solidFill>
                <a:srgbClr val="AA8E70"/>
              </a:solidFill>
              <a:ln w="9525">
                <a:noFill/>
                <a:round/>
                <a:headEnd/>
                <a:tailEnd/>
              </a:ln>
            </p:spPr>
            <p:txBody>
              <a:bodyPr/>
              <a:lstStyle/>
              <a:p>
                <a:endParaRPr lang="en-US"/>
              </a:p>
            </p:txBody>
          </p:sp>
          <p:sp>
            <p:nvSpPr>
              <p:cNvPr id="226" name="Freeform 191"/>
              <p:cNvSpPr>
                <a:spLocks/>
              </p:cNvSpPr>
              <p:nvPr/>
            </p:nvSpPr>
            <p:spPr bwMode="auto">
              <a:xfrm>
                <a:off x="2930" y="1352"/>
                <a:ext cx="12" cy="3"/>
              </a:xfrm>
              <a:custGeom>
                <a:avLst/>
                <a:gdLst/>
                <a:ahLst/>
                <a:cxnLst>
                  <a:cxn ang="0">
                    <a:pos x="35" y="1"/>
                  </a:cxn>
                  <a:cxn ang="0">
                    <a:pos x="43" y="2"/>
                  </a:cxn>
                  <a:cxn ang="0">
                    <a:pos x="49" y="3"/>
                  </a:cxn>
                  <a:cxn ang="0">
                    <a:pos x="54" y="5"/>
                  </a:cxn>
                  <a:cxn ang="0">
                    <a:pos x="60" y="6"/>
                  </a:cxn>
                  <a:cxn ang="0">
                    <a:pos x="63" y="8"/>
                  </a:cxn>
                  <a:cxn ang="0">
                    <a:pos x="66" y="9"/>
                  </a:cxn>
                  <a:cxn ang="0">
                    <a:pos x="68" y="11"/>
                  </a:cxn>
                  <a:cxn ang="0">
                    <a:pos x="68" y="13"/>
                  </a:cxn>
                  <a:cxn ang="0">
                    <a:pos x="67" y="14"/>
                  </a:cxn>
                  <a:cxn ang="0">
                    <a:pos x="66" y="16"/>
                  </a:cxn>
                  <a:cxn ang="0">
                    <a:pos x="63" y="17"/>
                  </a:cxn>
                  <a:cxn ang="0">
                    <a:pos x="59" y="17"/>
                  </a:cxn>
                  <a:cxn ang="0">
                    <a:pos x="53" y="18"/>
                  </a:cxn>
                  <a:cxn ang="0">
                    <a:pos x="47" y="18"/>
                  </a:cxn>
                  <a:cxn ang="0">
                    <a:pos x="40" y="18"/>
                  </a:cxn>
                  <a:cxn ang="0">
                    <a:pos x="33" y="18"/>
                  </a:cxn>
                  <a:cxn ang="0">
                    <a:pos x="25" y="17"/>
                  </a:cxn>
                  <a:cxn ang="0">
                    <a:pos x="19" y="16"/>
                  </a:cxn>
                  <a:cxn ang="0">
                    <a:pos x="14" y="15"/>
                  </a:cxn>
                  <a:cxn ang="0">
                    <a:pos x="8" y="13"/>
                  </a:cxn>
                  <a:cxn ang="0">
                    <a:pos x="5" y="12"/>
                  </a:cxn>
                  <a:cxn ang="0">
                    <a:pos x="2" y="10"/>
                  </a:cxn>
                  <a:cxn ang="0">
                    <a:pos x="0" y="9"/>
                  </a:cxn>
                  <a:cxn ang="0">
                    <a:pos x="0" y="7"/>
                  </a:cxn>
                  <a:cxn ang="0">
                    <a:pos x="1" y="6"/>
                  </a:cxn>
                  <a:cxn ang="0">
                    <a:pos x="3" y="3"/>
                  </a:cxn>
                  <a:cxn ang="0">
                    <a:pos x="6" y="2"/>
                  </a:cxn>
                  <a:cxn ang="0">
                    <a:pos x="11" y="1"/>
                  </a:cxn>
                  <a:cxn ang="0">
                    <a:pos x="16" y="1"/>
                  </a:cxn>
                  <a:cxn ang="0">
                    <a:pos x="21" y="0"/>
                  </a:cxn>
                  <a:cxn ang="0">
                    <a:pos x="28" y="0"/>
                  </a:cxn>
                  <a:cxn ang="0">
                    <a:pos x="35" y="1"/>
                  </a:cxn>
                </a:cxnLst>
                <a:rect l="0" t="0" r="r" b="b"/>
                <a:pathLst>
                  <a:path w="68" h="18">
                    <a:moveTo>
                      <a:pt x="35" y="1"/>
                    </a:moveTo>
                    <a:lnTo>
                      <a:pt x="43" y="2"/>
                    </a:lnTo>
                    <a:lnTo>
                      <a:pt x="49" y="3"/>
                    </a:lnTo>
                    <a:lnTo>
                      <a:pt x="54" y="5"/>
                    </a:lnTo>
                    <a:lnTo>
                      <a:pt x="60" y="6"/>
                    </a:lnTo>
                    <a:lnTo>
                      <a:pt x="63" y="8"/>
                    </a:lnTo>
                    <a:lnTo>
                      <a:pt x="66" y="9"/>
                    </a:lnTo>
                    <a:lnTo>
                      <a:pt x="68" y="11"/>
                    </a:lnTo>
                    <a:lnTo>
                      <a:pt x="68" y="13"/>
                    </a:lnTo>
                    <a:lnTo>
                      <a:pt x="67" y="14"/>
                    </a:lnTo>
                    <a:lnTo>
                      <a:pt x="66" y="16"/>
                    </a:lnTo>
                    <a:lnTo>
                      <a:pt x="63" y="17"/>
                    </a:lnTo>
                    <a:lnTo>
                      <a:pt x="59" y="17"/>
                    </a:lnTo>
                    <a:lnTo>
                      <a:pt x="53" y="18"/>
                    </a:lnTo>
                    <a:lnTo>
                      <a:pt x="47" y="18"/>
                    </a:lnTo>
                    <a:lnTo>
                      <a:pt x="40" y="18"/>
                    </a:lnTo>
                    <a:lnTo>
                      <a:pt x="33" y="18"/>
                    </a:lnTo>
                    <a:lnTo>
                      <a:pt x="25" y="17"/>
                    </a:lnTo>
                    <a:lnTo>
                      <a:pt x="19" y="16"/>
                    </a:lnTo>
                    <a:lnTo>
                      <a:pt x="14" y="15"/>
                    </a:lnTo>
                    <a:lnTo>
                      <a:pt x="8" y="13"/>
                    </a:lnTo>
                    <a:lnTo>
                      <a:pt x="5" y="12"/>
                    </a:lnTo>
                    <a:lnTo>
                      <a:pt x="2" y="10"/>
                    </a:lnTo>
                    <a:lnTo>
                      <a:pt x="0" y="9"/>
                    </a:lnTo>
                    <a:lnTo>
                      <a:pt x="0" y="7"/>
                    </a:lnTo>
                    <a:lnTo>
                      <a:pt x="1" y="6"/>
                    </a:lnTo>
                    <a:lnTo>
                      <a:pt x="3" y="3"/>
                    </a:lnTo>
                    <a:lnTo>
                      <a:pt x="6" y="2"/>
                    </a:lnTo>
                    <a:lnTo>
                      <a:pt x="11" y="1"/>
                    </a:lnTo>
                    <a:lnTo>
                      <a:pt x="16" y="1"/>
                    </a:lnTo>
                    <a:lnTo>
                      <a:pt x="21" y="0"/>
                    </a:lnTo>
                    <a:lnTo>
                      <a:pt x="28" y="0"/>
                    </a:lnTo>
                    <a:lnTo>
                      <a:pt x="35" y="1"/>
                    </a:lnTo>
                    <a:close/>
                  </a:path>
                </a:pathLst>
              </a:custGeom>
              <a:solidFill>
                <a:srgbClr val="003551"/>
              </a:solidFill>
              <a:ln w="9525">
                <a:noFill/>
                <a:round/>
                <a:headEnd/>
                <a:tailEnd/>
              </a:ln>
            </p:spPr>
            <p:txBody>
              <a:bodyPr/>
              <a:lstStyle/>
              <a:p>
                <a:endParaRPr lang="en-US"/>
              </a:p>
            </p:txBody>
          </p:sp>
          <p:sp>
            <p:nvSpPr>
              <p:cNvPr id="227" name="Freeform 192"/>
              <p:cNvSpPr>
                <a:spLocks/>
              </p:cNvSpPr>
              <p:nvPr/>
            </p:nvSpPr>
            <p:spPr bwMode="auto">
              <a:xfrm>
                <a:off x="2930" y="1352"/>
                <a:ext cx="8" cy="3"/>
              </a:xfrm>
              <a:custGeom>
                <a:avLst/>
                <a:gdLst/>
                <a:ahLst/>
                <a:cxnLst>
                  <a:cxn ang="0">
                    <a:pos x="23" y="0"/>
                  </a:cxn>
                  <a:cxn ang="0">
                    <a:pos x="33" y="1"/>
                  </a:cxn>
                  <a:cxn ang="0">
                    <a:pos x="40" y="5"/>
                  </a:cxn>
                  <a:cxn ang="0">
                    <a:pos x="45" y="8"/>
                  </a:cxn>
                  <a:cxn ang="0">
                    <a:pos x="47" y="11"/>
                  </a:cxn>
                  <a:cxn ang="0">
                    <a:pos x="45" y="14"/>
                  </a:cxn>
                  <a:cxn ang="0">
                    <a:pos x="39" y="16"/>
                  </a:cxn>
                  <a:cxn ang="0">
                    <a:pos x="32" y="17"/>
                  </a:cxn>
                  <a:cxn ang="0">
                    <a:pos x="22" y="17"/>
                  </a:cxn>
                  <a:cxn ang="0">
                    <a:pos x="14" y="16"/>
                  </a:cxn>
                  <a:cxn ang="0">
                    <a:pos x="6" y="13"/>
                  </a:cxn>
                  <a:cxn ang="0">
                    <a:pos x="1" y="10"/>
                  </a:cxn>
                  <a:cxn ang="0">
                    <a:pos x="0" y="7"/>
                  </a:cxn>
                  <a:cxn ang="0">
                    <a:pos x="2" y="3"/>
                  </a:cxn>
                  <a:cxn ang="0">
                    <a:pos x="7" y="1"/>
                  </a:cxn>
                  <a:cxn ang="0">
                    <a:pos x="15" y="0"/>
                  </a:cxn>
                  <a:cxn ang="0">
                    <a:pos x="23" y="0"/>
                  </a:cxn>
                </a:cxnLst>
                <a:rect l="0" t="0" r="r" b="b"/>
                <a:pathLst>
                  <a:path w="47" h="17">
                    <a:moveTo>
                      <a:pt x="23" y="0"/>
                    </a:moveTo>
                    <a:lnTo>
                      <a:pt x="33" y="1"/>
                    </a:lnTo>
                    <a:lnTo>
                      <a:pt x="40" y="5"/>
                    </a:lnTo>
                    <a:lnTo>
                      <a:pt x="45" y="8"/>
                    </a:lnTo>
                    <a:lnTo>
                      <a:pt x="47" y="11"/>
                    </a:lnTo>
                    <a:lnTo>
                      <a:pt x="45" y="14"/>
                    </a:lnTo>
                    <a:lnTo>
                      <a:pt x="39" y="16"/>
                    </a:lnTo>
                    <a:lnTo>
                      <a:pt x="32" y="17"/>
                    </a:lnTo>
                    <a:lnTo>
                      <a:pt x="22" y="17"/>
                    </a:lnTo>
                    <a:lnTo>
                      <a:pt x="14" y="16"/>
                    </a:lnTo>
                    <a:lnTo>
                      <a:pt x="6" y="13"/>
                    </a:lnTo>
                    <a:lnTo>
                      <a:pt x="1" y="10"/>
                    </a:lnTo>
                    <a:lnTo>
                      <a:pt x="0" y="7"/>
                    </a:lnTo>
                    <a:lnTo>
                      <a:pt x="2" y="3"/>
                    </a:lnTo>
                    <a:lnTo>
                      <a:pt x="7" y="1"/>
                    </a:lnTo>
                    <a:lnTo>
                      <a:pt x="15" y="0"/>
                    </a:lnTo>
                    <a:lnTo>
                      <a:pt x="23" y="0"/>
                    </a:lnTo>
                    <a:close/>
                  </a:path>
                </a:pathLst>
              </a:custGeom>
              <a:solidFill>
                <a:srgbClr val="876B4C"/>
              </a:solidFill>
              <a:ln w="9525">
                <a:noFill/>
                <a:round/>
                <a:headEnd/>
                <a:tailEnd/>
              </a:ln>
            </p:spPr>
            <p:txBody>
              <a:bodyPr/>
              <a:lstStyle/>
              <a:p>
                <a:endParaRPr lang="en-US"/>
              </a:p>
            </p:txBody>
          </p:sp>
          <p:sp>
            <p:nvSpPr>
              <p:cNvPr id="228" name="Freeform 193"/>
              <p:cNvSpPr>
                <a:spLocks/>
              </p:cNvSpPr>
              <p:nvPr/>
            </p:nvSpPr>
            <p:spPr bwMode="auto">
              <a:xfrm>
                <a:off x="2930" y="1352"/>
                <a:ext cx="5" cy="2"/>
              </a:xfrm>
              <a:custGeom>
                <a:avLst/>
                <a:gdLst/>
                <a:ahLst/>
                <a:cxnLst>
                  <a:cxn ang="0">
                    <a:pos x="16" y="0"/>
                  </a:cxn>
                  <a:cxn ang="0">
                    <a:pos x="22" y="1"/>
                  </a:cxn>
                  <a:cxn ang="0">
                    <a:pos x="28" y="3"/>
                  </a:cxn>
                  <a:cxn ang="0">
                    <a:pos x="31" y="6"/>
                  </a:cxn>
                  <a:cxn ang="0">
                    <a:pos x="32" y="8"/>
                  </a:cxn>
                  <a:cxn ang="0">
                    <a:pos x="31" y="10"/>
                  </a:cxn>
                  <a:cxn ang="0">
                    <a:pos x="27" y="11"/>
                  </a:cxn>
                  <a:cxn ang="0">
                    <a:pos x="21" y="12"/>
                  </a:cxn>
                  <a:cxn ang="0">
                    <a:pos x="15" y="12"/>
                  </a:cxn>
                  <a:cxn ang="0">
                    <a:pos x="8" y="11"/>
                  </a:cxn>
                  <a:cxn ang="0">
                    <a:pos x="4" y="10"/>
                  </a:cxn>
                  <a:cxn ang="0">
                    <a:pos x="1" y="7"/>
                  </a:cxn>
                  <a:cxn ang="0">
                    <a:pos x="0" y="5"/>
                  </a:cxn>
                  <a:cxn ang="0">
                    <a:pos x="1" y="3"/>
                  </a:cxn>
                  <a:cxn ang="0">
                    <a:pos x="5" y="0"/>
                  </a:cxn>
                  <a:cxn ang="0">
                    <a:pos x="10" y="0"/>
                  </a:cxn>
                  <a:cxn ang="0">
                    <a:pos x="16" y="0"/>
                  </a:cxn>
                </a:cxnLst>
                <a:rect l="0" t="0" r="r" b="b"/>
                <a:pathLst>
                  <a:path w="32" h="12">
                    <a:moveTo>
                      <a:pt x="16" y="0"/>
                    </a:moveTo>
                    <a:lnTo>
                      <a:pt x="22" y="1"/>
                    </a:lnTo>
                    <a:lnTo>
                      <a:pt x="28" y="3"/>
                    </a:lnTo>
                    <a:lnTo>
                      <a:pt x="31" y="6"/>
                    </a:lnTo>
                    <a:lnTo>
                      <a:pt x="32" y="8"/>
                    </a:lnTo>
                    <a:lnTo>
                      <a:pt x="31" y="10"/>
                    </a:lnTo>
                    <a:lnTo>
                      <a:pt x="27" y="11"/>
                    </a:lnTo>
                    <a:lnTo>
                      <a:pt x="21" y="12"/>
                    </a:lnTo>
                    <a:lnTo>
                      <a:pt x="15" y="12"/>
                    </a:lnTo>
                    <a:lnTo>
                      <a:pt x="8" y="11"/>
                    </a:lnTo>
                    <a:lnTo>
                      <a:pt x="4" y="10"/>
                    </a:lnTo>
                    <a:lnTo>
                      <a:pt x="1" y="7"/>
                    </a:lnTo>
                    <a:lnTo>
                      <a:pt x="0" y="5"/>
                    </a:lnTo>
                    <a:lnTo>
                      <a:pt x="1" y="3"/>
                    </a:lnTo>
                    <a:lnTo>
                      <a:pt x="5" y="0"/>
                    </a:lnTo>
                    <a:lnTo>
                      <a:pt x="10" y="0"/>
                    </a:lnTo>
                    <a:lnTo>
                      <a:pt x="16" y="0"/>
                    </a:lnTo>
                    <a:close/>
                  </a:path>
                </a:pathLst>
              </a:custGeom>
              <a:solidFill>
                <a:srgbClr val="C6B59E"/>
              </a:solidFill>
              <a:ln w="9525">
                <a:noFill/>
                <a:round/>
                <a:headEnd/>
                <a:tailEnd/>
              </a:ln>
            </p:spPr>
            <p:txBody>
              <a:bodyPr/>
              <a:lstStyle/>
              <a:p>
                <a:endParaRPr lang="en-US"/>
              </a:p>
            </p:txBody>
          </p:sp>
          <p:sp>
            <p:nvSpPr>
              <p:cNvPr id="229" name="Freeform 194"/>
              <p:cNvSpPr>
                <a:spLocks/>
              </p:cNvSpPr>
              <p:nvPr/>
            </p:nvSpPr>
            <p:spPr bwMode="auto">
              <a:xfrm>
                <a:off x="2951" y="1349"/>
                <a:ext cx="19" cy="9"/>
              </a:xfrm>
              <a:custGeom>
                <a:avLst/>
                <a:gdLst/>
                <a:ahLst/>
                <a:cxnLst>
                  <a:cxn ang="0">
                    <a:pos x="0" y="24"/>
                  </a:cxn>
                  <a:cxn ang="0">
                    <a:pos x="116" y="0"/>
                  </a:cxn>
                  <a:cxn ang="0">
                    <a:pos x="116" y="22"/>
                  </a:cxn>
                  <a:cxn ang="0">
                    <a:pos x="85" y="33"/>
                  </a:cxn>
                  <a:cxn ang="0">
                    <a:pos x="0" y="55"/>
                  </a:cxn>
                  <a:cxn ang="0">
                    <a:pos x="0" y="24"/>
                  </a:cxn>
                </a:cxnLst>
                <a:rect l="0" t="0" r="r" b="b"/>
                <a:pathLst>
                  <a:path w="116" h="55">
                    <a:moveTo>
                      <a:pt x="0" y="24"/>
                    </a:moveTo>
                    <a:lnTo>
                      <a:pt x="116" y="0"/>
                    </a:lnTo>
                    <a:lnTo>
                      <a:pt x="116" y="22"/>
                    </a:lnTo>
                    <a:lnTo>
                      <a:pt x="85" y="33"/>
                    </a:lnTo>
                    <a:lnTo>
                      <a:pt x="0" y="55"/>
                    </a:lnTo>
                    <a:lnTo>
                      <a:pt x="0" y="24"/>
                    </a:lnTo>
                    <a:close/>
                  </a:path>
                </a:pathLst>
              </a:custGeom>
              <a:solidFill>
                <a:srgbClr val="33353A"/>
              </a:solidFill>
              <a:ln w="9525">
                <a:noFill/>
                <a:round/>
                <a:headEnd/>
                <a:tailEnd/>
              </a:ln>
            </p:spPr>
            <p:txBody>
              <a:bodyPr/>
              <a:lstStyle/>
              <a:p>
                <a:endParaRPr lang="en-US"/>
              </a:p>
            </p:txBody>
          </p:sp>
          <p:sp>
            <p:nvSpPr>
              <p:cNvPr id="230" name="Freeform 195"/>
              <p:cNvSpPr>
                <a:spLocks/>
              </p:cNvSpPr>
              <p:nvPr/>
            </p:nvSpPr>
            <p:spPr bwMode="auto">
              <a:xfrm>
                <a:off x="2952" y="1349"/>
                <a:ext cx="18" cy="8"/>
              </a:xfrm>
              <a:custGeom>
                <a:avLst/>
                <a:gdLst/>
                <a:ahLst/>
                <a:cxnLst>
                  <a:cxn ang="0">
                    <a:pos x="0" y="22"/>
                  </a:cxn>
                  <a:cxn ang="0">
                    <a:pos x="14" y="19"/>
                  </a:cxn>
                  <a:cxn ang="0">
                    <a:pos x="28" y="17"/>
                  </a:cxn>
                  <a:cxn ang="0">
                    <a:pos x="41" y="14"/>
                  </a:cxn>
                  <a:cxn ang="0">
                    <a:pos x="55" y="11"/>
                  </a:cxn>
                  <a:cxn ang="0">
                    <a:pos x="69" y="8"/>
                  </a:cxn>
                  <a:cxn ang="0">
                    <a:pos x="83" y="5"/>
                  </a:cxn>
                  <a:cxn ang="0">
                    <a:pos x="97" y="3"/>
                  </a:cxn>
                  <a:cxn ang="0">
                    <a:pos x="111" y="0"/>
                  </a:cxn>
                  <a:cxn ang="0">
                    <a:pos x="111" y="6"/>
                  </a:cxn>
                  <a:cxn ang="0">
                    <a:pos x="111" y="11"/>
                  </a:cxn>
                  <a:cxn ang="0">
                    <a:pos x="111" y="17"/>
                  </a:cxn>
                  <a:cxn ang="0">
                    <a:pos x="111" y="24"/>
                  </a:cxn>
                  <a:cxn ang="0">
                    <a:pos x="103" y="26"/>
                  </a:cxn>
                  <a:cxn ang="0">
                    <a:pos x="96" y="28"/>
                  </a:cxn>
                  <a:cxn ang="0">
                    <a:pos x="87" y="31"/>
                  </a:cxn>
                  <a:cxn ang="0">
                    <a:pos x="80" y="33"/>
                  </a:cxn>
                  <a:cxn ang="0">
                    <a:pos x="70" y="36"/>
                  </a:cxn>
                  <a:cxn ang="0">
                    <a:pos x="60" y="38"/>
                  </a:cxn>
                  <a:cxn ang="0">
                    <a:pos x="50" y="41"/>
                  </a:cxn>
                  <a:cxn ang="0">
                    <a:pos x="40" y="43"/>
                  </a:cxn>
                  <a:cxn ang="0">
                    <a:pos x="30" y="45"/>
                  </a:cxn>
                  <a:cxn ang="0">
                    <a:pos x="20" y="48"/>
                  </a:cxn>
                  <a:cxn ang="0">
                    <a:pos x="9" y="50"/>
                  </a:cxn>
                  <a:cxn ang="0">
                    <a:pos x="0" y="53"/>
                  </a:cxn>
                  <a:cxn ang="0">
                    <a:pos x="0" y="45"/>
                  </a:cxn>
                  <a:cxn ang="0">
                    <a:pos x="0" y="38"/>
                  </a:cxn>
                  <a:cxn ang="0">
                    <a:pos x="0" y="30"/>
                  </a:cxn>
                  <a:cxn ang="0">
                    <a:pos x="0" y="22"/>
                  </a:cxn>
                </a:cxnLst>
                <a:rect l="0" t="0" r="r" b="b"/>
                <a:pathLst>
                  <a:path w="111" h="53">
                    <a:moveTo>
                      <a:pt x="0" y="22"/>
                    </a:moveTo>
                    <a:lnTo>
                      <a:pt x="14" y="19"/>
                    </a:lnTo>
                    <a:lnTo>
                      <a:pt x="28" y="17"/>
                    </a:lnTo>
                    <a:lnTo>
                      <a:pt x="41" y="14"/>
                    </a:lnTo>
                    <a:lnTo>
                      <a:pt x="55" y="11"/>
                    </a:lnTo>
                    <a:lnTo>
                      <a:pt x="69" y="8"/>
                    </a:lnTo>
                    <a:lnTo>
                      <a:pt x="83" y="5"/>
                    </a:lnTo>
                    <a:lnTo>
                      <a:pt x="97" y="3"/>
                    </a:lnTo>
                    <a:lnTo>
                      <a:pt x="111" y="0"/>
                    </a:lnTo>
                    <a:lnTo>
                      <a:pt x="111" y="6"/>
                    </a:lnTo>
                    <a:lnTo>
                      <a:pt x="111" y="11"/>
                    </a:lnTo>
                    <a:lnTo>
                      <a:pt x="111" y="17"/>
                    </a:lnTo>
                    <a:lnTo>
                      <a:pt x="111" y="24"/>
                    </a:lnTo>
                    <a:lnTo>
                      <a:pt x="103" y="26"/>
                    </a:lnTo>
                    <a:lnTo>
                      <a:pt x="96" y="28"/>
                    </a:lnTo>
                    <a:lnTo>
                      <a:pt x="87" y="31"/>
                    </a:lnTo>
                    <a:lnTo>
                      <a:pt x="80" y="33"/>
                    </a:lnTo>
                    <a:lnTo>
                      <a:pt x="70" y="36"/>
                    </a:lnTo>
                    <a:lnTo>
                      <a:pt x="60" y="38"/>
                    </a:lnTo>
                    <a:lnTo>
                      <a:pt x="50" y="41"/>
                    </a:lnTo>
                    <a:lnTo>
                      <a:pt x="40" y="43"/>
                    </a:lnTo>
                    <a:lnTo>
                      <a:pt x="30" y="45"/>
                    </a:lnTo>
                    <a:lnTo>
                      <a:pt x="20" y="48"/>
                    </a:lnTo>
                    <a:lnTo>
                      <a:pt x="9" y="50"/>
                    </a:lnTo>
                    <a:lnTo>
                      <a:pt x="0" y="53"/>
                    </a:lnTo>
                    <a:lnTo>
                      <a:pt x="0" y="45"/>
                    </a:lnTo>
                    <a:lnTo>
                      <a:pt x="0" y="38"/>
                    </a:lnTo>
                    <a:lnTo>
                      <a:pt x="0" y="30"/>
                    </a:lnTo>
                    <a:lnTo>
                      <a:pt x="0" y="22"/>
                    </a:lnTo>
                    <a:close/>
                  </a:path>
                </a:pathLst>
              </a:custGeom>
              <a:solidFill>
                <a:srgbClr val="3A3538"/>
              </a:solidFill>
              <a:ln w="9525">
                <a:noFill/>
                <a:round/>
                <a:headEnd/>
                <a:tailEnd/>
              </a:ln>
            </p:spPr>
            <p:txBody>
              <a:bodyPr/>
              <a:lstStyle/>
              <a:p>
                <a:endParaRPr lang="en-US"/>
              </a:p>
            </p:txBody>
          </p:sp>
          <p:sp>
            <p:nvSpPr>
              <p:cNvPr id="231" name="Freeform 196"/>
              <p:cNvSpPr>
                <a:spLocks/>
              </p:cNvSpPr>
              <p:nvPr/>
            </p:nvSpPr>
            <p:spPr bwMode="auto">
              <a:xfrm>
                <a:off x="2953" y="1349"/>
                <a:ext cx="17" cy="8"/>
              </a:xfrm>
              <a:custGeom>
                <a:avLst/>
                <a:gdLst/>
                <a:ahLst/>
                <a:cxnLst>
                  <a:cxn ang="0">
                    <a:pos x="0" y="21"/>
                  </a:cxn>
                  <a:cxn ang="0">
                    <a:pos x="13" y="18"/>
                  </a:cxn>
                  <a:cxn ang="0">
                    <a:pos x="27" y="16"/>
                  </a:cxn>
                  <a:cxn ang="0">
                    <a:pos x="40" y="13"/>
                  </a:cxn>
                  <a:cxn ang="0">
                    <a:pos x="54" y="10"/>
                  </a:cxn>
                  <a:cxn ang="0">
                    <a:pos x="66" y="8"/>
                  </a:cxn>
                  <a:cxn ang="0">
                    <a:pos x="79" y="5"/>
                  </a:cxn>
                  <a:cxn ang="0">
                    <a:pos x="92" y="3"/>
                  </a:cxn>
                  <a:cxn ang="0">
                    <a:pos x="105" y="0"/>
                  </a:cxn>
                  <a:cxn ang="0">
                    <a:pos x="105" y="6"/>
                  </a:cxn>
                  <a:cxn ang="0">
                    <a:pos x="105" y="11"/>
                  </a:cxn>
                  <a:cxn ang="0">
                    <a:pos x="105" y="17"/>
                  </a:cxn>
                  <a:cxn ang="0">
                    <a:pos x="105" y="24"/>
                  </a:cxn>
                  <a:cxn ang="0">
                    <a:pos x="97" y="26"/>
                  </a:cxn>
                  <a:cxn ang="0">
                    <a:pos x="90" y="28"/>
                  </a:cxn>
                  <a:cxn ang="0">
                    <a:pos x="81" y="31"/>
                  </a:cxn>
                  <a:cxn ang="0">
                    <a:pos x="74" y="33"/>
                  </a:cxn>
                  <a:cxn ang="0">
                    <a:pos x="64" y="35"/>
                  </a:cxn>
                  <a:cxn ang="0">
                    <a:pos x="56" y="37"/>
                  </a:cxn>
                  <a:cxn ang="0">
                    <a:pos x="46" y="40"/>
                  </a:cxn>
                  <a:cxn ang="0">
                    <a:pos x="38" y="42"/>
                  </a:cxn>
                  <a:cxn ang="0">
                    <a:pos x="28" y="44"/>
                  </a:cxn>
                  <a:cxn ang="0">
                    <a:pos x="18" y="46"/>
                  </a:cxn>
                  <a:cxn ang="0">
                    <a:pos x="10" y="49"/>
                  </a:cxn>
                  <a:cxn ang="0">
                    <a:pos x="0" y="51"/>
                  </a:cxn>
                  <a:cxn ang="0">
                    <a:pos x="0" y="44"/>
                  </a:cxn>
                  <a:cxn ang="0">
                    <a:pos x="0" y="37"/>
                  </a:cxn>
                  <a:cxn ang="0">
                    <a:pos x="0" y="29"/>
                  </a:cxn>
                  <a:cxn ang="0">
                    <a:pos x="0" y="21"/>
                  </a:cxn>
                </a:cxnLst>
                <a:rect l="0" t="0" r="r" b="b"/>
                <a:pathLst>
                  <a:path w="105" h="51">
                    <a:moveTo>
                      <a:pt x="0" y="21"/>
                    </a:moveTo>
                    <a:lnTo>
                      <a:pt x="13" y="18"/>
                    </a:lnTo>
                    <a:lnTo>
                      <a:pt x="27" y="16"/>
                    </a:lnTo>
                    <a:lnTo>
                      <a:pt x="40" y="13"/>
                    </a:lnTo>
                    <a:lnTo>
                      <a:pt x="54" y="10"/>
                    </a:lnTo>
                    <a:lnTo>
                      <a:pt x="66" y="8"/>
                    </a:lnTo>
                    <a:lnTo>
                      <a:pt x="79" y="5"/>
                    </a:lnTo>
                    <a:lnTo>
                      <a:pt x="92" y="3"/>
                    </a:lnTo>
                    <a:lnTo>
                      <a:pt x="105" y="0"/>
                    </a:lnTo>
                    <a:lnTo>
                      <a:pt x="105" y="6"/>
                    </a:lnTo>
                    <a:lnTo>
                      <a:pt x="105" y="11"/>
                    </a:lnTo>
                    <a:lnTo>
                      <a:pt x="105" y="17"/>
                    </a:lnTo>
                    <a:lnTo>
                      <a:pt x="105" y="24"/>
                    </a:lnTo>
                    <a:lnTo>
                      <a:pt x="97" y="26"/>
                    </a:lnTo>
                    <a:lnTo>
                      <a:pt x="90" y="28"/>
                    </a:lnTo>
                    <a:lnTo>
                      <a:pt x="81" y="31"/>
                    </a:lnTo>
                    <a:lnTo>
                      <a:pt x="74" y="33"/>
                    </a:lnTo>
                    <a:lnTo>
                      <a:pt x="64" y="35"/>
                    </a:lnTo>
                    <a:lnTo>
                      <a:pt x="56" y="37"/>
                    </a:lnTo>
                    <a:lnTo>
                      <a:pt x="46" y="40"/>
                    </a:lnTo>
                    <a:lnTo>
                      <a:pt x="38" y="42"/>
                    </a:lnTo>
                    <a:lnTo>
                      <a:pt x="28" y="44"/>
                    </a:lnTo>
                    <a:lnTo>
                      <a:pt x="18" y="46"/>
                    </a:lnTo>
                    <a:lnTo>
                      <a:pt x="10" y="49"/>
                    </a:lnTo>
                    <a:lnTo>
                      <a:pt x="0" y="51"/>
                    </a:lnTo>
                    <a:lnTo>
                      <a:pt x="0" y="44"/>
                    </a:lnTo>
                    <a:lnTo>
                      <a:pt x="0" y="37"/>
                    </a:lnTo>
                    <a:lnTo>
                      <a:pt x="0" y="29"/>
                    </a:lnTo>
                    <a:lnTo>
                      <a:pt x="0" y="21"/>
                    </a:lnTo>
                    <a:close/>
                  </a:path>
                </a:pathLst>
              </a:custGeom>
              <a:solidFill>
                <a:srgbClr val="3F3835"/>
              </a:solidFill>
              <a:ln w="9525">
                <a:noFill/>
                <a:round/>
                <a:headEnd/>
                <a:tailEnd/>
              </a:ln>
            </p:spPr>
            <p:txBody>
              <a:bodyPr/>
              <a:lstStyle/>
              <a:p>
                <a:endParaRPr lang="en-US"/>
              </a:p>
            </p:txBody>
          </p:sp>
          <p:sp>
            <p:nvSpPr>
              <p:cNvPr id="232" name="Freeform 197"/>
              <p:cNvSpPr>
                <a:spLocks/>
              </p:cNvSpPr>
              <p:nvPr/>
            </p:nvSpPr>
            <p:spPr bwMode="auto">
              <a:xfrm>
                <a:off x="2954" y="1349"/>
                <a:ext cx="17" cy="8"/>
              </a:xfrm>
              <a:custGeom>
                <a:avLst/>
                <a:gdLst/>
                <a:ahLst/>
                <a:cxnLst>
                  <a:cxn ang="0">
                    <a:pos x="0" y="20"/>
                  </a:cxn>
                  <a:cxn ang="0">
                    <a:pos x="12" y="17"/>
                  </a:cxn>
                  <a:cxn ang="0">
                    <a:pos x="24" y="15"/>
                  </a:cxn>
                  <a:cxn ang="0">
                    <a:pos x="37" y="12"/>
                  </a:cxn>
                  <a:cxn ang="0">
                    <a:pos x="50" y="10"/>
                  </a:cxn>
                  <a:cxn ang="0">
                    <a:pos x="61" y="8"/>
                  </a:cxn>
                  <a:cxn ang="0">
                    <a:pos x="74" y="5"/>
                  </a:cxn>
                  <a:cxn ang="0">
                    <a:pos x="86" y="3"/>
                  </a:cxn>
                  <a:cxn ang="0">
                    <a:pos x="99" y="0"/>
                  </a:cxn>
                  <a:cxn ang="0">
                    <a:pos x="99" y="6"/>
                  </a:cxn>
                  <a:cxn ang="0">
                    <a:pos x="99" y="12"/>
                  </a:cxn>
                  <a:cxn ang="0">
                    <a:pos x="99" y="18"/>
                  </a:cxn>
                  <a:cxn ang="0">
                    <a:pos x="99" y="24"/>
                  </a:cxn>
                  <a:cxn ang="0">
                    <a:pos x="91" y="26"/>
                  </a:cxn>
                  <a:cxn ang="0">
                    <a:pos x="83" y="28"/>
                  </a:cxn>
                  <a:cxn ang="0">
                    <a:pos x="75" y="31"/>
                  </a:cxn>
                  <a:cxn ang="0">
                    <a:pos x="68" y="33"/>
                  </a:cxn>
                  <a:cxn ang="0">
                    <a:pos x="59" y="35"/>
                  </a:cxn>
                  <a:cxn ang="0">
                    <a:pos x="51" y="37"/>
                  </a:cxn>
                  <a:cxn ang="0">
                    <a:pos x="42" y="39"/>
                  </a:cxn>
                  <a:cxn ang="0">
                    <a:pos x="34" y="41"/>
                  </a:cxn>
                  <a:cxn ang="0">
                    <a:pos x="25" y="44"/>
                  </a:cxn>
                  <a:cxn ang="0">
                    <a:pos x="17" y="46"/>
                  </a:cxn>
                  <a:cxn ang="0">
                    <a:pos x="8" y="48"/>
                  </a:cxn>
                  <a:cxn ang="0">
                    <a:pos x="0" y="50"/>
                  </a:cxn>
                  <a:cxn ang="0">
                    <a:pos x="0" y="43"/>
                  </a:cxn>
                  <a:cxn ang="0">
                    <a:pos x="0" y="35"/>
                  </a:cxn>
                  <a:cxn ang="0">
                    <a:pos x="0" y="28"/>
                  </a:cxn>
                  <a:cxn ang="0">
                    <a:pos x="0" y="20"/>
                  </a:cxn>
                </a:cxnLst>
                <a:rect l="0" t="0" r="r" b="b"/>
                <a:pathLst>
                  <a:path w="99" h="50">
                    <a:moveTo>
                      <a:pt x="0" y="20"/>
                    </a:moveTo>
                    <a:lnTo>
                      <a:pt x="12" y="17"/>
                    </a:lnTo>
                    <a:lnTo>
                      <a:pt x="24" y="15"/>
                    </a:lnTo>
                    <a:lnTo>
                      <a:pt x="37" y="12"/>
                    </a:lnTo>
                    <a:lnTo>
                      <a:pt x="50" y="10"/>
                    </a:lnTo>
                    <a:lnTo>
                      <a:pt x="61" y="8"/>
                    </a:lnTo>
                    <a:lnTo>
                      <a:pt x="74" y="5"/>
                    </a:lnTo>
                    <a:lnTo>
                      <a:pt x="86" y="3"/>
                    </a:lnTo>
                    <a:lnTo>
                      <a:pt x="99" y="0"/>
                    </a:lnTo>
                    <a:lnTo>
                      <a:pt x="99" y="6"/>
                    </a:lnTo>
                    <a:lnTo>
                      <a:pt x="99" y="12"/>
                    </a:lnTo>
                    <a:lnTo>
                      <a:pt x="99" y="18"/>
                    </a:lnTo>
                    <a:lnTo>
                      <a:pt x="99" y="24"/>
                    </a:lnTo>
                    <a:lnTo>
                      <a:pt x="91" y="26"/>
                    </a:lnTo>
                    <a:lnTo>
                      <a:pt x="83" y="28"/>
                    </a:lnTo>
                    <a:lnTo>
                      <a:pt x="75" y="31"/>
                    </a:lnTo>
                    <a:lnTo>
                      <a:pt x="68" y="33"/>
                    </a:lnTo>
                    <a:lnTo>
                      <a:pt x="59" y="35"/>
                    </a:lnTo>
                    <a:lnTo>
                      <a:pt x="51" y="37"/>
                    </a:lnTo>
                    <a:lnTo>
                      <a:pt x="42" y="39"/>
                    </a:lnTo>
                    <a:lnTo>
                      <a:pt x="34" y="41"/>
                    </a:lnTo>
                    <a:lnTo>
                      <a:pt x="25" y="44"/>
                    </a:lnTo>
                    <a:lnTo>
                      <a:pt x="17" y="46"/>
                    </a:lnTo>
                    <a:lnTo>
                      <a:pt x="8" y="48"/>
                    </a:lnTo>
                    <a:lnTo>
                      <a:pt x="0" y="50"/>
                    </a:lnTo>
                    <a:lnTo>
                      <a:pt x="0" y="43"/>
                    </a:lnTo>
                    <a:lnTo>
                      <a:pt x="0" y="35"/>
                    </a:lnTo>
                    <a:lnTo>
                      <a:pt x="0" y="28"/>
                    </a:lnTo>
                    <a:lnTo>
                      <a:pt x="0" y="20"/>
                    </a:lnTo>
                    <a:close/>
                  </a:path>
                </a:pathLst>
              </a:custGeom>
              <a:solidFill>
                <a:srgbClr val="473833"/>
              </a:solidFill>
              <a:ln w="9525">
                <a:noFill/>
                <a:round/>
                <a:headEnd/>
                <a:tailEnd/>
              </a:ln>
            </p:spPr>
            <p:txBody>
              <a:bodyPr/>
              <a:lstStyle/>
              <a:p>
                <a:endParaRPr lang="en-US"/>
              </a:p>
            </p:txBody>
          </p:sp>
          <p:sp>
            <p:nvSpPr>
              <p:cNvPr id="233" name="Freeform 198"/>
              <p:cNvSpPr>
                <a:spLocks/>
              </p:cNvSpPr>
              <p:nvPr/>
            </p:nvSpPr>
            <p:spPr bwMode="auto">
              <a:xfrm>
                <a:off x="2955" y="1349"/>
                <a:ext cx="16" cy="8"/>
              </a:xfrm>
              <a:custGeom>
                <a:avLst/>
                <a:gdLst/>
                <a:ahLst/>
                <a:cxnLst>
                  <a:cxn ang="0">
                    <a:pos x="0" y="19"/>
                  </a:cxn>
                  <a:cxn ang="0">
                    <a:pos x="12" y="17"/>
                  </a:cxn>
                  <a:cxn ang="0">
                    <a:pos x="23" y="14"/>
                  </a:cxn>
                  <a:cxn ang="0">
                    <a:pos x="35" y="12"/>
                  </a:cxn>
                  <a:cxn ang="0">
                    <a:pos x="47" y="10"/>
                  </a:cxn>
                  <a:cxn ang="0">
                    <a:pos x="59" y="8"/>
                  </a:cxn>
                  <a:cxn ang="0">
                    <a:pos x="70" y="5"/>
                  </a:cxn>
                  <a:cxn ang="0">
                    <a:pos x="82" y="3"/>
                  </a:cxn>
                  <a:cxn ang="0">
                    <a:pos x="94" y="0"/>
                  </a:cxn>
                  <a:cxn ang="0">
                    <a:pos x="94" y="6"/>
                  </a:cxn>
                  <a:cxn ang="0">
                    <a:pos x="94" y="12"/>
                  </a:cxn>
                  <a:cxn ang="0">
                    <a:pos x="94" y="18"/>
                  </a:cxn>
                  <a:cxn ang="0">
                    <a:pos x="94" y="25"/>
                  </a:cxn>
                  <a:cxn ang="0">
                    <a:pos x="86" y="27"/>
                  </a:cxn>
                  <a:cxn ang="0">
                    <a:pos x="79" y="29"/>
                  </a:cxn>
                  <a:cxn ang="0">
                    <a:pos x="70" y="31"/>
                  </a:cxn>
                  <a:cxn ang="0">
                    <a:pos x="63" y="33"/>
                  </a:cxn>
                  <a:cxn ang="0">
                    <a:pos x="55" y="35"/>
                  </a:cxn>
                  <a:cxn ang="0">
                    <a:pos x="48" y="37"/>
                  </a:cxn>
                  <a:cxn ang="0">
                    <a:pos x="39" y="39"/>
                  </a:cxn>
                  <a:cxn ang="0">
                    <a:pos x="32" y="40"/>
                  </a:cxn>
                  <a:cxn ang="0">
                    <a:pos x="24" y="42"/>
                  </a:cxn>
                  <a:cxn ang="0">
                    <a:pos x="16" y="44"/>
                  </a:cxn>
                  <a:cxn ang="0">
                    <a:pos x="9" y="46"/>
                  </a:cxn>
                  <a:cxn ang="0">
                    <a:pos x="1" y="48"/>
                  </a:cxn>
                  <a:cxn ang="0">
                    <a:pos x="1" y="41"/>
                  </a:cxn>
                  <a:cxn ang="0">
                    <a:pos x="1" y="34"/>
                  </a:cxn>
                  <a:cxn ang="0">
                    <a:pos x="1" y="27"/>
                  </a:cxn>
                  <a:cxn ang="0">
                    <a:pos x="0" y="19"/>
                  </a:cxn>
                </a:cxnLst>
                <a:rect l="0" t="0" r="r" b="b"/>
                <a:pathLst>
                  <a:path w="94" h="48">
                    <a:moveTo>
                      <a:pt x="0" y="19"/>
                    </a:moveTo>
                    <a:lnTo>
                      <a:pt x="12" y="17"/>
                    </a:lnTo>
                    <a:lnTo>
                      <a:pt x="23" y="14"/>
                    </a:lnTo>
                    <a:lnTo>
                      <a:pt x="35" y="12"/>
                    </a:lnTo>
                    <a:lnTo>
                      <a:pt x="47" y="10"/>
                    </a:lnTo>
                    <a:lnTo>
                      <a:pt x="59" y="8"/>
                    </a:lnTo>
                    <a:lnTo>
                      <a:pt x="70" y="5"/>
                    </a:lnTo>
                    <a:lnTo>
                      <a:pt x="82" y="3"/>
                    </a:lnTo>
                    <a:lnTo>
                      <a:pt x="94" y="0"/>
                    </a:lnTo>
                    <a:lnTo>
                      <a:pt x="94" y="6"/>
                    </a:lnTo>
                    <a:lnTo>
                      <a:pt x="94" y="12"/>
                    </a:lnTo>
                    <a:lnTo>
                      <a:pt x="94" y="18"/>
                    </a:lnTo>
                    <a:lnTo>
                      <a:pt x="94" y="25"/>
                    </a:lnTo>
                    <a:lnTo>
                      <a:pt x="86" y="27"/>
                    </a:lnTo>
                    <a:lnTo>
                      <a:pt x="79" y="29"/>
                    </a:lnTo>
                    <a:lnTo>
                      <a:pt x="70" y="31"/>
                    </a:lnTo>
                    <a:lnTo>
                      <a:pt x="63" y="33"/>
                    </a:lnTo>
                    <a:lnTo>
                      <a:pt x="55" y="35"/>
                    </a:lnTo>
                    <a:lnTo>
                      <a:pt x="48" y="37"/>
                    </a:lnTo>
                    <a:lnTo>
                      <a:pt x="39" y="39"/>
                    </a:lnTo>
                    <a:lnTo>
                      <a:pt x="32" y="40"/>
                    </a:lnTo>
                    <a:lnTo>
                      <a:pt x="24" y="42"/>
                    </a:lnTo>
                    <a:lnTo>
                      <a:pt x="16" y="44"/>
                    </a:lnTo>
                    <a:lnTo>
                      <a:pt x="9" y="46"/>
                    </a:lnTo>
                    <a:lnTo>
                      <a:pt x="1" y="48"/>
                    </a:lnTo>
                    <a:lnTo>
                      <a:pt x="1" y="41"/>
                    </a:lnTo>
                    <a:lnTo>
                      <a:pt x="1" y="34"/>
                    </a:lnTo>
                    <a:lnTo>
                      <a:pt x="1" y="27"/>
                    </a:lnTo>
                    <a:lnTo>
                      <a:pt x="0" y="19"/>
                    </a:lnTo>
                    <a:close/>
                  </a:path>
                </a:pathLst>
              </a:custGeom>
              <a:solidFill>
                <a:srgbClr val="4F3A30"/>
              </a:solidFill>
              <a:ln w="9525">
                <a:noFill/>
                <a:round/>
                <a:headEnd/>
                <a:tailEnd/>
              </a:ln>
            </p:spPr>
            <p:txBody>
              <a:bodyPr/>
              <a:lstStyle/>
              <a:p>
                <a:endParaRPr lang="en-US"/>
              </a:p>
            </p:txBody>
          </p:sp>
          <p:sp>
            <p:nvSpPr>
              <p:cNvPr id="234" name="Freeform 199"/>
              <p:cNvSpPr>
                <a:spLocks/>
              </p:cNvSpPr>
              <p:nvPr/>
            </p:nvSpPr>
            <p:spPr bwMode="auto">
              <a:xfrm>
                <a:off x="2956" y="1349"/>
                <a:ext cx="15" cy="7"/>
              </a:xfrm>
              <a:custGeom>
                <a:avLst/>
                <a:gdLst/>
                <a:ahLst/>
                <a:cxnLst>
                  <a:cxn ang="0">
                    <a:pos x="0" y="17"/>
                  </a:cxn>
                  <a:cxn ang="0">
                    <a:pos x="11" y="15"/>
                  </a:cxn>
                  <a:cxn ang="0">
                    <a:pos x="22" y="13"/>
                  </a:cxn>
                  <a:cxn ang="0">
                    <a:pos x="32" y="10"/>
                  </a:cxn>
                  <a:cxn ang="0">
                    <a:pos x="44" y="8"/>
                  </a:cxn>
                  <a:cxn ang="0">
                    <a:pos x="55" y="6"/>
                  </a:cxn>
                  <a:cxn ang="0">
                    <a:pos x="65" y="4"/>
                  </a:cxn>
                  <a:cxn ang="0">
                    <a:pos x="77" y="2"/>
                  </a:cxn>
                  <a:cxn ang="0">
                    <a:pos x="88" y="0"/>
                  </a:cxn>
                  <a:cxn ang="0">
                    <a:pos x="88" y="5"/>
                  </a:cxn>
                  <a:cxn ang="0">
                    <a:pos x="88" y="11"/>
                  </a:cxn>
                  <a:cxn ang="0">
                    <a:pos x="88" y="17"/>
                  </a:cxn>
                  <a:cxn ang="0">
                    <a:pos x="88" y="24"/>
                  </a:cxn>
                  <a:cxn ang="0">
                    <a:pos x="80" y="26"/>
                  </a:cxn>
                  <a:cxn ang="0">
                    <a:pos x="73" y="28"/>
                  </a:cxn>
                  <a:cxn ang="0">
                    <a:pos x="65" y="30"/>
                  </a:cxn>
                  <a:cxn ang="0">
                    <a:pos x="58" y="32"/>
                  </a:cxn>
                  <a:cxn ang="0">
                    <a:pos x="50" y="34"/>
                  </a:cxn>
                  <a:cxn ang="0">
                    <a:pos x="44" y="36"/>
                  </a:cxn>
                  <a:cxn ang="0">
                    <a:pos x="37" y="37"/>
                  </a:cxn>
                  <a:cxn ang="0">
                    <a:pos x="30" y="39"/>
                  </a:cxn>
                  <a:cxn ang="0">
                    <a:pos x="23" y="41"/>
                  </a:cxn>
                  <a:cxn ang="0">
                    <a:pos x="15" y="42"/>
                  </a:cxn>
                  <a:cxn ang="0">
                    <a:pos x="9" y="44"/>
                  </a:cxn>
                  <a:cxn ang="0">
                    <a:pos x="1" y="46"/>
                  </a:cxn>
                  <a:cxn ang="0">
                    <a:pos x="1" y="39"/>
                  </a:cxn>
                  <a:cxn ang="0">
                    <a:pos x="1" y="32"/>
                  </a:cxn>
                  <a:cxn ang="0">
                    <a:pos x="0" y="25"/>
                  </a:cxn>
                  <a:cxn ang="0">
                    <a:pos x="0" y="17"/>
                  </a:cxn>
                </a:cxnLst>
                <a:rect l="0" t="0" r="r" b="b"/>
                <a:pathLst>
                  <a:path w="88" h="46">
                    <a:moveTo>
                      <a:pt x="0" y="17"/>
                    </a:moveTo>
                    <a:lnTo>
                      <a:pt x="11" y="15"/>
                    </a:lnTo>
                    <a:lnTo>
                      <a:pt x="22" y="13"/>
                    </a:lnTo>
                    <a:lnTo>
                      <a:pt x="32" y="10"/>
                    </a:lnTo>
                    <a:lnTo>
                      <a:pt x="44" y="8"/>
                    </a:lnTo>
                    <a:lnTo>
                      <a:pt x="55" y="6"/>
                    </a:lnTo>
                    <a:lnTo>
                      <a:pt x="65" y="4"/>
                    </a:lnTo>
                    <a:lnTo>
                      <a:pt x="77" y="2"/>
                    </a:lnTo>
                    <a:lnTo>
                      <a:pt x="88" y="0"/>
                    </a:lnTo>
                    <a:lnTo>
                      <a:pt x="88" y="5"/>
                    </a:lnTo>
                    <a:lnTo>
                      <a:pt x="88" y="11"/>
                    </a:lnTo>
                    <a:lnTo>
                      <a:pt x="88" y="17"/>
                    </a:lnTo>
                    <a:lnTo>
                      <a:pt x="88" y="24"/>
                    </a:lnTo>
                    <a:lnTo>
                      <a:pt x="80" y="26"/>
                    </a:lnTo>
                    <a:lnTo>
                      <a:pt x="73" y="28"/>
                    </a:lnTo>
                    <a:lnTo>
                      <a:pt x="65" y="30"/>
                    </a:lnTo>
                    <a:lnTo>
                      <a:pt x="58" y="32"/>
                    </a:lnTo>
                    <a:lnTo>
                      <a:pt x="50" y="34"/>
                    </a:lnTo>
                    <a:lnTo>
                      <a:pt x="44" y="36"/>
                    </a:lnTo>
                    <a:lnTo>
                      <a:pt x="37" y="37"/>
                    </a:lnTo>
                    <a:lnTo>
                      <a:pt x="30" y="39"/>
                    </a:lnTo>
                    <a:lnTo>
                      <a:pt x="23" y="41"/>
                    </a:lnTo>
                    <a:lnTo>
                      <a:pt x="15" y="42"/>
                    </a:lnTo>
                    <a:lnTo>
                      <a:pt x="9" y="44"/>
                    </a:lnTo>
                    <a:lnTo>
                      <a:pt x="1" y="46"/>
                    </a:lnTo>
                    <a:lnTo>
                      <a:pt x="1" y="39"/>
                    </a:lnTo>
                    <a:lnTo>
                      <a:pt x="1" y="32"/>
                    </a:lnTo>
                    <a:lnTo>
                      <a:pt x="0" y="25"/>
                    </a:lnTo>
                    <a:lnTo>
                      <a:pt x="0" y="17"/>
                    </a:lnTo>
                    <a:close/>
                  </a:path>
                </a:pathLst>
              </a:custGeom>
              <a:solidFill>
                <a:srgbClr val="543A2D"/>
              </a:solidFill>
              <a:ln w="9525">
                <a:noFill/>
                <a:round/>
                <a:headEnd/>
                <a:tailEnd/>
              </a:ln>
            </p:spPr>
            <p:txBody>
              <a:bodyPr/>
              <a:lstStyle/>
              <a:p>
                <a:endParaRPr lang="en-US"/>
              </a:p>
            </p:txBody>
          </p:sp>
          <p:sp>
            <p:nvSpPr>
              <p:cNvPr id="235" name="Freeform 200"/>
              <p:cNvSpPr>
                <a:spLocks/>
              </p:cNvSpPr>
              <p:nvPr/>
            </p:nvSpPr>
            <p:spPr bwMode="auto">
              <a:xfrm>
                <a:off x="2957" y="1349"/>
                <a:ext cx="14" cy="7"/>
              </a:xfrm>
              <a:custGeom>
                <a:avLst/>
                <a:gdLst/>
                <a:ahLst/>
                <a:cxnLst>
                  <a:cxn ang="0">
                    <a:pos x="0" y="16"/>
                  </a:cxn>
                  <a:cxn ang="0">
                    <a:pos x="9" y="14"/>
                  </a:cxn>
                  <a:cxn ang="0">
                    <a:pos x="20" y="12"/>
                  </a:cxn>
                  <a:cxn ang="0">
                    <a:pos x="30" y="10"/>
                  </a:cxn>
                  <a:cxn ang="0">
                    <a:pos x="40" y="8"/>
                  </a:cxn>
                  <a:cxn ang="0">
                    <a:pos x="50" y="6"/>
                  </a:cxn>
                  <a:cxn ang="0">
                    <a:pos x="60" y="4"/>
                  </a:cxn>
                  <a:cxn ang="0">
                    <a:pos x="70" y="2"/>
                  </a:cxn>
                  <a:cxn ang="0">
                    <a:pos x="81" y="0"/>
                  </a:cxn>
                  <a:cxn ang="0">
                    <a:pos x="81" y="6"/>
                  </a:cxn>
                  <a:cxn ang="0">
                    <a:pos x="81" y="12"/>
                  </a:cxn>
                  <a:cxn ang="0">
                    <a:pos x="81" y="18"/>
                  </a:cxn>
                  <a:cxn ang="0">
                    <a:pos x="81" y="25"/>
                  </a:cxn>
                  <a:cxn ang="0">
                    <a:pos x="73" y="27"/>
                  </a:cxn>
                  <a:cxn ang="0">
                    <a:pos x="66" y="28"/>
                  </a:cxn>
                  <a:cxn ang="0">
                    <a:pos x="58" y="30"/>
                  </a:cxn>
                  <a:cxn ang="0">
                    <a:pos x="51" y="32"/>
                  </a:cxn>
                  <a:cxn ang="0">
                    <a:pos x="44" y="33"/>
                  </a:cxn>
                  <a:cxn ang="0">
                    <a:pos x="38" y="35"/>
                  </a:cxn>
                  <a:cxn ang="0">
                    <a:pos x="32" y="36"/>
                  </a:cxn>
                  <a:cxn ang="0">
                    <a:pos x="26" y="38"/>
                  </a:cxn>
                  <a:cxn ang="0">
                    <a:pos x="20" y="39"/>
                  </a:cxn>
                  <a:cxn ang="0">
                    <a:pos x="14" y="41"/>
                  </a:cxn>
                  <a:cxn ang="0">
                    <a:pos x="8" y="42"/>
                  </a:cxn>
                  <a:cxn ang="0">
                    <a:pos x="2" y="44"/>
                  </a:cxn>
                  <a:cxn ang="0">
                    <a:pos x="2" y="37"/>
                  </a:cxn>
                  <a:cxn ang="0">
                    <a:pos x="1" y="30"/>
                  </a:cxn>
                  <a:cxn ang="0">
                    <a:pos x="0" y="24"/>
                  </a:cxn>
                  <a:cxn ang="0">
                    <a:pos x="0" y="16"/>
                  </a:cxn>
                </a:cxnLst>
                <a:rect l="0" t="0" r="r" b="b"/>
                <a:pathLst>
                  <a:path w="81" h="44">
                    <a:moveTo>
                      <a:pt x="0" y="16"/>
                    </a:moveTo>
                    <a:lnTo>
                      <a:pt x="9" y="14"/>
                    </a:lnTo>
                    <a:lnTo>
                      <a:pt x="20" y="12"/>
                    </a:lnTo>
                    <a:lnTo>
                      <a:pt x="30" y="10"/>
                    </a:lnTo>
                    <a:lnTo>
                      <a:pt x="40" y="8"/>
                    </a:lnTo>
                    <a:lnTo>
                      <a:pt x="50" y="6"/>
                    </a:lnTo>
                    <a:lnTo>
                      <a:pt x="60" y="4"/>
                    </a:lnTo>
                    <a:lnTo>
                      <a:pt x="70" y="2"/>
                    </a:lnTo>
                    <a:lnTo>
                      <a:pt x="81" y="0"/>
                    </a:lnTo>
                    <a:lnTo>
                      <a:pt x="81" y="6"/>
                    </a:lnTo>
                    <a:lnTo>
                      <a:pt x="81" y="12"/>
                    </a:lnTo>
                    <a:lnTo>
                      <a:pt x="81" y="18"/>
                    </a:lnTo>
                    <a:lnTo>
                      <a:pt x="81" y="25"/>
                    </a:lnTo>
                    <a:lnTo>
                      <a:pt x="73" y="27"/>
                    </a:lnTo>
                    <a:lnTo>
                      <a:pt x="66" y="28"/>
                    </a:lnTo>
                    <a:lnTo>
                      <a:pt x="58" y="30"/>
                    </a:lnTo>
                    <a:lnTo>
                      <a:pt x="51" y="32"/>
                    </a:lnTo>
                    <a:lnTo>
                      <a:pt x="44" y="33"/>
                    </a:lnTo>
                    <a:lnTo>
                      <a:pt x="38" y="35"/>
                    </a:lnTo>
                    <a:lnTo>
                      <a:pt x="32" y="36"/>
                    </a:lnTo>
                    <a:lnTo>
                      <a:pt x="26" y="38"/>
                    </a:lnTo>
                    <a:lnTo>
                      <a:pt x="20" y="39"/>
                    </a:lnTo>
                    <a:lnTo>
                      <a:pt x="14" y="41"/>
                    </a:lnTo>
                    <a:lnTo>
                      <a:pt x="8" y="42"/>
                    </a:lnTo>
                    <a:lnTo>
                      <a:pt x="2" y="44"/>
                    </a:lnTo>
                    <a:lnTo>
                      <a:pt x="2" y="37"/>
                    </a:lnTo>
                    <a:lnTo>
                      <a:pt x="1" y="30"/>
                    </a:lnTo>
                    <a:lnTo>
                      <a:pt x="0" y="24"/>
                    </a:lnTo>
                    <a:lnTo>
                      <a:pt x="0" y="16"/>
                    </a:lnTo>
                    <a:close/>
                  </a:path>
                </a:pathLst>
              </a:custGeom>
              <a:solidFill>
                <a:srgbClr val="5B3D28"/>
              </a:solidFill>
              <a:ln w="9525">
                <a:noFill/>
                <a:round/>
                <a:headEnd/>
                <a:tailEnd/>
              </a:ln>
            </p:spPr>
            <p:txBody>
              <a:bodyPr/>
              <a:lstStyle/>
              <a:p>
                <a:endParaRPr lang="en-US"/>
              </a:p>
            </p:txBody>
          </p:sp>
          <p:sp>
            <p:nvSpPr>
              <p:cNvPr id="236" name="Freeform 201"/>
              <p:cNvSpPr>
                <a:spLocks/>
              </p:cNvSpPr>
              <p:nvPr/>
            </p:nvSpPr>
            <p:spPr bwMode="auto">
              <a:xfrm>
                <a:off x="2958" y="1349"/>
                <a:ext cx="13" cy="7"/>
              </a:xfrm>
              <a:custGeom>
                <a:avLst/>
                <a:gdLst/>
                <a:ahLst/>
                <a:cxnLst>
                  <a:cxn ang="0">
                    <a:pos x="0" y="15"/>
                  </a:cxn>
                  <a:cxn ang="0">
                    <a:pos x="10" y="13"/>
                  </a:cxn>
                  <a:cxn ang="0">
                    <a:pos x="18" y="11"/>
                  </a:cxn>
                  <a:cxn ang="0">
                    <a:pos x="28" y="9"/>
                  </a:cxn>
                  <a:cxn ang="0">
                    <a:pos x="37" y="7"/>
                  </a:cxn>
                  <a:cxn ang="0">
                    <a:pos x="46" y="6"/>
                  </a:cxn>
                  <a:cxn ang="0">
                    <a:pos x="56" y="4"/>
                  </a:cxn>
                  <a:cxn ang="0">
                    <a:pos x="65" y="2"/>
                  </a:cxn>
                  <a:cxn ang="0">
                    <a:pos x="75" y="0"/>
                  </a:cxn>
                  <a:cxn ang="0">
                    <a:pos x="75" y="6"/>
                  </a:cxn>
                  <a:cxn ang="0">
                    <a:pos x="75" y="12"/>
                  </a:cxn>
                  <a:cxn ang="0">
                    <a:pos x="75" y="18"/>
                  </a:cxn>
                  <a:cxn ang="0">
                    <a:pos x="75" y="25"/>
                  </a:cxn>
                  <a:cxn ang="0">
                    <a:pos x="67" y="27"/>
                  </a:cxn>
                  <a:cxn ang="0">
                    <a:pos x="60" y="28"/>
                  </a:cxn>
                  <a:cxn ang="0">
                    <a:pos x="52" y="30"/>
                  </a:cxn>
                  <a:cxn ang="0">
                    <a:pos x="45" y="32"/>
                  </a:cxn>
                  <a:cxn ang="0">
                    <a:pos x="40" y="33"/>
                  </a:cxn>
                  <a:cxn ang="0">
                    <a:pos x="34" y="35"/>
                  </a:cxn>
                  <a:cxn ang="0">
                    <a:pos x="29" y="36"/>
                  </a:cxn>
                  <a:cxn ang="0">
                    <a:pos x="24" y="37"/>
                  </a:cxn>
                  <a:cxn ang="0">
                    <a:pos x="18" y="39"/>
                  </a:cxn>
                  <a:cxn ang="0">
                    <a:pos x="12" y="40"/>
                  </a:cxn>
                  <a:cxn ang="0">
                    <a:pos x="7" y="42"/>
                  </a:cxn>
                  <a:cxn ang="0">
                    <a:pos x="1" y="43"/>
                  </a:cxn>
                  <a:cxn ang="0">
                    <a:pos x="0" y="36"/>
                  </a:cxn>
                  <a:cxn ang="0">
                    <a:pos x="0" y="29"/>
                  </a:cxn>
                  <a:cxn ang="0">
                    <a:pos x="0" y="23"/>
                  </a:cxn>
                  <a:cxn ang="0">
                    <a:pos x="0" y="15"/>
                  </a:cxn>
                </a:cxnLst>
                <a:rect l="0" t="0" r="r" b="b"/>
                <a:pathLst>
                  <a:path w="75" h="43">
                    <a:moveTo>
                      <a:pt x="0" y="15"/>
                    </a:moveTo>
                    <a:lnTo>
                      <a:pt x="10" y="13"/>
                    </a:lnTo>
                    <a:lnTo>
                      <a:pt x="18" y="11"/>
                    </a:lnTo>
                    <a:lnTo>
                      <a:pt x="28" y="9"/>
                    </a:lnTo>
                    <a:lnTo>
                      <a:pt x="37" y="7"/>
                    </a:lnTo>
                    <a:lnTo>
                      <a:pt x="46" y="6"/>
                    </a:lnTo>
                    <a:lnTo>
                      <a:pt x="56" y="4"/>
                    </a:lnTo>
                    <a:lnTo>
                      <a:pt x="65" y="2"/>
                    </a:lnTo>
                    <a:lnTo>
                      <a:pt x="75" y="0"/>
                    </a:lnTo>
                    <a:lnTo>
                      <a:pt x="75" y="6"/>
                    </a:lnTo>
                    <a:lnTo>
                      <a:pt x="75" y="12"/>
                    </a:lnTo>
                    <a:lnTo>
                      <a:pt x="75" y="18"/>
                    </a:lnTo>
                    <a:lnTo>
                      <a:pt x="75" y="25"/>
                    </a:lnTo>
                    <a:lnTo>
                      <a:pt x="67" y="27"/>
                    </a:lnTo>
                    <a:lnTo>
                      <a:pt x="60" y="28"/>
                    </a:lnTo>
                    <a:lnTo>
                      <a:pt x="52" y="30"/>
                    </a:lnTo>
                    <a:lnTo>
                      <a:pt x="45" y="32"/>
                    </a:lnTo>
                    <a:lnTo>
                      <a:pt x="40" y="33"/>
                    </a:lnTo>
                    <a:lnTo>
                      <a:pt x="34" y="35"/>
                    </a:lnTo>
                    <a:lnTo>
                      <a:pt x="29" y="36"/>
                    </a:lnTo>
                    <a:lnTo>
                      <a:pt x="24" y="37"/>
                    </a:lnTo>
                    <a:lnTo>
                      <a:pt x="18" y="39"/>
                    </a:lnTo>
                    <a:lnTo>
                      <a:pt x="12" y="40"/>
                    </a:lnTo>
                    <a:lnTo>
                      <a:pt x="7" y="42"/>
                    </a:lnTo>
                    <a:lnTo>
                      <a:pt x="1" y="43"/>
                    </a:lnTo>
                    <a:lnTo>
                      <a:pt x="0" y="36"/>
                    </a:lnTo>
                    <a:lnTo>
                      <a:pt x="0" y="29"/>
                    </a:lnTo>
                    <a:lnTo>
                      <a:pt x="0" y="23"/>
                    </a:lnTo>
                    <a:lnTo>
                      <a:pt x="0" y="15"/>
                    </a:lnTo>
                    <a:close/>
                  </a:path>
                </a:pathLst>
              </a:custGeom>
              <a:solidFill>
                <a:srgbClr val="603D26"/>
              </a:solidFill>
              <a:ln w="9525">
                <a:noFill/>
                <a:round/>
                <a:headEnd/>
                <a:tailEnd/>
              </a:ln>
            </p:spPr>
            <p:txBody>
              <a:bodyPr/>
              <a:lstStyle/>
              <a:p>
                <a:endParaRPr lang="en-US"/>
              </a:p>
            </p:txBody>
          </p:sp>
          <p:sp>
            <p:nvSpPr>
              <p:cNvPr id="237" name="Freeform 202"/>
              <p:cNvSpPr>
                <a:spLocks/>
              </p:cNvSpPr>
              <p:nvPr/>
            </p:nvSpPr>
            <p:spPr bwMode="auto">
              <a:xfrm>
                <a:off x="2959" y="1349"/>
                <a:ext cx="12" cy="7"/>
              </a:xfrm>
              <a:custGeom>
                <a:avLst/>
                <a:gdLst/>
                <a:ahLst/>
                <a:cxnLst>
                  <a:cxn ang="0">
                    <a:pos x="0" y="14"/>
                  </a:cxn>
                  <a:cxn ang="0">
                    <a:pos x="9" y="12"/>
                  </a:cxn>
                  <a:cxn ang="0">
                    <a:pos x="18" y="10"/>
                  </a:cxn>
                  <a:cxn ang="0">
                    <a:pos x="26" y="9"/>
                  </a:cxn>
                  <a:cxn ang="0">
                    <a:pos x="36" y="7"/>
                  </a:cxn>
                  <a:cxn ang="0">
                    <a:pos x="44" y="5"/>
                  </a:cxn>
                  <a:cxn ang="0">
                    <a:pos x="53" y="4"/>
                  </a:cxn>
                  <a:cxn ang="0">
                    <a:pos x="61" y="2"/>
                  </a:cxn>
                  <a:cxn ang="0">
                    <a:pos x="70" y="0"/>
                  </a:cxn>
                  <a:cxn ang="0">
                    <a:pos x="70" y="6"/>
                  </a:cxn>
                  <a:cxn ang="0">
                    <a:pos x="70" y="12"/>
                  </a:cxn>
                  <a:cxn ang="0">
                    <a:pos x="70" y="18"/>
                  </a:cxn>
                  <a:cxn ang="0">
                    <a:pos x="70" y="25"/>
                  </a:cxn>
                  <a:cxn ang="0">
                    <a:pos x="62" y="27"/>
                  </a:cxn>
                  <a:cxn ang="0">
                    <a:pos x="56" y="29"/>
                  </a:cxn>
                  <a:cxn ang="0">
                    <a:pos x="48" y="30"/>
                  </a:cxn>
                  <a:cxn ang="0">
                    <a:pos x="41" y="32"/>
                  </a:cxn>
                  <a:cxn ang="0">
                    <a:pos x="37" y="33"/>
                  </a:cxn>
                  <a:cxn ang="0">
                    <a:pos x="31" y="34"/>
                  </a:cxn>
                  <a:cxn ang="0">
                    <a:pos x="27" y="35"/>
                  </a:cxn>
                  <a:cxn ang="0">
                    <a:pos x="22" y="36"/>
                  </a:cxn>
                  <a:cxn ang="0">
                    <a:pos x="18" y="38"/>
                  </a:cxn>
                  <a:cxn ang="0">
                    <a:pos x="12" y="39"/>
                  </a:cxn>
                  <a:cxn ang="0">
                    <a:pos x="8" y="40"/>
                  </a:cxn>
                  <a:cxn ang="0">
                    <a:pos x="3" y="41"/>
                  </a:cxn>
                  <a:cxn ang="0">
                    <a:pos x="2" y="34"/>
                  </a:cxn>
                  <a:cxn ang="0">
                    <a:pos x="2" y="28"/>
                  </a:cxn>
                  <a:cxn ang="0">
                    <a:pos x="2" y="21"/>
                  </a:cxn>
                  <a:cxn ang="0">
                    <a:pos x="0" y="14"/>
                  </a:cxn>
                </a:cxnLst>
                <a:rect l="0" t="0" r="r" b="b"/>
                <a:pathLst>
                  <a:path w="70" h="41">
                    <a:moveTo>
                      <a:pt x="0" y="14"/>
                    </a:moveTo>
                    <a:lnTo>
                      <a:pt x="9" y="12"/>
                    </a:lnTo>
                    <a:lnTo>
                      <a:pt x="18" y="10"/>
                    </a:lnTo>
                    <a:lnTo>
                      <a:pt x="26" y="9"/>
                    </a:lnTo>
                    <a:lnTo>
                      <a:pt x="36" y="7"/>
                    </a:lnTo>
                    <a:lnTo>
                      <a:pt x="44" y="5"/>
                    </a:lnTo>
                    <a:lnTo>
                      <a:pt x="53" y="4"/>
                    </a:lnTo>
                    <a:lnTo>
                      <a:pt x="61" y="2"/>
                    </a:lnTo>
                    <a:lnTo>
                      <a:pt x="70" y="0"/>
                    </a:lnTo>
                    <a:lnTo>
                      <a:pt x="70" y="6"/>
                    </a:lnTo>
                    <a:lnTo>
                      <a:pt x="70" y="12"/>
                    </a:lnTo>
                    <a:lnTo>
                      <a:pt x="70" y="18"/>
                    </a:lnTo>
                    <a:lnTo>
                      <a:pt x="70" y="25"/>
                    </a:lnTo>
                    <a:lnTo>
                      <a:pt x="62" y="27"/>
                    </a:lnTo>
                    <a:lnTo>
                      <a:pt x="56" y="29"/>
                    </a:lnTo>
                    <a:lnTo>
                      <a:pt x="48" y="30"/>
                    </a:lnTo>
                    <a:lnTo>
                      <a:pt x="41" y="32"/>
                    </a:lnTo>
                    <a:lnTo>
                      <a:pt x="37" y="33"/>
                    </a:lnTo>
                    <a:lnTo>
                      <a:pt x="31" y="34"/>
                    </a:lnTo>
                    <a:lnTo>
                      <a:pt x="27" y="35"/>
                    </a:lnTo>
                    <a:lnTo>
                      <a:pt x="22" y="36"/>
                    </a:lnTo>
                    <a:lnTo>
                      <a:pt x="18" y="38"/>
                    </a:lnTo>
                    <a:lnTo>
                      <a:pt x="12" y="39"/>
                    </a:lnTo>
                    <a:lnTo>
                      <a:pt x="8" y="40"/>
                    </a:lnTo>
                    <a:lnTo>
                      <a:pt x="3" y="41"/>
                    </a:lnTo>
                    <a:lnTo>
                      <a:pt x="2" y="34"/>
                    </a:lnTo>
                    <a:lnTo>
                      <a:pt x="2" y="28"/>
                    </a:lnTo>
                    <a:lnTo>
                      <a:pt x="2" y="21"/>
                    </a:lnTo>
                    <a:lnTo>
                      <a:pt x="0" y="14"/>
                    </a:lnTo>
                    <a:close/>
                  </a:path>
                </a:pathLst>
              </a:custGeom>
              <a:solidFill>
                <a:srgbClr val="683F23"/>
              </a:solidFill>
              <a:ln w="9525">
                <a:noFill/>
                <a:round/>
                <a:headEnd/>
                <a:tailEnd/>
              </a:ln>
            </p:spPr>
            <p:txBody>
              <a:bodyPr/>
              <a:lstStyle/>
              <a:p>
                <a:endParaRPr lang="en-US"/>
              </a:p>
            </p:txBody>
          </p:sp>
          <p:sp>
            <p:nvSpPr>
              <p:cNvPr id="238" name="Freeform 203"/>
              <p:cNvSpPr>
                <a:spLocks/>
              </p:cNvSpPr>
              <p:nvPr/>
            </p:nvSpPr>
            <p:spPr bwMode="auto">
              <a:xfrm>
                <a:off x="2960" y="1349"/>
                <a:ext cx="11" cy="6"/>
              </a:xfrm>
              <a:custGeom>
                <a:avLst/>
                <a:gdLst/>
                <a:ahLst/>
                <a:cxnLst>
                  <a:cxn ang="0">
                    <a:pos x="0" y="13"/>
                  </a:cxn>
                  <a:cxn ang="0">
                    <a:pos x="7" y="11"/>
                  </a:cxn>
                  <a:cxn ang="0">
                    <a:pos x="16" y="10"/>
                  </a:cxn>
                  <a:cxn ang="0">
                    <a:pos x="23" y="8"/>
                  </a:cxn>
                  <a:cxn ang="0">
                    <a:pos x="32" y="6"/>
                  </a:cxn>
                  <a:cxn ang="0">
                    <a:pos x="39" y="5"/>
                  </a:cxn>
                  <a:cxn ang="0">
                    <a:pos x="47" y="3"/>
                  </a:cxn>
                  <a:cxn ang="0">
                    <a:pos x="55" y="2"/>
                  </a:cxn>
                  <a:cxn ang="0">
                    <a:pos x="63" y="0"/>
                  </a:cxn>
                  <a:cxn ang="0">
                    <a:pos x="63" y="6"/>
                  </a:cxn>
                  <a:cxn ang="0">
                    <a:pos x="63" y="12"/>
                  </a:cxn>
                  <a:cxn ang="0">
                    <a:pos x="63" y="18"/>
                  </a:cxn>
                  <a:cxn ang="0">
                    <a:pos x="63" y="26"/>
                  </a:cxn>
                  <a:cxn ang="0">
                    <a:pos x="55" y="27"/>
                  </a:cxn>
                  <a:cxn ang="0">
                    <a:pos x="49" y="29"/>
                  </a:cxn>
                  <a:cxn ang="0">
                    <a:pos x="41" y="30"/>
                  </a:cxn>
                  <a:cxn ang="0">
                    <a:pos x="34" y="32"/>
                  </a:cxn>
                  <a:cxn ang="0">
                    <a:pos x="30" y="33"/>
                  </a:cxn>
                  <a:cxn ang="0">
                    <a:pos x="26" y="34"/>
                  </a:cxn>
                  <a:cxn ang="0">
                    <a:pos x="22" y="35"/>
                  </a:cxn>
                  <a:cxn ang="0">
                    <a:pos x="18" y="36"/>
                  </a:cxn>
                  <a:cxn ang="0">
                    <a:pos x="14" y="37"/>
                  </a:cxn>
                  <a:cxn ang="0">
                    <a:pos x="11" y="37"/>
                  </a:cxn>
                  <a:cxn ang="0">
                    <a:pos x="6" y="38"/>
                  </a:cxn>
                  <a:cxn ang="0">
                    <a:pos x="2" y="39"/>
                  </a:cxn>
                  <a:cxn ang="0">
                    <a:pos x="1" y="33"/>
                  </a:cxn>
                  <a:cxn ang="0">
                    <a:pos x="1" y="27"/>
                  </a:cxn>
                  <a:cxn ang="0">
                    <a:pos x="0" y="20"/>
                  </a:cxn>
                  <a:cxn ang="0">
                    <a:pos x="0" y="13"/>
                  </a:cxn>
                </a:cxnLst>
                <a:rect l="0" t="0" r="r" b="b"/>
                <a:pathLst>
                  <a:path w="63" h="39">
                    <a:moveTo>
                      <a:pt x="0" y="13"/>
                    </a:moveTo>
                    <a:lnTo>
                      <a:pt x="7" y="11"/>
                    </a:lnTo>
                    <a:lnTo>
                      <a:pt x="16" y="10"/>
                    </a:lnTo>
                    <a:lnTo>
                      <a:pt x="23" y="8"/>
                    </a:lnTo>
                    <a:lnTo>
                      <a:pt x="32" y="6"/>
                    </a:lnTo>
                    <a:lnTo>
                      <a:pt x="39" y="5"/>
                    </a:lnTo>
                    <a:lnTo>
                      <a:pt x="47" y="3"/>
                    </a:lnTo>
                    <a:lnTo>
                      <a:pt x="55" y="2"/>
                    </a:lnTo>
                    <a:lnTo>
                      <a:pt x="63" y="0"/>
                    </a:lnTo>
                    <a:lnTo>
                      <a:pt x="63" y="6"/>
                    </a:lnTo>
                    <a:lnTo>
                      <a:pt x="63" y="12"/>
                    </a:lnTo>
                    <a:lnTo>
                      <a:pt x="63" y="18"/>
                    </a:lnTo>
                    <a:lnTo>
                      <a:pt x="63" y="26"/>
                    </a:lnTo>
                    <a:lnTo>
                      <a:pt x="55" y="27"/>
                    </a:lnTo>
                    <a:lnTo>
                      <a:pt x="49" y="29"/>
                    </a:lnTo>
                    <a:lnTo>
                      <a:pt x="41" y="30"/>
                    </a:lnTo>
                    <a:lnTo>
                      <a:pt x="34" y="32"/>
                    </a:lnTo>
                    <a:lnTo>
                      <a:pt x="30" y="33"/>
                    </a:lnTo>
                    <a:lnTo>
                      <a:pt x="26" y="34"/>
                    </a:lnTo>
                    <a:lnTo>
                      <a:pt x="22" y="35"/>
                    </a:lnTo>
                    <a:lnTo>
                      <a:pt x="18" y="36"/>
                    </a:lnTo>
                    <a:lnTo>
                      <a:pt x="14" y="37"/>
                    </a:lnTo>
                    <a:lnTo>
                      <a:pt x="11" y="37"/>
                    </a:lnTo>
                    <a:lnTo>
                      <a:pt x="6" y="38"/>
                    </a:lnTo>
                    <a:lnTo>
                      <a:pt x="2" y="39"/>
                    </a:lnTo>
                    <a:lnTo>
                      <a:pt x="1" y="33"/>
                    </a:lnTo>
                    <a:lnTo>
                      <a:pt x="1" y="27"/>
                    </a:lnTo>
                    <a:lnTo>
                      <a:pt x="0" y="20"/>
                    </a:lnTo>
                    <a:lnTo>
                      <a:pt x="0" y="13"/>
                    </a:lnTo>
                    <a:close/>
                  </a:path>
                </a:pathLst>
              </a:custGeom>
              <a:solidFill>
                <a:srgbClr val="703F21"/>
              </a:solidFill>
              <a:ln w="9525">
                <a:noFill/>
                <a:round/>
                <a:headEnd/>
                <a:tailEnd/>
              </a:ln>
            </p:spPr>
            <p:txBody>
              <a:bodyPr/>
              <a:lstStyle/>
              <a:p>
                <a:endParaRPr lang="en-US"/>
              </a:p>
            </p:txBody>
          </p:sp>
          <p:sp>
            <p:nvSpPr>
              <p:cNvPr id="239" name="Freeform 204"/>
              <p:cNvSpPr>
                <a:spLocks/>
              </p:cNvSpPr>
              <p:nvPr/>
            </p:nvSpPr>
            <p:spPr bwMode="auto">
              <a:xfrm>
                <a:off x="2961" y="1349"/>
                <a:ext cx="10" cy="6"/>
              </a:xfrm>
              <a:custGeom>
                <a:avLst/>
                <a:gdLst/>
                <a:ahLst/>
                <a:cxnLst>
                  <a:cxn ang="0">
                    <a:pos x="0" y="13"/>
                  </a:cxn>
                  <a:cxn ang="0">
                    <a:pos x="7" y="11"/>
                  </a:cxn>
                  <a:cxn ang="0">
                    <a:pos x="14" y="9"/>
                  </a:cxn>
                  <a:cxn ang="0">
                    <a:pos x="20" y="8"/>
                  </a:cxn>
                  <a:cxn ang="0">
                    <a:pos x="28" y="6"/>
                  </a:cxn>
                  <a:cxn ang="0">
                    <a:pos x="35" y="5"/>
                  </a:cxn>
                  <a:cxn ang="0">
                    <a:pos x="43" y="3"/>
                  </a:cxn>
                  <a:cxn ang="0">
                    <a:pos x="49" y="2"/>
                  </a:cxn>
                  <a:cxn ang="0">
                    <a:pos x="57" y="0"/>
                  </a:cxn>
                  <a:cxn ang="0">
                    <a:pos x="57" y="6"/>
                  </a:cxn>
                  <a:cxn ang="0">
                    <a:pos x="57" y="12"/>
                  </a:cxn>
                  <a:cxn ang="0">
                    <a:pos x="57" y="19"/>
                  </a:cxn>
                  <a:cxn ang="0">
                    <a:pos x="57" y="26"/>
                  </a:cxn>
                  <a:cxn ang="0">
                    <a:pos x="49" y="27"/>
                  </a:cxn>
                  <a:cxn ang="0">
                    <a:pos x="43" y="29"/>
                  </a:cxn>
                  <a:cxn ang="0">
                    <a:pos x="35" y="30"/>
                  </a:cxn>
                  <a:cxn ang="0">
                    <a:pos x="29" y="32"/>
                  </a:cxn>
                  <a:cxn ang="0">
                    <a:pos x="22" y="33"/>
                  </a:cxn>
                  <a:cxn ang="0">
                    <a:pos x="15" y="35"/>
                  </a:cxn>
                  <a:cxn ang="0">
                    <a:pos x="9" y="36"/>
                  </a:cxn>
                  <a:cxn ang="0">
                    <a:pos x="1" y="38"/>
                  </a:cxn>
                  <a:cxn ang="0">
                    <a:pos x="1" y="32"/>
                  </a:cxn>
                  <a:cxn ang="0">
                    <a:pos x="1" y="26"/>
                  </a:cxn>
                  <a:cxn ang="0">
                    <a:pos x="0" y="19"/>
                  </a:cxn>
                  <a:cxn ang="0">
                    <a:pos x="0" y="13"/>
                  </a:cxn>
                </a:cxnLst>
                <a:rect l="0" t="0" r="r" b="b"/>
                <a:pathLst>
                  <a:path w="57" h="38">
                    <a:moveTo>
                      <a:pt x="0" y="13"/>
                    </a:moveTo>
                    <a:lnTo>
                      <a:pt x="7" y="11"/>
                    </a:lnTo>
                    <a:lnTo>
                      <a:pt x="14" y="9"/>
                    </a:lnTo>
                    <a:lnTo>
                      <a:pt x="20" y="8"/>
                    </a:lnTo>
                    <a:lnTo>
                      <a:pt x="28" y="6"/>
                    </a:lnTo>
                    <a:lnTo>
                      <a:pt x="35" y="5"/>
                    </a:lnTo>
                    <a:lnTo>
                      <a:pt x="43" y="3"/>
                    </a:lnTo>
                    <a:lnTo>
                      <a:pt x="49" y="2"/>
                    </a:lnTo>
                    <a:lnTo>
                      <a:pt x="57" y="0"/>
                    </a:lnTo>
                    <a:lnTo>
                      <a:pt x="57" y="6"/>
                    </a:lnTo>
                    <a:lnTo>
                      <a:pt x="57" y="12"/>
                    </a:lnTo>
                    <a:lnTo>
                      <a:pt x="57" y="19"/>
                    </a:lnTo>
                    <a:lnTo>
                      <a:pt x="57" y="26"/>
                    </a:lnTo>
                    <a:lnTo>
                      <a:pt x="49" y="27"/>
                    </a:lnTo>
                    <a:lnTo>
                      <a:pt x="43" y="29"/>
                    </a:lnTo>
                    <a:lnTo>
                      <a:pt x="35" y="30"/>
                    </a:lnTo>
                    <a:lnTo>
                      <a:pt x="29" y="32"/>
                    </a:lnTo>
                    <a:lnTo>
                      <a:pt x="22" y="33"/>
                    </a:lnTo>
                    <a:lnTo>
                      <a:pt x="15" y="35"/>
                    </a:lnTo>
                    <a:lnTo>
                      <a:pt x="9" y="36"/>
                    </a:lnTo>
                    <a:lnTo>
                      <a:pt x="1" y="38"/>
                    </a:lnTo>
                    <a:lnTo>
                      <a:pt x="1" y="32"/>
                    </a:lnTo>
                    <a:lnTo>
                      <a:pt x="1" y="26"/>
                    </a:lnTo>
                    <a:lnTo>
                      <a:pt x="0" y="19"/>
                    </a:lnTo>
                    <a:lnTo>
                      <a:pt x="0" y="13"/>
                    </a:lnTo>
                    <a:close/>
                  </a:path>
                </a:pathLst>
              </a:custGeom>
              <a:solidFill>
                <a:srgbClr val="75421E"/>
              </a:solidFill>
              <a:ln w="9525">
                <a:noFill/>
                <a:round/>
                <a:headEnd/>
                <a:tailEnd/>
              </a:ln>
            </p:spPr>
            <p:txBody>
              <a:bodyPr/>
              <a:lstStyle/>
              <a:p>
                <a:endParaRPr lang="en-US"/>
              </a:p>
            </p:txBody>
          </p:sp>
          <p:sp>
            <p:nvSpPr>
              <p:cNvPr id="240" name="Freeform 205"/>
              <p:cNvSpPr>
                <a:spLocks/>
              </p:cNvSpPr>
              <p:nvPr/>
            </p:nvSpPr>
            <p:spPr bwMode="auto">
              <a:xfrm>
                <a:off x="2962" y="1349"/>
                <a:ext cx="9" cy="6"/>
              </a:xfrm>
              <a:custGeom>
                <a:avLst/>
                <a:gdLst/>
                <a:ahLst/>
                <a:cxnLst>
                  <a:cxn ang="0">
                    <a:pos x="0" y="12"/>
                  </a:cxn>
                  <a:cxn ang="0">
                    <a:pos x="51" y="0"/>
                  </a:cxn>
                  <a:cxn ang="0">
                    <a:pos x="51" y="27"/>
                  </a:cxn>
                  <a:cxn ang="0">
                    <a:pos x="23" y="32"/>
                  </a:cxn>
                  <a:cxn ang="0">
                    <a:pos x="2" y="36"/>
                  </a:cxn>
                  <a:cxn ang="0">
                    <a:pos x="0" y="12"/>
                  </a:cxn>
                </a:cxnLst>
                <a:rect l="0" t="0" r="r" b="b"/>
                <a:pathLst>
                  <a:path w="51" h="36">
                    <a:moveTo>
                      <a:pt x="0" y="12"/>
                    </a:moveTo>
                    <a:lnTo>
                      <a:pt x="51" y="0"/>
                    </a:lnTo>
                    <a:lnTo>
                      <a:pt x="51" y="27"/>
                    </a:lnTo>
                    <a:lnTo>
                      <a:pt x="23" y="32"/>
                    </a:lnTo>
                    <a:lnTo>
                      <a:pt x="2" y="36"/>
                    </a:lnTo>
                    <a:lnTo>
                      <a:pt x="0" y="12"/>
                    </a:lnTo>
                    <a:close/>
                  </a:path>
                </a:pathLst>
              </a:custGeom>
              <a:solidFill>
                <a:srgbClr val="7C421C"/>
              </a:solidFill>
              <a:ln w="9525">
                <a:noFill/>
                <a:round/>
                <a:headEnd/>
                <a:tailEnd/>
              </a:ln>
            </p:spPr>
            <p:txBody>
              <a:bodyPr/>
              <a:lstStyle/>
              <a:p>
                <a:endParaRPr lang="en-US"/>
              </a:p>
            </p:txBody>
          </p:sp>
          <p:sp>
            <p:nvSpPr>
              <p:cNvPr id="241" name="Freeform 206"/>
              <p:cNvSpPr>
                <a:spLocks/>
              </p:cNvSpPr>
              <p:nvPr/>
            </p:nvSpPr>
            <p:spPr bwMode="auto">
              <a:xfrm>
                <a:off x="2952" y="1289"/>
                <a:ext cx="13" cy="4"/>
              </a:xfrm>
              <a:custGeom>
                <a:avLst/>
                <a:gdLst/>
                <a:ahLst/>
                <a:cxnLst>
                  <a:cxn ang="0">
                    <a:pos x="0" y="0"/>
                  </a:cxn>
                  <a:cxn ang="0">
                    <a:pos x="0" y="27"/>
                  </a:cxn>
                  <a:cxn ang="0">
                    <a:pos x="20" y="27"/>
                  </a:cxn>
                  <a:cxn ang="0">
                    <a:pos x="79" y="25"/>
                  </a:cxn>
                  <a:cxn ang="0">
                    <a:pos x="74" y="0"/>
                  </a:cxn>
                  <a:cxn ang="0">
                    <a:pos x="0" y="0"/>
                  </a:cxn>
                </a:cxnLst>
                <a:rect l="0" t="0" r="r" b="b"/>
                <a:pathLst>
                  <a:path w="79" h="27">
                    <a:moveTo>
                      <a:pt x="0" y="0"/>
                    </a:moveTo>
                    <a:lnTo>
                      <a:pt x="0" y="27"/>
                    </a:lnTo>
                    <a:lnTo>
                      <a:pt x="20" y="27"/>
                    </a:lnTo>
                    <a:lnTo>
                      <a:pt x="79" y="25"/>
                    </a:lnTo>
                    <a:lnTo>
                      <a:pt x="74" y="0"/>
                    </a:lnTo>
                    <a:lnTo>
                      <a:pt x="0" y="0"/>
                    </a:lnTo>
                    <a:close/>
                  </a:path>
                </a:pathLst>
              </a:custGeom>
              <a:solidFill>
                <a:srgbClr val="33353A"/>
              </a:solidFill>
              <a:ln w="9525">
                <a:noFill/>
                <a:round/>
                <a:headEnd/>
                <a:tailEnd/>
              </a:ln>
            </p:spPr>
            <p:txBody>
              <a:bodyPr/>
              <a:lstStyle/>
              <a:p>
                <a:endParaRPr lang="en-US"/>
              </a:p>
            </p:txBody>
          </p:sp>
          <p:sp>
            <p:nvSpPr>
              <p:cNvPr id="242" name="Freeform 207"/>
              <p:cNvSpPr>
                <a:spLocks/>
              </p:cNvSpPr>
              <p:nvPr/>
            </p:nvSpPr>
            <p:spPr bwMode="auto">
              <a:xfrm>
                <a:off x="2953" y="1289"/>
                <a:ext cx="12" cy="4"/>
              </a:xfrm>
              <a:custGeom>
                <a:avLst/>
                <a:gdLst/>
                <a:ahLst/>
                <a:cxnLst>
                  <a:cxn ang="0">
                    <a:pos x="0" y="0"/>
                  </a:cxn>
                  <a:cxn ang="0">
                    <a:pos x="0" y="7"/>
                  </a:cxn>
                  <a:cxn ang="0">
                    <a:pos x="0" y="13"/>
                  </a:cxn>
                  <a:cxn ang="0">
                    <a:pos x="0" y="20"/>
                  </a:cxn>
                  <a:cxn ang="0">
                    <a:pos x="0" y="27"/>
                  </a:cxn>
                  <a:cxn ang="0">
                    <a:pos x="5" y="27"/>
                  </a:cxn>
                  <a:cxn ang="0">
                    <a:pos x="10" y="27"/>
                  </a:cxn>
                  <a:cxn ang="0">
                    <a:pos x="15" y="27"/>
                  </a:cxn>
                  <a:cxn ang="0">
                    <a:pos x="20" y="27"/>
                  </a:cxn>
                  <a:cxn ang="0">
                    <a:pos x="27" y="27"/>
                  </a:cxn>
                  <a:cxn ang="0">
                    <a:pos x="34" y="26"/>
                  </a:cxn>
                  <a:cxn ang="0">
                    <a:pos x="41" y="26"/>
                  </a:cxn>
                  <a:cxn ang="0">
                    <a:pos x="48" y="26"/>
                  </a:cxn>
                  <a:cxn ang="0">
                    <a:pos x="54" y="25"/>
                  </a:cxn>
                  <a:cxn ang="0">
                    <a:pos x="61" y="25"/>
                  </a:cxn>
                  <a:cxn ang="0">
                    <a:pos x="68" y="25"/>
                  </a:cxn>
                  <a:cxn ang="0">
                    <a:pos x="75" y="25"/>
                  </a:cxn>
                  <a:cxn ang="0">
                    <a:pos x="74" y="19"/>
                  </a:cxn>
                  <a:cxn ang="0">
                    <a:pos x="72" y="12"/>
                  </a:cxn>
                  <a:cxn ang="0">
                    <a:pos x="71" y="6"/>
                  </a:cxn>
                  <a:cxn ang="0">
                    <a:pos x="70" y="0"/>
                  </a:cxn>
                  <a:cxn ang="0">
                    <a:pos x="62" y="0"/>
                  </a:cxn>
                  <a:cxn ang="0">
                    <a:pos x="53" y="0"/>
                  </a:cxn>
                  <a:cxn ang="0">
                    <a:pos x="44" y="0"/>
                  </a:cxn>
                  <a:cxn ang="0">
                    <a:pos x="35" y="0"/>
                  </a:cxn>
                  <a:cxn ang="0">
                    <a:pos x="27" y="0"/>
                  </a:cxn>
                  <a:cxn ang="0">
                    <a:pos x="18" y="0"/>
                  </a:cxn>
                  <a:cxn ang="0">
                    <a:pos x="9" y="0"/>
                  </a:cxn>
                  <a:cxn ang="0">
                    <a:pos x="0" y="0"/>
                  </a:cxn>
                </a:cxnLst>
                <a:rect l="0" t="0" r="r" b="b"/>
                <a:pathLst>
                  <a:path w="75" h="27">
                    <a:moveTo>
                      <a:pt x="0" y="0"/>
                    </a:moveTo>
                    <a:lnTo>
                      <a:pt x="0" y="7"/>
                    </a:lnTo>
                    <a:lnTo>
                      <a:pt x="0" y="13"/>
                    </a:lnTo>
                    <a:lnTo>
                      <a:pt x="0" y="20"/>
                    </a:lnTo>
                    <a:lnTo>
                      <a:pt x="0" y="27"/>
                    </a:lnTo>
                    <a:lnTo>
                      <a:pt x="5" y="27"/>
                    </a:lnTo>
                    <a:lnTo>
                      <a:pt x="10" y="27"/>
                    </a:lnTo>
                    <a:lnTo>
                      <a:pt x="15" y="27"/>
                    </a:lnTo>
                    <a:lnTo>
                      <a:pt x="20" y="27"/>
                    </a:lnTo>
                    <a:lnTo>
                      <a:pt x="27" y="27"/>
                    </a:lnTo>
                    <a:lnTo>
                      <a:pt x="34" y="26"/>
                    </a:lnTo>
                    <a:lnTo>
                      <a:pt x="41" y="26"/>
                    </a:lnTo>
                    <a:lnTo>
                      <a:pt x="48" y="26"/>
                    </a:lnTo>
                    <a:lnTo>
                      <a:pt x="54" y="25"/>
                    </a:lnTo>
                    <a:lnTo>
                      <a:pt x="61" y="25"/>
                    </a:lnTo>
                    <a:lnTo>
                      <a:pt x="68" y="25"/>
                    </a:lnTo>
                    <a:lnTo>
                      <a:pt x="75" y="25"/>
                    </a:lnTo>
                    <a:lnTo>
                      <a:pt x="74" y="19"/>
                    </a:lnTo>
                    <a:lnTo>
                      <a:pt x="72" y="12"/>
                    </a:lnTo>
                    <a:lnTo>
                      <a:pt x="71" y="6"/>
                    </a:lnTo>
                    <a:lnTo>
                      <a:pt x="70" y="0"/>
                    </a:lnTo>
                    <a:lnTo>
                      <a:pt x="62" y="0"/>
                    </a:lnTo>
                    <a:lnTo>
                      <a:pt x="53" y="0"/>
                    </a:lnTo>
                    <a:lnTo>
                      <a:pt x="44" y="0"/>
                    </a:lnTo>
                    <a:lnTo>
                      <a:pt x="35" y="0"/>
                    </a:lnTo>
                    <a:lnTo>
                      <a:pt x="27" y="0"/>
                    </a:lnTo>
                    <a:lnTo>
                      <a:pt x="18" y="0"/>
                    </a:lnTo>
                    <a:lnTo>
                      <a:pt x="9" y="0"/>
                    </a:lnTo>
                    <a:lnTo>
                      <a:pt x="0" y="0"/>
                    </a:lnTo>
                    <a:close/>
                  </a:path>
                </a:pathLst>
              </a:custGeom>
              <a:solidFill>
                <a:srgbClr val="3A3538"/>
              </a:solidFill>
              <a:ln w="9525">
                <a:noFill/>
                <a:round/>
                <a:headEnd/>
                <a:tailEnd/>
              </a:ln>
            </p:spPr>
            <p:txBody>
              <a:bodyPr/>
              <a:lstStyle/>
              <a:p>
                <a:endParaRPr lang="en-US"/>
              </a:p>
            </p:txBody>
          </p:sp>
          <p:sp>
            <p:nvSpPr>
              <p:cNvPr id="243" name="Freeform 208"/>
              <p:cNvSpPr>
                <a:spLocks/>
              </p:cNvSpPr>
              <p:nvPr/>
            </p:nvSpPr>
            <p:spPr bwMode="auto">
              <a:xfrm>
                <a:off x="2953" y="1289"/>
                <a:ext cx="12" cy="4"/>
              </a:xfrm>
              <a:custGeom>
                <a:avLst/>
                <a:gdLst/>
                <a:ahLst/>
                <a:cxnLst>
                  <a:cxn ang="0">
                    <a:pos x="0" y="0"/>
                  </a:cxn>
                  <a:cxn ang="0">
                    <a:pos x="0" y="7"/>
                  </a:cxn>
                  <a:cxn ang="0">
                    <a:pos x="0" y="13"/>
                  </a:cxn>
                  <a:cxn ang="0">
                    <a:pos x="0" y="20"/>
                  </a:cxn>
                  <a:cxn ang="0">
                    <a:pos x="0" y="27"/>
                  </a:cxn>
                  <a:cxn ang="0">
                    <a:pos x="6" y="27"/>
                  </a:cxn>
                  <a:cxn ang="0">
                    <a:pos x="10" y="27"/>
                  </a:cxn>
                  <a:cxn ang="0">
                    <a:pos x="15" y="27"/>
                  </a:cxn>
                  <a:cxn ang="0">
                    <a:pos x="20" y="27"/>
                  </a:cxn>
                  <a:cxn ang="0">
                    <a:pos x="26" y="27"/>
                  </a:cxn>
                  <a:cxn ang="0">
                    <a:pos x="32" y="26"/>
                  </a:cxn>
                  <a:cxn ang="0">
                    <a:pos x="39" y="26"/>
                  </a:cxn>
                  <a:cxn ang="0">
                    <a:pos x="45" y="26"/>
                  </a:cxn>
                  <a:cxn ang="0">
                    <a:pos x="51" y="25"/>
                  </a:cxn>
                  <a:cxn ang="0">
                    <a:pos x="58" y="25"/>
                  </a:cxn>
                  <a:cxn ang="0">
                    <a:pos x="64" y="25"/>
                  </a:cxn>
                  <a:cxn ang="0">
                    <a:pos x="71" y="25"/>
                  </a:cxn>
                  <a:cxn ang="0">
                    <a:pos x="70" y="19"/>
                  </a:cxn>
                  <a:cxn ang="0">
                    <a:pos x="68" y="12"/>
                  </a:cxn>
                  <a:cxn ang="0">
                    <a:pos x="67" y="6"/>
                  </a:cxn>
                  <a:cxn ang="0">
                    <a:pos x="66" y="0"/>
                  </a:cxn>
                  <a:cxn ang="0">
                    <a:pos x="58" y="0"/>
                  </a:cxn>
                  <a:cxn ang="0">
                    <a:pos x="49" y="0"/>
                  </a:cxn>
                  <a:cxn ang="0">
                    <a:pos x="42" y="0"/>
                  </a:cxn>
                  <a:cxn ang="0">
                    <a:pos x="33" y="0"/>
                  </a:cxn>
                  <a:cxn ang="0">
                    <a:pos x="25" y="0"/>
                  </a:cxn>
                  <a:cxn ang="0">
                    <a:pos x="17" y="0"/>
                  </a:cxn>
                  <a:cxn ang="0">
                    <a:pos x="9" y="0"/>
                  </a:cxn>
                  <a:cxn ang="0">
                    <a:pos x="0" y="0"/>
                  </a:cxn>
                </a:cxnLst>
                <a:rect l="0" t="0" r="r" b="b"/>
                <a:pathLst>
                  <a:path w="71" h="27">
                    <a:moveTo>
                      <a:pt x="0" y="0"/>
                    </a:moveTo>
                    <a:lnTo>
                      <a:pt x="0" y="7"/>
                    </a:lnTo>
                    <a:lnTo>
                      <a:pt x="0" y="13"/>
                    </a:lnTo>
                    <a:lnTo>
                      <a:pt x="0" y="20"/>
                    </a:lnTo>
                    <a:lnTo>
                      <a:pt x="0" y="27"/>
                    </a:lnTo>
                    <a:lnTo>
                      <a:pt x="6" y="27"/>
                    </a:lnTo>
                    <a:lnTo>
                      <a:pt x="10" y="27"/>
                    </a:lnTo>
                    <a:lnTo>
                      <a:pt x="15" y="27"/>
                    </a:lnTo>
                    <a:lnTo>
                      <a:pt x="20" y="27"/>
                    </a:lnTo>
                    <a:lnTo>
                      <a:pt x="26" y="27"/>
                    </a:lnTo>
                    <a:lnTo>
                      <a:pt x="32" y="26"/>
                    </a:lnTo>
                    <a:lnTo>
                      <a:pt x="39" y="26"/>
                    </a:lnTo>
                    <a:lnTo>
                      <a:pt x="45" y="26"/>
                    </a:lnTo>
                    <a:lnTo>
                      <a:pt x="51" y="25"/>
                    </a:lnTo>
                    <a:lnTo>
                      <a:pt x="58" y="25"/>
                    </a:lnTo>
                    <a:lnTo>
                      <a:pt x="64" y="25"/>
                    </a:lnTo>
                    <a:lnTo>
                      <a:pt x="71" y="25"/>
                    </a:lnTo>
                    <a:lnTo>
                      <a:pt x="70" y="19"/>
                    </a:lnTo>
                    <a:lnTo>
                      <a:pt x="68" y="12"/>
                    </a:lnTo>
                    <a:lnTo>
                      <a:pt x="67" y="6"/>
                    </a:lnTo>
                    <a:lnTo>
                      <a:pt x="66" y="0"/>
                    </a:lnTo>
                    <a:lnTo>
                      <a:pt x="58" y="0"/>
                    </a:lnTo>
                    <a:lnTo>
                      <a:pt x="49" y="0"/>
                    </a:lnTo>
                    <a:lnTo>
                      <a:pt x="42" y="0"/>
                    </a:lnTo>
                    <a:lnTo>
                      <a:pt x="33" y="0"/>
                    </a:lnTo>
                    <a:lnTo>
                      <a:pt x="25" y="0"/>
                    </a:lnTo>
                    <a:lnTo>
                      <a:pt x="17" y="0"/>
                    </a:lnTo>
                    <a:lnTo>
                      <a:pt x="9" y="0"/>
                    </a:lnTo>
                    <a:lnTo>
                      <a:pt x="0" y="0"/>
                    </a:lnTo>
                    <a:close/>
                  </a:path>
                </a:pathLst>
              </a:custGeom>
              <a:solidFill>
                <a:srgbClr val="3F3835"/>
              </a:solidFill>
              <a:ln w="9525">
                <a:noFill/>
                <a:round/>
                <a:headEnd/>
                <a:tailEnd/>
              </a:ln>
            </p:spPr>
            <p:txBody>
              <a:bodyPr/>
              <a:lstStyle/>
              <a:p>
                <a:endParaRPr lang="en-US"/>
              </a:p>
            </p:txBody>
          </p:sp>
          <p:sp>
            <p:nvSpPr>
              <p:cNvPr id="244" name="Freeform 209"/>
              <p:cNvSpPr>
                <a:spLocks/>
              </p:cNvSpPr>
              <p:nvPr/>
            </p:nvSpPr>
            <p:spPr bwMode="auto">
              <a:xfrm>
                <a:off x="2954" y="1289"/>
                <a:ext cx="11" cy="4"/>
              </a:xfrm>
              <a:custGeom>
                <a:avLst/>
                <a:gdLst/>
                <a:ahLst/>
                <a:cxnLst>
                  <a:cxn ang="0">
                    <a:pos x="0" y="0"/>
                  </a:cxn>
                  <a:cxn ang="0">
                    <a:pos x="0" y="7"/>
                  </a:cxn>
                  <a:cxn ang="0">
                    <a:pos x="0" y="13"/>
                  </a:cxn>
                  <a:cxn ang="0">
                    <a:pos x="0" y="20"/>
                  </a:cxn>
                  <a:cxn ang="0">
                    <a:pos x="0" y="27"/>
                  </a:cxn>
                  <a:cxn ang="0">
                    <a:pos x="4" y="27"/>
                  </a:cxn>
                  <a:cxn ang="0">
                    <a:pos x="8" y="27"/>
                  </a:cxn>
                  <a:cxn ang="0">
                    <a:pos x="12" y="27"/>
                  </a:cxn>
                  <a:cxn ang="0">
                    <a:pos x="17" y="27"/>
                  </a:cxn>
                  <a:cxn ang="0">
                    <a:pos x="23" y="27"/>
                  </a:cxn>
                  <a:cxn ang="0">
                    <a:pos x="28" y="26"/>
                  </a:cxn>
                  <a:cxn ang="0">
                    <a:pos x="35" y="26"/>
                  </a:cxn>
                  <a:cxn ang="0">
                    <a:pos x="41" y="26"/>
                  </a:cxn>
                  <a:cxn ang="0">
                    <a:pos x="47" y="25"/>
                  </a:cxn>
                  <a:cxn ang="0">
                    <a:pos x="53" y="25"/>
                  </a:cxn>
                  <a:cxn ang="0">
                    <a:pos x="58" y="25"/>
                  </a:cxn>
                  <a:cxn ang="0">
                    <a:pos x="65" y="25"/>
                  </a:cxn>
                  <a:cxn ang="0">
                    <a:pos x="64" y="19"/>
                  </a:cxn>
                  <a:cxn ang="0">
                    <a:pos x="62" y="12"/>
                  </a:cxn>
                  <a:cxn ang="0">
                    <a:pos x="61" y="6"/>
                  </a:cxn>
                  <a:cxn ang="0">
                    <a:pos x="60" y="0"/>
                  </a:cxn>
                  <a:cxn ang="0">
                    <a:pos x="53" y="0"/>
                  </a:cxn>
                  <a:cxn ang="0">
                    <a:pos x="45" y="0"/>
                  </a:cxn>
                  <a:cxn ang="0">
                    <a:pos x="38" y="0"/>
                  </a:cxn>
                  <a:cxn ang="0">
                    <a:pos x="31" y="0"/>
                  </a:cxn>
                  <a:cxn ang="0">
                    <a:pos x="23" y="0"/>
                  </a:cxn>
                  <a:cxn ang="0">
                    <a:pos x="16" y="0"/>
                  </a:cxn>
                  <a:cxn ang="0">
                    <a:pos x="7" y="0"/>
                  </a:cxn>
                  <a:cxn ang="0">
                    <a:pos x="0" y="0"/>
                  </a:cxn>
                </a:cxnLst>
                <a:rect l="0" t="0" r="r" b="b"/>
                <a:pathLst>
                  <a:path w="65" h="27">
                    <a:moveTo>
                      <a:pt x="0" y="0"/>
                    </a:moveTo>
                    <a:lnTo>
                      <a:pt x="0" y="7"/>
                    </a:lnTo>
                    <a:lnTo>
                      <a:pt x="0" y="13"/>
                    </a:lnTo>
                    <a:lnTo>
                      <a:pt x="0" y="20"/>
                    </a:lnTo>
                    <a:lnTo>
                      <a:pt x="0" y="27"/>
                    </a:lnTo>
                    <a:lnTo>
                      <a:pt x="4" y="27"/>
                    </a:lnTo>
                    <a:lnTo>
                      <a:pt x="8" y="27"/>
                    </a:lnTo>
                    <a:lnTo>
                      <a:pt x="12" y="27"/>
                    </a:lnTo>
                    <a:lnTo>
                      <a:pt x="17" y="27"/>
                    </a:lnTo>
                    <a:lnTo>
                      <a:pt x="23" y="27"/>
                    </a:lnTo>
                    <a:lnTo>
                      <a:pt x="28" y="26"/>
                    </a:lnTo>
                    <a:lnTo>
                      <a:pt x="35" y="26"/>
                    </a:lnTo>
                    <a:lnTo>
                      <a:pt x="41" y="26"/>
                    </a:lnTo>
                    <a:lnTo>
                      <a:pt x="47" y="25"/>
                    </a:lnTo>
                    <a:lnTo>
                      <a:pt x="53" y="25"/>
                    </a:lnTo>
                    <a:lnTo>
                      <a:pt x="58" y="25"/>
                    </a:lnTo>
                    <a:lnTo>
                      <a:pt x="65" y="25"/>
                    </a:lnTo>
                    <a:lnTo>
                      <a:pt x="64" y="19"/>
                    </a:lnTo>
                    <a:lnTo>
                      <a:pt x="62" y="12"/>
                    </a:lnTo>
                    <a:lnTo>
                      <a:pt x="61" y="6"/>
                    </a:lnTo>
                    <a:lnTo>
                      <a:pt x="60" y="0"/>
                    </a:lnTo>
                    <a:lnTo>
                      <a:pt x="53" y="0"/>
                    </a:lnTo>
                    <a:lnTo>
                      <a:pt x="45" y="0"/>
                    </a:lnTo>
                    <a:lnTo>
                      <a:pt x="38" y="0"/>
                    </a:lnTo>
                    <a:lnTo>
                      <a:pt x="31" y="0"/>
                    </a:lnTo>
                    <a:lnTo>
                      <a:pt x="23" y="0"/>
                    </a:lnTo>
                    <a:lnTo>
                      <a:pt x="16" y="0"/>
                    </a:lnTo>
                    <a:lnTo>
                      <a:pt x="7" y="0"/>
                    </a:lnTo>
                    <a:lnTo>
                      <a:pt x="0" y="0"/>
                    </a:lnTo>
                    <a:close/>
                  </a:path>
                </a:pathLst>
              </a:custGeom>
              <a:solidFill>
                <a:srgbClr val="473833"/>
              </a:solidFill>
              <a:ln w="9525">
                <a:noFill/>
                <a:round/>
                <a:headEnd/>
                <a:tailEnd/>
              </a:ln>
            </p:spPr>
            <p:txBody>
              <a:bodyPr/>
              <a:lstStyle/>
              <a:p>
                <a:endParaRPr lang="en-US"/>
              </a:p>
            </p:txBody>
          </p:sp>
          <p:sp>
            <p:nvSpPr>
              <p:cNvPr id="245" name="Freeform 210"/>
              <p:cNvSpPr>
                <a:spLocks/>
              </p:cNvSpPr>
              <p:nvPr/>
            </p:nvSpPr>
            <p:spPr bwMode="auto">
              <a:xfrm>
                <a:off x="2955" y="1289"/>
                <a:ext cx="10" cy="4"/>
              </a:xfrm>
              <a:custGeom>
                <a:avLst/>
                <a:gdLst/>
                <a:ahLst/>
                <a:cxnLst>
                  <a:cxn ang="0">
                    <a:pos x="0" y="0"/>
                  </a:cxn>
                  <a:cxn ang="0">
                    <a:pos x="0" y="7"/>
                  </a:cxn>
                  <a:cxn ang="0">
                    <a:pos x="0" y="13"/>
                  </a:cxn>
                  <a:cxn ang="0">
                    <a:pos x="0" y="20"/>
                  </a:cxn>
                  <a:cxn ang="0">
                    <a:pos x="0" y="27"/>
                  </a:cxn>
                  <a:cxn ang="0">
                    <a:pos x="4" y="27"/>
                  </a:cxn>
                  <a:cxn ang="0">
                    <a:pos x="8" y="27"/>
                  </a:cxn>
                  <a:cxn ang="0">
                    <a:pos x="13" y="27"/>
                  </a:cxn>
                  <a:cxn ang="0">
                    <a:pos x="17" y="27"/>
                  </a:cxn>
                  <a:cxn ang="0">
                    <a:pos x="22" y="27"/>
                  </a:cxn>
                  <a:cxn ang="0">
                    <a:pos x="28" y="26"/>
                  </a:cxn>
                  <a:cxn ang="0">
                    <a:pos x="33" y="26"/>
                  </a:cxn>
                  <a:cxn ang="0">
                    <a:pos x="39" y="26"/>
                  </a:cxn>
                  <a:cxn ang="0">
                    <a:pos x="45" y="25"/>
                  </a:cxn>
                  <a:cxn ang="0">
                    <a:pos x="50" y="25"/>
                  </a:cxn>
                  <a:cxn ang="0">
                    <a:pos x="55" y="25"/>
                  </a:cxn>
                  <a:cxn ang="0">
                    <a:pos x="61" y="25"/>
                  </a:cxn>
                  <a:cxn ang="0">
                    <a:pos x="60" y="19"/>
                  </a:cxn>
                  <a:cxn ang="0">
                    <a:pos x="58" y="12"/>
                  </a:cxn>
                  <a:cxn ang="0">
                    <a:pos x="57" y="6"/>
                  </a:cxn>
                  <a:cxn ang="0">
                    <a:pos x="56" y="0"/>
                  </a:cxn>
                  <a:cxn ang="0">
                    <a:pos x="50" y="0"/>
                  </a:cxn>
                  <a:cxn ang="0">
                    <a:pos x="43" y="0"/>
                  </a:cxn>
                  <a:cxn ang="0">
                    <a:pos x="36" y="0"/>
                  </a:cxn>
                  <a:cxn ang="0">
                    <a:pos x="29" y="0"/>
                  </a:cxn>
                  <a:cxn ang="0">
                    <a:pos x="21" y="0"/>
                  </a:cxn>
                  <a:cxn ang="0">
                    <a:pos x="14" y="0"/>
                  </a:cxn>
                  <a:cxn ang="0">
                    <a:pos x="7" y="0"/>
                  </a:cxn>
                  <a:cxn ang="0">
                    <a:pos x="0" y="0"/>
                  </a:cxn>
                </a:cxnLst>
                <a:rect l="0" t="0" r="r" b="b"/>
                <a:pathLst>
                  <a:path w="61" h="27">
                    <a:moveTo>
                      <a:pt x="0" y="0"/>
                    </a:moveTo>
                    <a:lnTo>
                      <a:pt x="0" y="7"/>
                    </a:lnTo>
                    <a:lnTo>
                      <a:pt x="0" y="13"/>
                    </a:lnTo>
                    <a:lnTo>
                      <a:pt x="0" y="20"/>
                    </a:lnTo>
                    <a:lnTo>
                      <a:pt x="0" y="27"/>
                    </a:lnTo>
                    <a:lnTo>
                      <a:pt x="4" y="27"/>
                    </a:lnTo>
                    <a:lnTo>
                      <a:pt x="8" y="27"/>
                    </a:lnTo>
                    <a:lnTo>
                      <a:pt x="13" y="27"/>
                    </a:lnTo>
                    <a:lnTo>
                      <a:pt x="17" y="27"/>
                    </a:lnTo>
                    <a:lnTo>
                      <a:pt x="22" y="27"/>
                    </a:lnTo>
                    <a:lnTo>
                      <a:pt x="28" y="26"/>
                    </a:lnTo>
                    <a:lnTo>
                      <a:pt x="33" y="26"/>
                    </a:lnTo>
                    <a:lnTo>
                      <a:pt x="39" y="26"/>
                    </a:lnTo>
                    <a:lnTo>
                      <a:pt x="45" y="25"/>
                    </a:lnTo>
                    <a:lnTo>
                      <a:pt x="50" y="25"/>
                    </a:lnTo>
                    <a:lnTo>
                      <a:pt x="55" y="25"/>
                    </a:lnTo>
                    <a:lnTo>
                      <a:pt x="61" y="25"/>
                    </a:lnTo>
                    <a:lnTo>
                      <a:pt x="60" y="19"/>
                    </a:lnTo>
                    <a:lnTo>
                      <a:pt x="58" y="12"/>
                    </a:lnTo>
                    <a:lnTo>
                      <a:pt x="57" y="6"/>
                    </a:lnTo>
                    <a:lnTo>
                      <a:pt x="56" y="0"/>
                    </a:lnTo>
                    <a:lnTo>
                      <a:pt x="50" y="0"/>
                    </a:lnTo>
                    <a:lnTo>
                      <a:pt x="43" y="0"/>
                    </a:lnTo>
                    <a:lnTo>
                      <a:pt x="36" y="0"/>
                    </a:lnTo>
                    <a:lnTo>
                      <a:pt x="29" y="0"/>
                    </a:lnTo>
                    <a:lnTo>
                      <a:pt x="21" y="0"/>
                    </a:lnTo>
                    <a:lnTo>
                      <a:pt x="14" y="0"/>
                    </a:lnTo>
                    <a:lnTo>
                      <a:pt x="7" y="0"/>
                    </a:lnTo>
                    <a:lnTo>
                      <a:pt x="0" y="0"/>
                    </a:lnTo>
                    <a:close/>
                  </a:path>
                </a:pathLst>
              </a:custGeom>
              <a:solidFill>
                <a:srgbClr val="4F3A30"/>
              </a:solidFill>
              <a:ln w="9525">
                <a:noFill/>
                <a:round/>
                <a:headEnd/>
                <a:tailEnd/>
              </a:ln>
            </p:spPr>
            <p:txBody>
              <a:bodyPr/>
              <a:lstStyle/>
              <a:p>
                <a:endParaRPr lang="en-US"/>
              </a:p>
            </p:txBody>
          </p:sp>
          <p:sp>
            <p:nvSpPr>
              <p:cNvPr id="246" name="Freeform 211"/>
              <p:cNvSpPr>
                <a:spLocks/>
              </p:cNvSpPr>
              <p:nvPr/>
            </p:nvSpPr>
            <p:spPr bwMode="auto">
              <a:xfrm>
                <a:off x="2956" y="1289"/>
                <a:ext cx="9" cy="4"/>
              </a:xfrm>
              <a:custGeom>
                <a:avLst/>
                <a:gdLst/>
                <a:ahLst/>
                <a:cxnLst>
                  <a:cxn ang="0">
                    <a:pos x="0" y="0"/>
                  </a:cxn>
                  <a:cxn ang="0">
                    <a:pos x="0" y="7"/>
                  </a:cxn>
                  <a:cxn ang="0">
                    <a:pos x="0" y="13"/>
                  </a:cxn>
                  <a:cxn ang="0">
                    <a:pos x="0" y="20"/>
                  </a:cxn>
                  <a:cxn ang="0">
                    <a:pos x="0" y="27"/>
                  </a:cxn>
                  <a:cxn ang="0">
                    <a:pos x="4" y="27"/>
                  </a:cxn>
                  <a:cxn ang="0">
                    <a:pos x="9" y="27"/>
                  </a:cxn>
                  <a:cxn ang="0">
                    <a:pos x="13" y="27"/>
                  </a:cxn>
                  <a:cxn ang="0">
                    <a:pos x="16" y="27"/>
                  </a:cxn>
                  <a:cxn ang="0">
                    <a:pos x="21" y="27"/>
                  </a:cxn>
                  <a:cxn ang="0">
                    <a:pos x="27" y="26"/>
                  </a:cxn>
                  <a:cxn ang="0">
                    <a:pos x="31" y="26"/>
                  </a:cxn>
                  <a:cxn ang="0">
                    <a:pos x="36" y="26"/>
                  </a:cxn>
                  <a:cxn ang="0">
                    <a:pos x="42" y="25"/>
                  </a:cxn>
                  <a:cxn ang="0">
                    <a:pos x="46" y="25"/>
                  </a:cxn>
                  <a:cxn ang="0">
                    <a:pos x="51" y="25"/>
                  </a:cxn>
                  <a:cxn ang="0">
                    <a:pos x="57" y="25"/>
                  </a:cxn>
                  <a:cxn ang="0">
                    <a:pos x="56" y="19"/>
                  </a:cxn>
                  <a:cxn ang="0">
                    <a:pos x="54" y="12"/>
                  </a:cxn>
                  <a:cxn ang="0">
                    <a:pos x="53" y="6"/>
                  </a:cxn>
                  <a:cxn ang="0">
                    <a:pos x="52" y="0"/>
                  </a:cxn>
                  <a:cxn ang="0">
                    <a:pos x="46" y="0"/>
                  </a:cxn>
                  <a:cxn ang="0">
                    <a:pos x="40" y="0"/>
                  </a:cxn>
                  <a:cxn ang="0">
                    <a:pos x="33" y="0"/>
                  </a:cxn>
                  <a:cxn ang="0">
                    <a:pos x="27" y="0"/>
                  </a:cxn>
                  <a:cxn ang="0">
                    <a:pos x="20" y="0"/>
                  </a:cxn>
                  <a:cxn ang="0">
                    <a:pos x="14" y="0"/>
                  </a:cxn>
                  <a:cxn ang="0">
                    <a:pos x="7" y="0"/>
                  </a:cxn>
                  <a:cxn ang="0">
                    <a:pos x="0" y="0"/>
                  </a:cxn>
                </a:cxnLst>
                <a:rect l="0" t="0" r="r" b="b"/>
                <a:pathLst>
                  <a:path w="57" h="27">
                    <a:moveTo>
                      <a:pt x="0" y="0"/>
                    </a:moveTo>
                    <a:lnTo>
                      <a:pt x="0" y="7"/>
                    </a:lnTo>
                    <a:lnTo>
                      <a:pt x="0" y="13"/>
                    </a:lnTo>
                    <a:lnTo>
                      <a:pt x="0" y="20"/>
                    </a:lnTo>
                    <a:lnTo>
                      <a:pt x="0" y="27"/>
                    </a:lnTo>
                    <a:lnTo>
                      <a:pt x="4" y="27"/>
                    </a:lnTo>
                    <a:lnTo>
                      <a:pt x="9" y="27"/>
                    </a:lnTo>
                    <a:lnTo>
                      <a:pt x="13" y="27"/>
                    </a:lnTo>
                    <a:lnTo>
                      <a:pt x="16" y="27"/>
                    </a:lnTo>
                    <a:lnTo>
                      <a:pt x="21" y="27"/>
                    </a:lnTo>
                    <a:lnTo>
                      <a:pt x="27" y="26"/>
                    </a:lnTo>
                    <a:lnTo>
                      <a:pt x="31" y="26"/>
                    </a:lnTo>
                    <a:lnTo>
                      <a:pt x="36" y="26"/>
                    </a:lnTo>
                    <a:lnTo>
                      <a:pt x="42" y="25"/>
                    </a:lnTo>
                    <a:lnTo>
                      <a:pt x="46" y="25"/>
                    </a:lnTo>
                    <a:lnTo>
                      <a:pt x="51" y="25"/>
                    </a:lnTo>
                    <a:lnTo>
                      <a:pt x="57" y="25"/>
                    </a:lnTo>
                    <a:lnTo>
                      <a:pt x="56" y="19"/>
                    </a:lnTo>
                    <a:lnTo>
                      <a:pt x="54" y="12"/>
                    </a:lnTo>
                    <a:lnTo>
                      <a:pt x="53" y="6"/>
                    </a:lnTo>
                    <a:lnTo>
                      <a:pt x="52" y="0"/>
                    </a:lnTo>
                    <a:lnTo>
                      <a:pt x="46" y="0"/>
                    </a:lnTo>
                    <a:lnTo>
                      <a:pt x="40" y="0"/>
                    </a:lnTo>
                    <a:lnTo>
                      <a:pt x="33" y="0"/>
                    </a:lnTo>
                    <a:lnTo>
                      <a:pt x="27" y="0"/>
                    </a:lnTo>
                    <a:lnTo>
                      <a:pt x="20" y="0"/>
                    </a:lnTo>
                    <a:lnTo>
                      <a:pt x="14" y="0"/>
                    </a:lnTo>
                    <a:lnTo>
                      <a:pt x="7" y="0"/>
                    </a:lnTo>
                    <a:lnTo>
                      <a:pt x="0" y="0"/>
                    </a:lnTo>
                    <a:close/>
                  </a:path>
                </a:pathLst>
              </a:custGeom>
              <a:solidFill>
                <a:srgbClr val="543A2D"/>
              </a:solidFill>
              <a:ln w="9525">
                <a:noFill/>
                <a:round/>
                <a:headEnd/>
                <a:tailEnd/>
              </a:ln>
            </p:spPr>
            <p:txBody>
              <a:bodyPr/>
              <a:lstStyle/>
              <a:p>
                <a:endParaRPr lang="en-US"/>
              </a:p>
            </p:txBody>
          </p:sp>
          <p:sp>
            <p:nvSpPr>
              <p:cNvPr id="247" name="Freeform 212"/>
              <p:cNvSpPr>
                <a:spLocks/>
              </p:cNvSpPr>
              <p:nvPr/>
            </p:nvSpPr>
            <p:spPr bwMode="auto">
              <a:xfrm>
                <a:off x="2956" y="1289"/>
                <a:ext cx="9" cy="4"/>
              </a:xfrm>
              <a:custGeom>
                <a:avLst/>
                <a:gdLst/>
                <a:ahLst/>
                <a:cxnLst>
                  <a:cxn ang="0">
                    <a:pos x="0" y="0"/>
                  </a:cxn>
                  <a:cxn ang="0">
                    <a:pos x="0" y="7"/>
                  </a:cxn>
                  <a:cxn ang="0">
                    <a:pos x="0" y="13"/>
                  </a:cxn>
                  <a:cxn ang="0">
                    <a:pos x="0" y="20"/>
                  </a:cxn>
                  <a:cxn ang="0">
                    <a:pos x="0" y="27"/>
                  </a:cxn>
                  <a:cxn ang="0">
                    <a:pos x="3" y="27"/>
                  </a:cxn>
                  <a:cxn ang="0">
                    <a:pos x="7" y="27"/>
                  </a:cxn>
                  <a:cxn ang="0">
                    <a:pos x="10" y="27"/>
                  </a:cxn>
                  <a:cxn ang="0">
                    <a:pos x="14" y="27"/>
                  </a:cxn>
                  <a:cxn ang="0">
                    <a:pos x="19" y="27"/>
                  </a:cxn>
                  <a:cxn ang="0">
                    <a:pos x="23" y="26"/>
                  </a:cxn>
                  <a:cxn ang="0">
                    <a:pos x="27" y="26"/>
                  </a:cxn>
                  <a:cxn ang="0">
                    <a:pos x="33" y="26"/>
                  </a:cxn>
                  <a:cxn ang="0">
                    <a:pos x="37" y="25"/>
                  </a:cxn>
                  <a:cxn ang="0">
                    <a:pos x="41" y="25"/>
                  </a:cxn>
                  <a:cxn ang="0">
                    <a:pos x="46" y="25"/>
                  </a:cxn>
                  <a:cxn ang="0">
                    <a:pos x="51" y="25"/>
                  </a:cxn>
                  <a:cxn ang="0">
                    <a:pos x="50" y="19"/>
                  </a:cxn>
                  <a:cxn ang="0">
                    <a:pos x="48" y="12"/>
                  </a:cxn>
                  <a:cxn ang="0">
                    <a:pos x="47" y="6"/>
                  </a:cxn>
                  <a:cxn ang="0">
                    <a:pos x="46" y="0"/>
                  </a:cxn>
                  <a:cxn ang="0">
                    <a:pos x="40" y="0"/>
                  </a:cxn>
                  <a:cxn ang="0">
                    <a:pos x="35" y="0"/>
                  </a:cxn>
                  <a:cxn ang="0">
                    <a:pos x="28" y="0"/>
                  </a:cxn>
                  <a:cxn ang="0">
                    <a:pos x="23" y="0"/>
                  </a:cxn>
                  <a:cxn ang="0">
                    <a:pos x="17" y="0"/>
                  </a:cxn>
                  <a:cxn ang="0">
                    <a:pos x="11" y="0"/>
                  </a:cxn>
                  <a:cxn ang="0">
                    <a:pos x="5" y="0"/>
                  </a:cxn>
                  <a:cxn ang="0">
                    <a:pos x="0" y="0"/>
                  </a:cxn>
                </a:cxnLst>
                <a:rect l="0" t="0" r="r" b="b"/>
                <a:pathLst>
                  <a:path w="51" h="27">
                    <a:moveTo>
                      <a:pt x="0" y="0"/>
                    </a:moveTo>
                    <a:lnTo>
                      <a:pt x="0" y="7"/>
                    </a:lnTo>
                    <a:lnTo>
                      <a:pt x="0" y="13"/>
                    </a:lnTo>
                    <a:lnTo>
                      <a:pt x="0" y="20"/>
                    </a:lnTo>
                    <a:lnTo>
                      <a:pt x="0" y="27"/>
                    </a:lnTo>
                    <a:lnTo>
                      <a:pt x="3" y="27"/>
                    </a:lnTo>
                    <a:lnTo>
                      <a:pt x="7" y="27"/>
                    </a:lnTo>
                    <a:lnTo>
                      <a:pt x="10" y="27"/>
                    </a:lnTo>
                    <a:lnTo>
                      <a:pt x="14" y="27"/>
                    </a:lnTo>
                    <a:lnTo>
                      <a:pt x="19" y="27"/>
                    </a:lnTo>
                    <a:lnTo>
                      <a:pt x="23" y="26"/>
                    </a:lnTo>
                    <a:lnTo>
                      <a:pt x="27" y="26"/>
                    </a:lnTo>
                    <a:lnTo>
                      <a:pt x="33" y="26"/>
                    </a:lnTo>
                    <a:lnTo>
                      <a:pt x="37" y="25"/>
                    </a:lnTo>
                    <a:lnTo>
                      <a:pt x="41" y="25"/>
                    </a:lnTo>
                    <a:lnTo>
                      <a:pt x="46" y="25"/>
                    </a:lnTo>
                    <a:lnTo>
                      <a:pt x="51" y="25"/>
                    </a:lnTo>
                    <a:lnTo>
                      <a:pt x="50" y="19"/>
                    </a:lnTo>
                    <a:lnTo>
                      <a:pt x="48" y="12"/>
                    </a:lnTo>
                    <a:lnTo>
                      <a:pt x="47" y="6"/>
                    </a:lnTo>
                    <a:lnTo>
                      <a:pt x="46" y="0"/>
                    </a:lnTo>
                    <a:lnTo>
                      <a:pt x="40" y="0"/>
                    </a:lnTo>
                    <a:lnTo>
                      <a:pt x="35" y="0"/>
                    </a:lnTo>
                    <a:lnTo>
                      <a:pt x="28" y="0"/>
                    </a:lnTo>
                    <a:lnTo>
                      <a:pt x="23" y="0"/>
                    </a:lnTo>
                    <a:lnTo>
                      <a:pt x="17" y="0"/>
                    </a:lnTo>
                    <a:lnTo>
                      <a:pt x="11" y="0"/>
                    </a:lnTo>
                    <a:lnTo>
                      <a:pt x="5" y="0"/>
                    </a:lnTo>
                    <a:lnTo>
                      <a:pt x="0" y="0"/>
                    </a:lnTo>
                    <a:close/>
                  </a:path>
                </a:pathLst>
              </a:custGeom>
              <a:solidFill>
                <a:srgbClr val="5B3D28"/>
              </a:solidFill>
              <a:ln w="9525">
                <a:noFill/>
                <a:round/>
                <a:headEnd/>
                <a:tailEnd/>
              </a:ln>
            </p:spPr>
            <p:txBody>
              <a:bodyPr/>
              <a:lstStyle/>
              <a:p>
                <a:endParaRPr lang="en-US"/>
              </a:p>
            </p:txBody>
          </p:sp>
        </p:grpSp>
        <p:sp>
          <p:nvSpPr>
            <p:cNvPr id="31" name="Freeform 213"/>
            <p:cNvSpPr>
              <a:spLocks/>
            </p:cNvSpPr>
            <p:nvPr/>
          </p:nvSpPr>
          <p:spPr bwMode="auto">
            <a:xfrm>
              <a:off x="2957" y="1289"/>
              <a:ext cx="8" cy="4"/>
            </a:xfrm>
            <a:custGeom>
              <a:avLst/>
              <a:gdLst/>
              <a:ahLst/>
              <a:cxnLst>
                <a:cxn ang="0">
                  <a:pos x="0" y="0"/>
                </a:cxn>
                <a:cxn ang="0">
                  <a:pos x="0" y="7"/>
                </a:cxn>
                <a:cxn ang="0">
                  <a:pos x="0" y="13"/>
                </a:cxn>
                <a:cxn ang="0">
                  <a:pos x="0" y="20"/>
                </a:cxn>
                <a:cxn ang="0">
                  <a:pos x="0" y="27"/>
                </a:cxn>
                <a:cxn ang="0">
                  <a:pos x="3" y="27"/>
                </a:cxn>
                <a:cxn ang="0">
                  <a:pos x="7" y="27"/>
                </a:cxn>
                <a:cxn ang="0">
                  <a:pos x="10" y="27"/>
                </a:cxn>
                <a:cxn ang="0">
                  <a:pos x="14" y="27"/>
                </a:cxn>
                <a:cxn ang="0">
                  <a:pos x="18" y="27"/>
                </a:cxn>
                <a:cxn ang="0">
                  <a:pos x="22" y="26"/>
                </a:cxn>
                <a:cxn ang="0">
                  <a:pos x="26" y="26"/>
                </a:cxn>
                <a:cxn ang="0">
                  <a:pos x="31" y="26"/>
                </a:cxn>
                <a:cxn ang="0">
                  <a:pos x="34" y="25"/>
                </a:cxn>
                <a:cxn ang="0">
                  <a:pos x="38" y="25"/>
                </a:cxn>
                <a:cxn ang="0">
                  <a:pos x="42" y="25"/>
                </a:cxn>
                <a:cxn ang="0">
                  <a:pos x="47" y="25"/>
                </a:cxn>
                <a:cxn ang="0">
                  <a:pos x="46" y="19"/>
                </a:cxn>
                <a:cxn ang="0">
                  <a:pos x="44" y="12"/>
                </a:cxn>
                <a:cxn ang="0">
                  <a:pos x="43" y="6"/>
                </a:cxn>
                <a:cxn ang="0">
                  <a:pos x="42" y="0"/>
                </a:cxn>
                <a:cxn ang="0">
                  <a:pos x="37" y="0"/>
                </a:cxn>
                <a:cxn ang="0">
                  <a:pos x="32" y="0"/>
                </a:cxn>
                <a:cxn ang="0">
                  <a:pos x="26" y="0"/>
                </a:cxn>
                <a:cxn ang="0">
                  <a:pos x="21" y="0"/>
                </a:cxn>
                <a:cxn ang="0">
                  <a:pos x="16" y="0"/>
                </a:cxn>
                <a:cxn ang="0">
                  <a:pos x="10" y="0"/>
                </a:cxn>
                <a:cxn ang="0">
                  <a:pos x="5" y="0"/>
                </a:cxn>
                <a:cxn ang="0">
                  <a:pos x="0" y="0"/>
                </a:cxn>
              </a:cxnLst>
              <a:rect l="0" t="0" r="r" b="b"/>
              <a:pathLst>
                <a:path w="47" h="27">
                  <a:moveTo>
                    <a:pt x="0" y="0"/>
                  </a:moveTo>
                  <a:lnTo>
                    <a:pt x="0" y="7"/>
                  </a:lnTo>
                  <a:lnTo>
                    <a:pt x="0" y="13"/>
                  </a:lnTo>
                  <a:lnTo>
                    <a:pt x="0" y="20"/>
                  </a:lnTo>
                  <a:lnTo>
                    <a:pt x="0" y="27"/>
                  </a:lnTo>
                  <a:lnTo>
                    <a:pt x="3" y="27"/>
                  </a:lnTo>
                  <a:lnTo>
                    <a:pt x="7" y="27"/>
                  </a:lnTo>
                  <a:lnTo>
                    <a:pt x="10" y="27"/>
                  </a:lnTo>
                  <a:lnTo>
                    <a:pt x="14" y="27"/>
                  </a:lnTo>
                  <a:lnTo>
                    <a:pt x="18" y="27"/>
                  </a:lnTo>
                  <a:lnTo>
                    <a:pt x="22" y="26"/>
                  </a:lnTo>
                  <a:lnTo>
                    <a:pt x="26" y="26"/>
                  </a:lnTo>
                  <a:lnTo>
                    <a:pt x="31" y="26"/>
                  </a:lnTo>
                  <a:lnTo>
                    <a:pt x="34" y="25"/>
                  </a:lnTo>
                  <a:lnTo>
                    <a:pt x="38" y="25"/>
                  </a:lnTo>
                  <a:lnTo>
                    <a:pt x="42" y="25"/>
                  </a:lnTo>
                  <a:lnTo>
                    <a:pt x="47" y="25"/>
                  </a:lnTo>
                  <a:lnTo>
                    <a:pt x="46" y="19"/>
                  </a:lnTo>
                  <a:lnTo>
                    <a:pt x="44" y="12"/>
                  </a:lnTo>
                  <a:lnTo>
                    <a:pt x="43" y="6"/>
                  </a:lnTo>
                  <a:lnTo>
                    <a:pt x="42" y="0"/>
                  </a:lnTo>
                  <a:lnTo>
                    <a:pt x="37" y="0"/>
                  </a:lnTo>
                  <a:lnTo>
                    <a:pt x="32" y="0"/>
                  </a:lnTo>
                  <a:lnTo>
                    <a:pt x="26" y="0"/>
                  </a:lnTo>
                  <a:lnTo>
                    <a:pt x="21" y="0"/>
                  </a:lnTo>
                  <a:lnTo>
                    <a:pt x="16" y="0"/>
                  </a:lnTo>
                  <a:lnTo>
                    <a:pt x="10" y="0"/>
                  </a:lnTo>
                  <a:lnTo>
                    <a:pt x="5" y="0"/>
                  </a:lnTo>
                  <a:lnTo>
                    <a:pt x="0" y="0"/>
                  </a:lnTo>
                  <a:close/>
                </a:path>
              </a:pathLst>
            </a:custGeom>
            <a:solidFill>
              <a:srgbClr val="603D26"/>
            </a:solidFill>
            <a:ln w="9525">
              <a:noFill/>
              <a:round/>
              <a:headEnd/>
              <a:tailEnd/>
            </a:ln>
          </p:spPr>
          <p:txBody>
            <a:bodyPr/>
            <a:lstStyle/>
            <a:p>
              <a:endParaRPr lang="en-US"/>
            </a:p>
          </p:txBody>
        </p:sp>
        <p:sp>
          <p:nvSpPr>
            <p:cNvPr id="32" name="Freeform 214"/>
            <p:cNvSpPr>
              <a:spLocks/>
            </p:cNvSpPr>
            <p:nvPr/>
          </p:nvSpPr>
          <p:spPr bwMode="auto">
            <a:xfrm>
              <a:off x="2958" y="1289"/>
              <a:ext cx="7" cy="4"/>
            </a:xfrm>
            <a:custGeom>
              <a:avLst/>
              <a:gdLst/>
              <a:ahLst/>
              <a:cxnLst>
                <a:cxn ang="0">
                  <a:pos x="0" y="0"/>
                </a:cxn>
                <a:cxn ang="0">
                  <a:pos x="0" y="7"/>
                </a:cxn>
                <a:cxn ang="0">
                  <a:pos x="0" y="13"/>
                </a:cxn>
                <a:cxn ang="0">
                  <a:pos x="0" y="20"/>
                </a:cxn>
                <a:cxn ang="0">
                  <a:pos x="0" y="27"/>
                </a:cxn>
                <a:cxn ang="0">
                  <a:pos x="3" y="27"/>
                </a:cxn>
                <a:cxn ang="0">
                  <a:pos x="6" y="27"/>
                </a:cxn>
                <a:cxn ang="0">
                  <a:pos x="9" y="27"/>
                </a:cxn>
                <a:cxn ang="0">
                  <a:pos x="12" y="27"/>
                </a:cxn>
                <a:cxn ang="0">
                  <a:pos x="19" y="26"/>
                </a:cxn>
                <a:cxn ang="0">
                  <a:pos x="27" y="26"/>
                </a:cxn>
                <a:cxn ang="0">
                  <a:pos x="34" y="25"/>
                </a:cxn>
                <a:cxn ang="0">
                  <a:pos x="42" y="25"/>
                </a:cxn>
                <a:cxn ang="0">
                  <a:pos x="41" y="19"/>
                </a:cxn>
                <a:cxn ang="0">
                  <a:pos x="39" y="12"/>
                </a:cxn>
                <a:cxn ang="0">
                  <a:pos x="38" y="6"/>
                </a:cxn>
                <a:cxn ang="0">
                  <a:pos x="37" y="0"/>
                </a:cxn>
                <a:cxn ang="0">
                  <a:pos x="33" y="0"/>
                </a:cxn>
                <a:cxn ang="0">
                  <a:pos x="28" y="0"/>
                </a:cxn>
                <a:cxn ang="0">
                  <a:pos x="24" y="0"/>
                </a:cxn>
                <a:cxn ang="0">
                  <a:pos x="18" y="0"/>
                </a:cxn>
                <a:cxn ang="0">
                  <a:pos x="14" y="0"/>
                </a:cxn>
                <a:cxn ang="0">
                  <a:pos x="9" y="0"/>
                </a:cxn>
                <a:cxn ang="0">
                  <a:pos x="4" y="0"/>
                </a:cxn>
                <a:cxn ang="0">
                  <a:pos x="0" y="0"/>
                </a:cxn>
              </a:cxnLst>
              <a:rect l="0" t="0" r="r" b="b"/>
              <a:pathLst>
                <a:path w="42" h="27">
                  <a:moveTo>
                    <a:pt x="0" y="0"/>
                  </a:moveTo>
                  <a:lnTo>
                    <a:pt x="0" y="7"/>
                  </a:lnTo>
                  <a:lnTo>
                    <a:pt x="0" y="13"/>
                  </a:lnTo>
                  <a:lnTo>
                    <a:pt x="0" y="20"/>
                  </a:lnTo>
                  <a:lnTo>
                    <a:pt x="0" y="27"/>
                  </a:lnTo>
                  <a:lnTo>
                    <a:pt x="3" y="27"/>
                  </a:lnTo>
                  <a:lnTo>
                    <a:pt x="6" y="27"/>
                  </a:lnTo>
                  <a:lnTo>
                    <a:pt x="9" y="27"/>
                  </a:lnTo>
                  <a:lnTo>
                    <a:pt x="12" y="27"/>
                  </a:lnTo>
                  <a:lnTo>
                    <a:pt x="19" y="26"/>
                  </a:lnTo>
                  <a:lnTo>
                    <a:pt x="27" y="26"/>
                  </a:lnTo>
                  <a:lnTo>
                    <a:pt x="34" y="25"/>
                  </a:lnTo>
                  <a:lnTo>
                    <a:pt x="42" y="25"/>
                  </a:lnTo>
                  <a:lnTo>
                    <a:pt x="41" y="19"/>
                  </a:lnTo>
                  <a:lnTo>
                    <a:pt x="39" y="12"/>
                  </a:lnTo>
                  <a:lnTo>
                    <a:pt x="38" y="6"/>
                  </a:lnTo>
                  <a:lnTo>
                    <a:pt x="37" y="0"/>
                  </a:lnTo>
                  <a:lnTo>
                    <a:pt x="33" y="0"/>
                  </a:lnTo>
                  <a:lnTo>
                    <a:pt x="28" y="0"/>
                  </a:lnTo>
                  <a:lnTo>
                    <a:pt x="24" y="0"/>
                  </a:lnTo>
                  <a:lnTo>
                    <a:pt x="18" y="0"/>
                  </a:lnTo>
                  <a:lnTo>
                    <a:pt x="14" y="0"/>
                  </a:lnTo>
                  <a:lnTo>
                    <a:pt x="9" y="0"/>
                  </a:lnTo>
                  <a:lnTo>
                    <a:pt x="4" y="0"/>
                  </a:lnTo>
                  <a:lnTo>
                    <a:pt x="0" y="0"/>
                  </a:lnTo>
                  <a:close/>
                </a:path>
              </a:pathLst>
            </a:custGeom>
            <a:solidFill>
              <a:srgbClr val="683F23"/>
            </a:solidFill>
            <a:ln w="9525">
              <a:noFill/>
              <a:round/>
              <a:headEnd/>
              <a:tailEnd/>
            </a:ln>
          </p:spPr>
          <p:txBody>
            <a:bodyPr/>
            <a:lstStyle/>
            <a:p>
              <a:endParaRPr lang="en-US"/>
            </a:p>
          </p:txBody>
        </p:sp>
        <p:sp>
          <p:nvSpPr>
            <p:cNvPr id="33" name="Freeform 215"/>
            <p:cNvSpPr>
              <a:spLocks/>
            </p:cNvSpPr>
            <p:nvPr/>
          </p:nvSpPr>
          <p:spPr bwMode="auto">
            <a:xfrm>
              <a:off x="2959" y="1289"/>
              <a:ext cx="6" cy="4"/>
            </a:xfrm>
            <a:custGeom>
              <a:avLst/>
              <a:gdLst/>
              <a:ahLst/>
              <a:cxnLst>
                <a:cxn ang="0">
                  <a:pos x="0" y="0"/>
                </a:cxn>
                <a:cxn ang="0">
                  <a:pos x="0" y="7"/>
                </a:cxn>
                <a:cxn ang="0">
                  <a:pos x="0" y="13"/>
                </a:cxn>
                <a:cxn ang="0">
                  <a:pos x="0" y="20"/>
                </a:cxn>
                <a:cxn ang="0">
                  <a:pos x="0" y="27"/>
                </a:cxn>
                <a:cxn ang="0">
                  <a:pos x="4" y="27"/>
                </a:cxn>
                <a:cxn ang="0">
                  <a:pos x="7" y="27"/>
                </a:cxn>
                <a:cxn ang="0">
                  <a:pos x="9" y="27"/>
                </a:cxn>
                <a:cxn ang="0">
                  <a:pos x="12" y="27"/>
                </a:cxn>
                <a:cxn ang="0">
                  <a:pos x="18" y="26"/>
                </a:cxn>
                <a:cxn ang="0">
                  <a:pos x="25" y="26"/>
                </a:cxn>
                <a:cxn ang="0">
                  <a:pos x="31" y="25"/>
                </a:cxn>
                <a:cxn ang="0">
                  <a:pos x="38" y="25"/>
                </a:cxn>
                <a:cxn ang="0">
                  <a:pos x="37" y="19"/>
                </a:cxn>
                <a:cxn ang="0">
                  <a:pos x="35" y="12"/>
                </a:cxn>
                <a:cxn ang="0">
                  <a:pos x="34" y="6"/>
                </a:cxn>
                <a:cxn ang="0">
                  <a:pos x="33" y="0"/>
                </a:cxn>
                <a:cxn ang="0">
                  <a:pos x="29" y="0"/>
                </a:cxn>
                <a:cxn ang="0">
                  <a:pos x="25" y="0"/>
                </a:cxn>
                <a:cxn ang="0">
                  <a:pos x="21" y="0"/>
                </a:cxn>
                <a:cxn ang="0">
                  <a:pos x="16" y="0"/>
                </a:cxn>
                <a:cxn ang="0">
                  <a:pos x="12" y="0"/>
                </a:cxn>
                <a:cxn ang="0">
                  <a:pos x="9" y="0"/>
                </a:cxn>
                <a:cxn ang="0">
                  <a:pos x="5" y="0"/>
                </a:cxn>
                <a:cxn ang="0">
                  <a:pos x="0" y="0"/>
                </a:cxn>
              </a:cxnLst>
              <a:rect l="0" t="0" r="r" b="b"/>
              <a:pathLst>
                <a:path w="38" h="27">
                  <a:moveTo>
                    <a:pt x="0" y="0"/>
                  </a:moveTo>
                  <a:lnTo>
                    <a:pt x="0" y="7"/>
                  </a:lnTo>
                  <a:lnTo>
                    <a:pt x="0" y="13"/>
                  </a:lnTo>
                  <a:lnTo>
                    <a:pt x="0" y="20"/>
                  </a:lnTo>
                  <a:lnTo>
                    <a:pt x="0" y="27"/>
                  </a:lnTo>
                  <a:lnTo>
                    <a:pt x="4" y="27"/>
                  </a:lnTo>
                  <a:lnTo>
                    <a:pt x="7" y="27"/>
                  </a:lnTo>
                  <a:lnTo>
                    <a:pt x="9" y="27"/>
                  </a:lnTo>
                  <a:lnTo>
                    <a:pt x="12" y="27"/>
                  </a:lnTo>
                  <a:lnTo>
                    <a:pt x="18" y="26"/>
                  </a:lnTo>
                  <a:lnTo>
                    <a:pt x="25" y="26"/>
                  </a:lnTo>
                  <a:lnTo>
                    <a:pt x="31" y="25"/>
                  </a:lnTo>
                  <a:lnTo>
                    <a:pt x="38" y="25"/>
                  </a:lnTo>
                  <a:lnTo>
                    <a:pt x="37" y="19"/>
                  </a:lnTo>
                  <a:lnTo>
                    <a:pt x="35" y="12"/>
                  </a:lnTo>
                  <a:lnTo>
                    <a:pt x="34" y="6"/>
                  </a:lnTo>
                  <a:lnTo>
                    <a:pt x="33" y="0"/>
                  </a:lnTo>
                  <a:lnTo>
                    <a:pt x="29" y="0"/>
                  </a:lnTo>
                  <a:lnTo>
                    <a:pt x="25" y="0"/>
                  </a:lnTo>
                  <a:lnTo>
                    <a:pt x="21" y="0"/>
                  </a:lnTo>
                  <a:lnTo>
                    <a:pt x="16" y="0"/>
                  </a:lnTo>
                  <a:lnTo>
                    <a:pt x="12" y="0"/>
                  </a:lnTo>
                  <a:lnTo>
                    <a:pt x="9" y="0"/>
                  </a:lnTo>
                  <a:lnTo>
                    <a:pt x="5" y="0"/>
                  </a:lnTo>
                  <a:lnTo>
                    <a:pt x="0" y="0"/>
                  </a:lnTo>
                  <a:close/>
                </a:path>
              </a:pathLst>
            </a:custGeom>
            <a:solidFill>
              <a:srgbClr val="703F21"/>
            </a:solidFill>
            <a:ln w="9525">
              <a:noFill/>
              <a:round/>
              <a:headEnd/>
              <a:tailEnd/>
            </a:ln>
          </p:spPr>
          <p:txBody>
            <a:bodyPr/>
            <a:lstStyle/>
            <a:p>
              <a:endParaRPr lang="en-US"/>
            </a:p>
          </p:txBody>
        </p:sp>
        <p:sp>
          <p:nvSpPr>
            <p:cNvPr id="34" name="Freeform 216"/>
            <p:cNvSpPr>
              <a:spLocks/>
            </p:cNvSpPr>
            <p:nvPr/>
          </p:nvSpPr>
          <p:spPr bwMode="auto">
            <a:xfrm>
              <a:off x="2959" y="1289"/>
              <a:ext cx="6" cy="4"/>
            </a:xfrm>
            <a:custGeom>
              <a:avLst/>
              <a:gdLst/>
              <a:ahLst/>
              <a:cxnLst>
                <a:cxn ang="0">
                  <a:pos x="0" y="0"/>
                </a:cxn>
                <a:cxn ang="0">
                  <a:pos x="0" y="7"/>
                </a:cxn>
                <a:cxn ang="0">
                  <a:pos x="0" y="13"/>
                </a:cxn>
                <a:cxn ang="0">
                  <a:pos x="0" y="20"/>
                </a:cxn>
                <a:cxn ang="0">
                  <a:pos x="0" y="27"/>
                </a:cxn>
                <a:cxn ang="0">
                  <a:pos x="3" y="27"/>
                </a:cxn>
                <a:cxn ang="0">
                  <a:pos x="5" y="27"/>
                </a:cxn>
                <a:cxn ang="0">
                  <a:pos x="8" y="27"/>
                </a:cxn>
                <a:cxn ang="0">
                  <a:pos x="10" y="27"/>
                </a:cxn>
                <a:cxn ang="0">
                  <a:pos x="16" y="26"/>
                </a:cxn>
                <a:cxn ang="0">
                  <a:pos x="22" y="26"/>
                </a:cxn>
                <a:cxn ang="0">
                  <a:pos x="27" y="25"/>
                </a:cxn>
                <a:cxn ang="0">
                  <a:pos x="33" y="25"/>
                </a:cxn>
                <a:cxn ang="0">
                  <a:pos x="32" y="19"/>
                </a:cxn>
                <a:cxn ang="0">
                  <a:pos x="30" y="12"/>
                </a:cxn>
                <a:cxn ang="0">
                  <a:pos x="29" y="6"/>
                </a:cxn>
                <a:cxn ang="0">
                  <a:pos x="28" y="0"/>
                </a:cxn>
                <a:cxn ang="0">
                  <a:pos x="21" y="0"/>
                </a:cxn>
                <a:cxn ang="0">
                  <a:pos x="15" y="0"/>
                </a:cxn>
                <a:cxn ang="0">
                  <a:pos x="7" y="0"/>
                </a:cxn>
                <a:cxn ang="0">
                  <a:pos x="0" y="0"/>
                </a:cxn>
              </a:cxnLst>
              <a:rect l="0" t="0" r="r" b="b"/>
              <a:pathLst>
                <a:path w="33" h="27">
                  <a:moveTo>
                    <a:pt x="0" y="0"/>
                  </a:moveTo>
                  <a:lnTo>
                    <a:pt x="0" y="7"/>
                  </a:lnTo>
                  <a:lnTo>
                    <a:pt x="0" y="13"/>
                  </a:lnTo>
                  <a:lnTo>
                    <a:pt x="0" y="20"/>
                  </a:lnTo>
                  <a:lnTo>
                    <a:pt x="0" y="27"/>
                  </a:lnTo>
                  <a:lnTo>
                    <a:pt x="3" y="27"/>
                  </a:lnTo>
                  <a:lnTo>
                    <a:pt x="5" y="27"/>
                  </a:lnTo>
                  <a:lnTo>
                    <a:pt x="8" y="27"/>
                  </a:lnTo>
                  <a:lnTo>
                    <a:pt x="10" y="27"/>
                  </a:lnTo>
                  <a:lnTo>
                    <a:pt x="16" y="26"/>
                  </a:lnTo>
                  <a:lnTo>
                    <a:pt x="22" y="26"/>
                  </a:lnTo>
                  <a:lnTo>
                    <a:pt x="27" y="25"/>
                  </a:lnTo>
                  <a:lnTo>
                    <a:pt x="33" y="25"/>
                  </a:lnTo>
                  <a:lnTo>
                    <a:pt x="32" y="19"/>
                  </a:lnTo>
                  <a:lnTo>
                    <a:pt x="30" y="12"/>
                  </a:lnTo>
                  <a:lnTo>
                    <a:pt x="29" y="6"/>
                  </a:lnTo>
                  <a:lnTo>
                    <a:pt x="28" y="0"/>
                  </a:lnTo>
                  <a:lnTo>
                    <a:pt x="21" y="0"/>
                  </a:lnTo>
                  <a:lnTo>
                    <a:pt x="15" y="0"/>
                  </a:lnTo>
                  <a:lnTo>
                    <a:pt x="7" y="0"/>
                  </a:lnTo>
                  <a:lnTo>
                    <a:pt x="0" y="0"/>
                  </a:lnTo>
                  <a:close/>
                </a:path>
              </a:pathLst>
            </a:custGeom>
            <a:solidFill>
              <a:srgbClr val="75421E"/>
            </a:solidFill>
            <a:ln w="9525">
              <a:noFill/>
              <a:round/>
              <a:headEnd/>
              <a:tailEnd/>
            </a:ln>
          </p:spPr>
          <p:txBody>
            <a:bodyPr/>
            <a:lstStyle/>
            <a:p>
              <a:endParaRPr lang="en-US"/>
            </a:p>
          </p:txBody>
        </p:sp>
        <p:sp>
          <p:nvSpPr>
            <p:cNvPr id="35" name="Freeform 217"/>
            <p:cNvSpPr>
              <a:spLocks/>
            </p:cNvSpPr>
            <p:nvPr/>
          </p:nvSpPr>
          <p:spPr bwMode="auto">
            <a:xfrm>
              <a:off x="2960" y="1289"/>
              <a:ext cx="5" cy="4"/>
            </a:xfrm>
            <a:custGeom>
              <a:avLst/>
              <a:gdLst/>
              <a:ahLst/>
              <a:cxnLst>
                <a:cxn ang="0">
                  <a:pos x="0" y="0"/>
                </a:cxn>
                <a:cxn ang="0">
                  <a:pos x="0" y="27"/>
                </a:cxn>
                <a:cxn ang="0">
                  <a:pos x="8" y="27"/>
                </a:cxn>
                <a:cxn ang="0">
                  <a:pos x="28" y="25"/>
                </a:cxn>
                <a:cxn ang="0">
                  <a:pos x="23" y="0"/>
                </a:cxn>
                <a:cxn ang="0">
                  <a:pos x="0" y="0"/>
                </a:cxn>
              </a:cxnLst>
              <a:rect l="0" t="0" r="r" b="b"/>
              <a:pathLst>
                <a:path w="28" h="27">
                  <a:moveTo>
                    <a:pt x="0" y="0"/>
                  </a:moveTo>
                  <a:lnTo>
                    <a:pt x="0" y="27"/>
                  </a:lnTo>
                  <a:lnTo>
                    <a:pt x="8" y="27"/>
                  </a:lnTo>
                  <a:lnTo>
                    <a:pt x="28" y="25"/>
                  </a:lnTo>
                  <a:lnTo>
                    <a:pt x="23" y="0"/>
                  </a:lnTo>
                  <a:lnTo>
                    <a:pt x="0" y="0"/>
                  </a:lnTo>
                  <a:close/>
                </a:path>
              </a:pathLst>
            </a:custGeom>
            <a:solidFill>
              <a:srgbClr val="7C421C"/>
            </a:solidFill>
            <a:ln w="9525">
              <a:noFill/>
              <a:round/>
              <a:headEnd/>
              <a:tailEnd/>
            </a:ln>
          </p:spPr>
          <p:txBody>
            <a:bodyPr/>
            <a:lstStyle/>
            <a:p>
              <a:endParaRPr lang="en-US"/>
            </a:p>
          </p:txBody>
        </p:sp>
        <p:sp>
          <p:nvSpPr>
            <p:cNvPr id="36" name="Freeform 218"/>
            <p:cNvSpPr>
              <a:spLocks/>
            </p:cNvSpPr>
            <p:nvPr/>
          </p:nvSpPr>
          <p:spPr bwMode="auto">
            <a:xfrm>
              <a:off x="2961" y="1295"/>
              <a:ext cx="9" cy="52"/>
            </a:xfrm>
            <a:custGeom>
              <a:avLst/>
              <a:gdLst/>
              <a:ahLst/>
              <a:cxnLst>
                <a:cxn ang="0">
                  <a:pos x="0" y="2"/>
                </a:cxn>
                <a:cxn ang="0">
                  <a:pos x="11" y="0"/>
                </a:cxn>
                <a:cxn ang="0">
                  <a:pos x="25" y="0"/>
                </a:cxn>
                <a:cxn ang="0">
                  <a:pos x="38" y="78"/>
                </a:cxn>
                <a:cxn ang="0">
                  <a:pos x="46" y="152"/>
                </a:cxn>
                <a:cxn ang="0">
                  <a:pos x="51" y="227"/>
                </a:cxn>
                <a:cxn ang="0">
                  <a:pos x="52" y="304"/>
                </a:cxn>
                <a:cxn ang="0">
                  <a:pos x="30" y="311"/>
                </a:cxn>
                <a:cxn ang="0">
                  <a:pos x="28" y="233"/>
                </a:cxn>
                <a:cxn ang="0">
                  <a:pos x="24" y="156"/>
                </a:cxn>
                <a:cxn ang="0">
                  <a:pos x="14" y="80"/>
                </a:cxn>
                <a:cxn ang="0">
                  <a:pos x="0" y="2"/>
                </a:cxn>
              </a:cxnLst>
              <a:rect l="0" t="0" r="r" b="b"/>
              <a:pathLst>
                <a:path w="52" h="311">
                  <a:moveTo>
                    <a:pt x="0" y="2"/>
                  </a:moveTo>
                  <a:lnTo>
                    <a:pt x="11" y="0"/>
                  </a:lnTo>
                  <a:lnTo>
                    <a:pt x="25" y="0"/>
                  </a:lnTo>
                  <a:lnTo>
                    <a:pt x="38" y="78"/>
                  </a:lnTo>
                  <a:lnTo>
                    <a:pt x="46" y="152"/>
                  </a:lnTo>
                  <a:lnTo>
                    <a:pt x="51" y="227"/>
                  </a:lnTo>
                  <a:lnTo>
                    <a:pt x="52" y="304"/>
                  </a:lnTo>
                  <a:lnTo>
                    <a:pt x="30" y="311"/>
                  </a:lnTo>
                  <a:lnTo>
                    <a:pt x="28" y="233"/>
                  </a:lnTo>
                  <a:lnTo>
                    <a:pt x="24" y="156"/>
                  </a:lnTo>
                  <a:lnTo>
                    <a:pt x="14" y="80"/>
                  </a:lnTo>
                  <a:lnTo>
                    <a:pt x="0" y="2"/>
                  </a:lnTo>
                  <a:close/>
                </a:path>
              </a:pathLst>
            </a:custGeom>
            <a:solidFill>
              <a:srgbClr val="7C421C"/>
            </a:solidFill>
            <a:ln w="9525">
              <a:noFill/>
              <a:round/>
              <a:headEnd/>
              <a:tailEnd/>
            </a:ln>
          </p:spPr>
          <p:txBody>
            <a:bodyPr/>
            <a:lstStyle/>
            <a:p>
              <a:endParaRPr lang="en-US"/>
            </a:p>
          </p:txBody>
        </p:sp>
        <p:sp>
          <p:nvSpPr>
            <p:cNvPr id="37" name="Freeform 219"/>
            <p:cNvSpPr>
              <a:spLocks/>
            </p:cNvSpPr>
            <p:nvPr/>
          </p:nvSpPr>
          <p:spPr bwMode="auto">
            <a:xfrm>
              <a:off x="2960" y="1295"/>
              <a:ext cx="9" cy="52"/>
            </a:xfrm>
            <a:custGeom>
              <a:avLst/>
              <a:gdLst/>
              <a:ahLst/>
              <a:cxnLst>
                <a:cxn ang="0">
                  <a:pos x="0" y="2"/>
                </a:cxn>
                <a:cxn ang="0">
                  <a:pos x="2" y="1"/>
                </a:cxn>
                <a:cxn ang="0">
                  <a:pos x="5" y="1"/>
                </a:cxn>
                <a:cxn ang="0">
                  <a:pos x="8" y="1"/>
                </a:cxn>
                <a:cxn ang="0">
                  <a:pos x="12" y="0"/>
                </a:cxn>
                <a:cxn ang="0">
                  <a:pos x="15" y="0"/>
                </a:cxn>
                <a:cxn ang="0">
                  <a:pos x="18" y="0"/>
                </a:cxn>
                <a:cxn ang="0">
                  <a:pos x="22" y="0"/>
                </a:cxn>
                <a:cxn ang="0">
                  <a:pos x="27" y="0"/>
                </a:cxn>
                <a:cxn ang="0">
                  <a:pos x="38" y="78"/>
                </a:cxn>
                <a:cxn ang="0">
                  <a:pos x="47" y="152"/>
                </a:cxn>
                <a:cxn ang="0">
                  <a:pos x="51" y="227"/>
                </a:cxn>
                <a:cxn ang="0">
                  <a:pos x="53" y="304"/>
                </a:cxn>
                <a:cxn ang="0">
                  <a:pos x="48" y="306"/>
                </a:cxn>
                <a:cxn ang="0">
                  <a:pos x="41" y="307"/>
                </a:cxn>
                <a:cxn ang="0">
                  <a:pos x="35" y="309"/>
                </a:cxn>
                <a:cxn ang="0">
                  <a:pos x="30" y="311"/>
                </a:cxn>
                <a:cxn ang="0">
                  <a:pos x="28" y="233"/>
                </a:cxn>
                <a:cxn ang="0">
                  <a:pos x="23" y="156"/>
                </a:cxn>
                <a:cxn ang="0">
                  <a:pos x="14" y="80"/>
                </a:cxn>
                <a:cxn ang="0">
                  <a:pos x="0" y="2"/>
                </a:cxn>
              </a:cxnLst>
              <a:rect l="0" t="0" r="r" b="b"/>
              <a:pathLst>
                <a:path w="53" h="311">
                  <a:moveTo>
                    <a:pt x="0" y="2"/>
                  </a:moveTo>
                  <a:lnTo>
                    <a:pt x="2" y="1"/>
                  </a:lnTo>
                  <a:lnTo>
                    <a:pt x="5" y="1"/>
                  </a:lnTo>
                  <a:lnTo>
                    <a:pt x="8" y="1"/>
                  </a:lnTo>
                  <a:lnTo>
                    <a:pt x="12" y="0"/>
                  </a:lnTo>
                  <a:lnTo>
                    <a:pt x="15" y="0"/>
                  </a:lnTo>
                  <a:lnTo>
                    <a:pt x="18" y="0"/>
                  </a:lnTo>
                  <a:lnTo>
                    <a:pt x="22" y="0"/>
                  </a:lnTo>
                  <a:lnTo>
                    <a:pt x="27" y="0"/>
                  </a:lnTo>
                  <a:lnTo>
                    <a:pt x="38" y="78"/>
                  </a:lnTo>
                  <a:lnTo>
                    <a:pt x="47" y="152"/>
                  </a:lnTo>
                  <a:lnTo>
                    <a:pt x="51" y="227"/>
                  </a:lnTo>
                  <a:lnTo>
                    <a:pt x="53" y="304"/>
                  </a:lnTo>
                  <a:lnTo>
                    <a:pt x="48" y="306"/>
                  </a:lnTo>
                  <a:lnTo>
                    <a:pt x="41" y="307"/>
                  </a:lnTo>
                  <a:lnTo>
                    <a:pt x="35" y="309"/>
                  </a:lnTo>
                  <a:lnTo>
                    <a:pt x="30" y="311"/>
                  </a:lnTo>
                  <a:lnTo>
                    <a:pt x="28" y="233"/>
                  </a:lnTo>
                  <a:lnTo>
                    <a:pt x="23" y="156"/>
                  </a:lnTo>
                  <a:lnTo>
                    <a:pt x="14" y="80"/>
                  </a:lnTo>
                  <a:lnTo>
                    <a:pt x="0" y="2"/>
                  </a:lnTo>
                  <a:close/>
                </a:path>
              </a:pathLst>
            </a:custGeom>
            <a:solidFill>
              <a:srgbClr val="75421E"/>
            </a:solidFill>
            <a:ln w="9525">
              <a:noFill/>
              <a:round/>
              <a:headEnd/>
              <a:tailEnd/>
            </a:ln>
          </p:spPr>
          <p:txBody>
            <a:bodyPr/>
            <a:lstStyle/>
            <a:p>
              <a:endParaRPr lang="en-US"/>
            </a:p>
          </p:txBody>
        </p:sp>
        <p:sp>
          <p:nvSpPr>
            <p:cNvPr id="38" name="Freeform 220"/>
            <p:cNvSpPr>
              <a:spLocks/>
            </p:cNvSpPr>
            <p:nvPr/>
          </p:nvSpPr>
          <p:spPr bwMode="auto">
            <a:xfrm>
              <a:off x="2959" y="1295"/>
              <a:ext cx="9" cy="52"/>
            </a:xfrm>
            <a:custGeom>
              <a:avLst/>
              <a:gdLst/>
              <a:ahLst/>
              <a:cxnLst>
                <a:cxn ang="0">
                  <a:pos x="0" y="2"/>
                </a:cxn>
                <a:cxn ang="0">
                  <a:pos x="3" y="1"/>
                </a:cxn>
                <a:cxn ang="0">
                  <a:pos x="6" y="1"/>
                </a:cxn>
                <a:cxn ang="0">
                  <a:pos x="9" y="1"/>
                </a:cxn>
                <a:cxn ang="0">
                  <a:pos x="11" y="0"/>
                </a:cxn>
                <a:cxn ang="0">
                  <a:pos x="16" y="0"/>
                </a:cxn>
                <a:cxn ang="0">
                  <a:pos x="19" y="0"/>
                </a:cxn>
                <a:cxn ang="0">
                  <a:pos x="22" y="0"/>
                </a:cxn>
                <a:cxn ang="0">
                  <a:pos x="25" y="0"/>
                </a:cxn>
                <a:cxn ang="0">
                  <a:pos x="38" y="78"/>
                </a:cxn>
                <a:cxn ang="0">
                  <a:pos x="48" y="152"/>
                </a:cxn>
                <a:cxn ang="0">
                  <a:pos x="52" y="227"/>
                </a:cxn>
                <a:cxn ang="0">
                  <a:pos x="54" y="304"/>
                </a:cxn>
                <a:cxn ang="0">
                  <a:pos x="48" y="306"/>
                </a:cxn>
                <a:cxn ang="0">
                  <a:pos x="42" y="307"/>
                </a:cxn>
                <a:cxn ang="0">
                  <a:pos x="37" y="309"/>
                </a:cxn>
                <a:cxn ang="0">
                  <a:pos x="32" y="311"/>
                </a:cxn>
                <a:cxn ang="0">
                  <a:pos x="32" y="272"/>
                </a:cxn>
                <a:cxn ang="0">
                  <a:pos x="29" y="233"/>
                </a:cxn>
                <a:cxn ang="0">
                  <a:pos x="27" y="195"/>
                </a:cxn>
                <a:cxn ang="0">
                  <a:pos x="24" y="156"/>
                </a:cxn>
                <a:cxn ang="0">
                  <a:pos x="19" y="119"/>
                </a:cxn>
                <a:cxn ang="0">
                  <a:pos x="13" y="80"/>
                </a:cxn>
                <a:cxn ang="0">
                  <a:pos x="7" y="42"/>
                </a:cxn>
                <a:cxn ang="0">
                  <a:pos x="0" y="2"/>
                </a:cxn>
              </a:cxnLst>
              <a:rect l="0" t="0" r="r" b="b"/>
              <a:pathLst>
                <a:path w="54" h="311">
                  <a:moveTo>
                    <a:pt x="0" y="2"/>
                  </a:moveTo>
                  <a:lnTo>
                    <a:pt x="3" y="1"/>
                  </a:lnTo>
                  <a:lnTo>
                    <a:pt x="6" y="1"/>
                  </a:lnTo>
                  <a:lnTo>
                    <a:pt x="9" y="1"/>
                  </a:lnTo>
                  <a:lnTo>
                    <a:pt x="11" y="0"/>
                  </a:lnTo>
                  <a:lnTo>
                    <a:pt x="16" y="0"/>
                  </a:lnTo>
                  <a:lnTo>
                    <a:pt x="19" y="0"/>
                  </a:lnTo>
                  <a:lnTo>
                    <a:pt x="22" y="0"/>
                  </a:lnTo>
                  <a:lnTo>
                    <a:pt x="25" y="0"/>
                  </a:lnTo>
                  <a:lnTo>
                    <a:pt x="38" y="78"/>
                  </a:lnTo>
                  <a:lnTo>
                    <a:pt x="48" y="152"/>
                  </a:lnTo>
                  <a:lnTo>
                    <a:pt x="52" y="227"/>
                  </a:lnTo>
                  <a:lnTo>
                    <a:pt x="54" y="304"/>
                  </a:lnTo>
                  <a:lnTo>
                    <a:pt x="48" y="306"/>
                  </a:lnTo>
                  <a:lnTo>
                    <a:pt x="42" y="307"/>
                  </a:lnTo>
                  <a:lnTo>
                    <a:pt x="37" y="309"/>
                  </a:lnTo>
                  <a:lnTo>
                    <a:pt x="32" y="311"/>
                  </a:lnTo>
                  <a:lnTo>
                    <a:pt x="32" y="272"/>
                  </a:lnTo>
                  <a:lnTo>
                    <a:pt x="29" y="233"/>
                  </a:lnTo>
                  <a:lnTo>
                    <a:pt x="27" y="195"/>
                  </a:lnTo>
                  <a:lnTo>
                    <a:pt x="24" y="156"/>
                  </a:lnTo>
                  <a:lnTo>
                    <a:pt x="19" y="119"/>
                  </a:lnTo>
                  <a:lnTo>
                    <a:pt x="13" y="80"/>
                  </a:lnTo>
                  <a:lnTo>
                    <a:pt x="7" y="42"/>
                  </a:lnTo>
                  <a:lnTo>
                    <a:pt x="0" y="2"/>
                  </a:lnTo>
                  <a:close/>
                </a:path>
              </a:pathLst>
            </a:custGeom>
            <a:solidFill>
              <a:srgbClr val="703F21"/>
            </a:solidFill>
            <a:ln w="9525">
              <a:noFill/>
              <a:round/>
              <a:headEnd/>
              <a:tailEnd/>
            </a:ln>
          </p:spPr>
          <p:txBody>
            <a:bodyPr/>
            <a:lstStyle/>
            <a:p>
              <a:endParaRPr lang="en-US"/>
            </a:p>
          </p:txBody>
        </p:sp>
        <p:sp>
          <p:nvSpPr>
            <p:cNvPr id="39" name="Freeform 221"/>
            <p:cNvSpPr>
              <a:spLocks/>
            </p:cNvSpPr>
            <p:nvPr/>
          </p:nvSpPr>
          <p:spPr bwMode="auto">
            <a:xfrm>
              <a:off x="2959" y="1295"/>
              <a:ext cx="9" cy="52"/>
            </a:xfrm>
            <a:custGeom>
              <a:avLst/>
              <a:gdLst/>
              <a:ahLst/>
              <a:cxnLst>
                <a:cxn ang="0">
                  <a:pos x="0" y="2"/>
                </a:cxn>
                <a:cxn ang="0">
                  <a:pos x="4" y="1"/>
                </a:cxn>
                <a:cxn ang="0">
                  <a:pos x="7" y="1"/>
                </a:cxn>
                <a:cxn ang="0">
                  <a:pos x="9" y="1"/>
                </a:cxn>
                <a:cxn ang="0">
                  <a:pos x="12" y="0"/>
                </a:cxn>
                <a:cxn ang="0">
                  <a:pos x="15" y="0"/>
                </a:cxn>
                <a:cxn ang="0">
                  <a:pos x="20" y="0"/>
                </a:cxn>
                <a:cxn ang="0">
                  <a:pos x="23" y="0"/>
                </a:cxn>
                <a:cxn ang="0">
                  <a:pos x="26" y="0"/>
                </a:cxn>
                <a:cxn ang="0">
                  <a:pos x="39" y="78"/>
                </a:cxn>
                <a:cxn ang="0">
                  <a:pos x="47" y="152"/>
                </a:cxn>
                <a:cxn ang="0">
                  <a:pos x="53" y="227"/>
                </a:cxn>
                <a:cxn ang="0">
                  <a:pos x="54" y="304"/>
                </a:cxn>
                <a:cxn ang="0">
                  <a:pos x="48" y="306"/>
                </a:cxn>
                <a:cxn ang="0">
                  <a:pos x="42" y="307"/>
                </a:cxn>
                <a:cxn ang="0">
                  <a:pos x="37" y="309"/>
                </a:cxn>
                <a:cxn ang="0">
                  <a:pos x="30" y="311"/>
                </a:cxn>
                <a:cxn ang="0">
                  <a:pos x="28" y="233"/>
                </a:cxn>
                <a:cxn ang="0">
                  <a:pos x="24" y="156"/>
                </a:cxn>
                <a:cxn ang="0">
                  <a:pos x="14" y="80"/>
                </a:cxn>
                <a:cxn ang="0">
                  <a:pos x="0" y="2"/>
                </a:cxn>
              </a:cxnLst>
              <a:rect l="0" t="0" r="r" b="b"/>
              <a:pathLst>
                <a:path w="54" h="311">
                  <a:moveTo>
                    <a:pt x="0" y="2"/>
                  </a:moveTo>
                  <a:lnTo>
                    <a:pt x="4" y="1"/>
                  </a:lnTo>
                  <a:lnTo>
                    <a:pt x="7" y="1"/>
                  </a:lnTo>
                  <a:lnTo>
                    <a:pt x="9" y="1"/>
                  </a:lnTo>
                  <a:lnTo>
                    <a:pt x="12" y="0"/>
                  </a:lnTo>
                  <a:lnTo>
                    <a:pt x="15" y="0"/>
                  </a:lnTo>
                  <a:lnTo>
                    <a:pt x="20" y="0"/>
                  </a:lnTo>
                  <a:lnTo>
                    <a:pt x="23" y="0"/>
                  </a:lnTo>
                  <a:lnTo>
                    <a:pt x="26" y="0"/>
                  </a:lnTo>
                  <a:lnTo>
                    <a:pt x="39" y="78"/>
                  </a:lnTo>
                  <a:lnTo>
                    <a:pt x="47" y="152"/>
                  </a:lnTo>
                  <a:lnTo>
                    <a:pt x="53" y="227"/>
                  </a:lnTo>
                  <a:lnTo>
                    <a:pt x="54" y="304"/>
                  </a:lnTo>
                  <a:lnTo>
                    <a:pt x="48" y="306"/>
                  </a:lnTo>
                  <a:lnTo>
                    <a:pt x="42" y="307"/>
                  </a:lnTo>
                  <a:lnTo>
                    <a:pt x="37" y="309"/>
                  </a:lnTo>
                  <a:lnTo>
                    <a:pt x="30" y="311"/>
                  </a:lnTo>
                  <a:lnTo>
                    <a:pt x="28" y="233"/>
                  </a:lnTo>
                  <a:lnTo>
                    <a:pt x="24" y="156"/>
                  </a:lnTo>
                  <a:lnTo>
                    <a:pt x="14" y="80"/>
                  </a:lnTo>
                  <a:lnTo>
                    <a:pt x="0" y="2"/>
                  </a:lnTo>
                  <a:close/>
                </a:path>
              </a:pathLst>
            </a:custGeom>
            <a:solidFill>
              <a:srgbClr val="683F23"/>
            </a:solidFill>
            <a:ln w="9525">
              <a:noFill/>
              <a:round/>
              <a:headEnd/>
              <a:tailEnd/>
            </a:ln>
          </p:spPr>
          <p:txBody>
            <a:bodyPr/>
            <a:lstStyle/>
            <a:p>
              <a:endParaRPr lang="en-US"/>
            </a:p>
          </p:txBody>
        </p:sp>
        <p:sp>
          <p:nvSpPr>
            <p:cNvPr id="40" name="Freeform 222"/>
            <p:cNvSpPr>
              <a:spLocks/>
            </p:cNvSpPr>
            <p:nvPr/>
          </p:nvSpPr>
          <p:spPr bwMode="auto">
            <a:xfrm>
              <a:off x="2958" y="1295"/>
              <a:ext cx="9" cy="52"/>
            </a:xfrm>
            <a:custGeom>
              <a:avLst/>
              <a:gdLst/>
              <a:ahLst/>
              <a:cxnLst>
                <a:cxn ang="0">
                  <a:pos x="0" y="2"/>
                </a:cxn>
                <a:cxn ang="0">
                  <a:pos x="2" y="1"/>
                </a:cxn>
                <a:cxn ang="0">
                  <a:pos x="5" y="1"/>
                </a:cxn>
                <a:cxn ang="0">
                  <a:pos x="9" y="1"/>
                </a:cxn>
                <a:cxn ang="0">
                  <a:pos x="12" y="0"/>
                </a:cxn>
                <a:cxn ang="0">
                  <a:pos x="15" y="0"/>
                </a:cxn>
                <a:cxn ang="0">
                  <a:pos x="18" y="0"/>
                </a:cxn>
                <a:cxn ang="0">
                  <a:pos x="21" y="0"/>
                </a:cxn>
                <a:cxn ang="0">
                  <a:pos x="26" y="0"/>
                </a:cxn>
                <a:cxn ang="0">
                  <a:pos x="38" y="78"/>
                </a:cxn>
                <a:cxn ang="0">
                  <a:pos x="47" y="152"/>
                </a:cxn>
                <a:cxn ang="0">
                  <a:pos x="51" y="227"/>
                </a:cxn>
                <a:cxn ang="0">
                  <a:pos x="53" y="304"/>
                </a:cxn>
                <a:cxn ang="0">
                  <a:pos x="48" y="306"/>
                </a:cxn>
                <a:cxn ang="0">
                  <a:pos x="42" y="307"/>
                </a:cxn>
                <a:cxn ang="0">
                  <a:pos x="35" y="309"/>
                </a:cxn>
                <a:cxn ang="0">
                  <a:pos x="30" y="311"/>
                </a:cxn>
                <a:cxn ang="0">
                  <a:pos x="28" y="233"/>
                </a:cxn>
                <a:cxn ang="0">
                  <a:pos x="22" y="156"/>
                </a:cxn>
                <a:cxn ang="0">
                  <a:pos x="13" y="80"/>
                </a:cxn>
                <a:cxn ang="0">
                  <a:pos x="0" y="2"/>
                </a:cxn>
              </a:cxnLst>
              <a:rect l="0" t="0" r="r" b="b"/>
              <a:pathLst>
                <a:path w="53" h="311">
                  <a:moveTo>
                    <a:pt x="0" y="2"/>
                  </a:moveTo>
                  <a:lnTo>
                    <a:pt x="2" y="1"/>
                  </a:lnTo>
                  <a:lnTo>
                    <a:pt x="5" y="1"/>
                  </a:lnTo>
                  <a:lnTo>
                    <a:pt x="9" y="1"/>
                  </a:lnTo>
                  <a:lnTo>
                    <a:pt x="12" y="0"/>
                  </a:lnTo>
                  <a:lnTo>
                    <a:pt x="15" y="0"/>
                  </a:lnTo>
                  <a:lnTo>
                    <a:pt x="18" y="0"/>
                  </a:lnTo>
                  <a:lnTo>
                    <a:pt x="21" y="0"/>
                  </a:lnTo>
                  <a:lnTo>
                    <a:pt x="26" y="0"/>
                  </a:lnTo>
                  <a:lnTo>
                    <a:pt x="38" y="78"/>
                  </a:lnTo>
                  <a:lnTo>
                    <a:pt x="47" y="152"/>
                  </a:lnTo>
                  <a:lnTo>
                    <a:pt x="51" y="227"/>
                  </a:lnTo>
                  <a:lnTo>
                    <a:pt x="53" y="304"/>
                  </a:lnTo>
                  <a:lnTo>
                    <a:pt x="48" y="306"/>
                  </a:lnTo>
                  <a:lnTo>
                    <a:pt x="42" y="307"/>
                  </a:lnTo>
                  <a:lnTo>
                    <a:pt x="35" y="309"/>
                  </a:lnTo>
                  <a:lnTo>
                    <a:pt x="30" y="311"/>
                  </a:lnTo>
                  <a:lnTo>
                    <a:pt x="28" y="233"/>
                  </a:lnTo>
                  <a:lnTo>
                    <a:pt x="22" y="156"/>
                  </a:lnTo>
                  <a:lnTo>
                    <a:pt x="13" y="80"/>
                  </a:lnTo>
                  <a:lnTo>
                    <a:pt x="0" y="2"/>
                  </a:lnTo>
                  <a:close/>
                </a:path>
              </a:pathLst>
            </a:custGeom>
            <a:solidFill>
              <a:srgbClr val="603D26"/>
            </a:solidFill>
            <a:ln w="9525">
              <a:noFill/>
              <a:round/>
              <a:headEnd/>
              <a:tailEnd/>
            </a:ln>
          </p:spPr>
          <p:txBody>
            <a:bodyPr/>
            <a:lstStyle/>
            <a:p>
              <a:endParaRPr lang="en-US"/>
            </a:p>
          </p:txBody>
        </p:sp>
        <p:sp>
          <p:nvSpPr>
            <p:cNvPr id="41" name="Freeform 223"/>
            <p:cNvSpPr>
              <a:spLocks/>
            </p:cNvSpPr>
            <p:nvPr/>
          </p:nvSpPr>
          <p:spPr bwMode="auto">
            <a:xfrm>
              <a:off x="2957" y="1295"/>
              <a:ext cx="9" cy="52"/>
            </a:xfrm>
            <a:custGeom>
              <a:avLst/>
              <a:gdLst/>
              <a:ahLst/>
              <a:cxnLst>
                <a:cxn ang="0">
                  <a:pos x="0" y="2"/>
                </a:cxn>
                <a:cxn ang="0">
                  <a:pos x="3" y="1"/>
                </a:cxn>
                <a:cxn ang="0">
                  <a:pos x="6" y="1"/>
                </a:cxn>
                <a:cxn ang="0">
                  <a:pos x="9" y="1"/>
                </a:cxn>
                <a:cxn ang="0">
                  <a:pos x="11" y="0"/>
                </a:cxn>
                <a:cxn ang="0">
                  <a:pos x="16" y="0"/>
                </a:cxn>
                <a:cxn ang="0">
                  <a:pos x="19" y="0"/>
                </a:cxn>
                <a:cxn ang="0">
                  <a:pos x="22" y="0"/>
                </a:cxn>
                <a:cxn ang="0">
                  <a:pos x="25" y="0"/>
                </a:cxn>
                <a:cxn ang="0">
                  <a:pos x="39" y="78"/>
                </a:cxn>
                <a:cxn ang="0">
                  <a:pos x="48" y="152"/>
                </a:cxn>
                <a:cxn ang="0">
                  <a:pos x="53" y="227"/>
                </a:cxn>
                <a:cxn ang="0">
                  <a:pos x="54" y="304"/>
                </a:cxn>
                <a:cxn ang="0">
                  <a:pos x="49" y="306"/>
                </a:cxn>
                <a:cxn ang="0">
                  <a:pos x="42" y="307"/>
                </a:cxn>
                <a:cxn ang="0">
                  <a:pos x="36" y="309"/>
                </a:cxn>
                <a:cxn ang="0">
                  <a:pos x="31" y="311"/>
                </a:cxn>
                <a:cxn ang="0">
                  <a:pos x="29" y="233"/>
                </a:cxn>
                <a:cxn ang="0">
                  <a:pos x="23" y="156"/>
                </a:cxn>
                <a:cxn ang="0">
                  <a:pos x="14" y="80"/>
                </a:cxn>
                <a:cxn ang="0">
                  <a:pos x="0" y="2"/>
                </a:cxn>
              </a:cxnLst>
              <a:rect l="0" t="0" r="r" b="b"/>
              <a:pathLst>
                <a:path w="54" h="311">
                  <a:moveTo>
                    <a:pt x="0" y="2"/>
                  </a:moveTo>
                  <a:lnTo>
                    <a:pt x="3" y="1"/>
                  </a:lnTo>
                  <a:lnTo>
                    <a:pt x="6" y="1"/>
                  </a:lnTo>
                  <a:lnTo>
                    <a:pt x="9" y="1"/>
                  </a:lnTo>
                  <a:lnTo>
                    <a:pt x="11" y="0"/>
                  </a:lnTo>
                  <a:lnTo>
                    <a:pt x="16" y="0"/>
                  </a:lnTo>
                  <a:lnTo>
                    <a:pt x="19" y="0"/>
                  </a:lnTo>
                  <a:lnTo>
                    <a:pt x="22" y="0"/>
                  </a:lnTo>
                  <a:lnTo>
                    <a:pt x="25" y="0"/>
                  </a:lnTo>
                  <a:lnTo>
                    <a:pt x="39" y="78"/>
                  </a:lnTo>
                  <a:lnTo>
                    <a:pt x="48" y="152"/>
                  </a:lnTo>
                  <a:lnTo>
                    <a:pt x="53" y="227"/>
                  </a:lnTo>
                  <a:lnTo>
                    <a:pt x="54" y="304"/>
                  </a:lnTo>
                  <a:lnTo>
                    <a:pt x="49" y="306"/>
                  </a:lnTo>
                  <a:lnTo>
                    <a:pt x="42" y="307"/>
                  </a:lnTo>
                  <a:lnTo>
                    <a:pt x="36" y="309"/>
                  </a:lnTo>
                  <a:lnTo>
                    <a:pt x="31" y="311"/>
                  </a:lnTo>
                  <a:lnTo>
                    <a:pt x="29" y="233"/>
                  </a:lnTo>
                  <a:lnTo>
                    <a:pt x="23" y="156"/>
                  </a:lnTo>
                  <a:lnTo>
                    <a:pt x="14" y="80"/>
                  </a:lnTo>
                  <a:lnTo>
                    <a:pt x="0" y="2"/>
                  </a:lnTo>
                  <a:close/>
                </a:path>
              </a:pathLst>
            </a:custGeom>
            <a:solidFill>
              <a:srgbClr val="5B3D28"/>
            </a:solidFill>
            <a:ln w="9525">
              <a:noFill/>
              <a:round/>
              <a:headEnd/>
              <a:tailEnd/>
            </a:ln>
          </p:spPr>
          <p:txBody>
            <a:bodyPr/>
            <a:lstStyle/>
            <a:p>
              <a:endParaRPr lang="en-US"/>
            </a:p>
          </p:txBody>
        </p:sp>
        <p:sp>
          <p:nvSpPr>
            <p:cNvPr id="42" name="Freeform 224"/>
            <p:cNvSpPr>
              <a:spLocks/>
            </p:cNvSpPr>
            <p:nvPr/>
          </p:nvSpPr>
          <p:spPr bwMode="auto">
            <a:xfrm>
              <a:off x="2956" y="1295"/>
              <a:ext cx="9" cy="52"/>
            </a:xfrm>
            <a:custGeom>
              <a:avLst/>
              <a:gdLst/>
              <a:ahLst/>
              <a:cxnLst>
                <a:cxn ang="0">
                  <a:pos x="0" y="2"/>
                </a:cxn>
                <a:cxn ang="0">
                  <a:pos x="3" y="1"/>
                </a:cxn>
                <a:cxn ang="0">
                  <a:pos x="6" y="1"/>
                </a:cxn>
                <a:cxn ang="0">
                  <a:pos x="8" y="1"/>
                </a:cxn>
                <a:cxn ang="0">
                  <a:pos x="11" y="0"/>
                </a:cxn>
                <a:cxn ang="0">
                  <a:pos x="14" y="0"/>
                </a:cxn>
                <a:cxn ang="0">
                  <a:pos x="19" y="0"/>
                </a:cxn>
                <a:cxn ang="0">
                  <a:pos x="22" y="0"/>
                </a:cxn>
                <a:cxn ang="0">
                  <a:pos x="25" y="0"/>
                </a:cxn>
                <a:cxn ang="0">
                  <a:pos x="38" y="78"/>
                </a:cxn>
                <a:cxn ang="0">
                  <a:pos x="46" y="152"/>
                </a:cxn>
                <a:cxn ang="0">
                  <a:pos x="52" y="227"/>
                </a:cxn>
                <a:cxn ang="0">
                  <a:pos x="53" y="304"/>
                </a:cxn>
                <a:cxn ang="0">
                  <a:pos x="47" y="306"/>
                </a:cxn>
                <a:cxn ang="0">
                  <a:pos x="41" y="307"/>
                </a:cxn>
                <a:cxn ang="0">
                  <a:pos x="36" y="309"/>
                </a:cxn>
                <a:cxn ang="0">
                  <a:pos x="29" y="311"/>
                </a:cxn>
                <a:cxn ang="0">
                  <a:pos x="27" y="233"/>
                </a:cxn>
                <a:cxn ang="0">
                  <a:pos x="23" y="156"/>
                </a:cxn>
                <a:cxn ang="0">
                  <a:pos x="13" y="80"/>
                </a:cxn>
                <a:cxn ang="0">
                  <a:pos x="0" y="2"/>
                </a:cxn>
              </a:cxnLst>
              <a:rect l="0" t="0" r="r" b="b"/>
              <a:pathLst>
                <a:path w="53" h="311">
                  <a:moveTo>
                    <a:pt x="0" y="2"/>
                  </a:moveTo>
                  <a:lnTo>
                    <a:pt x="3" y="1"/>
                  </a:lnTo>
                  <a:lnTo>
                    <a:pt x="6" y="1"/>
                  </a:lnTo>
                  <a:lnTo>
                    <a:pt x="8" y="1"/>
                  </a:lnTo>
                  <a:lnTo>
                    <a:pt x="11" y="0"/>
                  </a:lnTo>
                  <a:lnTo>
                    <a:pt x="14" y="0"/>
                  </a:lnTo>
                  <a:lnTo>
                    <a:pt x="19" y="0"/>
                  </a:lnTo>
                  <a:lnTo>
                    <a:pt x="22" y="0"/>
                  </a:lnTo>
                  <a:lnTo>
                    <a:pt x="25" y="0"/>
                  </a:lnTo>
                  <a:lnTo>
                    <a:pt x="38" y="78"/>
                  </a:lnTo>
                  <a:lnTo>
                    <a:pt x="46" y="152"/>
                  </a:lnTo>
                  <a:lnTo>
                    <a:pt x="52" y="227"/>
                  </a:lnTo>
                  <a:lnTo>
                    <a:pt x="53" y="304"/>
                  </a:lnTo>
                  <a:lnTo>
                    <a:pt x="47" y="306"/>
                  </a:lnTo>
                  <a:lnTo>
                    <a:pt x="41" y="307"/>
                  </a:lnTo>
                  <a:lnTo>
                    <a:pt x="36" y="309"/>
                  </a:lnTo>
                  <a:lnTo>
                    <a:pt x="29" y="311"/>
                  </a:lnTo>
                  <a:lnTo>
                    <a:pt x="27" y="233"/>
                  </a:lnTo>
                  <a:lnTo>
                    <a:pt x="23" y="156"/>
                  </a:lnTo>
                  <a:lnTo>
                    <a:pt x="13" y="80"/>
                  </a:lnTo>
                  <a:lnTo>
                    <a:pt x="0" y="2"/>
                  </a:lnTo>
                  <a:close/>
                </a:path>
              </a:pathLst>
            </a:custGeom>
            <a:solidFill>
              <a:srgbClr val="543A2D"/>
            </a:solidFill>
            <a:ln w="9525">
              <a:noFill/>
              <a:round/>
              <a:headEnd/>
              <a:tailEnd/>
            </a:ln>
          </p:spPr>
          <p:txBody>
            <a:bodyPr/>
            <a:lstStyle/>
            <a:p>
              <a:endParaRPr lang="en-US"/>
            </a:p>
          </p:txBody>
        </p:sp>
        <p:sp>
          <p:nvSpPr>
            <p:cNvPr id="43" name="Freeform 225"/>
            <p:cNvSpPr>
              <a:spLocks/>
            </p:cNvSpPr>
            <p:nvPr/>
          </p:nvSpPr>
          <p:spPr bwMode="auto">
            <a:xfrm>
              <a:off x="2956" y="1295"/>
              <a:ext cx="9" cy="52"/>
            </a:xfrm>
            <a:custGeom>
              <a:avLst/>
              <a:gdLst/>
              <a:ahLst/>
              <a:cxnLst>
                <a:cxn ang="0">
                  <a:pos x="0" y="2"/>
                </a:cxn>
                <a:cxn ang="0">
                  <a:pos x="3" y="1"/>
                </a:cxn>
                <a:cxn ang="0">
                  <a:pos x="7" y="1"/>
                </a:cxn>
                <a:cxn ang="0">
                  <a:pos x="10" y="1"/>
                </a:cxn>
                <a:cxn ang="0">
                  <a:pos x="13" y="0"/>
                </a:cxn>
                <a:cxn ang="0">
                  <a:pos x="16" y="0"/>
                </a:cxn>
                <a:cxn ang="0">
                  <a:pos x="19" y="0"/>
                </a:cxn>
                <a:cxn ang="0">
                  <a:pos x="23" y="0"/>
                </a:cxn>
                <a:cxn ang="0">
                  <a:pos x="27" y="0"/>
                </a:cxn>
                <a:cxn ang="0">
                  <a:pos x="40" y="78"/>
                </a:cxn>
                <a:cxn ang="0">
                  <a:pos x="48" y="152"/>
                </a:cxn>
                <a:cxn ang="0">
                  <a:pos x="53" y="227"/>
                </a:cxn>
                <a:cxn ang="0">
                  <a:pos x="56" y="304"/>
                </a:cxn>
                <a:cxn ang="0">
                  <a:pos x="49" y="306"/>
                </a:cxn>
                <a:cxn ang="0">
                  <a:pos x="43" y="307"/>
                </a:cxn>
                <a:cxn ang="0">
                  <a:pos x="36" y="309"/>
                </a:cxn>
                <a:cxn ang="0">
                  <a:pos x="31" y="311"/>
                </a:cxn>
                <a:cxn ang="0">
                  <a:pos x="29" y="233"/>
                </a:cxn>
                <a:cxn ang="0">
                  <a:pos x="24" y="156"/>
                </a:cxn>
                <a:cxn ang="0">
                  <a:pos x="14" y="80"/>
                </a:cxn>
                <a:cxn ang="0">
                  <a:pos x="0" y="2"/>
                </a:cxn>
              </a:cxnLst>
              <a:rect l="0" t="0" r="r" b="b"/>
              <a:pathLst>
                <a:path w="56" h="311">
                  <a:moveTo>
                    <a:pt x="0" y="2"/>
                  </a:moveTo>
                  <a:lnTo>
                    <a:pt x="3" y="1"/>
                  </a:lnTo>
                  <a:lnTo>
                    <a:pt x="7" y="1"/>
                  </a:lnTo>
                  <a:lnTo>
                    <a:pt x="10" y="1"/>
                  </a:lnTo>
                  <a:lnTo>
                    <a:pt x="13" y="0"/>
                  </a:lnTo>
                  <a:lnTo>
                    <a:pt x="16" y="0"/>
                  </a:lnTo>
                  <a:lnTo>
                    <a:pt x="19" y="0"/>
                  </a:lnTo>
                  <a:lnTo>
                    <a:pt x="23" y="0"/>
                  </a:lnTo>
                  <a:lnTo>
                    <a:pt x="27" y="0"/>
                  </a:lnTo>
                  <a:lnTo>
                    <a:pt x="40" y="78"/>
                  </a:lnTo>
                  <a:lnTo>
                    <a:pt x="48" y="152"/>
                  </a:lnTo>
                  <a:lnTo>
                    <a:pt x="53" y="227"/>
                  </a:lnTo>
                  <a:lnTo>
                    <a:pt x="56" y="304"/>
                  </a:lnTo>
                  <a:lnTo>
                    <a:pt x="49" y="306"/>
                  </a:lnTo>
                  <a:lnTo>
                    <a:pt x="43" y="307"/>
                  </a:lnTo>
                  <a:lnTo>
                    <a:pt x="36" y="309"/>
                  </a:lnTo>
                  <a:lnTo>
                    <a:pt x="31" y="311"/>
                  </a:lnTo>
                  <a:lnTo>
                    <a:pt x="29" y="233"/>
                  </a:lnTo>
                  <a:lnTo>
                    <a:pt x="24" y="156"/>
                  </a:lnTo>
                  <a:lnTo>
                    <a:pt x="14" y="80"/>
                  </a:lnTo>
                  <a:lnTo>
                    <a:pt x="0" y="2"/>
                  </a:lnTo>
                  <a:close/>
                </a:path>
              </a:pathLst>
            </a:custGeom>
            <a:solidFill>
              <a:srgbClr val="4F3A30"/>
            </a:solidFill>
            <a:ln w="9525">
              <a:noFill/>
              <a:round/>
              <a:headEnd/>
              <a:tailEnd/>
            </a:ln>
          </p:spPr>
          <p:txBody>
            <a:bodyPr/>
            <a:lstStyle/>
            <a:p>
              <a:endParaRPr lang="en-US"/>
            </a:p>
          </p:txBody>
        </p:sp>
        <p:sp>
          <p:nvSpPr>
            <p:cNvPr id="44" name="Freeform 226"/>
            <p:cNvSpPr>
              <a:spLocks/>
            </p:cNvSpPr>
            <p:nvPr/>
          </p:nvSpPr>
          <p:spPr bwMode="auto">
            <a:xfrm>
              <a:off x="2955" y="1295"/>
              <a:ext cx="9" cy="52"/>
            </a:xfrm>
            <a:custGeom>
              <a:avLst/>
              <a:gdLst/>
              <a:ahLst/>
              <a:cxnLst>
                <a:cxn ang="0">
                  <a:pos x="0" y="2"/>
                </a:cxn>
                <a:cxn ang="0">
                  <a:pos x="3" y="1"/>
                </a:cxn>
                <a:cxn ang="0">
                  <a:pos x="6" y="1"/>
                </a:cxn>
                <a:cxn ang="0">
                  <a:pos x="8" y="1"/>
                </a:cxn>
                <a:cxn ang="0">
                  <a:pos x="12" y="0"/>
                </a:cxn>
                <a:cxn ang="0">
                  <a:pos x="16" y="0"/>
                </a:cxn>
                <a:cxn ang="0">
                  <a:pos x="19" y="0"/>
                </a:cxn>
                <a:cxn ang="0">
                  <a:pos x="22" y="0"/>
                </a:cxn>
                <a:cxn ang="0">
                  <a:pos x="25" y="0"/>
                </a:cxn>
                <a:cxn ang="0">
                  <a:pos x="38" y="78"/>
                </a:cxn>
                <a:cxn ang="0">
                  <a:pos x="47" y="152"/>
                </a:cxn>
                <a:cxn ang="0">
                  <a:pos x="52" y="227"/>
                </a:cxn>
                <a:cxn ang="0">
                  <a:pos x="53" y="304"/>
                </a:cxn>
                <a:cxn ang="0">
                  <a:pos x="48" y="306"/>
                </a:cxn>
                <a:cxn ang="0">
                  <a:pos x="43" y="307"/>
                </a:cxn>
                <a:cxn ang="0">
                  <a:pos x="36" y="309"/>
                </a:cxn>
                <a:cxn ang="0">
                  <a:pos x="31" y="311"/>
                </a:cxn>
                <a:cxn ang="0">
                  <a:pos x="29" y="233"/>
                </a:cxn>
                <a:cxn ang="0">
                  <a:pos x="23" y="156"/>
                </a:cxn>
                <a:cxn ang="0">
                  <a:pos x="14" y="80"/>
                </a:cxn>
                <a:cxn ang="0">
                  <a:pos x="0" y="2"/>
                </a:cxn>
              </a:cxnLst>
              <a:rect l="0" t="0" r="r" b="b"/>
              <a:pathLst>
                <a:path w="53" h="311">
                  <a:moveTo>
                    <a:pt x="0" y="2"/>
                  </a:moveTo>
                  <a:lnTo>
                    <a:pt x="3" y="1"/>
                  </a:lnTo>
                  <a:lnTo>
                    <a:pt x="6" y="1"/>
                  </a:lnTo>
                  <a:lnTo>
                    <a:pt x="8" y="1"/>
                  </a:lnTo>
                  <a:lnTo>
                    <a:pt x="12" y="0"/>
                  </a:lnTo>
                  <a:lnTo>
                    <a:pt x="16" y="0"/>
                  </a:lnTo>
                  <a:lnTo>
                    <a:pt x="19" y="0"/>
                  </a:lnTo>
                  <a:lnTo>
                    <a:pt x="22" y="0"/>
                  </a:lnTo>
                  <a:lnTo>
                    <a:pt x="25" y="0"/>
                  </a:lnTo>
                  <a:lnTo>
                    <a:pt x="38" y="78"/>
                  </a:lnTo>
                  <a:lnTo>
                    <a:pt x="47" y="152"/>
                  </a:lnTo>
                  <a:lnTo>
                    <a:pt x="52" y="227"/>
                  </a:lnTo>
                  <a:lnTo>
                    <a:pt x="53" y="304"/>
                  </a:lnTo>
                  <a:lnTo>
                    <a:pt x="48" y="306"/>
                  </a:lnTo>
                  <a:lnTo>
                    <a:pt x="43" y="307"/>
                  </a:lnTo>
                  <a:lnTo>
                    <a:pt x="36" y="309"/>
                  </a:lnTo>
                  <a:lnTo>
                    <a:pt x="31" y="311"/>
                  </a:lnTo>
                  <a:lnTo>
                    <a:pt x="29" y="233"/>
                  </a:lnTo>
                  <a:lnTo>
                    <a:pt x="23" y="156"/>
                  </a:lnTo>
                  <a:lnTo>
                    <a:pt x="14" y="80"/>
                  </a:lnTo>
                  <a:lnTo>
                    <a:pt x="0" y="2"/>
                  </a:lnTo>
                  <a:close/>
                </a:path>
              </a:pathLst>
            </a:custGeom>
            <a:solidFill>
              <a:srgbClr val="473833"/>
            </a:solidFill>
            <a:ln w="9525">
              <a:noFill/>
              <a:round/>
              <a:headEnd/>
              <a:tailEnd/>
            </a:ln>
          </p:spPr>
          <p:txBody>
            <a:bodyPr/>
            <a:lstStyle/>
            <a:p>
              <a:endParaRPr lang="en-US"/>
            </a:p>
          </p:txBody>
        </p:sp>
        <p:sp>
          <p:nvSpPr>
            <p:cNvPr id="45" name="Freeform 227"/>
            <p:cNvSpPr>
              <a:spLocks/>
            </p:cNvSpPr>
            <p:nvPr/>
          </p:nvSpPr>
          <p:spPr bwMode="auto">
            <a:xfrm>
              <a:off x="2954" y="1295"/>
              <a:ext cx="9" cy="52"/>
            </a:xfrm>
            <a:custGeom>
              <a:avLst/>
              <a:gdLst/>
              <a:ahLst/>
              <a:cxnLst>
                <a:cxn ang="0">
                  <a:pos x="0" y="2"/>
                </a:cxn>
                <a:cxn ang="0">
                  <a:pos x="2" y="1"/>
                </a:cxn>
                <a:cxn ang="0">
                  <a:pos x="5" y="1"/>
                </a:cxn>
                <a:cxn ang="0">
                  <a:pos x="8" y="1"/>
                </a:cxn>
                <a:cxn ang="0">
                  <a:pos x="11" y="0"/>
                </a:cxn>
                <a:cxn ang="0">
                  <a:pos x="15" y="0"/>
                </a:cxn>
                <a:cxn ang="0">
                  <a:pos x="19" y="0"/>
                </a:cxn>
                <a:cxn ang="0">
                  <a:pos x="22" y="0"/>
                </a:cxn>
                <a:cxn ang="0">
                  <a:pos x="25" y="0"/>
                </a:cxn>
                <a:cxn ang="0">
                  <a:pos x="38" y="78"/>
                </a:cxn>
                <a:cxn ang="0">
                  <a:pos x="47" y="152"/>
                </a:cxn>
                <a:cxn ang="0">
                  <a:pos x="51" y="227"/>
                </a:cxn>
                <a:cxn ang="0">
                  <a:pos x="53" y="304"/>
                </a:cxn>
                <a:cxn ang="0">
                  <a:pos x="48" y="306"/>
                </a:cxn>
                <a:cxn ang="0">
                  <a:pos x="41" y="307"/>
                </a:cxn>
                <a:cxn ang="0">
                  <a:pos x="35" y="309"/>
                </a:cxn>
                <a:cxn ang="0">
                  <a:pos x="29" y="311"/>
                </a:cxn>
                <a:cxn ang="0">
                  <a:pos x="27" y="233"/>
                </a:cxn>
                <a:cxn ang="0">
                  <a:pos x="23" y="156"/>
                </a:cxn>
                <a:cxn ang="0">
                  <a:pos x="14" y="80"/>
                </a:cxn>
                <a:cxn ang="0">
                  <a:pos x="0" y="2"/>
                </a:cxn>
              </a:cxnLst>
              <a:rect l="0" t="0" r="r" b="b"/>
              <a:pathLst>
                <a:path w="53" h="311">
                  <a:moveTo>
                    <a:pt x="0" y="2"/>
                  </a:moveTo>
                  <a:lnTo>
                    <a:pt x="2" y="1"/>
                  </a:lnTo>
                  <a:lnTo>
                    <a:pt x="5" y="1"/>
                  </a:lnTo>
                  <a:lnTo>
                    <a:pt x="8" y="1"/>
                  </a:lnTo>
                  <a:lnTo>
                    <a:pt x="11" y="0"/>
                  </a:lnTo>
                  <a:lnTo>
                    <a:pt x="15" y="0"/>
                  </a:lnTo>
                  <a:lnTo>
                    <a:pt x="19" y="0"/>
                  </a:lnTo>
                  <a:lnTo>
                    <a:pt x="22" y="0"/>
                  </a:lnTo>
                  <a:lnTo>
                    <a:pt x="25" y="0"/>
                  </a:lnTo>
                  <a:lnTo>
                    <a:pt x="38" y="78"/>
                  </a:lnTo>
                  <a:lnTo>
                    <a:pt x="47" y="152"/>
                  </a:lnTo>
                  <a:lnTo>
                    <a:pt x="51" y="227"/>
                  </a:lnTo>
                  <a:lnTo>
                    <a:pt x="53" y="304"/>
                  </a:lnTo>
                  <a:lnTo>
                    <a:pt x="48" y="306"/>
                  </a:lnTo>
                  <a:lnTo>
                    <a:pt x="41" y="307"/>
                  </a:lnTo>
                  <a:lnTo>
                    <a:pt x="35" y="309"/>
                  </a:lnTo>
                  <a:lnTo>
                    <a:pt x="29" y="311"/>
                  </a:lnTo>
                  <a:lnTo>
                    <a:pt x="27" y="233"/>
                  </a:lnTo>
                  <a:lnTo>
                    <a:pt x="23" y="156"/>
                  </a:lnTo>
                  <a:lnTo>
                    <a:pt x="14" y="80"/>
                  </a:lnTo>
                  <a:lnTo>
                    <a:pt x="0" y="2"/>
                  </a:lnTo>
                  <a:close/>
                </a:path>
              </a:pathLst>
            </a:custGeom>
            <a:solidFill>
              <a:srgbClr val="3F3835"/>
            </a:solidFill>
            <a:ln w="9525">
              <a:noFill/>
              <a:round/>
              <a:headEnd/>
              <a:tailEnd/>
            </a:ln>
          </p:spPr>
          <p:txBody>
            <a:bodyPr/>
            <a:lstStyle/>
            <a:p>
              <a:endParaRPr lang="en-US"/>
            </a:p>
          </p:txBody>
        </p:sp>
        <p:sp>
          <p:nvSpPr>
            <p:cNvPr id="46" name="Freeform 228"/>
            <p:cNvSpPr>
              <a:spLocks/>
            </p:cNvSpPr>
            <p:nvPr/>
          </p:nvSpPr>
          <p:spPr bwMode="auto">
            <a:xfrm>
              <a:off x="2953" y="1295"/>
              <a:ext cx="9" cy="52"/>
            </a:xfrm>
            <a:custGeom>
              <a:avLst/>
              <a:gdLst/>
              <a:ahLst/>
              <a:cxnLst>
                <a:cxn ang="0">
                  <a:pos x="0" y="2"/>
                </a:cxn>
                <a:cxn ang="0">
                  <a:pos x="4" y="1"/>
                </a:cxn>
                <a:cxn ang="0">
                  <a:pos x="7" y="1"/>
                </a:cxn>
                <a:cxn ang="0">
                  <a:pos x="10" y="1"/>
                </a:cxn>
                <a:cxn ang="0">
                  <a:pos x="12" y="0"/>
                </a:cxn>
                <a:cxn ang="0">
                  <a:pos x="16" y="0"/>
                </a:cxn>
                <a:cxn ang="0">
                  <a:pos x="20" y="0"/>
                </a:cxn>
                <a:cxn ang="0">
                  <a:pos x="23" y="0"/>
                </a:cxn>
                <a:cxn ang="0">
                  <a:pos x="27" y="0"/>
                </a:cxn>
                <a:cxn ang="0">
                  <a:pos x="40" y="78"/>
                </a:cxn>
                <a:cxn ang="0">
                  <a:pos x="48" y="152"/>
                </a:cxn>
                <a:cxn ang="0">
                  <a:pos x="53" y="227"/>
                </a:cxn>
                <a:cxn ang="0">
                  <a:pos x="55" y="304"/>
                </a:cxn>
                <a:cxn ang="0">
                  <a:pos x="48" y="306"/>
                </a:cxn>
                <a:cxn ang="0">
                  <a:pos x="43" y="307"/>
                </a:cxn>
                <a:cxn ang="0">
                  <a:pos x="37" y="309"/>
                </a:cxn>
                <a:cxn ang="0">
                  <a:pos x="31" y="311"/>
                </a:cxn>
                <a:cxn ang="0">
                  <a:pos x="29" y="233"/>
                </a:cxn>
                <a:cxn ang="0">
                  <a:pos x="24" y="156"/>
                </a:cxn>
                <a:cxn ang="0">
                  <a:pos x="14" y="80"/>
                </a:cxn>
                <a:cxn ang="0">
                  <a:pos x="0" y="2"/>
                </a:cxn>
              </a:cxnLst>
              <a:rect l="0" t="0" r="r" b="b"/>
              <a:pathLst>
                <a:path w="55" h="311">
                  <a:moveTo>
                    <a:pt x="0" y="2"/>
                  </a:moveTo>
                  <a:lnTo>
                    <a:pt x="4" y="1"/>
                  </a:lnTo>
                  <a:lnTo>
                    <a:pt x="7" y="1"/>
                  </a:lnTo>
                  <a:lnTo>
                    <a:pt x="10" y="1"/>
                  </a:lnTo>
                  <a:lnTo>
                    <a:pt x="12" y="0"/>
                  </a:lnTo>
                  <a:lnTo>
                    <a:pt x="16" y="0"/>
                  </a:lnTo>
                  <a:lnTo>
                    <a:pt x="20" y="0"/>
                  </a:lnTo>
                  <a:lnTo>
                    <a:pt x="23" y="0"/>
                  </a:lnTo>
                  <a:lnTo>
                    <a:pt x="27" y="0"/>
                  </a:lnTo>
                  <a:lnTo>
                    <a:pt x="40" y="78"/>
                  </a:lnTo>
                  <a:lnTo>
                    <a:pt x="48" y="152"/>
                  </a:lnTo>
                  <a:lnTo>
                    <a:pt x="53" y="227"/>
                  </a:lnTo>
                  <a:lnTo>
                    <a:pt x="55" y="304"/>
                  </a:lnTo>
                  <a:lnTo>
                    <a:pt x="48" y="306"/>
                  </a:lnTo>
                  <a:lnTo>
                    <a:pt x="43" y="307"/>
                  </a:lnTo>
                  <a:lnTo>
                    <a:pt x="37" y="309"/>
                  </a:lnTo>
                  <a:lnTo>
                    <a:pt x="31" y="311"/>
                  </a:lnTo>
                  <a:lnTo>
                    <a:pt x="29" y="233"/>
                  </a:lnTo>
                  <a:lnTo>
                    <a:pt x="24" y="156"/>
                  </a:lnTo>
                  <a:lnTo>
                    <a:pt x="14" y="80"/>
                  </a:lnTo>
                  <a:lnTo>
                    <a:pt x="0" y="2"/>
                  </a:lnTo>
                  <a:close/>
                </a:path>
              </a:pathLst>
            </a:custGeom>
            <a:solidFill>
              <a:srgbClr val="3A3538"/>
            </a:solidFill>
            <a:ln w="9525">
              <a:noFill/>
              <a:round/>
              <a:headEnd/>
              <a:tailEnd/>
            </a:ln>
          </p:spPr>
          <p:txBody>
            <a:bodyPr/>
            <a:lstStyle/>
            <a:p>
              <a:endParaRPr lang="en-US"/>
            </a:p>
          </p:txBody>
        </p:sp>
        <p:sp>
          <p:nvSpPr>
            <p:cNvPr id="47" name="Freeform 229"/>
            <p:cNvSpPr>
              <a:spLocks/>
            </p:cNvSpPr>
            <p:nvPr/>
          </p:nvSpPr>
          <p:spPr bwMode="auto">
            <a:xfrm>
              <a:off x="2953" y="1295"/>
              <a:ext cx="8" cy="52"/>
            </a:xfrm>
            <a:custGeom>
              <a:avLst/>
              <a:gdLst/>
              <a:ahLst/>
              <a:cxnLst>
                <a:cxn ang="0">
                  <a:pos x="0" y="2"/>
                </a:cxn>
                <a:cxn ang="0">
                  <a:pos x="12" y="0"/>
                </a:cxn>
                <a:cxn ang="0">
                  <a:pos x="26" y="0"/>
                </a:cxn>
                <a:cxn ang="0">
                  <a:pos x="38" y="78"/>
                </a:cxn>
                <a:cxn ang="0">
                  <a:pos x="47" y="152"/>
                </a:cxn>
                <a:cxn ang="0">
                  <a:pos x="52" y="227"/>
                </a:cxn>
                <a:cxn ang="0">
                  <a:pos x="53" y="304"/>
                </a:cxn>
                <a:cxn ang="0">
                  <a:pos x="31" y="311"/>
                </a:cxn>
                <a:cxn ang="0">
                  <a:pos x="29" y="233"/>
                </a:cxn>
                <a:cxn ang="0">
                  <a:pos x="24" y="156"/>
                </a:cxn>
                <a:cxn ang="0">
                  <a:pos x="14" y="80"/>
                </a:cxn>
                <a:cxn ang="0">
                  <a:pos x="0" y="2"/>
                </a:cxn>
              </a:cxnLst>
              <a:rect l="0" t="0" r="r" b="b"/>
              <a:pathLst>
                <a:path w="53" h="311">
                  <a:moveTo>
                    <a:pt x="0" y="2"/>
                  </a:moveTo>
                  <a:lnTo>
                    <a:pt x="12" y="0"/>
                  </a:lnTo>
                  <a:lnTo>
                    <a:pt x="26" y="0"/>
                  </a:lnTo>
                  <a:lnTo>
                    <a:pt x="38" y="78"/>
                  </a:lnTo>
                  <a:lnTo>
                    <a:pt x="47" y="152"/>
                  </a:lnTo>
                  <a:lnTo>
                    <a:pt x="52" y="227"/>
                  </a:lnTo>
                  <a:lnTo>
                    <a:pt x="53" y="304"/>
                  </a:lnTo>
                  <a:lnTo>
                    <a:pt x="31" y="311"/>
                  </a:lnTo>
                  <a:lnTo>
                    <a:pt x="29" y="233"/>
                  </a:lnTo>
                  <a:lnTo>
                    <a:pt x="24" y="156"/>
                  </a:lnTo>
                  <a:lnTo>
                    <a:pt x="14" y="80"/>
                  </a:lnTo>
                  <a:lnTo>
                    <a:pt x="0" y="2"/>
                  </a:lnTo>
                  <a:close/>
                </a:path>
              </a:pathLst>
            </a:custGeom>
            <a:solidFill>
              <a:srgbClr val="33353A"/>
            </a:solidFill>
            <a:ln w="9525">
              <a:noFill/>
              <a:round/>
              <a:headEnd/>
              <a:tailEnd/>
            </a:ln>
          </p:spPr>
          <p:txBody>
            <a:bodyPr/>
            <a:lstStyle/>
            <a:p>
              <a:endParaRPr lang="en-US"/>
            </a:p>
          </p:txBody>
        </p:sp>
      </p:grpSp>
      <p:grpSp>
        <p:nvGrpSpPr>
          <p:cNvPr id="5" name="Group 10"/>
          <p:cNvGrpSpPr>
            <a:grpSpLocks noChangeAspect="1"/>
          </p:cNvGrpSpPr>
          <p:nvPr/>
        </p:nvGrpSpPr>
        <p:grpSpPr bwMode="auto">
          <a:xfrm>
            <a:off x="7833360" y="2439652"/>
            <a:ext cx="1013460" cy="382251"/>
            <a:chOff x="2719" y="1152"/>
            <a:chExt cx="354" cy="207"/>
          </a:xfrm>
        </p:grpSpPr>
        <p:sp>
          <p:nvSpPr>
            <p:cNvPr id="249" name="AutoShape 11"/>
            <p:cNvSpPr>
              <a:spLocks noChangeAspect="1" noChangeArrowheads="1" noTextEdit="1"/>
            </p:cNvSpPr>
            <p:nvPr/>
          </p:nvSpPr>
          <p:spPr bwMode="auto">
            <a:xfrm>
              <a:off x="2719" y="1152"/>
              <a:ext cx="354" cy="207"/>
            </a:xfrm>
            <a:prstGeom prst="rect">
              <a:avLst/>
            </a:prstGeom>
            <a:noFill/>
            <a:ln w="9525">
              <a:noFill/>
              <a:miter lim="800000"/>
              <a:headEnd/>
              <a:tailEnd/>
            </a:ln>
          </p:spPr>
          <p:txBody>
            <a:bodyPr/>
            <a:lstStyle/>
            <a:p>
              <a:endParaRPr lang="en-US"/>
            </a:p>
          </p:txBody>
        </p:sp>
        <p:grpSp>
          <p:nvGrpSpPr>
            <p:cNvPr id="6" name="Group 12"/>
            <p:cNvGrpSpPr>
              <a:grpSpLocks/>
            </p:cNvGrpSpPr>
            <p:nvPr/>
          </p:nvGrpSpPr>
          <p:grpSpPr bwMode="auto">
            <a:xfrm>
              <a:off x="2719" y="1152"/>
              <a:ext cx="354" cy="207"/>
              <a:chOff x="2719" y="1152"/>
              <a:chExt cx="354" cy="207"/>
            </a:xfrm>
          </p:grpSpPr>
          <p:sp>
            <p:nvSpPr>
              <p:cNvPr id="268" name="Freeform 13"/>
              <p:cNvSpPr>
                <a:spLocks/>
              </p:cNvSpPr>
              <p:nvPr/>
            </p:nvSpPr>
            <p:spPr bwMode="auto">
              <a:xfrm>
                <a:off x="2783" y="1315"/>
                <a:ext cx="86" cy="21"/>
              </a:xfrm>
              <a:custGeom>
                <a:avLst/>
                <a:gdLst/>
                <a:ahLst/>
                <a:cxnLst>
                  <a:cxn ang="0">
                    <a:pos x="0" y="124"/>
                  </a:cxn>
                  <a:cxn ang="0">
                    <a:pos x="518" y="100"/>
                  </a:cxn>
                  <a:cxn ang="0">
                    <a:pos x="508" y="0"/>
                  </a:cxn>
                  <a:cxn ang="0">
                    <a:pos x="18" y="54"/>
                  </a:cxn>
                  <a:cxn ang="0">
                    <a:pos x="0" y="124"/>
                  </a:cxn>
                </a:cxnLst>
                <a:rect l="0" t="0" r="r" b="b"/>
                <a:pathLst>
                  <a:path w="518" h="124">
                    <a:moveTo>
                      <a:pt x="0" y="124"/>
                    </a:moveTo>
                    <a:lnTo>
                      <a:pt x="518" y="100"/>
                    </a:lnTo>
                    <a:lnTo>
                      <a:pt x="508" y="0"/>
                    </a:lnTo>
                    <a:lnTo>
                      <a:pt x="18" y="54"/>
                    </a:lnTo>
                    <a:lnTo>
                      <a:pt x="0" y="124"/>
                    </a:lnTo>
                    <a:close/>
                  </a:path>
                </a:pathLst>
              </a:custGeom>
              <a:solidFill>
                <a:srgbClr val="A0BAE2"/>
              </a:solidFill>
              <a:ln w="9525">
                <a:noFill/>
                <a:round/>
                <a:headEnd/>
                <a:tailEnd/>
              </a:ln>
            </p:spPr>
            <p:txBody>
              <a:bodyPr/>
              <a:lstStyle/>
              <a:p>
                <a:endParaRPr lang="en-US"/>
              </a:p>
            </p:txBody>
          </p:sp>
          <p:sp>
            <p:nvSpPr>
              <p:cNvPr id="269" name="Freeform 14"/>
              <p:cNvSpPr>
                <a:spLocks/>
              </p:cNvSpPr>
              <p:nvPr/>
            </p:nvSpPr>
            <p:spPr bwMode="auto">
              <a:xfrm>
                <a:off x="2845" y="1180"/>
                <a:ext cx="228" cy="176"/>
              </a:xfrm>
              <a:custGeom>
                <a:avLst/>
                <a:gdLst/>
                <a:ahLst/>
                <a:cxnLst>
                  <a:cxn ang="0">
                    <a:pos x="1125" y="183"/>
                  </a:cxn>
                  <a:cxn ang="0">
                    <a:pos x="1348" y="792"/>
                  </a:cxn>
                  <a:cxn ang="0">
                    <a:pos x="925" y="945"/>
                  </a:cxn>
                  <a:cxn ang="0">
                    <a:pos x="952" y="955"/>
                  </a:cxn>
                  <a:cxn ang="0">
                    <a:pos x="957" y="968"/>
                  </a:cxn>
                  <a:cxn ang="0">
                    <a:pos x="944" y="982"/>
                  </a:cxn>
                  <a:cxn ang="0">
                    <a:pos x="916" y="996"/>
                  </a:cxn>
                  <a:cxn ang="0">
                    <a:pos x="875" y="1011"/>
                  </a:cxn>
                  <a:cxn ang="0">
                    <a:pos x="826" y="1027"/>
                  </a:cxn>
                  <a:cxn ang="0">
                    <a:pos x="772" y="1043"/>
                  </a:cxn>
                  <a:cxn ang="0">
                    <a:pos x="714" y="1057"/>
                  </a:cxn>
                  <a:cxn ang="0">
                    <a:pos x="379" y="1002"/>
                  </a:cxn>
                  <a:cxn ang="0">
                    <a:pos x="340" y="1002"/>
                  </a:cxn>
                  <a:cxn ang="0">
                    <a:pos x="294" y="1002"/>
                  </a:cxn>
                  <a:cxn ang="0">
                    <a:pos x="244" y="1002"/>
                  </a:cxn>
                  <a:cxn ang="0">
                    <a:pos x="195" y="1001"/>
                  </a:cxn>
                  <a:cxn ang="0">
                    <a:pos x="149" y="998"/>
                  </a:cxn>
                  <a:cxn ang="0">
                    <a:pos x="111" y="992"/>
                  </a:cxn>
                  <a:cxn ang="0">
                    <a:pos x="83" y="981"/>
                  </a:cxn>
                  <a:cxn ang="0">
                    <a:pos x="69" y="966"/>
                  </a:cxn>
                  <a:cxn ang="0">
                    <a:pos x="187" y="939"/>
                  </a:cxn>
                  <a:cxn ang="0">
                    <a:pos x="235" y="901"/>
                  </a:cxn>
                  <a:cxn ang="0">
                    <a:pos x="188" y="873"/>
                  </a:cxn>
                  <a:cxn ang="0">
                    <a:pos x="165" y="871"/>
                  </a:cxn>
                  <a:cxn ang="0">
                    <a:pos x="142" y="868"/>
                  </a:cxn>
                  <a:cxn ang="0">
                    <a:pos x="117" y="864"/>
                  </a:cxn>
                  <a:cxn ang="0">
                    <a:pos x="91" y="859"/>
                  </a:cxn>
                  <a:cxn ang="0">
                    <a:pos x="66" y="852"/>
                  </a:cxn>
                  <a:cxn ang="0">
                    <a:pos x="39" y="844"/>
                  </a:cxn>
                  <a:cxn ang="0">
                    <a:pos x="13" y="833"/>
                  </a:cxn>
                  <a:cxn ang="0">
                    <a:pos x="46" y="756"/>
                  </a:cxn>
                  <a:cxn ang="0">
                    <a:pos x="100" y="679"/>
                  </a:cxn>
                  <a:cxn ang="0">
                    <a:pos x="154" y="587"/>
                  </a:cxn>
                  <a:cxn ang="0">
                    <a:pos x="208" y="484"/>
                  </a:cxn>
                  <a:cxn ang="0">
                    <a:pos x="263" y="377"/>
                  </a:cxn>
                  <a:cxn ang="0">
                    <a:pos x="321" y="271"/>
                  </a:cxn>
                  <a:cxn ang="0">
                    <a:pos x="384" y="168"/>
                  </a:cxn>
                  <a:cxn ang="0">
                    <a:pos x="452" y="77"/>
                  </a:cxn>
                  <a:cxn ang="0">
                    <a:pos x="528" y="0"/>
                  </a:cxn>
                </a:cxnLst>
                <a:rect l="0" t="0" r="r" b="b"/>
                <a:pathLst>
                  <a:path w="1368" h="1057">
                    <a:moveTo>
                      <a:pt x="754" y="24"/>
                    </a:moveTo>
                    <a:lnTo>
                      <a:pt x="1125" y="183"/>
                    </a:lnTo>
                    <a:lnTo>
                      <a:pt x="1368" y="381"/>
                    </a:lnTo>
                    <a:lnTo>
                      <a:pt x="1348" y="792"/>
                    </a:lnTo>
                    <a:lnTo>
                      <a:pt x="1001" y="845"/>
                    </a:lnTo>
                    <a:lnTo>
                      <a:pt x="925" y="945"/>
                    </a:lnTo>
                    <a:lnTo>
                      <a:pt x="941" y="950"/>
                    </a:lnTo>
                    <a:lnTo>
                      <a:pt x="952" y="955"/>
                    </a:lnTo>
                    <a:lnTo>
                      <a:pt x="957" y="962"/>
                    </a:lnTo>
                    <a:lnTo>
                      <a:pt x="957" y="968"/>
                    </a:lnTo>
                    <a:lnTo>
                      <a:pt x="953" y="975"/>
                    </a:lnTo>
                    <a:lnTo>
                      <a:pt x="944" y="982"/>
                    </a:lnTo>
                    <a:lnTo>
                      <a:pt x="931" y="989"/>
                    </a:lnTo>
                    <a:lnTo>
                      <a:pt x="916" y="996"/>
                    </a:lnTo>
                    <a:lnTo>
                      <a:pt x="896" y="1004"/>
                    </a:lnTo>
                    <a:lnTo>
                      <a:pt x="875" y="1011"/>
                    </a:lnTo>
                    <a:lnTo>
                      <a:pt x="852" y="1019"/>
                    </a:lnTo>
                    <a:lnTo>
                      <a:pt x="826" y="1027"/>
                    </a:lnTo>
                    <a:lnTo>
                      <a:pt x="799" y="1035"/>
                    </a:lnTo>
                    <a:lnTo>
                      <a:pt x="772" y="1043"/>
                    </a:lnTo>
                    <a:lnTo>
                      <a:pt x="743" y="1050"/>
                    </a:lnTo>
                    <a:lnTo>
                      <a:pt x="714" y="1057"/>
                    </a:lnTo>
                    <a:lnTo>
                      <a:pt x="618" y="1013"/>
                    </a:lnTo>
                    <a:lnTo>
                      <a:pt x="379" y="1002"/>
                    </a:lnTo>
                    <a:lnTo>
                      <a:pt x="360" y="1002"/>
                    </a:lnTo>
                    <a:lnTo>
                      <a:pt x="340" y="1002"/>
                    </a:lnTo>
                    <a:lnTo>
                      <a:pt x="317" y="1002"/>
                    </a:lnTo>
                    <a:lnTo>
                      <a:pt x="294" y="1002"/>
                    </a:lnTo>
                    <a:lnTo>
                      <a:pt x="269" y="1002"/>
                    </a:lnTo>
                    <a:lnTo>
                      <a:pt x="244" y="1002"/>
                    </a:lnTo>
                    <a:lnTo>
                      <a:pt x="219" y="1002"/>
                    </a:lnTo>
                    <a:lnTo>
                      <a:pt x="195" y="1001"/>
                    </a:lnTo>
                    <a:lnTo>
                      <a:pt x="171" y="1000"/>
                    </a:lnTo>
                    <a:lnTo>
                      <a:pt x="149" y="998"/>
                    </a:lnTo>
                    <a:lnTo>
                      <a:pt x="129" y="995"/>
                    </a:lnTo>
                    <a:lnTo>
                      <a:pt x="111" y="992"/>
                    </a:lnTo>
                    <a:lnTo>
                      <a:pt x="96" y="987"/>
                    </a:lnTo>
                    <a:lnTo>
                      <a:pt x="83" y="981"/>
                    </a:lnTo>
                    <a:lnTo>
                      <a:pt x="74" y="974"/>
                    </a:lnTo>
                    <a:lnTo>
                      <a:pt x="69" y="966"/>
                    </a:lnTo>
                    <a:lnTo>
                      <a:pt x="111" y="953"/>
                    </a:lnTo>
                    <a:lnTo>
                      <a:pt x="187" y="939"/>
                    </a:lnTo>
                    <a:lnTo>
                      <a:pt x="253" y="916"/>
                    </a:lnTo>
                    <a:lnTo>
                      <a:pt x="235" y="901"/>
                    </a:lnTo>
                    <a:lnTo>
                      <a:pt x="199" y="874"/>
                    </a:lnTo>
                    <a:lnTo>
                      <a:pt x="188" y="873"/>
                    </a:lnTo>
                    <a:lnTo>
                      <a:pt x="177" y="872"/>
                    </a:lnTo>
                    <a:lnTo>
                      <a:pt x="165" y="871"/>
                    </a:lnTo>
                    <a:lnTo>
                      <a:pt x="153" y="869"/>
                    </a:lnTo>
                    <a:lnTo>
                      <a:pt x="142" y="868"/>
                    </a:lnTo>
                    <a:lnTo>
                      <a:pt x="130" y="866"/>
                    </a:lnTo>
                    <a:lnTo>
                      <a:pt x="117" y="864"/>
                    </a:lnTo>
                    <a:lnTo>
                      <a:pt x="104" y="861"/>
                    </a:lnTo>
                    <a:lnTo>
                      <a:pt x="91" y="859"/>
                    </a:lnTo>
                    <a:lnTo>
                      <a:pt x="79" y="855"/>
                    </a:lnTo>
                    <a:lnTo>
                      <a:pt x="66" y="852"/>
                    </a:lnTo>
                    <a:lnTo>
                      <a:pt x="52" y="848"/>
                    </a:lnTo>
                    <a:lnTo>
                      <a:pt x="39" y="844"/>
                    </a:lnTo>
                    <a:lnTo>
                      <a:pt x="27" y="839"/>
                    </a:lnTo>
                    <a:lnTo>
                      <a:pt x="13" y="833"/>
                    </a:lnTo>
                    <a:lnTo>
                      <a:pt x="0" y="827"/>
                    </a:lnTo>
                    <a:lnTo>
                      <a:pt x="46" y="756"/>
                    </a:lnTo>
                    <a:lnTo>
                      <a:pt x="73" y="719"/>
                    </a:lnTo>
                    <a:lnTo>
                      <a:pt x="100" y="679"/>
                    </a:lnTo>
                    <a:lnTo>
                      <a:pt x="128" y="634"/>
                    </a:lnTo>
                    <a:lnTo>
                      <a:pt x="154" y="587"/>
                    </a:lnTo>
                    <a:lnTo>
                      <a:pt x="181" y="536"/>
                    </a:lnTo>
                    <a:lnTo>
                      <a:pt x="208" y="484"/>
                    </a:lnTo>
                    <a:lnTo>
                      <a:pt x="235" y="431"/>
                    </a:lnTo>
                    <a:lnTo>
                      <a:pt x="263" y="377"/>
                    </a:lnTo>
                    <a:lnTo>
                      <a:pt x="292" y="323"/>
                    </a:lnTo>
                    <a:lnTo>
                      <a:pt x="321" y="271"/>
                    </a:lnTo>
                    <a:lnTo>
                      <a:pt x="352" y="218"/>
                    </a:lnTo>
                    <a:lnTo>
                      <a:pt x="384" y="168"/>
                    </a:lnTo>
                    <a:lnTo>
                      <a:pt x="417" y="121"/>
                    </a:lnTo>
                    <a:lnTo>
                      <a:pt x="452" y="77"/>
                    </a:lnTo>
                    <a:lnTo>
                      <a:pt x="490" y="37"/>
                    </a:lnTo>
                    <a:lnTo>
                      <a:pt x="528" y="0"/>
                    </a:lnTo>
                    <a:lnTo>
                      <a:pt x="754" y="24"/>
                    </a:lnTo>
                    <a:close/>
                  </a:path>
                </a:pathLst>
              </a:custGeom>
              <a:solidFill>
                <a:srgbClr val="A0BAE2"/>
              </a:solidFill>
              <a:ln w="9525">
                <a:noFill/>
                <a:round/>
                <a:headEnd/>
                <a:tailEnd/>
              </a:ln>
            </p:spPr>
            <p:txBody>
              <a:bodyPr/>
              <a:lstStyle/>
              <a:p>
                <a:endParaRPr lang="en-US"/>
              </a:p>
            </p:txBody>
          </p:sp>
          <p:sp>
            <p:nvSpPr>
              <p:cNvPr id="270" name="Freeform 15"/>
              <p:cNvSpPr>
                <a:spLocks/>
              </p:cNvSpPr>
              <p:nvPr/>
            </p:nvSpPr>
            <p:spPr bwMode="auto">
              <a:xfrm>
                <a:off x="2719" y="1270"/>
                <a:ext cx="41" cy="61"/>
              </a:xfrm>
              <a:custGeom>
                <a:avLst/>
                <a:gdLst/>
                <a:ahLst/>
                <a:cxnLst>
                  <a:cxn ang="0">
                    <a:pos x="32" y="4"/>
                  </a:cxn>
                  <a:cxn ang="0">
                    <a:pos x="121" y="0"/>
                  </a:cxn>
                  <a:cxn ang="0">
                    <a:pos x="211" y="4"/>
                  </a:cxn>
                  <a:cxn ang="0">
                    <a:pos x="223" y="49"/>
                  </a:cxn>
                  <a:cxn ang="0">
                    <a:pos x="231" y="91"/>
                  </a:cxn>
                  <a:cxn ang="0">
                    <a:pos x="237" y="131"/>
                  </a:cxn>
                  <a:cxn ang="0">
                    <a:pos x="242" y="170"/>
                  </a:cxn>
                  <a:cxn ang="0">
                    <a:pos x="245" y="210"/>
                  </a:cxn>
                  <a:cxn ang="0">
                    <a:pos x="246" y="250"/>
                  </a:cxn>
                  <a:cxn ang="0">
                    <a:pos x="247" y="292"/>
                  </a:cxn>
                  <a:cxn ang="0">
                    <a:pos x="247" y="337"/>
                  </a:cxn>
                  <a:cxn ang="0">
                    <a:pos x="143" y="366"/>
                  </a:cxn>
                  <a:cxn ang="0">
                    <a:pos x="0" y="344"/>
                  </a:cxn>
                  <a:cxn ang="0">
                    <a:pos x="1" y="245"/>
                  </a:cxn>
                  <a:cxn ang="0">
                    <a:pos x="14" y="82"/>
                  </a:cxn>
                  <a:cxn ang="0">
                    <a:pos x="32" y="4"/>
                  </a:cxn>
                </a:cxnLst>
                <a:rect l="0" t="0" r="r" b="b"/>
                <a:pathLst>
                  <a:path w="247" h="366">
                    <a:moveTo>
                      <a:pt x="32" y="4"/>
                    </a:moveTo>
                    <a:lnTo>
                      <a:pt x="121" y="0"/>
                    </a:lnTo>
                    <a:lnTo>
                      <a:pt x="211" y="4"/>
                    </a:lnTo>
                    <a:lnTo>
                      <a:pt x="223" y="49"/>
                    </a:lnTo>
                    <a:lnTo>
                      <a:pt x="231" y="91"/>
                    </a:lnTo>
                    <a:lnTo>
                      <a:pt x="237" y="131"/>
                    </a:lnTo>
                    <a:lnTo>
                      <a:pt x="242" y="170"/>
                    </a:lnTo>
                    <a:lnTo>
                      <a:pt x="245" y="210"/>
                    </a:lnTo>
                    <a:lnTo>
                      <a:pt x="246" y="250"/>
                    </a:lnTo>
                    <a:lnTo>
                      <a:pt x="247" y="292"/>
                    </a:lnTo>
                    <a:lnTo>
                      <a:pt x="247" y="337"/>
                    </a:lnTo>
                    <a:lnTo>
                      <a:pt x="143" y="366"/>
                    </a:lnTo>
                    <a:lnTo>
                      <a:pt x="0" y="344"/>
                    </a:lnTo>
                    <a:lnTo>
                      <a:pt x="1" y="245"/>
                    </a:lnTo>
                    <a:lnTo>
                      <a:pt x="14" y="82"/>
                    </a:lnTo>
                    <a:lnTo>
                      <a:pt x="32" y="4"/>
                    </a:lnTo>
                    <a:close/>
                  </a:path>
                </a:pathLst>
              </a:custGeom>
              <a:solidFill>
                <a:srgbClr val="3A4447"/>
              </a:solidFill>
              <a:ln w="9525">
                <a:noFill/>
                <a:round/>
                <a:headEnd/>
                <a:tailEnd/>
              </a:ln>
            </p:spPr>
            <p:txBody>
              <a:bodyPr/>
              <a:lstStyle/>
              <a:p>
                <a:endParaRPr lang="en-US"/>
              </a:p>
            </p:txBody>
          </p:sp>
          <p:sp>
            <p:nvSpPr>
              <p:cNvPr id="271" name="Freeform 16"/>
              <p:cNvSpPr>
                <a:spLocks/>
              </p:cNvSpPr>
              <p:nvPr/>
            </p:nvSpPr>
            <p:spPr bwMode="auto">
              <a:xfrm>
                <a:off x="2719" y="1276"/>
                <a:ext cx="25" cy="48"/>
              </a:xfrm>
              <a:custGeom>
                <a:avLst/>
                <a:gdLst/>
                <a:ahLst/>
                <a:cxnLst>
                  <a:cxn ang="0">
                    <a:pos x="21" y="4"/>
                  </a:cxn>
                  <a:cxn ang="0">
                    <a:pos x="77" y="0"/>
                  </a:cxn>
                  <a:cxn ang="0">
                    <a:pos x="144" y="5"/>
                  </a:cxn>
                  <a:cxn ang="0">
                    <a:pos x="148" y="76"/>
                  </a:cxn>
                  <a:cxn ang="0">
                    <a:pos x="149" y="150"/>
                  </a:cxn>
                  <a:cxn ang="0">
                    <a:pos x="148" y="220"/>
                  </a:cxn>
                  <a:cxn ang="0">
                    <a:pos x="144" y="286"/>
                  </a:cxn>
                  <a:cxn ang="0">
                    <a:pos x="126" y="286"/>
                  </a:cxn>
                  <a:cxn ang="0">
                    <a:pos x="108" y="285"/>
                  </a:cxn>
                  <a:cxn ang="0">
                    <a:pos x="88" y="284"/>
                  </a:cxn>
                  <a:cxn ang="0">
                    <a:pos x="70" y="283"/>
                  </a:cxn>
                  <a:cxn ang="0">
                    <a:pos x="51" y="281"/>
                  </a:cxn>
                  <a:cxn ang="0">
                    <a:pos x="34" y="279"/>
                  </a:cxn>
                  <a:cxn ang="0">
                    <a:pos x="16" y="278"/>
                  </a:cxn>
                  <a:cxn ang="0">
                    <a:pos x="0" y="276"/>
                  </a:cxn>
                  <a:cxn ang="0">
                    <a:pos x="0" y="203"/>
                  </a:cxn>
                  <a:cxn ang="0">
                    <a:pos x="2" y="138"/>
                  </a:cxn>
                  <a:cxn ang="0">
                    <a:pos x="9" y="75"/>
                  </a:cxn>
                  <a:cxn ang="0">
                    <a:pos x="21" y="4"/>
                  </a:cxn>
                </a:cxnLst>
                <a:rect l="0" t="0" r="r" b="b"/>
                <a:pathLst>
                  <a:path w="149" h="286">
                    <a:moveTo>
                      <a:pt x="21" y="4"/>
                    </a:moveTo>
                    <a:lnTo>
                      <a:pt x="77" y="0"/>
                    </a:lnTo>
                    <a:lnTo>
                      <a:pt x="144" y="5"/>
                    </a:lnTo>
                    <a:lnTo>
                      <a:pt x="148" y="76"/>
                    </a:lnTo>
                    <a:lnTo>
                      <a:pt x="149" y="150"/>
                    </a:lnTo>
                    <a:lnTo>
                      <a:pt x="148" y="220"/>
                    </a:lnTo>
                    <a:lnTo>
                      <a:pt x="144" y="286"/>
                    </a:lnTo>
                    <a:lnTo>
                      <a:pt x="126" y="286"/>
                    </a:lnTo>
                    <a:lnTo>
                      <a:pt x="108" y="285"/>
                    </a:lnTo>
                    <a:lnTo>
                      <a:pt x="88" y="284"/>
                    </a:lnTo>
                    <a:lnTo>
                      <a:pt x="70" y="283"/>
                    </a:lnTo>
                    <a:lnTo>
                      <a:pt x="51" y="281"/>
                    </a:lnTo>
                    <a:lnTo>
                      <a:pt x="34" y="279"/>
                    </a:lnTo>
                    <a:lnTo>
                      <a:pt x="16" y="278"/>
                    </a:lnTo>
                    <a:lnTo>
                      <a:pt x="0" y="276"/>
                    </a:lnTo>
                    <a:lnTo>
                      <a:pt x="0" y="203"/>
                    </a:lnTo>
                    <a:lnTo>
                      <a:pt x="2" y="138"/>
                    </a:lnTo>
                    <a:lnTo>
                      <a:pt x="9" y="75"/>
                    </a:lnTo>
                    <a:lnTo>
                      <a:pt x="21" y="4"/>
                    </a:lnTo>
                    <a:close/>
                  </a:path>
                </a:pathLst>
              </a:custGeom>
              <a:solidFill>
                <a:srgbClr val="967044"/>
              </a:solidFill>
              <a:ln w="9525">
                <a:noFill/>
                <a:round/>
                <a:headEnd/>
                <a:tailEnd/>
              </a:ln>
            </p:spPr>
            <p:txBody>
              <a:bodyPr/>
              <a:lstStyle/>
              <a:p>
                <a:endParaRPr lang="en-US"/>
              </a:p>
            </p:txBody>
          </p:sp>
          <p:sp>
            <p:nvSpPr>
              <p:cNvPr id="272" name="Freeform 17"/>
              <p:cNvSpPr>
                <a:spLocks/>
              </p:cNvSpPr>
              <p:nvPr/>
            </p:nvSpPr>
            <p:spPr bwMode="auto">
              <a:xfrm>
                <a:off x="2720" y="1276"/>
                <a:ext cx="23" cy="45"/>
              </a:xfrm>
              <a:custGeom>
                <a:avLst/>
                <a:gdLst/>
                <a:ahLst/>
                <a:cxnLst>
                  <a:cxn ang="0">
                    <a:pos x="20" y="4"/>
                  </a:cxn>
                  <a:cxn ang="0">
                    <a:pos x="27" y="3"/>
                  </a:cxn>
                  <a:cxn ang="0">
                    <a:pos x="34" y="3"/>
                  </a:cxn>
                  <a:cxn ang="0">
                    <a:pos x="41" y="2"/>
                  </a:cxn>
                  <a:cxn ang="0">
                    <a:pos x="47" y="2"/>
                  </a:cxn>
                  <a:cxn ang="0">
                    <a:pos x="53" y="1"/>
                  </a:cxn>
                  <a:cxn ang="0">
                    <a:pos x="60" y="1"/>
                  </a:cxn>
                  <a:cxn ang="0">
                    <a:pos x="67" y="0"/>
                  </a:cxn>
                  <a:cxn ang="0">
                    <a:pos x="74" y="0"/>
                  </a:cxn>
                  <a:cxn ang="0">
                    <a:pos x="82" y="1"/>
                  </a:cxn>
                  <a:cxn ang="0">
                    <a:pos x="90" y="1"/>
                  </a:cxn>
                  <a:cxn ang="0">
                    <a:pos x="98" y="2"/>
                  </a:cxn>
                  <a:cxn ang="0">
                    <a:pos x="106" y="2"/>
                  </a:cxn>
                  <a:cxn ang="0">
                    <a:pos x="114" y="3"/>
                  </a:cxn>
                  <a:cxn ang="0">
                    <a:pos x="122" y="4"/>
                  </a:cxn>
                  <a:cxn ang="0">
                    <a:pos x="130" y="4"/>
                  </a:cxn>
                  <a:cxn ang="0">
                    <a:pos x="139" y="5"/>
                  </a:cxn>
                  <a:cxn ang="0">
                    <a:pos x="142" y="72"/>
                  </a:cxn>
                  <a:cxn ang="0">
                    <a:pos x="144" y="139"/>
                  </a:cxn>
                  <a:cxn ang="0">
                    <a:pos x="142" y="207"/>
                  </a:cxn>
                  <a:cxn ang="0">
                    <a:pos x="139" y="269"/>
                  </a:cxn>
                  <a:cxn ang="0">
                    <a:pos x="121" y="269"/>
                  </a:cxn>
                  <a:cxn ang="0">
                    <a:pos x="103" y="268"/>
                  </a:cxn>
                  <a:cxn ang="0">
                    <a:pos x="85" y="267"/>
                  </a:cxn>
                  <a:cxn ang="0">
                    <a:pos x="67" y="266"/>
                  </a:cxn>
                  <a:cxn ang="0">
                    <a:pos x="50" y="264"/>
                  </a:cxn>
                  <a:cxn ang="0">
                    <a:pos x="33" y="262"/>
                  </a:cxn>
                  <a:cxn ang="0">
                    <a:pos x="16" y="261"/>
                  </a:cxn>
                  <a:cxn ang="0">
                    <a:pos x="0" y="259"/>
                  </a:cxn>
                  <a:cxn ang="0">
                    <a:pos x="0" y="191"/>
                  </a:cxn>
                  <a:cxn ang="0">
                    <a:pos x="2" y="130"/>
                  </a:cxn>
                  <a:cxn ang="0">
                    <a:pos x="8" y="71"/>
                  </a:cxn>
                  <a:cxn ang="0">
                    <a:pos x="20" y="4"/>
                  </a:cxn>
                </a:cxnLst>
                <a:rect l="0" t="0" r="r" b="b"/>
                <a:pathLst>
                  <a:path w="144" h="269">
                    <a:moveTo>
                      <a:pt x="20" y="4"/>
                    </a:moveTo>
                    <a:lnTo>
                      <a:pt x="27" y="3"/>
                    </a:lnTo>
                    <a:lnTo>
                      <a:pt x="34" y="3"/>
                    </a:lnTo>
                    <a:lnTo>
                      <a:pt x="41" y="2"/>
                    </a:lnTo>
                    <a:lnTo>
                      <a:pt x="47" y="2"/>
                    </a:lnTo>
                    <a:lnTo>
                      <a:pt x="53" y="1"/>
                    </a:lnTo>
                    <a:lnTo>
                      <a:pt x="60" y="1"/>
                    </a:lnTo>
                    <a:lnTo>
                      <a:pt x="67" y="0"/>
                    </a:lnTo>
                    <a:lnTo>
                      <a:pt x="74" y="0"/>
                    </a:lnTo>
                    <a:lnTo>
                      <a:pt x="82" y="1"/>
                    </a:lnTo>
                    <a:lnTo>
                      <a:pt x="90" y="1"/>
                    </a:lnTo>
                    <a:lnTo>
                      <a:pt x="98" y="2"/>
                    </a:lnTo>
                    <a:lnTo>
                      <a:pt x="106" y="2"/>
                    </a:lnTo>
                    <a:lnTo>
                      <a:pt x="114" y="3"/>
                    </a:lnTo>
                    <a:lnTo>
                      <a:pt x="122" y="4"/>
                    </a:lnTo>
                    <a:lnTo>
                      <a:pt x="130" y="4"/>
                    </a:lnTo>
                    <a:lnTo>
                      <a:pt x="139" y="5"/>
                    </a:lnTo>
                    <a:lnTo>
                      <a:pt x="142" y="72"/>
                    </a:lnTo>
                    <a:lnTo>
                      <a:pt x="144" y="139"/>
                    </a:lnTo>
                    <a:lnTo>
                      <a:pt x="142" y="207"/>
                    </a:lnTo>
                    <a:lnTo>
                      <a:pt x="139" y="269"/>
                    </a:lnTo>
                    <a:lnTo>
                      <a:pt x="121" y="269"/>
                    </a:lnTo>
                    <a:lnTo>
                      <a:pt x="103" y="268"/>
                    </a:lnTo>
                    <a:lnTo>
                      <a:pt x="85" y="267"/>
                    </a:lnTo>
                    <a:lnTo>
                      <a:pt x="67" y="266"/>
                    </a:lnTo>
                    <a:lnTo>
                      <a:pt x="50" y="264"/>
                    </a:lnTo>
                    <a:lnTo>
                      <a:pt x="33" y="262"/>
                    </a:lnTo>
                    <a:lnTo>
                      <a:pt x="16" y="261"/>
                    </a:lnTo>
                    <a:lnTo>
                      <a:pt x="0" y="259"/>
                    </a:lnTo>
                    <a:lnTo>
                      <a:pt x="0" y="191"/>
                    </a:lnTo>
                    <a:lnTo>
                      <a:pt x="2" y="130"/>
                    </a:lnTo>
                    <a:lnTo>
                      <a:pt x="8" y="71"/>
                    </a:lnTo>
                    <a:lnTo>
                      <a:pt x="20" y="4"/>
                    </a:lnTo>
                    <a:close/>
                  </a:path>
                </a:pathLst>
              </a:custGeom>
              <a:solidFill>
                <a:srgbClr val="9B774F"/>
              </a:solidFill>
              <a:ln w="9525">
                <a:noFill/>
                <a:round/>
                <a:headEnd/>
                <a:tailEnd/>
              </a:ln>
            </p:spPr>
            <p:txBody>
              <a:bodyPr/>
              <a:lstStyle/>
              <a:p>
                <a:endParaRPr lang="en-US"/>
              </a:p>
            </p:txBody>
          </p:sp>
          <p:sp>
            <p:nvSpPr>
              <p:cNvPr id="273" name="Freeform 18"/>
              <p:cNvSpPr>
                <a:spLocks/>
              </p:cNvSpPr>
              <p:nvPr/>
            </p:nvSpPr>
            <p:spPr bwMode="auto">
              <a:xfrm>
                <a:off x="2720" y="1276"/>
                <a:ext cx="23" cy="42"/>
              </a:xfrm>
              <a:custGeom>
                <a:avLst/>
                <a:gdLst/>
                <a:ahLst/>
                <a:cxnLst>
                  <a:cxn ang="0">
                    <a:pos x="20" y="4"/>
                  </a:cxn>
                  <a:cxn ang="0">
                    <a:pos x="27" y="3"/>
                  </a:cxn>
                  <a:cxn ang="0">
                    <a:pos x="33" y="3"/>
                  </a:cxn>
                  <a:cxn ang="0">
                    <a:pos x="40" y="2"/>
                  </a:cxn>
                  <a:cxn ang="0">
                    <a:pos x="46" y="2"/>
                  </a:cxn>
                  <a:cxn ang="0">
                    <a:pos x="52" y="1"/>
                  </a:cxn>
                  <a:cxn ang="0">
                    <a:pos x="59" y="1"/>
                  </a:cxn>
                  <a:cxn ang="0">
                    <a:pos x="65" y="0"/>
                  </a:cxn>
                  <a:cxn ang="0">
                    <a:pos x="72" y="0"/>
                  </a:cxn>
                  <a:cxn ang="0">
                    <a:pos x="79" y="1"/>
                  </a:cxn>
                  <a:cxn ang="0">
                    <a:pos x="86" y="1"/>
                  </a:cxn>
                  <a:cxn ang="0">
                    <a:pos x="95" y="2"/>
                  </a:cxn>
                  <a:cxn ang="0">
                    <a:pos x="102" y="2"/>
                  </a:cxn>
                  <a:cxn ang="0">
                    <a:pos x="111" y="3"/>
                  </a:cxn>
                  <a:cxn ang="0">
                    <a:pos x="118" y="4"/>
                  </a:cxn>
                  <a:cxn ang="0">
                    <a:pos x="127" y="4"/>
                  </a:cxn>
                  <a:cxn ang="0">
                    <a:pos x="134" y="5"/>
                  </a:cxn>
                  <a:cxn ang="0">
                    <a:pos x="138" y="66"/>
                  </a:cxn>
                  <a:cxn ang="0">
                    <a:pos x="139" y="130"/>
                  </a:cxn>
                  <a:cxn ang="0">
                    <a:pos x="138" y="193"/>
                  </a:cxn>
                  <a:cxn ang="0">
                    <a:pos x="134" y="251"/>
                  </a:cxn>
                  <a:cxn ang="0">
                    <a:pos x="117" y="251"/>
                  </a:cxn>
                  <a:cxn ang="0">
                    <a:pos x="100" y="251"/>
                  </a:cxn>
                  <a:cxn ang="0">
                    <a:pos x="82" y="250"/>
                  </a:cxn>
                  <a:cxn ang="0">
                    <a:pos x="65" y="249"/>
                  </a:cxn>
                  <a:cxn ang="0">
                    <a:pos x="48" y="248"/>
                  </a:cxn>
                  <a:cxn ang="0">
                    <a:pos x="32" y="246"/>
                  </a:cxn>
                  <a:cxn ang="0">
                    <a:pos x="16" y="245"/>
                  </a:cxn>
                  <a:cxn ang="0">
                    <a:pos x="0" y="243"/>
                  </a:cxn>
                  <a:cxn ang="0">
                    <a:pos x="0" y="179"/>
                  </a:cxn>
                  <a:cxn ang="0">
                    <a:pos x="2" y="122"/>
                  </a:cxn>
                  <a:cxn ang="0">
                    <a:pos x="9" y="65"/>
                  </a:cxn>
                  <a:cxn ang="0">
                    <a:pos x="20" y="4"/>
                  </a:cxn>
                </a:cxnLst>
                <a:rect l="0" t="0" r="r" b="b"/>
                <a:pathLst>
                  <a:path w="139" h="251">
                    <a:moveTo>
                      <a:pt x="20" y="4"/>
                    </a:moveTo>
                    <a:lnTo>
                      <a:pt x="27" y="3"/>
                    </a:lnTo>
                    <a:lnTo>
                      <a:pt x="33" y="3"/>
                    </a:lnTo>
                    <a:lnTo>
                      <a:pt x="40" y="2"/>
                    </a:lnTo>
                    <a:lnTo>
                      <a:pt x="46" y="2"/>
                    </a:lnTo>
                    <a:lnTo>
                      <a:pt x="52" y="1"/>
                    </a:lnTo>
                    <a:lnTo>
                      <a:pt x="59" y="1"/>
                    </a:lnTo>
                    <a:lnTo>
                      <a:pt x="65" y="0"/>
                    </a:lnTo>
                    <a:lnTo>
                      <a:pt x="72" y="0"/>
                    </a:lnTo>
                    <a:lnTo>
                      <a:pt x="79" y="1"/>
                    </a:lnTo>
                    <a:lnTo>
                      <a:pt x="86" y="1"/>
                    </a:lnTo>
                    <a:lnTo>
                      <a:pt x="95" y="2"/>
                    </a:lnTo>
                    <a:lnTo>
                      <a:pt x="102" y="2"/>
                    </a:lnTo>
                    <a:lnTo>
                      <a:pt x="111" y="3"/>
                    </a:lnTo>
                    <a:lnTo>
                      <a:pt x="118" y="4"/>
                    </a:lnTo>
                    <a:lnTo>
                      <a:pt x="127" y="4"/>
                    </a:lnTo>
                    <a:lnTo>
                      <a:pt x="134" y="5"/>
                    </a:lnTo>
                    <a:lnTo>
                      <a:pt x="138" y="66"/>
                    </a:lnTo>
                    <a:lnTo>
                      <a:pt x="139" y="130"/>
                    </a:lnTo>
                    <a:lnTo>
                      <a:pt x="138" y="193"/>
                    </a:lnTo>
                    <a:lnTo>
                      <a:pt x="134" y="251"/>
                    </a:lnTo>
                    <a:lnTo>
                      <a:pt x="117" y="251"/>
                    </a:lnTo>
                    <a:lnTo>
                      <a:pt x="100" y="251"/>
                    </a:lnTo>
                    <a:lnTo>
                      <a:pt x="82" y="250"/>
                    </a:lnTo>
                    <a:lnTo>
                      <a:pt x="65" y="249"/>
                    </a:lnTo>
                    <a:lnTo>
                      <a:pt x="48" y="248"/>
                    </a:lnTo>
                    <a:lnTo>
                      <a:pt x="32" y="246"/>
                    </a:lnTo>
                    <a:lnTo>
                      <a:pt x="16" y="245"/>
                    </a:lnTo>
                    <a:lnTo>
                      <a:pt x="0" y="243"/>
                    </a:lnTo>
                    <a:lnTo>
                      <a:pt x="0" y="179"/>
                    </a:lnTo>
                    <a:lnTo>
                      <a:pt x="2" y="122"/>
                    </a:lnTo>
                    <a:lnTo>
                      <a:pt x="9" y="65"/>
                    </a:lnTo>
                    <a:lnTo>
                      <a:pt x="20" y="4"/>
                    </a:lnTo>
                    <a:close/>
                  </a:path>
                </a:pathLst>
              </a:custGeom>
              <a:solidFill>
                <a:srgbClr val="A07F59"/>
              </a:solidFill>
              <a:ln w="9525">
                <a:noFill/>
                <a:round/>
                <a:headEnd/>
                <a:tailEnd/>
              </a:ln>
            </p:spPr>
            <p:txBody>
              <a:bodyPr/>
              <a:lstStyle/>
              <a:p>
                <a:endParaRPr lang="en-US"/>
              </a:p>
            </p:txBody>
          </p:sp>
          <p:sp>
            <p:nvSpPr>
              <p:cNvPr id="274" name="Freeform 19"/>
              <p:cNvSpPr>
                <a:spLocks/>
              </p:cNvSpPr>
              <p:nvPr/>
            </p:nvSpPr>
            <p:spPr bwMode="auto">
              <a:xfrm>
                <a:off x="2720" y="1276"/>
                <a:ext cx="22" cy="39"/>
              </a:xfrm>
              <a:custGeom>
                <a:avLst/>
                <a:gdLst/>
                <a:ahLst/>
                <a:cxnLst>
                  <a:cxn ang="0">
                    <a:pos x="20" y="4"/>
                  </a:cxn>
                  <a:cxn ang="0">
                    <a:pos x="26" y="4"/>
                  </a:cxn>
                  <a:cxn ang="0">
                    <a:pos x="31" y="3"/>
                  </a:cxn>
                  <a:cxn ang="0">
                    <a:pos x="38" y="3"/>
                  </a:cxn>
                  <a:cxn ang="0">
                    <a:pos x="44" y="2"/>
                  </a:cxn>
                  <a:cxn ang="0">
                    <a:pos x="50" y="1"/>
                  </a:cxn>
                  <a:cxn ang="0">
                    <a:pos x="57" y="1"/>
                  </a:cxn>
                  <a:cxn ang="0">
                    <a:pos x="62" y="0"/>
                  </a:cxn>
                  <a:cxn ang="0">
                    <a:pos x="69" y="0"/>
                  </a:cxn>
                  <a:cxn ang="0">
                    <a:pos x="76" y="1"/>
                  </a:cxn>
                  <a:cxn ang="0">
                    <a:pos x="83" y="1"/>
                  </a:cxn>
                  <a:cxn ang="0">
                    <a:pos x="91" y="2"/>
                  </a:cxn>
                  <a:cxn ang="0">
                    <a:pos x="98" y="2"/>
                  </a:cxn>
                  <a:cxn ang="0">
                    <a:pos x="106" y="3"/>
                  </a:cxn>
                  <a:cxn ang="0">
                    <a:pos x="113" y="4"/>
                  </a:cxn>
                  <a:cxn ang="0">
                    <a:pos x="121" y="4"/>
                  </a:cxn>
                  <a:cxn ang="0">
                    <a:pos x="128" y="5"/>
                  </a:cxn>
                  <a:cxn ang="0">
                    <a:pos x="131" y="62"/>
                  </a:cxn>
                  <a:cxn ang="0">
                    <a:pos x="132" y="121"/>
                  </a:cxn>
                  <a:cxn ang="0">
                    <a:pos x="131" y="180"/>
                  </a:cxn>
                  <a:cxn ang="0">
                    <a:pos x="128" y="234"/>
                  </a:cxn>
                  <a:cxn ang="0">
                    <a:pos x="112" y="234"/>
                  </a:cxn>
                  <a:cxn ang="0">
                    <a:pos x="96" y="234"/>
                  </a:cxn>
                  <a:cxn ang="0">
                    <a:pos x="79" y="233"/>
                  </a:cxn>
                  <a:cxn ang="0">
                    <a:pos x="63" y="232"/>
                  </a:cxn>
                  <a:cxn ang="0">
                    <a:pos x="47" y="231"/>
                  </a:cxn>
                  <a:cxn ang="0">
                    <a:pos x="31" y="230"/>
                  </a:cxn>
                  <a:cxn ang="0">
                    <a:pos x="15" y="228"/>
                  </a:cxn>
                  <a:cxn ang="0">
                    <a:pos x="0" y="227"/>
                  </a:cxn>
                  <a:cxn ang="0">
                    <a:pos x="0" y="167"/>
                  </a:cxn>
                  <a:cxn ang="0">
                    <a:pos x="3" y="114"/>
                  </a:cxn>
                  <a:cxn ang="0">
                    <a:pos x="8" y="61"/>
                  </a:cxn>
                  <a:cxn ang="0">
                    <a:pos x="20" y="4"/>
                  </a:cxn>
                </a:cxnLst>
                <a:rect l="0" t="0" r="r" b="b"/>
                <a:pathLst>
                  <a:path w="132" h="234">
                    <a:moveTo>
                      <a:pt x="20" y="4"/>
                    </a:moveTo>
                    <a:lnTo>
                      <a:pt x="26" y="4"/>
                    </a:lnTo>
                    <a:lnTo>
                      <a:pt x="31" y="3"/>
                    </a:lnTo>
                    <a:lnTo>
                      <a:pt x="38" y="3"/>
                    </a:lnTo>
                    <a:lnTo>
                      <a:pt x="44" y="2"/>
                    </a:lnTo>
                    <a:lnTo>
                      <a:pt x="50" y="1"/>
                    </a:lnTo>
                    <a:lnTo>
                      <a:pt x="57" y="1"/>
                    </a:lnTo>
                    <a:lnTo>
                      <a:pt x="62" y="0"/>
                    </a:lnTo>
                    <a:lnTo>
                      <a:pt x="69" y="0"/>
                    </a:lnTo>
                    <a:lnTo>
                      <a:pt x="76" y="1"/>
                    </a:lnTo>
                    <a:lnTo>
                      <a:pt x="83" y="1"/>
                    </a:lnTo>
                    <a:lnTo>
                      <a:pt x="91" y="2"/>
                    </a:lnTo>
                    <a:lnTo>
                      <a:pt x="98" y="2"/>
                    </a:lnTo>
                    <a:lnTo>
                      <a:pt x="106" y="3"/>
                    </a:lnTo>
                    <a:lnTo>
                      <a:pt x="113" y="4"/>
                    </a:lnTo>
                    <a:lnTo>
                      <a:pt x="121" y="4"/>
                    </a:lnTo>
                    <a:lnTo>
                      <a:pt x="128" y="5"/>
                    </a:lnTo>
                    <a:lnTo>
                      <a:pt x="131" y="62"/>
                    </a:lnTo>
                    <a:lnTo>
                      <a:pt x="132" y="121"/>
                    </a:lnTo>
                    <a:lnTo>
                      <a:pt x="131" y="180"/>
                    </a:lnTo>
                    <a:lnTo>
                      <a:pt x="128" y="234"/>
                    </a:lnTo>
                    <a:lnTo>
                      <a:pt x="112" y="234"/>
                    </a:lnTo>
                    <a:lnTo>
                      <a:pt x="96" y="234"/>
                    </a:lnTo>
                    <a:lnTo>
                      <a:pt x="79" y="233"/>
                    </a:lnTo>
                    <a:lnTo>
                      <a:pt x="63" y="232"/>
                    </a:lnTo>
                    <a:lnTo>
                      <a:pt x="47" y="231"/>
                    </a:lnTo>
                    <a:lnTo>
                      <a:pt x="31" y="230"/>
                    </a:lnTo>
                    <a:lnTo>
                      <a:pt x="15" y="228"/>
                    </a:lnTo>
                    <a:lnTo>
                      <a:pt x="0" y="227"/>
                    </a:lnTo>
                    <a:lnTo>
                      <a:pt x="0" y="167"/>
                    </a:lnTo>
                    <a:lnTo>
                      <a:pt x="3" y="114"/>
                    </a:lnTo>
                    <a:lnTo>
                      <a:pt x="8" y="61"/>
                    </a:lnTo>
                    <a:lnTo>
                      <a:pt x="20" y="4"/>
                    </a:lnTo>
                    <a:close/>
                  </a:path>
                </a:pathLst>
              </a:custGeom>
              <a:solidFill>
                <a:srgbClr val="A58966"/>
              </a:solidFill>
              <a:ln w="9525">
                <a:noFill/>
                <a:round/>
                <a:headEnd/>
                <a:tailEnd/>
              </a:ln>
            </p:spPr>
            <p:txBody>
              <a:bodyPr/>
              <a:lstStyle/>
              <a:p>
                <a:endParaRPr lang="en-US"/>
              </a:p>
            </p:txBody>
          </p:sp>
          <p:sp>
            <p:nvSpPr>
              <p:cNvPr id="275" name="Freeform 20"/>
              <p:cNvSpPr>
                <a:spLocks/>
              </p:cNvSpPr>
              <p:nvPr/>
            </p:nvSpPr>
            <p:spPr bwMode="auto">
              <a:xfrm>
                <a:off x="2720" y="1276"/>
                <a:ext cx="21" cy="36"/>
              </a:xfrm>
              <a:custGeom>
                <a:avLst/>
                <a:gdLst/>
                <a:ahLst/>
                <a:cxnLst>
                  <a:cxn ang="0">
                    <a:pos x="17" y="4"/>
                  </a:cxn>
                  <a:cxn ang="0">
                    <a:pos x="23" y="4"/>
                  </a:cxn>
                  <a:cxn ang="0">
                    <a:pos x="28" y="3"/>
                  </a:cxn>
                  <a:cxn ang="0">
                    <a:pos x="35" y="3"/>
                  </a:cxn>
                  <a:cxn ang="0">
                    <a:pos x="41" y="2"/>
                  </a:cxn>
                  <a:cxn ang="0">
                    <a:pos x="46" y="1"/>
                  </a:cxn>
                  <a:cxn ang="0">
                    <a:pos x="53" y="1"/>
                  </a:cxn>
                  <a:cxn ang="0">
                    <a:pos x="58" y="0"/>
                  </a:cxn>
                  <a:cxn ang="0">
                    <a:pos x="64" y="0"/>
                  </a:cxn>
                  <a:cxn ang="0">
                    <a:pos x="72" y="1"/>
                  </a:cxn>
                  <a:cxn ang="0">
                    <a:pos x="79" y="1"/>
                  </a:cxn>
                  <a:cxn ang="0">
                    <a:pos x="86" y="2"/>
                  </a:cxn>
                  <a:cxn ang="0">
                    <a:pos x="93" y="2"/>
                  </a:cxn>
                  <a:cxn ang="0">
                    <a:pos x="101" y="3"/>
                  </a:cxn>
                  <a:cxn ang="0">
                    <a:pos x="108" y="4"/>
                  </a:cxn>
                  <a:cxn ang="0">
                    <a:pos x="115" y="4"/>
                  </a:cxn>
                  <a:cxn ang="0">
                    <a:pos x="122" y="5"/>
                  </a:cxn>
                  <a:cxn ang="0">
                    <a:pos x="124" y="57"/>
                  </a:cxn>
                  <a:cxn ang="0">
                    <a:pos x="125" y="112"/>
                  </a:cxn>
                  <a:cxn ang="0">
                    <a:pos x="124" y="166"/>
                  </a:cxn>
                  <a:cxn ang="0">
                    <a:pos x="122" y="216"/>
                  </a:cxn>
                  <a:cxn ang="0">
                    <a:pos x="106" y="216"/>
                  </a:cxn>
                  <a:cxn ang="0">
                    <a:pos x="91" y="216"/>
                  </a:cxn>
                  <a:cxn ang="0">
                    <a:pos x="75" y="215"/>
                  </a:cxn>
                  <a:cxn ang="0">
                    <a:pos x="59" y="214"/>
                  </a:cxn>
                  <a:cxn ang="0">
                    <a:pos x="43" y="213"/>
                  </a:cxn>
                  <a:cxn ang="0">
                    <a:pos x="28" y="212"/>
                  </a:cxn>
                  <a:cxn ang="0">
                    <a:pos x="13" y="211"/>
                  </a:cxn>
                  <a:cxn ang="0">
                    <a:pos x="0" y="210"/>
                  </a:cxn>
                  <a:cxn ang="0">
                    <a:pos x="0" y="156"/>
                  </a:cxn>
                  <a:cxn ang="0">
                    <a:pos x="1" y="106"/>
                  </a:cxn>
                  <a:cxn ang="0">
                    <a:pos x="6" y="57"/>
                  </a:cxn>
                  <a:cxn ang="0">
                    <a:pos x="17" y="4"/>
                  </a:cxn>
                </a:cxnLst>
                <a:rect l="0" t="0" r="r" b="b"/>
                <a:pathLst>
                  <a:path w="125" h="216">
                    <a:moveTo>
                      <a:pt x="17" y="4"/>
                    </a:moveTo>
                    <a:lnTo>
                      <a:pt x="23" y="4"/>
                    </a:lnTo>
                    <a:lnTo>
                      <a:pt x="28" y="3"/>
                    </a:lnTo>
                    <a:lnTo>
                      <a:pt x="35" y="3"/>
                    </a:lnTo>
                    <a:lnTo>
                      <a:pt x="41" y="2"/>
                    </a:lnTo>
                    <a:lnTo>
                      <a:pt x="46" y="1"/>
                    </a:lnTo>
                    <a:lnTo>
                      <a:pt x="53" y="1"/>
                    </a:lnTo>
                    <a:lnTo>
                      <a:pt x="58" y="0"/>
                    </a:lnTo>
                    <a:lnTo>
                      <a:pt x="64" y="0"/>
                    </a:lnTo>
                    <a:lnTo>
                      <a:pt x="72" y="1"/>
                    </a:lnTo>
                    <a:lnTo>
                      <a:pt x="79" y="1"/>
                    </a:lnTo>
                    <a:lnTo>
                      <a:pt x="86" y="2"/>
                    </a:lnTo>
                    <a:lnTo>
                      <a:pt x="93" y="2"/>
                    </a:lnTo>
                    <a:lnTo>
                      <a:pt x="101" y="3"/>
                    </a:lnTo>
                    <a:lnTo>
                      <a:pt x="108" y="4"/>
                    </a:lnTo>
                    <a:lnTo>
                      <a:pt x="115" y="4"/>
                    </a:lnTo>
                    <a:lnTo>
                      <a:pt x="122" y="5"/>
                    </a:lnTo>
                    <a:lnTo>
                      <a:pt x="124" y="57"/>
                    </a:lnTo>
                    <a:lnTo>
                      <a:pt x="125" y="112"/>
                    </a:lnTo>
                    <a:lnTo>
                      <a:pt x="124" y="166"/>
                    </a:lnTo>
                    <a:lnTo>
                      <a:pt x="122" y="216"/>
                    </a:lnTo>
                    <a:lnTo>
                      <a:pt x="106" y="216"/>
                    </a:lnTo>
                    <a:lnTo>
                      <a:pt x="91" y="216"/>
                    </a:lnTo>
                    <a:lnTo>
                      <a:pt x="75" y="215"/>
                    </a:lnTo>
                    <a:lnTo>
                      <a:pt x="59" y="214"/>
                    </a:lnTo>
                    <a:lnTo>
                      <a:pt x="43" y="213"/>
                    </a:lnTo>
                    <a:lnTo>
                      <a:pt x="28" y="212"/>
                    </a:lnTo>
                    <a:lnTo>
                      <a:pt x="13" y="211"/>
                    </a:lnTo>
                    <a:lnTo>
                      <a:pt x="0" y="210"/>
                    </a:lnTo>
                    <a:lnTo>
                      <a:pt x="0" y="156"/>
                    </a:lnTo>
                    <a:lnTo>
                      <a:pt x="1" y="106"/>
                    </a:lnTo>
                    <a:lnTo>
                      <a:pt x="6" y="57"/>
                    </a:lnTo>
                    <a:lnTo>
                      <a:pt x="17" y="4"/>
                    </a:lnTo>
                    <a:close/>
                  </a:path>
                </a:pathLst>
              </a:custGeom>
              <a:solidFill>
                <a:srgbClr val="AA9170"/>
              </a:solidFill>
              <a:ln w="9525">
                <a:noFill/>
                <a:round/>
                <a:headEnd/>
                <a:tailEnd/>
              </a:ln>
            </p:spPr>
            <p:txBody>
              <a:bodyPr/>
              <a:lstStyle/>
              <a:p>
                <a:endParaRPr lang="en-US"/>
              </a:p>
            </p:txBody>
          </p:sp>
          <p:sp>
            <p:nvSpPr>
              <p:cNvPr id="276" name="Freeform 21"/>
              <p:cNvSpPr>
                <a:spLocks/>
              </p:cNvSpPr>
              <p:nvPr/>
            </p:nvSpPr>
            <p:spPr bwMode="auto">
              <a:xfrm>
                <a:off x="2721" y="1276"/>
                <a:ext cx="20" cy="34"/>
              </a:xfrm>
              <a:custGeom>
                <a:avLst/>
                <a:gdLst/>
                <a:ahLst/>
                <a:cxnLst>
                  <a:cxn ang="0">
                    <a:pos x="16" y="4"/>
                  </a:cxn>
                  <a:cxn ang="0">
                    <a:pos x="22" y="4"/>
                  </a:cxn>
                  <a:cxn ang="0">
                    <a:pos x="27" y="3"/>
                  </a:cxn>
                  <a:cxn ang="0">
                    <a:pos x="34" y="3"/>
                  </a:cxn>
                  <a:cxn ang="0">
                    <a:pos x="39" y="2"/>
                  </a:cxn>
                  <a:cxn ang="0">
                    <a:pos x="44" y="2"/>
                  </a:cxn>
                  <a:cxn ang="0">
                    <a:pos x="50" y="1"/>
                  </a:cxn>
                  <a:cxn ang="0">
                    <a:pos x="56" y="1"/>
                  </a:cxn>
                  <a:cxn ang="0">
                    <a:pos x="61" y="0"/>
                  </a:cxn>
                  <a:cxn ang="0">
                    <a:pos x="68" y="1"/>
                  </a:cxn>
                  <a:cxn ang="0">
                    <a:pos x="75" y="1"/>
                  </a:cxn>
                  <a:cxn ang="0">
                    <a:pos x="82" y="2"/>
                  </a:cxn>
                  <a:cxn ang="0">
                    <a:pos x="89" y="2"/>
                  </a:cxn>
                  <a:cxn ang="0">
                    <a:pos x="95" y="3"/>
                  </a:cxn>
                  <a:cxn ang="0">
                    <a:pos x="103" y="4"/>
                  </a:cxn>
                  <a:cxn ang="0">
                    <a:pos x="109" y="4"/>
                  </a:cxn>
                  <a:cxn ang="0">
                    <a:pos x="117" y="5"/>
                  </a:cxn>
                  <a:cxn ang="0">
                    <a:pos x="119" y="52"/>
                  </a:cxn>
                  <a:cxn ang="0">
                    <a:pos x="119" y="103"/>
                  </a:cxn>
                  <a:cxn ang="0">
                    <a:pos x="119" y="153"/>
                  </a:cxn>
                  <a:cxn ang="0">
                    <a:pos x="117" y="199"/>
                  </a:cxn>
                  <a:cxn ang="0">
                    <a:pos x="102" y="199"/>
                  </a:cxn>
                  <a:cxn ang="0">
                    <a:pos x="87" y="199"/>
                  </a:cxn>
                  <a:cxn ang="0">
                    <a:pos x="72" y="198"/>
                  </a:cxn>
                  <a:cxn ang="0">
                    <a:pos x="57" y="198"/>
                  </a:cxn>
                  <a:cxn ang="0">
                    <a:pos x="42" y="197"/>
                  </a:cxn>
                  <a:cxn ang="0">
                    <a:pos x="27" y="196"/>
                  </a:cxn>
                  <a:cxn ang="0">
                    <a:pos x="13" y="195"/>
                  </a:cxn>
                  <a:cxn ang="0">
                    <a:pos x="0" y="194"/>
                  </a:cxn>
                  <a:cxn ang="0">
                    <a:pos x="0" y="143"/>
                  </a:cxn>
                  <a:cxn ang="0">
                    <a:pos x="1" y="98"/>
                  </a:cxn>
                  <a:cxn ang="0">
                    <a:pos x="5" y="53"/>
                  </a:cxn>
                  <a:cxn ang="0">
                    <a:pos x="16" y="4"/>
                  </a:cxn>
                </a:cxnLst>
                <a:rect l="0" t="0" r="r" b="b"/>
                <a:pathLst>
                  <a:path w="119" h="199">
                    <a:moveTo>
                      <a:pt x="16" y="4"/>
                    </a:moveTo>
                    <a:lnTo>
                      <a:pt x="22" y="4"/>
                    </a:lnTo>
                    <a:lnTo>
                      <a:pt x="27" y="3"/>
                    </a:lnTo>
                    <a:lnTo>
                      <a:pt x="34" y="3"/>
                    </a:lnTo>
                    <a:lnTo>
                      <a:pt x="39" y="2"/>
                    </a:lnTo>
                    <a:lnTo>
                      <a:pt x="44" y="2"/>
                    </a:lnTo>
                    <a:lnTo>
                      <a:pt x="50" y="1"/>
                    </a:lnTo>
                    <a:lnTo>
                      <a:pt x="56" y="1"/>
                    </a:lnTo>
                    <a:lnTo>
                      <a:pt x="61" y="0"/>
                    </a:lnTo>
                    <a:lnTo>
                      <a:pt x="68" y="1"/>
                    </a:lnTo>
                    <a:lnTo>
                      <a:pt x="75" y="1"/>
                    </a:lnTo>
                    <a:lnTo>
                      <a:pt x="82" y="2"/>
                    </a:lnTo>
                    <a:lnTo>
                      <a:pt x="89" y="2"/>
                    </a:lnTo>
                    <a:lnTo>
                      <a:pt x="95" y="3"/>
                    </a:lnTo>
                    <a:lnTo>
                      <a:pt x="103" y="4"/>
                    </a:lnTo>
                    <a:lnTo>
                      <a:pt x="109" y="4"/>
                    </a:lnTo>
                    <a:lnTo>
                      <a:pt x="117" y="5"/>
                    </a:lnTo>
                    <a:lnTo>
                      <a:pt x="119" y="52"/>
                    </a:lnTo>
                    <a:lnTo>
                      <a:pt x="119" y="103"/>
                    </a:lnTo>
                    <a:lnTo>
                      <a:pt x="119" y="153"/>
                    </a:lnTo>
                    <a:lnTo>
                      <a:pt x="117" y="199"/>
                    </a:lnTo>
                    <a:lnTo>
                      <a:pt x="102" y="199"/>
                    </a:lnTo>
                    <a:lnTo>
                      <a:pt x="87" y="199"/>
                    </a:lnTo>
                    <a:lnTo>
                      <a:pt x="72" y="198"/>
                    </a:lnTo>
                    <a:lnTo>
                      <a:pt x="57" y="198"/>
                    </a:lnTo>
                    <a:lnTo>
                      <a:pt x="42" y="197"/>
                    </a:lnTo>
                    <a:lnTo>
                      <a:pt x="27" y="196"/>
                    </a:lnTo>
                    <a:lnTo>
                      <a:pt x="13" y="195"/>
                    </a:lnTo>
                    <a:lnTo>
                      <a:pt x="0" y="194"/>
                    </a:lnTo>
                    <a:lnTo>
                      <a:pt x="0" y="143"/>
                    </a:lnTo>
                    <a:lnTo>
                      <a:pt x="1" y="98"/>
                    </a:lnTo>
                    <a:lnTo>
                      <a:pt x="5" y="53"/>
                    </a:lnTo>
                    <a:lnTo>
                      <a:pt x="16" y="4"/>
                    </a:lnTo>
                    <a:close/>
                  </a:path>
                </a:pathLst>
              </a:custGeom>
              <a:solidFill>
                <a:srgbClr val="AF997A"/>
              </a:solidFill>
              <a:ln w="9525">
                <a:noFill/>
                <a:round/>
                <a:headEnd/>
                <a:tailEnd/>
              </a:ln>
            </p:spPr>
            <p:txBody>
              <a:bodyPr/>
              <a:lstStyle/>
              <a:p>
                <a:endParaRPr lang="en-US"/>
              </a:p>
            </p:txBody>
          </p:sp>
          <p:sp>
            <p:nvSpPr>
              <p:cNvPr id="277" name="Freeform 22"/>
              <p:cNvSpPr>
                <a:spLocks/>
              </p:cNvSpPr>
              <p:nvPr/>
            </p:nvSpPr>
            <p:spPr bwMode="auto">
              <a:xfrm>
                <a:off x="2721" y="1276"/>
                <a:ext cx="19" cy="30"/>
              </a:xfrm>
              <a:custGeom>
                <a:avLst/>
                <a:gdLst/>
                <a:ahLst/>
                <a:cxnLst>
                  <a:cxn ang="0">
                    <a:pos x="16" y="3"/>
                  </a:cxn>
                  <a:cxn ang="0">
                    <a:pos x="21" y="3"/>
                  </a:cxn>
                  <a:cxn ang="0">
                    <a:pos x="26" y="2"/>
                  </a:cxn>
                  <a:cxn ang="0">
                    <a:pos x="32" y="2"/>
                  </a:cxn>
                  <a:cxn ang="0">
                    <a:pos x="38" y="1"/>
                  </a:cxn>
                  <a:cxn ang="0">
                    <a:pos x="43" y="1"/>
                  </a:cxn>
                  <a:cxn ang="0">
                    <a:pos x="49" y="1"/>
                  </a:cxn>
                  <a:cxn ang="0">
                    <a:pos x="54" y="0"/>
                  </a:cxn>
                  <a:cxn ang="0">
                    <a:pos x="59" y="0"/>
                  </a:cxn>
                  <a:cxn ang="0">
                    <a:pos x="66" y="0"/>
                  </a:cxn>
                  <a:cxn ang="0">
                    <a:pos x="73" y="1"/>
                  </a:cxn>
                  <a:cxn ang="0">
                    <a:pos x="80" y="1"/>
                  </a:cxn>
                  <a:cxn ang="0">
                    <a:pos x="86" y="1"/>
                  </a:cxn>
                  <a:cxn ang="0">
                    <a:pos x="92" y="2"/>
                  </a:cxn>
                  <a:cxn ang="0">
                    <a:pos x="99" y="2"/>
                  </a:cxn>
                  <a:cxn ang="0">
                    <a:pos x="105" y="3"/>
                  </a:cxn>
                  <a:cxn ang="0">
                    <a:pos x="112" y="3"/>
                  </a:cxn>
                  <a:cxn ang="0">
                    <a:pos x="114" y="47"/>
                  </a:cxn>
                  <a:cxn ang="0">
                    <a:pos x="114" y="93"/>
                  </a:cxn>
                  <a:cxn ang="0">
                    <a:pos x="114" y="137"/>
                  </a:cxn>
                  <a:cxn ang="0">
                    <a:pos x="112" y="180"/>
                  </a:cxn>
                  <a:cxn ang="0">
                    <a:pos x="98" y="180"/>
                  </a:cxn>
                  <a:cxn ang="0">
                    <a:pos x="83" y="180"/>
                  </a:cxn>
                  <a:cxn ang="0">
                    <a:pos x="69" y="180"/>
                  </a:cxn>
                  <a:cxn ang="0">
                    <a:pos x="55" y="179"/>
                  </a:cxn>
                  <a:cxn ang="0">
                    <a:pos x="40" y="179"/>
                  </a:cxn>
                  <a:cxn ang="0">
                    <a:pos x="26" y="178"/>
                  </a:cxn>
                  <a:cxn ang="0">
                    <a:pos x="14" y="177"/>
                  </a:cxn>
                  <a:cxn ang="0">
                    <a:pos x="0" y="176"/>
                  </a:cxn>
                  <a:cxn ang="0">
                    <a:pos x="0" y="130"/>
                  </a:cxn>
                  <a:cxn ang="0">
                    <a:pos x="1" y="89"/>
                  </a:cxn>
                  <a:cxn ang="0">
                    <a:pos x="5" y="48"/>
                  </a:cxn>
                  <a:cxn ang="0">
                    <a:pos x="16" y="3"/>
                  </a:cxn>
                </a:cxnLst>
                <a:rect l="0" t="0" r="r" b="b"/>
                <a:pathLst>
                  <a:path w="114" h="180">
                    <a:moveTo>
                      <a:pt x="16" y="3"/>
                    </a:moveTo>
                    <a:lnTo>
                      <a:pt x="21" y="3"/>
                    </a:lnTo>
                    <a:lnTo>
                      <a:pt x="26" y="2"/>
                    </a:lnTo>
                    <a:lnTo>
                      <a:pt x="32" y="2"/>
                    </a:lnTo>
                    <a:lnTo>
                      <a:pt x="38" y="1"/>
                    </a:lnTo>
                    <a:lnTo>
                      <a:pt x="43" y="1"/>
                    </a:lnTo>
                    <a:lnTo>
                      <a:pt x="49" y="1"/>
                    </a:lnTo>
                    <a:lnTo>
                      <a:pt x="54" y="0"/>
                    </a:lnTo>
                    <a:lnTo>
                      <a:pt x="59" y="0"/>
                    </a:lnTo>
                    <a:lnTo>
                      <a:pt x="66" y="0"/>
                    </a:lnTo>
                    <a:lnTo>
                      <a:pt x="73" y="1"/>
                    </a:lnTo>
                    <a:lnTo>
                      <a:pt x="80" y="1"/>
                    </a:lnTo>
                    <a:lnTo>
                      <a:pt x="86" y="1"/>
                    </a:lnTo>
                    <a:lnTo>
                      <a:pt x="92" y="2"/>
                    </a:lnTo>
                    <a:lnTo>
                      <a:pt x="99" y="2"/>
                    </a:lnTo>
                    <a:lnTo>
                      <a:pt x="105" y="3"/>
                    </a:lnTo>
                    <a:lnTo>
                      <a:pt x="112" y="3"/>
                    </a:lnTo>
                    <a:lnTo>
                      <a:pt x="114" y="47"/>
                    </a:lnTo>
                    <a:lnTo>
                      <a:pt x="114" y="93"/>
                    </a:lnTo>
                    <a:lnTo>
                      <a:pt x="114" y="137"/>
                    </a:lnTo>
                    <a:lnTo>
                      <a:pt x="112" y="180"/>
                    </a:lnTo>
                    <a:lnTo>
                      <a:pt x="98" y="180"/>
                    </a:lnTo>
                    <a:lnTo>
                      <a:pt x="83" y="180"/>
                    </a:lnTo>
                    <a:lnTo>
                      <a:pt x="69" y="180"/>
                    </a:lnTo>
                    <a:lnTo>
                      <a:pt x="55" y="179"/>
                    </a:lnTo>
                    <a:lnTo>
                      <a:pt x="40" y="179"/>
                    </a:lnTo>
                    <a:lnTo>
                      <a:pt x="26" y="178"/>
                    </a:lnTo>
                    <a:lnTo>
                      <a:pt x="14" y="177"/>
                    </a:lnTo>
                    <a:lnTo>
                      <a:pt x="0" y="176"/>
                    </a:lnTo>
                    <a:lnTo>
                      <a:pt x="0" y="130"/>
                    </a:lnTo>
                    <a:lnTo>
                      <a:pt x="1" y="89"/>
                    </a:lnTo>
                    <a:lnTo>
                      <a:pt x="5" y="48"/>
                    </a:lnTo>
                    <a:lnTo>
                      <a:pt x="16" y="3"/>
                    </a:lnTo>
                    <a:close/>
                  </a:path>
                </a:pathLst>
              </a:custGeom>
              <a:solidFill>
                <a:srgbClr val="B59E82"/>
              </a:solidFill>
              <a:ln w="9525">
                <a:noFill/>
                <a:round/>
                <a:headEnd/>
                <a:tailEnd/>
              </a:ln>
            </p:spPr>
            <p:txBody>
              <a:bodyPr/>
              <a:lstStyle/>
              <a:p>
                <a:endParaRPr lang="en-US"/>
              </a:p>
            </p:txBody>
          </p:sp>
          <p:sp>
            <p:nvSpPr>
              <p:cNvPr id="278" name="Freeform 23"/>
              <p:cNvSpPr>
                <a:spLocks/>
              </p:cNvSpPr>
              <p:nvPr/>
            </p:nvSpPr>
            <p:spPr bwMode="auto">
              <a:xfrm>
                <a:off x="2721" y="1276"/>
                <a:ext cx="18" cy="28"/>
              </a:xfrm>
              <a:custGeom>
                <a:avLst/>
                <a:gdLst/>
                <a:ahLst/>
                <a:cxnLst>
                  <a:cxn ang="0">
                    <a:pos x="15" y="3"/>
                  </a:cxn>
                  <a:cxn ang="0">
                    <a:pos x="20" y="3"/>
                  </a:cxn>
                  <a:cxn ang="0">
                    <a:pos x="25" y="2"/>
                  </a:cxn>
                  <a:cxn ang="0">
                    <a:pos x="31" y="2"/>
                  </a:cxn>
                  <a:cxn ang="0">
                    <a:pos x="36" y="1"/>
                  </a:cxn>
                  <a:cxn ang="0">
                    <a:pos x="40" y="1"/>
                  </a:cxn>
                  <a:cxn ang="0">
                    <a:pos x="46" y="1"/>
                  </a:cxn>
                  <a:cxn ang="0">
                    <a:pos x="51" y="0"/>
                  </a:cxn>
                  <a:cxn ang="0">
                    <a:pos x="56" y="0"/>
                  </a:cxn>
                  <a:cxn ang="0">
                    <a:pos x="63" y="0"/>
                  </a:cxn>
                  <a:cxn ang="0">
                    <a:pos x="69" y="1"/>
                  </a:cxn>
                  <a:cxn ang="0">
                    <a:pos x="75" y="1"/>
                  </a:cxn>
                  <a:cxn ang="0">
                    <a:pos x="82" y="1"/>
                  </a:cxn>
                  <a:cxn ang="0">
                    <a:pos x="87" y="2"/>
                  </a:cxn>
                  <a:cxn ang="0">
                    <a:pos x="94" y="2"/>
                  </a:cxn>
                  <a:cxn ang="0">
                    <a:pos x="100" y="3"/>
                  </a:cxn>
                  <a:cxn ang="0">
                    <a:pos x="106" y="3"/>
                  </a:cxn>
                  <a:cxn ang="0">
                    <a:pos x="107" y="42"/>
                  </a:cxn>
                  <a:cxn ang="0">
                    <a:pos x="108" y="83"/>
                  </a:cxn>
                  <a:cxn ang="0">
                    <a:pos x="108" y="124"/>
                  </a:cxn>
                  <a:cxn ang="0">
                    <a:pos x="106" y="163"/>
                  </a:cxn>
                  <a:cxn ang="0">
                    <a:pos x="92" y="164"/>
                  </a:cxn>
                  <a:cxn ang="0">
                    <a:pos x="80" y="164"/>
                  </a:cxn>
                  <a:cxn ang="0">
                    <a:pos x="66" y="163"/>
                  </a:cxn>
                  <a:cxn ang="0">
                    <a:pos x="52" y="163"/>
                  </a:cxn>
                  <a:cxn ang="0">
                    <a:pos x="39" y="162"/>
                  </a:cxn>
                  <a:cxn ang="0">
                    <a:pos x="25" y="162"/>
                  </a:cxn>
                  <a:cxn ang="0">
                    <a:pos x="13" y="161"/>
                  </a:cxn>
                  <a:cxn ang="0">
                    <a:pos x="0" y="160"/>
                  </a:cxn>
                  <a:cxn ang="0">
                    <a:pos x="0" y="118"/>
                  </a:cxn>
                  <a:cxn ang="0">
                    <a:pos x="1" y="81"/>
                  </a:cxn>
                  <a:cxn ang="0">
                    <a:pos x="5" y="43"/>
                  </a:cxn>
                  <a:cxn ang="0">
                    <a:pos x="15" y="3"/>
                  </a:cxn>
                </a:cxnLst>
                <a:rect l="0" t="0" r="r" b="b"/>
                <a:pathLst>
                  <a:path w="108" h="164">
                    <a:moveTo>
                      <a:pt x="15" y="3"/>
                    </a:moveTo>
                    <a:lnTo>
                      <a:pt x="20" y="3"/>
                    </a:lnTo>
                    <a:lnTo>
                      <a:pt x="25" y="2"/>
                    </a:lnTo>
                    <a:lnTo>
                      <a:pt x="31" y="2"/>
                    </a:lnTo>
                    <a:lnTo>
                      <a:pt x="36" y="1"/>
                    </a:lnTo>
                    <a:lnTo>
                      <a:pt x="40" y="1"/>
                    </a:lnTo>
                    <a:lnTo>
                      <a:pt x="46" y="1"/>
                    </a:lnTo>
                    <a:lnTo>
                      <a:pt x="51" y="0"/>
                    </a:lnTo>
                    <a:lnTo>
                      <a:pt x="56" y="0"/>
                    </a:lnTo>
                    <a:lnTo>
                      <a:pt x="63" y="0"/>
                    </a:lnTo>
                    <a:lnTo>
                      <a:pt x="69" y="1"/>
                    </a:lnTo>
                    <a:lnTo>
                      <a:pt x="75" y="1"/>
                    </a:lnTo>
                    <a:lnTo>
                      <a:pt x="82" y="1"/>
                    </a:lnTo>
                    <a:lnTo>
                      <a:pt x="87" y="2"/>
                    </a:lnTo>
                    <a:lnTo>
                      <a:pt x="94" y="2"/>
                    </a:lnTo>
                    <a:lnTo>
                      <a:pt x="100" y="3"/>
                    </a:lnTo>
                    <a:lnTo>
                      <a:pt x="106" y="3"/>
                    </a:lnTo>
                    <a:lnTo>
                      <a:pt x="107" y="42"/>
                    </a:lnTo>
                    <a:lnTo>
                      <a:pt x="108" y="83"/>
                    </a:lnTo>
                    <a:lnTo>
                      <a:pt x="108" y="124"/>
                    </a:lnTo>
                    <a:lnTo>
                      <a:pt x="106" y="163"/>
                    </a:lnTo>
                    <a:lnTo>
                      <a:pt x="92" y="164"/>
                    </a:lnTo>
                    <a:lnTo>
                      <a:pt x="80" y="164"/>
                    </a:lnTo>
                    <a:lnTo>
                      <a:pt x="66" y="163"/>
                    </a:lnTo>
                    <a:lnTo>
                      <a:pt x="52" y="163"/>
                    </a:lnTo>
                    <a:lnTo>
                      <a:pt x="39" y="162"/>
                    </a:lnTo>
                    <a:lnTo>
                      <a:pt x="25" y="162"/>
                    </a:lnTo>
                    <a:lnTo>
                      <a:pt x="13" y="161"/>
                    </a:lnTo>
                    <a:lnTo>
                      <a:pt x="0" y="160"/>
                    </a:lnTo>
                    <a:lnTo>
                      <a:pt x="0" y="118"/>
                    </a:lnTo>
                    <a:lnTo>
                      <a:pt x="1" y="81"/>
                    </a:lnTo>
                    <a:lnTo>
                      <a:pt x="5" y="43"/>
                    </a:lnTo>
                    <a:lnTo>
                      <a:pt x="15" y="3"/>
                    </a:lnTo>
                    <a:close/>
                  </a:path>
                </a:pathLst>
              </a:custGeom>
              <a:solidFill>
                <a:srgbClr val="BAA58C"/>
              </a:solidFill>
              <a:ln w="9525">
                <a:noFill/>
                <a:round/>
                <a:headEnd/>
                <a:tailEnd/>
              </a:ln>
            </p:spPr>
            <p:txBody>
              <a:bodyPr/>
              <a:lstStyle/>
              <a:p>
                <a:endParaRPr lang="en-US"/>
              </a:p>
            </p:txBody>
          </p:sp>
          <p:sp>
            <p:nvSpPr>
              <p:cNvPr id="279" name="Freeform 24"/>
              <p:cNvSpPr>
                <a:spLocks/>
              </p:cNvSpPr>
              <p:nvPr/>
            </p:nvSpPr>
            <p:spPr bwMode="auto">
              <a:xfrm>
                <a:off x="2722" y="1276"/>
                <a:ext cx="17" cy="25"/>
              </a:xfrm>
              <a:custGeom>
                <a:avLst/>
                <a:gdLst/>
                <a:ahLst/>
                <a:cxnLst>
                  <a:cxn ang="0">
                    <a:pos x="14" y="3"/>
                  </a:cxn>
                  <a:cxn ang="0">
                    <a:pos x="19" y="3"/>
                  </a:cxn>
                  <a:cxn ang="0">
                    <a:pos x="23" y="2"/>
                  </a:cxn>
                  <a:cxn ang="0">
                    <a:pos x="29" y="2"/>
                  </a:cxn>
                  <a:cxn ang="0">
                    <a:pos x="34" y="1"/>
                  </a:cxn>
                  <a:cxn ang="0">
                    <a:pos x="38" y="1"/>
                  </a:cxn>
                  <a:cxn ang="0">
                    <a:pos x="44" y="1"/>
                  </a:cxn>
                  <a:cxn ang="0">
                    <a:pos x="48" y="0"/>
                  </a:cxn>
                  <a:cxn ang="0">
                    <a:pos x="53" y="0"/>
                  </a:cxn>
                  <a:cxn ang="0">
                    <a:pos x="60" y="0"/>
                  </a:cxn>
                  <a:cxn ang="0">
                    <a:pos x="65" y="1"/>
                  </a:cxn>
                  <a:cxn ang="0">
                    <a:pos x="71" y="1"/>
                  </a:cxn>
                  <a:cxn ang="0">
                    <a:pos x="78" y="1"/>
                  </a:cxn>
                  <a:cxn ang="0">
                    <a:pos x="83" y="2"/>
                  </a:cxn>
                  <a:cxn ang="0">
                    <a:pos x="89" y="2"/>
                  </a:cxn>
                  <a:cxn ang="0">
                    <a:pos x="95" y="3"/>
                  </a:cxn>
                  <a:cxn ang="0">
                    <a:pos x="101" y="3"/>
                  </a:cxn>
                  <a:cxn ang="0">
                    <a:pos x="102" y="37"/>
                  </a:cxn>
                  <a:cxn ang="0">
                    <a:pos x="103" y="74"/>
                  </a:cxn>
                  <a:cxn ang="0">
                    <a:pos x="102" y="110"/>
                  </a:cxn>
                  <a:cxn ang="0">
                    <a:pos x="101" y="145"/>
                  </a:cxn>
                  <a:cxn ang="0">
                    <a:pos x="88" y="145"/>
                  </a:cxn>
                  <a:cxn ang="0">
                    <a:pos x="76" y="145"/>
                  </a:cxn>
                  <a:cxn ang="0">
                    <a:pos x="63" y="145"/>
                  </a:cxn>
                  <a:cxn ang="0">
                    <a:pos x="50" y="145"/>
                  </a:cxn>
                  <a:cxn ang="0">
                    <a:pos x="37" y="144"/>
                  </a:cxn>
                  <a:cxn ang="0">
                    <a:pos x="24" y="144"/>
                  </a:cxn>
                  <a:cxn ang="0">
                    <a:pos x="12" y="143"/>
                  </a:cxn>
                  <a:cxn ang="0">
                    <a:pos x="0" y="143"/>
                  </a:cxn>
                  <a:cxn ang="0">
                    <a:pos x="0" y="106"/>
                  </a:cxn>
                  <a:cxn ang="0">
                    <a:pos x="1" y="73"/>
                  </a:cxn>
                  <a:cxn ang="0">
                    <a:pos x="4" y="39"/>
                  </a:cxn>
                  <a:cxn ang="0">
                    <a:pos x="14" y="3"/>
                  </a:cxn>
                </a:cxnLst>
                <a:rect l="0" t="0" r="r" b="b"/>
                <a:pathLst>
                  <a:path w="103" h="145">
                    <a:moveTo>
                      <a:pt x="14" y="3"/>
                    </a:moveTo>
                    <a:lnTo>
                      <a:pt x="19" y="3"/>
                    </a:lnTo>
                    <a:lnTo>
                      <a:pt x="23" y="2"/>
                    </a:lnTo>
                    <a:lnTo>
                      <a:pt x="29" y="2"/>
                    </a:lnTo>
                    <a:lnTo>
                      <a:pt x="34" y="1"/>
                    </a:lnTo>
                    <a:lnTo>
                      <a:pt x="38" y="1"/>
                    </a:lnTo>
                    <a:lnTo>
                      <a:pt x="44" y="1"/>
                    </a:lnTo>
                    <a:lnTo>
                      <a:pt x="48" y="0"/>
                    </a:lnTo>
                    <a:lnTo>
                      <a:pt x="53" y="0"/>
                    </a:lnTo>
                    <a:lnTo>
                      <a:pt x="60" y="0"/>
                    </a:lnTo>
                    <a:lnTo>
                      <a:pt x="65" y="1"/>
                    </a:lnTo>
                    <a:lnTo>
                      <a:pt x="71" y="1"/>
                    </a:lnTo>
                    <a:lnTo>
                      <a:pt x="78" y="1"/>
                    </a:lnTo>
                    <a:lnTo>
                      <a:pt x="83" y="2"/>
                    </a:lnTo>
                    <a:lnTo>
                      <a:pt x="89" y="2"/>
                    </a:lnTo>
                    <a:lnTo>
                      <a:pt x="95" y="3"/>
                    </a:lnTo>
                    <a:lnTo>
                      <a:pt x="101" y="3"/>
                    </a:lnTo>
                    <a:lnTo>
                      <a:pt x="102" y="37"/>
                    </a:lnTo>
                    <a:lnTo>
                      <a:pt x="103" y="74"/>
                    </a:lnTo>
                    <a:lnTo>
                      <a:pt x="102" y="110"/>
                    </a:lnTo>
                    <a:lnTo>
                      <a:pt x="101" y="145"/>
                    </a:lnTo>
                    <a:lnTo>
                      <a:pt x="88" y="145"/>
                    </a:lnTo>
                    <a:lnTo>
                      <a:pt x="76" y="145"/>
                    </a:lnTo>
                    <a:lnTo>
                      <a:pt x="63" y="145"/>
                    </a:lnTo>
                    <a:lnTo>
                      <a:pt x="50" y="145"/>
                    </a:lnTo>
                    <a:lnTo>
                      <a:pt x="37" y="144"/>
                    </a:lnTo>
                    <a:lnTo>
                      <a:pt x="24" y="144"/>
                    </a:lnTo>
                    <a:lnTo>
                      <a:pt x="12" y="143"/>
                    </a:lnTo>
                    <a:lnTo>
                      <a:pt x="0" y="143"/>
                    </a:lnTo>
                    <a:lnTo>
                      <a:pt x="0" y="106"/>
                    </a:lnTo>
                    <a:lnTo>
                      <a:pt x="1" y="73"/>
                    </a:lnTo>
                    <a:lnTo>
                      <a:pt x="4" y="39"/>
                    </a:lnTo>
                    <a:lnTo>
                      <a:pt x="14" y="3"/>
                    </a:lnTo>
                    <a:close/>
                  </a:path>
                </a:pathLst>
              </a:custGeom>
              <a:solidFill>
                <a:srgbClr val="BFAD96"/>
              </a:solidFill>
              <a:ln w="9525">
                <a:noFill/>
                <a:round/>
                <a:headEnd/>
                <a:tailEnd/>
              </a:ln>
            </p:spPr>
            <p:txBody>
              <a:bodyPr/>
              <a:lstStyle/>
              <a:p>
                <a:endParaRPr lang="en-US"/>
              </a:p>
            </p:txBody>
          </p:sp>
          <p:sp>
            <p:nvSpPr>
              <p:cNvPr id="280" name="Freeform 25"/>
              <p:cNvSpPr>
                <a:spLocks/>
              </p:cNvSpPr>
              <p:nvPr/>
            </p:nvSpPr>
            <p:spPr bwMode="auto">
              <a:xfrm>
                <a:off x="2722" y="1276"/>
                <a:ext cx="16" cy="22"/>
              </a:xfrm>
              <a:custGeom>
                <a:avLst/>
                <a:gdLst/>
                <a:ahLst/>
                <a:cxnLst>
                  <a:cxn ang="0">
                    <a:pos x="12" y="3"/>
                  </a:cxn>
                  <a:cxn ang="0">
                    <a:pos x="17" y="3"/>
                  </a:cxn>
                  <a:cxn ang="0">
                    <a:pos x="21" y="2"/>
                  </a:cxn>
                  <a:cxn ang="0">
                    <a:pos x="27" y="2"/>
                  </a:cxn>
                  <a:cxn ang="0">
                    <a:pos x="31" y="1"/>
                  </a:cxn>
                  <a:cxn ang="0">
                    <a:pos x="36" y="1"/>
                  </a:cxn>
                  <a:cxn ang="0">
                    <a:pos x="41" y="1"/>
                  </a:cxn>
                  <a:cxn ang="0">
                    <a:pos x="46" y="0"/>
                  </a:cxn>
                  <a:cxn ang="0">
                    <a:pos x="50" y="0"/>
                  </a:cxn>
                  <a:cxn ang="0">
                    <a:pos x="55" y="0"/>
                  </a:cxn>
                  <a:cxn ang="0">
                    <a:pos x="62" y="1"/>
                  </a:cxn>
                  <a:cxn ang="0">
                    <a:pos x="67" y="1"/>
                  </a:cxn>
                  <a:cxn ang="0">
                    <a:pos x="72" y="1"/>
                  </a:cxn>
                  <a:cxn ang="0">
                    <a:pos x="78" y="2"/>
                  </a:cxn>
                  <a:cxn ang="0">
                    <a:pos x="84" y="2"/>
                  </a:cxn>
                  <a:cxn ang="0">
                    <a:pos x="90" y="3"/>
                  </a:cxn>
                  <a:cxn ang="0">
                    <a:pos x="95" y="3"/>
                  </a:cxn>
                  <a:cxn ang="0">
                    <a:pos x="96" y="33"/>
                  </a:cxn>
                  <a:cxn ang="0">
                    <a:pos x="97" y="64"/>
                  </a:cxn>
                  <a:cxn ang="0">
                    <a:pos x="96" y="97"/>
                  </a:cxn>
                  <a:cxn ang="0">
                    <a:pos x="95" y="128"/>
                  </a:cxn>
                  <a:cxn ang="0">
                    <a:pos x="83" y="128"/>
                  </a:cxn>
                  <a:cxn ang="0">
                    <a:pos x="71" y="128"/>
                  </a:cxn>
                  <a:cxn ang="0">
                    <a:pos x="59" y="128"/>
                  </a:cxn>
                  <a:cxn ang="0">
                    <a:pos x="47" y="128"/>
                  </a:cxn>
                  <a:cxn ang="0">
                    <a:pos x="35" y="128"/>
                  </a:cxn>
                  <a:cxn ang="0">
                    <a:pos x="24" y="128"/>
                  </a:cxn>
                  <a:cxn ang="0">
                    <a:pos x="12" y="127"/>
                  </a:cxn>
                  <a:cxn ang="0">
                    <a:pos x="0" y="127"/>
                  </a:cxn>
                  <a:cxn ang="0">
                    <a:pos x="0" y="94"/>
                  </a:cxn>
                  <a:cxn ang="0">
                    <a:pos x="0" y="64"/>
                  </a:cxn>
                  <a:cxn ang="0">
                    <a:pos x="3" y="35"/>
                  </a:cxn>
                  <a:cxn ang="0">
                    <a:pos x="12" y="3"/>
                  </a:cxn>
                </a:cxnLst>
                <a:rect l="0" t="0" r="r" b="b"/>
                <a:pathLst>
                  <a:path w="97" h="128">
                    <a:moveTo>
                      <a:pt x="12" y="3"/>
                    </a:moveTo>
                    <a:lnTo>
                      <a:pt x="17" y="3"/>
                    </a:lnTo>
                    <a:lnTo>
                      <a:pt x="21" y="2"/>
                    </a:lnTo>
                    <a:lnTo>
                      <a:pt x="27" y="2"/>
                    </a:lnTo>
                    <a:lnTo>
                      <a:pt x="31" y="1"/>
                    </a:lnTo>
                    <a:lnTo>
                      <a:pt x="36" y="1"/>
                    </a:lnTo>
                    <a:lnTo>
                      <a:pt x="41" y="1"/>
                    </a:lnTo>
                    <a:lnTo>
                      <a:pt x="46" y="0"/>
                    </a:lnTo>
                    <a:lnTo>
                      <a:pt x="50" y="0"/>
                    </a:lnTo>
                    <a:lnTo>
                      <a:pt x="55" y="0"/>
                    </a:lnTo>
                    <a:lnTo>
                      <a:pt x="62" y="1"/>
                    </a:lnTo>
                    <a:lnTo>
                      <a:pt x="67" y="1"/>
                    </a:lnTo>
                    <a:lnTo>
                      <a:pt x="72" y="1"/>
                    </a:lnTo>
                    <a:lnTo>
                      <a:pt x="78" y="2"/>
                    </a:lnTo>
                    <a:lnTo>
                      <a:pt x="84" y="2"/>
                    </a:lnTo>
                    <a:lnTo>
                      <a:pt x="90" y="3"/>
                    </a:lnTo>
                    <a:lnTo>
                      <a:pt x="95" y="3"/>
                    </a:lnTo>
                    <a:lnTo>
                      <a:pt x="96" y="33"/>
                    </a:lnTo>
                    <a:lnTo>
                      <a:pt x="97" y="64"/>
                    </a:lnTo>
                    <a:lnTo>
                      <a:pt x="96" y="97"/>
                    </a:lnTo>
                    <a:lnTo>
                      <a:pt x="95" y="128"/>
                    </a:lnTo>
                    <a:lnTo>
                      <a:pt x="83" y="128"/>
                    </a:lnTo>
                    <a:lnTo>
                      <a:pt x="71" y="128"/>
                    </a:lnTo>
                    <a:lnTo>
                      <a:pt x="59" y="128"/>
                    </a:lnTo>
                    <a:lnTo>
                      <a:pt x="47" y="128"/>
                    </a:lnTo>
                    <a:lnTo>
                      <a:pt x="35" y="128"/>
                    </a:lnTo>
                    <a:lnTo>
                      <a:pt x="24" y="128"/>
                    </a:lnTo>
                    <a:lnTo>
                      <a:pt x="12" y="127"/>
                    </a:lnTo>
                    <a:lnTo>
                      <a:pt x="0" y="127"/>
                    </a:lnTo>
                    <a:lnTo>
                      <a:pt x="0" y="94"/>
                    </a:lnTo>
                    <a:lnTo>
                      <a:pt x="0" y="64"/>
                    </a:lnTo>
                    <a:lnTo>
                      <a:pt x="3" y="35"/>
                    </a:lnTo>
                    <a:lnTo>
                      <a:pt x="12" y="3"/>
                    </a:lnTo>
                    <a:close/>
                  </a:path>
                </a:pathLst>
              </a:custGeom>
              <a:solidFill>
                <a:srgbClr val="C4B7A3"/>
              </a:solidFill>
              <a:ln w="9525">
                <a:noFill/>
                <a:round/>
                <a:headEnd/>
                <a:tailEnd/>
              </a:ln>
            </p:spPr>
            <p:txBody>
              <a:bodyPr/>
              <a:lstStyle/>
              <a:p>
                <a:endParaRPr lang="en-US"/>
              </a:p>
            </p:txBody>
          </p:sp>
          <p:sp>
            <p:nvSpPr>
              <p:cNvPr id="281" name="Freeform 26"/>
              <p:cNvSpPr>
                <a:spLocks/>
              </p:cNvSpPr>
              <p:nvPr/>
            </p:nvSpPr>
            <p:spPr bwMode="auto">
              <a:xfrm>
                <a:off x="2722" y="1276"/>
                <a:ext cx="15" cy="19"/>
              </a:xfrm>
              <a:custGeom>
                <a:avLst/>
                <a:gdLst/>
                <a:ahLst/>
                <a:cxnLst>
                  <a:cxn ang="0">
                    <a:pos x="12" y="3"/>
                  </a:cxn>
                  <a:cxn ang="0">
                    <a:pos x="16" y="3"/>
                  </a:cxn>
                  <a:cxn ang="0">
                    <a:pos x="21" y="2"/>
                  </a:cxn>
                  <a:cxn ang="0">
                    <a:pos x="26" y="2"/>
                  </a:cxn>
                  <a:cxn ang="0">
                    <a:pos x="30" y="1"/>
                  </a:cxn>
                  <a:cxn ang="0">
                    <a:pos x="35" y="1"/>
                  </a:cxn>
                  <a:cxn ang="0">
                    <a:pos x="40" y="1"/>
                  </a:cxn>
                  <a:cxn ang="0">
                    <a:pos x="44" y="0"/>
                  </a:cxn>
                  <a:cxn ang="0">
                    <a:pos x="48" y="0"/>
                  </a:cxn>
                  <a:cxn ang="0">
                    <a:pos x="53" y="0"/>
                  </a:cxn>
                  <a:cxn ang="0">
                    <a:pos x="59" y="1"/>
                  </a:cxn>
                  <a:cxn ang="0">
                    <a:pos x="64" y="1"/>
                  </a:cxn>
                  <a:cxn ang="0">
                    <a:pos x="69" y="1"/>
                  </a:cxn>
                  <a:cxn ang="0">
                    <a:pos x="75" y="2"/>
                  </a:cxn>
                  <a:cxn ang="0">
                    <a:pos x="80" y="2"/>
                  </a:cxn>
                  <a:cxn ang="0">
                    <a:pos x="85" y="3"/>
                  </a:cxn>
                  <a:cxn ang="0">
                    <a:pos x="91" y="3"/>
                  </a:cxn>
                  <a:cxn ang="0">
                    <a:pos x="92" y="28"/>
                  </a:cxn>
                  <a:cxn ang="0">
                    <a:pos x="92" y="55"/>
                  </a:cxn>
                  <a:cxn ang="0">
                    <a:pos x="92" y="83"/>
                  </a:cxn>
                  <a:cxn ang="0">
                    <a:pos x="91" y="110"/>
                  </a:cxn>
                  <a:cxn ang="0">
                    <a:pos x="79" y="111"/>
                  </a:cxn>
                  <a:cxn ang="0">
                    <a:pos x="68" y="111"/>
                  </a:cxn>
                  <a:cxn ang="0">
                    <a:pos x="57" y="111"/>
                  </a:cxn>
                  <a:cxn ang="0">
                    <a:pos x="46" y="111"/>
                  </a:cxn>
                  <a:cxn ang="0">
                    <a:pos x="34" y="111"/>
                  </a:cxn>
                  <a:cxn ang="0">
                    <a:pos x="24" y="111"/>
                  </a:cxn>
                  <a:cxn ang="0">
                    <a:pos x="12" y="111"/>
                  </a:cxn>
                  <a:cxn ang="0">
                    <a:pos x="0" y="111"/>
                  </a:cxn>
                  <a:cxn ang="0">
                    <a:pos x="0" y="83"/>
                  </a:cxn>
                  <a:cxn ang="0">
                    <a:pos x="1" y="56"/>
                  </a:cxn>
                  <a:cxn ang="0">
                    <a:pos x="4" y="31"/>
                  </a:cxn>
                  <a:cxn ang="0">
                    <a:pos x="12" y="3"/>
                  </a:cxn>
                </a:cxnLst>
                <a:rect l="0" t="0" r="r" b="b"/>
                <a:pathLst>
                  <a:path w="92" h="111">
                    <a:moveTo>
                      <a:pt x="12" y="3"/>
                    </a:moveTo>
                    <a:lnTo>
                      <a:pt x="16" y="3"/>
                    </a:lnTo>
                    <a:lnTo>
                      <a:pt x="21" y="2"/>
                    </a:lnTo>
                    <a:lnTo>
                      <a:pt x="26" y="2"/>
                    </a:lnTo>
                    <a:lnTo>
                      <a:pt x="30" y="1"/>
                    </a:lnTo>
                    <a:lnTo>
                      <a:pt x="35" y="1"/>
                    </a:lnTo>
                    <a:lnTo>
                      <a:pt x="40" y="1"/>
                    </a:lnTo>
                    <a:lnTo>
                      <a:pt x="44" y="0"/>
                    </a:lnTo>
                    <a:lnTo>
                      <a:pt x="48" y="0"/>
                    </a:lnTo>
                    <a:lnTo>
                      <a:pt x="53" y="0"/>
                    </a:lnTo>
                    <a:lnTo>
                      <a:pt x="59" y="1"/>
                    </a:lnTo>
                    <a:lnTo>
                      <a:pt x="64" y="1"/>
                    </a:lnTo>
                    <a:lnTo>
                      <a:pt x="69" y="1"/>
                    </a:lnTo>
                    <a:lnTo>
                      <a:pt x="75" y="2"/>
                    </a:lnTo>
                    <a:lnTo>
                      <a:pt x="80" y="2"/>
                    </a:lnTo>
                    <a:lnTo>
                      <a:pt x="85" y="3"/>
                    </a:lnTo>
                    <a:lnTo>
                      <a:pt x="91" y="3"/>
                    </a:lnTo>
                    <a:lnTo>
                      <a:pt x="92" y="28"/>
                    </a:lnTo>
                    <a:lnTo>
                      <a:pt x="92" y="55"/>
                    </a:lnTo>
                    <a:lnTo>
                      <a:pt x="92" y="83"/>
                    </a:lnTo>
                    <a:lnTo>
                      <a:pt x="91" y="110"/>
                    </a:lnTo>
                    <a:lnTo>
                      <a:pt x="79" y="111"/>
                    </a:lnTo>
                    <a:lnTo>
                      <a:pt x="68" y="111"/>
                    </a:lnTo>
                    <a:lnTo>
                      <a:pt x="57" y="111"/>
                    </a:lnTo>
                    <a:lnTo>
                      <a:pt x="46" y="111"/>
                    </a:lnTo>
                    <a:lnTo>
                      <a:pt x="34" y="111"/>
                    </a:lnTo>
                    <a:lnTo>
                      <a:pt x="24" y="111"/>
                    </a:lnTo>
                    <a:lnTo>
                      <a:pt x="12" y="111"/>
                    </a:lnTo>
                    <a:lnTo>
                      <a:pt x="0" y="111"/>
                    </a:lnTo>
                    <a:lnTo>
                      <a:pt x="0" y="83"/>
                    </a:lnTo>
                    <a:lnTo>
                      <a:pt x="1" y="56"/>
                    </a:lnTo>
                    <a:lnTo>
                      <a:pt x="4" y="31"/>
                    </a:lnTo>
                    <a:lnTo>
                      <a:pt x="12" y="3"/>
                    </a:lnTo>
                    <a:close/>
                  </a:path>
                </a:pathLst>
              </a:custGeom>
              <a:solidFill>
                <a:srgbClr val="C9BFAD"/>
              </a:solidFill>
              <a:ln w="9525">
                <a:noFill/>
                <a:round/>
                <a:headEnd/>
                <a:tailEnd/>
              </a:ln>
            </p:spPr>
            <p:txBody>
              <a:bodyPr/>
              <a:lstStyle/>
              <a:p>
                <a:endParaRPr lang="en-US"/>
              </a:p>
            </p:txBody>
          </p:sp>
          <p:sp>
            <p:nvSpPr>
              <p:cNvPr id="282" name="Freeform 27"/>
              <p:cNvSpPr>
                <a:spLocks/>
              </p:cNvSpPr>
              <p:nvPr/>
            </p:nvSpPr>
            <p:spPr bwMode="auto">
              <a:xfrm>
                <a:off x="2723" y="1276"/>
                <a:ext cx="14" cy="16"/>
              </a:xfrm>
              <a:custGeom>
                <a:avLst/>
                <a:gdLst/>
                <a:ahLst/>
                <a:cxnLst>
                  <a:cxn ang="0">
                    <a:pos x="11" y="3"/>
                  </a:cxn>
                  <a:cxn ang="0">
                    <a:pos x="46" y="0"/>
                  </a:cxn>
                  <a:cxn ang="0">
                    <a:pos x="85" y="3"/>
                  </a:cxn>
                  <a:cxn ang="0">
                    <a:pos x="85" y="24"/>
                  </a:cxn>
                  <a:cxn ang="0">
                    <a:pos x="85" y="46"/>
                  </a:cxn>
                  <a:cxn ang="0">
                    <a:pos x="85" y="70"/>
                  </a:cxn>
                  <a:cxn ang="0">
                    <a:pos x="85" y="93"/>
                  </a:cxn>
                  <a:cxn ang="0">
                    <a:pos x="75" y="94"/>
                  </a:cxn>
                  <a:cxn ang="0">
                    <a:pos x="64" y="94"/>
                  </a:cxn>
                  <a:cxn ang="0">
                    <a:pos x="54" y="95"/>
                  </a:cxn>
                  <a:cxn ang="0">
                    <a:pos x="43" y="95"/>
                  </a:cxn>
                  <a:cxn ang="0">
                    <a:pos x="32" y="95"/>
                  </a:cxn>
                  <a:cxn ang="0">
                    <a:pos x="22" y="95"/>
                  </a:cxn>
                  <a:cxn ang="0">
                    <a:pos x="11" y="95"/>
                  </a:cxn>
                  <a:cxn ang="0">
                    <a:pos x="0" y="95"/>
                  </a:cxn>
                  <a:cxn ang="0">
                    <a:pos x="0" y="71"/>
                  </a:cxn>
                  <a:cxn ang="0">
                    <a:pos x="0" y="48"/>
                  </a:cxn>
                  <a:cxn ang="0">
                    <a:pos x="3" y="27"/>
                  </a:cxn>
                  <a:cxn ang="0">
                    <a:pos x="11" y="3"/>
                  </a:cxn>
                </a:cxnLst>
                <a:rect l="0" t="0" r="r" b="b"/>
                <a:pathLst>
                  <a:path w="85" h="95">
                    <a:moveTo>
                      <a:pt x="11" y="3"/>
                    </a:moveTo>
                    <a:lnTo>
                      <a:pt x="46" y="0"/>
                    </a:lnTo>
                    <a:lnTo>
                      <a:pt x="85" y="3"/>
                    </a:lnTo>
                    <a:lnTo>
                      <a:pt x="85" y="24"/>
                    </a:lnTo>
                    <a:lnTo>
                      <a:pt x="85" y="46"/>
                    </a:lnTo>
                    <a:lnTo>
                      <a:pt x="85" y="70"/>
                    </a:lnTo>
                    <a:lnTo>
                      <a:pt x="85" y="93"/>
                    </a:lnTo>
                    <a:lnTo>
                      <a:pt x="75" y="94"/>
                    </a:lnTo>
                    <a:lnTo>
                      <a:pt x="64" y="94"/>
                    </a:lnTo>
                    <a:lnTo>
                      <a:pt x="54" y="95"/>
                    </a:lnTo>
                    <a:lnTo>
                      <a:pt x="43" y="95"/>
                    </a:lnTo>
                    <a:lnTo>
                      <a:pt x="32" y="95"/>
                    </a:lnTo>
                    <a:lnTo>
                      <a:pt x="22" y="95"/>
                    </a:lnTo>
                    <a:lnTo>
                      <a:pt x="11" y="95"/>
                    </a:lnTo>
                    <a:lnTo>
                      <a:pt x="0" y="95"/>
                    </a:lnTo>
                    <a:lnTo>
                      <a:pt x="0" y="71"/>
                    </a:lnTo>
                    <a:lnTo>
                      <a:pt x="0" y="48"/>
                    </a:lnTo>
                    <a:lnTo>
                      <a:pt x="3" y="27"/>
                    </a:lnTo>
                    <a:lnTo>
                      <a:pt x="11" y="3"/>
                    </a:lnTo>
                    <a:close/>
                  </a:path>
                </a:pathLst>
              </a:custGeom>
              <a:solidFill>
                <a:srgbClr val="CEC6B7"/>
              </a:solidFill>
              <a:ln w="9525">
                <a:noFill/>
                <a:round/>
                <a:headEnd/>
                <a:tailEnd/>
              </a:ln>
            </p:spPr>
            <p:txBody>
              <a:bodyPr/>
              <a:lstStyle/>
              <a:p>
                <a:endParaRPr lang="en-US"/>
              </a:p>
            </p:txBody>
          </p:sp>
          <p:sp>
            <p:nvSpPr>
              <p:cNvPr id="283" name="Freeform 28"/>
              <p:cNvSpPr>
                <a:spLocks/>
              </p:cNvSpPr>
              <p:nvPr/>
            </p:nvSpPr>
            <p:spPr bwMode="auto">
              <a:xfrm>
                <a:off x="2723" y="1272"/>
                <a:ext cx="20" cy="4"/>
              </a:xfrm>
              <a:custGeom>
                <a:avLst/>
                <a:gdLst/>
                <a:ahLst/>
                <a:cxnLst>
                  <a:cxn ang="0">
                    <a:pos x="3" y="1"/>
                  </a:cxn>
                  <a:cxn ang="0">
                    <a:pos x="0" y="24"/>
                  </a:cxn>
                  <a:cxn ang="0">
                    <a:pos x="15" y="23"/>
                  </a:cxn>
                  <a:cxn ang="0">
                    <a:pos x="29" y="22"/>
                  </a:cxn>
                  <a:cxn ang="0">
                    <a:pos x="44" y="22"/>
                  </a:cxn>
                  <a:cxn ang="0">
                    <a:pos x="59" y="23"/>
                  </a:cxn>
                  <a:cxn ang="0">
                    <a:pos x="73" y="24"/>
                  </a:cxn>
                  <a:cxn ang="0">
                    <a:pos x="88" y="25"/>
                  </a:cxn>
                  <a:cxn ang="0">
                    <a:pos x="103" y="26"/>
                  </a:cxn>
                  <a:cxn ang="0">
                    <a:pos x="119" y="27"/>
                  </a:cxn>
                  <a:cxn ang="0">
                    <a:pos x="119" y="3"/>
                  </a:cxn>
                  <a:cxn ang="0">
                    <a:pos x="63" y="0"/>
                  </a:cxn>
                  <a:cxn ang="0">
                    <a:pos x="3" y="1"/>
                  </a:cxn>
                </a:cxnLst>
                <a:rect l="0" t="0" r="r" b="b"/>
                <a:pathLst>
                  <a:path w="119" h="27">
                    <a:moveTo>
                      <a:pt x="3" y="1"/>
                    </a:moveTo>
                    <a:lnTo>
                      <a:pt x="0" y="24"/>
                    </a:lnTo>
                    <a:lnTo>
                      <a:pt x="15" y="23"/>
                    </a:lnTo>
                    <a:lnTo>
                      <a:pt x="29" y="22"/>
                    </a:lnTo>
                    <a:lnTo>
                      <a:pt x="44" y="22"/>
                    </a:lnTo>
                    <a:lnTo>
                      <a:pt x="59" y="23"/>
                    </a:lnTo>
                    <a:lnTo>
                      <a:pt x="73" y="24"/>
                    </a:lnTo>
                    <a:lnTo>
                      <a:pt x="88" y="25"/>
                    </a:lnTo>
                    <a:lnTo>
                      <a:pt x="103" y="26"/>
                    </a:lnTo>
                    <a:lnTo>
                      <a:pt x="119" y="27"/>
                    </a:lnTo>
                    <a:lnTo>
                      <a:pt x="119" y="3"/>
                    </a:lnTo>
                    <a:lnTo>
                      <a:pt x="63" y="0"/>
                    </a:lnTo>
                    <a:lnTo>
                      <a:pt x="3" y="1"/>
                    </a:lnTo>
                    <a:close/>
                  </a:path>
                </a:pathLst>
              </a:custGeom>
              <a:solidFill>
                <a:srgbClr val="AA8E70"/>
              </a:solidFill>
              <a:ln w="9525">
                <a:noFill/>
                <a:round/>
                <a:headEnd/>
                <a:tailEnd/>
              </a:ln>
            </p:spPr>
            <p:txBody>
              <a:bodyPr/>
              <a:lstStyle/>
              <a:p>
                <a:endParaRPr lang="en-US"/>
              </a:p>
            </p:txBody>
          </p:sp>
          <p:sp>
            <p:nvSpPr>
              <p:cNvPr id="284" name="Freeform 29"/>
              <p:cNvSpPr>
                <a:spLocks/>
              </p:cNvSpPr>
              <p:nvPr/>
            </p:nvSpPr>
            <p:spPr bwMode="auto">
              <a:xfrm>
                <a:off x="2719" y="1324"/>
                <a:ext cx="24" cy="7"/>
              </a:xfrm>
              <a:custGeom>
                <a:avLst/>
                <a:gdLst/>
                <a:ahLst/>
                <a:cxnLst>
                  <a:cxn ang="0">
                    <a:pos x="1" y="0"/>
                  </a:cxn>
                  <a:cxn ang="0">
                    <a:pos x="144" y="13"/>
                  </a:cxn>
                  <a:cxn ang="0">
                    <a:pos x="144" y="45"/>
                  </a:cxn>
                  <a:cxn ang="0">
                    <a:pos x="0" y="25"/>
                  </a:cxn>
                  <a:cxn ang="0">
                    <a:pos x="1" y="0"/>
                  </a:cxn>
                </a:cxnLst>
                <a:rect l="0" t="0" r="r" b="b"/>
                <a:pathLst>
                  <a:path w="144" h="45">
                    <a:moveTo>
                      <a:pt x="1" y="0"/>
                    </a:moveTo>
                    <a:lnTo>
                      <a:pt x="144" y="13"/>
                    </a:lnTo>
                    <a:lnTo>
                      <a:pt x="144" y="45"/>
                    </a:lnTo>
                    <a:lnTo>
                      <a:pt x="0" y="25"/>
                    </a:lnTo>
                    <a:lnTo>
                      <a:pt x="1" y="0"/>
                    </a:lnTo>
                    <a:close/>
                  </a:path>
                </a:pathLst>
              </a:custGeom>
              <a:solidFill>
                <a:srgbClr val="AA8E70"/>
              </a:solidFill>
              <a:ln w="9525">
                <a:noFill/>
                <a:round/>
                <a:headEnd/>
                <a:tailEnd/>
              </a:ln>
            </p:spPr>
            <p:txBody>
              <a:bodyPr/>
              <a:lstStyle/>
              <a:p>
                <a:endParaRPr lang="en-US"/>
              </a:p>
            </p:txBody>
          </p:sp>
          <p:sp>
            <p:nvSpPr>
              <p:cNvPr id="285" name="Freeform 30"/>
              <p:cNvSpPr>
                <a:spLocks/>
              </p:cNvSpPr>
              <p:nvPr/>
            </p:nvSpPr>
            <p:spPr bwMode="auto">
              <a:xfrm>
                <a:off x="2726" y="1325"/>
                <a:ext cx="10" cy="3"/>
              </a:xfrm>
              <a:custGeom>
                <a:avLst/>
                <a:gdLst/>
                <a:ahLst/>
                <a:cxnLst>
                  <a:cxn ang="0">
                    <a:pos x="30" y="0"/>
                  </a:cxn>
                  <a:cxn ang="0">
                    <a:pos x="41" y="1"/>
                  </a:cxn>
                  <a:cxn ang="0">
                    <a:pos x="50" y="3"/>
                  </a:cxn>
                  <a:cxn ang="0">
                    <a:pos x="55" y="6"/>
                  </a:cxn>
                  <a:cxn ang="0">
                    <a:pos x="57" y="10"/>
                  </a:cxn>
                  <a:cxn ang="0">
                    <a:pos x="55" y="13"/>
                  </a:cxn>
                  <a:cxn ang="0">
                    <a:pos x="49" y="14"/>
                  </a:cxn>
                  <a:cxn ang="0">
                    <a:pos x="40" y="15"/>
                  </a:cxn>
                  <a:cxn ang="0">
                    <a:pos x="28" y="14"/>
                  </a:cxn>
                  <a:cxn ang="0">
                    <a:pos x="17" y="13"/>
                  </a:cxn>
                  <a:cxn ang="0">
                    <a:pos x="8" y="11"/>
                  </a:cxn>
                  <a:cxn ang="0">
                    <a:pos x="2" y="7"/>
                  </a:cxn>
                  <a:cxn ang="0">
                    <a:pos x="0" y="4"/>
                  </a:cxn>
                  <a:cxn ang="0">
                    <a:pos x="3" y="2"/>
                  </a:cxn>
                  <a:cxn ang="0">
                    <a:pos x="9" y="0"/>
                  </a:cxn>
                  <a:cxn ang="0">
                    <a:pos x="18" y="0"/>
                  </a:cxn>
                  <a:cxn ang="0">
                    <a:pos x="30" y="0"/>
                  </a:cxn>
                </a:cxnLst>
                <a:rect l="0" t="0" r="r" b="b"/>
                <a:pathLst>
                  <a:path w="57" h="15">
                    <a:moveTo>
                      <a:pt x="30" y="0"/>
                    </a:moveTo>
                    <a:lnTo>
                      <a:pt x="41" y="1"/>
                    </a:lnTo>
                    <a:lnTo>
                      <a:pt x="50" y="3"/>
                    </a:lnTo>
                    <a:lnTo>
                      <a:pt x="55" y="6"/>
                    </a:lnTo>
                    <a:lnTo>
                      <a:pt x="57" y="10"/>
                    </a:lnTo>
                    <a:lnTo>
                      <a:pt x="55" y="13"/>
                    </a:lnTo>
                    <a:lnTo>
                      <a:pt x="49" y="14"/>
                    </a:lnTo>
                    <a:lnTo>
                      <a:pt x="40" y="15"/>
                    </a:lnTo>
                    <a:lnTo>
                      <a:pt x="28" y="14"/>
                    </a:lnTo>
                    <a:lnTo>
                      <a:pt x="17" y="13"/>
                    </a:lnTo>
                    <a:lnTo>
                      <a:pt x="8" y="11"/>
                    </a:lnTo>
                    <a:lnTo>
                      <a:pt x="2" y="7"/>
                    </a:lnTo>
                    <a:lnTo>
                      <a:pt x="0" y="4"/>
                    </a:lnTo>
                    <a:lnTo>
                      <a:pt x="3" y="2"/>
                    </a:lnTo>
                    <a:lnTo>
                      <a:pt x="9" y="0"/>
                    </a:lnTo>
                    <a:lnTo>
                      <a:pt x="18" y="0"/>
                    </a:lnTo>
                    <a:lnTo>
                      <a:pt x="30" y="0"/>
                    </a:lnTo>
                    <a:close/>
                  </a:path>
                </a:pathLst>
              </a:custGeom>
              <a:solidFill>
                <a:srgbClr val="003551"/>
              </a:solidFill>
              <a:ln w="9525">
                <a:noFill/>
                <a:round/>
                <a:headEnd/>
                <a:tailEnd/>
              </a:ln>
            </p:spPr>
            <p:txBody>
              <a:bodyPr/>
              <a:lstStyle/>
              <a:p>
                <a:endParaRPr lang="en-US"/>
              </a:p>
            </p:txBody>
          </p:sp>
          <p:sp>
            <p:nvSpPr>
              <p:cNvPr id="286" name="Freeform 31"/>
              <p:cNvSpPr>
                <a:spLocks/>
              </p:cNvSpPr>
              <p:nvPr/>
            </p:nvSpPr>
            <p:spPr bwMode="auto">
              <a:xfrm>
                <a:off x="2726" y="1325"/>
                <a:ext cx="7" cy="2"/>
              </a:xfrm>
              <a:custGeom>
                <a:avLst/>
                <a:gdLst/>
                <a:ahLst/>
                <a:cxnLst>
                  <a:cxn ang="0">
                    <a:pos x="20" y="0"/>
                  </a:cxn>
                  <a:cxn ang="0">
                    <a:pos x="27" y="1"/>
                  </a:cxn>
                  <a:cxn ang="0">
                    <a:pos x="34" y="3"/>
                  </a:cxn>
                  <a:cxn ang="0">
                    <a:pos x="38" y="6"/>
                  </a:cxn>
                  <a:cxn ang="0">
                    <a:pos x="39" y="9"/>
                  </a:cxn>
                  <a:cxn ang="0">
                    <a:pos x="37" y="12"/>
                  </a:cxn>
                  <a:cxn ang="0">
                    <a:pos x="33" y="14"/>
                  </a:cxn>
                  <a:cxn ang="0">
                    <a:pos x="26" y="15"/>
                  </a:cxn>
                  <a:cxn ang="0">
                    <a:pos x="19" y="15"/>
                  </a:cxn>
                  <a:cxn ang="0">
                    <a:pos x="11" y="14"/>
                  </a:cxn>
                  <a:cxn ang="0">
                    <a:pos x="5" y="12"/>
                  </a:cxn>
                  <a:cxn ang="0">
                    <a:pos x="1" y="8"/>
                  </a:cxn>
                  <a:cxn ang="0">
                    <a:pos x="0" y="5"/>
                  </a:cxn>
                  <a:cxn ang="0">
                    <a:pos x="2" y="3"/>
                  </a:cxn>
                  <a:cxn ang="0">
                    <a:pos x="6" y="1"/>
                  </a:cxn>
                  <a:cxn ang="0">
                    <a:pos x="12" y="0"/>
                  </a:cxn>
                  <a:cxn ang="0">
                    <a:pos x="20" y="0"/>
                  </a:cxn>
                </a:cxnLst>
                <a:rect l="0" t="0" r="r" b="b"/>
                <a:pathLst>
                  <a:path w="39" h="15">
                    <a:moveTo>
                      <a:pt x="20" y="0"/>
                    </a:moveTo>
                    <a:lnTo>
                      <a:pt x="27" y="1"/>
                    </a:lnTo>
                    <a:lnTo>
                      <a:pt x="34" y="3"/>
                    </a:lnTo>
                    <a:lnTo>
                      <a:pt x="38" y="6"/>
                    </a:lnTo>
                    <a:lnTo>
                      <a:pt x="39" y="9"/>
                    </a:lnTo>
                    <a:lnTo>
                      <a:pt x="37" y="12"/>
                    </a:lnTo>
                    <a:lnTo>
                      <a:pt x="33" y="14"/>
                    </a:lnTo>
                    <a:lnTo>
                      <a:pt x="26" y="15"/>
                    </a:lnTo>
                    <a:lnTo>
                      <a:pt x="19" y="15"/>
                    </a:lnTo>
                    <a:lnTo>
                      <a:pt x="11" y="14"/>
                    </a:lnTo>
                    <a:lnTo>
                      <a:pt x="5" y="12"/>
                    </a:lnTo>
                    <a:lnTo>
                      <a:pt x="1" y="8"/>
                    </a:lnTo>
                    <a:lnTo>
                      <a:pt x="0" y="5"/>
                    </a:lnTo>
                    <a:lnTo>
                      <a:pt x="2" y="3"/>
                    </a:lnTo>
                    <a:lnTo>
                      <a:pt x="6" y="1"/>
                    </a:lnTo>
                    <a:lnTo>
                      <a:pt x="12" y="0"/>
                    </a:lnTo>
                    <a:lnTo>
                      <a:pt x="20" y="0"/>
                    </a:lnTo>
                    <a:close/>
                  </a:path>
                </a:pathLst>
              </a:custGeom>
              <a:solidFill>
                <a:srgbClr val="876B4C"/>
              </a:solidFill>
              <a:ln w="9525">
                <a:noFill/>
                <a:round/>
                <a:headEnd/>
                <a:tailEnd/>
              </a:ln>
            </p:spPr>
            <p:txBody>
              <a:bodyPr/>
              <a:lstStyle/>
              <a:p>
                <a:endParaRPr lang="en-US"/>
              </a:p>
            </p:txBody>
          </p:sp>
          <p:sp>
            <p:nvSpPr>
              <p:cNvPr id="287" name="Freeform 32"/>
              <p:cNvSpPr>
                <a:spLocks/>
              </p:cNvSpPr>
              <p:nvPr/>
            </p:nvSpPr>
            <p:spPr bwMode="auto">
              <a:xfrm>
                <a:off x="2726" y="1325"/>
                <a:ext cx="5" cy="2"/>
              </a:xfrm>
              <a:custGeom>
                <a:avLst/>
                <a:gdLst/>
                <a:ahLst/>
                <a:cxnLst>
                  <a:cxn ang="0">
                    <a:pos x="15" y="0"/>
                  </a:cxn>
                  <a:cxn ang="0">
                    <a:pos x="20" y="1"/>
                  </a:cxn>
                  <a:cxn ang="0">
                    <a:pos x="24" y="2"/>
                  </a:cxn>
                  <a:cxn ang="0">
                    <a:pos x="26" y="4"/>
                  </a:cxn>
                  <a:cxn ang="0">
                    <a:pos x="27" y="6"/>
                  </a:cxn>
                  <a:cxn ang="0">
                    <a:pos x="26" y="7"/>
                  </a:cxn>
                  <a:cxn ang="0">
                    <a:pos x="23" y="10"/>
                  </a:cxn>
                  <a:cxn ang="0">
                    <a:pos x="19" y="10"/>
                  </a:cxn>
                  <a:cxn ang="0">
                    <a:pos x="14" y="10"/>
                  </a:cxn>
                  <a:cxn ang="0">
                    <a:pos x="8" y="9"/>
                  </a:cxn>
                  <a:cxn ang="0">
                    <a:pos x="4" y="7"/>
                  </a:cxn>
                  <a:cxn ang="0">
                    <a:pos x="1" y="5"/>
                  </a:cxn>
                  <a:cxn ang="0">
                    <a:pos x="0" y="3"/>
                  </a:cxn>
                  <a:cxn ang="0">
                    <a:pos x="1" y="2"/>
                  </a:cxn>
                  <a:cxn ang="0">
                    <a:pos x="4" y="0"/>
                  </a:cxn>
                  <a:cxn ang="0">
                    <a:pos x="8" y="0"/>
                  </a:cxn>
                  <a:cxn ang="0">
                    <a:pos x="15" y="0"/>
                  </a:cxn>
                </a:cxnLst>
                <a:rect l="0" t="0" r="r" b="b"/>
                <a:pathLst>
                  <a:path w="27" h="10">
                    <a:moveTo>
                      <a:pt x="15" y="0"/>
                    </a:moveTo>
                    <a:lnTo>
                      <a:pt x="20" y="1"/>
                    </a:lnTo>
                    <a:lnTo>
                      <a:pt x="24" y="2"/>
                    </a:lnTo>
                    <a:lnTo>
                      <a:pt x="26" y="4"/>
                    </a:lnTo>
                    <a:lnTo>
                      <a:pt x="27" y="6"/>
                    </a:lnTo>
                    <a:lnTo>
                      <a:pt x="26" y="7"/>
                    </a:lnTo>
                    <a:lnTo>
                      <a:pt x="23" y="10"/>
                    </a:lnTo>
                    <a:lnTo>
                      <a:pt x="19" y="10"/>
                    </a:lnTo>
                    <a:lnTo>
                      <a:pt x="14" y="10"/>
                    </a:lnTo>
                    <a:lnTo>
                      <a:pt x="8" y="9"/>
                    </a:lnTo>
                    <a:lnTo>
                      <a:pt x="4" y="7"/>
                    </a:lnTo>
                    <a:lnTo>
                      <a:pt x="1" y="5"/>
                    </a:lnTo>
                    <a:lnTo>
                      <a:pt x="0" y="3"/>
                    </a:lnTo>
                    <a:lnTo>
                      <a:pt x="1" y="2"/>
                    </a:lnTo>
                    <a:lnTo>
                      <a:pt x="4" y="0"/>
                    </a:lnTo>
                    <a:lnTo>
                      <a:pt x="8" y="0"/>
                    </a:lnTo>
                    <a:lnTo>
                      <a:pt x="15" y="0"/>
                    </a:lnTo>
                    <a:close/>
                  </a:path>
                </a:pathLst>
              </a:custGeom>
              <a:solidFill>
                <a:srgbClr val="C6B59E"/>
              </a:solidFill>
              <a:ln w="9525">
                <a:noFill/>
                <a:round/>
                <a:headEnd/>
                <a:tailEnd/>
              </a:ln>
            </p:spPr>
            <p:txBody>
              <a:bodyPr/>
              <a:lstStyle/>
              <a:p>
                <a:endParaRPr lang="en-US"/>
              </a:p>
            </p:txBody>
          </p:sp>
          <p:sp>
            <p:nvSpPr>
              <p:cNvPr id="288" name="Freeform 33"/>
              <p:cNvSpPr>
                <a:spLocks/>
              </p:cNvSpPr>
              <p:nvPr/>
            </p:nvSpPr>
            <p:spPr bwMode="auto">
              <a:xfrm>
                <a:off x="2744" y="1323"/>
                <a:ext cx="16" cy="7"/>
              </a:xfrm>
              <a:custGeom>
                <a:avLst/>
                <a:gdLst/>
                <a:ahLst/>
                <a:cxnLst>
                  <a:cxn ang="0">
                    <a:pos x="0" y="18"/>
                  </a:cxn>
                  <a:cxn ang="0">
                    <a:pos x="98" y="0"/>
                  </a:cxn>
                  <a:cxn ang="0">
                    <a:pos x="98" y="18"/>
                  </a:cxn>
                  <a:cxn ang="0">
                    <a:pos x="71" y="27"/>
                  </a:cxn>
                  <a:cxn ang="0">
                    <a:pos x="0" y="45"/>
                  </a:cxn>
                  <a:cxn ang="0">
                    <a:pos x="0" y="18"/>
                  </a:cxn>
                </a:cxnLst>
                <a:rect l="0" t="0" r="r" b="b"/>
                <a:pathLst>
                  <a:path w="98" h="45">
                    <a:moveTo>
                      <a:pt x="0" y="18"/>
                    </a:moveTo>
                    <a:lnTo>
                      <a:pt x="98" y="0"/>
                    </a:lnTo>
                    <a:lnTo>
                      <a:pt x="98" y="18"/>
                    </a:lnTo>
                    <a:lnTo>
                      <a:pt x="71" y="27"/>
                    </a:lnTo>
                    <a:lnTo>
                      <a:pt x="0" y="45"/>
                    </a:lnTo>
                    <a:lnTo>
                      <a:pt x="0" y="18"/>
                    </a:lnTo>
                    <a:close/>
                  </a:path>
                </a:pathLst>
              </a:custGeom>
              <a:solidFill>
                <a:srgbClr val="3A4447"/>
              </a:solidFill>
              <a:ln w="9525">
                <a:noFill/>
                <a:round/>
                <a:headEnd/>
                <a:tailEnd/>
              </a:ln>
            </p:spPr>
            <p:txBody>
              <a:bodyPr/>
              <a:lstStyle/>
              <a:p>
                <a:endParaRPr lang="en-US"/>
              </a:p>
            </p:txBody>
          </p:sp>
          <p:sp>
            <p:nvSpPr>
              <p:cNvPr id="289" name="Freeform 34"/>
              <p:cNvSpPr>
                <a:spLocks/>
              </p:cNvSpPr>
              <p:nvPr/>
            </p:nvSpPr>
            <p:spPr bwMode="auto">
              <a:xfrm>
                <a:off x="2745" y="1323"/>
                <a:ext cx="15" cy="7"/>
              </a:xfrm>
              <a:custGeom>
                <a:avLst/>
                <a:gdLst/>
                <a:ahLst/>
                <a:cxnLst>
                  <a:cxn ang="0">
                    <a:pos x="0" y="17"/>
                  </a:cxn>
                  <a:cxn ang="0">
                    <a:pos x="12" y="15"/>
                  </a:cxn>
                  <a:cxn ang="0">
                    <a:pos x="24" y="13"/>
                  </a:cxn>
                  <a:cxn ang="0">
                    <a:pos x="36" y="11"/>
                  </a:cxn>
                  <a:cxn ang="0">
                    <a:pos x="47" y="9"/>
                  </a:cxn>
                  <a:cxn ang="0">
                    <a:pos x="58" y="7"/>
                  </a:cxn>
                  <a:cxn ang="0">
                    <a:pos x="70" y="4"/>
                  </a:cxn>
                  <a:cxn ang="0">
                    <a:pos x="81" y="2"/>
                  </a:cxn>
                  <a:cxn ang="0">
                    <a:pos x="93" y="0"/>
                  </a:cxn>
                  <a:cxn ang="0">
                    <a:pos x="93" y="4"/>
                  </a:cxn>
                  <a:cxn ang="0">
                    <a:pos x="93" y="9"/>
                  </a:cxn>
                  <a:cxn ang="0">
                    <a:pos x="93" y="13"/>
                  </a:cxn>
                  <a:cxn ang="0">
                    <a:pos x="93" y="18"/>
                  </a:cxn>
                  <a:cxn ang="0">
                    <a:pos x="86" y="20"/>
                  </a:cxn>
                  <a:cxn ang="0">
                    <a:pos x="79" y="22"/>
                  </a:cxn>
                  <a:cxn ang="0">
                    <a:pos x="73" y="24"/>
                  </a:cxn>
                  <a:cxn ang="0">
                    <a:pos x="66" y="27"/>
                  </a:cxn>
                  <a:cxn ang="0">
                    <a:pos x="58" y="29"/>
                  </a:cxn>
                  <a:cxn ang="0">
                    <a:pos x="49" y="31"/>
                  </a:cxn>
                  <a:cxn ang="0">
                    <a:pos x="41" y="33"/>
                  </a:cxn>
                  <a:cxn ang="0">
                    <a:pos x="33" y="35"/>
                  </a:cxn>
                  <a:cxn ang="0">
                    <a:pos x="25" y="38"/>
                  </a:cxn>
                  <a:cxn ang="0">
                    <a:pos x="16" y="40"/>
                  </a:cxn>
                  <a:cxn ang="0">
                    <a:pos x="9" y="42"/>
                  </a:cxn>
                  <a:cxn ang="0">
                    <a:pos x="0" y="44"/>
                  </a:cxn>
                  <a:cxn ang="0">
                    <a:pos x="0" y="37"/>
                  </a:cxn>
                  <a:cxn ang="0">
                    <a:pos x="0" y="31"/>
                  </a:cxn>
                  <a:cxn ang="0">
                    <a:pos x="0" y="24"/>
                  </a:cxn>
                  <a:cxn ang="0">
                    <a:pos x="0" y="17"/>
                  </a:cxn>
                </a:cxnLst>
                <a:rect l="0" t="0" r="r" b="b"/>
                <a:pathLst>
                  <a:path w="93" h="44">
                    <a:moveTo>
                      <a:pt x="0" y="17"/>
                    </a:moveTo>
                    <a:lnTo>
                      <a:pt x="12" y="15"/>
                    </a:lnTo>
                    <a:lnTo>
                      <a:pt x="24" y="13"/>
                    </a:lnTo>
                    <a:lnTo>
                      <a:pt x="36" y="11"/>
                    </a:lnTo>
                    <a:lnTo>
                      <a:pt x="47" y="9"/>
                    </a:lnTo>
                    <a:lnTo>
                      <a:pt x="58" y="7"/>
                    </a:lnTo>
                    <a:lnTo>
                      <a:pt x="70" y="4"/>
                    </a:lnTo>
                    <a:lnTo>
                      <a:pt x="81" y="2"/>
                    </a:lnTo>
                    <a:lnTo>
                      <a:pt x="93" y="0"/>
                    </a:lnTo>
                    <a:lnTo>
                      <a:pt x="93" y="4"/>
                    </a:lnTo>
                    <a:lnTo>
                      <a:pt x="93" y="9"/>
                    </a:lnTo>
                    <a:lnTo>
                      <a:pt x="93" y="13"/>
                    </a:lnTo>
                    <a:lnTo>
                      <a:pt x="93" y="18"/>
                    </a:lnTo>
                    <a:lnTo>
                      <a:pt x="86" y="20"/>
                    </a:lnTo>
                    <a:lnTo>
                      <a:pt x="79" y="22"/>
                    </a:lnTo>
                    <a:lnTo>
                      <a:pt x="73" y="24"/>
                    </a:lnTo>
                    <a:lnTo>
                      <a:pt x="66" y="27"/>
                    </a:lnTo>
                    <a:lnTo>
                      <a:pt x="58" y="29"/>
                    </a:lnTo>
                    <a:lnTo>
                      <a:pt x="49" y="31"/>
                    </a:lnTo>
                    <a:lnTo>
                      <a:pt x="41" y="33"/>
                    </a:lnTo>
                    <a:lnTo>
                      <a:pt x="33" y="35"/>
                    </a:lnTo>
                    <a:lnTo>
                      <a:pt x="25" y="38"/>
                    </a:lnTo>
                    <a:lnTo>
                      <a:pt x="16" y="40"/>
                    </a:lnTo>
                    <a:lnTo>
                      <a:pt x="9" y="42"/>
                    </a:lnTo>
                    <a:lnTo>
                      <a:pt x="0" y="44"/>
                    </a:lnTo>
                    <a:lnTo>
                      <a:pt x="0" y="37"/>
                    </a:lnTo>
                    <a:lnTo>
                      <a:pt x="0" y="31"/>
                    </a:lnTo>
                    <a:lnTo>
                      <a:pt x="0" y="24"/>
                    </a:lnTo>
                    <a:lnTo>
                      <a:pt x="0" y="17"/>
                    </a:lnTo>
                    <a:close/>
                  </a:path>
                </a:pathLst>
              </a:custGeom>
              <a:solidFill>
                <a:srgbClr val="424444"/>
              </a:solidFill>
              <a:ln w="9525">
                <a:noFill/>
                <a:round/>
                <a:headEnd/>
                <a:tailEnd/>
              </a:ln>
            </p:spPr>
            <p:txBody>
              <a:bodyPr/>
              <a:lstStyle/>
              <a:p>
                <a:endParaRPr lang="en-US"/>
              </a:p>
            </p:txBody>
          </p:sp>
          <p:sp>
            <p:nvSpPr>
              <p:cNvPr id="290" name="Freeform 35"/>
              <p:cNvSpPr>
                <a:spLocks/>
              </p:cNvSpPr>
              <p:nvPr/>
            </p:nvSpPr>
            <p:spPr bwMode="auto">
              <a:xfrm>
                <a:off x="2746" y="1323"/>
                <a:ext cx="14" cy="7"/>
              </a:xfrm>
              <a:custGeom>
                <a:avLst/>
                <a:gdLst/>
                <a:ahLst/>
                <a:cxnLst>
                  <a:cxn ang="0">
                    <a:pos x="0" y="17"/>
                  </a:cxn>
                  <a:cxn ang="0">
                    <a:pos x="10" y="15"/>
                  </a:cxn>
                  <a:cxn ang="0">
                    <a:pos x="22" y="13"/>
                  </a:cxn>
                  <a:cxn ang="0">
                    <a:pos x="33" y="10"/>
                  </a:cxn>
                  <a:cxn ang="0">
                    <a:pos x="44" y="8"/>
                  </a:cxn>
                  <a:cxn ang="0">
                    <a:pos x="55" y="6"/>
                  </a:cxn>
                  <a:cxn ang="0">
                    <a:pos x="66" y="4"/>
                  </a:cxn>
                  <a:cxn ang="0">
                    <a:pos x="77" y="2"/>
                  </a:cxn>
                  <a:cxn ang="0">
                    <a:pos x="88" y="0"/>
                  </a:cxn>
                  <a:cxn ang="0">
                    <a:pos x="88" y="5"/>
                  </a:cxn>
                  <a:cxn ang="0">
                    <a:pos x="88" y="9"/>
                  </a:cxn>
                  <a:cxn ang="0">
                    <a:pos x="88" y="14"/>
                  </a:cxn>
                  <a:cxn ang="0">
                    <a:pos x="88" y="19"/>
                  </a:cxn>
                  <a:cxn ang="0">
                    <a:pos x="82" y="21"/>
                  </a:cxn>
                  <a:cxn ang="0">
                    <a:pos x="75" y="22"/>
                  </a:cxn>
                  <a:cxn ang="0">
                    <a:pos x="68" y="24"/>
                  </a:cxn>
                  <a:cxn ang="0">
                    <a:pos x="61" y="27"/>
                  </a:cxn>
                  <a:cxn ang="0">
                    <a:pos x="54" y="29"/>
                  </a:cxn>
                  <a:cxn ang="0">
                    <a:pos x="47" y="31"/>
                  </a:cxn>
                  <a:cxn ang="0">
                    <a:pos x="39" y="33"/>
                  </a:cxn>
                  <a:cxn ang="0">
                    <a:pos x="32" y="35"/>
                  </a:cxn>
                  <a:cxn ang="0">
                    <a:pos x="23" y="37"/>
                  </a:cxn>
                  <a:cxn ang="0">
                    <a:pos x="16" y="39"/>
                  </a:cxn>
                  <a:cxn ang="0">
                    <a:pos x="8" y="41"/>
                  </a:cxn>
                  <a:cxn ang="0">
                    <a:pos x="1" y="43"/>
                  </a:cxn>
                  <a:cxn ang="0">
                    <a:pos x="1" y="36"/>
                  </a:cxn>
                  <a:cxn ang="0">
                    <a:pos x="1" y="30"/>
                  </a:cxn>
                  <a:cxn ang="0">
                    <a:pos x="0" y="23"/>
                  </a:cxn>
                  <a:cxn ang="0">
                    <a:pos x="0" y="17"/>
                  </a:cxn>
                </a:cxnLst>
                <a:rect l="0" t="0" r="r" b="b"/>
                <a:pathLst>
                  <a:path w="88" h="43">
                    <a:moveTo>
                      <a:pt x="0" y="17"/>
                    </a:moveTo>
                    <a:lnTo>
                      <a:pt x="10" y="15"/>
                    </a:lnTo>
                    <a:lnTo>
                      <a:pt x="22" y="13"/>
                    </a:lnTo>
                    <a:lnTo>
                      <a:pt x="33" y="10"/>
                    </a:lnTo>
                    <a:lnTo>
                      <a:pt x="44" y="8"/>
                    </a:lnTo>
                    <a:lnTo>
                      <a:pt x="55" y="6"/>
                    </a:lnTo>
                    <a:lnTo>
                      <a:pt x="66" y="4"/>
                    </a:lnTo>
                    <a:lnTo>
                      <a:pt x="77" y="2"/>
                    </a:lnTo>
                    <a:lnTo>
                      <a:pt x="88" y="0"/>
                    </a:lnTo>
                    <a:lnTo>
                      <a:pt x="88" y="5"/>
                    </a:lnTo>
                    <a:lnTo>
                      <a:pt x="88" y="9"/>
                    </a:lnTo>
                    <a:lnTo>
                      <a:pt x="88" y="14"/>
                    </a:lnTo>
                    <a:lnTo>
                      <a:pt x="88" y="19"/>
                    </a:lnTo>
                    <a:lnTo>
                      <a:pt x="82" y="21"/>
                    </a:lnTo>
                    <a:lnTo>
                      <a:pt x="75" y="22"/>
                    </a:lnTo>
                    <a:lnTo>
                      <a:pt x="68" y="24"/>
                    </a:lnTo>
                    <a:lnTo>
                      <a:pt x="61" y="27"/>
                    </a:lnTo>
                    <a:lnTo>
                      <a:pt x="54" y="29"/>
                    </a:lnTo>
                    <a:lnTo>
                      <a:pt x="47" y="31"/>
                    </a:lnTo>
                    <a:lnTo>
                      <a:pt x="39" y="33"/>
                    </a:lnTo>
                    <a:lnTo>
                      <a:pt x="32" y="35"/>
                    </a:lnTo>
                    <a:lnTo>
                      <a:pt x="23" y="37"/>
                    </a:lnTo>
                    <a:lnTo>
                      <a:pt x="16" y="39"/>
                    </a:lnTo>
                    <a:lnTo>
                      <a:pt x="8" y="41"/>
                    </a:lnTo>
                    <a:lnTo>
                      <a:pt x="1" y="43"/>
                    </a:lnTo>
                    <a:lnTo>
                      <a:pt x="1" y="36"/>
                    </a:lnTo>
                    <a:lnTo>
                      <a:pt x="1" y="30"/>
                    </a:lnTo>
                    <a:lnTo>
                      <a:pt x="0" y="23"/>
                    </a:lnTo>
                    <a:lnTo>
                      <a:pt x="0" y="17"/>
                    </a:lnTo>
                    <a:close/>
                  </a:path>
                </a:pathLst>
              </a:custGeom>
              <a:solidFill>
                <a:srgbClr val="44423D"/>
              </a:solidFill>
              <a:ln w="9525">
                <a:noFill/>
                <a:round/>
                <a:headEnd/>
                <a:tailEnd/>
              </a:ln>
            </p:spPr>
            <p:txBody>
              <a:bodyPr/>
              <a:lstStyle/>
              <a:p>
                <a:endParaRPr lang="en-US"/>
              </a:p>
            </p:txBody>
          </p:sp>
          <p:sp>
            <p:nvSpPr>
              <p:cNvPr id="291" name="Freeform 36"/>
              <p:cNvSpPr>
                <a:spLocks/>
              </p:cNvSpPr>
              <p:nvPr/>
            </p:nvSpPr>
            <p:spPr bwMode="auto">
              <a:xfrm>
                <a:off x="2747" y="1323"/>
                <a:ext cx="13" cy="6"/>
              </a:xfrm>
              <a:custGeom>
                <a:avLst/>
                <a:gdLst/>
                <a:ahLst/>
                <a:cxnLst>
                  <a:cxn ang="0">
                    <a:pos x="0" y="16"/>
                  </a:cxn>
                  <a:cxn ang="0">
                    <a:pos x="11" y="14"/>
                  </a:cxn>
                  <a:cxn ang="0">
                    <a:pos x="21" y="12"/>
                  </a:cxn>
                  <a:cxn ang="0">
                    <a:pos x="31" y="10"/>
                  </a:cxn>
                  <a:cxn ang="0">
                    <a:pos x="42" y="8"/>
                  </a:cxn>
                  <a:cxn ang="0">
                    <a:pos x="52" y="6"/>
                  </a:cxn>
                  <a:cxn ang="0">
                    <a:pos x="63" y="4"/>
                  </a:cxn>
                  <a:cxn ang="0">
                    <a:pos x="72" y="2"/>
                  </a:cxn>
                  <a:cxn ang="0">
                    <a:pos x="83" y="0"/>
                  </a:cxn>
                  <a:cxn ang="0">
                    <a:pos x="83" y="5"/>
                  </a:cxn>
                  <a:cxn ang="0">
                    <a:pos x="83" y="9"/>
                  </a:cxn>
                  <a:cxn ang="0">
                    <a:pos x="83" y="14"/>
                  </a:cxn>
                  <a:cxn ang="0">
                    <a:pos x="83" y="19"/>
                  </a:cxn>
                  <a:cxn ang="0">
                    <a:pos x="77" y="21"/>
                  </a:cxn>
                  <a:cxn ang="0">
                    <a:pos x="70" y="22"/>
                  </a:cxn>
                  <a:cxn ang="0">
                    <a:pos x="64" y="24"/>
                  </a:cxn>
                  <a:cxn ang="0">
                    <a:pos x="58" y="27"/>
                  </a:cxn>
                  <a:cxn ang="0">
                    <a:pos x="50" y="29"/>
                  </a:cxn>
                  <a:cxn ang="0">
                    <a:pos x="44" y="31"/>
                  </a:cxn>
                  <a:cxn ang="0">
                    <a:pos x="36" y="33"/>
                  </a:cxn>
                  <a:cxn ang="0">
                    <a:pos x="29" y="34"/>
                  </a:cxn>
                  <a:cxn ang="0">
                    <a:pos x="21" y="36"/>
                  </a:cxn>
                  <a:cxn ang="0">
                    <a:pos x="15" y="38"/>
                  </a:cxn>
                  <a:cxn ang="0">
                    <a:pos x="7" y="39"/>
                  </a:cxn>
                  <a:cxn ang="0">
                    <a:pos x="1" y="41"/>
                  </a:cxn>
                  <a:cxn ang="0">
                    <a:pos x="0" y="35"/>
                  </a:cxn>
                  <a:cxn ang="0">
                    <a:pos x="0" y="29"/>
                  </a:cxn>
                  <a:cxn ang="0">
                    <a:pos x="0" y="22"/>
                  </a:cxn>
                  <a:cxn ang="0">
                    <a:pos x="0" y="16"/>
                  </a:cxn>
                </a:cxnLst>
                <a:rect l="0" t="0" r="r" b="b"/>
                <a:pathLst>
                  <a:path w="83" h="41">
                    <a:moveTo>
                      <a:pt x="0" y="16"/>
                    </a:moveTo>
                    <a:lnTo>
                      <a:pt x="11" y="14"/>
                    </a:lnTo>
                    <a:lnTo>
                      <a:pt x="21" y="12"/>
                    </a:lnTo>
                    <a:lnTo>
                      <a:pt x="31" y="10"/>
                    </a:lnTo>
                    <a:lnTo>
                      <a:pt x="42" y="8"/>
                    </a:lnTo>
                    <a:lnTo>
                      <a:pt x="52" y="6"/>
                    </a:lnTo>
                    <a:lnTo>
                      <a:pt x="63" y="4"/>
                    </a:lnTo>
                    <a:lnTo>
                      <a:pt x="72" y="2"/>
                    </a:lnTo>
                    <a:lnTo>
                      <a:pt x="83" y="0"/>
                    </a:lnTo>
                    <a:lnTo>
                      <a:pt x="83" y="5"/>
                    </a:lnTo>
                    <a:lnTo>
                      <a:pt x="83" y="9"/>
                    </a:lnTo>
                    <a:lnTo>
                      <a:pt x="83" y="14"/>
                    </a:lnTo>
                    <a:lnTo>
                      <a:pt x="83" y="19"/>
                    </a:lnTo>
                    <a:lnTo>
                      <a:pt x="77" y="21"/>
                    </a:lnTo>
                    <a:lnTo>
                      <a:pt x="70" y="22"/>
                    </a:lnTo>
                    <a:lnTo>
                      <a:pt x="64" y="24"/>
                    </a:lnTo>
                    <a:lnTo>
                      <a:pt x="58" y="27"/>
                    </a:lnTo>
                    <a:lnTo>
                      <a:pt x="50" y="29"/>
                    </a:lnTo>
                    <a:lnTo>
                      <a:pt x="44" y="31"/>
                    </a:lnTo>
                    <a:lnTo>
                      <a:pt x="36" y="33"/>
                    </a:lnTo>
                    <a:lnTo>
                      <a:pt x="29" y="34"/>
                    </a:lnTo>
                    <a:lnTo>
                      <a:pt x="21" y="36"/>
                    </a:lnTo>
                    <a:lnTo>
                      <a:pt x="15" y="38"/>
                    </a:lnTo>
                    <a:lnTo>
                      <a:pt x="7" y="39"/>
                    </a:lnTo>
                    <a:lnTo>
                      <a:pt x="1" y="41"/>
                    </a:lnTo>
                    <a:lnTo>
                      <a:pt x="0" y="35"/>
                    </a:lnTo>
                    <a:lnTo>
                      <a:pt x="0" y="29"/>
                    </a:lnTo>
                    <a:lnTo>
                      <a:pt x="0" y="22"/>
                    </a:lnTo>
                    <a:lnTo>
                      <a:pt x="0" y="16"/>
                    </a:lnTo>
                    <a:close/>
                  </a:path>
                </a:pathLst>
              </a:custGeom>
              <a:solidFill>
                <a:srgbClr val="4C443A"/>
              </a:solidFill>
              <a:ln w="9525">
                <a:noFill/>
                <a:round/>
                <a:headEnd/>
                <a:tailEnd/>
              </a:ln>
            </p:spPr>
            <p:txBody>
              <a:bodyPr/>
              <a:lstStyle/>
              <a:p>
                <a:endParaRPr lang="en-US"/>
              </a:p>
            </p:txBody>
          </p:sp>
          <p:sp>
            <p:nvSpPr>
              <p:cNvPr id="292" name="Freeform 37"/>
              <p:cNvSpPr>
                <a:spLocks/>
              </p:cNvSpPr>
              <p:nvPr/>
            </p:nvSpPr>
            <p:spPr bwMode="auto">
              <a:xfrm>
                <a:off x="2747" y="1323"/>
                <a:ext cx="13" cy="6"/>
              </a:xfrm>
              <a:custGeom>
                <a:avLst/>
                <a:gdLst/>
                <a:ahLst/>
                <a:cxnLst>
                  <a:cxn ang="0">
                    <a:pos x="0" y="15"/>
                  </a:cxn>
                  <a:cxn ang="0">
                    <a:pos x="10" y="13"/>
                  </a:cxn>
                  <a:cxn ang="0">
                    <a:pos x="20" y="11"/>
                  </a:cxn>
                  <a:cxn ang="0">
                    <a:pos x="29" y="9"/>
                  </a:cxn>
                  <a:cxn ang="0">
                    <a:pos x="39" y="7"/>
                  </a:cxn>
                  <a:cxn ang="0">
                    <a:pos x="48" y="6"/>
                  </a:cxn>
                  <a:cxn ang="0">
                    <a:pos x="58" y="4"/>
                  </a:cxn>
                  <a:cxn ang="0">
                    <a:pos x="68" y="2"/>
                  </a:cxn>
                  <a:cxn ang="0">
                    <a:pos x="78" y="0"/>
                  </a:cxn>
                  <a:cxn ang="0">
                    <a:pos x="78" y="5"/>
                  </a:cxn>
                  <a:cxn ang="0">
                    <a:pos x="78" y="9"/>
                  </a:cxn>
                  <a:cxn ang="0">
                    <a:pos x="78" y="14"/>
                  </a:cxn>
                  <a:cxn ang="0">
                    <a:pos x="78" y="19"/>
                  </a:cxn>
                  <a:cxn ang="0">
                    <a:pos x="72" y="21"/>
                  </a:cxn>
                  <a:cxn ang="0">
                    <a:pos x="65" y="23"/>
                  </a:cxn>
                  <a:cxn ang="0">
                    <a:pos x="59" y="24"/>
                  </a:cxn>
                  <a:cxn ang="0">
                    <a:pos x="53" y="27"/>
                  </a:cxn>
                  <a:cxn ang="0">
                    <a:pos x="46" y="29"/>
                  </a:cxn>
                  <a:cxn ang="0">
                    <a:pos x="40" y="30"/>
                  </a:cxn>
                  <a:cxn ang="0">
                    <a:pos x="33" y="32"/>
                  </a:cxn>
                  <a:cxn ang="0">
                    <a:pos x="27" y="33"/>
                  </a:cxn>
                  <a:cxn ang="0">
                    <a:pos x="21" y="35"/>
                  </a:cxn>
                  <a:cxn ang="0">
                    <a:pos x="14" y="37"/>
                  </a:cxn>
                  <a:cxn ang="0">
                    <a:pos x="7" y="38"/>
                  </a:cxn>
                  <a:cxn ang="0">
                    <a:pos x="0" y="40"/>
                  </a:cxn>
                  <a:cxn ang="0">
                    <a:pos x="0" y="34"/>
                  </a:cxn>
                  <a:cxn ang="0">
                    <a:pos x="0" y="28"/>
                  </a:cxn>
                  <a:cxn ang="0">
                    <a:pos x="0" y="21"/>
                  </a:cxn>
                  <a:cxn ang="0">
                    <a:pos x="0" y="15"/>
                  </a:cxn>
                </a:cxnLst>
                <a:rect l="0" t="0" r="r" b="b"/>
                <a:pathLst>
                  <a:path w="78" h="40">
                    <a:moveTo>
                      <a:pt x="0" y="15"/>
                    </a:moveTo>
                    <a:lnTo>
                      <a:pt x="10" y="13"/>
                    </a:lnTo>
                    <a:lnTo>
                      <a:pt x="20" y="11"/>
                    </a:lnTo>
                    <a:lnTo>
                      <a:pt x="29" y="9"/>
                    </a:lnTo>
                    <a:lnTo>
                      <a:pt x="39" y="7"/>
                    </a:lnTo>
                    <a:lnTo>
                      <a:pt x="48" y="6"/>
                    </a:lnTo>
                    <a:lnTo>
                      <a:pt x="58" y="4"/>
                    </a:lnTo>
                    <a:lnTo>
                      <a:pt x="68" y="2"/>
                    </a:lnTo>
                    <a:lnTo>
                      <a:pt x="78" y="0"/>
                    </a:lnTo>
                    <a:lnTo>
                      <a:pt x="78" y="5"/>
                    </a:lnTo>
                    <a:lnTo>
                      <a:pt x="78" y="9"/>
                    </a:lnTo>
                    <a:lnTo>
                      <a:pt x="78" y="14"/>
                    </a:lnTo>
                    <a:lnTo>
                      <a:pt x="78" y="19"/>
                    </a:lnTo>
                    <a:lnTo>
                      <a:pt x="72" y="21"/>
                    </a:lnTo>
                    <a:lnTo>
                      <a:pt x="65" y="23"/>
                    </a:lnTo>
                    <a:lnTo>
                      <a:pt x="59" y="24"/>
                    </a:lnTo>
                    <a:lnTo>
                      <a:pt x="53" y="27"/>
                    </a:lnTo>
                    <a:lnTo>
                      <a:pt x="46" y="29"/>
                    </a:lnTo>
                    <a:lnTo>
                      <a:pt x="40" y="30"/>
                    </a:lnTo>
                    <a:lnTo>
                      <a:pt x="33" y="32"/>
                    </a:lnTo>
                    <a:lnTo>
                      <a:pt x="27" y="33"/>
                    </a:lnTo>
                    <a:lnTo>
                      <a:pt x="21" y="35"/>
                    </a:lnTo>
                    <a:lnTo>
                      <a:pt x="14" y="37"/>
                    </a:lnTo>
                    <a:lnTo>
                      <a:pt x="7" y="38"/>
                    </a:lnTo>
                    <a:lnTo>
                      <a:pt x="0" y="40"/>
                    </a:lnTo>
                    <a:lnTo>
                      <a:pt x="0" y="34"/>
                    </a:lnTo>
                    <a:lnTo>
                      <a:pt x="0" y="28"/>
                    </a:lnTo>
                    <a:lnTo>
                      <a:pt x="0" y="21"/>
                    </a:lnTo>
                    <a:lnTo>
                      <a:pt x="0" y="15"/>
                    </a:lnTo>
                    <a:close/>
                  </a:path>
                </a:pathLst>
              </a:custGeom>
              <a:solidFill>
                <a:srgbClr val="544438"/>
              </a:solidFill>
              <a:ln w="9525">
                <a:noFill/>
                <a:round/>
                <a:headEnd/>
                <a:tailEnd/>
              </a:ln>
            </p:spPr>
            <p:txBody>
              <a:bodyPr/>
              <a:lstStyle/>
              <a:p>
                <a:endParaRPr lang="en-US"/>
              </a:p>
            </p:txBody>
          </p:sp>
          <p:sp>
            <p:nvSpPr>
              <p:cNvPr id="293" name="Freeform 38"/>
              <p:cNvSpPr>
                <a:spLocks/>
              </p:cNvSpPr>
              <p:nvPr/>
            </p:nvSpPr>
            <p:spPr bwMode="auto">
              <a:xfrm>
                <a:off x="2748" y="1323"/>
                <a:ext cx="12" cy="6"/>
              </a:xfrm>
              <a:custGeom>
                <a:avLst/>
                <a:gdLst/>
                <a:ahLst/>
                <a:cxnLst>
                  <a:cxn ang="0">
                    <a:pos x="0" y="14"/>
                  </a:cxn>
                  <a:cxn ang="0">
                    <a:pos x="8" y="12"/>
                  </a:cxn>
                  <a:cxn ang="0">
                    <a:pos x="18" y="11"/>
                  </a:cxn>
                  <a:cxn ang="0">
                    <a:pos x="26" y="9"/>
                  </a:cxn>
                  <a:cxn ang="0">
                    <a:pos x="36" y="7"/>
                  </a:cxn>
                  <a:cxn ang="0">
                    <a:pos x="44" y="6"/>
                  </a:cxn>
                  <a:cxn ang="0">
                    <a:pos x="54" y="4"/>
                  </a:cxn>
                  <a:cxn ang="0">
                    <a:pos x="62" y="2"/>
                  </a:cxn>
                  <a:cxn ang="0">
                    <a:pos x="72" y="0"/>
                  </a:cxn>
                  <a:cxn ang="0">
                    <a:pos x="72" y="5"/>
                  </a:cxn>
                  <a:cxn ang="0">
                    <a:pos x="72" y="10"/>
                  </a:cxn>
                  <a:cxn ang="0">
                    <a:pos x="72" y="15"/>
                  </a:cxn>
                  <a:cxn ang="0">
                    <a:pos x="72" y="20"/>
                  </a:cxn>
                  <a:cxn ang="0">
                    <a:pos x="66" y="21"/>
                  </a:cxn>
                  <a:cxn ang="0">
                    <a:pos x="59" y="23"/>
                  </a:cxn>
                  <a:cxn ang="0">
                    <a:pos x="53" y="24"/>
                  </a:cxn>
                  <a:cxn ang="0">
                    <a:pos x="47" y="27"/>
                  </a:cxn>
                  <a:cxn ang="0">
                    <a:pos x="41" y="28"/>
                  </a:cxn>
                  <a:cxn ang="0">
                    <a:pos x="35" y="30"/>
                  </a:cxn>
                  <a:cxn ang="0">
                    <a:pos x="29" y="31"/>
                  </a:cxn>
                  <a:cxn ang="0">
                    <a:pos x="23" y="33"/>
                  </a:cxn>
                  <a:cxn ang="0">
                    <a:pos x="18" y="34"/>
                  </a:cxn>
                  <a:cxn ang="0">
                    <a:pos x="11" y="36"/>
                  </a:cxn>
                  <a:cxn ang="0">
                    <a:pos x="6" y="37"/>
                  </a:cxn>
                  <a:cxn ang="0">
                    <a:pos x="0" y="39"/>
                  </a:cxn>
                  <a:cxn ang="0">
                    <a:pos x="0" y="33"/>
                  </a:cxn>
                  <a:cxn ang="0">
                    <a:pos x="0" y="27"/>
                  </a:cxn>
                  <a:cxn ang="0">
                    <a:pos x="0" y="20"/>
                  </a:cxn>
                  <a:cxn ang="0">
                    <a:pos x="0" y="14"/>
                  </a:cxn>
                </a:cxnLst>
                <a:rect l="0" t="0" r="r" b="b"/>
                <a:pathLst>
                  <a:path w="72" h="39">
                    <a:moveTo>
                      <a:pt x="0" y="14"/>
                    </a:moveTo>
                    <a:lnTo>
                      <a:pt x="8" y="12"/>
                    </a:lnTo>
                    <a:lnTo>
                      <a:pt x="18" y="11"/>
                    </a:lnTo>
                    <a:lnTo>
                      <a:pt x="26" y="9"/>
                    </a:lnTo>
                    <a:lnTo>
                      <a:pt x="36" y="7"/>
                    </a:lnTo>
                    <a:lnTo>
                      <a:pt x="44" y="6"/>
                    </a:lnTo>
                    <a:lnTo>
                      <a:pt x="54" y="4"/>
                    </a:lnTo>
                    <a:lnTo>
                      <a:pt x="62" y="2"/>
                    </a:lnTo>
                    <a:lnTo>
                      <a:pt x="72" y="0"/>
                    </a:lnTo>
                    <a:lnTo>
                      <a:pt x="72" y="5"/>
                    </a:lnTo>
                    <a:lnTo>
                      <a:pt x="72" y="10"/>
                    </a:lnTo>
                    <a:lnTo>
                      <a:pt x="72" y="15"/>
                    </a:lnTo>
                    <a:lnTo>
                      <a:pt x="72" y="20"/>
                    </a:lnTo>
                    <a:lnTo>
                      <a:pt x="66" y="21"/>
                    </a:lnTo>
                    <a:lnTo>
                      <a:pt x="59" y="23"/>
                    </a:lnTo>
                    <a:lnTo>
                      <a:pt x="53" y="24"/>
                    </a:lnTo>
                    <a:lnTo>
                      <a:pt x="47" y="27"/>
                    </a:lnTo>
                    <a:lnTo>
                      <a:pt x="41" y="28"/>
                    </a:lnTo>
                    <a:lnTo>
                      <a:pt x="35" y="30"/>
                    </a:lnTo>
                    <a:lnTo>
                      <a:pt x="29" y="31"/>
                    </a:lnTo>
                    <a:lnTo>
                      <a:pt x="23" y="33"/>
                    </a:lnTo>
                    <a:lnTo>
                      <a:pt x="18" y="34"/>
                    </a:lnTo>
                    <a:lnTo>
                      <a:pt x="11" y="36"/>
                    </a:lnTo>
                    <a:lnTo>
                      <a:pt x="6" y="37"/>
                    </a:lnTo>
                    <a:lnTo>
                      <a:pt x="0" y="39"/>
                    </a:lnTo>
                    <a:lnTo>
                      <a:pt x="0" y="33"/>
                    </a:lnTo>
                    <a:lnTo>
                      <a:pt x="0" y="27"/>
                    </a:lnTo>
                    <a:lnTo>
                      <a:pt x="0" y="20"/>
                    </a:lnTo>
                    <a:lnTo>
                      <a:pt x="0" y="14"/>
                    </a:lnTo>
                    <a:close/>
                  </a:path>
                </a:pathLst>
              </a:custGeom>
              <a:solidFill>
                <a:srgbClr val="594435"/>
              </a:solidFill>
              <a:ln w="9525">
                <a:noFill/>
                <a:round/>
                <a:headEnd/>
                <a:tailEnd/>
              </a:ln>
            </p:spPr>
            <p:txBody>
              <a:bodyPr/>
              <a:lstStyle/>
              <a:p>
                <a:endParaRPr lang="en-US"/>
              </a:p>
            </p:txBody>
          </p:sp>
          <p:sp>
            <p:nvSpPr>
              <p:cNvPr id="294" name="Freeform 39"/>
              <p:cNvSpPr>
                <a:spLocks/>
              </p:cNvSpPr>
              <p:nvPr/>
            </p:nvSpPr>
            <p:spPr bwMode="auto">
              <a:xfrm>
                <a:off x="2749" y="1323"/>
                <a:ext cx="11" cy="6"/>
              </a:xfrm>
              <a:custGeom>
                <a:avLst/>
                <a:gdLst/>
                <a:ahLst/>
                <a:cxnLst>
                  <a:cxn ang="0">
                    <a:pos x="0" y="14"/>
                  </a:cxn>
                  <a:cxn ang="0">
                    <a:pos x="8" y="12"/>
                  </a:cxn>
                  <a:cxn ang="0">
                    <a:pos x="17" y="10"/>
                  </a:cxn>
                  <a:cxn ang="0">
                    <a:pos x="25" y="8"/>
                  </a:cxn>
                  <a:cxn ang="0">
                    <a:pos x="34" y="7"/>
                  </a:cxn>
                  <a:cxn ang="0">
                    <a:pos x="43" y="5"/>
                  </a:cxn>
                  <a:cxn ang="0">
                    <a:pos x="51" y="3"/>
                  </a:cxn>
                  <a:cxn ang="0">
                    <a:pos x="60" y="2"/>
                  </a:cxn>
                  <a:cxn ang="0">
                    <a:pos x="68" y="0"/>
                  </a:cxn>
                  <a:cxn ang="0">
                    <a:pos x="68" y="5"/>
                  </a:cxn>
                  <a:cxn ang="0">
                    <a:pos x="68" y="10"/>
                  </a:cxn>
                  <a:cxn ang="0">
                    <a:pos x="68" y="15"/>
                  </a:cxn>
                  <a:cxn ang="0">
                    <a:pos x="68" y="20"/>
                  </a:cxn>
                  <a:cxn ang="0">
                    <a:pos x="62" y="21"/>
                  </a:cxn>
                  <a:cxn ang="0">
                    <a:pos x="55" y="23"/>
                  </a:cxn>
                  <a:cxn ang="0">
                    <a:pos x="49" y="24"/>
                  </a:cxn>
                  <a:cxn ang="0">
                    <a:pos x="44" y="27"/>
                  </a:cxn>
                  <a:cxn ang="0">
                    <a:pos x="38" y="28"/>
                  </a:cxn>
                  <a:cxn ang="0">
                    <a:pos x="33" y="30"/>
                  </a:cxn>
                  <a:cxn ang="0">
                    <a:pos x="28" y="31"/>
                  </a:cxn>
                  <a:cxn ang="0">
                    <a:pos x="22" y="32"/>
                  </a:cxn>
                  <a:cxn ang="0">
                    <a:pos x="17" y="34"/>
                  </a:cxn>
                  <a:cxn ang="0">
                    <a:pos x="12" y="35"/>
                  </a:cxn>
                  <a:cxn ang="0">
                    <a:pos x="6" y="36"/>
                  </a:cxn>
                  <a:cxn ang="0">
                    <a:pos x="1" y="37"/>
                  </a:cxn>
                  <a:cxn ang="0">
                    <a:pos x="1" y="32"/>
                  </a:cxn>
                  <a:cxn ang="0">
                    <a:pos x="1" y="26"/>
                  </a:cxn>
                  <a:cxn ang="0">
                    <a:pos x="1" y="19"/>
                  </a:cxn>
                  <a:cxn ang="0">
                    <a:pos x="0" y="14"/>
                  </a:cxn>
                </a:cxnLst>
                <a:rect l="0" t="0" r="r" b="b"/>
                <a:pathLst>
                  <a:path w="68" h="37">
                    <a:moveTo>
                      <a:pt x="0" y="14"/>
                    </a:moveTo>
                    <a:lnTo>
                      <a:pt x="8" y="12"/>
                    </a:lnTo>
                    <a:lnTo>
                      <a:pt x="17" y="10"/>
                    </a:lnTo>
                    <a:lnTo>
                      <a:pt x="25" y="8"/>
                    </a:lnTo>
                    <a:lnTo>
                      <a:pt x="34" y="7"/>
                    </a:lnTo>
                    <a:lnTo>
                      <a:pt x="43" y="5"/>
                    </a:lnTo>
                    <a:lnTo>
                      <a:pt x="51" y="3"/>
                    </a:lnTo>
                    <a:lnTo>
                      <a:pt x="60" y="2"/>
                    </a:lnTo>
                    <a:lnTo>
                      <a:pt x="68" y="0"/>
                    </a:lnTo>
                    <a:lnTo>
                      <a:pt x="68" y="5"/>
                    </a:lnTo>
                    <a:lnTo>
                      <a:pt x="68" y="10"/>
                    </a:lnTo>
                    <a:lnTo>
                      <a:pt x="68" y="15"/>
                    </a:lnTo>
                    <a:lnTo>
                      <a:pt x="68" y="20"/>
                    </a:lnTo>
                    <a:lnTo>
                      <a:pt x="62" y="21"/>
                    </a:lnTo>
                    <a:lnTo>
                      <a:pt x="55" y="23"/>
                    </a:lnTo>
                    <a:lnTo>
                      <a:pt x="49" y="24"/>
                    </a:lnTo>
                    <a:lnTo>
                      <a:pt x="44" y="27"/>
                    </a:lnTo>
                    <a:lnTo>
                      <a:pt x="38" y="28"/>
                    </a:lnTo>
                    <a:lnTo>
                      <a:pt x="33" y="30"/>
                    </a:lnTo>
                    <a:lnTo>
                      <a:pt x="28" y="31"/>
                    </a:lnTo>
                    <a:lnTo>
                      <a:pt x="22" y="32"/>
                    </a:lnTo>
                    <a:lnTo>
                      <a:pt x="17" y="34"/>
                    </a:lnTo>
                    <a:lnTo>
                      <a:pt x="12" y="35"/>
                    </a:lnTo>
                    <a:lnTo>
                      <a:pt x="6" y="36"/>
                    </a:lnTo>
                    <a:lnTo>
                      <a:pt x="1" y="37"/>
                    </a:lnTo>
                    <a:lnTo>
                      <a:pt x="1" y="32"/>
                    </a:lnTo>
                    <a:lnTo>
                      <a:pt x="1" y="26"/>
                    </a:lnTo>
                    <a:lnTo>
                      <a:pt x="1" y="19"/>
                    </a:lnTo>
                    <a:lnTo>
                      <a:pt x="0" y="14"/>
                    </a:lnTo>
                    <a:close/>
                  </a:path>
                </a:pathLst>
              </a:custGeom>
              <a:solidFill>
                <a:srgbClr val="5E422D"/>
              </a:solidFill>
              <a:ln w="9525">
                <a:noFill/>
                <a:round/>
                <a:headEnd/>
                <a:tailEnd/>
              </a:ln>
            </p:spPr>
            <p:txBody>
              <a:bodyPr/>
              <a:lstStyle/>
              <a:p>
                <a:endParaRPr lang="en-US"/>
              </a:p>
            </p:txBody>
          </p:sp>
          <p:sp>
            <p:nvSpPr>
              <p:cNvPr id="295" name="Freeform 40"/>
              <p:cNvSpPr>
                <a:spLocks/>
              </p:cNvSpPr>
              <p:nvPr/>
            </p:nvSpPr>
            <p:spPr bwMode="auto">
              <a:xfrm>
                <a:off x="2750" y="1323"/>
                <a:ext cx="10" cy="5"/>
              </a:xfrm>
              <a:custGeom>
                <a:avLst/>
                <a:gdLst/>
                <a:ahLst/>
                <a:cxnLst>
                  <a:cxn ang="0">
                    <a:pos x="0" y="13"/>
                  </a:cxn>
                  <a:cxn ang="0">
                    <a:pos x="8" y="11"/>
                  </a:cxn>
                  <a:cxn ang="0">
                    <a:pos x="16" y="10"/>
                  </a:cxn>
                  <a:cxn ang="0">
                    <a:pos x="24" y="8"/>
                  </a:cxn>
                  <a:cxn ang="0">
                    <a:pos x="32" y="6"/>
                  </a:cxn>
                  <a:cxn ang="0">
                    <a:pos x="40" y="5"/>
                  </a:cxn>
                  <a:cxn ang="0">
                    <a:pos x="47" y="3"/>
                  </a:cxn>
                  <a:cxn ang="0">
                    <a:pos x="56" y="2"/>
                  </a:cxn>
                  <a:cxn ang="0">
                    <a:pos x="63" y="0"/>
                  </a:cxn>
                  <a:cxn ang="0">
                    <a:pos x="63" y="5"/>
                  </a:cxn>
                  <a:cxn ang="0">
                    <a:pos x="63" y="10"/>
                  </a:cxn>
                  <a:cxn ang="0">
                    <a:pos x="63" y="15"/>
                  </a:cxn>
                  <a:cxn ang="0">
                    <a:pos x="63" y="20"/>
                  </a:cxn>
                  <a:cxn ang="0">
                    <a:pos x="57" y="21"/>
                  </a:cxn>
                  <a:cxn ang="0">
                    <a:pos x="51" y="23"/>
                  </a:cxn>
                  <a:cxn ang="0">
                    <a:pos x="45" y="24"/>
                  </a:cxn>
                  <a:cxn ang="0">
                    <a:pos x="39" y="27"/>
                  </a:cxn>
                  <a:cxn ang="0">
                    <a:pos x="34" y="28"/>
                  </a:cxn>
                  <a:cxn ang="0">
                    <a:pos x="29" y="29"/>
                  </a:cxn>
                  <a:cxn ang="0">
                    <a:pos x="25" y="30"/>
                  </a:cxn>
                  <a:cxn ang="0">
                    <a:pos x="20" y="31"/>
                  </a:cxn>
                  <a:cxn ang="0">
                    <a:pos x="15" y="33"/>
                  </a:cxn>
                  <a:cxn ang="0">
                    <a:pos x="11" y="34"/>
                  </a:cxn>
                  <a:cxn ang="0">
                    <a:pos x="6" y="35"/>
                  </a:cxn>
                  <a:cxn ang="0">
                    <a:pos x="1" y="36"/>
                  </a:cxn>
                  <a:cxn ang="0">
                    <a:pos x="1" y="31"/>
                  </a:cxn>
                  <a:cxn ang="0">
                    <a:pos x="1" y="24"/>
                  </a:cxn>
                  <a:cxn ang="0">
                    <a:pos x="1" y="18"/>
                  </a:cxn>
                  <a:cxn ang="0">
                    <a:pos x="0" y="13"/>
                  </a:cxn>
                </a:cxnLst>
                <a:rect l="0" t="0" r="r" b="b"/>
                <a:pathLst>
                  <a:path w="63" h="36">
                    <a:moveTo>
                      <a:pt x="0" y="13"/>
                    </a:moveTo>
                    <a:lnTo>
                      <a:pt x="8" y="11"/>
                    </a:lnTo>
                    <a:lnTo>
                      <a:pt x="16" y="10"/>
                    </a:lnTo>
                    <a:lnTo>
                      <a:pt x="24" y="8"/>
                    </a:lnTo>
                    <a:lnTo>
                      <a:pt x="32" y="6"/>
                    </a:lnTo>
                    <a:lnTo>
                      <a:pt x="40" y="5"/>
                    </a:lnTo>
                    <a:lnTo>
                      <a:pt x="47" y="3"/>
                    </a:lnTo>
                    <a:lnTo>
                      <a:pt x="56" y="2"/>
                    </a:lnTo>
                    <a:lnTo>
                      <a:pt x="63" y="0"/>
                    </a:lnTo>
                    <a:lnTo>
                      <a:pt x="63" y="5"/>
                    </a:lnTo>
                    <a:lnTo>
                      <a:pt x="63" y="10"/>
                    </a:lnTo>
                    <a:lnTo>
                      <a:pt x="63" y="15"/>
                    </a:lnTo>
                    <a:lnTo>
                      <a:pt x="63" y="20"/>
                    </a:lnTo>
                    <a:lnTo>
                      <a:pt x="57" y="21"/>
                    </a:lnTo>
                    <a:lnTo>
                      <a:pt x="51" y="23"/>
                    </a:lnTo>
                    <a:lnTo>
                      <a:pt x="45" y="24"/>
                    </a:lnTo>
                    <a:lnTo>
                      <a:pt x="39" y="27"/>
                    </a:lnTo>
                    <a:lnTo>
                      <a:pt x="34" y="28"/>
                    </a:lnTo>
                    <a:lnTo>
                      <a:pt x="29" y="29"/>
                    </a:lnTo>
                    <a:lnTo>
                      <a:pt x="25" y="30"/>
                    </a:lnTo>
                    <a:lnTo>
                      <a:pt x="20" y="31"/>
                    </a:lnTo>
                    <a:lnTo>
                      <a:pt x="15" y="33"/>
                    </a:lnTo>
                    <a:lnTo>
                      <a:pt x="11" y="34"/>
                    </a:lnTo>
                    <a:lnTo>
                      <a:pt x="6" y="35"/>
                    </a:lnTo>
                    <a:lnTo>
                      <a:pt x="1" y="36"/>
                    </a:lnTo>
                    <a:lnTo>
                      <a:pt x="1" y="31"/>
                    </a:lnTo>
                    <a:lnTo>
                      <a:pt x="1" y="24"/>
                    </a:lnTo>
                    <a:lnTo>
                      <a:pt x="1" y="18"/>
                    </a:lnTo>
                    <a:lnTo>
                      <a:pt x="0" y="13"/>
                    </a:lnTo>
                    <a:close/>
                  </a:path>
                </a:pathLst>
              </a:custGeom>
              <a:solidFill>
                <a:srgbClr val="63422B"/>
              </a:solidFill>
              <a:ln w="9525">
                <a:noFill/>
                <a:round/>
                <a:headEnd/>
                <a:tailEnd/>
              </a:ln>
            </p:spPr>
            <p:txBody>
              <a:bodyPr/>
              <a:lstStyle/>
              <a:p>
                <a:endParaRPr lang="en-US"/>
              </a:p>
            </p:txBody>
          </p:sp>
          <p:sp>
            <p:nvSpPr>
              <p:cNvPr id="296" name="Freeform 41"/>
              <p:cNvSpPr>
                <a:spLocks/>
              </p:cNvSpPr>
              <p:nvPr/>
            </p:nvSpPr>
            <p:spPr bwMode="auto">
              <a:xfrm>
                <a:off x="2751" y="1323"/>
                <a:ext cx="9" cy="5"/>
              </a:xfrm>
              <a:custGeom>
                <a:avLst/>
                <a:gdLst/>
                <a:ahLst/>
                <a:cxnLst>
                  <a:cxn ang="0">
                    <a:pos x="0" y="12"/>
                  </a:cxn>
                  <a:cxn ang="0">
                    <a:pos x="7" y="10"/>
                  </a:cxn>
                  <a:cxn ang="0">
                    <a:pos x="14" y="9"/>
                  </a:cxn>
                  <a:cxn ang="0">
                    <a:pos x="21" y="7"/>
                  </a:cxn>
                  <a:cxn ang="0">
                    <a:pos x="28" y="6"/>
                  </a:cxn>
                  <a:cxn ang="0">
                    <a:pos x="36" y="4"/>
                  </a:cxn>
                  <a:cxn ang="0">
                    <a:pos x="43" y="3"/>
                  </a:cxn>
                  <a:cxn ang="0">
                    <a:pos x="50" y="1"/>
                  </a:cxn>
                  <a:cxn ang="0">
                    <a:pos x="57" y="0"/>
                  </a:cxn>
                  <a:cxn ang="0">
                    <a:pos x="57" y="5"/>
                  </a:cxn>
                  <a:cxn ang="0">
                    <a:pos x="57" y="10"/>
                  </a:cxn>
                  <a:cxn ang="0">
                    <a:pos x="57" y="16"/>
                  </a:cxn>
                  <a:cxn ang="0">
                    <a:pos x="57" y="21"/>
                  </a:cxn>
                  <a:cxn ang="0">
                    <a:pos x="51" y="22"/>
                  </a:cxn>
                  <a:cxn ang="0">
                    <a:pos x="45" y="23"/>
                  </a:cxn>
                  <a:cxn ang="0">
                    <a:pos x="39" y="26"/>
                  </a:cxn>
                  <a:cxn ang="0">
                    <a:pos x="33" y="27"/>
                  </a:cxn>
                  <a:cxn ang="0">
                    <a:pos x="28" y="28"/>
                  </a:cxn>
                  <a:cxn ang="0">
                    <a:pos x="25" y="29"/>
                  </a:cxn>
                  <a:cxn ang="0">
                    <a:pos x="21" y="30"/>
                  </a:cxn>
                  <a:cxn ang="0">
                    <a:pos x="17" y="31"/>
                  </a:cxn>
                  <a:cxn ang="0">
                    <a:pos x="12" y="32"/>
                  </a:cxn>
                  <a:cxn ang="0">
                    <a:pos x="9" y="33"/>
                  </a:cxn>
                  <a:cxn ang="0">
                    <a:pos x="5" y="34"/>
                  </a:cxn>
                  <a:cxn ang="0">
                    <a:pos x="1" y="35"/>
                  </a:cxn>
                  <a:cxn ang="0">
                    <a:pos x="1" y="29"/>
                  </a:cxn>
                  <a:cxn ang="0">
                    <a:pos x="1" y="23"/>
                  </a:cxn>
                  <a:cxn ang="0">
                    <a:pos x="0" y="17"/>
                  </a:cxn>
                  <a:cxn ang="0">
                    <a:pos x="0" y="12"/>
                  </a:cxn>
                </a:cxnLst>
                <a:rect l="0" t="0" r="r" b="b"/>
                <a:pathLst>
                  <a:path w="57" h="35">
                    <a:moveTo>
                      <a:pt x="0" y="12"/>
                    </a:moveTo>
                    <a:lnTo>
                      <a:pt x="7" y="10"/>
                    </a:lnTo>
                    <a:lnTo>
                      <a:pt x="14" y="9"/>
                    </a:lnTo>
                    <a:lnTo>
                      <a:pt x="21" y="7"/>
                    </a:lnTo>
                    <a:lnTo>
                      <a:pt x="28" y="6"/>
                    </a:lnTo>
                    <a:lnTo>
                      <a:pt x="36" y="4"/>
                    </a:lnTo>
                    <a:lnTo>
                      <a:pt x="43" y="3"/>
                    </a:lnTo>
                    <a:lnTo>
                      <a:pt x="50" y="1"/>
                    </a:lnTo>
                    <a:lnTo>
                      <a:pt x="57" y="0"/>
                    </a:lnTo>
                    <a:lnTo>
                      <a:pt x="57" y="5"/>
                    </a:lnTo>
                    <a:lnTo>
                      <a:pt x="57" y="10"/>
                    </a:lnTo>
                    <a:lnTo>
                      <a:pt x="57" y="16"/>
                    </a:lnTo>
                    <a:lnTo>
                      <a:pt x="57" y="21"/>
                    </a:lnTo>
                    <a:lnTo>
                      <a:pt x="51" y="22"/>
                    </a:lnTo>
                    <a:lnTo>
                      <a:pt x="45" y="23"/>
                    </a:lnTo>
                    <a:lnTo>
                      <a:pt x="39" y="26"/>
                    </a:lnTo>
                    <a:lnTo>
                      <a:pt x="33" y="27"/>
                    </a:lnTo>
                    <a:lnTo>
                      <a:pt x="28" y="28"/>
                    </a:lnTo>
                    <a:lnTo>
                      <a:pt x="25" y="29"/>
                    </a:lnTo>
                    <a:lnTo>
                      <a:pt x="21" y="30"/>
                    </a:lnTo>
                    <a:lnTo>
                      <a:pt x="17" y="31"/>
                    </a:lnTo>
                    <a:lnTo>
                      <a:pt x="12" y="32"/>
                    </a:lnTo>
                    <a:lnTo>
                      <a:pt x="9" y="33"/>
                    </a:lnTo>
                    <a:lnTo>
                      <a:pt x="5" y="34"/>
                    </a:lnTo>
                    <a:lnTo>
                      <a:pt x="1" y="35"/>
                    </a:lnTo>
                    <a:lnTo>
                      <a:pt x="1" y="29"/>
                    </a:lnTo>
                    <a:lnTo>
                      <a:pt x="1" y="23"/>
                    </a:lnTo>
                    <a:lnTo>
                      <a:pt x="0" y="17"/>
                    </a:lnTo>
                    <a:lnTo>
                      <a:pt x="0" y="12"/>
                    </a:lnTo>
                    <a:close/>
                  </a:path>
                </a:pathLst>
              </a:custGeom>
              <a:solidFill>
                <a:srgbClr val="6B4228"/>
              </a:solidFill>
              <a:ln w="9525">
                <a:noFill/>
                <a:round/>
                <a:headEnd/>
                <a:tailEnd/>
              </a:ln>
            </p:spPr>
            <p:txBody>
              <a:bodyPr/>
              <a:lstStyle/>
              <a:p>
                <a:endParaRPr lang="en-US"/>
              </a:p>
            </p:txBody>
          </p:sp>
          <p:sp>
            <p:nvSpPr>
              <p:cNvPr id="297" name="Freeform 42"/>
              <p:cNvSpPr>
                <a:spLocks/>
              </p:cNvSpPr>
              <p:nvPr/>
            </p:nvSpPr>
            <p:spPr bwMode="auto">
              <a:xfrm>
                <a:off x="2752" y="1323"/>
                <a:ext cx="8" cy="5"/>
              </a:xfrm>
              <a:custGeom>
                <a:avLst/>
                <a:gdLst/>
                <a:ahLst/>
                <a:cxnLst>
                  <a:cxn ang="0">
                    <a:pos x="0" y="11"/>
                  </a:cxn>
                  <a:cxn ang="0">
                    <a:pos x="6" y="10"/>
                  </a:cxn>
                  <a:cxn ang="0">
                    <a:pos x="13" y="9"/>
                  </a:cxn>
                  <a:cxn ang="0">
                    <a:pos x="19" y="7"/>
                  </a:cxn>
                  <a:cxn ang="0">
                    <a:pos x="27" y="6"/>
                  </a:cxn>
                  <a:cxn ang="0">
                    <a:pos x="33" y="4"/>
                  </a:cxn>
                  <a:cxn ang="0">
                    <a:pos x="39" y="3"/>
                  </a:cxn>
                  <a:cxn ang="0">
                    <a:pos x="46" y="1"/>
                  </a:cxn>
                  <a:cxn ang="0">
                    <a:pos x="52" y="0"/>
                  </a:cxn>
                  <a:cxn ang="0">
                    <a:pos x="52" y="5"/>
                  </a:cxn>
                  <a:cxn ang="0">
                    <a:pos x="52" y="10"/>
                  </a:cxn>
                  <a:cxn ang="0">
                    <a:pos x="52" y="16"/>
                  </a:cxn>
                  <a:cxn ang="0">
                    <a:pos x="52" y="21"/>
                  </a:cxn>
                  <a:cxn ang="0">
                    <a:pos x="47" y="22"/>
                  </a:cxn>
                  <a:cxn ang="0">
                    <a:pos x="40" y="24"/>
                  </a:cxn>
                  <a:cxn ang="0">
                    <a:pos x="34" y="26"/>
                  </a:cxn>
                  <a:cxn ang="0">
                    <a:pos x="29" y="27"/>
                  </a:cxn>
                  <a:cxn ang="0">
                    <a:pos x="21" y="28"/>
                  </a:cxn>
                  <a:cxn ang="0">
                    <a:pos x="15" y="30"/>
                  </a:cxn>
                  <a:cxn ang="0">
                    <a:pos x="8" y="31"/>
                  </a:cxn>
                  <a:cxn ang="0">
                    <a:pos x="1" y="33"/>
                  </a:cxn>
                  <a:cxn ang="0">
                    <a:pos x="1" y="28"/>
                  </a:cxn>
                  <a:cxn ang="0">
                    <a:pos x="1" y="21"/>
                  </a:cxn>
                  <a:cxn ang="0">
                    <a:pos x="0" y="16"/>
                  </a:cxn>
                  <a:cxn ang="0">
                    <a:pos x="0" y="11"/>
                  </a:cxn>
                </a:cxnLst>
                <a:rect l="0" t="0" r="r" b="b"/>
                <a:pathLst>
                  <a:path w="52" h="33">
                    <a:moveTo>
                      <a:pt x="0" y="11"/>
                    </a:moveTo>
                    <a:lnTo>
                      <a:pt x="6" y="10"/>
                    </a:lnTo>
                    <a:lnTo>
                      <a:pt x="13" y="9"/>
                    </a:lnTo>
                    <a:lnTo>
                      <a:pt x="19" y="7"/>
                    </a:lnTo>
                    <a:lnTo>
                      <a:pt x="27" y="6"/>
                    </a:lnTo>
                    <a:lnTo>
                      <a:pt x="33" y="4"/>
                    </a:lnTo>
                    <a:lnTo>
                      <a:pt x="39" y="3"/>
                    </a:lnTo>
                    <a:lnTo>
                      <a:pt x="46" y="1"/>
                    </a:lnTo>
                    <a:lnTo>
                      <a:pt x="52" y="0"/>
                    </a:lnTo>
                    <a:lnTo>
                      <a:pt x="52" y="5"/>
                    </a:lnTo>
                    <a:lnTo>
                      <a:pt x="52" y="10"/>
                    </a:lnTo>
                    <a:lnTo>
                      <a:pt x="52" y="16"/>
                    </a:lnTo>
                    <a:lnTo>
                      <a:pt x="52" y="21"/>
                    </a:lnTo>
                    <a:lnTo>
                      <a:pt x="47" y="22"/>
                    </a:lnTo>
                    <a:lnTo>
                      <a:pt x="40" y="24"/>
                    </a:lnTo>
                    <a:lnTo>
                      <a:pt x="34" y="26"/>
                    </a:lnTo>
                    <a:lnTo>
                      <a:pt x="29" y="27"/>
                    </a:lnTo>
                    <a:lnTo>
                      <a:pt x="21" y="28"/>
                    </a:lnTo>
                    <a:lnTo>
                      <a:pt x="15" y="30"/>
                    </a:lnTo>
                    <a:lnTo>
                      <a:pt x="8" y="31"/>
                    </a:lnTo>
                    <a:lnTo>
                      <a:pt x="1" y="33"/>
                    </a:lnTo>
                    <a:lnTo>
                      <a:pt x="1" y="28"/>
                    </a:lnTo>
                    <a:lnTo>
                      <a:pt x="1" y="21"/>
                    </a:lnTo>
                    <a:lnTo>
                      <a:pt x="0" y="16"/>
                    </a:lnTo>
                    <a:lnTo>
                      <a:pt x="0" y="11"/>
                    </a:lnTo>
                    <a:close/>
                  </a:path>
                </a:pathLst>
              </a:custGeom>
              <a:solidFill>
                <a:srgbClr val="724426"/>
              </a:solidFill>
              <a:ln w="9525">
                <a:noFill/>
                <a:round/>
                <a:headEnd/>
                <a:tailEnd/>
              </a:ln>
            </p:spPr>
            <p:txBody>
              <a:bodyPr/>
              <a:lstStyle/>
              <a:p>
                <a:endParaRPr lang="en-US"/>
              </a:p>
            </p:txBody>
          </p:sp>
          <p:sp>
            <p:nvSpPr>
              <p:cNvPr id="298" name="Freeform 43"/>
              <p:cNvSpPr>
                <a:spLocks/>
              </p:cNvSpPr>
              <p:nvPr/>
            </p:nvSpPr>
            <p:spPr bwMode="auto">
              <a:xfrm>
                <a:off x="2753" y="1323"/>
                <a:ext cx="7" cy="5"/>
              </a:xfrm>
              <a:custGeom>
                <a:avLst/>
                <a:gdLst/>
                <a:ahLst/>
                <a:cxnLst>
                  <a:cxn ang="0">
                    <a:pos x="0" y="11"/>
                  </a:cxn>
                  <a:cxn ang="0">
                    <a:pos x="6" y="10"/>
                  </a:cxn>
                  <a:cxn ang="0">
                    <a:pos x="12" y="8"/>
                  </a:cxn>
                  <a:cxn ang="0">
                    <a:pos x="17" y="7"/>
                  </a:cxn>
                  <a:cxn ang="0">
                    <a:pos x="24" y="5"/>
                  </a:cxn>
                  <a:cxn ang="0">
                    <a:pos x="29" y="4"/>
                  </a:cxn>
                  <a:cxn ang="0">
                    <a:pos x="35" y="3"/>
                  </a:cxn>
                  <a:cxn ang="0">
                    <a:pos x="41" y="1"/>
                  </a:cxn>
                  <a:cxn ang="0">
                    <a:pos x="47" y="0"/>
                  </a:cxn>
                  <a:cxn ang="0">
                    <a:pos x="47" y="5"/>
                  </a:cxn>
                  <a:cxn ang="0">
                    <a:pos x="47" y="10"/>
                  </a:cxn>
                  <a:cxn ang="0">
                    <a:pos x="47" y="16"/>
                  </a:cxn>
                  <a:cxn ang="0">
                    <a:pos x="47" y="21"/>
                  </a:cxn>
                  <a:cxn ang="0">
                    <a:pos x="42" y="22"/>
                  </a:cxn>
                  <a:cxn ang="0">
                    <a:pos x="35" y="24"/>
                  </a:cxn>
                  <a:cxn ang="0">
                    <a:pos x="29" y="26"/>
                  </a:cxn>
                  <a:cxn ang="0">
                    <a:pos x="24" y="27"/>
                  </a:cxn>
                  <a:cxn ang="0">
                    <a:pos x="18" y="28"/>
                  </a:cxn>
                  <a:cxn ang="0">
                    <a:pos x="13" y="29"/>
                  </a:cxn>
                  <a:cxn ang="0">
                    <a:pos x="7" y="31"/>
                  </a:cxn>
                  <a:cxn ang="0">
                    <a:pos x="1" y="32"/>
                  </a:cxn>
                  <a:cxn ang="0">
                    <a:pos x="1" y="27"/>
                  </a:cxn>
                  <a:cxn ang="0">
                    <a:pos x="1" y="21"/>
                  </a:cxn>
                  <a:cxn ang="0">
                    <a:pos x="0" y="16"/>
                  </a:cxn>
                  <a:cxn ang="0">
                    <a:pos x="0" y="11"/>
                  </a:cxn>
                </a:cxnLst>
                <a:rect l="0" t="0" r="r" b="b"/>
                <a:pathLst>
                  <a:path w="47" h="32">
                    <a:moveTo>
                      <a:pt x="0" y="11"/>
                    </a:moveTo>
                    <a:lnTo>
                      <a:pt x="6" y="10"/>
                    </a:lnTo>
                    <a:lnTo>
                      <a:pt x="12" y="8"/>
                    </a:lnTo>
                    <a:lnTo>
                      <a:pt x="17" y="7"/>
                    </a:lnTo>
                    <a:lnTo>
                      <a:pt x="24" y="5"/>
                    </a:lnTo>
                    <a:lnTo>
                      <a:pt x="29" y="4"/>
                    </a:lnTo>
                    <a:lnTo>
                      <a:pt x="35" y="3"/>
                    </a:lnTo>
                    <a:lnTo>
                      <a:pt x="41" y="1"/>
                    </a:lnTo>
                    <a:lnTo>
                      <a:pt x="47" y="0"/>
                    </a:lnTo>
                    <a:lnTo>
                      <a:pt x="47" y="5"/>
                    </a:lnTo>
                    <a:lnTo>
                      <a:pt x="47" y="10"/>
                    </a:lnTo>
                    <a:lnTo>
                      <a:pt x="47" y="16"/>
                    </a:lnTo>
                    <a:lnTo>
                      <a:pt x="47" y="21"/>
                    </a:lnTo>
                    <a:lnTo>
                      <a:pt x="42" y="22"/>
                    </a:lnTo>
                    <a:lnTo>
                      <a:pt x="35" y="24"/>
                    </a:lnTo>
                    <a:lnTo>
                      <a:pt x="29" y="26"/>
                    </a:lnTo>
                    <a:lnTo>
                      <a:pt x="24" y="27"/>
                    </a:lnTo>
                    <a:lnTo>
                      <a:pt x="18" y="28"/>
                    </a:lnTo>
                    <a:lnTo>
                      <a:pt x="13" y="29"/>
                    </a:lnTo>
                    <a:lnTo>
                      <a:pt x="7" y="31"/>
                    </a:lnTo>
                    <a:lnTo>
                      <a:pt x="1" y="32"/>
                    </a:lnTo>
                    <a:lnTo>
                      <a:pt x="1" y="27"/>
                    </a:lnTo>
                    <a:lnTo>
                      <a:pt x="1" y="21"/>
                    </a:lnTo>
                    <a:lnTo>
                      <a:pt x="0" y="16"/>
                    </a:lnTo>
                    <a:lnTo>
                      <a:pt x="0" y="11"/>
                    </a:lnTo>
                    <a:close/>
                  </a:path>
                </a:pathLst>
              </a:custGeom>
              <a:solidFill>
                <a:srgbClr val="75421E"/>
              </a:solidFill>
              <a:ln w="9525">
                <a:noFill/>
                <a:round/>
                <a:headEnd/>
                <a:tailEnd/>
              </a:ln>
            </p:spPr>
            <p:txBody>
              <a:bodyPr/>
              <a:lstStyle/>
              <a:p>
                <a:endParaRPr lang="en-US"/>
              </a:p>
            </p:txBody>
          </p:sp>
          <p:sp>
            <p:nvSpPr>
              <p:cNvPr id="299" name="Freeform 44"/>
              <p:cNvSpPr>
                <a:spLocks/>
              </p:cNvSpPr>
              <p:nvPr/>
            </p:nvSpPr>
            <p:spPr bwMode="auto">
              <a:xfrm>
                <a:off x="2753" y="1323"/>
                <a:ext cx="7" cy="5"/>
              </a:xfrm>
              <a:custGeom>
                <a:avLst/>
                <a:gdLst/>
                <a:ahLst/>
                <a:cxnLst>
                  <a:cxn ang="0">
                    <a:pos x="0" y="10"/>
                  </a:cxn>
                  <a:cxn ang="0">
                    <a:pos x="43" y="0"/>
                  </a:cxn>
                  <a:cxn ang="0">
                    <a:pos x="43" y="22"/>
                  </a:cxn>
                  <a:cxn ang="0">
                    <a:pos x="20" y="27"/>
                  </a:cxn>
                  <a:cxn ang="0">
                    <a:pos x="3" y="31"/>
                  </a:cxn>
                  <a:cxn ang="0">
                    <a:pos x="0" y="10"/>
                  </a:cxn>
                </a:cxnLst>
                <a:rect l="0" t="0" r="r" b="b"/>
                <a:pathLst>
                  <a:path w="43" h="31">
                    <a:moveTo>
                      <a:pt x="0" y="10"/>
                    </a:moveTo>
                    <a:lnTo>
                      <a:pt x="43" y="0"/>
                    </a:lnTo>
                    <a:lnTo>
                      <a:pt x="43" y="22"/>
                    </a:lnTo>
                    <a:lnTo>
                      <a:pt x="20" y="27"/>
                    </a:lnTo>
                    <a:lnTo>
                      <a:pt x="3" y="31"/>
                    </a:lnTo>
                    <a:lnTo>
                      <a:pt x="0" y="10"/>
                    </a:lnTo>
                    <a:close/>
                  </a:path>
                </a:pathLst>
              </a:custGeom>
              <a:solidFill>
                <a:srgbClr val="7C421C"/>
              </a:solidFill>
              <a:ln w="9525">
                <a:noFill/>
                <a:round/>
                <a:headEnd/>
                <a:tailEnd/>
              </a:ln>
            </p:spPr>
            <p:txBody>
              <a:bodyPr/>
              <a:lstStyle/>
              <a:p>
                <a:endParaRPr lang="en-US"/>
              </a:p>
            </p:txBody>
          </p:sp>
          <p:sp>
            <p:nvSpPr>
              <p:cNvPr id="300" name="Freeform 45"/>
              <p:cNvSpPr>
                <a:spLocks/>
              </p:cNvSpPr>
              <p:nvPr/>
            </p:nvSpPr>
            <p:spPr bwMode="auto">
              <a:xfrm>
                <a:off x="2745" y="1272"/>
                <a:ext cx="11" cy="4"/>
              </a:xfrm>
              <a:custGeom>
                <a:avLst/>
                <a:gdLst/>
                <a:ahLst/>
                <a:cxnLst>
                  <a:cxn ang="0">
                    <a:pos x="0" y="0"/>
                  </a:cxn>
                  <a:cxn ang="0">
                    <a:pos x="0" y="23"/>
                  </a:cxn>
                  <a:cxn ang="0">
                    <a:pos x="18" y="23"/>
                  </a:cxn>
                  <a:cxn ang="0">
                    <a:pos x="66" y="21"/>
                  </a:cxn>
                  <a:cxn ang="0">
                    <a:pos x="63" y="0"/>
                  </a:cxn>
                  <a:cxn ang="0">
                    <a:pos x="0" y="0"/>
                  </a:cxn>
                </a:cxnLst>
                <a:rect l="0" t="0" r="r" b="b"/>
                <a:pathLst>
                  <a:path w="66" h="23">
                    <a:moveTo>
                      <a:pt x="0" y="0"/>
                    </a:moveTo>
                    <a:lnTo>
                      <a:pt x="0" y="23"/>
                    </a:lnTo>
                    <a:lnTo>
                      <a:pt x="18" y="23"/>
                    </a:lnTo>
                    <a:lnTo>
                      <a:pt x="66" y="21"/>
                    </a:lnTo>
                    <a:lnTo>
                      <a:pt x="63" y="0"/>
                    </a:lnTo>
                    <a:lnTo>
                      <a:pt x="0" y="0"/>
                    </a:lnTo>
                    <a:close/>
                  </a:path>
                </a:pathLst>
              </a:custGeom>
              <a:solidFill>
                <a:srgbClr val="3A4447"/>
              </a:solidFill>
              <a:ln w="9525">
                <a:noFill/>
                <a:round/>
                <a:headEnd/>
                <a:tailEnd/>
              </a:ln>
            </p:spPr>
            <p:txBody>
              <a:bodyPr/>
              <a:lstStyle/>
              <a:p>
                <a:endParaRPr lang="en-US"/>
              </a:p>
            </p:txBody>
          </p:sp>
          <p:sp>
            <p:nvSpPr>
              <p:cNvPr id="301" name="Freeform 46"/>
              <p:cNvSpPr>
                <a:spLocks/>
              </p:cNvSpPr>
              <p:nvPr/>
            </p:nvSpPr>
            <p:spPr bwMode="auto">
              <a:xfrm>
                <a:off x="2745" y="1272"/>
                <a:ext cx="11" cy="4"/>
              </a:xfrm>
              <a:custGeom>
                <a:avLst/>
                <a:gdLst/>
                <a:ahLst/>
                <a:cxnLst>
                  <a:cxn ang="0">
                    <a:pos x="0" y="0"/>
                  </a:cxn>
                  <a:cxn ang="0">
                    <a:pos x="0" y="6"/>
                  </a:cxn>
                  <a:cxn ang="0">
                    <a:pos x="0" y="11"/>
                  </a:cxn>
                  <a:cxn ang="0">
                    <a:pos x="0" y="18"/>
                  </a:cxn>
                  <a:cxn ang="0">
                    <a:pos x="0" y="23"/>
                  </a:cxn>
                  <a:cxn ang="0">
                    <a:pos x="4" y="23"/>
                  </a:cxn>
                  <a:cxn ang="0">
                    <a:pos x="8" y="23"/>
                  </a:cxn>
                  <a:cxn ang="0">
                    <a:pos x="11" y="23"/>
                  </a:cxn>
                  <a:cxn ang="0">
                    <a:pos x="16" y="23"/>
                  </a:cxn>
                  <a:cxn ang="0">
                    <a:pos x="22" y="23"/>
                  </a:cxn>
                  <a:cxn ang="0">
                    <a:pos x="27" y="23"/>
                  </a:cxn>
                  <a:cxn ang="0">
                    <a:pos x="34" y="23"/>
                  </a:cxn>
                  <a:cxn ang="0">
                    <a:pos x="39" y="22"/>
                  </a:cxn>
                  <a:cxn ang="0">
                    <a:pos x="44" y="22"/>
                  </a:cxn>
                  <a:cxn ang="0">
                    <a:pos x="50" y="22"/>
                  </a:cxn>
                  <a:cxn ang="0">
                    <a:pos x="56" y="21"/>
                  </a:cxn>
                  <a:cxn ang="0">
                    <a:pos x="61" y="21"/>
                  </a:cxn>
                  <a:cxn ang="0">
                    <a:pos x="60" y="15"/>
                  </a:cxn>
                  <a:cxn ang="0">
                    <a:pos x="60" y="10"/>
                  </a:cxn>
                  <a:cxn ang="0">
                    <a:pos x="59" y="5"/>
                  </a:cxn>
                  <a:cxn ang="0">
                    <a:pos x="58" y="0"/>
                  </a:cxn>
                  <a:cxn ang="0">
                    <a:pos x="51" y="0"/>
                  </a:cxn>
                  <a:cxn ang="0">
                    <a:pos x="43" y="0"/>
                  </a:cxn>
                  <a:cxn ang="0">
                    <a:pos x="36" y="0"/>
                  </a:cxn>
                  <a:cxn ang="0">
                    <a:pos x="28" y="0"/>
                  </a:cxn>
                  <a:cxn ang="0">
                    <a:pos x="21" y="0"/>
                  </a:cxn>
                  <a:cxn ang="0">
                    <a:pos x="14" y="0"/>
                  </a:cxn>
                  <a:cxn ang="0">
                    <a:pos x="7" y="0"/>
                  </a:cxn>
                  <a:cxn ang="0">
                    <a:pos x="0" y="0"/>
                  </a:cxn>
                </a:cxnLst>
                <a:rect l="0" t="0" r="r" b="b"/>
                <a:pathLst>
                  <a:path w="61" h="23">
                    <a:moveTo>
                      <a:pt x="0" y="0"/>
                    </a:moveTo>
                    <a:lnTo>
                      <a:pt x="0" y="6"/>
                    </a:lnTo>
                    <a:lnTo>
                      <a:pt x="0" y="11"/>
                    </a:lnTo>
                    <a:lnTo>
                      <a:pt x="0" y="18"/>
                    </a:lnTo>
                    <a:lnTo>
                      <a:pt x="0" y="23"/>
                    </a:lnTo>
                    <a:lnTo>
                      <a:pt x="4" y="23"/>
                    </a:lnTo>
                    <a:lnTo>
                      <a:pt x="8" y="23"/>
                    </a:lnTo>
                    <a:lnTo>
                      <a:pt x="11" y="23"/>
                    </a:lnTo>
                    <a:lnTo>
                      <a:pt x="16" y="23"/>
                    </a:lnTo>
                    <a:lnTo>
                      <a:pt x="22" y="23"/>
                    </a:lnTo>
                    <a:lnTo>
                      <a:pt x="27" y="23"/>
                    </a:lnTo>
                    <a:lnTo>
                      <a:pt x="34" y="23"/>
                    </a:lnTo>
                    <a:lnTo>
                      <a:pt x="39" y="22"/>
                    </a:lnTo>
                    <a:lnTo>
                      <a:pt x="44" y="22"/>
                    </a:lnTo>
                    <a:lnTo>
                      <a:pt x="50" y="22"/>
                    </a:lnTo>
                    <a:lnTo>
                      <a:pt x="56" y="21"/>
                    </a:lnTo>
                    <a:lnTo>
                      <a:pt x="61" y="21"/>
                    </a:lnTo>
                    <a:lnTo>
                      <a:pt x="60" y="15"/>
                    </a:lnTo>
                    <a:lnTo>
                      <a:pt x="60" y="10"/>
                    </a:lnTo>
                    <a:lnTo>
                      <a:pt x="59" y="5"/>
                    </a:lnTo>
                    <a:lnTo>
                      <a:pt x="58" y="0"/>
                    </a:lnTo>
                    <a:lnTo>
                      <a:pt x="51" y="0"/>
                    </a:lnTo>
                    <a:lnTo>
                      <a:pt x="43" y="0"/>
                    </a:lnTo>
                    <a:lnTo>
                      <a:pt x="36" y="0"/>
                    </a:lnTo>
                    <a:lnTo>
                      <a:pt x="28" y="0"/>
                    </a:lnTo>
                    <a:lnTo>
                      <a:pt x="21" y="0"/>
                    </a:lnTo>
                    <a:lnTo>
                      <a:pt x="14" y="0"/>
                    </a:lnTo>
                    <a:lnTo>
                      <a:pt x="7" y="0"/>
                    </a:lnTo>
                    <a:lnTo>
                      <a:pt x="0" y="0"/>
                    </a:lnTo>
                    <a:close/>
                  </a:path>
                </a:pathLst>
              </a:custGeom>
              <a:solidFill>
                <a:srgbClr val="424444"/>
              </a:solidFill>
              <a:ln w="9525">
                <a:noFill/>
                <a:round/>
                <a:headEnd/>
                <a:tailEnd/>
              </a:ln>
            </p:spPr>
            <p:txBody>
              <a:bodyPr/>
              <a:lstStyle/>
              <a:p>
                <a:endParaRPr lang="en-US"/>
              </a:p>
            </p:txBody>
          </p:sp>
          <p:sp>
            <p:nvSpPr>
              <p:cNvPr id="302" name="Freeform 47"/>
              <p:cNvSpPr>
                <a:spLocks/>
              </p:cNvSpPr>
              <p:nvPr/>
            </p:nvSpPr>
            <p:spPr bwMode="auto">
              <a:xfrm>
                <a:off x="2746" y="1272"/>
                <a:ext cx="10" cy="4"/>
              </a:xfrm>
              <a:custGeom>
                <a:avLst/>
                <a:gdLst/>
                <a:ahLst/>
                <a:cxnLst>
                  <a:cxn ang="0">
                    <a:pos x="0" y="0"/>
                  </a:cxn>
                  <a:cxn ang="0">
                    <a:pos x="0" y="6"/>
                  </a:cxn>
                  <a:cxn ang="0">
                    <a:pos x="0" y="11"/>
                  </a:cxn>
                  <a:cxn ang="0">
                    <a:pos x="0" y="18"/>
                  </a:cxn>
                  <a:cxn ang="0">
                    <a:pos x="0" y="23"/>
                  </a:cxn>
                  <a:cxn ang="0">
                    <a:pos x="3" y="23"/>
                  </a:cxn>
                  <a:cxn ang="0">
                    <a:pos x="7" y="23"/>
                  </a:cxn>
                  <a:cxn ang="0">
                    <a:pos x="10" y="23"/>
                  </a:cxn>
                  <a:cxn ang="0">
                    <a:pos x="15" y="23"/>
                  </a:cxn>
                  <a:cxn ang="0">
                    <a:pos x="20" y="23"/>
                  </a:cxn>
                  <a:cxn ang="0">
                    <a:pos x="25" y="23"/>
                  </a:cxn>
                  <a:cxn ang="0">
                    <a:pos x="31" y="23"/>
                  </a:cxn>
                  <a:cxn ang="0">
                    <a:pos x="36" y="22"/>
                  </a:cxn>
                  <a:cxn ang="0">
                    <a:pos x="41" y="22"/>
                  </a:cxn>
                  <a:cxn ang="0">
                    <a:pos x="47" y="22"/>
                  </a:cxn>
                  <a:cxn ang="0">
                    <a:pos x="52" y="21"/>
                  </a:cxn>
                  <a:cxn ang="0">
                    <a:pos x="57" y="21"/>
                  </a:cxn>
                  <a:cxn ang="0">
                    <a:pos x="56" y="15"/>
                  </a:cxn>
                  <a:cxn ang="0">
                    <a:pos x="56" y="10"/>
                  </a:cxn>
                  <a:cxn ang="0">
                    <a:pos x="55" y="5"/>
                  </a:cxn>
                  <a:cxn ang="0">
                    <a:pos x="54" y="0"/>
                  </a:cxn>
                  <a:cxn ang="0">
                    <a:pos x="48" y="0"/>
                  </a:cxn>
                  <a:cxn ang="0">
                    <a:pos x="40" y="0"/>
                  </a:cxn>
                  <a:cxn ang="0">
                    <a:pos x="34" y="0"/>
                  </a:cxn>
                  <a:cxn ang="0">
                    <a:pos x="28" y="0"/>
                  </a:cxn>
                  <a:cxn ang="0">
                    <a:pos x="20" y="0"/>
                  </a:cxn>
                  <a:cxn ang="0">
                    <a:pos x="14" y="0"/>
                  </a:cxn>
                  <a:cxn ang="0">
                    <a:pos x="6" y="0"/>
                  </a:cxn>
                  <a:cxn ang="0">
                    <a:pos x="0" y="0"/>
                  </a:cxn>
                </a:cxnLst>
                <a:rect l="0" t="0" r="r" b="b"/>
                <a:pathLst>
                  <a:path w="57" h="23">
                    <a:moveTo>
                      <a:pt x="0" y="0"/>
                    </a:moveTo>
                    <a:lnTo>
                      <a:pt x="0" y="6"/>
                    </a:lnTo>
                    <a:lnTo>
                      <a:pt x="0" y="11"/>
                    </a:lnTo>
                    <a:lnTo>
                      <a:pt x="0" y="18"/>
                    </a:lnTo>
                    <a:lnTo>
                      <a:pt x="0" y="23"/>
                    </a:lnTo>
                    <a:lnTo>
                      <a:pt x="3" y="23"/>
                    </a:lnTo>
                    <a:lnTo>
                      <a:pt x="7" y="23"/>
                    </a:lnTo>
                    <a:lnTo>
                      <a:pt x="10" y="23"/>
                    </a:lnTo>
                    <a:lnTo>
                      <a:pt x="15" y="23"/>
                    </a:lnTo>
                    <a:lnTo>
                      <a:pt x="20" y="23"/>
                    </a:lnTo>
                    <a:lnTo>
                      <a:pt x="25" y="23"/>
                    </a:lnTo>
                    <a:lnTo>
                      <a:pt x="31" y="23"/>
                    </a:lnTo>
                    <a:lnTo>
                      <a:pt x="36" y="22"/>
                    </a:lnTo>
                    <a:lnTo>
                      <a:pt x="41" y="22"/>
                    </a:lnTo>
                    <a:lnTo>
                      <a:pt x="47" y="22"/>
                    </a:lnTo>
                    <a:lnTo>
                      <a:pt x="52" y="21"/>
                    </a:lnTo>
                    <a:lnTo>
                      <a:pt x="57" y="21"/>
                    </a:lnTo>
                    <a:lnTo>
                      <a:pt x="56" y="15"/>
                    </a:lnTo>
                    <a:lnTo>
                      <a:pt x="56" y="10"/>
                    </a:lnTo>
                    <a:lnTo>
                      <a:pt x="55" y="5"/>
                    </a:lnTo>
                    <a:lnTo>
                      <a:pt x="54" y="0"/>
                    </a:lnTo>
                    <a:lnTo>
                      <a:pt x="48" y="0"/>
                    </a:lnTo>
                    <a:lnTo>
                      <a:pt x="40" y="0"/>
                    </a:lnTo>
                    <a:lnTo>
                      <a:pt x="34" y="0"/>
                    </a:lnTo>
                    <a:lnTo>
                      <a:pt x="28" y="0"/>
                    </a:lnTo>
                    <a:lnTo>
                      <a:pt x="20" y="0"/>
                    </a:lnTo>
                    <a:lnTo>
                      <a:pt x="14" y="0"/>
                    </a:lnTo>
                    <a:lnTo>
                      <a:pt x="6" y="0"/>
                    </a:lnTo>
                    <a:lnTo>
                      <a:pt x="0" y="0"/>
                    </a:lnTo>
                    <a:close/>
                  </a:path>
                </a:pathLst>
              </a:custGeom>
              <a:solidFill>
                <a:srgbClr val="44423D"/>
              </a:solidFill>
              <a:ln w="9525">
                <a:noFill/>
                <a:round/>
                <a:headEnd/>
                <a:tailEnd/>
              </a:ln>
            </p:spPr>
            <p:txBody>
              <a:bodyPr/>
              <a:lstStyle/>
              <a:p>
                <a:endParaRPr lang="en-US"/>
              </a:p>
            </p:txBody>
          </p:sp>
          <p:sp>
            <p:nvSpPr>
              <p:cNvPr id="303" name="Freeform 48"/>
              <p:cNvSpPr>
                <a:spLocks/>
              </p:cNvSpPr>
              <p:nvPr/>
            </p:nvSpPr>
            <p:spPr bwMode="auto">
              <a:xfrm>
                <a:off x="2747" y="1272"/>
                <a:ext cx="9" cy="4"/>
              </a:xfrm>
              <a:custGeom>
                <a:avLst/>
                <a:gdLst/>
                <a:ahLst/>
                <a:cxnLst>
                  <a:cxn ang="0">
                    <a:pos x="0" y="0"/>
                  </a:cxn>
                  <a:cxn ang="0">
                    <a:pos x="0" y="6"/>
                  </a:cxn>
                  <a:cxn ang="0">
                    <a:pos x="0" y="11"/>
                  </a:cxn>
                  <a:cxn ang="0">
                    <a:pos x="0" y="18"/>
                  </a:cxn>
                  <a:cxn ang="0">
                    <a:pos x="0" y="23"/>
                  </a:cxn>
                  <a:cxn ang="0">
                    <a:pos x="4" y="23"/>
                  </a:cxn>
                  <a:cxn ang="0">
                    <a:pos x="7" y="23"/>
                  </a:cxn>
                  <a:cxn ang="0">
                    <a:pos x="11" y="23"/>
                  </a:cxn>
                  <a:cxn ang="0">
                    <a:pos x="15" y="23"/>
                  </a:cxn>
                  <a:cxn ang="0">
                    <a:pos x="20" y="23"/>
                  </a:cxn>
                  <a:cxn ang="0">
                    <a:pos x="26" y="23"/>
                  </a:cxn>
                  <a:cxn ang="0">
                    <a:pos x="30" y="23"/>
                  </a:cxn>
                  <a:cxn ang="0">
                    <a:pos x="35" y="22"/>
                  </a:cxn>
                  <a:cxn ang="0">
                    <a:pos x="39" y="22"/>
                  </a:cxn>
                  <a:cxn ang="0">
                    <a:pos x="45" y="22"/>
                  </a:cxn>
                  <a:cxn ang="0">
                    <a:pos x="49" y="21"/>
                  </a:cxn>
                  <a:cxn ang="0">
                    <a:pos x="54" y="21"/>
                  </a:cxn>
                  <a:cxn ang="0">
                    <a:pos x="53" y="15"/>
                  </a:cxn>
                  <a:cxn ang="0">
                    <a:pos x="53" y="10"/>
                  </a:cxn>
                  <a:cxn ang="0">
                    <a:pos x="52" y="5"/>
                  </a:cxn>
                  <a:cxn ang="0">
                    <a:pos x="51" y="0"/>
                  </a:cxn>
                  <a:cxn ang="0">
                    <a:pos x="45" y="0"/>
                  </a:cxn>
                  <a:cxn ang="0">
                    <a:pos x="38" y="0"/>
                  </a:cxn>
                  <a:cxn ang="0">
                    <a:pos x="32" y="0"/>
                  </a:cxn>
                  <a:cxn ang="0">
                    <a:pos x="26" y="0"/>
                  </a:cxn>
                  <a:cxn ang="0">
                    <a:pos x="19" y="0"/>
                  </a:cxn>
                  <a:cxn ang="0">
                    <a:pos x="13" y="0"/>
                  </a:cxn>
                  <a:cxn ang="0">
                    <a:pos x="6" y="0"/>
                  </a:cxn>
                  <a:cxn ang="0">
                    <a:pos x="0" y="0"/>
                  </a:cxn>
                </a:cxnLst>
                <a:rect l="0" t="0" r="r" b="b"/>
                <a:pathLst>
                  <a:path w="54" h="23">
                    <a:moveTo>
                      <a:pt x="0" y="0"/>
                    </a:moveTo>
                    <a:lnTo>
                      <a:pt x="0" y="6"/>
                    </a:lnTo>
                    <a:lnTo>
                      <a:pt x="0" y="11"/>
                    </a:lnTo>
                    <a:lnTo>
                      <a:pt x="0" y="18"/>
                    </a:lnTo>
                    <a:lnTo>
                      <a:pt x="0" y="23"/>
                    </a:lnTo>
                    <a:lnTo>
                      <a:pt x="4" y="23"/>
                    </a:lnTo>
                    <a:lnTo>
                      <a:pt x="7" y="23"/>
                    </a:lnTo>
                    <a:lnTo>
                      <a:pt x="11" y="23"/>
                    </a:lnTo>
                    <a:lnTo>
                      <a:pt x="15" y="23"/>
                    </a:lnTo>
                    <a:lnTo>
                      <a:pt x="20" y="23"/>
                    </a:lnTo>
                    <a:lnTo>
                      <a:pt x="26" y="23"/>
                    </a:lnTo>
                    <a:lnTo>
                      <a:pt x="30" y="23"/>
                    </a:lnTo>
                    <a:lnTo>
                      <a:pt x="35" y="22"/>
                    </a:lnTo>
                    <a:lnTo>
                      <a:pt x="39" y="22"/>
                    </a:lnTo>
                    <a:lnTo>
                      <a:pt x="45" y="22"/>
                    </a:lnTo>
                    <a:lnTo>
                      <a:pt x="49" y="21"/>
                    </a:lnTo>
                    <a:lnTo>
                      <a:pt x="54" y="21"/>
                    </a:lnTo>
                    <a:lnTo>
                      <a:pt x="53" y="15"/>
                    </a:lnTo>
                    <a:lnTo>
                      <a:pt x="53" y="10"/>
                    </a:lnTo>
                    <a:lnTo>
                      <a:pt x="52" y="5"/>
                    </a:lnTo>
                    <a:lnTo>
                      <a:pt x="51" y="0"/>
                    </a:lnTo>
                    <a:lnTo>
                      <a:pt x="45" y="0"/>
                    </a:lnTo>
                    <a:lnTo>
                      <a:pt x="38" y="0"/>
                    </a:lnTo>
                    <a:lnTo>
                      <a:pt x="32" y="0"/>
                    </a:lnTo>
                    <a:lnTo>
                      <a:pt x="26" y="0"/>
                    </a:lnTo>
                    <a:lnTo>
                      <a:pt x="19" y="0"/>
                    </a:lnTo>
                    <a:lnTo>
                      <a:pt x="13" y="0"/>
                    </a:lnTo>
                    <a:lnTo>
                      <a:pt x="6" y="0"/>
                    </a:lnTo>
                    <a:lnTo>
                      <a:pt x="0" y="0"/>
                    </a:lnTo>
                    <a:close/>
                  </a:path>
                </a:pathLst>
              </a:custGeom>
              <a:solidFill>
                <a:srgbClr val="4C443A"/>
              </a:solidFill>
              <a:ln w="9525">
                <a:noFill/>
                <a:round/>
                <a:headEnd/>
                <a:tailEnd/>
              </a:ln>
            </p:spPr>
            <p:txBody>
              <a:bodyPr/>
              <a:lstStyle/>
              <a:p>
                <a:endParaRPr lang="en-US"/>
              </a:p>
            </p:txBody>
          </p:sp>
          <p:sp>
            <p:nvSpPr>
              <p:cNvPr id="304" name="Freeform 49"/>
              <p:cNvSpPr>
                <a:spLocks/>
              </p:cNvSpPr>
              <p:nvPr/>
            </p:nvSpPr>
            <p:spPr bwMode="auto">
              <a:xfrm>
                <a:off x="2747" y="1272"/>
                <a:ext cx="9" cy="4"/>
              </a:xfrm>
              <a:custGeom>
                <a:avLst/>
                <a:gdLst/>
                <a:ahLst/>
                <a:cxnLst>
                  <a:cxn ang="0">
                    <a:pos x="0" y="0"/>
                  </a:cxn>
                  <a:cxn ang="0">
                    <a:pos x="0" y="6"/>
                  </a:cxn>
                  <a:cxn ang="0">
                    <a:pos x="0" y="11"/>
                  </a:cxn>
                  <a:cxn ang="0">
                    <a:pos x="0" y="18"/>
                  </a:cxn>
                  <a:cxn ang="0">
                    <a:pos x="0" y="23"/>
                  </a:cxn>
                  <a:cxn ang="0">
                    <a:pos x="3" y="23"/>
                  </a:cxn>
                  <a:cxn ang="0">
                    <a:pos x="8" y="23"/>
                  </a:cxn>
                  <a:cxn ang="0">
                    <a:pos x="11" y="23"/>
                  </a:cxn>
                  <a:cxn ang="0">
                    <a:pos x="14" y="23"/>
                  </a:cxn>
                  <a:cxn ang="0">
                    <a:pos x="18" y="23"/>
                  </a:cxn>
                  <a:cxn ang="0">
                    <a:pos x="23" y="23"/>
                  </a:cxn>
                  <a:cxn ang="0">
                    <a:pos x="28" y="23"/>
                  </a:cxn>
                  <a:cxn ang="0">
                    <a:pos x="32" y="22"/>
                  </a:cxn>
                  <a:cxn ang="0">
                    <a:pos x="36" y="22"/>
                  </a:cxn>
                  <a:cxn ang="0">
                    <a:pos x="42" y="22"/>
                  </a:cxn>
                  <a:cxn ang="0">
                    <a:pos x="46" y="21"/>
                  </a:cxn>
                  <a:cxn ang="0">
                    <a:pos x="50" y="21"/>
                  </a:cxn>
                  <a:cxn ang="0">
                    <a:pos x="49" y="15"/>
                  </a:cxn>
                  <a:cxn ang="0">
                    <a:pos x="49" y="10"/>
                  </a:cxn>
                  <a:cxn ang="0">
                    <a:pos x="48" y="5"/>
                  </a:cxn>
                  <a:cxn ang="0">
                    <a:pos x="47" y="0"/>
                  </a:cxn>
                  <a:cxn ang="0">
                    <a:pos x="41" y="0"/>
                  </a:cxn>
                  <a:cxn ang="0">
                    <a:pos x="35" y="0"/>
                  </a:cxn>
                  <a:cxn ang="0">
                    <a:pos x="29" y="0"/>
                  </a:cxn>
                  <a:cxn ang="0">
                    <a:pos x="24" y="0"/>
                  </a:cxn>
                  <a:cxn ang="0">
                    <a:pos x="17" y="0"/>
                  </a:cxn>
                  <a:cxn ang="0">
                    <a:pos x="12" y="0"/>
                  </a:cxn>
                  <a:cxn ang="0">
                    <a:pos x="6" y="0"/>
                  </a:cxn>
                  <a:cxn ang="0">
                    <a:pos x="0" y="0"/>
                  </a:cxn>
                </a:cxnLst>
                <a:rect l="0" t="0" r="r" b="b"/>
                <a:pathLst>
                  <a:path w="50" h="23">
                    <a:moveTo>
                      <a:pt x="0" y="0"/>
                    </a:moveTo>
                    <a:lnTo>
                      <a:pt x="0" y="6"/>
                    </a:lnTo>
                    <a:lnTo>
                      <a:pt x="0" y="11"/>
                    </a:lnTo>
                    <a:lnTo>
                      <a:pt x="0" y="18"/>
                    </a:lnTo>
                    <a:lnTo>
                      <a:pt x="0" y="23"/>
                    </a:lnTo>
                    <a:lnTo>
                      <a:pt x="3" y="23"/>
                    </a:lnTo>
                    <a:lnTo>
                      <a:pt x="8" y="23"/>
                    </a:lnTo>
                    <a:lnTo>
                      <a:pt x="11" y="23"/>
                    </a:lnTo>
                    <a:lnTo>
                      <a:pt x="14" y="23"/>
                    </a:lnTo>
                    <a:lnTo>
                      <a:pt x="18" y="23"/>
                    </a:lnTo>
                    <a:lnTo>
                      <a:pt x="23" y="23"/>
                    </a:lnTo>
                    <a:lnTo>
                      <a:pt x="28" y="23"/>
                    </a:lnTo>
                    <a:lnTo>
                      <a:pt x="32" y="22"/>
                    </a:lnTo>
                    <a:lnTo>
                      <a:pt x="36" y="22"/>
                    </a:lnTo>
                    <a:lnTo>
                      <a:pt x="42" y="22"/>
                    </a:lnTo>
                    <a:lnTo>
                      <a:pt x="46" y="21"/>
                    </a:lnTo>
                    <a:lnTo>
                      <a:pt x="50" y="21"/>
                    </a:lnTo>
                    <a:lnTo>
                      <a:pt x="49" y="15"/>
                    </a:lnTo>
                    <a:lnTo>
                      <a:pt x="49" y="10"/>
                    </a:lnTo>
                    <a:lnTo>
                      <a:pt x="48" y="5"/>
                    </a:lnTo>
                    <a:lnTo>
                      <a:pt x="47" y="0"/>
                    </a:lnTo>
                    <a:lnTo>
                      <a:pt x="41" y="0"/>
                    </a:lnTo>
                    <a:lnTo>
                      <a:pt x="35" y="0"/>
                    </a:lnTo>
                    <a:lnTo>
                      <a:pt x="29" y="0"/>
                    </a:lnTo>
                    <a:lnTo>
                      <a:pt x="24" y="0"/>
                    </a:lnTo>
                    <a:lnTo>
                      <a:pt x="17" y="0"/>
                    </a:lnTo>
                    <a:lnTo>
                      <a:pt x="12" y="0"/>
                    </a:lnTo>
                    <a:lnTo>
                      <a:pt x="6" y="0"/>
                    </a:lnTo>
                    <a:lnTo>
                      <a:pt x="0" y="0"/>
                    </a:lnTo>
                    <a:close/>
                  </a:path>
                </a:pathLst>
              </a:custGeom>
              <a:solidFill>
                <a:srgbClr val="544438"/>
              </a:solidFill>
              <a:ln w="9525">
                <a:noFill/>
                <a:round/>
                <a:headEnd/>
                <a:tailEnd/>
              </a:ln>
            </p:spPr>
            <p:txBody>
              <a:bodyPr/>
              <a:lstStyle/>
              <a:p>
                <a:endParaRPr lang="en-US"/>
              </a:p>
            </p:txBody>
          </p:sp>
          <p:sp>
            <p:nvSpPr>
              <p:cNvPr id="305" name="Freeform 50"/>
              <p:cNvSpPr>
                <a:spLocks/>
              </p:cNvSpPr>
              <p:nvPr/>
            </p:nvSpPr>
            <p:spPr bwMode="auto">
              <a:xfrm>
                <a:off x="2748" y="1272"/>
                <a:ext cx="8" cy="4"/>
              </a:xfrm>
              <a:custGeom>
                <a:avLst/>
                <a:gdLst/>
                <a:ahLst/>
                <a:cxnLst>
                  <a:cxn ang="0">
                    <a:pos x="0" y="0"/>
                  </a:cxn>
                  <a:cxn ang="0">
                    <a:pos x="0" y="6"/>
                  </a:cxn>
                  <a:cxn ang="0">
                    <a:pos x="0" y="11"/>
                  </a:cxn>
                  <a:cxn ang="0">
                    <a:pos x="0" y="18"/>
                  </a:cxn>
                  <a:cxn ang="0">
                    <a:pos x="0" y="23"/>
                  </a:cxn>
                  <a:cxn ang="0">
                    <a:pos x="5" y="23"/>
                  </a:cxn>
                  <a:cxn ang="0">
                    <a:pos x="8" y="23"/>
                  </a:cxn>
                  <a:cxn ang="0">
                    <a:pos x="11" y="23"/>
                  </a:cxn>
                  <a:cxn ang="0">
                    <a:pos x="14" y="23"/>
                  </a:cxn>
                  <a:cxn ang="0">
                    <a:pos x="19" y="23"/>
                  </a:cxn>
                  <a:cxn ang="0">
                    <a:pos x="23" y="23"/>
                  </a:cxn>
                  <a:cxn ang="0">
                    <a:pos x="27" y="23"/>
                  </a:cxn>
                  <a:cxn ang="0">
                    <a:pos x="31" y="22"/>
                  </a:cxn>
                  <a:cxn ang="0">
                    <a:pos x="35" y="22"/>
                  </a:cxn>
                  <a:cxn ang="0">
                    <a:pos x="39" y="22"/>
                  </a:cxn>
                  <a:cxn ang="0">
                    <a:pos x="43" y="21"/>
                  </a:cxn>
                  <a:cxn ang="0">
                    <a:pos x="47" y="21"/>
                  </a:cxn>
                  <a:cxn ang="0">
                    <a:pos x="46" y="15"/>
                  </a:cxn>
                  <a:cxn ang="0">
                    <a:pos x="46" y="10"/>
                  </a:cxn>
                  <a:cxn ang="0">
                    <a:pos x="45" y="5"/>
                  </a:cxn>
                  <a:cxn ang="0">
                    <a:pos x="44" y="0"/>
                  </a:cxn>
                  <a:cxn ang="0">
                    <a:pos x="39" y="0"/>
                  </a:cxn>
                  <a:cxn ang="0">
                    <a:pos x="33" y="0"/>
                  </a:cxn>
                  <a:cxn ang="0">
                    <a:pos x="28" y="0"/>
                  </a:cxn>
                  <a:cxn ang="0">
                    <a:pos x="23" y="0"/>
                  </a:cxn>
                  <a:cxn ang="0">
                    <a:pos x="16" y="0"/>
                  </a:cxn>
                  <a:cxn ang="0">
                    <a:pos x="11" y="0"/>
                  </a:cxn>
                  <a:cxn ang="0">
                    <a:pos x="6" y="0"/>
                  </a:cxn>
                  <a:cxn ang="0">
                    <a:pos x="0" y="0"/>
                  </a:cxn>
                </a:cxnLst>
                <a:rect l="0" t="0" r="r" b="b"/>
                <a:pathLst>
                  <a:path w="47" h="23">
                    <a:moveTo>
                      <a:pt x="0" y="0"/>
                    </a:moveTo>
                    <a:lnTo>
                      <a:pt x="0" y="6"/>
                    </a:lnTo>
                    <a:lnTo>
                      <a:pt x="0" y="11"/>
                    </a:lnTo>
                    <a:lnTo>
                      <a:pt x="0" y="18"/>
                    </a:lnTo>
                    <a:lnTo>
                      <a:pt x="0" y="23"/>
                    </a:lnTo>
                    <a:lnTo>
                      <a:pt x="5" y="23"/>
                    </a:lnTo>
                    <a:lnTo>
                      <a:pt x="8" y="23"/>
                    </a:lnTo>
                    <a:lnTo>
                      <a:pt x="11" y="23"/>
                    </a:lnTo>
                    <a:lnTo>
                      <a:pt x="14" y="23"/>
                    </a:lnTo>
                    <a:lnTo>
                      <a:pt x="19" y="23"/>
                    </a:lnTo>
                    <a:lnTo>
                      <a:pt x="23" y="23"/>
                    </a:lnTo>
                    <a:lnTo>
                      <a:pt x="27" y="23"/>
                    </a:lnTo>
                    <a:lnTo>
                      <a:pt x="31" y="22"/>
                    </a:lnTo>
                    <a:lnTo>
                      <a:pt x="35" y="22"/>
                    </a:lnTo>
                    <a:lnTo>
                      <a:pt x="39" y="22"/>
                    </a:lnTo>
                    <a:lnTo>
                      <a:pt x="43" y="21"/>
                    </a:lnTo>
                    <a:lnTo>
                      <a:pt x="47" y="21"/>
                    </a:lnTo>
                    <a:lnTo>
                      <a:pt x="46" y="15"/>
                    </a:lnTo>
                    <a:lnTo>
                      <a:pt x="46" y="10"/>
                    </a:lnTo>
                    <a:lnTo>
                      <a:pt x="45" y="5"/>
                    </a:lnTo>
                    <a:lnTo>
                      <a:pt x="44" y="0"/>
                    </a:lnTo>
                    <a:lnTo>
                      <a:pt x="39" y="0"/>
                    </a:lnTo>
                    <a:lnTo>
                      <a:pt x="33" y="0"/>
                    </a:lnTo>
                    <a:lnTo>
                      <a:pt x="28" y="0"/>
                    </a:lnTo>
                    <a:lnTo>
                      <a:pt x="23" y="0"/>
                    </a:lnTo>
                    <a:lnTo>
                      <a:pt x="16" y="0"/>
                    </a:lnTo>
                    <a:lnTo>
                      <a:pt x="11" y="0"/>
                    </a:lnTo>
                    <a:lnTo>
                      <a:pt x="6" y="0"/>
                    </a:lnTo>
                    <a:lnTo>
                      <a:pt x="0" y="0"/>
                    </a:lnTo>
                    <a:close/>
                  </a:path>
                </a:pathLst>
              </a:custGeom>
              <a:solidFill>
                <a:srgbClr val="594435"/>
              </a:solidFill>
              <a:ln w="9525">
                <a:noFill/>
                <a:round/>
                <a:headEnd/>
                <a:tailEnd/>
              </a:ln>
            </p:spPr>
            <p:txBody>
              <a:bodyPr/>
              <a:lstStyle/>
              <a:p>
                <a:endParaRPr lang="en-US"/>
              </a:p>
            </p:txBody>
          </p:sp>
          <p:sp>
            <p:nvSpPr>
              <p:cNvPr id="306" name="Freeform 51"/>
              <p:cNvSpPr>
                <a:spLocks/>
              </p:cNvSpPr>
              <p:nvPr/>
            </p:nvSpPr>
            <p:spPr bwMode="auto">
              <a:xfrm>
                <a:off x="2748" y="1272"/>
                <a:ext cx="8" cy="4"/>
              </a:xfrm>
              <a:custGeom>
                <a:avLst/>
                <a:gdLst/>
                <a:ahLst/>
                <a:cxnLst>
                  <a:cxn ang="0">
                    <a:pos x="0" y="0"/>
                  </a:cxn>
                  <a:cxn ang="0">
                    <a:pos x="0" y="6"/>
                  </a:cxn>
                  <a:cxn ang="0">
                    <a:pos x="0" y="11"/>
                  </a:cxn>
                  <a:cxn ang="0">
                    <a:pos x="0" y="18"/>
                  </a:cxn>
                  <a:cxn ang="0">
                    <a:pos x="0" y="23"/>
                  </a:cxn>
                  <a:cxn ang="0">
                    <a:pos x="3" y="23"/>
                  </a:cxn>
                  <a:cxn ang="0">
                    <a:pos x="6" y="23"/>
                  </a:cxn>
                  <a:cxn ang="0">
                    <a:pos x="9" y="23"/>
                  </a:cxn>
                  <a:cxn ang="0">
                    <a:pos x="13" y="23"/>
                  </a:cxn>
                  <a:cxn ang="0">
                    <a:pos x="20" y="23"/>
                  </a:cxn>
                  <a:cxn ang="0">
                    <a:pos x="27" y="22"/>
                  </a:cxn>
                  <a:cxn ang="0">
                    <a:pos x="35" y="22"/>
                  </a:cxn>
                  <a:cxn ang="0">
                    <a:pos x="42" y="21"/>
                  </a:cxn>
                  <a:cxn ang="0">
                    <a:pos x="41" y="15"/>
                  </a:cxn>
                  <a:cxn ang="0">
                    <a:pos x="41" y="10"/>
                  </a:cxn>
                  <a:cxn ang="0">
                    <a:pos x="40" y="5"/>
                  </a:cxn>
                  <a:cxn ang="0">
                    <a:pos x="39" y="0"/>
                  </a:cxn>
                  <a:cxn ang="0">
                    <a:pos x="34" y="0"/>
                  </a:cxn>
                  <a:cxn ang="0">
                    <a:pos x="28" y="0"/>
                  </a:cxn>
                  <a:cxn ang="0">
                    <a:pos x="24" y="0"/>
                  </a:cxn>
                  <a:cxn ang="0">
                    <a:pos x="19" y="0"/>
                  </a:cxn>
                  <a:cxn ang="0">
                    <a:pos x="15" y="0"/>
                  </a:cxn>
                  <a:cxn ang="0">
                    <a:pos x="9" y="0"/>
                  </a:cxn>
                  <a:cxn ang="0">
                    <a:pos x="5" y="0"/>
                  </a:cxn>
                  <a:cxn ang="0">
                    <a:pos x="0" y="0"/>
                  </a:cxn>
                </a:cxnLst>
                <a:rect l="0" t="0" r="r" b="b"/>
                <a:pathLst>
                  <a:path w="42" h="23">
                    <a:moveTo>
                      <a:pt x="0" y="0"/>
                    </a:moveTo>
                    <a:lnTo>
                      <a:pt x="0" y="6"/>
                    </a:lnTo>
                    <a:lnTo>
                      <a:pt x="0" y="11"/>
                    </a:lnTo>
                    <a:lnTo>
                      <a:pt x="0" y="18"/>
                    </a:lnTo>
                    <a:lnTo>
                      <a:pt x="0" y="23"/>
                    </a:lnTo>
                    <a:lnTo>
                      <a:pt x="3" y="23"/>
                    </a:lnTo>
                    <a:lnTo>
                      <a:pt x="6" y="23"/>
                    </a:lnTo>
                    <a:lnTo>
                      <a:pt x="9" y="23"/>
                    </a:lnTo>
                    <a:lnTo>
                      <a:pt x="13" y="23"/>
                    </a:lnTo>
                    <a:lnTo>
                      <a:pt x="20" y="23"/>
                    </a:lnTo>
                    <a:lnTo>
                      <a:pt x="27" y="22"/>
                    </a:lnTo>
                    <a:lnTo>
                      <a:pt x="35" y="22"/>
                    </a:lnTo>
                    <a:lnTo>
                      <a:pt x="42" y="21"/>
                    </a:lnTo>
                    <a:lnTo>
                      <a:pt x="41" y="15"/>
                    </a:lnTo>
                    <a:lnTo>
                      <a:pt x="41" y="10"/>
                    </a:lnTo>
                    <a:lnTo>
                      <a:pt x="40" y="5"/>
                    </a:lnTo>
                    <a:lnTo>
                      <a:pt x="39" y="0"/>
                    </a:lnTo>
                    <a:lnTo>
                      <a:pt x="34" y="0"/>
                    </a:lnTo>
                    <a:lnTo>
                      <a:pt x="28" y="0"/>
                    </a:lnTo>
                    <a:lnTo>
                      <a:pt x="24" y="0"/>
                    </a:lnTo>
                    <a:lnTo>
                      <a:pt x="19" y="0"/>
                    </a:lnTo>
                    <a:lnTo>
                      <a:pt x="15" y="0"/>
                    </a:lnTo>
                    <a:lnTo>
                      <a:pt x="9" y="0"/>
                    </a:lnTo>
                    <a:lnTo>
                      <a:pt x="5" y="0"/>
                    </a:lnTo>
                    <a:lnTo>
                      <a:pt x="0" y="0"/>
                    </a:lnTo>
                    <a:close/>
                  </a:path>
                </a:pathLst>
              </a:custGeom>
              <a:solidFill>
                <a:srgbClr val="5E422D"/>
              </a:solidFill>
              <a:ln w="9525">
                <a:noFill/>
                <a:round/>
                <a:headEnd/>
                <a:tailEnd/>
              </a:ln>
            </p:spPr>
            <p:txBody>
              <a:bodyPr/>
              <a:lstStyle/>
              <a:p>
                <a:endParaRPr lang="en-US"/>
              </a:p>
            </p:txBody>
          </p:sp>
          <p:sp>
            <p:nvSpPr>
              <p:cNvPr id="307" name="Freeform 52"/>
              <p:cNvSpPr>
                <a:spLocks/>
              </p:cNvSpPr>
              <p:nvPr/>
            </p:nvSpPr>
            <p:spPr bwMode="auto">
              <a:xfrm>
                <a:off x="2749" y="1272"/>
                <a:ext cx="7" cy="4"/>
              </a:xfrm>
              <a:custGeom>
                <a:avLst/>
                <a:gdLst/>
                <a:ahLst/>
                <a:cxnLst>
                  <a:cxn ang="0">
                    <a:pos x="0" y="0"/>
                  </a:cxn>
                  <a:cxn ang="0">
                    <a:pos x="0" y="6"/>
                  </a:cxn>
                  <a:cxn ang="0">
                    <a:pos x="0" y="11"/>
                  </a:cxn>
                  <a:cxn ang="0">
                    <a:pos x="0" y="18"/>
                  </a:cxn>
                  <a:cxn ang="0">
                    <a:pos x="0" y="23"/>
                  </a:cxn>
                  <a:cxn ang="0">
                    <a:pos x="2" y="23"/>
                  </a:cxn>
                  <a:cxn ang="0">
                    <a:pos x="5" y="23"/>
                  </a:cxn>
                  <a:cxn ang="0">
                    <a:pos x="9" y="23"/>
                  </a:cxn>
                  <a:cxn ang="0">
                    <a:pos x="11" y="23"/>
                  </a:cxn>
                  <a:cxn ang="0">
                    <a:pos x="18" y="23"/>
                  </a:cxn>
                  <a:cxn ang="0">
                    <a:pos x="24" y="22"/>
                  </a:cxn>
                  <a:cxn ang="0">
                    <a:pos x="32" y="22"/>
                  </a:cxn>
                  <a:cxn ang="0">
                    <a:pos x="38" y="21"/>
                  </a:cxn>
                  <a:cxn ang="0">
                    <a:pos x="37" y="15"/>
                  </a:cxn>
                  <a:cxn ang="0">
                    <a:pos x="37" y="10"/>
                  </a:cxn>
                  <a:cxn ang="0">
                    <a:pos x="36" y="5"/>
                  </a:cxn>
                  <a:cxn ang="0">
                    <a:pos x="35" y="0"/>
                  </a:cxn>
                  <a:cxn ang="0">
                    <a:pos x="31" y="0"/>
                  </a:cxn>
                  <a:cxn ang="0">
                    <a:pos x="27" y="0"/>
                  </a:cxn>
                  <a:cxn ang="0">
                    <a:pos x="22" y="0"/>
                  </a:cxn>
                  <a:cxn ang="0">
                    <a:pos x="18" y="0"/>
                  </a:cxn>
                  <a:cxn ang="0">
                    <a:pos x="13" y="0"/>
                  </a:cxn>
                  <a:cxn ang="0">
                    <a:pos x="9" y="0"/>
                  </a:cxn>
                  <a:cxn ang="0">
                    <a:pos x="4" y="0"/>
                  </a:cxn>
                  <a:cxn ang="0">
                    <a:pos x="0" y="0"/>
                  </a:cxn>
                </a:cxnLst>
                <a:rect l="0" t="0" r="r" b="b"/>
                <a:pathLst>
                  <a:path w="38" h="23">
                    <a:moveTo>
                      <a:pt x="0" y="0"/>
                    </a:moveTo>
                    <a:lnTo>
                      <a:pt x="0" y="6"/>
                    </a:lnTo>
                    <a:lnTo>
                      <a:pt x="0" y="11"/>
                    </a:lnTo>
                    <a:lnTo>
                      <a:pt x="0" y="18"/>
                    </a:lnTo>
                    <a:lnTo>
                      <a:pt x="0" y="23"/>
                    </a:lnTo>
                    <a:lnTo>
                      <a:pt x="2" y="23"/>
                    </a:lnTo>
                    <a:lnTo>
                      <a:pt x="5" y="23"/>
                    </a:lnTo>
                    <a:lnTo>
                      <a:pt x="9" y="23"/>
                    </a:lnTo>
                    <a:lnTo>
                      <a:pt x="11" y="23"/>
                    </a:lnTo>
                    <a:lnTo>
                      <a:pt x="18" y="23"/>
                    </a:lnTo>
                    <a:lnTo>
                      <a:pt x="24" y="22"/>
                    </a:lnTo>
                    <a:lnTo>
                      <a:pt x="32" y="22"/>
                    </a:lnTo>
                    <a:lnTo>
                      <a:pt x="38" y="21"/>
                    </a:lnTo>
                    <a:lnTo>
                      <a:pt x="37" y="15"/>
                    </a:lnTo>
                    <a:lnTo>
                      <a:pt x="37" y="10"/>
                    </a:lnTo>
                    <a:lnTo>
                      <a:pt x="36" y="5"/>
                    </a:lnTo>
                    <a:lnTo>
                      <a:pt x="35" y="0"/>
                    </a:lnTo>
                    <a:lnTo>
                      <a:pt x="31" y="0"/>
                    </a:lnTo>
                    <a:lnTo>
                      <a:pt x="27" y="0"/>
                    </a:lnTo>
                    <a:lnTo>
                      <a:pt x="22" y="0"/>
                    </a:lnTo>
                    <a:lnTo>
                      <a:pt x="18" y="0"/>
                    </a:lnTo>
                    <a:lnTo>
                      <a:pt x="13" y="0"/>
                    </a:lnTo>
                    <a:lnTo>
                      <a:pt x="9" y="0"/>
                    </a:lnTo>
                    <a:lnTo>
                      <a:pt x="4" y="0"/>
                    </a:lnTo>
                    <a:lnTo>
                      <a:pt x="0" y="0"/>
                    </a:lnTo>
                    <a:close/>
                  </a:path>
                </a:pathLst>
              </a:custGeom>
              <a:solidFill>
                <a:srgbClr val="63422B"/>
              </a:solidFill>
              <a:ln w="9525">
                <a:noFill/>
                <a:round/>
                <a:headEnd/>
                <a:tailEnd/>
              </a:ln>
            </p:spPr>
            <p:txBody>
              <a:bodyPr/>
              <a:lstStyle/>
              <a:p>
                <a:endParaRPr lang="en-US"/>
              </a:p>
            </p:txBody>
          </p:sp>
          <p:sp>
            <p:nvSpPr>
              <p:cNvPr id="308" name="Freeform 53"/>
              <p:cNvSpPr>
                <a:spLocks/>
              </p:cNvSpPr>
              <p:nvPr/>
            </p:nvSpPr>
            <p:spPr bwMode="auto">
              <a:xfrm>
                <a:off x="2750" y="1272"/>
                <a:ext cx="6" cy="4"/>
              </a:xfrm>
              <a:custGeom>
                <a:avLst/>
                <a:gdLst/>
                <a:ahLst/>
                <a:cxnLst>
                  <a:cxn ang="0">
                    <a:pos x="0" y="0"/>
                  </a:cxn>
                  <a:cxn ang="0">
                    <a:pos x="0" y="6"/>
                  </a:cxn>
                  <a:cxn ang="0">
                    <a:pos x="0" y="11"/>
                  </a:cxn>
                  <a:cxn ang="0">
                    <a:pos x="0" y="18"/>
                  </a:cxn>
                  <a:cxn ang="0">
                    <a:pos x="0" y="23"/>
                  </a:cxn>
                  <a:cxn ang="0">
                    <a:pos x="3" y="23"/>
                  </a:cxn>
                  <a:cxn ang="0">
                    <a:pos x="6" y="23"/>
                  </a:cxn>
                  <a:cxn ang="0">
                    <a:pos x="9" y="23"/>
                  </a:cxn>
                  <a:cxn ang="0">
                    <a:pos x="11" y="23"/>
                  </a:cxn>
                  <a:cxn ang="0">
                    <a:pos x="17" y="23"/>
                  </a:cxn>
                  <a:cxn ang="0">
                    <a:pos x="24" y="22"/>
                  </a:cxn>
                  <a:cxn ang="0">
                    <a:pos x="30" y="22"/>
                  </a:cxn>
                  <a:cxn ang="0">
                    <a:pos x="35" y="21"/>
                  </a:cxn>
                  <a:cxn ang="0">
                    <a:pos x="34" y="15"/>
                  </a:cxn>
                  <a:cxn ang="0">
                    <a:pos x="34" y="10"/>
                  </a:cxn>
                  <a:cxn ang="0">
                    <a:pos x="33" y="5"/>
                  </a:cxn>
                  <a:cxn ang="0">
                    <a:pos x="32" y="0"/>
                  </a:cxn>
                  <a:cxn ang="0">
                    <a:pos x="28" y="0"/>
                  </a:cxn>
                  <a:cxn ang="0">
                    <a:pos x="25" y="0"/>
                  </a:cxn>
                  <a:cxn ang="0">
                    <a:pos x="20" y="0"/>
                  </a:cxn>
                  <a:cxn ang="0">
                    <a:pos x="16" y="0"/>
                  </a:cxn>
                  <a:cxn ang="0">
                    <a:pos x="12" y="0"/>
                  </a:cxn>
                  <a:cxn ang="0">
                    <a:pos x="9" y="0"/>
                  </a:cxn>
                  <a:cxn ang="0">
                    <a:pos x="4" y="0"/>
                  </a:cxn>
                  <a:cxn ang="0">
                    <a:pos x="0" y="0"/>
                  </a:cxn>
                </a:cxnLst>
                <a:rect l="0" t="0" r="r" b="b"/>
                <a:pathLst>
                  <a:path w="35" h="23">
                    <a:moveTo>
                      <a:pt x="0" y="0"/>
                    </a:moveTo>
                    <a:lnTo>
                      <a:pt x="0" y="6"/>
                    </a:lnTo>
                    <a:lnTo>
                      <a:pt x="0" y="11"/>
                    </a:lnTo>
                    <a:lnTo>
                      <a:pt x="0" y="18"/>
                    </a:lnTo>
                    <a:lnTo>
                      <a:pt x="0" y="23"/>
                    </a:lnTo>
                    <a:lnTo>
                      <a:pt x="3" y="23"/>
                    </a:lnTo>
                    <a:lnTo>
                      <a:pt x="6" y="23"/>
                    </a:lnTo>
                    <a:lnTo>
                      <a:pt x="9" y="23"/>
                    </a:lnTo>
                    <a:lnTo>
                      <a:pt x="11" y="23"/>
                    </a:lnTo>
                    <a:lnTo>
                      <a:pt x="17" y="23"/>
                    </a:lnTo>
                    <a:lnTo>
                      <a:pt x="24" y="22"/>
                    </a:lnTo>
                    <a:lnTo>
                      <a:pt x="30" y="22"/>
                    </a:lnTo>
                    <a:lnTo>
                      <a:pt x="35" y="21"/>
                    </a:lnTo>
                    <a:lnTo>
                      <a:pt x="34" y="15"/>
                    </a:lnTo>
                    <a:lnTo>
                      <a:pt x="34" y="10"/>
                    </a:lnTo>
                    <a:lnTo>
                      <a:pt x="33" y="5"/>
                    </a:lnTo>
                    <a:lnTo>
                      <a:pt x="32" y="0"/>
                    </a:lnTo>
                    <a:lnTo>
                      <a:pt x="28" y="0"/>
                    </a:lnTo>
                    <a:lnTo>
                      <a:pt x="25" y="0"/>
                    </a:lnTo>
                    <a:lnTo>
                      <a:pt x="20" y="0"/>
                    </a:lnTo>
                    <a:lnTo>
                      <a:pt x="16" y="0"/>
                    </a:lnTo>
                    <a:lnTo>
                      <a:pt x="12" y="0"/>
                    </a:lnTo>
                    <a:lnTo>
                      <a:pt x="9" y="0"/>
                    </a:lnTo>
                    <a:lnTo>
                      <a:pt x="4" y="0"/>
                    </a:lnTo>
                    <a:lnTo>
                      <a:pt x="0" y="0"/>
                    </a:lnTo>
                    <a:close/>
                  </a:path>
                </a:pathLst>
              </a:custGeom>
              <a:solidFill>
                <a:srgbClr val="6B4228"/>
              </a:solidFill>
              <a:ln w="9525">
                <a:noFill/>
                <a:round/>
                <a:headEnd/>
                <a:tailEnd/>
              </a:ln>
            </p:spPr>
            <p:txBody>
              <a:bodyPr/>
              <a:lstStyle/>
              <a:p>
                <a:endParaRPr lang="en-US"/>
              </a:p>
            </p:txBody>
          </p:sp>
          <p:sp>
            <p:nvSpPr>
              <p:cNvPr id="309" name="Freeform 54"/>
              <p:cNvSpPr>
                <a:spLocks/>
              </p:cNvSpPr>
              <p:nvPr/>
            </p:nvSpPr>
            <p:spPr bwMode="auto">
              <a:xfrm>
                <a:off x="2750" y="1272"/>
                <a:ext cx="6" cy="4"/>
              </a:xfrm>
              <a:custGeom>
                <a:avLst/>
                <a:gdLst/>
                <a:ahLst/>
                <a:cxnLst>
                  <a:cxn ang="0">
                    <a:pos x="0" y="0"/>
                  </a:cxn>
                  <a:cxn ang="0">
                    <a:pos x="0" y="6"/>
                  </a:cxn>
                  <a:cxn ang="0">
                    <a:pos x="0" y="11"/>
                  </a:cxn>
                  <a:cxn ang="0">
                    <a:pos x="0" y="18"/>
                  </a:cxn>
                  <a:cxn ang="0">
                    <a:pos x="0" y="23"/>
                  </a:cxn>
                  <a:cxn ang="0">
                    <a:pos x="3" y="23"/>
                  </a:cxn>
                  <a:cxn ang="0">
                    <a:pos x="6" y="23"/>
                  </a:cxn>
                  <a:cxn ang="0">
                    <a:pos x="8" y="23"/>
                  </a:cxn>
                  <a:cxn ang="0">
                    <a:pos x="10" y="23"/>
                  </a:cxn>
                  <a:cxn ang="0">
                    <a:pos x="15" y="23"/>
                  </a:cxn>
                  <a:cxn ang="0">
                    <a:pos x="21" y="22"/>
                  </a:cxn>
                  <a:cxn ang="0">
                    <a:pos x="26" y="22"/>
                  </a:cxn>
                  <a:cxn ang="0">
                    <a:pos x="31" y="21"/>
                  </a:cxn>
                  <a:cxn ang="0">
                    <a:pos x="30" y="15"/>
                  </a:cxn>
                  <a:cxn ang="0">
                    <a:pos x="30" y="10"/>
                  </a:cxn>
                  <a:cxn ang="0">
                    <a:pos x="29" y="5"/>
                  </a:cxn>
                  <a:cxn ang="0">
                    <a:pos x="28" y="0"/>
                  </a:cxn>
                  <a:cxn ang="0">
                    <a:pos x="21" y="0"/>
                  </a:cxn>
                  <a:cxn ang="0">
                    <a:pos x="14" y="0"/>
                  </a:cxn>
                  <a:cxn ang="0">
                    <a:pos x="8" y="0"/>
                  </a:cxn>
                  <a:cxn ang="0">
                    <a:pos x="0" y="0"/>
                  </a:cxn>
                </a:cxnLst>
                <a:rect l="0" t="0" r="r" b="b"/>
                <a:pathLst>
                  <a:path w="31" h="23">
                    <a:moveTo>
                      <a:pt x="0" y="0"/>
                    </a:moveTo>
                    <a:lnTo>
                      <a:pt x="0" y="6"/>
                    </a:lnTo>
                    <a:lnTo>
                      <a:pt x="0" y="11"/>
                    </a:lnTo>
                    <a:lnTo>
                      <a:pt x="0" y="18"/>
                    </a:lnTo>
                    <a:lnTo>
                      <a:pt x="0" y="23"/>
                    </a:lnTo>
                    <a:lnTo>
                      <a:pt x="3" y="23"/>
                    </a:lnTo>
                    <a:lnTo>
                      <a:pt x="6" y="23"/>
                    </a:lnTo>
                    <a:lnTo>
                      <a:pt x="8" y="23"/>
                    </a:lnTo>
                    <a:lnTo>
                      <a:pt x="10" y="23"/>
                    </a:lnTo>
                    <a:lnTo>
                      <a:pt x="15" y="23"/>
                    </a:lnTo>
                    <a:lnTo>
                      <a:pt x="21" y="22"/>
                    </a:lnTo>
                    <a:lnTo>
                      <a:pt x="26" y="22"/>
                    </a:lnTo>
                    <a:lnTo>
                      <a:pt x="31" y="21"/>
                    </a:lnTo>
                    <a:lnTo>
                      <a:pt x="30" y="15"/>
                    </a:lnTo>
                    <a:lnTo>
                      <a:pt x="30" y="10"/>
                    </a:lnTo>
                    <a:lnTo>
                      <a:pt x="29" y="5"/>
                    </a:lnTo>
                    <a:lnTo>
                      <a:pt x="28" y="0"/>
                    </a:lnTo>
                    <a:lnTo>
                      <a:pt x="21" y="0"/>
                    </a:lnTo>
                    <a:lnTo>
                      <a:pt x="14" y="0"/>
                    </a:lnTo>
                    <a:lnTo>
                      <a:pt x="8" y="0"/>
                    </a:lnTo>
                    <a:lnTo>
                      <a:pt x="0" y="0"/>
                    </a:lnTo>
                    <a:close/>
                  </a:path>
                </a:pathLst>
              </a:custGeom>
              <a:solidFill>
                <a:srgbClr val="724426"/>
              </a:solidFill>
              <a:ln w="9525">
                <a:noFill/>
                <a:round/>
                <a:headEnd/>
                <a:tailEnd/>
              </a:ln>
            </p:spPr>
            <p:txBody>
              <a:bodyPr/>
              <a:lstStyle/>
              <a:p>
                <a:endParaRPr lang="en-US"/>
              </a:p>
            </p:txBody>
          </p:sp>
          <p:sp>
            <p:nvSpPr>
              <p:cNvPr id="310" name="Freeform 55"/>
              <p:cNvSpPr>
                <a:spLocks/>
              </p:cNvSpPr>
              <p:nvPr/>
            </p:nvSpPr>
            <p:spPr bwMode="auto">
              <a:xfrm>
                <a:off x="2751" y="1272"/>
                <a:ext cx="5" cy="4"/>
              </a:xfrm>
              <a:custGeom>
                <a:avLst/>
                <a:gdLst/>
                <a:ahLst/>
                <a:cxnLst>
                  <a:cxn ang="0">
                    <a:pos x="0" y="0"/>
                  </a:cxn>
                  <a:cxn ang="0">
                    <a:pos x="0" y="6"/>
                  </a:cxn>
                  <a:cxn ang="0">
                    <a:pos x="0" y="11"/>
                  </a:cxn>
                  <a:cxn ang="0">
                    <a:pos x="0" y="18"/>
                  </a:cxn>
                  <a:cxn ang="0">
                    <a:pos x="0" y="23"/>
                  </a:cxn>
                  <a:cxn ang="0">
                    <a:pos x="2" y="23"/>
                  </a:cxn>
                  <a:cxn ang="0">
                    <a:pos x="4" y="23"/>
                  </a:cxn>
                  <a:cxn ang="0">
                    <a:pos x="6" y="23"/>
                  </a:cxn>
                  <a:cxn ang="0">
                    <a:pos x="8" y="23"/>
                  </a:cxn>
                  <a:cxn ang="0">
                    <a:pos x="12" y="23"/>
                  </a:cxn>
                  <a:cxn ang="0">
                    <a:pos x="18" y="22"/>
                  </a:cxn>
                  <a:cxn ang="0">
                    <a:pos x="22" y="22"/>
                  </a:cxn>
                  <a:cxn ang="0">
                    <a:pos x="26" y="21"/>
                  </a:cxn>
                  <a:cxn ang="0">
                    <a:pos x="25" y="15"/>
                  </a:cxn>
                  <a:cxn ang="0">
                    <a:pos x="25" y="10"/>
                  </a:cxn>
                  <a:cxn ang="0">
                    <a:pos x="24" y="5"/>
                  </a:cxn>
                  <a:cxn ang="0">
                    <a:pos x="23" y="0"/>
                  </a:cxn>
                  <a:cxn ang="0">
                    <a:pos x="17" y="0"/>
                  </a:cxn>
                  <a:cxn ang="0">
                    <a:pos x="11" y="0"/>
                  </a:cxn>
                  <a:cxn ang="0">
                    <a:pos x="5" y="0"/>
                  </a:cxn>
                  <a:cxn ang="0">
                    <a:pos x="0" y="0"/>
                  </a:cxn>
                </a:cxnLst>
                <a:rect l="0" t="0" r="r" b="b"/>
                <a:pathLst>
                  <a:path w="26" h="23">
                    <a:moveTo>
                      <a:pt x="0" y="0"/>
                    </a:moveTo>
                    <a:lnTo>
                      <a:pt x="0" y="6"/>
                    </a:lnTo>
                    <a:lnTo>
                      <a:pt x="0" y="11"/>
                    </a:lnTo>
                    <a:lnTo>
                      <a:pt x="0" y="18"/>
                    </a:lnTo>
                    <a:lnTo>
                      <a:pt x="0" y="23"/>
                    </a:lnTo>
                    <a:lnTo>
                      <a:pt x="2" y="23"/>
                    </a:lnTo>
                    <a:lnTo>
                      <a:pt x="4" y="23"/>
                    </a:lnTo>
                    <a:lnTo>
                      <a:pt x="6" y="23"/>
                    </a:lnTo>
                    <a:lnTo>
                      <a:pt x="8" y="23"/>
                    </a:lnTo>
                    <a:lnTo>
                      <a:pt x="12" y="23"/>
                    </a:lnTo>
                    <a:lnTo>
                      <a:pt x="18" y="22"/>
                    </a:lnTo>
                    <a:lnTo>
                      <a:pt x="22" y="22"/>
                    </a:lnTo>
                    <a:lnTo>
                      <a:pt x="26" y="21"/>
                    </a:lnTo>
                    <a:lnTo>
                      <a:pt x="25" y="15"/>
                    </a:lnTo>
                    <a:lnTo>
                      <a:pt x="25" y="10"/>
                    </a:lnTo>
                    <a:lnTo>
                      <a:pt x="24" y="5"/>
                    </a:lnTo>
                    <a:lnTo>
                      <a:pt x="23" y="0"/>
                    </a:lnTo>
                    <a:lnTo>
                      <a:pt x="17" y="0"/>
                    </a:lnTo>
                    <a:lnTo>
                      <a:pt x="11" y="0"/>
                    </a:lnTo>
                    <a:lnTo>
                      <a:pt x="5" y="0"/>
                    </a:lnTo>
                    <a:lnTo>
                      <a:pt x="0" y="0"/>
                    </a:lnTo>
                    <a:close/>
                  </a:path>
                </a:pathLst>
              </a:custGeom>
              <a:solidFill>
                <a:srgbClr val="75421E"/>
              </a:solidFill>
              <a:ln w="9525">
                <a:noFill/>
                <a:round/>
                <a:headEnd/>
                <a:tailEnd/>
              </a:ln>
            </p:spPr>
            <p:txBody>
              <a:bodyPr/>
              <a:lstStyle/>
              <a:p>
                <a:endParaRPr lang="en-US"/>
              </a:p>
            </p:txBody>
          </p:sp>
          <p:sp>
            <p:nvSpPr>
              <p:cNvPr id="311" name="Freeform 56"/>
              <p:cNvSpPr>
                <a:spLocks/>
              </p:cNvSpPr>
              <p:nvPr/>
            </p:nvSpPr>
            <p:spPr bwMode="auto">
              <a:xfrm>
                <a:off x="2752" y="1272"/>
                <a:ext cx="4" cy="4"/>
              </a:xfrm>
              <a:custGeom>
                <a:avLst/>
                <a:gdLst/>
                <a:ahLst/>
                <a:cxnLst>
                  <a:cxn ang="0">
                    <a:pos x="0" y="0"/>
                  </a:cxn>
                  <a:cxn ang="0">
                    <a:pos x="0" y="23"/>
                  </a:cxn>
                  <a:cxn ang="0">
                    <a:pos x="8" y="23"/>
                  </a:cxn>
                  <a:cxn ang="0">
                    <a:pos x="23" y="21"/>
                  </a:cxn>
                  <a:cxn ang="0">
                    <a:pos x="20" y="0"/>
                  </a:cxn>
                  <a:cxn ang="0">
                    <a:pos x="0" y="0"/>
                  </a:cxn>
                </a:cxnLst>
                <a:rect l="0" t="0" r="r" b="b"/>
                <a:pathLst>
                  <a:path w="23" h="23">
                    <a:moveTo>
                      <a:pt x="0" y="0"/>
                    </a:moveTo>
                    <a:lnTo>
                      <a:pt x="0" y="23"/>
                    </a:lnTo>
                    <a:lnTo>
                      <a:pt x="8" y="23"/>
                    </a:lnTo>
                    <a:lnTo>
                      <a:pt x="23" y="21"/>
                    </a:lnTo>
                    <a:lnTo>
                      <a:pt x="20" y="0"/>
                    </a:lnTo>
                    <a:lnTo>
                      <a:pt x="0" y="0"/>
                    </a:lnTo>
                    <a:close/>
                  </a:path>
                </a:pathLst>
              </a:custGeom>
              <a:solidFill>
                <a:srgbClr val="7C421C"/>
              </a:solidFill>
              <a:ln w="9525">
                <a:noFill/>
                <a:round/>
                <a:headEnd/>
                <a:tailEnd/>
              </a:ln>
            </p:spPr>
            <p:txBody>
              <a:bodyPr/>
              <a:lstStyle/>
              <a:p>
                <a:endParaRPr lang="en-US"/>
              </a:p>
            </p:txBody>
          </p:sp>
          <p:sp>
            <p:nvSpPr>
              <p:cNvPr id="312" name="Freeform 57"/>
              <p:cNvSpPr>
                <a:spLocks/>
              </p:cNvSpPr>
              <p:nvPr/>
            </p:nvSpPr>
            <p:spPr bwMode="auto">
              <a:xfrm>
                <a:off x="2752" y="1278"/>
                <a:ext cx="8" cy="43"/>
              </a:xfrm>
              <a:custGeom>
                <a:avLst/>
                <a:gdLst/>
                <a:ahLst/>
                <a:cxnLst>
                  <a:cxn ang="0">
                    <a:pos x="0" y="1"/>
                  </a:cxn>
                  <a:cxn ang="0">
                    <a:pos x="10" y="0"/>
                  </a:cxn>
                  <a:cxn ang="0">
                    <a:pos x="21" y="0"/>
                  </a:cxn>
                  <a:cxn ang="0">
                    <a:pos x="32" y="65"/>
                  </a:cxn>
                  <a:cxn ang="0">
                    <a:pos x="40" y="127"/>
                  </a:cxn>
                  <a:cxn ang="0">
                    <a:pos x="44" y="189"/>
                  </a:cxn>
                  <a:cxn ang="0">
                    <a:pos x="45" y="255"/>
                  </a:cxn>
                  <a:cxn ang="0">
                    <a:pos x="26" y="261"/>
                  </a:cxn>
                  <a:cxn ang="0">
                    <a:pos x="25" y="195"/>
                  </a:cxn>
                  <a:cxn ang="0">
                    <a:pos x="19" y="130"/>
                  </a:cxn>
                  <a:cxn ang="0">
                    <a:pos x="12" y="66"/>
                  </a:cxn>
                  <a:cxn ang="0">
                    <a:pos x="0" y="1"/>
                  </a:cxn>
                </a:cxnLst>
                <a:rect l="0" t="0" r="r" b="b"/>
                <a:pathLst>
                  <a:path w="45" h="261">
                    <a:moveTo>
                      <a:pt x="0" y="1"/>
                    </a:moveTo>
                    <a:lnTo>
                      <a:pt x="10" y="0"/>
                    </a:lnTo>
                    <a:lnTo>
                      <a:pt x="21" y="0"/>
                    </a:lnTo>
                    <a:lnTo>
                      <a:pt x="32" y="65"/>
                    </a:lnTo>
                    <a:lnTo>
                      <a:pt x="40" y="127"/>
                    </a:lnTo>
                    <a:lnTo>
                      <a:pt x="44" y="189"/>
                    </a:lnTo>
                    <a:lnTo>
                      <a:pt x="45" y="255"/>
                    </a:lnTo>
                    <a:lnTo>
                      <a:pt x="26" y="261"/>
                    </a:lnTo>
                    <a:lnTo>
                      <a:pt x="25" y="195"/>
                    </a:lnTo>
                    <a:lnTo>
                      <a:pt x="19" y="130"/>
                    </a:lnTo>
                    <a:lnTo>
                      <a:pt x="12" y="66"/>
                    </a:lnTo>
                    <a:lnTo>
                      <a:pt x="0" y="1"/>
                    </a:lnTo>
                    <a:close/>
                  </a:path>
                </a:pathLst>
              </a:custGeom>
              <a:solidFill>
                <a:srgbClr val="7C421C"/>
              </a:solidFill>
              <a:ln w="9525">
                <a:noFill/>
                <a:round/>
                <a:headEnd/>
                <a:tailEnd/>
              </a:ln>
            </p:spPr>
            <p:txBody>
              <a:bodyPr/>
              <a:lstStyle/>
              <a:p>
                <a:endParaRPr lang="en-US"/>
              </a:p>
            </p:txBody>
          </p:sp>
          <p:sp>
            <p:nvSpPr>
              <p:cNvPr id="313" name="Freeform 58"/>
              <p:cNvSpPr>
                <a:spLocks/>
              </p:cNvSpPr>
              <p:nvPr/>
            </p:nvSpPr>
            <p:spPr bwMode="auto">
              <a:xfrm>
                <a:off x="2752" y="1278"/>
                <a:ext cx="7" cy="43"/>
              </a:xfrm>
              <a:custGeom>
                <a:avLst/>
                <a:gdLst/>
                <a:ahLst/>
                <a:cxnLst>
                  <a:cxn ang="0">
                    <a:pos x="0" y="1"/>
                  </a:cxn>
                  <a:cxn ang="0">
                    <a:pos x="2" y="1"/>
                  </a:cxn>
                  <a:cxn ang="0">
                    <a:pos x="5" y="0"/>
                  </a:cxn>
                  <a:cxn ang="0">
                    <a:pos x="7" y="0"/>
                  </a:cxn>
                  <a:cxn ang="0">
                    <a:pos x="11" y="0"/>
                  </a:cxn>
                  <a:cxn ang="0">
                    <a:pos x="13" y="0"/>
                  </a:cxn>
                  <a:cxn ang="0">
                    <a:pos x="16" y="0"/>
                  </a:cxn>
                  <a:cxn ang="0">
                    <a:pos x="19" y="0"/>
                  </a:cxn>
                  <a:cxn ang="0">
                    <a:pos x="21" y="0"/>
                  </a:cxn>
                  <a:cxn ang="0">
                    <a:pos x="32" y="65"/>
                  </a:cxn>
                  <a:cxn ang="0">
                    <a:pos x="39" y="127"/>
                  </a:cxn>
                  <a:cxn ang="0">
                    <a:pos x="44" y="189"/>
                  </a:cxn>
                  <a:cxn ang="0">
                    <a:pos x="45" y="255"/>
                  </a:cxn>
                  <a:cxn ang="0">
                    <a:pos x="40" y="256"/>
                  </a:cxn>
                  <a:cxn ang="0">
                    <a:pos x="35" y="258"/>
                  </a:cxn>
                  <a:cxn ang="0">
                    <a:pos x="31" y="259"/>
                  </a:cxn>
                  <a:cxn ang="0">
                    <a:pos x="25" y="261"/>
                  </a:cxn>
                  <a:cxn ang="0">
                    <a:pos x="24" y="195"/>
                  </a:cxn>
                  <a:cxn ang="0">
                    <a:pos x="19" y="130"/>
                  </a:cxn>
                  <a:cxn ang="0">
                    <a:pos x="12" y="66"/>
                  </a:cxn>
                  <a:cxn ang="0">
                    <a:pos x="0" y="1"/>
                  </a:cxn>
                </a:cxnLst>
                <a:rect l="0" t="0" r="r" b="b"/>
                <a:pathLst>
                  <a:path w="45" h="261">
                    <a:moveTo>
                      <a:pt x="0" y="1"/>
                    </a:moveTo>
                    <a:lnTo>
                      <a:pt x="2" y="1"/>
                    </a:lnTo>
                    <a:lnTo>
                      <a:pt x="5" y="0"/>
                    </a:lnTo>
                    <a:lnTo>
                      <a:pt x="7" y="0"/>
                    </a:lnTo>
                    <a:lnTo>
                      <a:pt x="11" y="0"/>
                    </a:lnTo>
                    <a:lnTo>
                      <a:pt x="13" y="0"/>
                    </a:lnTo>
                    <a:lnTo>
                      <a:pt x="16" y="0"/>
                    </a:lnTo>
                    <a:lnTo>
                      <a:pt x="19" y="0"/>
                    </a:lnTo>
                    <a:lnTo>
                      <a:pt x="21" y="0"/>
                    </a:lnTo>
                    <a:lnTo>
                      <a:pt x="32" y="65"/>
                    </a:lnTo>
                    <a:lnTo>
                      <a:pt x="39" y="127"/>
                    </a:lnTo>
                    <a:lnTo>
                      <a:pt x="44" y="189"/>
                    </a:lnTo>
                    <a:lnTo>
                      <a:pt x="45" y="255"/>
                    </a:lnTo>
                    <a:lnTo>
                      <a:pt x="40" y="256"/>
                    </a:lnTo>
                    <a:lnTo>
                      <a:pt x="35" y="258"/>
                    </a:lnTo>
                    <a:lnTo>
                      <a:pt x="31" y="259"/>
                    </a:lnTo>
                    <a:lnTo>
                      <a:pt x="25" y="261"/>
                    </a:lnTo>
                    <a:lnTo>
                      <a:pt x="24" y="195"/>
                    </a:lnTo>
                    <a:lnTo>
                      <a:pt x="19" y="130"/>
                    </a:lnTo>
                    <a:lnTo>
                      <a:pt x="12" y="66"/>
                    </a:lnTo>
                    <a:lnTo>
                      <a:pt x="0" y="1"/>
                    </a:lnTo>
                    <a:close/>
                  </a:path>
                </a:pathLst>
              </a:custGeom>
              <a:solidFill>
                <a:srgbClr val="75421E"/>
              </a:solidFill>
              <a:ln w="9525">
                <a:noFill/>
                <a:round/>
                <a:headEnd/>
                <a:tailEnd/>
              </a:ln>
            </p:spPr>
            <p:txBody>
              <a:bodyPr/>
              <a:lstStyle/>
              <a:p>
                <a:endParaRPr lang="en-US"/>
              </a:p>
            </p:txBody>
          </p:sp>
          <p:sp>
            <p:nvSpPr>
              <p:cNvPr id="314" name="Freeform 59"/>
              <p:cNvSpPr>
                <a:spLocks/>
              </p:cNvSpPr>
              <p:nvPr/>
            </p:nvSpPr>
            <p:spPr bwMode="auto">
              <a:xfrm>
                <a:off x="2751" y="1278"/>
                <a:ext cx="8" cy="43"/>
              </a:xfrm>
              <a:custGeom>
                <a:avLst/>
                <a:gdLst/>
                <a:ahLst/>
                <a:cxnLst>
                  <a:cxn ang="0">
                    <a:pos x="0" y="1"/>
                  </a:cxn>
                  <a:cxn ang="0">
                    <a:pos x="2" y="1"/>
                  </a:cxn>
                  <a:cxn ang="0">
                    <a:pos x="5" y="0"/>
                  </a:cxn>
                  <a:cxn ang="0">
                    <a:pos x="7" y="0"/>
                  </a:cxn>
                  <a:cxn ang="0">
                    <a:pos x="9" y="0"/>
                  </a:cxn>
                  <a:cxn ang="0">
                    <a:pos x="12" y="0"/>
                  </a:cxn>
                  <a:cxn ang="0">
                    <a:pos x="16" y="0"/>
                  </a:cxn>
                  <a:cxn ang="0">
                    <a:pos x="18" y="0"/>
                  </a:cxn>
                  <a:cxn ang="0">
                    <a:pos x="21" y="0"/>
                  </a:cxn>
                  <a:cxn ang="0">
                    <a:pos x="32" y="65"/>
                  </a:cxn>
                  <a:cxn ang="0">
                    <a:pos x="39" y="127"/>
                  </a:cxn>
                  <a:cxn ang="0">
                    <a:pos x="43" y="189"/>
                  </a:cxn>
                  <a:cxn ang="0">
                    <a:pos x="44" y="255"/>
                  </a:cxn>
                  <a:cxn ang="0">
                    <a:pos x="39" y="256"/>
                  </a:cxn>
                  <a:cxn ang="0">
                    <a:pos x="35" y="258"/>
                  </a:cxn>
                  <a:cxn ang="0">
                    <a:pos x="30" y="259"/>
                  </a:cxn>
                  <a:cxn ang="0">
                    <a:pos x="24" y="261"/>
                  </a:cxn>
                  <a:cxn ang="0">
                    <a:pos x="23" y="195"/>
                  </a:cxn>
                  <a:cxn ang="0">
                    <a:pos x="19" y="130"/>
                  </a:cxn>
                  <a:cxn ang="0">
                    <a:pos x="10" y="66"/>
                  </a:cxn>
                  <a:cxn ang="0">
                    <a:pos x="0" y="1"/>
                  </a:cxn>
                </a:cxnLst>
                <a:rect l="0" t="0" r="r" b="b"/>
                <a:pathLst>
                  <a:path w="44" h="261">
                    <a:moveTo>
                      <a:pt x="0" y="1"/>
                    </a:moveTo>
                    <a:lnTo>
                      <a:pt x="2" y="1"/>
                    </a:lnTo>
                    <a:lnTo>
                      <a:pt x="5" y="0"/>
                    </a:lnTo>
                    <a:lnTo>
                      <a:pt x="7" y="0"/>
                    </a:lnTo>
                    <a:lnTo>
                      <a:pt x="9" y="0"/>
                    </a:lnTo>
                    <a:lnTo>
                      <a:pt x="12" y="0"/>
                    </a:lnTo>
                    <a:lnTo>
                      <a:pt x="16" y="0"/>
                    </a:lnTo>
                    <a:lnTo>
                      <a:pt x="18" y="0"/>
                    </a:lnTo>
                    <a:lnTo>
                      <a:pt x="21" y="0"/>
                    </a:lnTo>
                    <a:lnTo>
                      <a:pt x="32" y="65"/>
                    </a:lnTo>
                    <a:lnTo>
                      <a:pt x="39" y="127"/>
                    </a:lnTo>
                    <a:lnTo>
                      <a:pt x="43" y="189"/>
                    </a:lnTo>
                    <a:lnTo>
                      <a:pt x="44" y="255"/>
                    </a:lnTo>
                    <a:lnTo>
                      <a:pt x="39" y="256"/>
                    </a:lnTo>
                    <a:lnTo>
                      <a:pt x="35" y="258"/>
                    </a:lnTo>
                    <a:lnTo>
                      <a:pt x="30" y="259"/>
                    </a:lnTo>
                    <a:lnTo>
                      <a:pt x="24" y="261"/>
                    </a:lnTo>
                    <a:lnTo>
                      <a:pt x="23" y="195"/>
                    </a:lnTo>
                    <a:lnTo>
                      <a:pt x="19" y="130"/>
                    </a:lnTo>
                    <a:lnTo>
                      <a:pt x="10" y="66"/>
                    </a:lnTo>
                    <a:lnTo>
                      <a:pt x="0" y="1"/>
                    </a:lnTo>
                    <a:close/>
                  </a:path>
                </a:pathLst>
              </a:custGeom>
              <a:solidFill>
                <a:srgbClr val="724426"/>
              </a:solidFill>
              <a:ln w="9525">
                <a:noFill/>
                <a:round/>
                <a:headEnd/>
                <a:tailEnd/>
              </a:ln>
            </p:spPr>
            <p:txBody>
              <a:bodyPr/>
              <a:lstStyle/>
              <a:p>
                <a:endParaRPr lang="en-US"/>
              </a:p>
            </p:txBody>
          </p:sp>
          <p:sp>
            <p:nvSpPr>
              <p:cNvPr id="315" name="Freeform 60"/>
              <p:cNvSpPr>
                <a:spLocks/>
              </p:cNvSpPr>
              <p:nvPr/>
            </p:nvSpPr>
            <p:spPr bwMode="auto">
              <a:xfrm>
                <a:off x="2750" y="1278"/>
                <a:ext cx="8" cy="43"/>
              </a:xfrm>
              <a:custGeom>
                <a:avLst/>
                <a:gdLst/>
                <a:ahLst/>
                <a:cxnLst>
                  <a:cxn ang="0">
                    <a:pos x="0" y="1"/>
                  </a:cxn>
                  <a:cxn ang="0">
                    <a:pos x="3" y="1"/>
                  </a:cxn>
                  <a:cxn ang="0">
                    <a:pos x="6" y="0"/>
                  </a:cxn>
                  <a:cxn ang="0">
                    <a:pos x="8" y="0"/>
                  </a:cxn>
                  <a:cxn ang="0">
                    <a:pos x="10" y="0"/>
                  </a:cxn>
                  <a:cxn ang="0">
                    <a:pos x="13" y="0"/>
                  </a:cxn>
                  <a:cxn ang="0">
                    <a:pos x="16" y="0"/>
                  </a:cxn>
                  <a:cxn ang="0">
                    <a:pos x="20" y="0"/>
                  </a:cxn>
                  <a:cxn ang="0">
                    <a:pos x="22" y="0"/>
                  </a:cxn>
                  <a:cxn ang="0">
                    <a:pos x="32" y="65"/>
                  </a:cxn>
                  <a:cxn ang="0">
                    <a:pos x="40" y="127"/>
                  </a:cxn>
                  <a:cxn ang="0">
                    <a:pos x="44" y="189"/>
                  </a:cxn>
                  <a:cxn ang="0">
                    <a:pos x="45" y="255"/>
                  </a:cxn>
                  <a:cxn ang="0">
                    <a:pos x="41" y="256"/>
                  </a:cxn>
                  <a:cxn ang="0">
                    <a:pos x="36" y="258"/>
                  </a:cxn>
                  <a:cxn ang="0">
                    <a:pos x="31" y="259"/>
                  </a:cxn>
                  <a:cxn ang="0">
                    <a:pos x="26" y="261"/>
                  </a:cxn>
                  <a:cxn ang="0">
                    <a:pos x="25" y="195"/>
                  </a:cxn>
                  <a:cxn ang="0">
                    <a:pos x="20" y="130"/>
                  </a:cxn>
                  <a:cxn ang="0">
                    <a:pos x="12" y="66"/>
                  </a:cxn>
                  <a:cxn ang="0">
                    <a:pos x="0" y="1"/>
                  </a:cxn>
                </a:cxnLst>
                <a:rect l="0" t="0" r="r" b="b"/>
                <a:pathLst>
                  <a:path w="45" h="261">
                    <a:moveTo>
                      <a:pt x="0" y="1"/>
                    </a:moveTo>
                    <a:lnTo>
                      <a:pt x="3" y="1"/>
                    </a:lnTo>
                    <a:lnTo>
                      <a:pt x="6" y="0"/>
                    </a:lnTo>
                    <a:lnTo>
                      <a:pt x="8" y="0"/>
                    </a:lnTo>
                    <a:lnTo>
                      <a:pt x="10" y="0"/>
                    </a:lnTo>
                    <a:lnTo>
                      <a:pt x="13" y="0"/>
                    </a:lnTo>
                    <a:lnTo>
                      <a:pt x="16" y="0"/>
                    </a:lnTo>
                    <a:lnTo>
                      <a:pt x="20" y="0"/>
                    </a:lnTo>
                    <a:lnTo>
                      <a:pt x="22" y="0"/>
                    </a:lnTo>
                    <a:lnTo>
                      <a:pt x="32" y="65"/>
                    </a:lnTo>
                    <a:lnTo>
                      <a:pt x="40" y="127"/>
                    </a:lnTo>
                    <a:lnTo>
                      <a:pt x="44" y="189"/>
                    </a:lnTo>
                    <a:lnTo>
                      <a:pt x="45" y="255"/>
                    </a:lnTo>
                    <a:lnTo>
                      <a:pt x="41" y="256"/>
                    </a:lnTo>
                    <a:lnTo>
                      <a:pt x="36" y="258"/>
                    </a:lnTo>
                    <a:lnTo>
                      <a:pt x="31" y="259"/>
                    </a:lnTo>
                    <a:lnTo>
                      <a:pt x="26" y="261"/>
                    </a:lnTo>
                    <a:lnTo>
                      <a:pt x="25" y="195"/>
                    </a:lnTo>
                    <a:lnTo>
                      <a:pt x="20" y="130"/>
                    </a:lnTo>
                    <a:lnTo>
                      <a:pt x="12" y="66"/>
                    </a:lnTo>
                    <a:lnTo>
                      <a:pt x="0" y="1"/>
                    </a:lnTo>
                    <a:close/>
                  </a:path>
                </a:pathLst>
              </a:custGeom>
              <a:solidFill>
                <a:srgbClr val="6B4228"/>
              </a:solidFill>
              <a:ln w="9525">
                <a:noFill/>
                <a:round/>
                <a:headEnd/>
                <a:tailEnd/>
              </a:ln>
            </p:spPr>
            <p:txBody>
              <a:bodyPr/>
              <a:lstStyle/>
              <a:p>
                <a:endParaRPr lang="en-US"/>
              </a:p>
            </p:txBody>
          </p:sp>
          <p:sp>
            <p:nvSpPr>
              <p:cNvPr id="316" name="Freeform 61"/>
              <p:cNvSpPr>
                <a:spLocks/>
              </p:cNvSpPr>
              <p:nvPr/>
            </p:nvSpPr>
            <p:spPr bwMode="auto">
              <a:xfrm>
                <a:off x="2750" y="1278"/>
                <a:ext cx="7" cy="43"/>
              </a:xfrm>
              <a:custGeom>
                <a:avLst/>
                <a:gdLst/>
                <a:ahLst/>
                <a:cxnLst>
                  <a:cxn ang="0">
                    <a:pos x="0" y="1"/>
                  </a:cxn>
                  <a:cxn ang="0">
                    <a:pos x="2" y="1"/>
                  </a:cxn>
                  <a:cxn ang="0">
                    <a:pos x="6" y="0"/>
                  </a:cxn>
                  <a:cxn ang="0">
                    <a:pos x="9" y="0"/>
                  </a:cxn>
                  <a:cxn ang="0">
                    <a:pos x="11" y="0"/>
                  </a:cxn>
                  <a:cxn ang="0">
                    <a:pos x="13" y="0"/>
                  </a:cxn>
                  <a:cxn ang="0">
                    <a:pos x="16" y="0"/>
                  </a:cxn>
                  <a:cxn ang="0">
                    <a:pos x="19" y="0"/>
                  </a:cxn>
                  <a:cxn ang="0">
                    <a:pos x="23" y="0"/>
                  </a:cxn>
                  <a:cxn ang="0">
                    <a:pos x="33" y="65"/>
                  </a:cxn>
                  <a:cxn ang="0">
                    <a:pos x="40" y="127"/>
                  </a:cxn>
                  <a:cxn ang="0">
                    <a:pos x="44" y="189"/>
                  </a:cxn>
                  <a:cxn ang="0">
                    <a:pos x="45" y="255"/>
                  </a:cxn>
                  <a:cxn ang="0">
                    <a:pos x="41" y="256"/>
                  </a:cxn>
                  <a:cxn ang="0">
                    <a:pos x="35" y="258"/>
                  </a:cxn>
                  <a:cxn ang="0">
                    <a:pos x="31" y="259"/>
                  </a:cxn>
                  <a:cxn ang="0">
                    <a:pos x="26" y="261"/>
                  </a:cxn>
                  <a:cxn ang="0">
                    <a:pos x="25" y="195"/>
                  </a:cxn>
                  <a:cxn ang="0">
                    <a:pos x="19" y="130"/>
                  </a:cxn>
                  <a:cxn ang="0">
                    <a:pos x="12" y="66"/>
                  </a:cxn>
                  <a:cxn ang="0">
                    <a:pos x="0" y="1"/>
                  </a:cxn>
                </a:cxnLst>
                <a:rect l="0" t="0" r="r" b="b"/>
                <a:pathLst>
                  <a:path w="45" h="261">
                    <a:moveTo>
                      <a:pt x="0" y="1"/>
                    </a:moveTo>
                    <a:lnTo>
                      <a:pt x="2" y="1"/>
                    </a:lnTo>
                    <a:lnTo>
                      <a:pt x="6" y="0"/>
                    </a:lnTo>
                    <a:lnTo>
                      <a:pt x="9" y="0"/>
                    </a:lnTo>
                    <a:lnTo>
                      <a:pt x="11" y="0"/>
                    </a:lnTo>
                    <a:lnTo>
                      <a:pt x="13" y="0"/>
                    </a:lnTo>
                    <a:lnTo>
                      <a:pt x="16" y="0"/>
                    </a:lnTo>
                    <a:lnTo>
                      <a:pt x="19" y="0"/>
                    </a:lnTo>
                    <a:lnTo>
                      <a:pt x="23" y="0"/>
                    </a:lnTo>
                    <a:lnTo>
                      <a:pt x="33" y="65"/>
                    </a:lnTo>
                    <a:lnTo>
                      <a:pt x="40" y="127"/>
                    </a:lnTo>
                    <a:lnTo>
                      <a:pt x="44" y="189"/>
                    </a:lnTo>
                    <a:lnTo>
                      <a:pt x="45" y="255"/>
                    </a:lnTo>
                    <a:lnTo>
                      <a:pt x="41" y="256"/>
                    </a:lnTo>
                    <a:lnTo>
                      <a:pt x="35" y="258"/>
                    </a:lnTo>
                    <a:lnTo>
                      <a:pt x="31" y="259"/>
                    </a:lnTo>
                    <a:lnTo>
                      <a:pt x="26" y="261"/>
                    </a:lnTo>
                    <a:lnTo>
                      <a:pt x="25" y="195"/>
                    </a:lnTo>
                    <a:lnTo>
                      <a:pt x="19" y="130"/>
                    </a:lnTo>
                    <a:lnTo>
                      <a:pt x="12" y="66"/>
                    </a:lnTo>
                    <a:lnTo>
                      <a:pt x="0" y="1"/>
                    </a:lnTo>
                    <a:close/>
                  </a:path>
                </a:pathLst>
              </a:custGeom>
              <a:solidFill>
                <a:srgbClr val="63422B"/>
              </a:solidFill>
              <a:ln w="9525">
                <a:noFill/>
                <a:round/>
                <a:headEnd/>
                <a:tailEnd/>
              </a:ln>
            </p:spPr>
            <p:txBody>
              <a:bodyPr/>
              <a:lstStyle/>
              <a:p>
                <a:endParaRPr lang="en-US"/>
              </a:p>
            </p:txBody>
          </p:sp>
          <p:sp>
            <p:nvSpPr>
              <p:cNvPr id="317" name="Freeform 62"/>
              <p:cNvSpPr>
                <a:spLocks/>
              </p:cNvSpPr>
              <p:nvPr/>
            </p:nvSpPr>
            <p:spPr bwMode="auto">
              <a:xfrm>
                <a:off x="2749" y="1278"/>
                <a:ext cx="8" cy="43"/>
              </a:xfrm>
              <a:custGeom>
                <a:avLst/>
                <a:gdLst/>
                <a:ahLst/>
                <a:cxnLst>
                  <a:cxn ang="0">
                    <a:pos x="0" y="1"/>
                  </a:cxn>
                  <a:cxn ang="0">
                    <a:pos x="2" y="1"/>
                  </a:cxn>
                  <a:cxn ang="0">
                    <a:pos x="5" y="0"/>
                  </a:cxn>
                  <a:cxn ang="0">
                    <a:pos x="7" y="0"/>
                  </a:cxn>
                  <a:cxn ang="0">
                    <a:pos x="10" y="0"/>
                  </a:cxn>
                  <a:cxn ang="0">
                    <a:pos x="13" y="0"/>
                  </a:cxn>
                  <a:cxn ang="0">
                    <a:pos x="16" y="0"/>
                  </a:cxn>
                  <a:cxn ang="0">
                    <a:pos x="18" y="0"/>
                  </a:cxn>
                  <a:cxn ang="0">
                    <a:pos x="21" y="0"/>
                  </a:cxn>
                  <a:cxn ang="0">
                    <a:pos x="32" y="65"/>
                  </a:cxn>
                  <a:cxn ang="0">
                    <a:pos x="39" y="127"/>
                  </a:cxn>
                  <a:cxn ang="0">
                    <a:pos x="44" y="189"/>
                  </a:cxn>
                  <a:cxn ang="0">
                    <a:pos x="45" y="255"/>
                  </a:cxn>
                  <a:cxn ang="0">
                    <a:pos x="40" y="256"/>
                  </a:cxn>
                  <a:cxn ang="0">
                    <a:pos x="35" y="258"/>
                  </a:cxn>
                  <a:cxn ang="0">
                    <a:pos x="31" y="259"/>
                  </a:cxn>
                  <a:cxn ang="0">
                    <a:pos x="26" y="261"/>
                  </a:cxn>
                  <a:cxn ang="0">
                    <a:pos x="24" y="195"/>
                  </a:cxn>
                  <a:cxn ang="0">
                    <a:pos x="19" y="130"/>
                  </a:cxn>
                  <a:cxn ang="0">
                    <a:pos x="12" y="66"/>
                  </a:cxn>
                  <a:cxn ang="0">
                    <a:pos x="0" y="1"/>
                  </a:cxn>
                </a:cxnLst>
                <a:rect l="0" t="0" r="r" b="b"/>
                <a:pathLst>
                  <a:path w="45" h="261">
                    <a:moveTo>
                      <a:pt x="0" y="1"/>
                    </a:moveTo>
                    <a:lnTo>
                      <a:pt x="2" y="1"/>
                    </a:lnTo>
                    <a:lnTo>
                      <a:pt x="5" y="0"/>
                    </a:lnTo>
                    <a:lnTo>
                      <a:pt x="7" y="0"/>
                    </a:lnTo>
                    <a:lnTo>
                      <a:pt x="10" y="0"/>
                    </a:lnTo>
                    <a:lnTo>
                      <a:pt x="13" y="0"/>
                    </a:lnTo>
                    <a:lnTo>
                      <a:pt x="16" y="0"/>
                    </a:lnTo>
                    <a:lnTo>
                      <a:pt x="18" y="0"/>
                    </a:lnTo>
                    <a:lnTo>
                      <a:pt x="21" y="0"/>
                    </a:lnTo>
                    <a:lnTo>
                      <a:pt x="32" y="65"/>
                    </a:lnTo>
                    <a:lnTo>
                      <a:pt x="39" y="127"/>
                    </a:lnTo>
                    <a:lnTo>
                      <a:pt x="44" y="189"/>
                    </a:lnTo>
                    <a:lnTo>
                      <a:pt x="45" y="255"/>
                    </a:lnTo>
                    <a:lnTo>
                      <a:pt x="40" y="256"/>
                    </a:lnTo>
                    <a:lnTo>
                      <a:pt x="35" y="258"/>
                    </a:lnTo>
                    <a:lnTo>
                      <a:pt x="31" y="259"/>
                    </a:lnTo>
                    <a:lnTo>
                      <a:pt x="26" y="261"/>
                    </a:lnTo>
                    <a:lnTo>
                      <a:pt x="24" y="195"/>
                    </a:lnTo>
                    <a:lnTo>
                      <a:pt x="19" y="130"/>
                    </a:lnTo>
                    <a:lnTo>
                      <a:pt x="12" y="66"/>
                    </a:lnTo>
                    <a:lnTo>
                      <a:pt x="0" y="1"/>
                    </a:lnTo>
                    <a:close/>
                  </a:path>
                </a:pathLst>
              </a:custGeom>
              <a:solidFill>
                <a:srgbClr val="5E422D"/>
              </a:solidFill>
              <a:ln w="9525">
                <a:noFill/>
                <a:round/>
                <a:headEnd/>
                <a:tailEnd/>
              </a:ln>
            </p:spPr>
            <p:txBody>
              <a:bodyPr/>
              <a:lstStyle/>
              <a:p>
                <a:endParaRPr lang="en-US"/>
              </a:p>
            </p:txBody>
          </p:sp>
          <p:sp>
            <p:nvSpPr>
              <p:cNvPr id="318" name="Freeform 63"/>
              <p:cNvSpPr>
                <a:spLocks/>
              </p:cNvSpPr>
              <p:nvPr/>
            </p:nvSpPr>
            <p:spPr bwMode="auto">
              <a:xfrm>
                <a:off x="2748" y="1278"/>
                <a:ext cx="8" cy="43"/>
              </a:xfrm>
              <a:custGeom>
                <a:avLst/>
                <a:gdLst/>
                <a:ahLst/>
                <a:cxnLst>
                  <a:cxn ang="0">
                    <a:pos x="0" y="1"/>
                  </a:cxn>
                  <a:cxn ang="0">
                    <a:pos x="2" y="1"/>
                  </a:cxn>
                  <a:cxn ang="0">
                    <a:pos x="5" y="0"/>
                  </a:cxn>
                  <a:cxn ang="0">
                    <a:pos x="7" y="0"/>
                  </a:cxn>
                  <a:cxn ang="0">
                    <a:pos x="9" y="0"/>
                  </a:cxn>
                  <a:cxn ang="0">
                    <a:pos x="13" y="0"/>
                  </a:cxn>
                  <a:cxn ang="0">
                    <a:pos x="16" y="0"/>
                  </a:cxn>
                  <a:cxn ang="0">
                    <a:pos x="19" y="0"/>
                  </a:cxn>
                  <a:cxn ang="0">
                    <a:pos x="21" y="0"/>
                  </a:cxn>
                  <a:cxn ang="0">
                    <a:pos x="32" y="65"/>
                  </a:cxn>
                  <a:cxn ang="0">
                    <a:pos x="39" y="127"/>
                  </a:cxn>
                  <a:cxn ang="0">
                    <a:pos x="43" y="189"/>
                  </a:cxn>
                  <a:cxn ang="0">
                    <a:pos x="44" y="255"/>
                  </a:cxn>
                  <a:cxn ang="0">
                    <a:pos x="40" y="256"/>
                  </a:cxn>
                  <a:cxn ang="0">
                    <a:pos x="35" y="258"/>
                  </a:cxn>
                  <a:cxn ang="0">
                    <a:pos x="31" y="259"/>
                  </a:cxn>
                  <a:cxn ang="0">
                    <a:pos x="25" y="261"/>
                  </a:cxn>
                  <a:cxn ang="0">
                    <a:pos x="24" y="195"/>
                  </a:cxn>
                  <a:cxn ang="0">
                    <a:pos x="19" y="130"/>
                  </a:cxn>
                  <a:cxn ang="0">
                    <a:pos x="11" y="66"/>
                  </a:cxn>
                  <a:cxn ang="0">
                    <a:pos x="0" y="1"/>
                  </a:cxn>
                </a:cxnLst>
                <a:rect l="0" t="0" r="r" b="b"/>
                <a:pathLst>
                  <a:path w="44" h="261">
                    <a:moveTo>
                      <a:pt x="0" y="1"/>
                    </a:moveTo>
                    <a:lnTo>
                      <a:pt x="2" y="1"/>
                    </a:lnTo>
                    <a:lnTo>
                      <a:pt x="5" y="0"/>
                    </a:lnTo>
                    <a:lnTo>
                      <a:pt x="7" y="0"/>
                    </a:lnTo>
                    <a:lnTo>
                      <a:pt x="9" y="0"/>
                    </a:lnTo>
                    <a:lnTo>
                      <a:pt x="13" y="0"/>
                    </a:lnTo>
                    <a:lnTo>
                      <a:pt x="16" y="0"/>
                    </a:lnTo>
                    <a:lnTo>
                      <a:pt x="19" y="0"/>
                    </a:lnTo>
                    <a:lnTo>
                      <a:pt x="21" y="0"/>
                    </a:lnTo>
                    <a:lnTo>
                      <a:pt x="32" y="65"/>
                    </a:lnTo>
                    <a:lnTo>
                      <a:pt x="39" y="127"/>
                    </a:lnTo>
                    <a:lnTo>
                      <a:pt x="43" y="189"/>
                    </a:lnTo>
                    <a:lnTo>
                      <a:pt x="44" y="255"/>
                    </a:lnTo>
                    <a:lnTo>
                      <a:pt x="40" y="256"/>
                    </a:lnTo>
                    <a:lnTo>
                      <a:pt x="35" y="258"/>
                    </a:lnTo>
                    <a:lnTo>
                      <a:pt x="31" y="259"/>
                    </a:lnTo>
                    <a:lnTo>
                      <a:pt x="25" y="261"/>
                    </a:lnTo>
                    <a:lnTo>
                      <a:pt x="24" y="195"/>
                    </a:lnTo>
                    <a:lnTo>
                      <a:pt x="19" y="130"/>
                    </a:lnTo>
                    <a:lnTo>
                      <a:pt x="11" y="66"/>
                    </a:lnTo>
                    <a:lnTo>
                      <a:pt x="0" y="1"/>
                    </a:lnTo>
                    <a:close/>
                  </a:path>
                </a:pathLst>
              </a:custGeom>
              <a:solidFill>
                <a:srgbClr val="594435"/>
              </a:solidFill>
              <a:ln w="9525">
                <a:noFill/>
                <a:round/>
                <a:headEnd/>
                <a:tailEnd/>
              </a:ln>
            </p:spPr>
            <p:txBody>
              <a:bodyPr/>
              <a:lstStyle/>
              <a:p>
                <a:endParaRPr lang="en-US"/>
              </a:p>
            </p:txBody>
          </p:sp>
          <p:sp>
            <p:nvSpPr>
              <p:cNvPr id="319" name="Freeform 64"/>
              <p:cNvSpPr>
                <a:spLocks/>
              </p:cNvSpPr>
              <p:nvPr/>
            </p:nvSpPr>
            <p:spPr bwMode="auto">
              <a:xfrm>
                <a:off x="2748" y="1278"/>
                <a:ext cx="7" cy="43"/>
              </a:xfrm>
              <a:custGeom>
                <a:avLst/>
                <a:gdLst/>
                <a:ahLst/>
                <a:cxnLst>
                  <a:cxn ang="0">
                    <a:pos x="0" y="1"/>
                  </a:cxn>
                  <a:cxn ang="0">
                    <a:pos x="4" y="1"/>
                  </a:cxn>
                  <a:cxn ang="0">
                    <a:pos x="6" y="0"/>
                  </a:cxn>
                  <a:cxn ang="0">
                    <a:pos x="9" y="0"/>
                  </a:cxn>
                  <a:cxn ang="0">
                    <a:pos x="11" y="0"/>
                  </a:cxn>
                  <a:cxn ang="0">
                    <a:pos x="13" y="0"/>
                  </a:cxn>
                  <a:cxn ang="0">
                    <a:pos x="16" y="0"/>
                  </a:cxn>
                  <a:cxn ang="0">
                    <a:pos x="20" y="0"/>
                  </a:cxn>
                  <a:cxn ang="0">
                    <a:pos x="23" y="0"/>
                  </a:cxn>
                  <a:cxn ang="0">
                    <a:pos x="33" y="65"/>
                  </a:cxn>
                  <a:cxn ang="0">
                    <a:pos x="40" y="127"/>
                  </a:cxn>
                  <a:cxn ang="0">
                    <a:pos x="44" y="189"/>
                  </a:cxn>
                  <a:cxn ang="0">
                    <a:pos x="45" y="255"/>
                  </a:cxn>
                  <a:cxn ang="0">
                    <a:pos x="41" y="256"/>
                  </a:cxn>
                  <a:cxn ang="0">
                    <a:pos x="36" y="258"/>
                  </a:cxn>
                  <a:cxn ang="0">
                    <a:pos x="31" y="259"/>
                  </a:cxn>
                  <a:cxn ang="0">
                    <a:pos x="26" y="261"/>
                  </a:cxn>
                  <a:cxn ang="0">
                    <a:pos x="25" y="195"/>
                  </a:cxn>
                  <a:cxn ang="0">
                    <a:pos x="20" y="130"/>
                  </a:cxn>
                  <a:cxn ang="0">
                    <a:pos x="12" y="66"/>
                  </a:cxn>
                  <a:cxn ang="0">
                    <a:pos x="0" y="1"/>
                  </a:cxn>
                </a:cxnLst>
                <a:rect l="0" t="0" r="r" b="b"/>
                <a:pathLst>
                  <a:path w="45" h="261">
                    <a:moveTo>
                      <a:pt x="0" y="1"/>
                    </a:moveTo>
                    <a:lnTo>
                      <a:pt x="4" y="1"/>
                    </a:lnTo>
                    <a:lnTo>
                      <a:pt x="6" y="0"/>
                    </a:lnTo>
                    <a:lnTo>
                      <a:pt x="9" y="0"/>
                    </a:lnTo>
                    <a:lnTo>
                      <a:pt x="11" y="0"/>
                    </a:lnTo>
                    <a:lnTo>
                      <a:pt x="13" y="0"/>
                    </a:lnTo>
                    <a:lnTo>
                      <a:pt x="16" y="0"/>
                    </a:lnTo>
                    <a:lnTo>
                      <a:pt x="20" y="0"/>
                    </a:lnTo>
                    <a:lnTo>
                      <a:pt x="23" y="0"/>
                    </a:lnTo>
                    <a:lnTo>
                      <a:pt x="33" y="65"/>
                    </a:lnTo>
                    <a:lnTo>
                      <a:pt x="40" y="127"/>
                    </a:lnTo>
                    <a:lnTo>
                      <a:pt x="44" y="189"/>
                    </a:lnTo>
                    <a:lnTo>
                      <a:pt x="45" y="255"/>
                    </a:lnTo>
                    <a:lnTo>
                      <a:pt x="41" y="256"/>
                    </a:lnTo>
                    <a:lnTo>
                      <a:pt x="36" y="258"/>
                    </a:lnTo>
                    <a:lnTo>
                      <a:pt x="31" y="259"/>
                    </a:lnTo>
                    <a:lnTo>
                      <a:pt x="26" y="261"/>
                    </a:lnTo>
                    <a:lnTo>
                      <a:pt x="25" y="195"/>
                    </a:lnTo>
                    <a:lnTo>
                      <a:pt x="20" y="130"/>
                    </a:lnTo>
                    <a:lnTo>
                      <a:pt x="12" y="66"/>
                    </a:lnTo>
                    <a:lnTo>
                      <a:pt x="0" y="1"/>
                    </a:lnTo>
                    <a:close/>
                  </a:path>
                </a:pathLst>
              </a:custGeom>
              <a:solidFill>
                <a:srgbClr val="544438"/>
              </a:solidFill>
              <a:ln w="9525">
                <a:noFill/>
                <a:round/>
                <a:headEnd/>
                <a:tailEnd/>
              </a:ln>
            </p:spPr>
            <p:txBody>
              <a:bodyPr/>
              <a:lstStyle/>
              <a:p>
                <a:endParaRPr lang="en-US"/>
              </a:p>
            </p:txBody>
          </p:sp>
          <p:sp>
            <p:nvSpPr>
              <p:cNvPr id="320" name="Freeform 65"/>
              <p:cNvSpPr>
                <a:spLocks/>
              </p:cNvSpPr>
              <p:nvPr/>
            </p:nvSpPr>
            <p:spPr bwMode="auto">
              <a:xfrm>
                <a:off x="2747" y="1278"/>
                <a:ext cx="8" cy="43"/>
              </a:xfrm>
              <a:custGeom>
                <a:avLst/>
                <a:gdLst/>
                <a:ahLst/>
                <a:cxnLst>
                  <a:cxn ang="0">
                    <a:pos x="0" y="1"/>
                  </a:cxn>
                  <a:cxn ang="0">
                    <a:pos x="2" y="1"/>
                  </a:cxn>
                  <a:cxn ang="0">
                    <a:pos x="6" y="0"/>
                  </a:cxn>
                  <a:cxn ang="0">
                    <a:pos x="8" y="0"/>
                  </a:cxn>
                  <a:cxn ang="0">
                    <a:pos x="10" y="0"/>
                  </a:cxn>
                  <a:cxn ang="0">
                    <a:pos x="13" y="0"/>
                  </a:cxn>
                  <a:cxn ang="0">
                    <a:pos x="16" y="0"/>
                  </a:cxn>
                  <a:cxn ang="0">
                    <a:pos x="18" y="0"/>
                  </a:cxn>
                  <a:cxn ang="0">
                    <a:pos x="22" y="0"/>
                  </a:cxn>
                  <a:cxn ang="0">
                    <a:pos x="32" y="65"/>
                  </a:cxn>
                  <a:cxn ang="0">
                    <a:pos x="40" y="127"/>
                  </a:cxn>
                  <a:cxn ang="0">
                    <a:pos x="44" y="189"/>
                  </a:cxn>
                  <a:cxn ang="0">
                    <a:pos x="45" y="255"/>
                  </a:cxn>
                  <a:cxn ang="0">
                    <a:pos x="41" y="256"/>
                  </a:cxn>
                  <a:cxn ang="0">
                    <a:pos x="35" y="258"/>
                  </a:cxn>
                  <a:cxn ang="0">
                    <a:pos x="31" y="259"/>
                  </a:cxn>
                  <a:cxn ang="0">
                    <a:pos x="26" y="261"/>
                  </a:cxn>
                  <a:cxn ang="0">
                    <a:pos x="25" y="195"/>
                  </a:cxn>
                  <a:cxn ang="0">
                    <a:pos x="19" y="130"/>
                  </a:cxn>
                  <a:cxn ang="0">
                    <a:pos x="12" y="66"/>
                  </a:cxn>
                  <a:cxn ang="0">
                    <a:pos x="0" y="1"/>
                  </a:cxn>
                </a:cxnLst>
                <a:rect l="0" t="0" r="r" b="b"/>
                <a:pathLst>
                  <a:path w="45" h="261">
                    <a:moveTo>
                      <a:pt x="0" y="1"/>
                    </a:moveTo>
                    <a:lnTo>
                      <a:pt x="2" y="1"/>
                    </a:lnTo>
                    <a:lnTo>
                      <a:pt x="6" y="0"/>
                    </a:lnTo>
                    <a:lnTo>
                      <a:pt x="8" y="0"/>
                    </a:lnTo>
                    <a:lnTo>
                      <a:pt x="10" y="0"/>
                    </a:lnTo>
                    <a:lnTo>
                      <a:pt x="13" y="0"/>
                    </a:lnTo>
                    <a:lnTo>
                      <a:pt x="16" y="0"/>
                    </a:lnTo>
                    <a:lnTo>
                      <a:pt x="18" y="0"/>
                    </a:lnTo>
                    <a:lnTo>
                      <a:pt x="22" y="0"/>
                    </a:lnTo>
                    <a:lnTo>
                      <a:pt x="32" y="65"/>
                    </a:lnTo>
                    <a:lnTo>
                      <a:pt x="40" y="127"/>
                    </a:lnTo>
                    <a:lnTo>
                      <a:pt x="44" y="189"/>
                    </a:lnTo>
                    <a:lnTo>
                      <a:pt x="45" y="255"/>
                    </a:lnTo>
                    <a:lnTo>
                      <a:pt x="41" y="256"/>
                    </a:lnTo>
                    <a:lnTo>
                      <a:pt x="35" y="258"/>
                    </a:lnTo>
                    <a:lnTo>
                      <a:pt x="31" y="259"/>
                    </a:lnTo>
                    <a:lnTo>
                      <a:pt x="26" y="261"/>
                    </a:lnTo>
                    <a:lnTo>
                      <a:pt x="25" y="195"/>
                    </a:lnTo>
                    <a:lnTo>
                      <a:pt x="19" y="130"/>
                    </a:lnTo>
                    <a:lnTo>
                      <a:pt x="12" y="66"/>
                    </a:lnTo>
                    <a:lnTo>
                      <a:pt x="0" y="1"/>
                    </a:lnTo>
                    <a:close/>
                  </a:path>
                </a:pathLst>
              </a:custGeom>
              <a:solidFill>
                <a:srgbClr val="4C443A"/>
              </a:solidFill>
              <a:ln w="9525">
                <a:noFill/>
                <a:round/>
                <a:headEnd/>
                <a:tailEnd/>
              </a:ln>
            </p:spPr>
            <p:txBody>
              <a:bodyPr/>
              <a:lstStyle/>
              <a:p>
                <a:endParaRPr lang="en-US"/>
              </a:p>
            </p:txBody>
          </p:sp>
          <p:sp>
            <p:nvSpPr>
              <p:cNvPr id="321" name="Freeform 66"/>
              <p:cNvSpPr>
                <a:spLocks/>
              </p:cNvSpPr>
              <p:nvPr/>
            </p:nvSpPr>
            <p:spPr bwMode="auto">
              <a:xfrm>
                <a:off x="2747" y="1278"/>
                <a:ext cx="7" cy="43"/>
              </a:xfrm>
              <a:custGeom>
                <a:avLst/>
                <a:gdLst/>
                <a:ahLst/>
                <a:cxnLst>
                  <a:cxn ang="0">
                    <a:pos x="0" y="1"/>
                  </a:cxn>
                  <a:cxn ang="0">
                    <a:pos x="2" y="1"/>
                  </a:cxn>
                  <a:cxn ang="0">
                    <a:pos x="5" y="0"/>
                  </a:cxn>
                  <a:cxn ang="0">
                    <a:pos x="7" y="0"/>
                  </a:cxn>
                  <a:cxn ang="0">
                    <a:pos x="10" y="0"/>
                  </a:cxn>
                  <a:cxn ang="0">
                    <a:pos x="13" y="0"/>
                  </a:cxn>
                  <a:cxn ang="0">
                    <a:pos x="16" y="0"/>
                  </a:cxn>
                  <a:cxn ang="0">
                    <a:pos x="19" y="0"/>
                  </a:cxn>
                  <a:cxn ang="0">
                    <a:pos x="21" y="0"/>
                  </a:cxn>
                  <a:cxn ang="0">
                    <a:pos x="32" y="65"/>
                  </a:cxn>
                  <a:cxn ang="0">
                    <a:pos x="39" y="127"/>
                  </a:cxn>
                  <a:cxn ang="0">
                    <a:pos x="44" y="189"/>
                  </a:cxn>
                  <a:cxn ang="0">
                    <a:pos x="45" y="255"/>
                  </a:cxn>
                  <a:cxn ang="0">
                    <a:pos x="40" y="256"/>
                  </a:cxn>
                  <a:cxn ang="0">
                    <a:pos x="35" y="258"/>
                  </a:cxn>
                  <a:cxn ang="0">
                    <a:pos x="31" y="259"/>
                  </a:cxn>
                  <a:cxn ang="0">
                    <a:pos x="26" y="261"/>
                  </a:cxn>
                  <a:cxn ang="0">
                    <a:pos x="25" y="195"/>
                  </a:cxn>
                  <a:cxn ang="0">
                    <a:pos x="19" y="130"/>
                  </a:cxn>
                  <a:cxn ang="0">
                    <a:pos x="12" y="66"/>
                  </a:cxn>
                  <a:cxn ang="0">
                    <a:pos x="0" y="1"/>
                  </a:cxn>
                </a:cxnLst>
                <a:rect l="0" t="0" r="r" b="b"/>
                <a:pathLst>
                  <a:path w="45" h="261">
                    <a:moveTo>
                      <a:pt x="0" y="1"/>
                    </a:moveTo>
                    <a:lnTo>
                      <a:pt x="2" y="1"/>
                    </a:lnTo>
                    <a:lnTo>
                      <a:pt x="5" y="0"/>
                    </a:lnTo>
                    <a:lnTo>
                      <a:pt x="7" y="0"/>
                    </a:lnTo>
                    <a:lnTo>
                      <a:pt x="10" y="0"/>
                    </a:lnTo>
                    <a:lnTo>
                      <a:pt x="13" y="0"/>
                    </a:lnTo>
                    <a:lnTo>
                      <a:pt x="16" y="0"/>
                    </a:lnTo>
                    <a:lnTo>
                      <a:pt x="19" y="0"/>
                    </a:lnTo>
                    <a:lnTo>
                      <a:pt x="21" y="0"/>
                    </a:lnTo>
                    <a:lnTo>
                      <a:pt x="32" y="65"/>
                    </a:lnTo>
                    <a:lnTo>
                      <a:pt x="39" y="127"/>
                    </a:lnTo>
                    <a:lnTo>
                      <a:pt x="44" y="189"/>
                    </a:lnTo>
                    <a:lnTo>
                      <a:pt x="45" y="255"/>
                    </a:lnTo>
                    <a:lnTo>
                      <a:pt x="40" y="256"/>
                    </a:lnTo>
                    <a:lnTo>
                      <a:pt x="35" y="258"/>
                    </a:lnTo>
                    <a:lnTo>
                      <a:pt x="31" y="259"/>
                    </a:lnTo>
                    <a:lnTo>
                      <a:pt x="26" y="261"/>
                    </a:lnTo>
                    <a:lnTo>
                      <a:pt x="25" y="195"/>
                    </a:lnTo>
                    <a:lnTo>
                      <a:pt x="19" y="130"/>
                    </a:lnTo>
                    <a:lnTo>
                      <a:pt x="12" y="66"/>
                    </a:lnTo>
                    <a:lnTo>
                      <a:pt x="0" y="1"/>
                    </a:lnTo>
                    <a:close/>
                  </a:path>
                </a:pathLst>
              </a:custGeom>
              <a:solidFill>
                <a:srgbClr val="44423D"/>
              </a:solidFill>
              <a:ln w="9525">
                <a:noFill/>
                <a:round/>
                <a:headEnd/>
                <a:tailEnd/>
              </a:ln>
            </p:spPr>
            <p:txBody>
              <a:bodyPr/>
              <a:lstStyle/>
              <a:p>
                <a:endParaRPr lang="en-US"/>
              </a:p>
            </p:txBody>
          </p:sp>
          <p:sp>
            <p:nvSpPr>
              <p:cNvPr id="322" name="Freeform 67"/>
              <p:cNvSpPr>
                <a:spLocks/>
              </p:cNvSpPr>
              <p:nvPr/>
            </p:nvSpPr>
            <p:spPr bwMode="auto">
              <a:xfrm>
                <a:off x="2746" y="1278"/>
                <a:ext cx="7" cy="43"/>
              </a:xfrm>
              <a:custGeom>
                <a:avLst/>
                <a:gdLst/>
                <a:ahLst/>
                <a:cxnLst>
                  <a:cxn ang="0">
                    <a:pos x="0" y="1"/>
                  </a:cxn>
                  <a:cxn ang="0">
                    <a:pos x="2" y="1"/>
                  </a:cxn>
                  <a:cxn ang="0">
                    <a:pos x="5" y="0"/>
                  </a:cxn>
                  <a:cxn ang="0">
                    <a:pos x="7" y="0"/>
                  </a:cxn>
                  <a:cxn ang="0">
                    <a:pos x="9" y="0"/>
                  </a:cxn>
                  <a:cxn ang="0">
                    <a:pos x="12" y="0"/>
                  </a:cxn>
                  <a:cxn ang="0">
                    <a:pos x="15" y="0"/>
                  </a:cxn>
                  <a:cxn ang="0">
                    <a:pos x="18" y="0"/>
                  </a:cxn>
                  <a:cxn ang="0">
                    <a:pos x="21" y="0"/>
                  </a:cxn>
                  <a:cxn ang="0">
                    <a:pos x="32" y="65"/>
                  </a:cxn>
                  <a:cxn ang="0">
                    <a:pos x="39" y="127"/>
                  </a:cxn>
                  <a:cxn ang="0">
                    <a:pos x="43" y="189"/>
                  </a:cxn>
                  <a:cxn ang="0">
                    <a:pos x="45" y="255"/>
                  </a:cxn>
                  <a:cxn ang="0">
                    <a:pos x="39" y="256"/>
                  </a:cxn>
                  <a:cxn ang="0">
                    <a:pos x="34" y="258"/>
                  </a:cxn>
                  <a:cxn ang="0">
                    <a:pos x="30" y="259"/>
                  </a:cxn>
                  <a:cxn ang="0">
                    <a:pos x="24" y="261"/>
                  </a:cxn>
                  <a:cxn ang="0">
                    <a:pos x="23" y="195"/>
                  </a:cxn>
                  <a:cxn ang="0">
                    <a:pos x="19" y="130"/>
                  </a:cxn>
                  <a:cxn ang="0">
                    <a:pos x="10" y="66"/>
                  </a:cxn>
                  <a:cxn ang="0">
                    <a:pos x="0" y="1"/>
                  </a:cxn>
                </a:cxnLst>
                <a:rect l="0" t="0" r="r" b="b"/>
                <a:pathLst>
                  <a:path w="45" h="261">
                    <a:moveTo>
                      <a:pt x="0" y="1"/>
                    </a:moveTo>
                    <a:lnTo>
                      <a:pt x="2" y="1"/>
                    </a:lnTo>
                    <a:lnTo>
                      <a:pt x="5" y="0"/>
                    </a:lnTo>
                    <a:lnTo>
                      <a:pt x="7" y="0"/>
                    </a:lnTo>
                    <a:lnTo>
                      <a:pt x="9" y="0"/>
                    </a:lnTo>
                    <a:lnTo>
                      <a:pt x="12" y="0"/>
                    </a:lnTo>
                    <a:lnTo>
                      <a:pt x="15" y="0"/>
                    </a:lnTo>
                    <a:lnTo>
                      <a:pt x="18" y="0"/>
                    </a:lnTo>
                    <a:lnTo>
                      <a:pt x="21" y="0"/>
                    </a:lnTo>
                    <a:lnTo>
                      <a:pt x="32" y="65"/>
                    </a:lnTo>
                    <a:lnTo>
                      <a:pt x="39" y="127"/>
                    </a:lnTo>
                    <a:lnTo>
                      <a:pt x="43" y="189"/>
                    </a:lnTo>
                    <a:lnTo>
                      <a:pt x="45" y="255"/>
                    </a:lnTo>
                    <a:lnTo>
                      <a:pt x="39" y="256"/>
                    </a:lnTo>
                    <a:lnTo>
                      <a:pt x="34" y="258"/>
                    </a:lnTo>
                    <a:lnTo>
                      <a:pt x="30" y="259"/>
                    </a:lnTo>
                    <a:lnTo>
                      <a:pt x="24" y="261"/>
                    </a:lnTo>
                    <a:lnTo>
                      <a:pt x="23" y="195"/>
                    </a:lnTo>
                    <a:lnTo>
                      <a:pt x="19" y="130"/>
                    </a:lnTo>
                    <a:lnTo>
                      <a:pt x="10" y="66"/>
                    </a:lnTo>
                    <a:lnTo>
                      <a:pt x="0" y="1"/>
                    </a:lnTo>
                    <a:close/>
                  </a:path>
                </a:pathLst>
              </a:custGeom>
              <a:solidFill>
                <a:srgbClr val="424444"/>
              </a:solidFill>
              <a:ln w="9525">
                <a:noFill/>
                <a:round/>
                <a:headEnd/>
                <a:tailEnd/>
              </a:ln>
            </p:spPr>
            <p:txBody>
              <a:bodyPr/>
              <a:lstStyle/>
              <a:p>
                <a:endParaRPr lang="en-US"/>
              </a:p>
            </p:txBody>
          </p:sp>
          <p:sp>
            <p:nvSpPr>
              <p:cNvPr id="323" name="Freeform 68"/>
              <p:cNvSpPr>
                <a:spLocks/>
              </p:cNvSpPr>
              <p:nvPr/>
            </p:nvSpPr>
            <p:spPr bwMode="auto">
              <a:xfrm>
                <a:off x="2745" y="1278"/>
                <a:ext cx="8" cy="43"/>
              </a:xfrm>
              <a:custGeom>
                <a:avLst/>
                <a:gdLst/>
                <a:ahLst/>
                <a:cxnLst>
                  <a:cxn ang="0">
                    <a:pos x="0" y="1"/>
                  </a:cxn>
                  <a:cxn ang="0">
                    <a:pos x="9" y="0"/>
                  </a:cxn>
                  <a:cxn ang="0">
                    <a:pos x="21" y="0"/>
                  </a:cxn>
                  <a:cxn ang="0">
                    <a:pos x="32" y="65"/>
                  </a:cxn>
                  <a:cxn ang="0">
                    <a:pos x="39" y="127"/>
                  </a:cxn>
                  <a:cxn ang="0">
                    <a:pos x="43" y="189"/>
                  </a:cxn>
                  <a:cxn ang="0">
                    <a:pos x="44" y="255"/>
                  </a:cxn>
                  <a:cxn ang="0">
                    <a:pos x="25" y="261"/>
                  </a:cxn>
                  <a:cxn ang="0">
                    <a:pos x="24" y="195"/>
                  </a:cxn>
                  <a:cxn ang="0">
                    <a:pos x="19" y="130"/>
                  </a:cxn>
                  <a:cxn ang="0">
                    <a:pos x="11" y="66"/>
                  </a:cxn>
                  <a:cxn ang="0">
                    <a:pos x="0" y="1"/>
                  </a:cxn>
                </a:cxnLst>
                <a:rect l="0" t="0" r="r" b="b"/>
                <a:pathLst>
                  <a:path w="44" h="261">
                    <a:moveTo>
                      <a:pt x="0" y="1"/>
                    </a:moveTo>
                    <a:lnTo>
                      <a:pt x="9" y="0"/>
                    </a:lnTo>
                    <a:lnTo>
                      <a:pt x="21" y="0"/>
                    </a:lnTo>
                    <a:lnTo>
                      <a:pt x="32" y="65"/>
                    </a:lnTo>
                    <a:lnTo>
                      <a:pt x="39" y="127"/>
                    </a:lnTo>
                    <a:lnTo>
                      <a:pt x="43" y="189"/>
                    </a:lnTo>
                    <a:lnTo>
                      <a:pt x="44" y="255"/>
                    </a:lnTo>
                    <a:lnTo>
                      <a:pt x="25" y="261"/>
                    </a:lnTo>
                    <a:lnTo>
                      <a:pt x="24" y="195"/>
                    </a:lnTo>
                    <a:lnTo>
                      <a:pt x="19" y="130"/>
                    </a:lnTo>
                    <a:lnTo>
                      <a:pt x="11" y="66"/>
                    </a:lnTo>
                    <a:lnTo>
                      <a:pt x="0" y="1"/>
                    </a:lnTo>
                    <a:close/>
                  </a:path>
                </a:pathLst>
              </a:custGeom>
              <a:solidFill>
                <a:srgbClr val="3A4447"/>
              </a:solidFill>
              <a:ln w="9525">
                <a:noFill/>
                <a:round/>
                <a:headEnd/>
                <a:tailEnd/>
              </a:ln>
            </p:spPr>
            <p:txBody>
              <a:bodyPr/>
              <a:lstStyle/>
              <a:p>
                <a:endParaRPr lang="en-US"/>
              </a:p>
            </p:txBody>
          </p:sp>
          <p:sp>
            <p:nvSpPr>
              <p:cNvPr id="324" name="Freeform 69"/>
              <p:cNvSpPr>
                <a:spLocks/>
              </p:cNvSpPr>
              <p:nvPr/>
            </p:nvSpPr>
            <p:spPr bwMode="auto">
              <a:xfrm>
                <a:off x="2752" y="1182"/>
                <a:ext cx="145" cy="153"/>
              </a:xfrm>
              <a:custGeom>
                <a:avLst/>
                <a:gdLst/>
                <a:ahLst/>
                <a:cxnLst>
                  <a:cxn ang="0">
                    <a:pos x="0" y="22"/>
                  </a:cxn>
                  <a:cxn ang="0">
                    <a:pos x="215" y="0"/>
                  </a:cxn>
                  <a:cxn ang="0">
                    <a:pos x="861" y="47"/>
                  </a:cxn>
                  <a:cxn ang="0">
                    <a:pos x="872" y="843"/>
                  </a:cxn>
                  <a:cxn ang="0">
                    <a:pos x="775" y="846"/>
                  </a:cxn>
                  <a:cxn ang="0">
                    <a:pos x="215" y="919"/>
                  </a:cxn>
                  <a:cxn ang="0">
                    <a:pos x="49" y="884"/>
                  </a:cxn>
                  <a:cxn ang="0">
                    <a:pos x="49" y="853"/>
                  </a:cxn>
                  <a:cxn ang="0">
                    <a:pos x="5" y="853"/>
                  </a:cxn>
                  <a:cxn ang="0">
                    <a:pos x="0" y="22"/>
                  </a:cxn>
                </a:cxnLst>
                <a:rect l="0" t="0" r="r" b="b"/>
                <a:pathLst>
                  <a:path w="872" h="919">
                    <a:moveTo>
                      <a:pt x="0" y="22"/>
                    </a:moveTo>
                    <a:lnTo>
                      <a:pt x="215" y="0"/>
                    </a:lnTo>
                    <a:lnTo>
                      <a:pt x="861" y="47"/>
                    </a:lnTo>
                    <a:lnTo>
                      <a:pt x="872" y="843"/>
                    </a:lnTo>
                    <a:lnTo>
                      <a:pt x="775" y="846"/>
                    </a:lnTo>
                    <a:lnTo>
                      <a:pt x="215" y="919"/>
                    </a:lnTo>
                    <a:lnTo>
                      <a:pt x="49" y="884"/>
                    </a:lnTo>
                    <a:lnTo>
                      <a:pt x="49" y="853"/>
                    </a:lnTo>
                    <a:lnTo>
                      <a:pt x="5" y="853"/>
                    </a:lnTo>
                    <a:lnTo>
                      <a:pt x="0" y="22"/>
                    </a:lnTo>
                    <a:close/>
                  </a:path>
                </a:pathLst>
              </a:custGeom>
              <a:solidFill>
                <a:srgbClr val="3A4447"/>
              </a:solidFill>
              <a:ln w="9525">
                <a:noFill/>
                <a:round/>
                <a:headEnd/>
                <a:tailEnd/>
              </a:ln>
            </p:spPr>
            <p:txBody>
              <a:bodyPr/>
              <a:lstStyle/>
              <a:p>
                <a:endParaRPr lang="en-US"/>
              </a:p>
            </p:txBody>
          </p:sp>
          <p:sp>
            <p:nvSpPr>
              <p:cNvPr id="325" name="Freeform 70"/>
              <p:cNvSpPr>
                <a:spLocks/>
              </p:cNvSpPr>
              <p:nvPr/>
            </p:nvSpPr>
            <p:spPr bwMode="auto">
              <a:xfrm>
                <a:off x="2795" y="1152"/>
                <a:ext cx="223" cy="197"/>
              </a:xfrm>
              <a:custGeom>
                <a:avLst/>
                <a:gdLst/>
                <a:ahLst/>
                <a:cxnLst>
                  <a:cxn ang="0">
                    <a:pos x="768" y="7"/>
                  </a:cxn>
                  <a:cxn ang="0">
                    <a:pos x="821" y="21"/>
                  </a:cxn>
                  <a:cxn ang="0">
                    <a:pos x="865" y="33"/>
                  </a:cxn>
                  <a:cxn ang="0">
                    <a:pos x="903" y="49"/>
                  </a:cxn>
                  <a:cxn ang="0">
                    <a:pos x="936" y="67"/>
                  </a:cxn>
                  <a:cxn ang="0">
                    <a:pos x="964" y="92"/>
                  </a:cxn>
                  <a:cxn ang="0">
                    <a:pos x="991" y="126"/>
                  </a:cxn>
                  <a:cxn ang="0">
                    <a:pos x="1018" y="169"/>
                  </a:cxn>
                  <a:cxn ang="0">
                    <a:pos x="1321" y="360"/>
                  </a:cxn>
                  <a:cxn ang="0">
                    <a:pos x="1335" y="496"/>
                  </a:cxn>
                  <a:cxn ang="0">
                    <a:pos x="1336" y="640"/>
                  </a:cxn>
                  <a:cxn ang="0">
                    <a:pos x="1326" y="778"/>
                  </a:cxn>
                  <a:cxn ang="0">
                    <a:pos x="1313" y="898"/>
                  </a:cxn>
                  <a:cxn ang="0">
                    <a:pos x="898" y="1001"/>
                  </a:cxn>
                  <a:cxn ang="0">
                    <a:pos x="942" y="1015"/>
                  </a:cxn>
                  <a:cxn ang="0">
                    <a:pos x="977" y="1030"/>
                  </a:cxn>
                  <a:cxn ang="0">
                    <a:pos x="1003" y="1046"/>
                  </a:cxn>
                  <a:cxn ang="0">
                    <a:pos x="1019" y="1065"/>
                  </a:cxn>
                  <a:cxn ang="0">
                    <a:pos x="1023" y="1083"/>
                  </a:cxn>
                  <a:cxn ang="0">
                    <a:pos x="1015" y="1102"/>
                  </a:cxn>
                  <a:cxn ang="0">
                    <a:pos x="994" y="1121"/>
                  </a:cxn>
                  <a:cxn ang="0">
                    <a:pos x="958" y="1142"/>
                  </a:cxn>
                  <a:cxn ang="0">
                    <a:pos x="562" y="1165"/>
                  </a:cxn>
                  <a:cxn ang="0">
                    <a:pos x="523" y="1165"/>
                  </a:cxn>
                  <a:cxn ang="0">
                    <a:pos x="477" y="1166"/>
                  </a:cxn>
                  <a:cxn ang="0">
                    <a:pos x="428" y="1167"/>
                  </a:cxn>
                  <a:cxn ang="0">
                    <a:pos x="378" y="1165"/>
                  </a:cxn>
                  <a:cxn ang="0">
                    <a:pos x="329" y="1160"/>
                  </a:cxn>
                  <a:cxn ang="0">
                    <a:pos x="285" y="1151"/>
                  </a:cxn>
                  <a:cxn ang="0">
                    <a:pos x="248" y="1137"/>
                  </a:cxn>
                  <a:cxn ang="0">
                    <a:pos x="219" y="1114"/>
                  </a:cxn>
                  <a:cxn ang="0">
                    <a:pos x="314" y="1080"/>
                  </a:cxn>
                  <a:cxn ang="0">
                    <a:pos x="326" y="1023"/>
                  </a:cxn>
                  <a:cxn ang="0">
                    <a:pos x="254" y="986"/>
                  </a:cxn>
                  <a:cxn ang="0">
                    <a:pos x="230" y="983"/>
                  </a:cxn>
                  <a:cxn ang="0">
                    <a:pos x="203" y="979"/>
                  </a:cxn>
                  <a:cxn ang="0">
                    <a:pos x="175" y="973"/>
                  </a:cxn>
                  <a:cxn ang="0">
                    <a:pos x="146" y="965"/>
                  </a:cxn>
                  <a:cxn ang="0">
                    <a:pos x="114" y="955"/>
                  </a:cxn>
                  <a:cxn ang="0">
                    <a:pos x="80" y="943"/>
                  </a:cxn>
                  <a:cxn ang="0">
                    <a:pos x="43" y="929"/>
                  </a:cxn>
                  <a:cxn ang="0">
                    <a:pos x="8" y="822"/>
                  </a:cxn>
                  <a:cxn ang="0">
                    <a:pos x="1" y="639"/>
                  </a:cxn>
                  <a:cxn ang="0">
                    <a:pos x="1" y="468"/>
                  </a:cxn>
                  <a:cxn ang="0">
                    <a:pos x="13" y="298"/>
                  </a:cxn>
                  <a:cxn ang="0">
                    <a:pos x="41" y="119"/>
                  </a:cxn>
                  <a:cxn ang="0">
                    <a:pos x="85" y="109"/>
                  </a:cxn>
                  <a:cxn ang="0">
                    <a:pos x="128" y="100"/>
                  </a:cxn>
                  <a:cxn ang="0">
                    <a:pos x="171" y="91"/>
                  </a:cxn>
                  <a:cxn ang="0">
                    <a:pos x="215" y="83"/>
                  </a:cxn>
                  <a:cxn ang="0">
                    <a:pos x="259" y="76"/>
                  </a:cxn>
                  <a:cxn ang="0">
                    <a:pos x="302" y="68"/>
                  </a:cxn>
                  <a:cxn ang="0">
                    <a:pos x="346" y="61"/>
                  </a:cxn>
                  <a:cxn ang="0">
                    <a:pos x="389" y="54"/>
                  </a:cxn>
                  <a:cxn ang="0">
                    <a:pos x="433" y="47"/>
                  </a:cxn>
                  <a:cxn ang="0">
                    <a:pos x="477" y="40"/>
                  </a:cxn>
                  <a:cxn ang="0">
                    <a:pos x="520" y="33"/>
                  </a:cxn>
                  <a:cxn ang="0">
                    <a:pos x="564" y="26"/>
                  </a:cxn>
                  <a:cxn ang="0">
                    <a:pos x="608" y="20"/>
                  </a:cxn>
                  <a:cxn ang="0">
                    <a:pos x="651" y="13"/>
                  </a:cxn>
                  <a:cxn ang="0">
                    <a:pos x="695" y="7"/>
                  </a:cxn>
                  <a:cxn ang="0">
                    <a:pos x="739" y="0"/>
                  </a:cxn>
                </a:cxnLst>
                <a:rect l="0" t="0" r="r" b="b"/>
                <a:pathLst>
                  <a:path w="1337" h="1181">
                    <a:moveTo>
                      <a:pt x="739" y="0"/>
                    </a:moveTo>
                    <a:lnTo>
                      <a:pt x="768" y="7"/>
                    </a:lnTo>
                    <a:lnTo>
                      <a:pt x="796" y="14"/>
                    </a:lnTo>
                    <a:lnTo>
                      <a:pt x="821" y="21"/>
                    </a:lnTo>
                    <a:lnTo>
                      <a:pt x="844" y="27"/>
                    </a:lnTo>
                    <a:lnTo>
                      <a:pt x="865" y="33"/>
                    </a:lnTo>
                    <a:lnTo>
                      <a:pt x="885" y="41"/>
                    </a:lnTo>
                    <a:lnTo>
                      <a:pt x="903" y="49"/>
                    </a:lnTo>
                    <a:lnTo>
                      <a:pt x="920" y="57"/>
                    </a:lnTo>
                    <a:lnTo>
                      <a:pt x="936" y="67"/>
                    </a:lnTo>
                    <a:lnTo>
                      <a:pt x="951" y="78"/>
                    </a:lnTo>
                    <a:lnTo>
                      <a:pt x="964" y="92"/>
                    </a:lnTo>
                    <a:lnTo>
                      <a:pt x="978" y="107"/>
                    </a:lnTo>
                    <a:lnTo>
                      <a:pt x="991" y="126"/>
                    </a:lnTo>
                    <a:lnTo>
                      <a:pt x="1005" y="146"/>
                    </a:lnTo>
                    <a:lnTo>
                      <a:pt x="1018" y="169"/>
                    </a:lnTo>
                    <a:lnTo>
                      <a:pt x="1030" y="197"/>
                    </a:lnTo>
                    <a:lnTo>
                      <a:pt x="1321" y="360"/>
                    </a:lnTo>
                    <a:lnTo>
                      <a:pt x="1330" y="426"/>
                    </a:lnTo>
                    <a:lnTo>
                      <a:pt x="1335" y="496"/>
                    </a:lnTo>
                    <a:lnTo>
                      <a:pt x="1337" y="568"/>
                    </a:lnTo>
                    <a:lnTo>
                      <a:pt x="1336" y="640"/>
                    </a:lnTo>
                    <a:lnTo>
                      <a:pt x="1332" y="711"/>
                    </a:lnTo>
                    <a:lnTo>
                      <a:pt x="1326" y="778"/>
                    </a:lnTo>
                    <a:lnTo>
                      <a:pt x="1320" y="841"/>
                    </a:lnTo>
                    <a:lnTo>
                      <a:pt x="1313" y="898"/>
                    </a:lnTo>
                    <a:lnTo>
                      <a:pt x="1042" y="945"/>
                    </a:lnTo>
                    <a:lnTo>
                      <a:pt x="898" y="1001"/>
                    </a:lnTo>
                    <a:lnTo>
                      <a:pt x="921" y="1008"/>
                    </a:lnTo>
                    <a:lnTo>
                      <a:pt x="942" y="1015"/>
                    </a:lnTo>
                    <a:lnTo>
                      <a:pt x="960" y="1022"/>
                    </a:lnTo>
                    <a:lnTo>
                      <a:pt x="977" y="1030"/>
                    </a:lnTo>
                    <a:lnTo>
                      <a:pt x="991" y="1038"/>
                    </a:lnTo>
                    <a:lnTo>
                      <a:pt x="1003" y="1046"/>
                    </a:lnTo>
                    <a:lnTo>
                      <a:pt x="1012" y="1056"/>
                    </a:lnTo>
                    <a:lnTo>
                      <a:pt x="1019" y="1065"/>
                    </a:lnTo>
                    <a:lnTo>
                      <a:pt x="1023" y="1074"/>
                    </a:lnTo>
                    <a:lnTo>
                      <a:pt x="1023" y="1083"/>
                    </a:lnTo>
                    <a:lnTo>
                      <a:pt x="1021" y="1093"/>
                    </a:lnTo>
                    <a:lnTo>
                      <a:pt x="1015" y="1102"/>
                    </a:lnTo>
                    <a:lnTo>
                      <a:pt x="1007" y="1112"/>
                    </a:lnTo>
                    <a:lnTo>
                      <a:pt x="994" y="1121"/>
                    </a:lnTo>
                    <a:lnTo>
                      <a:pt x="978" y="1132"/>
                    </a:lnTo>
                    <a:lnTo>
                      <a:pt x="958" y="1142"/>
                    </a:lnTo>
                    <a:lnTo>
                      <a:pt x="812" y="1181"/>
                    </a:lnTo>
                    <a:lnTo>
                      <a:pt x="562" y="1165"/>
                    </a:lnTo>
                    <a:lnTo>
                      <a:pt x="543" y="1165"/>
                    </a:lnTo>
                    <a:lnTo>
                      <a:pt x="523" y="1165"/>
                    </a:lnTo>
                    <a:lnTo>
                      <a:pt x="500" y="1166"/>
                    </a:lnTo>
                    <a:lnTo>
                      <a:pt x="477" y="1166"/>
                    </a:lnTo>
                    <a:lnTo>
                      <a:pt x="452" y="1167"/>
                    </a:lnTo>
                    <a:lnTo>
                      <a:pt x="428" y="1167"/>
                    </a:lnTo>
                    <a:lnTo>
                      <a:pt x="402" y="1166"/>
                    </a:lnTo>
                    <a:lnTo>
                      <a:pt x="378" y="1165"/>
                    </a:lnTo>
                    <a:lnTo>
                      <a:pt x="353" y="1163"/>
                    </a:lnTo>
                    <a:lnTo>
                      <a:pt x="329" y="1160"/>
                    </a:lnTo>
                    <a:lnTo>
                      <a:pt x="306" y="1157"/>
                    </a:lnTo>
                    <a:lnTo>
                      <a:pt x="285" y="1151"/>
                    </a:lnTo>
                    <a:lnTo>
                      <a:pt x="265" y="1145"/>
                    </a:lnTo>
                    <a:lnTo>
                      <a:pt x="248" y="1137"/>
                    </a:lnTo>
                    <a:lnTo>
                      <a:pt x="232" y="1127"/>
                    </a:lnTo>
                    <a:lnTo>
                      <a:pt x="219" y="1114"/>
                    </a:lnTo>
                    <a:lnTo>
                      <a:pt x="250" y="1098"/>
                    </a:lnTo>
                    <a:lnTo>
                      <a:pt x="314" y="1080"/>
                    </a:lnTo>
                    <a:lnTo>
                      <a:pt x="360" y="1047"/>
                    </a:lnTo>
                    <a:lnTo>
                      <a:pt x="326" y="1023"/>
                    </a:lnTo>
                    <a:lnTo>
                      <a:pt x="266" y="987"/>
                    </a:lnTo>
                    <a:lnTo>
                      <a:pt x="254" y="986"/>
                    </a:lnTo>
                    <a:lnTo>
                      <a:pt x="243" y="984"/>
                    </a:lnTo>
                    <a:lnTo>
                      <a:pt x="230" y="983"/>
                    </a:lnTo>
                    <a:lnTo>
                      <a:pt x="217" y="981"/>
                    </a:lnTo>
                    <a:lnTo>
                      <a:pt x="203" y="979"/>
                    </a:lnTo>
                    <a:lnTo>
                      <a:pt x="189" y="976"/>
                    </a:lnTo>
                    <a:lnTo>
                      <a:pt x="175" y="973"/>
                    </a:lnTo>
                    <a:lnTo>
                      <a:pt x="161" y="969"/>
                    </a:lnTo>
                    <a:lnTo>
                      <a:pt x="146" y="965"/>
                    </a:lnTo>
                    <a:lnTo>
                      <a:pt x="130" y="960"/>
                    </a:lnTo>
                    <a:lnTo>
                      <a:pt x="114" y="955"/>
                    </a:lnTo>
                    <a:lnTo>
                      <a:pt x="97" y="950"/>
                    </a:lnTo>
                    <a:lnTo>
                      <a:pt x="80" y="943"/>
                    </a:lnTo>
                    <a:lnTo>
                      <a:pt x="62" y="936"/>
                    </a:lnTo>
                    <a:lnTo>
                      <a:pt x="43" y="929"/>
                    </a:lnTo>
                    <a:lnTo>
                      <a:pt x="24" y="920"/>
                    </a:lnTo>
                    <a:lnTo>
                      <a:pt x="8" y="822"/>
                    </a:lnTo>
                    <a:lnTo>
                      <a:pt x="4" y="728"/>
                    </a:lnTo>
                    <a:lnTo>
                      <a:pt x="1" y="639"/>
                    </a:lnTo>
                    <a:lnTo>
                      <a:pt x="0" y="553"/>
                    </a:lnTo>
                    <a:lnTo>
                      <a:pt x="1" y="468"/>
                    </a:lnTo>
                    <a:lnTo>
                      <a:pt x="4" y="384"/>
                    </a:lnTo>
                    <a:lnTo>
                      <a:pt x="13" y="298"/>
                    </a:lnTo>
                    <a:lnTo>
                      <a:pt x="24" y="210"/>
                    </a:lnTo>
                    <a:lnTo>
                      <a:pt x="41" y="119"/>
                    </a:lnTo>
                    <a:lnTo>
                      <a:pt x="63" y="113"/>
                    </a:lnTo>
                    <a:lnTo>
                      <a:pt x="85" y="109"/>
                    </a:lnTo>
                    <a:lnTo>
                      <a:pt x="106" y="104"/>
                    </a:lnTo>
                    <a:lnTo>
                      <a:pt x="128" y="100"/>
                    </a:lnTo>
                    <a:lnTo>
                      <a:pt x="150" y="96"/>
                    </a:lnTo>
                    <a:lnTo>
                      <a:pt x="171" y="91"/>
                    </a:lnTo>
                    <a:lnTo>
                      <a:pt x="194" y="87"/>
                    </a:lnTo>
                    <a:lnTo>
                      <a:pt x="215" y="83"/>
                    </a:lnTo>
                    <a:lnTo>
                      <a:pt x="237" y="79"/>
                    </a:lnTo>
                    <a:lnTo>
                      <a:pt x="259" y="76"/>
                    </a:lnTo>
                    <a:lnTo>
                      <a:pt x="280" y="72"/>
                    </a:lnTo>
                    <a:lnTo>
                      <a:pt x="302" y="68"/>
                    </a:lnTo>
                    <a:lnTo>
                      <a:pt x="323" y="64"/>
                    </a:lnTo>
                    <a:lnTo>
                      <a:pt x="346" y="61"/>
                    </a:lnTo>
                    <a:lnTo>
                      <a:pt x="367" y="57"/>
                    </a:lnTo>
                    <a:lnTo>
                      <a:pt x="389" y="54"/>
                    </a:lnTo>
                    <a:lnTo>
                      <a:pt x="411" y="50"/>
                    </a:lnTo>
                    <a:lnTo>
                      <a:pt x="433" y="47"/>
                    </a:lnTo>
                    <a:lnTo>
                      <a:pt x="454" y="44"/>
                    </a:lnTo>
                    <a:lnTo>
                      <a:pt x="477" y="40"/>
                    </a:lnTo>
                    <a:lnTo>
                      <a:pt x="498" y="36"/>
                    </a:lnTo>
                    <a:lnTo>
                      <a:pt x="520" y="33"/>
                    </a:lnTo>
                    <a:lnTo>
                      <a:pt x="542" y="30"/>
                    </a:lnTo>
                    <a:lnTo>
                      <a:pt x="564" y="26"/>
                    </a:lnTo>
                    <a:lnTo>
                      <a:pt x="585" y="23"/>
                    </a:lnTo>
                    <a:lnTo>
                      <a:pt x="608" y="20"/>
                    </a:lnTo>
                    <a:lnTo>
                      <a:pt x="629" y="17"/>
                    </a:lnTo>
                    <a:lnTo>
                      <a:pt x="651" y="13"/>
                    </a:lnTo>
                    <a:lnTo>
                      <a:pt x="673" y="10"/>
                    </a:lnTo>
                    <a:lnTo>
                      <a:pt x="695" y="7"/>
                    </a:lnTo>
                    <a:lnTo>
                      <a:pt x="716" y="3"/>
                    </a:lnTo>
                    <a:lnTo>
                      <a:pt x="739" y="0"/>
                    </a:lnTo>
                    <a:close/>
                  </a:path>
                </a:pathLst>
              </a:custGeom>
              <a:solidFill>
                <a:srgbClr val="473A26"/>
              </a:solidFill>
              <a:ln w="9525">
                <a:noFill/>
                <a:round/>
                <a:headEnd/>
                <a:tailEnd/>
              </a:ln>
            </p:spPr>
            <p:txBody>
              <a:bodyPr/>
              <a:lstStyle/>
              <a:p>
                <a:endParaRPr lang="en-US"/>
              </a:p>
            </p:txBody>
          </p:sp>
          <p:sp>
            <p:nvSpPr>
              <p:cNvPr id="326" name="Freeform 71"/>
              <p:cNvSpPr>
                <a:spLocks/>
              </p:cNvSpPr>
              <p:nvPr/>
            </p:nvSpPr>
            <p:spPr bwMode="auto">
              <a:xfrm>
                <a:off x="2932" y="1156"/>
                <a:ext cx="2" cy="150"/>
              </a:xfrm>
              <a:custGeom>
                <a:avLst/>
                <a:gdLst/>
                <a:ahLst/>
                <a:cxnLst>
                  <a:cxn ang="0">
                    <a:pos x="5" y="0"/>
                  </a:cxn>
                  <a:cxn ang="0">
                    <a:pos x="2" y="140"/>
                  </a:cxn>
                  <a:cxn ang="0">
                    <a:pos x="0" y="450"/>
                  </a:cxn>
                  <a:cxn ang="0">
                    <a:pos x="0" y="760"/>
                  </a:cxn>
                  <a:cxn ang="0">
                    <a:pos x="3" y="901"/>
                  </a:cxn>
                  <a:cxn ang="0">
                    <a:pos x="14" y="900"/>
                  </a:cxn>
                  <a:cxn ang="0">
                    <a:pos x="10" y="697"/>
                  </a:cxn>
                  <a:cxn ang="0">
                    <a:pos x="10" y="501"/>
                  </a:cxn>
                  <a:cxn ang="0">
                    <a:pos x="12" y="280"/>
                  </a:cxn>
                  <a:cxn ang="0">
                    <a:pos x="14" y="2"/>
                  </a:cxn>
                  <a:cxn ang="0">
                    <a:pos x="5" y="0"/>
                  </a:cxn>
                </a:cxnLst>
                <a:rect l="0" t="0" r="r" b="b"/>
                <a:pathLst>
                  <a:path w="14" h="901">
                    <a:moveTo>
                      <a:pt x="5" y="0"/>
                    </a:moveTo>
                    <a:lnTo>
                      <a:pt x="2" y="140"/>
                    </a:lnTo>
                    <a:lnTo>
                      <a:pt x="0" y="450"/>
                    </a:lnTo>
                    <a:lnTo>
                      <a:pt x="0" y="760"/>
                    </a:lnTo>
                    <a:lnTo>
                      <a:pt x="3" y="901"/>
                    </a:lnTo>
                    <a:lnTo>
                      <a:pt x="14" y="900"/>
                    </a:lnTo>
                    <a:lnTo>
                      <a:pt x="10" y="697"/>
                    </a:lnTo>
                    <a:lnTo>
                      <a:pt x="10" y="501"/>
                    </a:lnTo>
                    <a:lnTo>
                      <a:pt x="12" y="280"/>
                    </a:lnTo>
                    <a:lnTo>
                      <a:pt x="14" y="2"/>
                    </a:lnTo>
                    <a:lnTo>
                      <a:pt x="5" y="0"/>
                    </a:lnTo>
                    <a:close/>
                  </a:path>
                </a:pathLst>
              </a:custGeom>
              <a:solidFill>
                <a:srgbClr val="7C421C"/>
              </a:solidFill>
              <a:ln w="9525">
                <a:noFill/>
                <a:round/>
                <a:headEnd/>
                <a:tailEnd/>
              </a:ln>
            </p:spPr>
            <p:txBody>
              <a:bodyPr/>
              <a:lstStyle/>
              <a:p>
                <a:endParaRPr lang="en-US"/>
              </a:p>
            </p:txBody>
          </p:sp>
          <p:sp>
            <p:nvSpPr>
              <p:cNvPr id="327" name="Freeform 72"/>
              <p:cNvSpPr>
                <a:spLocks/>
              </p:cNvSpPr>
              <p:nvPr/>
            </p:nvSpPr>
            <p:spPr bwMode="auto">
              <a:xfrm>
                <a:off x="2931" y="1156"/>
                <a:ext cx="2" cy="150"/>
              </a:xfrm>
              <a:custGeom>
                <a:avLst/>
                <a:gdLst/>
                <a:ahLst/>
                <a:cxnLst>
                  <a:cxn ang="0">
                    <a:pos x="6" y="0"/>
                  </a:cxn>
                  <a:cxn ang="0">
                    <a:pos x="2" y="140"/>
                  </a:cxn>
                  <a:cxn ang="0">
                    <a:pos x="0" y="450"/>
                  </a:cxn>
                  <a:cxn ang="0">
                    <a:pos x="0" y="760"/>
                  </a:cxn>
                  <a:cxn ang="0">
                    <a:pos x="3" y="901"/>
                  </a:cxn>
                  <a:cxn ang="0">
                    <a:pos x="6" y="900"/>
                  </a:cxn>
                  <a:cxn ang="0">
                    <a:pos x="9" y="900"/>
                  </a:cxn>
                  <a:cxn ang="0">
                    <a:pos x="12" y="900"/>
                  </a:cxn>
                  <a:cxn ang="0">
                    <a:pos x="15" y="900"/>
                  </a:cxn>
                  <a:cxn ang="0">
                    <a:pos x="11" y="697"/>
                  </a:cxn>
                  <a:cxn ang="0">
                    <a:pos x="11" y="502"/>
                  </a:cxn>
                  <a:cxn ang="0">
                    <a:pos x="12" y="281"/>
                  </a:cxn>
                  <a:cxn ang="0">
                    <a:pos x="15" y="3"/>
                  </a:cxn>
                  <a:cxn ang="0">
                    <a:pos x="13" y="2"/>
                  </a:cxn>
                  <a:cxn ang="0">
                    <a:pos x="11" y="1"/>
                  </a:cxn>
                  <a:cxn ang="0">
                    <a:pos x="8" y="1"/>
                  </a:cxn>
                  <a:cxn ang="0">
                    <a:pos x="6" y="0"/>
                  </a:cxn>
                </a:cxnLst>
                <a:rect l="0" t="0" r="r" b="b"/>
                <a:pathLst>
                  <a:path w="15" h="901">
                    <a:moveTo>
                      <a:pt x="6" y="0"/>
                    </a:moveTo>
                    <a:lnTo>
                      <a:pt x="2" y="140"/>
                    </a:lnTo>
                    <a:lnTo>
                      <a:pt x="0" y="450"/>
                    </a:lnTo>
                    <a:lnTo>
                      <a:pt x="0" y="760"/>
                    </a:lnTo>
                    <a:lnTo>
                      <a:pt x="3" y="901"/>
                    </a:lnTo>
                    <a:lnTo>
                      <a:pt x="6" y="900"/>
                    </a:lnTo>
                    <a:lnTo>
                      <a:pt x="9" y="900"/>
                    </a:lnTo>
                    <a:lnTo>
                      <a:pt x="12" y="900"/>
                    </a:lnTo>
                    <a:lnTo>
                      <a:pt x="15" y="900"/>
                    </a:lnTo>
                    <a:lnTo>
                      <a:pt x="11" y="697"/>
                    </a:lnTo>
                    <a:lnTo>
                      <a:pt x="11" y="502"/>
                    </a:lnTo>
                    <a:lnTo>
                      <a:pt x="12" y="281"/>
                    </a:lnTo>
                    <a:lnTo>
                      <a:pt x="15" y="3"/>
                    </a:lnTo>
                    <a:lnTo>
                      <a:pt x="13" y="2"/>
                    </a:lnTo>
                    <a:lnTo>
                      <a:pt x="11" y="1"/>
                    </a:lnTo>
                    <a:lnTo>
                      <a:pt x="8" y="1"/>
                    </a:lnTo>
                    <a:lnTo>
                      <a:pt x="6" y="0"/>
                    </a:lnTo>
                    <a:close/>
                  </a:path>
                </a:pathLst>
              </a:custGeom>
              <a:solidFill>
                <a:srgbClr val="77421E"/>
              </a:solidFill>
              <a:ln w="9525">
                <a:noFill/>
                <a:round/>
                <a:headEnd/>
                <a:tailEnd/>
              </a:ln>
            </p:spPr>
            <p:txBody>
              <a:bodyPr/>
              <a:lstStyle/>
              <a:p>
                <a:endParaRPr lang="en-US"/>
              </a:p>
            </p:txBody>
          </p:sp>
          <p:sp>
            <p:nvSpPr>
              <p:cNvPr id="328" name="Freeform 73"/>
              <p:cNvSpPr>
                <a:spLocks/>
              </p:cNvSpPr>
              <p:nvPr/>
            </p:nvSpPr>
            <p:spPr bwMode="auto">
              <a:xfrm>
                <a:off x="2930" y="1155"/>
                <a:ext cx="2" cy="150"/>
              </a:xfrm>
              <a:custGeom>
                <a:avLst/>
                <a:gdLst/>
                <a:ahLst/>
                <a:cxnLst>
                  <a:cxn ang="0">
                    <a:pos x="6" y="0"/>
                  </a:cxn>
                  <a:cxn ang="0">
                    <a:pos x="2" y="140"/>
                  </a:cxn>
                  <a:cxn ang="0">
                    <a:pos x="0" y="450"/>
                  </a:cxn>
                  <a:cxn ang="0">
                    <a:pos x="0" y="760"/>
                  </a:cxn>
                  <a:cxn ang="0">
                    <a:pos x="3" y="901"/>
                  </a:cxn>
                  <a:cxn ang="0">
                    <a:pos x="6" y="900"/>
                  </a:cxn>
                  <a:cxn ang="0">
                    <a:pos x="9" y="900"/>
                  </a:cxn>
                  <a:cxn ang="0">
                    <a:pos x="13" y="900"/>
                  </a:cxn>
                  <a:cxn ang="0">
                    <a:pos x="16" y="899"/>
                  </a:cxn>
                  <a:cxn ang="0">
                    <a:pos x="12" y="696"/>
                  </a:cxn>
                  <a:cxn ang="0">
                    <a:pos x="12" y="501"/>
                  </a:cxn>
                  <a:cxn ang="0">
                    <a:pos x="13" y="281"/>
                  </a:cxn>
                  <a:cxn ang="0">
                    <a:pos x="16" y="3"/>
                  </a:cxn>
                  <a:cxn ang="0">
                    <a:pos x="14" y="2"/>
                  </a:cxn>
                  <a:cxn ang="0">
                    <a:pos x="12" y="1"/>
                  </a:cxn>
                  <a:cxn ang="0">
                    <a:pos x="8" y="1"/>
                  </a:cxn>
                  <a:cxn ang="0">
                    <a:pos x="6" y="0"/>
                  </a:cxn>
                </a:cxnLst>
                <a:rect l="0" t="0" r="r" b="b"/>
                <a:pathLst>
                  <a:path w="16" h="901">
                    <a:moveTo>
                      <a:pt x="6" y="0"/>
                    </a:moveTo>
                    <a:lnTo>
                      <a:pt x="2" y="140"/>
                    </a:lnTo>
                    <a:lnTo>
                      <a:pt x="0" y="450"/>
                    </a:lnTo>
                    <a:lnTo>
                      <a:pt x="0" y="760"/>
                    </a:lnTo>
                    <a:lnTo>
                      <a:pt x="3" y="901"/>
                    </a:lnTo>
                    <a:lnTo>
                      <a:pt x="6" y="900"/>
                    </a:lnTo>
                    <a:lnTo>
                      <a:pt x="9" y="900"/>
                    </a:lnTo>
                    <a:lnTo>
                      <a:pt x="13" y="900"/>
                    </a:lnTo>
                    <a:lnTo>
                      <a:pt x="16" y="899"/>
                    </a:lnTo>
                    <a:lnTo>
                      <a:pt x="12" y="696"/>
                    </a:lnTo>
                    <a:lnTo>
                      <a:pt x="12" y="501"/>
                    </a:lnTo>
                    <a:lnTo>
                      <a:pt x="13" y="281"/>
                    </a:lnTo>
                    <a:lnTo>
                      <a:pt x="16" y="3"/>
                    </a:lnTo>
                    <a:lnTo>
                      <a:pt x="14" y="2"/>
                    </a:lnTo>
                    <a:lnTo>
                      <a:pt x="12" y="1"/>
                    </a:lnTo>
                    <a:lnTo>
                      <a:pt x="8" y="1"/>
                    </a:lnTo>
                    <a:lnTo>
                      <a:pt x="6" y="0"/>
                    </a:lnTo>
                    <a:close/>
                  </a:path>
                </a:pathLst>
              </a:custGeom>
              <a:solidFill>
                <a:srgbClr val="723F1C"/>
              </a:solidFill>
              <a:ln w="9525">
                <a:noFill/>
                <a:round/>
                <a:headEnd/>
                <a:tailEnd/>
              </a:ln>
            </p:spPr>
            <p:txBody>
              <a:bodyPr/>
              <a:lstStyle/>
              <a:p>
                <a:endParaRPr lang="en-US"/>
              </a:p>
            </p:txBody>
          </p:sp>
          <p:sp>
            <p:nvSpPr>
              <p:cNvPr id="329" name="Freeform 74"/>
              <p:cNvSpPr>
                <a:spLocks/>
              </p:cNvSpPr>
              <p:nvPr/>
            </p:nvSpPr>
            <p:spPr bwMode="auto">
              <a:xfrm>
                <a:off x="2929" y="1155"/>
                <a:ext cx="3" cy="150"/>
              </a:xfrm>
              <a:custGeom>
                <a:avLst/>
                <a:gdLst/>
                <a:ahLst/>
                <a:cxnLst>
                  <a:cxn ang="0">
                    <a:pos x="7" y="0"/>
                  </a:cxn>
                  <a:cxn ang="0">
                    <a:pos x="3" y="140"/>
                  </a:cxn>
                  <a:cxn ang="0">
                    <a:pos x="0" y="450"/>
                  </a:cxn>
                  <a:cxn ang="0">
                    <a:pos x="0" y="759"/>
                  </a:cxn>
                  <a:cxn ang="0">
                    <a:pos x="4" y="900"/>
                  </a:cxn>
                  <a:cxn ang="0">
                    <a:pos x="7" y="900"/>
                  </a:cxn>
                  <a:cxn ang="0">
                    <a:pos x="10" y="899"/>
                  </a:cxn>
                  <a:cxn ang="0">
                    <a:pos x="13" y="899"/>
                  </a:cxn>
                  <a:cxn ang="0">
                    <a:pos x="18" y="899"/>
                  </a:cxn>
                  <a:cxn ang="0">
                    <a:pos x="12" y="696"/>
                  </a:cxn>
                  <a:cxn ang="0">
                    <a:pos x="12" y="501"/>
                  </a:cxn>
                  <a:cxn ang="0">
                    <a:pos x="14" y="281"/>
                  </a:cxn>
                  <a:cxn ang="0">
                    <a:pos x="18" y="3"/>
                  </a:cxn>
                  <a:cxn ang="0">
                    <a:pos x="14" y="2"/>
                  </a:cxn>
                  <a:cxn ang="0">
                    <a:pos x="12" y="1"/>
                  </a:cxn>
                  <a:cxn ang="0">
                    <a:pos x="9" y="1"/>
                  </a:cxn>
                  <a:cxn ang="0">
                    <a:pos x="7" y="0"/>
                  </a:cxn>
                </a:cxnLst>
                <a:rect l="0" t="0" r="r" b="b"/>
                <a:pathLst>
                  <a:path w="18" h="900">
                    <a:moveTo>
                      <a:pt x="7" y="0"/>
                    </a:moveTo>
                    <a:lnTo>
                      <a:pt x="3" y="140"/>
                    </a:lnTo>
                    <a:lnTo>
                      <a:pt x="0" y="450"/>
                    </a:lnTo>
                    <a:lnTo>
                      <a:pt x="0" y="759"/>
                    </a:lnTo>
                    <a:lnTo>
                      <a:pt x="4" y="900"/>
                    </a:lnTo>
                    <a:lnTo>
                      <a:pt x="7" y="900"/>
                    </a:lnTo>
                    <a:lnTo>
                      <a:pt x="10" y="899"/>
                    </a:lnTo>
                    <a:lnTo>
                      <a:pt x="13" y="899"/>
                    </a:lnTo>
                    <a:lnTo>
                      <a:pt x="18" y="899"/>
                    </a:lnTo>
                    <a:lnTo>
                      <a:pt x="12" y="696"/>
                    </a:lnTo>
                    <a:lnTo>
                      <a:pt x="12" y="501"/>
                    </a:lnTo>
                    <a:lnTo>
                      <a:pt x="14" y="281"/>
                    </a:lnTo>
                    <a:lnTo>
                      <a:pt x="18" y="3"/>
                    </a:lnTo>
                    <a:lnTo>
                      <a:pt x="14" y="2"/>
                    </a:lnTo>
                    <a:lnTo>
                      <a:pt x="12" y="1"/>
                    </a:lnTo>
                    <a:lnTo>
                      <a:pt x="9" y="1"/>
                    </a:lnTo>
                    <a:lnTo>
                      <a:pt x="7" y="0"/>
                    </a:lnTo>
                    <a:close/>
                  </a:path>
                </a:pathLst>
              </a:custGeom>
              <a:solidFill>
                <a:srgbClr val="6D3F1E"/>
              </a:solidFill>
              <a:ln w="9525">
                <a:noFill/>
                <a:round/>
                <a:headEnd/>
                <a:tailEnd/>
              </a:ln>
            </p:spPr>
            <p:txBody>
              <a:bodyPr/>
              <a:lstStyle/>
              <a:p>
                <a:endParaRPr lang="en-US"/>
              </a:p>
            </p:txBody>
          </p:sp>
          <p:sp>
            <p:nvSpPr>
              <p:cNvPr id="330" name="Freeform 75"/>
              <p:cNvSpPr>
                <a:spLocks/>
              </p:cNvSpPr>
              <p:nvPr/>
            </p:nvSpPr>
            <p:spPr bwMode="auto">
              <a:xfrm>
                <a:off x="2928" y="1155"/>
                <a:ext cx="3" cy="150"/>
              </a:xfrm>
              <a:custGeom>
                <a:avLst/>
                <a:gdLst/>
                <a:ahLst/>
                <a:cxnLst>
                  <a:cxn ang="0">
                    <a:pos x="5" y="0"/>
                  </a:cxn>
                  <a:cxn ang="0">
                    <a:pos x="2" y="140"/>
                  </a:cxn>
                  <a:cxn ang="0">
                    <a:pos x="0" y="450"/>
                  </a:cxn>
                  <a:cxn ang="0">
                    <a:pos x="0" y="759"/>
                  </a:cxn>
                  <a:cxn ang="0">
                    <a:pos x="3" y="900"/>
                  </a:cxn>
                  <a:cxn ang="0">
                    <a:pos x="7" y="900"/>
                  </a:cxn>
                  <a:cxn ang="0">
                    <a:pos x="10" y="899"/>
                  </a:cxn>
                  <a:cxn ang="0">
                    <a:pos x="13" y="899"/>
                  </a:cxn>
                  <a:cxn ang="0">
                    <a:pos x="16" y="899"/>
                  </a:cxn>
                  <a:cxn ang="0">
                    <a:pos x="12" y="696"/>
                  </a:cxn>
                  <a:cxn ang="0">
                    <a:pos x="11" y="501"/>
                  </a:cxn>
                  <a:cxn ang="0">
                    <a:pos x="13" y="281"/>
                  </a:cxn>
                  <a:cxn ang="0">
                    <a:pos x="15" y="3"/>
                  </a:cxn>
                  <a:cxn ang="0">
                    <a:pos x="13" y="2"/>
                  </a:cxn>
                  <a:cxn ang="0">
                    <a:pos x="11" y="1"/>
                  </a:cxn>
                  <a:cxn ang="0">
                    <a:pos x="8" y="1"/>
                  </a:cxn>
                  <a:cxn ang="0">
                    <a:pos x="5" y="0"/>
                  </a:cxn>
                </a:cxnLst>
                <a:rect l="0" t="0" r="r" b="b"/>
                <a:pathLst>
                  <a:path w="16" h="900">
                    <a:moveTo>
                      <a:pt x="5" y="0"/>
                    </a:moveTo>
                    <a:lnTo>
                      <a:pt x="2" y="140"/>
                    </a:lnTo>
                    <a:lnTo>
                      <a:pt x="0" y="450"/>
                    </a:lnTo>
                    <a:lnTo>
                      <a:pt x="0" y="759"/>
                    </a:lnTo>
                    <a:lnTo>
                      <a:pt x="3" y="900"/>
                    </a:lnTo>
                    <a:lnTo>
                      <a:pt x="7" y="900"/>
                    </a:lnTo>
                    <a:lnTo>
                      <a:pt x="10" y="899"/>
                    </a:lnTo>
                    <a:lnTo>
                      <a:pt x="13" y="899"/>
                    </a:lnTo>
                    <a:lnTo>
                      <a:pt x="16" y="899"/>
                    </a:lnTo>
                    <a:lnTo>
                      <a:pt x="12" y="696"/>
                    </a:lnTo>
                    <a:lnTo>
                      <a:pt x="11" y="501"/>
                    </a:lnTo>
                    <a:lnTo>
                      <a:pt x="13" y="281"/>
                    </a:lnTo>
                    <a:lnTo>
                      <a:pt x="15" y="3"/>
                    </a:lnTo>
                    <a:lnTo>
                      <a:pt x="13" y="2"/>
                    </a:lnTo>
                    <a:lnTo>
                      <a:pt x="11" y="1"/>
                    </a:lnTo>
                    <a:lnTo>
                      <a:pt x="8" y="1"/>
                    </a:lnTo>
                    <a:lnTo>
                      <a:pt x="5" y="0"/>
                    </a:lnTo>
                    <a:close/>
                  </a:path>
                </a:pathLst>
              </a:custGeom>
              <a:solidFill>
                <a:srgbClr val="683F21"/>
              </a:solidFill>
              <a:ln w="9525">
                <a:noFill/>
                <a:round/>
                <a:headEnd/>
                <a:tailEnd/>
              </a:ln>
            </p:spPr>
            <p:txBody>
              <a:bodyPr/>
              <a:lstStyle/>
              <a:p>
                <a:endParaRPr lang="en-US"/>
              </a:p>
            </p:txBody>
          </p:sp>
          <p:sp>
            <p:nvSpPr>
              <p:cNvPr id="331" name="Freeform 76"/>
              <p:cNvSpPr>
                <a:spLocks/>
              </p:cNvSpPr>
              <p:nvPr/>
            </p:nvSpPr>
            <p:spPr bwMode="auto">
              <a:xfrm>
                <a:off x="2927" y="1155"/>
                <a:ext cx="3" cy="150"/>
              </a:xfrm>
              <a:custGeom>
                <a:avLst/>
                <a:gdLst/>
                <a:ahLst/>
                <a:cxnLst>
                  <a:cxn ang="0">
                    <a:pos x="6" y="0"/>
                  </a:cxn>
                  <a:cxn ang="0">
                    <a:pos x="2" y="140"/>
                  </a:cxn>
                  <a:cxn ang="0">
                    <a:pos x="0" y="449"/>
                  </a:cxn>
                  <a:cxn ang="0">
                    <a:pos x="0" y="759"/>
                  </a:cxn>
                  <a:cxn ang="0">
                    <a:pos x="3" y="900"/>
                  </a:cxn>
                  <a:cxn ang="0">
                    <a:pos x="6" y="899"/>
                  </a:cxn>
                  <a:cxn ang="0">
                    <a:pos x="9" y="899"/>
                  </a:cxn>
                  <a:cxn ang="0">
                    <a:pos x="13" y="899"/>
                  </a:cxn>
                  <a:cxn ang="0">
                    <a:pos x="15" y="898"/>
                  </a:cxn>
                  <a:cxn ang="0">
                    <a:pos x="10" y="695"/>
                  </a:cxn>
                  <a:cxn ang="0">
                    <a:pos x="10" y="501"/>
                  </a:cxn>
                  <a:cxn ang="0">
                    <a:pos x="13" y="281"/>
                  </a:cxn>
                  <a:cxn ang="0">
                    <a:pos x="15" y="3"/>
                  </a:cxn>
                  <a:cxn ang="0">
                    <a:pos x="13" y="2"/>
                  </a:cxn>
                  <a:cxn ang="0">
                    <a:pos x="10" y="1"/>
                  </a:cxn>
                  <a:cxn ang="0">
                    <a:pos x="8" y="1"/>
                  </a:cxn>
                  <a:cxn ang="0">
                    <a:pos x="6" y="0"/>
                  </a:cxn>
                </a:cxnLst>
                <a:rect l="0" t="0" r="r" b="b"/>
                <a:pathLst>
                  <a:path w="15" h="900">
                    <a:moveTo>
                      <a:pt x="6" y="0"/>
                    </a:moveTo>
                    <a:lnTo>
                      <a:pt x="2" y="140"/>
                    </a:lnTo>
                    <a:lnTo>
                      <a:pt x="0" y="449"/>
                    </a:lnTo>
                    <a:lnTo>
                      <a:pt x="0" y="759"/>
                    </a:lnTo>
                    <a:lnTo>
                      <a:pt x="3" y="900"/>
                    </a:lnTo>
                    <a:lnTo>
                      <a:pt x="6" y="899"/>
                    </a:lnTo>
                    <a:lnTo>
                      <a:pt x="9" y="899"/>
                    </a:lnTo>
                    <a:lnTo>
                      <a:pt x="13" y="899"/>
                    </a:lnTo>
                    <a:lnTo>
                      <a:pt x="15" y="898"/>
                    </a:lnTo>
                    <a:lnTo>
                      <a:pt x="10" y="695"/>
                    </a:lnTo>
                    <a:lnTo>
                      <a:pt x="10" y="501"/>
                    </a:lnTo>
                    <a:lnTo>
                      <a:pt x="13" y="281"/>
                    </a:lnTo>
                    <a:lnTo>
                      <a:pt x="15" y="3"/>
                    </a:lnTo>
                    <a:lnTo>
                      <a:pt x="13" y="2"/>
                    </a:lnTo>
                    <a:lnTo>
                      <a:pt x="10" y="1"/>
                    </a:lnTo>
                    <a:lnTo>
                      <a:pt x="8" y="1"/>
                    </a:lnTo>
                    <a:lnTo>
                      <a:pt x="6" y="0"/>
                    </a:lnTo>
                    <a:close/>
                  </a:path>
                </a:pathLst>
              </a:custGeom>
              <a:solidFill>
                <a:srgbClr val="663F21"/>
              </a:solidFill>
              <a:ln w="9525">
                <a:noFill/>
                <a:round/>
                <a:headEnd/>
                <a:tailEnd/>
              </a:ln>
            </p:spPr>
            <p:txBody>
              <a:bodyPr/>
              <a:lstStyle/>
              <a:p>
                <a:endParaRPr lang="en-US"/>
              </a:p>
            </p:txBody>
          </p:sp>
          <p:sp>
            <p:nvSpPr>
              <p:cNvPr id="332" name="Freeform 77"/>
              <p:cNvSpPr>
                <a:spLocks/>
              </p:cNvSpPr>
              <p:nvPr/>
            </p:nvSpPr>
            <p:spPr bwMode="auto">
              <a:xfrm>
                <a:off x="2926" y="1155"/>
                <a:ext cx="3" cy="149"/>
              </a:xfrm>
              <a:custGeom>
                <a:avLst/>
                <a:gdLst/>
                <a:ahLst/>
                <a:cxnLst>
                  <a:cxn ang="0">
                    <a:pos x="5" y="0"/>
                  </a:cxn>
                  <a:cxn ang="0">
                    <a:pos x="2" y="140"/>
                  </a:cxn>
                  <a:cxn ang="0">
                    <a:pos x="0" y="449"/>
                  </a:cxn>
                  <a:cxn ang="0">
                    <a:pos x="0" y="759"/>
                  </a:cxn>
                  <a:cxn ang="0">
                    <a:pos x="3" y="899"/>
                  </a:cxn>
                  <a:cxn ang="0">
                    <a:pos x="6" y="899"/>
                  </a:cxn>
                  <a:cxn ang="0">
                    <a:pos x="9" y="899"/>
                  </a:cxn>
                  <a:cxn ang="0">
                    <a:pos x="11" y="899"/>
                  </a:cxn>
                  <a:cxn ang="0">
                    <a:pos x="14" y="898"/>
                  </a:cxn>
                  <a:cxn ang="0">
                    <a:pos x="10" y="695"/>
                  </a:cxn>
                  <a:cxn ang="0">
                    <a:pos x="10" y="501"/>
                  </a:cxn>
                  <a:cxn ang="0">
                    <a:pos x="11" y="281"/>
                  </a:cxn>
                  <a:cxn ang="0">
                    <a:pos x="14" y="3"/>
                  </a:cxn>
                  <a:cxn ang="0">
                    <a:pos x="12" y="2"/>
                  </a:cxn>
                  <a:cxn ang="0">
                    <a:pos x="10" y="1"/>
                  </a:cxn>
                  <a:cxn ang="0">
                    <a:pos x="7" y="1"/>
                  </a:cxn>
                  <a:cxn ang="0">
                    <a:pos x="5" y="0"/>
                  </a:cxn>
                </a:cxnLst>
                <a:rect l="0" t="0" r="r" b="b"/>
                <a:pathLst>
                  <a:path w="14" h="899">
                    <a:moveTo>
                      <a:pt x="5" y="0"/>
                    </a:moveTo>
                    <a:lnTo>
                      <a:pt x="2" y="140"/>
                    </a:lnTo>
                    <a:lnTo>
                      <a:pt x="0" y="449"/>
                    </a:lnTo>
                    <a:lnTo>
                      <a:pt x="0" y="759"/>
                    </a:lnTo>
                    <a:lnTo>
                      <a:pt x="3" y="899"/>
                    </a:lnTo>
                    <a:lnTo>
                      <a:pt x="6" y="899"/>
                    </a:lnTo>
                    <a:lnTo>
                      <a:pt x="9" y="899"/>
                    </a:lnTo>
                    <a:lnTo>
                      <a:pt x="11" y="899"/>
                    </a:lnTo>
                    <a:lnTo>
                      <a:pt x="14" y="898"/>
                    </a:lnTo>
                    <a:lnTo>
                      <a:pt x="10" y="695"/>
                    </a:lnTo>
                    <a:lnTo>
                      <a:pt x="10" y="501"/>
                    </a:lnTo>
                    <a:lnTo>
                      <a:pt x="11" y="281"/>
                    </a:lnTo>
                    <a:lnTo>
                      <a:pt x="14" y="3"/>
                    </a:lnTo>
                    <a:lnTo>
                      <a:pt x="12" y="2"/>
                    </a:lnTo>
                    <a:lnTo>
                      <a:pt x="10" y="1"/>
                    </a:lnTo>
                    <a:lnTo>
                      <a:pt x="7" y="1"/>
                    </a:lnTo>
                    <a:lnTo>
                      <a:pt x="5" y="0"/>
                    </a:lnTo>
                    <a:close/>
                  </a:path>
                </a:pathLst>
              </a:custGeom>
              <a:solidFill>
                <a:srgbClr val="5E3D21"/>
              </a:solidFill>
              <a:ln w="9525">
                <a:noFill/>
                <a:round/>
                <a:headEnd/>
                <a:tailEnd/>
              </a:ln>
            </p:spPr>
            <p:txBody>
              <a:bodyPr/>
              <a:lstStyle/>
              <a:p>
                <a:endParaRPr lang="en-US"/>
              </a:p>
            </p:txBody>
          </p:sp>
          <p:sp>
            <p:nvSpPr>
              <p:cNvPr id="333" name="Freeform 78"/>
              <p:cNvSpPr>
                <a:spLocks/>
              </p:cNvSpPr>
              <p:nvPr/>
            </p:nvSpPr>
            <p:spPr bwMode="auto">
              <a:xfrm>
                <a:off x="2925" y="1155"/>
                <a:ext cx="3" cy="149"/>
              </a:xfrm>
              <a:custGeom>
                <a:avLst/>
                <a:gdLst/>
                <a:ahLst/>
                <a:cxnLst>
                  <a:cxn ang="0">
                    <a:pos x="7" y="0"/>
                  </a:cxn>
                  <a:cxn ang="0">
                    <a:pos x="2" y="140"/>
                  </a:cxn>
                  <a:cxn ang="0">
                    <a:pos x="0" y="449"/>
                  </a:cxn>
                  <a:cxn ang="0">
                    <a:pos x="0" y="759"/>
                  </a:cxn>
                  <a:cxn ang="0">
                    <a:pos x="3" y="899"/>
                  </a:cxn>
                  <a:cxn ang="0">
                    <a:pos x="7" y="899"/>
                  </a:cxn>
                  <a:cxn ang="0">
                    <a:pos x="10" y="898"/>
                  </a:cxn>
                  <a:cxn ang="0">
                    <a:pos x="13" y="898"/>
                  </a:cxn>
                  <a:cxn ang="0">
                    <a:pos x="16" y="898"/>
                  </a:cxn>
                  <a:cxn ang="0">
                    <a:pos x="12" y="695"/>
                  </a:cxn>
                  <a:cxn ang="0">
                    <a:pos x="12" y="501"/>
                  </a:cxn>
                  <a:cxn ang="0">
                    <a:pos x="13" y="281"/>
                  </a:cxn>
                  <a:cxn ang="0">
                    <a:pos x="16" y="3"/>
                  </a:cxn>
                  <a:cxn ang="0">
                    <a:pos x="14" y="2"/>
                  </a:cxn>
                  <a:cxn ang="0">
                    <a:pos x="12" y="1"/>
                  </a:cxn>
                  <a:cxn ang="0">
                    <a:pos x="9" y="1"/>
                  </a:cxn>
                  <a:cxn ang="0">
                    <a:pos x="7" y="0"/>
                  </a:cxn>
                </a:cxnLst>
                <a:rect l="0" t="0" r="r" b="b"/>
                <a:pathLst>
                  <a:path w="16" h="899">
                    <a:moveTo>
                      <a:pt x="7" y="0"/>
                    </a:moveTo>
                    <a:lnTo>
                      <a:pt x="2" y="140"/>
                    </a:lnTo>
                    <a:lnTo>
                      <a:pt x="0" y="449"/>
                    </a:lnTo>
                    <a:lnTo>
                      <a:pt x="0" y="759"/>
                    </a:lnTo>
                    <a:lnTo>
                      <a:pt x="3" y="899"/>
                    </a:lnTo>
                    <a:lnTo>
                      <a:pt x="7" y="899"/>
                    </a:lnTo>
                    <a:lnTo>
                      <a:pt x="10" y="898"/>
                    </a:lnTo>
                    <a:lnTo>
                      <a:pt x="13" y="898"/>
                    </a:lnTo>
                    <a:lnTo>
                      <a:pt x="16" y="898"/>
                    </a:lnTo>
                    <a:lnTo>
                      <a:pt x="12" y="695"/>
                    </a:lnTo>
                    <a:lnTo>
                      <a:pt x="12" y="501"/>
                    </a:lnTo>
                    <a:lnTo>
                      <a:pt x="13" y="281"/>
                    </a:lnTo>
                    <a:lnTo>
                      <a:pt x="16" y="3"/>
                    </a:lnTo>
                    <a:lnTo>
                      <a:pt x="14" y="2"/>
                    </a:lnTo>
                    <a:lnTo>
                      <a:pt x="12" y="1"/>
                    </a:lnTo>
                    <a:lnTo>
                      <a:pt x="9" y="1"/>
                    </a:lnTo>
                    <a:lnTo>
                      <a:pt x="7" y="0"/>
                    </a:lnTo>
                    <a:close/>
                  </a:path>
                </a:pathLst>
              </a:custGeom>
              <a:solidFill>
                <a:srgbClr val="5B3D21"/>
              </a:solidFill>
              <a:ln w="9525">
                <a:noFill/>
                <a:round/>
                <a:headEnd/>
                <a:tailEnd/>
              </a:ln>
            </p:spPr>
            <p:txBody>
              <a:bodyPr/>
              <a:lstStyle/>
              <a:p>
                <a:endParaRPr lang="en-US"/>
              </a:p>
            </p:txBody>
          </p:sp>
          <p:sp>
            <p:nvSpPr>
              <p:cNvPr id="334" name="Freeform 79"/>
              <p:cNvSpPr>
                <a:spLocks/>
              </p:cNvSpPr>
              <p:nvPr/>
            </p:nvSpPr>
            <p:spPr bwMode="auto">
              <a:xfrm>
                <a:off x="2924" y="1154"/>
                <a:ext cx="3" cy="150"/>
              </a:xfrm>
              <a:custGeom>
                <a:avLst/>
                <a:gdLst/>
                <a:ahLst/>
                <a:cxnLst>
                  <a:cxn ang="0">
                    <a:pos x="6" y="0"/>
                  </a:cxn>
                  <a:cxn ang="0">
                    <a:pos x="2" y="140"/>
                  </a:cxn>
                  <a:cxn ang="0">
                    <a:pos x="0" y="449"/>
                  </a:cxn>
                  <a:cxn ang="0">
                    <a:pos x="0" y="758"/>
                  </a:cxn>
                  <a:cxn ang="0">
                    <a:pos x="3" y="899"/>
                  </a:cxn>
                  <a:cxn ang="0">
                    <a:pos x="6" y="898"/>
                  </a:cxn>
                  <a:cxn ang="0">
                    <a:pos x="9" y="898"/>
                  </a:cxn>
                  <a:cxn ang="0">
                    <a:pos x="13" y="898"/>
                  </a:cxn>
                  <a:cxn ang="0">
                    <a:pos x="16" y="898"/>
                  </a:cxn>
                  <a:cxn ang="0">
                    <a:pos x="12" y="695"/>
                  </a:cxn>
                  <a:cxn ang="0">
                    <a:pos x="12" y="501"/>
                  </a:cxn>
                  <a:cxn ang="0">
                    <a:pos x="13" y="281"/>
                  </a:cxn>
                  <a:cxn ang="0">
                    <a:pos x="16" y="4"/>
                  </a:cxn>
                  <a:cxn ang="0">
                    <a:pos x="14" y="3"/>
                  </a:cxn>
                  <a:cxn ang="0">
                    <a:pos x="12" y="2"/>
                  </a:cxn>
                  <a:cxn ang="0">
                    <a:pos x="8" y="1"/>
                  </a:cxn>
                  <a:cxn ang="0">
                    <a:pos x="6" y="0"/>
                  </a:cxn>
                </a:cxnLst>
                <a:rect l="0" t="0" r="r" b="b"/>
                <a:pathLst>
                  <a:path w="16" h="899">
                    <a:moveTo>
                      <a:pt x="6" y="0"/>
                    </a:moveTo>
                    <a:lnTo>
                      <a:pt x="2" y="140"/>
                    </a:lnTo>
                    <a:lnTo>
                      <a:pt x="0" y="449"/>
                    </a:lnTo>
                    <a:lnTo>
                      <a:pt x="0" y="758"/>
                    </a:lnTo>
                    <a:lnTo>
                      <a:pt x="3" y="899"/>
                    </a:lnTo>
                    <a:lnTo>
                      <a:pt x="6" y="898"/>
                    </a:lnTo>
                    <a:lnTo>
                      <a:pt x="9" y="898"/>
                    </a:lnTo>
                    <a:lnTo>
                      <a:pt x="13" y="898"/>
                    </a:lnTo>
                    <a:lnTo>
                      <a:pt x="16" y="898"/>
                    </a:lnTo>
                    <a:lnTo>
                      <a:pt x="12" y="695"/>
                    </a:lnTo>
                    <a:lnTo>
                      <a:pt x="12" y="501"/>
                    </a:lnTo>
                    <a:lnTo>
                      <a:pt x="13" y="281"/>
                    </a:lnTo>
                    <a:lnTo>
                      <a:pt x="16" y="4"/>
                    </a:lnTo>
                    <a:lnTo>
                      <a:pt x="14" y="3"/>
                    </a:lnTo>
                    <a:lnTo>
                      <a:pt x="12" y="2"/>
                    </a:lnTo>
                    <a:lnTo>
                      <a:pt x="8" y="1"/>
                    </a:lnTo>
                    <a:lnTo>
                      <a:pt x="6" y="0"/>
                    </a:lnTo>
                    <a:close/>
                  </a:path>
                </a:pathLst>
              </a:custGeom>
              <a:solidFill>
                <a:srgbClr val="563D23"/>
              </a:solidFill>
              <a:ln w="9525">
                <a:noFill/>
                <a:round/>
                <a:headEnd/>
                <a:tailEnd/>
              </a:ln>
            </p:spPr>
            <p:txBody>
              <a:bodyPr/>
              <a:lstStyle/>
              <a:p>
                <a:endParaRPr lang="en-US"/>
              </a:p>
            </p:txBody>
          </p:sp>
          <p:sp>
            <p:nvSpPr>
              <p:cNvPr id="335" name="Freeform 80"/>
              <p:cNvSpPr>
                <a:spLocks/>
              </p:cNvSpPr>
              <p:nvPr/>
            </p:nvSpPr>
            <p:spPr bwMode="auto">
              <a:xfrm>
                <a:off x="2923" y="1154"/>
                <a:ext cx="3" cy="150"/>
              </a:xfrm>
              <a:custGeom>
                <a:avLst/>
                <a:gdLst/>
                <a:ahLst/>
                <a:cxnLst>
                  <a:cxn ang="0">
                    <a:pos x="6" y="0"/>
                  </a:cxn>
                  <a:cxn ang="0">
                    <a:pos x="3" y="140"/>
                  </a:cxn>
                  <a:cxn ang="0">
                    <a:pos x="0" y="449"/>
                  </a:cxn>
                  <a:cxn ang="0">
                    <a:pos x="0" y="758"/>
                  </a:cxn>
                  <a:cxn ang="0">
                    <a:pos x="5" y="898"/>
                  </a:cxn>
                  <a:cxn ang="0">
                    <a:pos x="7" y="898"/>
                  </a:cxn>
                  <a:cxn ang="0">
                    <a:pos x="10" y="898"/>
                  </a:cxn>
                  <a:cxn ang="0">
                    <a:pos x="13" y="898"/>
                  </a:cxn>
                  <a:cxn ang="0">
                    <a:pos x="16" y="897"/>
                  </a:cxn>
                  <a:cxn ang="0">
                    <a:pos x="12" y="695"/>
                  </a:cxn>
                  <a:cxn ang="0">
                    <a:pos x="11" y="501"/>
                  </a:cxn>
                  <a:cxn ang="0">
                    <a:pos x="13" y="281"/>
                  </a:cxn>
                  <a:cxn ang="0">
                    <a:pos x="15" y="4"/>
                  </a:cxn>
                  <a:cxn ang="0">
                    <a:pos x="13" y="3"/>
                  </a:cxn>
                  <a:cxn ang="0">
                    <a:pos x="11" y="2"/>
                  </a:cxn>
                  <a:cxn ang="0">
                    <a:pos x="8" y="1"/>
                  </a:cxn>
                  <a:cxn ang="0">
                    <a:pos x="6" y="0"/>
                  </a:cxn>
                </a:cxnLst>
                <a:rect l="0" t="0" r="r" b="b"/>
                <a:pathLst>
                  <a:path w="16" h="898">
                    <a:moveTo>
                      <a:pt x="6" y="0"/>
                    </a:moveTo>
                    <a:lnTo>
                      <a:pt x="3" y="140"/>
                    </a:lnTo>
                    <a:lnTo>
                      <a:pt x="0" y="449"/>
                    </a:lnTo>
                    <a:lnTo>
                      <a:pt x="0" y="758"/>
                    </a:lnTo>
                    <a:lnTo>
                      <a:pt x="5" y="898"/>
                    </a:lnTo>
                    <a:lnTo>
                      <a:pt x="7" y="898"/>
                    </a:lnTo>
                    <a:lnTo>
                      <a:pt x="10" y="898"/>
                    </a:lnTo>
                    <a:lnTo>
                      <a:pt x="13" y="898"/>
                    </a:lnTo>
                    <a:lnTo>
                      <a:pt x="16" y="897"/>
                    </a:lnTo>
                    <a:lnTo>
                      <a:pt x="12" y="695"/>
                    </a:lnTo>
                    <a:lnTo>
                      <a:pt x="11" y="501"/>
                    </a:lnTo>
                    <a:lnTo>
                      <a:pt x="13" y="281"/>
                    </a:lnTo>
                    <a:lnTo>
                      <a:pt x="15" y="4"/>
                    </a:lnTo>
                    <a:lnTo>
                      <a:pt x="13" y="3"/>
                    </a:lnTo>
                    <a:lnTo>
                      <a:pt x="11" y="2"/>
                    </a:lnTo>
                    <a:lnTo>
                      <a:pt x="8" y="1"/>
                    </a:lnTo>
                    <a:lnTo>
                      <a:pt x="6" y="0"/>
                    </a:lnTo>
                    <a:close/>
                  </a:path>
                </a:pathLst>
              </a:custGeom>
              <a:solidFill>
                <a:srgbClr val="513D26"/>
              </a:solidFill>
              <a:ln w="9525">
                <a:noFill/>
                <a:round/>
                <a:headEnd/>
                <a:tailEnd/>
              </a:ln>
            </p:spPr>
            <p:txBody>
              <a:bodyPr/>
              <a:lstStyle/>
              <a:p>
                <a:endParaRPr lang="en-US"/>
              </a:p>
            </p:txBody>
          </p:sp>
          <p:sp>
            <p:nvSpPr>
              <p:cNvPr id="336" name="Freeform 81"/>
              <p:cNvSpPr>
                <a:spLocks/>
              </p:cNvSpPr>
              <p:nvPr/>
            </p:nvSpPr>
            <p:spPr bwMode="auto">
              <a:xfrm>
                <a:off x="2923" y="1154"/>
                <a:ext cx="2" cy="150"/>
              </a:xfrm>
              <a:custGeom>
                <a:avLst/>
                <a:gdLst/>
                <a:ahLst/>
                <a:cxnLst>
                  <a:cxn ang="0">
                    <a:pos x="5" y="0"/>
                  </a:cxn>
                  <a:cxn ang="0">
                    <a:pos x="2" y="140"/>
                  </a:cxn>
                  <a:cxn ang="0">
                    <a:pos x="0" y="449"/>
                  </a:cxn>
                  <a:cxn ang="0">
                    <a:pos x="0" y="758"/>
                  </a:cxn>
                  <a:cxn ang="0">
                    <a:pos x="3" y="898"/>
                  </a:cxn>
                  <a:cxn ang="0">
                    <a:pos x="7" y="898"/>
                  </a:cxn>
                  <a:cxn ang="0">
                    <a:pos x="10" y="897"/>
                  </a:cxn>
                  <a:cxn ang="0">
                    <a:pos x="13" y="897"/>
                  </a:cxn>
                  <a:cxn ang="0">
                    <a:pos x="15" y="897"/>
                  </a:cxn>
                  <a:cxn ang="0">
                    <a:pos x="11" y="695"/>
                  </a:cxn>
                  <a:cxn ang="0">
                    <a:pos x="11" y="501"/>
                  </a:cxn>
                  <a:cxn ang="0">
                    <a:pos x="12" y="281"/>
                  </a:cxn>
                  <a:cxn ang="0">
                    <a:pos x="15" y="4"/>
                  </a:cxn>
                  <a:cxn ang="0">
                    <a:pos x="13" y="3"/>
                  </a:cxn>
                  <a:cxn ang="0">
                    <a:pos x="11" y="2"/>
                  </a:cxn>
                  <a:cxn ang="0">
                    <a:pos x="9" y="1"/>
                  </a:cxn>
                  <a:cxn ang="0">
                    <a:pos x="5" y="0"/>
                  </a:cxn>
                </a:cxnLst>
                <a:rect l="0" t="0" r="r" b="b"/>
                <a:pathLst>
                  <a:path w="15" h="898">
                    <a:moveTo>
                      <a:pt x="5" y="0"/>
                    </a:moveTo>
                    <a:lnTo>
                      <a:pt x="2" y="140"/>
                    </a:lnTo>
                    <a:lnTo>
                      <a:pt x="0" y="449"/>
                    </a:lnTo>
                    <a:lnTo>
                      <a:pt x="0" y="758"/>
                    </a:lnTo>
                    <a:lnTo>
                      <a:pt x="3" y="898"/>
                    </a:lnTo>
                    <a:lnTo>
                      <a:pt x="7" y="898"/>
                    </a:lnTo>
                    <a:lnTo>
                      <a:pt x="10" y="897"/>
                    </a:lnTo>
                    <a:lnTo>
                      <a:pt x="13" y="897"/>
                    </a:lnTo>
                    <a:lnTo>
                      <a:pt x="15" y="897"/>
                    </a:lnTo>
                    <a:lnTo>
                      <a:pt x="11" y="695"/>
                    </a:lnTo>
                    <a:lnTo>
                      <a:pt x="11" y="501"/>
                    </a:lnTo>
                    <a:lnTo>
                      <a:pt x="12" y="281"/>
                    </a:lnTo>
                    <a:lnTo>
                      <a:pt x="15" y="4"/>
                    </a:lnTo>
                    <a:lnTo>
                      <a:pt x="13" y="3"/>
                    </a:lnTo>
                    <a:lnTo>
                      <a:pt x="11" y="2"/>
                    </a:lnTo>
                    <a:lnTo>
                      <a:pt x="9" y="1"/>
                    </a:lnTo>
                    <a:lnTo>
                      <a:pt x="5" y="0"/>
                    </a:lnTo>
                    <a:close/>
                  </a:path>
                </a:pathLst>
              </a:custGeom>
              <a:solidFill>
                <a:srgbClr val="4C3A23"/>
              </a:solidFill>
              <a:ln w="9525">
                <a:noFill/>
                <a:round/>
                <a:headEnd/>
                <a:tailEnd/>
              </a:ln>
            </p:spPr>
            <p:txBody>
              <a:bodyPr/>
              <a:lstStyle/>
              <a:p>
                <a:endParaRPr lang="en-US"/>
              </a:p>
            </p:txBody>
          </p:sp>
          <p:sp>
            <p:nvSpPr>
              <p:cNvPr id="337" name="Freeform 82"/>
              <p:cNvSpPr>
                <a:spLocks/>
              </p:cNvSpPr>
              <p:nvPr/>
            </p:nvSpPr>
            <p:spPr bwMode="auto">
              <a:xfrm>
                <a:off x="2922" y="1154"/>
                <a:ext cx="2" cy="149"/>
              </a:xfrm>
              <a:custGeom>
                <a:avLst/>
                <a:gdLst/>
                <a:ahLst/>
                <a:cxnLst>
                  <a:cxn ang="0">
                    <a:pos x="5" y="0"/>
                  </a:cxn>
                  <a:cxn ang="0">
                    <a:pos x="2" y="140"/>
                  </a:cxn>
                  <a:cxn ang="0">
                    <a:pos x="0" y="449"/>
                  </a:cxn>
                  <a:cxn ang="0">
                    <a:pos x="0" y="758"/>
                  </a:cxn>
                  <a:cxn ang="0">
                    <a:pos x="3" y="898"/>
                  </a:cxn>
                  <a:cxn ang="0">
                    <a:pos x="15" y="897"/>
                  </a:cxn>
                  <a:cxn ang="0">
                    <a:pos x="10" y="695"/>
                  </a:cxn>
                  <a:cxn ang="0">
                    <a:pos x="10" y="501"/>
                  </a:cxn>
                  <a:cxn ang="0">
                    <a:pos x="12" y="281"/>
                  </a:cxn>
                  <a:cxn ang="0">
                    <a:pos x="15" y="4"/>
                  </a:cxn>
                  <a:cxn ang="0">
                    <a:pos x="5" y="0"/>
                  </a:cxn>
                </a:cxnLst>
                <a:rect l="0" t="0" r="r" b="b"/>
                <a:pathLst>
                  <a:path w="15" h="898">
                    <a:moveTo>
                      <a:pt x="5" y="0"/>
                    </a:moveTo>
                    <a:lnTo>
                      <a:pt x="2" y="140"/>
                    </a:lnTo>
                    <a:lnTo>
                      <a:pt x="0" y="449"/>
                    </a:lnTo>
                    <a:lnTo>
                      <a:pt x="0" y="758"/>
                    </a:lnTo>
                    <a:lnTo>
                      <a:pt x="3" y="898"/>
                    </a:lnTo>
                    <a:lnTo>
                      <a:pt x="15" y="897"/>
                    </a:lnTo>
                    <a:lnTo>
                      <a:pt x="10" y="695"/>
                    </a:lnTo>
                    <a:lnTo>
                      <a:pt x="10" y="501"/>
                    </a:lnTo>
                    <a:lnTo>
                      <a:pt x="12" y="281"/>
                    </a:lnTo>
                    <a:lnTo>
                      <a:pt x="15" y="4"/>
                    </a:lnTo>
                    <a:lnTo>
                      <a:pt x="5" y="0"/>
                    </a:lnTo>
                    <a:close/>
                  </a:path>
                </a:pathLst>
              </a:custGeom>
              <a:solidFill>
                <a:srgbClr val="473A26"/>
              </a:solidFill>
              <a:ln w="9525">
                <a:noFill/>
                <a:round/>
                <a:headEnd/>
                <a:tailEnd/>
              </a:ln>
            </p:spPr>
            <p:txBody>
              <a:bodyPr/>
              <a:lstStyle/>
              <a:p>
                <a:endParaRPr lang="en-US"/>
              </a:p>
            </p:txBody>
          </p:sp>
          <p:sp>
            <p:nvSpPr>
              <p:cNvPr id="338" name="Freeform 83"/>
              <p:cNvSpPr>
                <a:spLocks/>
              </p:cNvSpPr>
              <p:nvPr/>
            </p:nvSpPr>
            <p:spPr bwMode="auto">
              <a:xfrm>
                <a:off x="2933" y="1156"/>
                <a:ext cx="3" cy="150"/>
              </a:xfrm>
              <a:custGeom>
                <a:avLst/>
                <a:gdLst/>
                <a:ahLst/>
                <a:cxnLst>
                  <a:cxn ang="0">
                    <a:pos x="5" y="0"/>
                  </a:cxn>
                  <a:cxn ang="0">
                    <a:pos x="2" y="140"/>
                  </a:cxn>
                  <a:cxn ang="0">
                    <a:pos x="0" y="449"/>
                  </a:cxn>
                  <a:cxn ang="0">
                    <a:pos x="0" y="758"/>
                  </a:cxn>
                  <a:cxn ang="0">
                    <a:pos x="3" y="898"/>
                  </a:cxn>
                  <a:cxn ang="0">
                    <a:pos x="15" y="897"/>
                  </a:cxn>
                  <a:cxn ang="0">
                    <a:pos x="11" y="695"/>
                  </a:cxn>
                  <a:cxn ang="0">
                    <a:pos x="11" y="501"/>
                  </a:cxn>
                  <a:cxn ang="0">
                    <a:pos x="13" y="281"/>
                  </a:cxn>
                  <a:cxn ang="0">
                    <a:pos x="15" y="4"/>
                  </a:cxn>
                  <a:cxn ang="0">
                    <a:pos x="5" y="0"/>
                  </a:cxn>
                </a:cxnLst>
                <a:rect l="0" t="0" r="r" b="b"/>
                <a:pathLst>
                  <a:path w="15" h="898">
                    <a:moveTo>
                      <a:pt x="5" y="0"/>
                    </a:moveTo>
                    <a:lnTo>
                      <a:pt x="2" y="140"/>
                    </a:lnTo>
                    <a:lnTo>
                      <a:pt x="0" y="449"/>
                    </a:lnTo>
                    <a:lnTo>
                      <a:pt x="0" y="758"/>
                    </a:lnTo>
                    <a:lnTo>
                      <a:pt x="3" y="898"/>
                    </a:lnTo>
                    <a:lnTo>
                      <a:pt x="15" y="897"/>
                    </a:lnTo>
                    <a:lnTo>
                      <a:pt x="11" y="695"/>
                    </a:lnTo>
                    <a:lnTo>
                      <a:pt x="11" y="501"/>
                    </a:lnTo>
                    <a:lnTo>
                      <a:pt x="13" y="281"/>
                    </a:lnTo>
                    <a:lnTo>
                      <a:pt x="15" y="4"/>
                    </a:lnTo>
                    <a:lnTo>
                      <a:pt x="5" y="0"/>
                    </a:lnTo>
                    <a:close/>
                  </a:path>
                </a:pathLst>
              </a:custGeom>
              <a:solidFill>
                <a:srgbClr val="002D38"/>
              </a:solidFill>
              <a:ln w="9525">
                <a:noFill/>
                <a:round/>
                <a:headEnd/>
                <a:tailEnd/>
              </a:ln>
            </p:spPr>
            <p:txBody>
              <a:bodyPr/>
              <a:lstStyle/>
              <a:p>
                <a:endParaRPr lang="en-US"/>
              </a:p>
            </p:txBody>
          </p:sp>
          <p:sp>
            <p:nvSpPr>
              <p:cNvPr id="339" name="Freeform 84"/>
              <p:cNvSpPr>
                <a:spLocks/>
              </p:cNvSpPr>
              <p:nvPr/>
            </p:nvSpPr>
            <p:spPr bwMode="auto">
              <a:xfrm>
                <a:off x="2752" y="1182"/>
                <a:ext cx="36" cy="150"/>
              </a:xfrm>
              <a:custGeom>
                <a:avLst/>
                <a:gdLst/>
                <a:ahLst/>
                <a:cxnLst>
                  <a:cxn ang="0">
                    <a:pos x="0" y="22"/>
                  </a:cxn>
                  <a:cxn ang="0">
                    <a:pos x="215" y="0"/>
                  </a:cxn>
                  <a:cxn ang="0">
                    <a:pos x="216" y="884"/>
                  </a:cxn>
                  <a:cxn ang="0">
                    <a:pos x="216" y="900"/>
                  </a:cxn>
                  <a:cxn ang="0">
                    <a:pos x="41" y="899"/>
                  </a:cxn>
                  <a:cxn ang="0">
                    <a:pos x="39" y="865"/>
                  </a:cxn>
                  <a:cxn ang="0">
                    <a:pos x="1" y="859"/>
                  </a:cxn>
                  <a:cxn ang="0">
                    <a:pos x="0" y="22"/>
                  </a:cxn>
                </a:cxnLst>
                <a:rect l="0" t="0" r="r" b="b"/>
                <a:pathLst>
                  <a:path w="216" h="900">
                    <a:moveTo>
                      <a:pt x="0" y="22"/>
                    </a:moveTo>
                    <a:lnTo>
                      <a:pt x="215" y="0"/>
                    </a:lnTo>
                    <a:lnTo>
                      <a:pt x="216" y="884"/>
                    </a:lnTo>
                    <a:lnTo>
                      <a:pt x="216" y="900"/>
                    </a:lnTo>
                    <a:lnTo>
                      <a:pt x="41" y="899"/>
                    </a:lnTo>
                    <a:lnTo>
                      <a:pt x="39" y="865"/>
                    </a:lnTo>
                    <a:lnTo>
                      <a:pt x="1" y="859"/>
                    </a:lnTo>
                    <a:lnTo>
                      <a:pt x="0" y="22"/>
                    </a:lnTo>
                    <a:close/>
                  </a:path>
                </a:pathLst>
              </a:custGeom>
              <a:solidFill>
                <a:srgbClr val="AA8E70"/>
              </a:solidFill>
              <a:ln w="9525">
                <a:noFill/>
                <a:round/>
                <a:headEnd/>
                <a:tailEnd/>
              </a:ln>
            </p:spPr>
            <p:txBody>
              <a:bodyPr/>
              <a:lstStyle/>
              <a:p>
                <a:endParaRPr lang="en-US"/>
              </a:p>
            </p:txBody>
          </p:sp>
          <p:sp>
            <p:nvSpPr>
              <p:cNvPr id="340" name="Freeform 85"/>
              <p:cNvSpPr>
                <a:spLocks/>
              </p:cNvSpPr>
              <p:nvPr/>
            </p:nvSpPr>
            <p:spPr bwMode="auto">
              <a:xfrm>
                <a:off x="2752" y="1182"/>
                <a:ext cx="36" cy="139"/>
              </a:xfrm>
              <a:custGeom>
                <a:avLst/>
                <a:gdLst/>
                <a:ahLst/>
                <a:cxnLst>
                  <a:cxn ang="0">
                    <a:pos x="0" y="22"/>
                  </a:cxn>
                  <a:cxn ang="0">
                    <a:pos x="14" y="21"/>
                  </a:cxn>
                  <a:cxn ang="0">
                    <a:pos x="27" y="19"/>
                  </a:cxn>
                  <a:cxn ang="0">
                    <a:pos x="40" y="18"/>
                  </a:cxn>
                  <a:cxn ang="0">
                    <a:pos x="53" y="17"/>
                  </a:cxn>
                  <a:cxn ang="0">
                    <a:pos x="67" y="14"/>
                  </a:cxn>
                  <a:cxn ang="0">
                    <a:pos x="81" y="13"/>
                  </a:cxn>
                  <a:cxn ang="0">
                    <a:pos x="94" y="12"/>
                  </a:cxn>
                  <a:cxn ang="0">
                    <a:pos x="107" y="10"/>
                  </a:cxn>
                  <a:cxn ang="0">
                    <a:pos x="121" y="9"/>
                  </a:cxn>
                  <a:cxn ang="0">
                    <a:pos x="134" y="8"/>
                  </a:cxn>
                  <a:cxn ang="0">
                    <a:pos x="148" y="7"/>
                  </a:cxn>
                  <a:cxn ang="0">
                    <a:pos x="162" y="5"/>
                  </a:cxn>
                  <a:cxn ang="0">
                    <a:pos x="175" y="4"/>
                  </a:cxn>
                  <a:cxn ang="0">
                    <a:pos x="188" y="3"/>
                  </a:cxn>
                  <a:cxn ang="0">
                    <a:pos x="201" y="1"/>
                  </a:cxn>
                  <a:cxn ang="0">
                    <a:pos x="215" y="0"/>
                  </a:cxn>
                  <a:cxn ang="0">
                    <a:pos x="215" y="205"/>
                  </a:cxn>
                  <a:cxn ang="0">
                    <a:pos x="216" y="410"/>
                  </a:cxn>
                  <a:cxn ang="0">
                    <a:pos x="216" y="615"/>
                  </a:cxn>
                  <a:cxn ang="0">
                    <a:pos x="216" y="820"/>
                  </a:cxn>
                  <a:cxn ang="0">
                    <a:pos x="216" y="824"/>
                  </a:cxn>
                  <a:cxn ang="0">
                    <a:pos x="216" y="827"/>
                  </a:cxn>
                  <a:cxn ang="0">
                    <a:pos x="216" y="831"/>
                  </a:cxn>
                  <a:cxn ang="0">
                    <a:pos x="216" y="835"/>
                  </a:cxn>
                  <a:cxn ang="0">
                    <a:pos x="205" y="835"/>
                  </a:cxn>
                  <a:cxn ang="0">
                    <a:pos x="195" y="835"/>
                  </a:cxn>
                  <a:cxn ang="0">
                    <a:pos x="184" y="835"/>
                  </a:cxn>
                  <a:cxn ang="0">
                    <a:pos x="172" y="835"/>
                  </a:cxn>
                  <a:cxn ang="0">
                    <a:pos x="162" y="835"/>
                  </a:cxn>
                  <a:cxn ang="0">
                    <a:pos x="151" y="835"/>
                  </a:cxn>
                  <a:cxn ang="0">
                    <a:pos x="140" y="835"/>
                  </a:cxn>
                  <a:cxn ang="0">
                    <a:pos x="129" y="834"/>
                  </a:cxn>
                  <a:cxn ang="0">
                    <a:pos x="118" y="834"/>
                  </a:cxn>
                  <a:cxn ang="0">
                    <a:pos x="107" y="834"/>
                  </a:cxn>
                  <a:cxn ang="0">
                    <a:pos x="97" y="834"/>
                  </a:cxn>
                  <a:cxn ang="0">
                    <a:pos x="85" y="834"/>
                  </a:cxn>
                  <a:cxn ang="0">
                    <a:pos x="74" y="834"/>
                  </a:cxn>
                  <a:cxn ang="0">
                    <a:pos x="64" y="834"/>
                  </a:cxn>
                  <a:cxn ang="0">
                    <a:pos x="52" y="834"/>
                  </a:cxn>
                  <a:cxn ang="0">
                    <a:pos x="41" y="834"/>
                  </a:cxn>
                  <a:cxn ang="0">
                    <a:pos x="40" y="826"/>
                  </a:cxn>
                  <a:cxn ang="0">
                    <a:pos x="40" y="819"/>
                  </a:cxn>
                  <a:cxn ang="0">
                    <a:pos x="39" y="811"/>
                  </a:cxn>
                  <a:cxn ang="0">
                    <a:pos x="39" y="803"/>
                  </a:cxn>
                  <a:cxn ang="0">
                    <a:pos x="35" y="803"/>
                  </a:cxn>
                  <a:cxn ang="0">
                    <a:pos x="30" y="802"/>
                  </a:cxn>
                  <a:cxn ang="0">
                    <a:pos x="25" y="802"/>
                  </a:cxn>
                  <a:cxn ang="0">
                    <a:pos x="20" y="801"/>
                  </a:cxn>
                  <a:cxn ang="0">
                    <a:pos x="16" y="800"/>
                  </a:cxn>
                  <a:cxn ang="0">
                    <a:pos x="11" y="799"/>
                  </a:cxn>
                  <a:cxn ang="0">
                    <a:pos x="6" y="799"/>
                  </a:cxn>
                  <a:cxn ang="0">
                    <a:pos x="1" y="798"/>
                  </a:cxn>
                  <a:cxn ang="0">
                    <a:pos x="1" y="604"/>
                  </a:cxn>
                  <a:cxn ang="0">
                    <a:pos x="1" y="410"/>
                  </a:cxn>
                  <a:cxn ang="0">
                    <a:pos x="1" y="215"/>
                  </a:cxn>
                  <a:cxn ang="0">
                    <a:pos x="0" y="22"/>
                  </a:cxn>
                </a:cxnLst>
                <a:rect l="0" t="0" r="r" b="b"/>
                <a:pathLst>
                  <a:path w="216" h="835">
                    <a:moveTo>
                      <a:pt x="0" y="22"/>
                    </a:moveTo>
                    <a:lnTo>
                      <a:pt x="14" y="21"/>
                    </a:lnTo>
                    <a:lnTo>
                      <a:pt x="27" y="19"/>
                    </a:lnTo>
                    <a:lnTo>
                      <a:pt x="40" y="18"/>
                    </a:lnTo>
                    <a:lnTo>
                      <a:pt x="53" y="17"/>
                    </a:lnTo>
                    <a:lnTo>
                      <a:pt x="67" y="14"/>
                    </a:lnTo>
                    <a:lnTo>
                      <a:pt x="81" y="13"/>
                    </a:lnTo>
                    <a:lnTo>
                      <a:pt x="94" y="12"/>
                    </a:lnTo>
                    <a:lnTo>
                      <a:pt x="107" y="10"/>
                    </a:lnTo>
                    <a:lnTo>
                      <a:pt x="121" y="9"/>
                    </a:lnTo>
                    <a:lnTo>
                      <a:pt x="134" y="8"/>
                    </a:lnTo>
                    <a:lnTo>
                      <a:pt x="148" y="7"/>
                    </a:lnTo>
                    <a:lnTo>
                      <a:pt x="162" y="5"/>
                    </a:lnTo>
                    <a:lnTo>
                      <a:pt x="175" y="4"/>
                    </a:lnTo>
                    <a:lnTo>
                      <a:pt x="188" y="3"/>
                    </a:lnTo>
                    <a:lnTo>
                      <a:pt x="201" y="1"/>
                    </a:lnTo>
                    <a:lnTo>
                      <a:pt x="215" y="0"/>
                    </a:lnTo>
                    <a:lnTo>
                      <a:pt x="215" y="205"/>
                    </a:lnTo>
                    <a:lnTo>
                      <a:pt x="216" y="410"/>
                    </a:lnTo>
                    <a:lnTo>
                      <a:pt x="216" y="615"/>
                    </a:lnTo>
                    <a:lnTo>
                      <a:pt x="216" y="820"/>
                    </a:lnTo>
                    <a:lnTo>
                      <a:pt x="216" y="824"/>
                    </a:lnTo>
                    <a:lnTo>
                      <a:pt x="216" y="827"/>
                    </a:lnTo>
                    <a:lnTo>
                      <a:pt x="216" y="831"/>
                    </a:lnTo>
                    <a:lnTo>
                      <a:pt x="216" y="835"/>
                    </a:lnTo>
                    <a:lnTo>
                      <a:pt x="205" y="835"/>
                    </a:lnTo>
                    <a:lnTo>
                      <a:pt x="195" y="835"/>
                    </a:lnTo>
                    <a:lnTo>
                      <a:pt x="184" y="835"/>
                    </a:lnTo>
                    <a:lnTo>
                      <a:pt x="172" y="835"/>
                    </a:lnTo>
                    <a:lnTo>
                      <a:pt x="162" y="835"/>
                    </a:lnTo>
                    <a:lnTo>
                      <a:pt x="151" y="835"/>
                    </a:lnTo>
                    <a:lnTo>
                      <a:pt x="140" y="835"/>
                    </a:lnTo>
                    <a:lnTo>
                      <a:pt x="129" y="834"/>
                    </a:lnTo>
                    <a:lnTo>
                      <a:pt x="118" y="834"/>
                    </a:lnTo>
                    <a:lnTo>
                      <a:pt x="107" y="834"/>
                    </a:lnTo>
                    <a:lnTo>
                      <a:pt x="97" y="834"/>
                    </a:lnTo>
                    <a:lnTo>
                      <a:pt x="85" y="834"/>
                    </a:lnTo>
                    <a:lnTo>
                      <a:pt x="74" y="834"/>
                    </a:lnTo>
                    <a:lnTo>
                      <a:pt x="64" y="834"/>
                    </a:lnTo>
                    <a:lnTo>
                      <a:pt x="52" y="834"/>
                    </a:lnTo>
                    <a:lnTo>
                      <a:pt x="41" y="834"/>
                    </a:lnTo>
                    <a:lnTo>
                      <a:pt x="40" y="826"/>
                    </a:lnTo>
                    <a:lnTo>
                      <a:pt x="40" y="819"/>
                    </a:lnTo>
                    <a:lnTo>
                      <a:pt x="39" y="811"/>
                    </a:lnTo>
                    <a:lnTo>
                      <a:pt x="39" y="803"/>
                    </a:lnTo>
                    <a:lnTo>
                      <a:pt x="35" y="803"/>
                    </a:lnTo>
                    <a:lnTo>
                      <a:pt x="30" y="802"/>
                    </a:lnTo>
                    <a:lnTo>
                      <a:pt x="25" y="802"/>
                    </a:lnTo>
                    <a:lnTo>
                      <a:pt x="20" y="801"/>
                    </a:lnTo>
                    <a:lnTo>
                      <a:pt x="16" y="800"/>
                    </a:lnTo>
                    <a:lnTo>
                      <a:pt x="11" y="799"/>
                    </a:lnTo>
                    <a:lnTo>
                      <a:pt x="6" y="799"/>
                    </a:lnTo>
                    <a:lnTo>
                      <a:pt x="1" y="798"/>
                    </a:lnTo>
                    <a:lnTo>
                      <a:pt x="1" y="604"/>
                    </a:lnTo>
                    <a:lnTo>
                      <a:pt x="1" y="410"/>
                    </a:lnTo>
                    <a:lnTo>
                      <a:pt x="1" y="215"/>
                    </a:lnTo>
                    <a:lnTo>
                      <a:pt x="0" y="22"/>
                    </a:lnTo>
                    <a:close/>
                  </a:path>
                </a:pathLst>
              </a:custGeom>
              <a:solidFill>
                <a:srgbClr val="AF9677"/>
              </a:solidFill>
              <a:ln w="9525">
                <a:noFill/>
                <a:round/>
                <a:headEnd/>
                <a:tailEnd/>
              </a:ln>
            </p:spPr>
            <p:txBody>
              <a:bodyPr/>
              <a:lstStyle/>
              <a:p>
                <a:endParaRPr lang="en-US"/>
              </a:p>
            </p:txBody>
          </p:sp>
          <p:sp>
            <p:nvSpPr>
              <p:cNvPr id="341" name="Freeform 86"/>
              <p:cNvSpPr>
                <a:spLocks/>
              </p:cNvSpPr>
              <p:nvPr/>
            </p:nvSpPr>
            <p:spPr bwMode="auto">
              <a:xfrm>
                <a:off x="2752" y="1182"/>
                <a:ext cx="36" cy="128"/>
              </a:xfrm>
              <a:custGeom>
                <a:avLst/>
                <a:gdLst/>
                <a:ahLst/>
                <a:cxnLst>
                  <a:cxn ang="0">
                    <a:pos x="0" y="20"/>
                  </a:cxn>
                  <a:cxn ang="0">
                    <a:pos x="14" y="19"/>
                  </a:cxn>
                  <a:cxn ang="0">
                    <a:pos x="27" y="18"/>
                  </a:cxn>
                  <a:cxn ang="0">
                    <a:pos x="40" y="17"/>
                  </a:cxn>
                  <a:cxn ang="0">
                    <a:pos x="53" y="15"/>
                  </a:cxn>
                  <a:cxn ang="0">
                    <a:pos x="67" y="13"/>
                  </a:cxn>
                  <a:cxn ang="0">
                    <a:pos x="81" y="12"/>
                  </a:cxn>
                  <a:cxn ang="0">
                    <a:pos x="94" y="11"/>
                  </a:cxn>
                  <a:cxn ang="0">
                    <a:pos x="107" y="10"/>
                  </a:cxn>
                  <a:cxn ang="0">
                    <a:pos x="121" y="9"/>
                  </a:cxn>
                  <a:cxn ang="0">
                    <a:pos x="134" y="8"/>
                  </a:cxn>
                  <a:cxn ang="0">
                    <a:pos x="148" y="6"/>
                  </a:cxn>
                  <a:cxn ang="0">
                    <a:pos x="162" y="5"/>
                  </a:cxn>
                  <a:cxn ang="0">
                    <a:pos x="175" y="4"/>
                  </a:cxn>
                  <a:cxn ang="0">
                    <a:pos x="188" y="3"/>
                  </a:cxn>
                  <a:cxn ang="0">
                    <a:pos x="201" y="1"/>
                  </a:cxn>
                  <a:cxn ang="0">
                    <a:pos x="215" y="0"/>
                  </a:cxn>
                  <a:cxn ang="0">
                    <a:pos x="215" y="189"/>
                  </a:cxn>
                  <a:cxn ang="0">
                    <a:pos x="216" y="377"/>
                  </a:cxn>
                  <a:cxn ang="0">
                    <a:pos x="216" y="567"/>
                  </a:cxn>
                  <a:cxn ang="0">
                    <a:pos x="216" y="755"/>
                  </a:cxn>
                  <a:cxn ang="0">
                    <a:pos x="216" y="759"/>
                  </a:cxn>
                  <a:cxn ang="0">
                    <a:pos x="216" y="762"/>
                  </a:cxn>
                  <a:cxn ang="0">
                    <a:pos x="216" y="765"/>
                  </a:cxn>
                  <a:cxn ang="0">
                    <a:pos x="216" y="769"/>
                  </a:cxn>
                  <a:cxn ang="0">
                    <a:pos x="205" y="769"/>
                  </a:cxn>
                  <a:cxn ang="0">
                    <a:pos x="195" y="769"/>
                  </a:cxn>
                  <a:cxn ang="0">
                    <a:pos x="184" y="769"/>
                  </a:cxn>
                  <a:cxn ang="0">
                    <a:pos x="172" y="769"/>
                  </a:cxn>
                  <a:cxn ang="0">
                    <a:pos x="162" y="769"/>
                  </a:cxn>
                  <a:cxn ang="0">
                    <a:pos x="151" y="769"/>
                  </a:cxn>
                  <a:cxn ang="0">
                    <a:pos x="140" y="769"/>
                  </a:cxn>
                  <a:cxn ang="0">
                    <a:pos x="129" y="768"/>
                  </a:cxn>
                  <a:cxn ang="0">
                    <a:pos x="118" y="768"/>
                  </a:cxn>
                  <a:cxn ang="0">
                    <a:pos x="107" y="768"/>
                  </a:cxn>
                  <a:cxn ang="0">
                    <a:pos x="97" y="768"/>
                  </a:cxn>
                  <a:cxn ang="0">
                    <a:pos x="85" y="768"/>
                  </a:cxn>
                  <a:cxn ang="0">
                    <a:pos x="74" y="768"/>
                  </a:cxn>
                  <a:cxn ang="0">
                    <a:pos x="64" y="768"/>
                  </a:cxn>
                  <a:cxn ang="0">
                    <a:pos x="52" y="768"/>
                  </a:cxn>
                  <a:cxn ang="0">
                    <a:pos x="41" y="768"/>
                  </a:cxn>
                  <a:cxn ang="0">
                    <a:pos x="40" y="761"/>
                  </a:cxn>
                  <a:cxn ang="0">
                    <a:pos x="40" y="754"/>
                  </a:cxn>
                  <a:cxn ang="0">
                    <a:pos x="39" y="747"/>
                  </a:cxn>
                  <a:cxn ang="0">
                    <a:pos x="39" y="740"/>
                  </a:cxn>
                  <a:cxn ang="0">
                    <a:pos x="35" y="739"/>
                  </a:cxn>
                  <a:cxn ang="0">
                    <a:pos x="30" y="739"/>
                  </a:cxn>
                  <a:cxn ang="0">
                    <a:pos x="25" y="738"/>
                  </a:cxn>
                  <a:cxn ang="0">
                    <a:pos x="20" y="737"/>
                  </a:cxn>
                  <a:cxn ang="0">
                    <a:pos x="16" y="737"/>
                  </a:cxn>
                  <a:cxn ang="0">
                    <a:pos x="11" y="736"/>
                  </a:cxn>
                  <a:cxn ang="0">
                    <a:pos x="6" y="736"/>
                  </a:cxn>
                  <a:cxn ang="0">
                    <a:pos x="1" y="735"/>
                  </a:cxn>
                  <a:cxn ang="0">
                    <a:pos x="1" y="556"/>
                  </a:cxn>
                  <a:cxn ang="0">
                    <a:pos x="1" y="377"/>
                  </a:cxn>
                  <a:cxn ang="0">
                    <a:pos x="1" y="199"/>
                  </a:cxn>
                  <a:cxn ang="0">
                    <a:pos x="0" y="20"/>
                  </a:cxn>
                </a:cxnLst>
                <a:rect l="0" t="0" r="r" b="b"/>
                <a:pathLst>
                  <a:path w="216" h="769">
                    <a:moveTo>
                      <a:pt x="0" y="20"/>
                    </a:moveTo>
                    <a:lnTo>
                      <a:pt x="14" y="19"/>
                    </a:lnTo>
                    <a:lnTo>
                      <a:pt x="27" y="18"/>
                    </a:lnTo>
                    <a:lnTo>
                      <a:pt x="40" y="17"/>
                    </a:lnTo>
                    <a:lnTo>
                      <a:pt x="53" y="15"/>
                    </a:lnTo>
                    <a:lnTo>
                      <a:pt x="67" y="13"/>
                    </a:lnTo>
                    <a:lnTo>
                      <a:pt x="81" y="12"/>
                    </a:lnTo>
                    <a:lnTo>
                      <a:pt x="94" y="11"/>
                    </a:lnTo>
                    <a:lnTo>
                      <a:pt x="107" y="10"/>
                    </a:lnTo>
                    <a:lnTo>
                      <a:pt x="121" y="9"/>
                    </a:lnTo>
                    <a:lnTo>
                      <a:pt x="134" y="8"/>
                    </a:lnTo>
                    <a:lnTo>
                      <a:pt x="148" y="6"/>
                    </a:lnTo>
                    <a:lnTo>
                      <a:pt x="162" y="5"/>
                    </a:lnTo>
                    <a:lnTo>
                      <a:pt x="175" y="4"/>
                    </a:lnTo>
                    <a:lnTo>
                      <a:pt x="188" y="3"/>
                    </a:lnTo>
                    <a:lnTo>
                      <a:pt x="201" y="1"/>
                    </a:lnTo>
                    <a:lnTo>
                      <a:pt x="215" y="0"/>
                    </a:lnTo>
                    <a:lnTo>
                      <a:pt x="215" y="189"/>
                    </a:lnTo>
                    <a:lnTo>
                      <a:pt x="216" y="377"/>
                    </a:lnTo>
                    <a:lnTo>
                      <a:pt x="216" y="567"/>
                    </a:lnTo>
                    <a:lnTo>
                      <a:pt x="216" y="755"/>
                    </a:lnTo>
                    <a:lnTo>
                      <a:pt x="216" y="759"/>
                    </a:lnTo>
                    <a:lnTo>
                      <a:pt x="216" y="762"/>
                    </a:lnTo>
                    <a:lnTo>
                      <a:pt x="216" y="765"/>
                    </a:lnTo>
                    <a:lnTo>
                      <a:pt x="216" y="769"/>
                    </a:lnTo>
                    <a:lnTo>
                      <a:pt x="205" y="769"/>
                    </a:lnTo>
                    <a:lnTo>
                      <a:pt x="195" y="769"/>
                    </a:lnTo>
                    <a:lnTo>
                      <a:pt x="184" y="769"/>
                    </a:lnTo>
                    <a:lnTo>
                      <a:pt x="172" y="769"/>
                    </a:lnTo>
                    <a:lnTo>
                      <a:pt x="162" y="769"/>
                    </a:lnTo>
                    <a:lnTo>
                      <a:pt x="151" y="769"/>
                    </a:lnTo>
                    <a:lnTo>
                      <a:pt x="140" y="769"/>
                    </a:lnTo>
                    <a:lnTo>
                      <a:pt x="129" y="768"/>
                    </a:lnTo>
                    <a:lnTo>
                      <a:pt x="118" y="768"/>
                    </a:lnTo>
                    <a:lnTo>
                      <a:pt x="107" y="768"/>
                    </a:lnTo>
                    <a:lnTo>
                      <a:pt x="97" y="768"/>
                    </a:lnTo>
                    <a:lnTo>
                      <a:pt x="85" y="768"/>
                    </a:lnTo>
                    <a:lnTo>
                      <a:pt x="74" y="768"/>
                    </a:lnTo>
                    <a:lnTo>
                      <a:pt x="64" y="768"/>
                    </a:lnTo>
                    <a:lnTo>
                      <a:pt x="52" y="768"/>
                    </a:lnTo>
                    <a:lnTo>
                      <a:pt x="41" y="768"/>
                    </a:lnTo>
                    <a:lnTo>
                      <a:pt x="40" y="761"/>
                    </a:lnTo>
                    <a:lnTo>
                      <a:pt x="40" y="754"/>
                    </a:lnTo>
                    <a:lnTo>
                      <a:pt x="39" y="747"/>
                    </a:lnTo>
                    <a:lnTo>
                      <a:pt x="39" y="740"/>
                    </a:lnTo>
                    <a:lnTo>
                      <a:pt x="35" y="739"/>
                    </a:lnTo>
                    <a:lnTo>
                      <a:pt x="30" y="739"/>
                    </a:lnTo>
                    <a:lnTo>
                      <a:pt x="25" y="738"/>
                    </a:lnTo>
                    <a:lnTo>
                      <a:pt x="20" y="737"/>
                    </a:lnTo>
                    <a:lnTo>
                      <a:pt x="16" y="737"/>
                    </a:lnTo>
                    <a:lnTo>
                      <a:pt x="11" y="736"/>
                    </a:lnTo>
                    <a:lnTo>
                      <a:pt x="6" y="736"/>
                    </a:lnTo>
                    <a:lnTo>
                      <a:pt x="1" y="735"/>
                    </a:lnTo>
                    <a:lnTo>
                      <a:pt x="1" y="556"/>
                    </a:lnTo>
                    <a:lnTo>
                      <a:pt x="1" y="377"/>
                    </a:lnTo>
                    <a:lnTo>
                      <a:pt x="1" y="199"/>
                    </a:lnTo>
                    <a:lnTo>
                      <a:pt x="0" y="20"/>
                    </a:lnTo>
                    <a:close/>
                  </a:path>
                </a:pathLst>
              </a:custGeom>
              <a:solidFill>
                <a:srgbClr val="B79E82"/>
              </a:solidFill>
              <a:ln w="9525">
                <a:noFill/>
                <a:round/>
                <a:headEnd/>
                <a:tailEnd/>
              </a:ln>
            </p:spPr>
            <p:txBody>
              <a:bodyPr/>
              <a:lstStyle/>
              <a:p>
                <a:endParaRPr lang="en-US"/>
              </a:p>
            </p:txBody>
          </p:sp>
          <p:sp>
            <p:nvSpPr>
              <p:cNvPr id="342" name="Freeform 87"/>
              <p:cNvSpPr>
                <a:spLocks/>
              </p:cNvSpPr>
              <p:nvPr/>
            </p:nvSpPr>
            <p:spPr bwMode="auto">
              <a:xfrm>
                <a:off x="2752" y="1182"/>
                <a:ext cx="36" cy="117"/>
              </a:xfrm>
              <a:custGeom>
                <a:avLst/>
                <a:gdLst/>
                <a:ahLst/>
                <a:cxnLst>
                  <a:cxn ang="0">
                    <a:pos x="0" y="19"/>
                  </a:cxn>
                  <a:cxn ang="0">
                    <a:pos x="14" y="18"/>
                  </a:cxn>
                  <a:cxn ang="0">
                    <a:pos x="27" y="17"/>
                  </a:cxn>
                  <a:cxn ang="0">
                    <a:pos x="40" y="16"/>
                  </a:cxn>
                  <a:cxn ang="0">
                    <a:pos x="53" y="14"/>
                  </a:cxn>
                  <a:cxn ang="0">
                    <a:pos x="67" y="12"/>
                  </a:cxn>
                  <a:cxn ang="0">
                    <a:pos x="81" y="11"/>
                  </a:cxn>
                  <a:cxn ang="0">
                    <a:pos x="94" y="10"/>
                  </a:cxn>
                  <a:cxn ang="0">
                    <a:pos x="107" y="9"/>
                  </a:cxn>
                  <a:cxn ang="0">
                    <a:pos x="121" y="8"/>
                  </a:cxn>
                  <a:cxn ang="0">
                    <a:pos x="134" y="7"/>
                  </a:cxn>
                  <a:cxn ang="0">
                    <a:pos x="148" y="6"/>
                  </a:cxn>
                  <a:cxn ang="0">
                    <a:pos x="162" y="4"/>
                  </a:cxn>
                  <a:cxn ang="0">
                    <a:pos x="175" y="3"/>
                  </a:cxn>
                  <a:cxn ang="0">
                    <a:pos x="188" y="2"/>
                  </a:cxn>
                  <a:cxn ang="0">
                    <a:pos x="201" y="1"/>
                  </a:cxn>
                  <a:cxn ang="0">
                    <a:pos x="215" y="0"/>
                  </a:cxn>
                  <a:cxn ang="0">
                    <a:pos x="215" y="173"/>
                  </a:cxn>
                  <a:cxn ang="0">
                    <a:pos x="216" y="345"/>
                  </a:cxn>
                  <a:cxn ang="0">
                    <a:pos x="216" y="518"/>
                  </a:cxn>
                  <a:cxn ang="0">
                    <a:pos x="216" y="690"/>
                  </a:cxn>
                  <a:cxn ang="0">
                    <a:pos x="216" y="693"/>
                  </a:cxn>
                  <a:cxn ang="0">
                    <a:pos x="216" y="696"/>
                  </a:cxn>
                  <a:cxn ang="0">
                    <a:pos x="216" y="700"/>
                  </a:cxn>
                  <a:cxn ang="0">
                    <a:pos x="216" y="703"/>
                  </a:cxn>
                  <a:cxn ang="0">
                    <a:pos x="205" y="703"/>
                  </a:cxn>
                  <a:cxn ang="0">
                    <a:pos x="195" y="703"/>
                  </a:cxn>
                  <a:cxn ang="0">
                    <a:pos x="184" y="703"/>
                  </a:cxn>
                  <a:cxn ang="0">
                    <a:pos x="172" y="703"/>
                  </a:cxn>
                  <a:cxn ang="0">
                    <a:pos x="162" y="703"/>
                  </a:cxn>
                  <a:cxn ang="0">
                    <a:pos x="151" y="703"/>
                  </a:cxn>
                  <a:cxn ang="0">
                    <a:pos x="140" y="703"/>
                  </a:cxn>
                  <a:cxn ang="0">
                    <a:pos x="129" y="703"/>
                  </a:cxn>
                  <a:cxn ang="0">
                    <a:pos x="118" y="703"/>
                  </a:cxn>
                  <a:cxn ang="0">
                    <a:pos x="107" y="703"/>
                  </a:cxn>
                  <a:cxn ang="0">
                    <a:pos x="97" y="703"/>
                  </a:cxn>
                  <a:cxn ang="0">
                    <a:pos x="85" y="703"/>
                  </a:cxn>
                  <a:cxn ang="0">
                    <a:pos x="74" y="702"/>
                  </a:cxn>
                  <a:cxn ang="0">
                    <a:pos x="64" y="702"/>
                  </a:cxn>
                  <a:cxn ang="0">
                    <a:pos x="52" y="702"/>
                  </a:cxn>
                  <a:cxn ang="0">
                    <a:pos x="41" y="702"/>
                  </a:cxn>
                  <a:cxn ang="0">
                    <a:pos x="40" y="696"/>
                  </a:cxn>
                  <a:cxn ang="0">
                    <a:pos x="40" y="689"/>
                  </a:cxn>
                  <a:cxn ang="0">
                    <a:pos x="39" y="683"/>
                  </a:cxn>
                  <a:cxn ang="0">
                    <a:pos x="39" y="677"/>
                  </a:cxn>
                  <a:cxn ang="0">
                    <a:pos x="35" y="676"/>
                  </a:cxn>
                  <a:cxn ang="0">
                    <a:pos x="30" y="676"/>
                  </a:cxn>
                  <a:cxn ang="0">
                    <a:pos x="25" y="675"/>
                  </a:cxn>
                  <a:cxn ang="0">
                    <a:pos x="20" y="674"/>
                  </a:cxn>
                  <a:cxn ang="0">
                    <a:pos x="16" y="674"/>
                  </a:cxn>
                  <a:cxn ang="0">
                    <a:pos x="11" y="673"/>
                  </a:cxn>
                  <a:cxn ang="0">
                    <a:pos x="6" y="673"/>
                  </a:cxn>
                  <a:cxn ang="0">
                    <a:pos x="1" y="672"/>
                  </a:cxn>
                  <a:cxn ang="0">
                    <a:pos x="1" y="509"/>
                  </a:cxn>
                  <a:cxn ang="0">
                    <a:pos x="1" y="345"/>
                  </a:cxn>
                  <a:cxn ang="0">
                    <a:pos x="1" y="182"/>
                  </a:cxn>
                  <a:cxn ang="0">
                    <a:pos x="0" y="19"/>
                  </a:cxn>
                </a:cxnLst>
                <a:rect l="0" t="0" r="r" b="b"/>
                <a:pathLst>
                  <a:path w="216" h="703">
                    <a:moveTo>
                      <a:pt x="0" y="19"/>
                    </a:moveTo>
                    <a:lnTo>
                      <a:pt x="14" y="18"/>
                    </a:lnTo>
                    <a:lnTo>
                      <a:pt x="27" y="17"/>
                    </a:lnTo>
                    <a:lnTo>
                      <a:pt x="40" y="16"/>
                    </a:lnTo>
                    <a:lnTo>
                      <a:pt x="53" y="14"/>
                    </a:lnTo>
                    <a:lnTo>
                      <a:pt x="67" y="12"/>
                    </a:lnTo>
                    <a:lnTo>
                      <a:pt x="81" y="11"/>
                    </a:lnTo>
                    <a:lnTo>
                      <a:pt x="94" y="10"/>
                    </a:lnTo>
                    <a:lnTo>
                      <a:pt x="107" y="9"/>
                    </a:lnTo>
                    <a:lnTo>
                      <a:pt x="121" y="8"/>
                    </a:lnTo>
                    <a:lnTo>
                      <a:pt x="134" y="7"/>
                    </a:lnTo>
                    <a:lnTo>
                      <a:pt x="148" y="6"/>
                    </a:lnTo>
                    <a:lnTo>
                      <a:pt x="162" y="4"/>
                    </a:lnTo>
                    <a:lnTo>
                      <a:pt x="175" y="3"/>
                    </a:lnTo>
                    <a:lnTo>
                      <a:pt x="188" y="2"/>
                    </a:lnTo>
                    <a:lnTo>
                      <a:pt x="201" y="1"/>
                    </a:lnTo>
                    <a:lnTo>
                      <a:pt x="215" y="0"/>
                    </a:lnTo>
                    <a:lnTo>
                      <a:pt x="215" y="173"/>
                    </a:lnTo>
                    <a:lnTo>
                      <a:pt x="216" y="345"/>
                    </a:lnTo>
                    <a:lnTo>
                      <a:pt x="216" y="518"/>
                    </a:lnTo>
                    <a:lnTo>
                      <a:pt x="216" y="690"/>
                    </a:lnTo>
                    <a:lnTo>
                      <a:pt x="216" y="693"/>
                    </a:lnTo>
                    <a:lnTo>
                      <a:pt x="216" y="696"/>
                    </a:lnTo>
                    <a:lnTo>
                      <a:pt x="216" y="700"/>
                    </a:lnTo>
                    <a:lnTo>
                      <a:pt x="216" y="703"/>
                    </a:lnTo>
                    <a:lnTo>
                      <a:pt x="205" y="703"/>
                    </a:lnTo>
                    <a:lnTo>
                      <a:pt x="195" y="703"/>
                    </a:lnTo>
                    <a:lnTo>
                      <a:pt x="184" y="703"/>
                    </a:lnTo>
                    <a:lnTo>
                      <a:pt x="172" y="703"/>
                    </a:lnTo>
                    <a:lnTo>
                      <a:pt x="162" y="703"/>
                    </a:lnTo>
                    <a:lnTo>
                      <a:pt x="151" y="703"/>
                    </a:lnTo>
                    <a:lnTo>
                      <a:pt x="140" y="703"/>
                    </a:lnTo>
                    <a:lnTo>
                      <a:pt x="129" y="703"/>
                    </a:lnTo>
                    <a:lnTo>
                      <a:pt x="118" y="703"/>
                    </a:lnTo>
                    <a:lnTo>
                      <a:pt x="107" y="703"/>
                    </a:lnTo>
                    <a:lnTo>
                      <a:pt x="97" y="703"/>
                    </a:lnTo>
                    <a:lnTo>
                      <a:pt x="85" y="703"/>
                    </a:lnTo>
                    <a:lnTo>
                      <a:pt x="74" y="702"/>
                    </a:lnTo>
                    <a:lnTo>
                      <a:pt x="64" y="702"/>
                    </a:lnTo>
                    <a:lnTo>
                      <a:pt x="52" y="702"/>
                    </a:lnTo>
                    <a:lnTo>
                      <a:pt x="41" y="702"/>
                    </a:lnTo>
                    <a:lnTo>
                      <a:pt x="40" y="696"/>
                    </a:lnTo>
                    <a:lnTo>
                      <a:pt x="40" y="689"/>
                    </a:lnTo>
                    <a:lnTo>
                      <a:pt x="39" y="683"/>
                    </a:lnTo>
                    <a:lnTo>
                      <a:pt x="39" y="677"/>
                    </a:lnTo>
                    <a:lnTo>
                      <a:pt x="35" y="676"/>
                    </a:lnTo>
                    <a:lnTo>
                      <a:pt x="30" y="676"/>
                    </a:lnTo>
                    <a:lnTo>
                      <a:pt x="25" y="675"/>
                    </a:lnTo>
                    <a:lnTo>
                      <a:pt x="20" y="674"/>
                    </a:lnTo>
                    <a:lnTo>
                      <a:pt x="16" y="674"/>
                    </a:lnTo>
                    <a:lnTo>
                      <a:pt x="11" y="673"/>
                    </a:lnTo>
                    <a:lnTo>
                      <a:pt x="6" y="673"/>
                    </a:lnTo>
                    <a:lnTo>
                      <a:pt x="1" y="672"/>
                    </a:lnTo>
                    <a:lnTo>
                      <a:pt x="1" y="509"/>
                    </a:lnTo>
                    <a:lnTo>
                      <a:pt x="1" y="345"/>
                    </a:lnTo>
                    <a:lnTo>
                      <a:pt x="1" y="182"/>
                    </a:lnTo>
                    <a:lnTo>
                      <a:pt x="0" y="19"/>
                    </a:lnTo>
                    <a:close/>
                  </a:path>
                </a:pathLst>
              </a:custGeom>
              <a:solidFill>
                <a:srgbClr val="BCA589"/>
              </a:solidFill>
              <a:ln w="9525">
                <a:noFill/>
                <a:round/>
                <a:headEnd/>
                <a:tailEnd/>
              </a:ln>
            </p:spPr>
            <p:txBody>
              <a:bodyPr/>
              <a:lstStyle/>
              <a:p>
                <a:endParaRPr lang="en-US"/>
              </a:p>
            </p:txBody>
          </p:sp>
          <p:sp>
            <p:nvSpPr>
              <p:cNvPr id="343" name="Freeform 88"/>
              <p:cNvSpPr>
                <a:spLocks/>
              </p:cNvSpPr>
              <p:nvPr/>
            </p:nvSpPr>
            <p:spPr bwMode="auto">
              <a:xfrm>
                <a:off x="2752" y="1182"/>
                <a:ext cx="36" cy="107"/>
              </a:xfrm>
              <a:custGeom>
                <a:avLst/>
                <a:gdLst/>
                <a:ahLst/>
                <a:cxnLst>
                  <a:cxn ang="0">
                    <a:pos x="0" y="19"/>
                  </a:cxn>
                  <a:cxn ang="0">
                    <a:pos x="14" y="18"/>
                  </a:cxn>
                  <a:cxn ang="0">
                    <a:pos x="27" y="17"/>
                  </a:cxn>
                  <a:cxn ang="0">
                    <a:pos x="40" y="16"/>
                  </a:cxn>
                  <a:cxn ang="0">
                    <a:pos x="53" y="14"/>
                  </a:cxn>
                  <a:cxn ang="0">
                    <a:pos x="67" y="12"/>
                  </a:cxn>
                  <a:cxn ang="0">
                    <a:pos x="81" y="11"/>
                  </a:cxn>
                  <a:cxn ang="0">
                    <a:pos x="94" y="10"/>
                  </a:cxn>
                  <a:cxn ang="0">
                    <a:pos x="107" y="9"/>
                  </a:cxn>
                  <a:cxn ang="0">
                    <a:pos x="121" y="8"/>
                  </a:cxn>
                  <a:cxn ang="0">
                    <a:pos x="134" y="7"/>
                  </a:cxn>
                  <a:cxn ang="0">
                    <a:pos x="148" y="6"/>
                  </a:cxn>
                  <a:cxn ang="0">
                    <a:pos x="162" y="4"/>
                  </a:cxn>
                  <a:cxn ang="0">
                    <a:pos x="175" y="3"/>
                  </a:cxn>
                  <a:cxn ang="0">
                    <a:pos x="188" y="2"/>
                  </a:cxn>
                  <a:cxn ang="0">
                    <a:pos x="201" y="1"/>
                  </a:cxn>
                  <a:cxn ang="0">
                    <a:pos x="215" y="0"/>
                  </a:cxn>
                  <a:cxn ang="0">
                    <a:pos x="215" y="156"/>
                  </a:cxn>
                  <a:cxn ang="0">
                    <a:pos x="216" y="313"/>
                  </a:cxn>
                  <a:cxn ang="0">
                    <a:pos x="216" y="469"/>
                  </a:cxn>
                  <a:cxn ang="0">
                    <a:pos x="216" y="626"/>
                  </a:cxn>
                  <a:cxn ang="0">
                    <a:pos x="216" y="629"/>
                  </a:cxn>
                  <a:cxn ang="0">
                    <a:pos x="216" y="632"/>
                  </a:cxn>
                  <a:cxn ang="0">
                    <a:pos x="216" y="636"/>
                  </a:cxn>
                  <a:cxn ang="0">
                    <a:pos x="216" y="639"/>
                  </a:cxn>
                  <a:cxn ang="0">
                    <a:pos x="205" y="639"/>
                  </a:cxn>
                  <a:cxn ang="0">
                    <a:pos x="195" y="639"/>
                  </a:cxn>
                  <a:cxn ang="0">
                    <a:pos x="184" y="639"/>
                  </a:cxn>
                  <a:cxn ang="0">
                    <a:pos x="172" y="639"/>
                  </a:cxn>
                  <a:cxn ang="0">
                    <a:pos x="162" y="639"/>
                  </a:cxn>
                  <a:cxn ang="0">
                    <a:pos x="151" y="639"/>
                  </a:cxn>
                  <a:cxn ang="0">
                    <a:pos x="140" y="639"/>
                  </a:cxn>
                  <a:cxn ang="0">
                    <a:pos x="129" y="639"/>
                  </a:cxn>
                  <a:cxn ang="0">
                    <a:pos x="118" y="639"/>
                  </a:cxn>
                  <a:cxn ang="0">
                    <a:pos x="107" y="639"/>
                  </a:cxn>
                  <a:cxn ang="0">
                    <a:pos x="97" y="639"/>
                  </a:cxn>
                  <a:cxn ang="0">
                    <a:pos x="85" y="639"/>
                  </a:cxn>
                  <a:cxn ang="0">
                    <a:pos x="74" y="638"/>
                  </a:cxn>
                  <a:cxn ang="0">
                    <a:pos x="64" y="638"/>
                  </a:cxn>
                  <a:cxn ang="0">
                    <a:pos x="52" y="638"/>
                  </a:cxn>
                  <a:cxn ang="0">
                    <a:pos x="41" y="638"/>
                  </a:cxn>
                  <a:cxn ang="0">
                    <a:pos x="40" y="632"/>
                  </a:cxn>
                  <a:cxn ang="0">
                    <a:pos x="40" y="626"/>
                  </a:cxn>
                  <a:cxn ang="0">
                    <a:pos x="39" y="620"/>
                  </a:cxn>
                  <a:cxn ang="0">
                    <a:pos x="39" y="614"/>
                  </a:cxn>
                  <a:cxn ang="0">
                    <a:pos x="35" y="614"/>
                  </a:cxn>
                  <a:cxn ang="0">
                    <a:pos x="30" y="613"/>
                  </a:cxn>
                  <a:cxn ang="0">
                    <a:pos x="25" y="613"/>
                  </a:cxn>
                  <a:cxn ang="0">
                    <a:pos x="20" y="612"/>
                  </a:cxn>
                  <a:cxn ang="0">
                    <a:pos x="16" y="612"/>
                  </a:cxn>
                  <a:cxn ang="0">
                    <a:pos x="11" y="612"/>
                  </a:cxn>
                  <a:cxn ang="0">
                    <a:pos x="6" y="611"/>
                  </a:cxn>
                  <a:cxn ang="0">
                    <a:pos x="1" y="611"/>
                  </a:cxn>
                  <a:cxn ang="0">
                    <a:pos x="1" y="463"/>
                  </a:cxn>
                  <a:cxn ang="0">
                    <a:pos x="1" y="314"/>
                  </a:cxn>
                  <a:cxn ang="0">
                    <a:pos x="1" y="166"/>
                  </a:cxn>
                  <a:cxn ang="0">
                    <a:pos x="0" y="19"/>
                  </a:cxn>
                </a:cxnLst>
                <a:rect l="0" t="0" r="r" b="b"/>
                <a:pathLst>
                  <a:path w="216" h="639">
                    <a:moveTo>
                      <a:pt x="0" y="19"/>
                    </a:moveTo>
                    <a:lnTo>
                      <a:pt x="14" y="18"/>
                    </a:lnTo>
                    <a:lnTo>
                      <a:pt x="27" y="17"/>
                    </a:lnTo>
                    <a:lnTo>
                      <a:pt x="40" y="16"/>
                    </a:lnTo>
                    <a:lnTo>
                      <a:pt x="53" y="14"/>
                    </a:lnTo>
                    <a:lnTo>
                      <a:pt x="67" y="12"/>
                    </a:lnTo>
                    <a:lnTo>
                      <a:pt x="81" y="11"/>
                    </a:lnTo>
                    <a:lnTo>
                      <a:pt x="94" y="10"/>
                    </a:lnTo>
                    <a:lnTo>
                      <a:pt x="107" y="9"/>
                    </a:lnTo>
                    <a:lnTo>
                      <a:pt x="121" y="8"/>
                    </a:lnTo>
                    <a:lnTo>
                      <a:pt x="134" y="7"/>
                    </a:lnTo>
                    <a:lnTo>
                      <a:pt x="148" y="6"/>
                    </a:lnTo>
                    <a:lnTo>
                      <a:pt x="162" y="4"/>
                    </a:lnTo>
                    <a:lnTo>
                      <a:pt x="175" y="3"/>
                    </a:lnTo>
                    <a:lnTo>
                      <a:pt x="188" y="2"/>
                    </a:lnTo>
                    <a:lnTo>
                      <a:pt x="201" y="1"/>
                    </a:lnTo>
                    <a:lnTo>
                      <a:pt x="215" y="0"/>
                    </a:lnTo>
                    <a:lnTo>
                      <a:pt x="215" y="156"/>
                    </a:lnTo>
                    <a:lnTo>
                      <a:pt x="216" y="313"/>
                    </a:lnTo>
                    <a:lnTo>
                      <a:pt x="216" y="469"/>
                    </a:lnTo>
                    <a:lnTo>
                      <a:pt x="216" y="626"/>
                    </a:lnTo>
                    <a:lnTo>
                      <a:pt x="216" y="629"/>
                    </a:lnTo>
                    <a:lnTo>
                      <a:pt x="216" y="632"/>
                    </a:lnTo>
                    <a:lnTo>
                      <a:pt x="216" y="636"/>
                    </a:lnTo>
                    <a:lnTo>
                      <a:pt x="216" y="639"/>
                    </a:lnTo>
                    <a:lnTo>
                      <a:pt x="205" y="639"/>
                    </a:lnTo>
                    <a:lnTo>
                      <a:pt x="195" y="639"/>
                    </a:lnTo>
                    <a:lnTo>
                      <a:pt x="184" y="639"/>
                    </a:lnTo>
                    <a:lnTo>
                      <a:pt x="172" y="639"/>
                    </a:lnTo>
                    <a:lnTo>
                      <a:pt x="162" y="639"/>
                    </a:lnTo>
                    <a:lnTo>
                      <a:pt x="151" y="639"/>
                    </a:lnTo>
                    <a:lnTo>
                      <a:pt x="140" y="639"/>
                    </a:lnTo>
                    <a:lnTo>
                      <a:pt x="129" y="639"/>
                    </a:lnTo>
                    <a:lnTo>
                      <a:pt x="118" y="639"/>
                    </a:lnTo>
                    <a:lnTo>
                      <a:pt x="107" y="639"/>
                    </a:lnTo>
                    <a:lnTo>
                      <a:pt x="97" y="639"/>
                    </a:lnTo>
                    <a:lnTo>
                      <a:pt x="85" y="639"/>
                    </a:lnTo>
                    <a:lnTo>
                      <a:pt x="74" y="638"/>
                    </a:lnTo>
                    <a:lnTo>
                      <a:pt x="64" y="638"/>
                    </a:lnTo>
                    <a:lnTo>
                      <a:pt x="52" y="638"/>
                    </a:lnTo>
                    <a:lnTo>
                      <a:pt x="41" y="638"/>
                    </a:lnTo>
                    <a:lnTo>
                      <a:pt x="40" y="632"/>
                    </a:lnTo>
                    <a:lnTo>
                      <a:pt x="40" y="626"/>
                    </a:lnTo>
                    <a:lnTo>
                      <a:pt x="39" y="620"/>
                    </a:lnTo>
                    <a:lnTo>
                      <a:pt x="39" y="614"/>
                    </a:lnTo>
                    <a:lnTo>
                      <a:pt x="35" y="614"/>
                    </a:lnTo>
                    <a:lnTo>
                      <a:pt x="30" y="613"/>
                    </a:lnTo>
                    <a:lnTo>
                      <a:pt x="25" y="613"/>
                    </a:lnTo>
                    <a:lnTo>
                      <a:pt x="20" y="612"/>
                    </a:lnTo>
                    <a:lnTo>
                      <a:pt x="16" y="612"/>
                    </a:lnTo>
                    <a:lnTo>
                      <a:pt x="11" y="612"/>
                    </a:lnTo>
                    <a:lnTo>
                      <a:pt x="6" y="611"/>
                    </a:lnTo>
                    <a:lnTo>
                      <a:pt x="1" y="611"/>
                    </a:lnTo>
                    <a:lnTo>
                      <a:pt x="1" y="463"/>
                    </a:lnTo>
                    <a:lnTo>
                      <a:pt x="1" y="314"/>
                    </a:lnTo>
                    <a:lnTo>
                      <a:pt x="1" y="166"/>
                    </a:lnTo>
                    <a:lnTo>
                      <a:pt x="0" y="19"/>
                    </a:lnTo>
                    <a:close/>
                  </a:path>
                </a:pathLst>
              </a:custGeom>
              <a:solidFill>
                <a:srgbClr val="C1AD91"/>
              </a:solidFill>
              <a:ln w="9525">
                <a:noFill/>
                <a:round/>
                <a:headEnd/>
                <a:tailEnd/>
              </a:ln>
            </p:spPr>
            <p:txBody>
              <a:bodyPr/>
              <a:lstStyle/>
              <a:p>
                <a:endParaRPr lang="en-US"/>
              </a:p>
            </p:txBody>
          </p:sp>
          <p:sp>
            <p:nvSpPr>
              <p:cNvPr id="344" name="Freeform 89"/>
              <p:cNvSpPr>
                <a:spLocks/>
              </p:cNvSpPr>
              <p:nvPr/>
            </p:nvSpPr>
            <p:spPr bwMode="auto">
              <a:xfrm>
                <a:off x="2752" y="1182"/>
                <a:ext cx="36" cy="96"/>
              </a:xfrm>
              <a:custGeom>
                <a:avLst/>
                <a:gdLst/>
                <a:ahLst/>
                <a:cxnLst>
                  <a:cxn ang="0">
                    <a:pos x="0" y="17"/>
                  </a:cxn>
                  <a:cxn ang="0">
                    <a:pos x="14" y="16"/>
                  </a:cxn>
                  <a:cxn ang="0">
                    <a:pos x="27" y="15"/>
                  </a:cxn>
                  <a:cxn ang="0">
                    <a:pos x="40" y="14"/>
                  </a:cxn>
                  <a:cxn ang="0">
                    <a:pos x="53" y="13"/>
                  </a:cxn>
                  <a:cxn ang="0">
                    <a:pos x="67" y="11"/>
                  </a:cxn>
                  <a:cxn ang="0">
                    <a:pos x="81" y="10"/>
                  </a:cxn>
                  <a:cxn ang="0">
                    <a:pos x="94" y="9"/>
                  </a:cxn>
                  <a:cxn ang="0">
                    <a:pos x="107" y="8"/>
                  </a:cxn>
                  <a:cxn ang="0">
                    <a:pos x="121" y="7"/>
                  </a:cxn>
                  <a:cxn ang="0">
                    <a:pos x="134" y="6"/>
                  </a:cxn>
                  <a:cxn ang="0">
                    <a:pos x="148" y="5"/>
                  </a:cxn>
                  <a:cxn ang="0">
                    <a:pos x="162" y="4"/>
                  </a:cxn>
                  <a:cxn ang="0">
                    <a:pos x="175" y="3"/>
                  </a:cxn>
                  <a:cxn ang="0">
                    <a:pos x="188" y="2"/>
                  </a:cxn>
                  <a:cxn ang="0">
                    <a:pos x="201" y="1"/>
                  </a:cxn>
                  <a:cxn ang="0">
                    <a:pos x="215" y="0"/>
                  </a:cxn>
                  <a:cxn ang="0">
                    <a:pos x="215" y="141"/>
                  </a:cxn>
                  <a:cxn ang="0">
                    <a:pos x="216" y="281"/>
                  </a:cxn>
                  <a:cxn ang="0">
                    <a:pos x="216" y="421"/>
                  </a:cxn>
                  <a:cxn ang="0">
                    <a:pos x="216" y="562"/>
                  </a:cxn>
                  <a:cxn ang="0">
                    <a:pos x="216" y="565"/>
                  </a:cxn>
                  <a:cxn ang="0">
                    <a:pos x="216" y="568"/>
                  </a:cxn>
                  <a:cxn ang="0">
                    <a:pos x="216" y="571"/>
                  </a:cxn>
                  <a:cxn ang="0">
                    <a:pos x="216" y="573"/>
                  </a:cxn>
                  <a:cxn ang="0">
                    <a:pos x="205" y="573"/>
                  </a:cxn>
                  <a:cxn ang="0">
                    <a:pos x="195" y="573"/>
                  </a:cxn>
                  <a:cxn ang="0">
                    <a:pos x="184" y="573"/>
                  </a:cxn>
                  <a:cxn ang="0">
                    <a:pos x="172" y="573"/>
                  </a:cxn>
                  <a:cxn ang="0">
                    <a:pos x="162" y="573"/>
                  </a:cxn>
                  <a:cxn ang="0">
                    <a:pos x="151" y="573"/>
                  </a:cxn>
                  <a:cxn ang="0">
                    <a:pos x="140" y="573"/>
                  </a:cxn>
                  <a:cxn ang="0">
                    <a:pos x="129" y="573"/>
                  </a:cxn>
                  <a:cxn ang="0">
                    <a:pos x="118" y="573"/>
                  </a:cxn>
                  <a:cxn ang="0">
                    <a:pos x="107" y="573"/>
                  </a:cxn>
                  <a:cxn ang="0">
                    <a:pos x="97" y="573"/>
                  </a:cxn>
                  <a:cxn ang="0">
                    <a:pos x="85" y="573"/>
                  </a:cxn>
                  <a:cxn ang="0">
                    <a:pos x="74" y="573"/>
                  </a:cxn>
                  <a:cxn ang="0">
                    <a:pos x="64" y="573"/>
                  </a:cxn>
                  <a:cxn ang="0">
                    <a:pos x="52" y="573"/>
                  </a:cxn>
                  <a:cxn ang="0">
                    <a:pos x="41" y="573"/>
                  </a:cxn>
                  <a:cxn ang="0">
                    <a:pos x="40" y="568"/>
                  </a:cxn>
                  <a:cxn ang="0">
                    <a:pos x="40" y="562"/>
                  </a:cxn>
                  <a:cxn ang="0">
                    <a:pos x="39" y="557"/>
                  </a:cxn>
                  <a:cxn ang="0">
                    <a:pos x="39" y="551"/>
                  </a:cxn>
                  <a:cxn ang="0">
                    <a:pos x="35" y="551"/>
                  </a:cxn>
                  <a:cxn ang="0">
                    <a:pos x="30" y="550"/>
                  </a:cxn>
                  <a:cxn ang="0">
                    <a:pos x="25" y="550"/>
                  </a:cxn>
                  <a:cxn ang="0">
                    <a:pos x="20" y="549"/>
                  </a:cxn>
                  <a:cxn ang="0">
                    <a:pos x="16" y="549"/>
                  </a:cxn>
                  <a:cxn ang="0">
                    <a:pos x="11" y="549"/>
                  </a:cxn>
                  <a:cxn ang="0">
                    <a:pos x="6" y="548"/>
                  </a:cxn>
                  <a:cxn ang="0">
                    <a:pos x="1" y="548"/>
                  </a:cxn>
                  <a:cxn ang="0">
                    <a:pos x="1" y="416"/>
                  </a:cxn>
                  <a:cxn ang="0">
                    <a:pos x="1" y="282"/>
                  </a:cxn>
                  <a:cxn ang="0">
                    <a:pos x="1" y="149"/>
                  </a:cxn>
                  <a:cxn ang="0">
                    <a:pos x="0" y="17"/>
                  </a:cxn>
                </a:cxnLst>
                <a:rect l="0" t="0" r="r" b="b"/>
                <a:pathLst>
                  <a:path w="216" h="573">
                    <a:moveTo>
                      <a:pt x="0" y="17"/>
                    </a:moveTo>
                    <a:lnTo>
                      <a:pt x="14" y="16"/>
                    </a:lnTo>
                    <a:lnTo>
                      <a:pt x="27" y="15"/>
                    </a:lnTo>
                    <a:lnTo>
                      <a:pt x="40" y="14"/>
                    </a:lnTo>
                    <a:lnTo>
                      <a:pt x="53" y="13"/>
                    </a:lnTo>
                    <a:lnTo>
                      <a:pt x="67" y="11"/>
                    </a:lnTo>
                    <a:lnTo>
                      <a:pt x="81" y="10"/>
                    </a:lnTo>
                    <a:lnTo>
                      <a:pt x="94" y="9"/>
                    </a:lnTo>
                    <a:lnTo>
                      <a:pt x="107" y="8"/>
                    </a:lnTo>
                    <a:lnTo>
                      <a:pt x="121" y="7"/>
                    </a:lnTo>
                    <a:lnTo>
                      <a:pt x="134" y="6"/>
                    </a:lnTo>
                    <a:lnTo>
                      <a:pt x="148" y="5"/>
                    </a:lnTo>
                    <a:lnTo>
                      <a:pt x="162" y="4"/>
                    </a:lnTo>
                    <a:lnTo>
                      <a:pt x="175" y="3"/>
                    </a:lnTo>
                    <a:lnTo>
                      <a:pt x="188" y="2"/>
                    </a:lnTo>
                    <a:lnTo>
                      <a:pt x="201" y="1"/>
                    </a:lnTo>
                    <a:lnTo>
                      <a:pt x="215" y="0"/>
                    </a:lnTo>
                    <a:lnTo>
                      <a:pt x="215" y="141"/>
                    </a:lnTo>
                    <a:lnTo>
                      <a:pt x="216" y="281"/>
                    </a:lnTo>
                    <a:lnTo>
                      <a:pt x="216" y="421"/>
                    </a:lnTo>
                    <a:lnTo>
                      <a:pt x="216" y="562"/>
                    </a:lnTo>
                    <a:lnTo>
                      <a:pt x="216" y="565"/>
                    </a:lnTo>
                    <a:lnTo>
                      <a:pt x="216" y="568"/>
                    </a:lnTo>
                    <a:lnTo>
                      <a:pt x="216" y="571"/>
                    </a:lnTo>
                    <a:lnTo>
                      <a:pt x="216" y="573"/>
                    </a:lnTo>
                    <a:lnTo>
                      <a:pt x="205" y="573"/>
                    </a:lnTo>
                    <a:lnTo>
                      <a:pt x="195" y="573"/>
                    </a:lnTo>
                    <a:lnTo>
                      <a:pt x="184" y="573"/>
                    </a:lnTo>
                    <a:lnTo>
                      <a:pt x="172" y="573"/>
                    </a:lnTo>
                    <a:lnTo>
                      <a:pt x="162" y="573"/>
                    </a:lnTo>
                    <a:lnTo>
                      <a:pt x="151" y="573"/>
                    </a:lnTo>
                    <a:lnTo>
                      <a:pt x="140" y="573"/>
                    </a:lnTo>
                    <a:lnTo>
                      <a:pt x="129" y="573"/>
                    </a:lnTo>
                    <a:lnTo>
                      <a:pt x="118" y="573"/>
                    </a:lnTo>
                    <a:lnTo>
                      <a:pt x="107" y="573"/>
                    </a:lnTo>
                    <a:lnTo>
                      <a:pt x="97" y="573"/>
                    </a:lnTo>
                    <a:lnTo>
                      <a:pt x="85" y="573"/>
                    </a:lnTo>
                    <a:lnTo>
                      <a:pt x="74" y="573"/>
                    </a:lnTo>
                    <a:lnTo>
                      <a:pt x="64" y="573"/>
                    </a:lnTo>
                    <a:lnTo>
                      <a:pt x="52" y="573"/>
                    </a:lnTo>
                    <a:lnTo>
                      <a:pt x="41" y="573"/>
                    </a:lnTo>
                    <a:lnTo>
                      <a:pt x="40" y="568"/>
                    </a:lnTo>
                    <a:lnTo>
                      <a:pt x="40" y="562"/>
                    </a:lnTo>
                    <a:lnTo>
                      <a:pt x="39" y="557"/>
                    </a:lnTo>
                    <a:lnTo>
                      <a:pt x="39" y="551"/>
                    </a:lnTo>
                    <a:lnTo>
                      <a:pt x="35" y="551"/>
                    </a:lnTo>
                    <a:lnTo>
                      <a:pt x="30" y="550"/>
                    </a:lnTo>
                    <a:lnTo>
                      <a:pt x="25" y="550"/>
                    </a:lnTo>
                    <a:lnTo>
                      <a:pt x="20" y="549"/>
                    </a:lnTo>
                    <a:lnTo>
                      <a:pt x="16" y="549"/>
                    </a:lnTo>
                    <a:lnTo>
                      <a:pt x="11" y="549"/>
                    </a:lnTo>
                    <a:lnTo>
                      <a:pt x="6" y="548"/>
                    </a:lnTo>
                    <a:lnTo>
                      <a:pt x="1" y="548"/>
                    </a:lnTo>
                    <a:lnTo>
                      <a:pt x="1" y="416"/>
                    </a:lnTo>
                    <a:lnTo>
                      <a:pt x="1" y="282"/>
                    </a:lnTo>
                    <a:lnTo>
                      <a:pt x="1" y="149"/>
                    </a:lnTo>
                    <a:lnTo>
                      <a:pt x="0" y="17"/>
                    </a:lnTo>
                    <a:close/>
                  </a:path>
                </a:pathLst>
              </a:custGeom>
              <a:solidFill>
                <a:srgbClr val="C9B59B"/>
              </a:solidFill>
              <a:ln w="9525">
                <a:noFill/>
                <a:round/>
                <a:headEnd/>
                <a:tailEnd/>
              </a:ln>
            </p:spPr>
            <p:txBody>
              <a:bodyPr/>
              <a:lstStyle/>
              <a:p>
                <a:endParaRPr lang="en-US"/>
              </a:p>
            </p:txBody>
          </p:sp>
          <p:sp>
            <p:nvSpPr>
              <p:cNvPr id="345" name="Freeform 90"/>
              <p:cNvSpPr>
                <a:spLocks/>
              </p:cNvSpPr>
              <p:nvPr/>
            </p:nvSpPr>
            <p:spPr bwMode="auto">
              <a:xfrm>
                <a:off x="2752" y="1182"/>
                <a:ext cx="36" cy="85"/>
              </a:xfrm>
              <a:custGeom>
                <a:avLst/>
                <a:gdLst/>
                <a:ahLst/>
                <a:cxnLst>
                  <a:cxn ang="0">
                    <a:pos x="0" y="17"/>
                  </a:cxn>
                  <a:cxn ang="0">
                    <a:pos x="14" y="16"/>
                  </a:cxn>
                  <a:cxn ang="0">
                    <a:pos x="27" y="15"/>
                  </a:cxn>
                  <a:cxn ang="0">
                    <a:pos x="40" y="14"/>
                  </a:cxn>
                  <a:cxn ang="0">
                    <a:pos x="53" y="13"/>
                  </a:cxn>
                  <a:cxn ang="0">
                    <a:pos x="67" y="11"/>
                  </a:cxn>
                  <a:cxn ang="0">
                    <a:pos x="81" y="10"/>
                  </a:cxn>
                  <a:cxn ang="0">
                    <a:pos x="94" y="9"/>
                  </a:cxn>
                  <a:cxn ang="0">
                    <a:pos x="107" y="8"/>
                  </a:cxn>
                  <a:cxn ang="0">
                    <a:pos x="121" y="7"/>
                  </a:cxn>
                  <a:cxn ang="0">
                    <a:pos x="134" y="6"/>
                  </a:cxn>
                  <a:cxn ang="0">
                    <a:pos x="148" y="5"/>
                  </a:cxn>
                  <a:cxn ang="0">
                    <a:pos x="162" y="4"/>
                  </a:cxn>
                  <a:cxn ang="0">
                    <a:pos x="175" y="3"/>
                  </a:cxn>
                  <a:cxn ang="0">
                    <a:pos x="188" y="2"/>
                  </a:cxn>
                  <a:cxn ang="0">
                    <a:pos x="201" y="1"/>
                  </a:cxn>
                  <a:cxn ang="0">
                    <a:pos x="215" y="0"/>
                  </a:cxn>
                  <a:cxn ang="0">
                    <a:pos x="215" y="125"/>
                  </a:cxn>
                  <a:cxn ang="0">
                    <a:pos x="216" y="250"/>
                  </a:cxn>
                  <a:cxn ang="0">
                    <a:pos x="216" y="374"/>
                  </a:cxn>
                  <a:cxn ang="0">
                    <a:pos x="216" y="498"/>
                  </a:cxn>
                  <a:cxn ang="0">
                    <a:pos x="216" y="501"/>
                  </a:cxn>
                  <a:cxn ang="0">
                    <a:pos x="216" y="503"/>
                  </a:cxn>
                  <a:cxn ang="0">
                    <a:pos x="216" y="506"/>
                  </a:cxn>
                  <a:cxn ang="0">
                    <a:pos x="216" y="509"/>
                  </a:cxn>
                  <a:cxn ang="0">
                    <a:pos x="205" y="509"/>
                  </a:cxn>
                  <a:cxn ang="0">
                    <a:pos x="195" y="509"/>
                  </a:cxn>
                  <a:cxn ang="0">
                    <a:pos x="184" y="509"/>
                  </a:cxn>
                  <a:cxn ang="0">
                    <a:pos x="172" y="508"/>
                  </a:cxn>
                  <a:cxn ang="0">
                    <a:pos x="162" y="508"/>
                  </a:cxn>
                  <a:cxn ang="0">
                    <a:pos x="151" y="508"/>
                  </a:cxn>
                  <a:cxn ang="0">
                    <a:pos x="140" y="508"/>
                  </a:cxn>
                  <a:cxn ang="0">
                    <a:pos x="129" y="508"/>
                  </a:cxn>
                  <a:cxn ang="0">
                    <a:pos x="118" y="508"/>
                  </a:cxn>
                  <a:cxn ang="0">
                    <a:pos x="107" y="508"/>
                  </a:cxn>
                  <a:cxn ang="0">
                    <a:pos x="97" y="508"/>
                  </a:cxn>
                  <a:cxn ang="0">
                    <a:pos x="85" y="508"/>
                  </a:cxn>
                  <a:cxn ang="0">
                    <a:pos x="74" y="508"/>
                  </a:cxn>
                  <a:cxn ang="0">
                    <a:pos x="64" y="508"/>
                  </a:cxn>
                  <a:cxn ang="0">
                    <a:pos x="52" y="508"/>
                  </a:cxn>
                  <a:cxn ang="0">
                    <a:pos x="41" y="508"/>
                  </a:cxn>
                  <a:cxn ang="0">
                    <a:pos x="40" y="503"/>
                  </a:cxn>
                  <a:cxn ang="0">
                    <a:pos x="40" y="499"/>
                  </a:cxn>
                  <a:cxn ang="0">
                    <a:pos x="39" y="494"/>
                  </a:cxn>
                  <a:cxn ang="0">
                    <a:pos x="39" y="490"/>
                  </a:cxn>
                  <a:cxn ang="0">
                    <a:pos x="35" y="490"/>
                  </a:cxn>
                  <a:cxn ang="0">
                    <a:pos x="30" y="489"/>
                  </a:cxn>
                  <a:cxn ang="0">
                    <a:pos x="25" y="489"/>
                  </a:cxn>
                  <a:cxn ang="0">
                    <a:pos x="20" y="488"/>
                  </a:cxn>
                  <a:cxn ang="0">
                    <a:pos x="16" y="488"/>
                  </a:cxn>
                  <a:cxn ang="0">
                    <a:pos x="11" y="488"/>
                  </a:cxn>
                  <a:cxn ang="0">
                    <a:pos x="6" y="487"/>
                  </a:cxn>
                  <a:cxn ang="0">
                    <a:pos x="1" y="487"/>
                  </a:cxn>
                  <a:cxn ang="0">
                    <a:pos x="1" y="369"/>
                  </a:cxn>
                  <a:cxn ang="0">
                    <a:pos x="1" y="252"/>
                  </a:cxn>
                  <a:cxn ang="0">
                    <a:pos x="1" y="134"/>
                  </a:cxn>
                  <a:cxn ang="0">
                    <a:pos x="0" y="17"/>
                  </a:cxn>
                </a:cxnLst>
                <a:rect l="0" t="0" r="r" b="b"/>
                <a:pathLst>
                  <a:path w="216" h="509">
                    <a:moveTo>
                      <a:pt x="0" y="17"/>
                    </a:moveTo>
                    <a:lnTo>
                      <a:pt x="14" y="16"/>
                    </a:lnTo>
                    <a:lnTo>
                      <a:pt x="27" y="15"/>
                    </a:lnTo>
                    <a:lnTo>
                      <a:pt x="40" y="14"/>
                    </a:lnTo>
                    <a:lnTo>
                      <a:pt x="53" y="13"/>
                    </a:lnTo>
                    <a:lnTo>
                      <a:pt x="67" y="11"/>
                    </a:lnTo>
                    <a:lnTo>
                      <a:pt x="81" y="10"/>
                    </a:lnTo>
                    <a:lnTo>
                      <a:pt x="94" y="9"/>
                    </a:lnTo>
                    <a:lnTo>
                      <a:pt x="107" y="8"/>
                    </a:lnTo>
                    <a:lnTo>
                      <a:pt x="121" y="7"/>
                    </a:lnTo>
                    <a:lnTo>
                      <a:pt x="134" y="6"/>
                    </a:lnTo>
                    <a:lnTo>
                      <a:pt x="148" y="5"/>
                    </a:lnTo>
                    <a:lnTo>
                      <a:pt x="162" y="4"/>
                    </a:lnTo>
                    <a:lnTo>
                      <a:pt x="175" y="3"/>
                    </a:lnTo>
                    <a:lnTo>
                      <a:pt x="188" y="2"/>
                    </a:lnTo>
                    <a:lnTo>
                      <a:pt x="201" y="1"/>
                    </a:lnTo>
                    <a:lnTo>
                      <a:pt x="215" y="0"/>
                    </a:lnTo>
                    <a:lnTo>
                      <a:pt x="215" y="125"/>
                    </a:lnTo>
                    <a:lnTo>
                      <a:pt x="216" y="250"/>
                    </a:lnTo>
                    <a:lnTo>
                      <a:pt x="216" y="374"/>
                    </a:lnTo>
                    <a:lnTo>
                      <a:pt x="216" y="498"/>
                    </a:lnTo>
                    <a:lnTo>
                      <a:pt x="216" y="501"/>
                    </a:lnTo>
                    <a:lnTo>
                      <a:pt x="216" y="503"/>
                    </a:lnTo>
                    <a:lnTo>
                      <a:pt x="216" y="506"/>
                    </a:lnTo>
                    <a:lnTo>
                      <a:pt x="216" y="509"/>
                    </a:lnTo>
                    <a:lnTo>
                      <a:pt x="205" y="509"/>
                    </a:lnTo>
                    <a:lnTo>
                      <a:pt x="195" y="509"/>
                    </a:lnTo>
                    <a:lnTo>
                      <a:pt x="184" y="509"/>
                    </a:lnTo>
                    <a:lnTo>
                      <a:pt x="172" y="508"/>
                    </a:lnTo>
                    <a:lnTo>
                      <a:pt x="162" y="508"/>
                    </a:lnTo>
                    <a:lnTo>
                      <a:pt x="151" y="508"/>
                    </a:lnTo>
                    <a:lnTo>
                      <a:pt x="140" y="508"/>
                    </a:lnTo>
                    <a:lnTo>
                      <a:pt x="129" y="508"/>
                    </a:lnTo>
                    <a:lnTo>
                      <a:pt x="118" y="508"/>
                    </a:lnTo>
                    <a:lnTo>
                      <a:pt x="107" y="508"/>
                    </a:lnTo>
                    <a:lnTo>
                      <a:pt x="97" y="508"/>
                    </a:lnTo>
                    <a:lnTo>
                      <a:pt x="85" y="508"/>
                    </a:lnTo>
                    <a:lnTo>
                      <a:pt x="74" y="508"/>
                    </a:lnTo>
                    <a:lnTo>
                      <a:pt x="64" y="508"/>
                    </a:lnTo>
                    <a:lnTo>
                      <a:pt x="52" y="508"/>
                    </a:lnTo>
                    <a:lnTo>
                      <a:pt x="41" y="508"/>
                    </a:lnTo>
                    <a:lnTo>
                      <a:pt x="40" y="503"/>
                    </a:lnTo>
                    <a:lnTo>
                      <a:pt x="40" y="499"/>
                    </a:lnTo>
                    <a:lnTo>
                      <a:pt x="39" y="494"/>
                    </a:lnTo>
                    <a:lnTo>
                      <a:pt x="39" y="490"/>
                    </a:lnTo>
                    <a:lnTo>
                      <a:pt x="35" y="490"/>
                    </a:lnTo>
                    <a:lnTo>
                      <a:pt x="30" y="489"/>
                    </a:lnTo>
                    <a:lnTo>
                      <a:pt x="25" y="489"/>
                    </a:lnTo>
                    <a:lnTo>
                      <a:pt x="20" y="488"/>
                    </a:lnTo>
                    <a:lnTo>
                      <a:pt x="16" y="488"/>
                    </a:lnTo>
                    <a:lnTo>
                      <a:pt x="11" y="488"/>
                    </a:lnTo>
                    <a:lnTo>
                      <a:pt x="6" y="487"/>
                    </a:lnTo>
                    <a:lnTo>
                      <a:pt x="1" y="487"/>
                    </a:lnTo>
                    <a:lnTo>
                      <a:pt x="1" y="369"/>
                    </a:lnTo>
                    <a:lnTo>
                      <a:pt x="1" y="252"/>
                    </a:lnTo>
                    <a:lnTo>
                      <a:pt x="1" y="134"/>
                    </a:lnTo>
                    <a:lnTo>
                      <a:pt x="0" y="17"/>
                    </a:lnTo>
                    <a:close/>
                  </a:path>
                </a:pathLst>
              </a:custGeom>
              <a:solidFill>
                <a:srgbClr val="CCBAA0"/>
              </a:solidFill>
              <a:ln w="9525">
                <a:noFill/>
                <a:round/>
                <a:headEnd/>
                <a:tailEnd/>
              </a:ln>
            </p:spPr>
            <p:txBody>
              <a:bodyPr/>
              <a:lstStyle/>
              <a:p>
                <a:endParaRPr lang="en-US"/>
              </a:p>
            </p:txBody>
          </p:sp>
          <p:sp>
            <p:nvSpPr>
              <p:cNvPr id="346" name="Freeform 91"/>
              <p:cNvSpPr>
                <a:spLocks/>
              </p:cNvSpPr>
              <p:nvPr/>
            </p:nvSpPr>
            <p:spPr bwMode="auto">
              <a:xfrm>
                <a:off x="2752" y="1183"/>
                <a:ext cx="36" cy="73"/>
              </a:xfrm>
              <a:custGeom>
                <a:avLst/>
                <a:gdLst/>
                <a:ahLst/>
                <a:cxnLst>
                  <a:cxn ang="0">
                    <a:pos x="0" y="16"/>
                  </a:cxn>
                  <a:cxn ang="0">
                    <a:pos x="14" y="15"/>
                  </a:cxn>
                  <a:cxn ang="0">
                    <a:pos x="27" y="14"/>
                  </a:cxn>
                  <a:cxn ang="0">
                    <a:pos x="40" y="13"/>
                  </a:cxn>
                  <a:cxn ang="0">
                    <a:pos x="53" y="12"/>
                  </a:cxn>
                  <a:cxn ang="0">
                    <a:pos x="67" y="10"/>
                  </a:cxn>
                  <a:cxn ang="0">
                    <a:pos x="81" y="9"/>
                  </a:cxn>
                  <a:cxn ang="0">
                    <a:pos x="94" y="8"/>
                  </a:cxn>
                  <a:cxn ang="0">
                    <a:pos x="107" y="7"/>
                  </a:cxn>
                  <a:cxn ang="0">
                    <a:pos x="121" y="7"/>
                  </a:cxn>
                  <a:cxn ang="0">
                    <a:pos x="134" y="6"/>
                  </a:cxn>
                  <a:cxn ang="0">
                    <a:pos x="148" y="5"/>
                  </a:cxn>
                  <a:cxn ang="0">
                    <a:pos x="162" y="4"/>
                  </a:cxn>
                  <a:cxn ang="0">
                    <a:pos x="175" y="3"/>
                  </a:cxn>
                  <a:cxn ang="0">
                    <a:pos x="188" y="2"/>
                  </a:cxn>
                  <a:cxn ang="0">
                    <a:pos x="201" y="1"/>
                  </a:cxn>
                  <a:cxn ang="0">
                    <a:pos x="215" y="0"/>
                  </a:cxn>
                  <a:cxn ang="0">
                    <a:pos x="215" y="109"/>
                  </a:cxn>
                  <a:cxn ang="0">
                    <a:pos x="216" y="216"/>
                  </a:cxn>
                  <a:cxn ang="0">
                    <a:pos x="216" y="325"/>
                  </a:cxn>
                  <a:cxn ang="0">
                    <a:pos x="216" y="433"/>
                  </a:cxn>
                  <a:cxn ang="0">
                    <a:pos x="216" y="435"/>
                  </a:cxn>
                  <a:cxn ang="0">
                    <a:pos x="216" y="438"/>
                  </a:cxn>
                  <a:cxn ang="0">
                    <a:pos x="216" y="440"/>
                  </a:cxn>
                  <a:cxn ang="0">
                    <a:pos x="216" y="443"/>
                  </a:cxn>
                  <a:cxn ang="0">
                    <a:pos x="205" y="443"/>
                  </a:cxn>
                  <a:cxn ang="0">
                    <a:pos x="195" y="443"/>
                  </a:cxn>
                  <a:cxn ang="0">
                    <a:pos x="184" y="443"/>
                  </a:cxn>
                  <a:cxn ang="0">
                    <a:pos x="172" y="442"/>
                  </a:cxn>
                  <a:cxn ang="0">
                    <a:pos x="162" y="442"/>
                  </a:cxn>
                  <a:cxn ang="0">
                    <a:pos x="151" y="442"/>
                  </a:cxn>
                  <a:cxn ang="0">
                    <a:pos x="140" y="442"/>
                  </a:cxn>
                  <a:cxn ang="0">
                    <a:pos x="129" y="442"/>
                  </a:cxn>
                  <a:cxn ang="0">
                    <a:pos x="118" y="442"/>
                  </a:cxn>
                  <a:cxn ang="0">
                    <a:pos x="107" y="442"/>
                  </a:cxn>
                  <a:cxn ang="0">
                    <a:pos x="97" y="442"/>
                  </a:cxn>
                  <a:cxn ang="0">
                    <a:pos x="85" y="442"/>
                  </a:cxn>
                  <a:cxn ang="0">
                    <a:pos x="74" y="442"/>
                  </a:cxn>
                  <a:cxn ang="0">
                    <a:pos x="64" y="442"/>
                  </a:cxn>
                  <a:cxn ang="0">
                    <a:pos x="52" y="442"/>
                  </a:cxn>
                  <a:cxn ang="0">
                    <a:pos x="41" y="442"/>
                  </a:cxn>
                  <a:cxn ang="0">
                    <a:pos x="40" y="438"/>
                  </a:cxn>
                  <a:cxn ang="0">
                    <a:pos x="40" y="434"/>
                  </a:cxn>
                  <a:cxn ang="0">
                    <a:pos x="39" y="430"/>
                  </a:cxn>
                  <a:cxn ang="0">
                    <a:pos x="39" y="426"/>
                  </a:cxn>
                  <a:cxn ang="0">
                    <a:pos x="35" y="426"/>
                  </a:cxn>
                  <a:cxn ang="0">
                    <a:pos x="30" y="425"/>
                  </a:cxn>
                  <a:cxn ang="0">
                    <a:pos x="25" y="425"/>
                  </a:cxn>
                  <a:cxn ang="0">
                    <a:pos x="20" y="425"/>
                  </a:cxn>
                  <a:cxn ang="0">
                    <a:pos x="16" y="425"/>
                  </a:cxn>
                  <a:cxn ang="0">
                    <a:pos x="11" y="425"/>
                  </a:cxn>
                  <a:cxn ang="0">
                    <a:pos x="6" y="424"/>
                  </a:cxn>
                  <a:cxn ang="0">
                    <a:pos x="1" y="424"/>
                  </a:cxn>
                  <a:cxn ang="0">
                    <a:pos x="1" y="321"/>
                  </a:cxn>
                  <a:cxn ang="0">
                    <a:pos x="1" y="219"/>
                  </a:cxn>
                  <a:cxn ang="0">
                    <a:pos x="1" y="118"/>
                  </a:cxn>
                  <a:cxn ang="0">
                    <a:pos x="0" y="16"/>
                  </a:cxn>
                </a:cxnLst>
                <a:rect l="0" t="0" r="r" b="b"/>
                <a:pathLst>
                  <a:path w="216" h="443">
                    <a:moveTo>
                      <a:pt x="0" y="16"/>
                    </a:moveTo>
                    <a:lnTo>
                      <a:pt x="14" y="15"/>
                    </a:lnTo>
                    <a:lnTo>
                      <a:pt x="27" y="14"/>
                    </a:lnTo>
                    <a:lnTo>
                      <a:pt x="40" y="13"/>
                    </a:lnTo>
                    <a:lnTo>
                      <a:pt x="53" y="12"/>
                    </a:lnTo>
                    <a:lnTo>
                      <a:pt x="67" y="10"/>
                    </a:lnTo>
                    <a:lnTo>
                      <a:pt x="81" y="9"/>
                    </a:lnTo>
                    <a:lnTo>
                      <a:pt x="94" y="8"/>
                    </a:lnTo>
                    <a:lnTo>
                      <a:pt x="107" y="7"/>
                    </a:lnTo>
                    <a:lnTo>
                      <a:pt x="121" y="7"/>
                    </a:lnTo>
                    <a:lnTo>
                      <a:pt x="134" y="6"/>
                    </a:lnTo>
                    <a:lnTo>
                      <a:pt x="148" y="5"/>
                    </a:lnTo>
                    <a:lnTo>
                      <a:pt x="162" y="4"/>
                    </a:lnTo>
                    <a:lnTo>
                      <a:pt x="175" y="3"/>
                    </a:lnTo>
                    <a:lnTo>
                      <a:pt x="188" y="2"/>
                    </a:lnTo>
                    <a:lnTo>
                      <a:pt x="201" y="1"/>
                    </a:lnTo>
                    <a:lnTo>
                      <a:pt x="215" y="0"/>
                    </a:lnTo>
                    <a:lnTo>
                      <a:pt x="215" y="109"/>
                    </a:lnTo>
                    <a:lnTo>
                      <a:pt x="216" y="216"/>
                    </a:lnTo>
                    <a:lnTo>
                      <a:pt x="216" y="325"/>
                    </a:lnTo>
                    <a:lnTo>
                      <a:pt x="216" y="433"/>
                    </a:lnTo>
                    <a:lnTo>
                      <a:pt x="216" y="435"/>
                    </a:lnTo>
                    <a:lnTo>
                      <a:pt x="216" y="438"/>
                    </a:lnTo>
                    <a:lnTo>
                      <a:pt x="216" y="440"/>
                    </a:lnTo>
                    <a:lnTo>
                      <a:pt x="216" y="443"/>
                    </a:lnTo>
                    <a:lnTo>
                      <a:pt x="205" y="443"/>
                    </a:lnTo>
                    <a:lnTo>
                      <a:pt x="195" y="443"/>
                    </a:lnTo>
                    <a:lnTo>
                      <a:pt x="184" y="443"/>
                    </a:lnTo>
                    <a:lnTo>
                      <a:pt x="172" y="442"/>
                    </a:lnTo>
                    <a:lnTo>
                      <a:pt x="162" y="442"/>
                    </a:lnTo>
                    <a:lnTo>
                      <a:pt x="151" y="442"/>
                    </a:lnTo>
                    <a:lnTo>
                      <a:pt x="140" y="442"/>
                    </a:lnTo>
                    <a:lnTo>
                      <a:pt x="129" y="442"/>
                    </a:lnTo>
                    <a:lnTo>
                      <a:pt x="118" y="442"/>
                    </a:lnTo>
                    <a:lnTo>
                      <a:pt x="107" y="442"/>
                    </a:lnTo>
                    <a:lnTo>
                      <a:pt x="97" y="442"/>
                    </a:lnTo>
                    <a:lnTo>
                      <a:pt x="85" y="442"/>
                    </a:lnTo>
                    <a:lnTo>
                      <a:pt x="74" y="442"/>
                    </a:lnTo>
                    <a:lnTo>
                      <a:pt x="64" y="442"/>
                    </a:lnTo>
                    <a:lnTo>
                      <a:pt x="52" y="442"/>
                    </a:lnTo>
                    <a:lnTo>
                      <a:pt x="41" y="442"/>
                    </a:lnTo>
                    <a:lnTo>
                      <a:pt x="40" y="438"/>
                    </a:lnTo>
                    <a:lnTo>
                      <a:pt x="40" y="434"/>
                    </a:lnTo>
                    <a:lnTo>
                      <a:pt x="39" y="430"/>
                    </a:lnTo>
                    <a:lnTo>
                      <a:pt x="39" y="426"/>
                    </a:lnTo>
                    <a:lnTo>
                      <a:pt x="35" y="426"/>
                    </a:lnTo>
                    <a:lnTo>
                      <a:pt x="30" y="425"/>
                    </a:lnTo>
                    <a:lnTo>
                      <a:pt x="25" y="425"/>
                    </a:lnTo>
                    <a:lnTo>
                      <a:pt x="20" y="425"/>
                    </a:lnTo>
                    <a:lnTo>
                      <a:pt x="16" y="425"/>
                    </a:lnTo>
                    <a:lnTo>
                      <a:pt x="11" y="425"/>
                    </a:lnTo>
                    <a:lnTo>
                      <a:pt x="6" y="424"/>
                    </a:lnTo>
                    <a:lnTo>
                      <a:pt x="1" y="424"/>
                    </a:lnTo>
                    <a:lnTo>
                      <a:pt x="1" y="321"/>
                    </a:lnTo>
                    <a:lnTo>
                      <a:pt x="1" y="219"/>
                    </a:lnTo>
                    <a:lnTo>
                      <a:pt x="1" y="118"/>
                    </a:lnTo>
                    <a:lnTo>
                      <a:pt x="0" y="16"/>
                    </a:lnTo>
                    <a:close/>
                  </a:path>
                </a:pathLst>
              </a:custGeom>
              <a:solidFill>
                <a:srgbClr val="D3C1AA"/>
              </a:solidFill>
              <a:ln w="9525">
                <a:noFill/>
                <a:round/>
                <a:headEnd/>
                <a:tailEnd/>
              </a:ln>
            </p:spPr>
            <p:txBody>
              <a:bodyPr/>
              <a:lstStyle/>
              <a:p>
                <a:endParaRPr lang="en-US"/>
              </a:p>
            </p:txBody>
          </p:sp>
          <p:sp>
            <p:nvSpPr>
              <p:cNvPr id="347" name="Freeform 92"/>
              <p:cNvSpPr>
                <a:spLocks/>
              </p:cNvSpPr>
              <p:nvPr/>
            </p:nvSpPr>
            <p:spPr bwMode="auto">
              <a:xfrm>
                <a:off x="2752" y="1183"/>
                <a:ext cx="36" cy="63"/>
              </a:xfrm>
              <a:custGeom>
                <a:avLst/>
                <a:gdLst/>
                <a:ahLst/>
                <a:cxnLst>
                  <a:cxn ang="0">
                    <a:pos x="0" y="14"/>
                  </a:cxn>
                  <a:cxn ang="0">
                    <a:pos x="14" y="13"/>
                  </a:cxn>
                  <a:cxn ang="0">
                    <a:pos x="27" y="12"/>
                  </a:cxn>
                  <a:cxn ang="0">
                    <a:pos x="40" y="12"/>
                  </a:cxn>
                  <a:cxn ang="0">
                    <a:pos x="53" y="11"/>
                  </a:cxn>
                  <a:cxn ang="0">
                    <a:pos x="67" y="9"/>
                  </a:cxn>
                  <a:cxn ang="0">
                    <a:pos x="81" y="8"/>
                  </a:cxn>
                  <a:cxn ang="0">
                    <a:pos x="94" y="7"/>
                  </a:cxn>
                  <a:cxn ang="0">
                    <a:pos x="107" y="6"/>
                  </a:cxn>
                  <a:cxn ang="0">
                    <a:pos x="121" y="6"/>
                  </a:cxn>
                  <a:cxn ang="0">
                    <a:pos x="134" y="5"/>
                  </a:cxn>
                  <a:cxn ang="0">
                    <a:pos x="148" y="4"/>
                  </a:cxn>
                  <a:cxn ang="0">
                    <a:pos x="162" y="3"/>
                  </a:cxn>
                  <a:cxn ang="0">
                    <a:pos x="175" y="2"/>
                  </a:cxn>
                  <a:cxn ang="0">
                    <a:pos x="188" y="2"/>
                  </a:cxn>
                  <a:cxn ang="0">
                    <a:pos x="201" y="1"/>
                  </a:cxn>
                  <a:cxn ang="0">
                    <a:pos x="215" y="0"/>
                  </a:cxn>
                  <a:cxn ang="0">
                    <a:pos x="215" y="93"/>
                  </a:cxn>
                  <a:cxn ang="0">
                    <a:pos x="216" y="184"/>
                  </a:cxn>
                  <a:cxn ang="0">
                    <a:pos x="216" y="276"/>
                  </a:cxn>
                  <a:cxn ang="0">
                    <a:pos x="216" y="368"/>
                  </a:cxn>
                  <a:cxn ang="0">
                    <a:pos x="216" y="370"/>
                  </a:cxn>
                  <a:cxn ang="0">
                    <a:pos x="216" y="372"/>
                  </a:cxn>
                  <a:cxn ang="0">
                    <a:pos x="216" y="375"/>
                  </a:cxn>
                  <a:cxn ang="0">
                    <a:pos x="216" y="377"/>
                  </a:cxn>
                  <a:cxn ang="0">
                    <a:pos x="205" y="377"/>
                  </a:cxn>
                  <a:cxn ang="0">
                    <a:pos x="195" y="377"/>
                  </a:cxn>
                  <a:cxn ang="0">
                    <a:pos x="184" y="377"/>
                  </a:cxn>
                  <a:cxn ang="0">
                    <a:pos x="172" y="377"/>
                  </a:cxn>
                  <a:cxn ang="0">
                    <a:pos x="162" y="377"/>
                  </a:cxn>
                  <a:cxn ang="0">
                    <a:pos x="151" y="377"/>
                  </a:cxn>
                  <a:cxn ang="0">
                    <a:pos x="140" y="377"/>
                  </a:cxn>
                  <a:cxn ang="0">
                    <a:pos x="129" y="376"/>
                  </a:cxn>
                  <a:cxn ang="0">
                    <a:pos x="118" y="376"/>
                  </a:cxn>
                  <a:cxn ang="0">
                    <a:pos x="107" y="376"/>
                  </a:cxn>
                  <a:cxn ang="0">
                    <a:pos x="97" y="376"/>
                  </a:cxn>
                  <a:cxn ang="0">
                    <a:pos x="85" y="376"/>
                  </a:cxn>
                  <a:cxn ang="0">
                    <a:pos x="74" y="376"/>
                  </a:cxn>
                  <a:cxn ang="0">
                    <a:pos x="64" y="376"/>
                  </a:cxn>
                  <a:cxn ang="0">
                    <a:pos x="52" y="376"/>
                  </a:cxn>
                  <a:cxn ang="0">
                    <a:pos x="41" y="376"/>
                  </a:cxn>
                  <a:cxn ang="0">
                    <a:pos x="40" y="373"/>
                  </a:cxn>
                  <a:cxn ang="0">
                    <a:pos x="40" y="369"/>
                  </a:cxn>
                  <a:cxn ang="0">
                    <a:pos x="39" y="366"/>
                  </a:cxn>
                  <a:cxn ang="0">
                    <a:pos x="39" y="363"/>
                  </a:cxn>
                  <a:cxn ang="0">
                    <a:pos x="35" y="363"/>
                  </a:cxn>
                  <a:cxn ang="0">
                    <a:pos x="30" y="362"/>
                  </a:cxn>
                  <a:cxn ang="0">
                    <a:pos x="25" y="362"/>
                  </a:cxn>
                  <a:cxn ang="0">
                    <a:pos x="20" y="362"/>
                  </a:cxn>
                  <a:cxn ang="0">
                    <a:pos x="16" y="362"/>
                  </a:cxn>
                  <a:cxn ang="0">
                    <a:pos x="11" y="362"/>
                  </a:cxn>
                  <a:cxn ang="0">
                    <a:pos x="6" y="361"/>
                  </a:cxn>
                  <a:cxn ang="0">
                    <a:pos x="1" y="361"/>
                  </a:cxn>
                  <a:cxn ang="0">
                    <a:pos x="1" y="274"/>
                  </a:cxn>
                  <a:cxn ang="0">
                    <a:pos x="1" y="188"/>
                  </a:cxn>
                  <a:cxn ang="0">
                    <a:pos x="1" y="101"/>
                  </a:cxn>
                  <a:cxn ang="0">
                    <a:pos x="0" y="14"/>
                  </a:cxn>
                </a:cxnLst>
                <a:rect l="0" t="0" r="r" b="b"/>
                <a:pathLst>
                  <a:path w="216" h="377">
                    <a:moveTo>
                      <a:pt x="0" y="14"/>
                    </a:moveTo>
                    <a:lnTo>
                      <a:pt x="14" y="13"/>
                    </a:lnTo>
                    <a:lnTo>
                      <a:pt x="27" y="12"/>
                    </a:lnTo>
                    <a:lnTo>
                      <a:pt x="40" y="12"/>
                    </a:lnTo>
                    <a:lnTo>
                      <a:pt x="53" y="11"/>
                    </a:lnTo>
                    <a:lnTo>
                      <a:pt x="67" y="9"/>
                    </a:lnTo>
                    <a:lnTo>
                      <a:pt x="81" y="8"/>
                    </a:lnTo>
                    <a:lnTo>
                      <a:pt x="94" y="7"/>
                    </a:lnTo>
                    <a:lnTo>
                      <a:pt x="107" y="6"/>
                    </a:lnTo>
                    <a:lnTo>
                      <a:pt x="121" y="6"/>
                    </a:lnTo>
                    <a:lnTo>
                      <a:pt x="134" y="5"/>
                    </a:lnTo>
                    <a:lnTo>
                      <a:pt x="148" y="4"/>
                    </a:lnTo>
                    <a:lnTo>
                      <a:pt x="162" y="3"/>
                    </a:lnTo>
                    <a:lnTo>
                      <a:pt x="175" y="2"/>
                    </a:lnTo>
                    <a:lnTo>
                      <a:pt x="188" y="2"/>
                    </a:lnTo>
                    <a:lnTo>
                      <a:pt x="201" y="1"/>
                    </a:lnTo>
                    <a:lnTo>
                      <a:pt x="215" y="0"/>
                    </a:lnTo>
                    <a:lnTo>
                      <a:pt x="215" y="93"/>
                    </a:lnTo>
                    <a:lnTo>
                      <a:pt x="216" y="184"/>
                    </a:lnTo>
                    <a:lnTo>
                      <a:pt x="216" y="276"/>
                    </a:lnTo>
                    <a:lnTo>
                      <a:pt x="216" y="368"/>
                    </a:lnTo>
                    <a:lnTo>
                      <a:pt x="216" y="370"/>
                    </a:lnTo>
                    <a:lnTo>
                      <a:pt x="216" y="372"/>
                    </a:lnTo>
                    <a:lnTo>
                      <a:pt x="216" y="375"/>
                    </a:lnTo>
                    <a:lnTo>
                      <a:pt x="216" y="377"/>
                    </a:lnTo>
                    <a:lnTo>
                      <a:pt x="205" y="377"/>
                    </a:lnTo>
                    <a:lnTo>
                      <a:pt x="195" y="377"/>
                    </a:lnTo>
                    <a:lnTo>
                      <a:pt x="184" y="377"/>
                    </a:lnTo>
                    <a:lnTo>
                      <a:pt x="172" y="377"/>
                    </a:lnTo>
                    <a:lnTo>
                      <a:pt x="162" y="377"/>
                    </a:lnTo>
                    <a:lnTo>
                      <a:pt x="151" y="377"/>
                    </a:lnTo>
                    <a:lnTo>
                      <a:pt x="140" y="377"/>
                    </a:lnTo>
                    <a:lnTo>
                      <a:pt x="129" y="376"/>
                    </a:lnTo>
                    <a:lnTo>
                      <a:pt x="118" y="376"/>
                    </a:lnTo>
                    <a:lnTo>
                      <a:pt x="107" y="376"/>
                    </a:lnTo>
                    <a:lnTo>
                      <a:pt x="97" y="376"/>
                    </a:lnTo>
                    <a:lnTo>
                      <a:pt x="85" y="376"/>
                    </a:lnTo>
                    <a:lnTo>
                      <a:pt x="74" y="376"/>
                    </a:lnTo>
                    <a:lnTo>
                      <a:pt x="64" y="376"/>
                    </a:lnTo>
                    <a:lnTo>
                      <a:pt x="52" y="376"/>
                    </a:lnTo>
                    <a:lnTo>
                      <a:pt x="41" y="376"/>
                    </a:lnTo>
                    <a:lnTo>
                      <a:pt x="40" y="373"/>
                    </a:lnTo>
                    <a:lnTo>
                      <a:pt x="40" y="369"/>
                    </a:lnTo>
                    <a:lnTo>
                      <a:pt x="39" y="366"/>
                    </a:lnTo>
                    <a:lnTo>
                      <a:pt x="39" y="363"/>
                    </a:lnTo>
                    <a:lnTo>
                      <a:pt x="35" y="363"/>
                    </a:lnTo>
                    <a:lnTo>
                      <a:pt x="30" y="362"/>
                    </a:lnTo>
                    <a:lnTo>
                      <a:pt x="25" y="362"/>
                    </a:lnTo>
                    <a:lnTo>
                      <a:pt x="20" y="362"/>
                    </a:lnTo>
                    <a:lnTo>
                      <a:pt x="16" y="362"/>
                    </a:lnTo>
                    <a:lnTo>
                      <a:pt x="11" y="362"/>
                    </a:lnTo>
                    <a:lnTo>
                      <a:pt x="6" y="361"/>
                    </a:lnTo>
                    <a:lnTo>
                      <a:pt x="1" y="361"/>
                    </a:lnTo>
                    <a:lnTo>
                      <a:pt x="1" y="274"/>
                    </a:lnTo>
                    <a:lnTo>
                      <a:pt x="1" y="188"/>
                    </a:lnTo>
                    <a:lnTo>
                      <a:pt x="1" y="101"/>
                    </a:lnTo>
                    <a:lnTo>
                      <a:pt x="0" y="14"/>
                    </a:lnTo>
                    <a:close/>
                  </a:path>
                </a:pathLst>
              </a:custGeom>
              <a:solidFill>
                <a:srgbClr val="D8C9B2"/>
              </a:solidFill>
              <a:ln w="9525">
                <a:noFill/>
                <a:round/>
                <a:headEnd/>
                <a:tailEnd/>
              </a:ln>
            </p:spPr>
            <p:txBody>
              <a:bodyPr/>
              <a:lstStyle/>
              <a:p>
                <a:endParaRPr lang="en-US"/>
              </a:p>
            </p:txBody>
          </p:sp>
          <p:sp>
            <p:nvSpPr>
              <p:cNvPr id="348" name="Freeform 93"/>
              <p:cNvSpPr>
                <a:spLocks/>
              </p:cNvSpPr>
              <p:nvPr/>
            </p:nvSpPr>
            <p:spPr bwMode="auto">
              <a:xfrm>
                <a:off x="2752" y="1183"/>
                <a:ext cx="36" cy="52"/>
              </a:xfrm>
              <a:custGeom>
                <a:avLst/>
                <a:gdLst/>
                <a:ahLst/>
                <a:cxnLst>
                  <a:cxn ang="0">
                    <a:pos x="0" y="14"/>
                  </a:cxn>
                  <a:cxn ang="0">
                    <a:pos x="14" y="13"/>
                  </a:cxn>
                  <a:cxn ang="0">
                    <a:pos x="27" y="12"/>
                  </a:cxn>
                  <a:cxn ang="0">
                    <a:pos x="40" y="12"/>
                  </a:cxn>
                  <a:cxn ang="0">
                    <a:pos x="53" y="11"/>
                  </a:cxn>
                  <a:cxn ang="0">
                    <a:pos x="67" y="9"/>
                  </a:cxn>
                  <a:cxn ang="0">
                    <a:pos x="81" y="8"/>
                  </a:cxn>
                  <a:cxn ang="0">
                    <a:pos x="94" y="7"/>
                  </a:cxn>
                  <a:cxn ang="0">
                    <a:pos x="107" y="6"/>
                  </a:cxn>
                  <a:cxn ang="0">
                    <a:pos x="121" y="6"/>
                  </a:cxn>
                  <a:cxn ang="0">
                    <a:pos x="134" y="5"/>
                  </a:cxn>
                  <a:cxn ang="0">
                    <a:pos x="148" y="4"/>
                  </a:cxn>
                  <a:cxn ang="0">
                    <a:pos x="162" y="3"/>
                  </a:cxn>
                  <a:cxn ang="0">
                    <a:pos x="175" y="2"/>
                  </a:cxn>
                  <a:cxn ang="0">
                    <a:pos x="188" y="2"/>
                  </a:cxn>
                  <a:cxn ang="0">
                    <a:pos x="201" y="1"/>
                  </a:cxn>
                  <a:cxn ang="0">
                    <a:pos x="215" y="0"/>
                  </a:cxn>
                  <a:cxn ang="0">
                    <a:pos x="215" y="76"/>
                  </a:cxn>
                  <a:cxn ang="0">
                    <a:pos x="216" y="152"/>
                  </a:cxn>
                  <a:cxn ang="0">
                    <a:pos x="216" y="228"/>
                  </a:cxn>
                  <a:cxn ang="0">
                    <a:pos x="216" y="304"/>
                  </a:cxn>
                  <a:cxn ang="0">
                    <a:pos x="216" y="306"/>
                  </a:cxn>
                  <a:cxn ang="0">
                    <a:pos x="216" y="308"/>
                  </a:cxn>
                  <a:cxn ang="0">
                    <a:pos x="216" y="310"/>
                  </a:cxn>
                  <a:cxn ang="0">
                    <a:pos x="216" y="312"/>
                  </a:cxn>
                  <a:cxn ang="0">
                    <a:pos x="205" y="312"/>
                  </a:cxn>
                  <a:cxn ang="0">
                    <a:pos x="195" y="312"/>
                  </a:cxn>
                  <a:cxn ang="0">
                    <a:pos x="184" y="312"/>
                  </a:cxn>
                  <a:cxn ang="0">
                    <a:pos x="172" y="312"/>
                  </a:cxn>
                  <a:cxn ang="0">
                    <a:pos x="162" y="312"/>
                  </a:cxn>
                  <a:cxn ang="0">
                    <a:pos x="151" y="312"/>
                  </a:cxn>
                  <a:cxn ang="0">
                    <a:pos x="140" y="312"/>
                  </a:cxn>
                  <a:cxn ang="0">
                    <a:pos x="129" y="312"/>
                  </a:cxn>
                  <a:cxn ang="0">
                    <a:pos x="118" y="312"/>
                  </a:cxn>
                  <a:cxn ang="0">
                    <a:pos x="107" y="312"/>
                  </a:cxn>
                  <a:cxn ang="0">
                    <a:pos x="97" y="312"/>
                  </a:cxn>
                  <a:cxn ang="0">
                    <a:pos x="85" y="312"/>
                  </a:cxn>
                  <a:cxn ang="0">
                    <a:pos x="74" y="311"/>
                  </a:cxn>
                  <a:cxn ang="0">
                    <a:pos x="64" y="311"/>
                  </a:cxn>
                  <a:cxn ang="0">
                    <a:pos x="52" y="311"/>
                  </a:cxn>
                  <a:cxn ang="0">
                    <a:pos x="41" y="311"/>
                  </a:cxn>
                  <a:cxn ang="0">
                    <a:pos x="40" y="309"/>
                  </a:cxn>
                  <a:cxn ang="0">
                    <a:pos x="40" y="306"/>
                  </a:cxn>
                  <a:cxn ang="0">
                    <a:pos x="39" y="303"/>
                  </a:cxn>
                  <a:cxn ang="0">
                    <a:pos x="39" y="300"/>
                  </a:cxn>
                  <a:cxn ang="0">
                    <a:pos x="35" y="300"/>
                  </a:cxn>
                  <a:cxn ang="0">
                    <a:pos x="30" y="300"/>
                  </a:cxn>
                  <a:cxn ang="0">
                    <a:pos x="25" y="300"/>
                  </a:cxn>
                  <a:cxn ang="0">
                    <a:pos x="20" y="300"/>
                  </a:cxn>
                  <a:cxn ang="0">
                    <a:pos x="16" y="300"/>
                  </a:cxn>
                  <a:cxn ang="0">
                    <a:pos x="11" y="300"/>
                  </a:cxn>
                  <a:cxn ang="0">
                    <a:pos x="6" y="299"/>
                  </a:cxn>
                  <a:cxn ang="0">
                    <a:pos x="1" y="299"/>
                  </a:cxn>
                  <a:cxn ang="0">
                    <a:pos x="1" y="227"/>
                  </a:cxn>
                  <a:cxn ang="0">
                    <a:pos x="1" y="156"/>
                  </a:cxn>
                  <a:cxn ang="0">
                    <a:pos x="1" y="84"/>
                  </a:cxn>
                  <a:cxn ang="0">
                    <a:pos x="0" y="14"/>
                  </a:cxn>
                </a:cxnLst>
                <a:rect l="0" t="0" r="r" b="b"/>
                <a:pathLst>
                  <a:path w="216" h="312">
                    <a:moveTo>
                      <a:pt x="0" y="14"/>
                    </a:moveTo>
                    <a:lnTo>
                      <a:pt x="14" y="13"/>
                    </a:lnTo>
                    <a:lnTo>
                      <a:pt x="27" y="12"/>
                    </a:lnTo>
                    <a:lnTo>
                      <a:pt x="40" y="12"/>
                    </a:lnTo>
                    <a:lnTo>
                      <a:pt x="53" y="11"/>
                    </a:lnTo>
                    <a:lnTo>
                      <a:pt x="67" y="9"/>
                    </a:lnTo>
                    <a:lnTo>
                      <a:pt x="81" y="8"/>
                    </a:lnTo>
                    <a:lnTo>
                      <a:pt x="94" y="7"/>
                    </a:lnTo>
                    <a:lnTo>
                      <a:pt x="107" y="6"/>
                    </a:lnTo>
                    <a:lnTo>
                      <a:pt x="121" y="6"/>
                    </a:lnTo>
                    <a:lnTo>
                      <a:pt x="134" y="5"/>
                    </a:lnTo>
                    <a:lnTo>
                      <a:pt x="148" y="4"/>
                    </a:lnTo>
                    <a:lnTo>
                      <a:pt x="162" y="3"/>
                    </a:lnTo>
                    <a:lnTo>
                      <a:pt x="175" y="2"/>
                    </a:lnTo>
                    <a:lnTo>
                      <a:pt x="188" y="2"/>
                    </a:lnTo>
                    <a:lnTo>
                      <a:pt x="201" y="1"/>
                    </a:lnTo>
                    <a:lnTo>
                      <a:pt x="215" y="0"/>
                    </a:lnTo>
                    <a:lnTo>
                      <a:pt x="215" y="76"/>
                    </a:lnTo>
                    <a:lnTo>
                      <a:pt x="216" y="152"/>
                    </a:lnTo>
                    <a:lnTo>
                      <a:pt x="216" y="228"/>
                    </a:lnTo>
                    <a:lnTo>
                      <a:pt x="216" y="304"/>
                    </a:lnTo>
                    <a:lnTo>
                      <a:pt x="216" y="306"/>
                    </a:lnTo>
                    <a:lnTo>
                      <a:pt x="216" y="308"/>
                    </a:lnTo>
                    <a:lnTo>
                      <a:pt x="216" y="310"/>
                    </a:lnTo>
                    <a:lnTo>
                      <a:pt x="216" y="312"/>
                    </a:lnTo>
                    <a:lnTo>
                      <a:pt x="205" y="312"/>
                    </a:lnTo>
                    <a:lnTo>
                      <a:pt x="195" y="312"/>
                    </a:lnTo>
                    <a:lnTo>
                      <a:pt x="184" y="312"/>
                    </a:lnTo>
                    <a:lnTo>
                      <a:pt x="172" y="312"/>
                    </a:lnTo>
                    <a:lnTo>
                      <a:pt x="162" y="312"/>
                    </a:lnTo>
                    <a:lnTo>
                      <a:pt x="151" y="312"/>
                    </a:lnTo>
                    <a:lnTo>
                      <a:pt x="140" y="312"/>
                    </a:lnTo>
                    <a:lnTo>
                      <a:pt x="129" y="312"/>
                    </a:lnTo>
                    <a:lnTo>
                      <a:pt x="118" y="312"/>
                    </a:lnTo>
                    <a:lnTo>
                      <a:pt x="107" y="312"/>
                    </a:lnTo>
                    <a:lnTo>
                      <a:pt x="97" y="312"/>
                    </a:lnTo>
                    <a:lnTo>
                      <a:pt x="85" y="312"/>
                    </a:lnTo>
                    <a:lnTo>
                      <a:pt x="74" y="311"/>
                    </a:lnTo>
                    <a:lnTo>
                      <a:pt x="64" y="311"/>
                    </a:lnTo>
                    <a:lnTo>
                      <a:pt x="52" y="311"/>
                    </a:lnTo>
                    <a:lnTo>
                      <a:pt x="41" y="311"/>
                    </a:lnTo>
                    <a:lnTo>
                      <a:pt x="40" y="309"/>
                    </a:lnTo>
                    <a:lnTo>
                      <a:pt x="40" y="306"/>
                    </a:lnTo>
                    <a:lnTo>
                      <a:pt x="39" y="303"/>
                    </a:lnTo>
                    <a:lnTo>
                      <a:pt x="39" y="300"/>
                    </a:lnTo>
                    <a:lnTo>
                      <a:pt x="35" y="300"/>
                    </a:lnTo>
                    <a:lnTo>
                      <a:pt x="30" y="300"/>
                    </a:lnTo>
                    <a:lnTo>
                      <a:pt x="25" y="300"/>
                    </a:lnTo>
                    <a:lnTo>
                      <a:pt x="20" y="300"/>
                    </a:lnTo>
                    <a:lnTo>
                      <a:pt x="16" y="300"/>
                    </a:lnTo>
                    <a:lnTo>
                      <a:pt x="11" y="300"/>
                    </a:lnTo>
                    <a:lnTo>
                      <a:pt x="6" y="299"/>
                    </a:lnTo>
                    <a:lnTo>
                      <a:pt x="1" y="299"/>
                    </a:lnTo>
                    <a:lnTo>
                      <a:pt x="1" y="227"/>
                    </a:lnTo>
                    <a:lnTo>
                      <a:pt x="1" y="156"/>
                    </a:lnTo>
                    <a:lnTo>
                      <a:pt x="1" y="84"/>
                    </a:lnTo>
                    <a:lnTo>
                      <a:pt x="0" y="14"/>
                    </a:lnTo>
                    <a:close/>
                  </a:path>
                </a:pathLst>
              </a:custGeom>
              <a:solidFill>
                <a:srgbClr val="DDD1BA"/>
              </a:solidFill>
              <a:ln w="9525">
                <a:noFill/>
                <a:round/>
                <a:headEnd/>
                <a:tailEnd/>
              </a:ln>
            </p:spPr>
            <p:txBody>
              <a:bodyPr/>
              <a:lstStyle/>
              <a:p>
                <a:endParaRPr lang="en-US"/>
              </a:p>
            </p:txBody>
          </p:sp>
          <p:sp>
            <p:nvSpPr>
              <p:cNvPr id="349" name="Freeform 94"/>
              <p:cNvSpPr>
                <a:spLocks/>
              </p:cNvSpPr>
              <p:nvPr/>
            </p:nvSpPr>
            <p:spPr bwMode="auto">
              <a:xfrm>
                <a:off x="2752" y="1183"/>
                <a:ext cx="36" cy="41"/>
              </a:xfrm>
              <a:custGeom>
                <a:avLst/>
                <a:gdLst/>
                <a:ahLst/>
                <a:cxnLst>
                  <a:cxn ang="0">
                    <a:pos x="0" y="13"/>
                  </a:cxn>
                  <a:cxn ang="0">
                    <a:pos x="14" y="12"/>
                  </a:cxn>
                  <a:cxn ang="0">
                    <a:pos x="27" y="11"/>
                  </a:cxn>
                  <a:cxn ang="0">
                    <a:pos x="40" y="11"/>
                  </a:cxn>
                  <a:cxn ang="0">
                    <a:pos x="53" y="10"/>
                  </a:cxn>
                  <a:cxn ang="0">
                    <a:pos x="67" y="8"/>
                  </a:cxn>
                  <a:cxn ang="0">
                    <a:pos x="81" y="7"/>
                  </a:cxn>
                  <a:cxn ang="0">
                    <a:pos x="94" y="7"/>
                  </a:cxn>
                  <a:cxn ang="0">
                    <a:pos x="107" y="6"/>
                  </a:cxn>
                  <a:cxn ang="0">
                    <a:pos x="121" y="5"/>
                  </a:cxn>
                  <a:cxn ang="0">
                    <a:pos x="134" y="4"/>
                  </a:cxn>
                  <a:cxn ang="0">
                    <a:pos x="148" y="4"/>
                  </a:cxn>
                  <a:cxn ang="0">
                    <a:pos x="162" y="3"/>
                  </a:cxn>
                  <a:cxn ang="0">
                    <a:pos x="175" y="2"/>
                  </a:cxn>
                  <a:cxn ang="0">
                    <a:pos x="188" y="1"/>
                  </a:cxn>
                  <a:cxn ang="0">
                    <a:pos x="201" y="1"/>
                  </a:cxn>
                  <a:cxn ang="0">
                    <a:pos x="215" y="0"/>
                  </a:cxn>
                  <a:cxn ang="0">
                    <a:pos x="215" y="60"/>
                  </a:cxn>
                  <a:cxn ang="0">
                    <a:pos x="216" y="120"/>
                  </a:cxn>
                  <a:cxn ang="0">
                    <a:pos x="216" y="180"/>
                  </a:cxn>
                  <a:cxn ang="0">
                    <a:pos x="216" y="239"/>
                  </a:cxn>
                  <a:cxn ang="0">
                    <a:pos x="216" y="241"/>
                  </a:cxn>
                  <a:cxn ang="0">
                    <a:pos x="216" y="244"/>
                  </a:cxn>
                  <a:cxn ang="0">
                    <a:pos x="216" y="245"/>
                  </a:cxn>
                  <a:cxn ang="0">
                    <a:pos x="216" y="247"/>
                  </a:cxn>
                  <a:cxn ang="0">
                    <a:pos x="205" y="247"/>
                  </a:cxn>
                  <a:cxn ang="0">
                    <a:pos x="195" y="247"/>
                  </a:cxn>
                  <a:cxn ang="0">
                    <a:pos x="184" y="247"/>
                  </a:cxn>
                  <a:cxn ang="0">
                    <a:pos x="172" y="247"/>
                  </a:cxn>
                  <a:cxn ang="0">
                    <a:pos x="162" y="247"/>
                  </a:cxn>
                  <a:cxn ang="0">
                    <a:pos x="151" y="247"/>
                  </a:cxn>
                  <a:cxn ang="0">
                    <a:pos x="140" y="247"/>
                  </a:cxn>
                  <a:cxn ang="0">
                    <a:pos x="129" y="247"/>
                  </a:cxn>
                  <a:cxn ang="0">
                    <a:pos x="118" y="247"/>
                  </a:cxn>
                  <a:cxn ang="0">
                    <a:pos x="107" y="247"/>
                  </a:cxn>
                  <a:cxn ang="0">
                    <a:pos x="97" y="247"/>
                  </a:cxn>
                  <a:cxn ang="0">
                    <a:pos x="85" y="247"/>
                  </a:cxn>
                  <a:cxn ang="0">
                    <a:pos x="74" y="247"/>
                  </a:cxn>
                  <a:cxn ang="0">
                    <a:pos x="64" y="247"/>
                  </a:cxn>
                  <a:cxn ang="0">
                    <a:pos x="52" y="247"/>
                  </a:cxn>
                  <a:cxn ang="0">
                    <a:pos x="41" y="247"/>
                  </a:cxn>
                  <a:cxn ang="0">
                    <a:pos x="40" y="245"/>
                  </a:cxn>
                  <a:cxn ang="0">
                    <a:pos x="40" y="241"/>
                  </a:cxn>
                  <a:cxn ang="0">
                    <a:pos x="39" y="239"/>
                  </a:cxn>
                  <a:cxn ang="0">
                    <a:pos x="39" y="237"/>
                  </a:cxn>
                  <a:cxn ang="0">
                    <a:pos x="35" y="237"/>
                  </a:cxn>
                  <a:cxn ang="0">
                    <a:pos x="30" y="237"/>
                  </a:cxn>
                  <a:cxn ang="0">
                    <a:pos x="25" y="237"/>
                  </a:cxn>
                  <a:cxn ang="0">
                    <a:pos x="20" y="237"/>
                  </a:cxn>
                  <a:cxn ang="0">
                    <a:pos x="16" y="237"/>
                  </a:cxn>
                  <a:cxn ang="0">
                    <a:pos x="11" y="237"/>
                  </a:cxn>
                  <a:cxn ang="0">
                    <a:pos x="6" y="236"/>
                  </a:cxn>
                  <a:cxn ang="0">
                    <a:pos x="1" y="236"/>
                  </a:cxn>
                  <a:cxn ang="0">
                    <a:pos x="1" y="181"/>
                  </a:cxn>
                  <a:cxn ang="0">
                    <a:pos x="1" y="125"/>
                  </a:cxn>
                  <a:cxn ang="0">
                    <a:pos x="1" y="68"/>
                  </a:cxn>
                  <a:cxn ang="0">
                    <a:pos x="0" y="13"/>
                  </a:cxn>
                </a:cxnLst>
                <a:rect l="0" t="0" r="r" b="b"/>
                <a:pathLst>
                  <a:path w="216" h="247">
                    <a:moveTo>
                      <a:pt x="0" y="13"/>
                    </a:moveTo>
                    <a:lnTo>
                      <a:pt x="14" y="12"/>
                    </a:lnTo>
                    <a:lnTo>
                      <a:pt x="27" y="11"/>
                    </a:lnTo>
                    <a:lnTo>
                      <a:pt x="40" y="11"/>
                    </a:lnTo>
                    <a:lnTo>
                      <a:pt x="53" y="10"/>
                    </a:lnTo>
                    <a:lnTo>
                      <a:pt x="67" y="8"/>
                    </a:lnTo>
                    <a:lnTo>
                      <a:pt x="81" y="7"/>
                    </a:lnTo>
                    <a:lnTo>
                      <a:pt x="94" y="7"/>
                    </a:lnTo>
                    <a:lnTo>
                      <a:pt x="107" y="6"/>
                    </a:lnTo>
                    <a:lnTo>
                      <a:pt x="121" y="5"/>
                    </a:lnTo>
                    <a:lnTo>
                      <a:pt x="134" y="4"/>
                    </a:lnTo>
                    <a:lnTo>
                      <a:pt x="148" y="4"/>
                    </a:lnTo>
                    <a:lnTo>
                      <a:pt x="162" y="3"/>
                    </a:lnTo>
                    <a:lnTo>
                      <a:pt x="175" y="2"/>
                    </a:lnTo>
                    <a:lnTo>
                      <a:pt x="188" y="1"/>
                    </a:lnTo>
                    <a:lnTo>
                      <a:pt x="201" y="1"/>
                    </a:lnTo>
                    <a:lnTo>
                      <a:pt x="215" y="0"/>
                    </a:lnTo>
                    <a:lnTo>
                      <a:pt x="215" y="60"/>
                    </a:lnTo>
                    <a:lnTo>
                      <a:pt x="216" y="120"/>
                    </a:lnTo>
                    <a:lnTo>
                      <a:pt x="216" y="180"/>
                    </a:lnTo>
                    <a:lnTo>
                      <a:pt x="216" y="239"/>
                    </a:lnTo>
                    <a:lnTo>
                      <a:pt x="216" y="241"/>
                    </a:lnTo>
                    <a:lnTo>
                      <a:pt x="216" y="244"/>
                    </a:lnTo>
                    <a:lnTo>
                      <a:pt x="216" y="245"/>
                    </a:lnTo>
                    <a:lnTo>
                      <a:pt x="216" y="247"/>
                    </a:lnTo>
                    <a:lnTo>
                      <a:pt x="205" y="247"/>
                    </a:lnTo>
                    <a:lnTo>
                      <a:pt x="195" y="247"/>
                    </a:lnTo>
                    <a:lnTo>
                      <a:pt x="184" y="247"/>
                    </a:lnTo>
                    <a:lnTo>
                      <a:pt x="172" y="247"/>
                    </a:lnTo>
                    <a:lnTo>
                      <a:pt x="162" y="247"/>
                    </a:lnTo>
                    <a:lnTo>
                      <a:pt x="151" y="247"/>
                    </a:lnTo>
                    <a:lnTo>
                      <a:pt x="140" y="247"/>
                    </a:lnTo>
                    <a:lnTo>
                      <a:pt x="129" y="247"/>
                    </a:lnTo>
                    <a:lnTo>
                      <a:pt x="118" y="247"/>
                    </a:lnTo>
                    <a:lnTo>
                      <a:pt x="107" y="247"/>
                    </a:lnTo>
                    <a:lnTo>
                      <a:pt x="97" y="247"/>
                    </a:lnTo>
                    <a:lnTo>
                      <a:pt x="85" y="247"/>
                    </a:lnTo>
                    <a:lnTo>
                      <a:pt x="74" y="247"/>
                    </a:lnTo>
                    <a:lnTo>
                      <a:pt x="64" y="247"/>
                    </a:lnTo>
                    <a:lnTo>
                      <a:pt x="52" y="247"/>
                    </a:lnTo>
                    <a:lnTo>
                      <a:pt x="41" y="247"/>
                    </a:lnTo>
                    <a:lnTo>
                      <a:pt x="40" y="245"/>
                    </a:lnTo>
                    <a:lnTo>
                      <a:pt x="40" y="241"/>
                    </a:lnTo>
                    <a:lnTo>
                      <a:pt x="39" y="239"/>
                    </a:lnTo>
                    <a:lnTo>
                      <a:pt x="39" y="237"/>
                    </a:lnTo>
                    <a:lnTo>
                      <a:pt x="35" y="237"/>
                    </a:lnTo>
                    <a:lnTo>
                      <a:pt x="30" y="237"/>
                    </a:lnTo>
                    <a:lnTo>
                      <a:pt x="25" y="237"/>
                    </a:lnTo>
                    <a:lnTo>
                      <a:pt x="20" y="237"/>
                    </a:lnTo>
                    <a:lnTo>
                      <a:pt x="16" y="237"/>
                    </a:lnTo>
                    <a:lnTo>
                      <a:pt x="11" y="237"/>
                    </a:lnTo>
                    <a:lnTo>
                      <a:pt x="6" y="236"/>
                    </a:lnTo>
                    <a:lnTo>
                      <a:pt x="1" y="236"/>
                    </a:lnTo>
                    <a:lnTo>
                      <a:pt x="1" y="181"/>
                    </a:lnTo>
                    <a:lnTo>
                      <a:pt x="1" y="125"/>
                    </a:lnTo>
                    <a:lnTo>
                      <a:pt x="1" y="68"/>
                    </a:lnTo>
                    <a:lnTo>
                      <a:pt x="0" y="13"/>
                    </a:lnTo>
                    <a:close/>
                  </a:path>
                </a:pathLst>
              </a:custGeom>
              <a:solidFill>
                <a:srgbClr val="E5D8C4"/>
              </a:solidFill>
              <a:ln w="9525">
                <a:noFill/>
                <a:round/>
                <a:headEnd/>
                <a:tailEnd/>
              </a:ln>
            </p:spPr>
            <p:txBody>
              <a:bodyPr/>
              <a:lstStyle/>
              <a:p>
                <a:endParaRPr lang="en-US"/>
              </a:p>
            </p:txBody>
          </p:sp>
          <p:sp>
            <p:nvSpPr>
              <p:cNvPr id="350" name="Freeform 95"/>
              <p:cNvSpPr>
                <a:spLocks/>
              </p:cNvSpPr>
              <p:nvPr/>
            </p:nvSpPr>
            <p:spPr bwMode="auto">
              <a:xfrm>
                <a:off x="2752" y="1183"/>
                <a:ext cx="36" cy="30"/>
              </a:xfrm>
              <a:custGeom>
                <a:avLst/>
                <a:gdLst/>
                <a:ahLst/>
                <a:cxnLst>
                  <a:cxn ang="0">
                    <a:pos x="0" y="12"/>
                  </a:cxn>
                  <a:cxn ang="0">
                    <a:pos x="215" y="0"/>
                  </a:cxn>
                  <a:cxn ang="0">
                    <a:pos x="216" y="176"/>
                  </a:cxn>
                  <a:cxn ang="0">
                    <a:pos x="216" y="182"/>
                  </a:cxn>
                  <a:cxn ang="0">
                    <a:pos x="41" y="182"/>
                  </a:cxn>
                  <a:cxn ang="0">
                    <a:pos x="39" y="176"/>
                  </a:cxn>
                  <a:cxn ang="0">
                    <a:pos x="1" y="176"/>
                  </a:cxn>
                  <a:cxn ang="0">
                    <a:pos x="0" y="12"/>
                  </a:cxn>
                </a:cxnLst>
                <a:rect l="0" t="0" r="r" b="b"/>
                <a:pathLst>
                  <a:path w="216" h="182">
                    <a:moveTo>
                      <a:pt x="0" y="12"/>
                    </a:moveTo>
                    <a:lnTo>
                      <a:pt x="215" y="0"/>
                    </a:lnTo>
                    <a:lnTo>
                      <a:pt x="216" y="176"/>
                    </a:lnTo>
                    <a:lnTo>
                      <a:pt x="216" y="182"/>
                    </a:lnTo>
                    <a:lnTo>
                      <a:pt x="41" y="182"/>
                    </a:lnTo>
                    <a:lnTo>
                      <a:pt x="39" y="176"/>
                    </a:lnTo>
                    <a:lnTo>
                      <a:pt x="1" y="176"/>
                    </a:lnTo>
                    <a:lnTo>
                      <a:pt x="0" y="12"/>
                    </a:lnTo>
                    <a:close/>
                  </a:path>
                </a:pathLst>
              </a:custGeom>
              <a:solidFill>
                <a:srgbClr val="EAE0CC"/>
              </a:solidFill>
              <a:ln w="9525">
                <a:noFill/>
                <a:round/>
                <a:headEnd/>
                <a:tailEnd/>
              </a:ln>
            </p:spPr>
            <p:txBody>
              <a:bodyPr/>
              <a:lstStyle/>
              <a:p>
                <a:endParaRPr lang="en-US"/>
              </a:p>
            </p:txBody>
          </p:sp>
          <p:sp>
            <p:nvSpPr>
              <p:cNvPr id="351" name="Freeform 96"/>
              <p:cNvSpPr>
                <a:spLocks/>
              </p:cNvSpPr>
              <p:nvPr/>
            </p:nvSpPr>
            <p:spPr bwMode="auto">
              <a:xfrm>
                <a:off x="2794" y="1152"/>
                <a:ext cx="125" cy="159"/>
              </a:xfrm>
              <a:custGeom>
                <a:avLst/>
                <a:gdLst/>
                <a:ahLst/>
                <a:cxnLst>
                  <a:cxn ang="0">
                    <a:pos x="60" y="98"/>
                  </a:cxn>
                  <a:cxn ang="0">
                    <a:pos x="104" y="87"/>
                  </a:cxn>
                  <a:cxn ang="0">
                    <a:pos x="147" y="77"/>
                  </a:cxn>
                  <a:cxn ang="0">
                    <a:pos x="191" y="68"/>
                  </a:cxn>
                  <a:cxn ang="0">
                    <a:pos x="235" y="59"/>
                  </a:cxn>
                  <a:cxn ang="0">
                    <a:pos x="279" y="51"/>
                  </a:cxn>
                  <a:cxn ang="0">
                    <a:pos x="323" y="43"/>
                  </a:cxn>
                  <a:cxn ang="0">
                    <a:pos x="368" y="35"/>
                  </a:cxn>
                  <a:cxn ang="0">
                    <a:pos x="411" y="29"/>
                  </a:cxn>
                  <a:cxn ang="0">
                    <a:pos x="456" y="23"/>
                  </a:cxn>
                  <a:cxn ang="0">
                    <a:pos x="501" y="18"/>
                  </a:cxn>
                  <a:cxn ang="0">
                    <a:pos x="545" y="13"/>
                  </a:cxn>
                  <a:cxn ang="0">
                    <a:pos x="590" y="9"/>
                  </a:cxn>
                  <a:cxn ang="0">
                    <a:pos x="635" y="6"/>
                  </a:cxn>
                  <a:cxn ang="0">
                    <a:pos x="680" y="3"/>
                  </a:cxn>
                  <a:cxn ang="0">
                    <a:pos x="725" y="1"/>
                  </a:cxn>
                  <a:cxn ang="0">
                    <a:pos x="736" y="232"/>
                  </a:cxn>
                  <a:cxn ang="0">
                    <a:pos x="726" y="693"/>
                  </a:cxn>
                  <a:cxn ang="0">
                    <a:pos x="717" y="929"/>
                  </a:cxn>
                  <a:cxn ang="0">
                    <a:pos x="683" y="935"/>
                  </a:cxn>
                  <a:cxn ang="0">
                    <a:pos x="644" y="941"/>
                  </a:cxn>
                  <a:cxn ang="0">
                    <a:pos x="603" y="945"/>
                  </a:cxn>
                  <a:cxn ang="0">
                    <a:pos x="558" y="949"/>
                  </a:cxn>
                  <a:cxn ang="0">
                    <a:pos x="511" y="951"/>
                  </a:cxn>
                  <a:cxn ang="0">
                    <a:pos x="462" y="953"/>
                  </a:cxn>
                  <a:cxn ang="0">
                    <a:pos x="412" y="953"/>
                  </a:cxn>
                  <a:cxn ang="0">
                    <a:pos x="362" y="952"/>
                  </a:cxn>
                  <a:cxn ang="0">
                    <a:pos x="312" y="950"/>
                  </a:cxn>
                  <a:cxn ang="0">
                    <a:pos x="262" y="947"/>
                  </a:cxn>
                  <a:cxn ang="0">
                    <a:pos x="214" y="943"/>
                  </a:cxn>
                  <a:cxn ang="0">
                    <a:pos x="169" y="938"/>
                  </a:cxn>
                  <a:cxn ang="0">
                    <a:pos x="125" y="931"/>
                  </a:cxn>
                  <a:cxn ang="0">
                    <a:pos x="84" y="924"/>
                  </a:cxn>
                  <a:cxn ang="0">
                    <a:pos x="48" y="915"/>
                  </a:cxn>
                  <a:cxn ang="0">
                    <a:pos x="17" y="808"/>
                  </a:cxn>
                  <a:cxn ang="0">
                    <a:pos x="1" y="611"/>
                  </a:cxn>
                  <a:cxn ang="0">
                    <a:pos x="2" y="413"/>
                  </a:cxn>
                  <a:cxn ang="0">
                    <a:pos x="22" y="210"/>
                  </a:cxn>
                </a:cxnLst>
                <a:rect l="0" t="0" r="r" b="b"/>
                <a:pathLst>
                  <a:path w="748" h="953">
                    <a:moveTo>
                      <a:pt x="38" y="103"/>
                    </a:moveTo>
                    <a:lnTo>
                      <a:pt x="60" y="98"/>
                    </a:lnTo>
                    <a:lnTo>
                      <a:pt x="81" y="92"/>
                    </a:lnTo>
                    <a:lnTo>
                      <a:pt x="104" y="87"/>
                    </a:lnTo>
                    <a:lnTo>
                      <a:pt x="125" y="82"/>
                    </a:lnTo>
                    <a:lnTo>
                      <a:pt x="147" y="77"/>
                    </a:lnTo>
                    <a:lnTo>
                      <a:pt x="169" y="72"/>
                    </a:lnTo>
                    <a:lnTo>
                      <a:pt x="191" y="68"/>
                    </a:lnTo>
                    <a:lnTo>
                      <a:pt x="213" y="63"/>
                    </a:lnTo>
                    <a:lnTo>
                      <a:pt x="235" y="59"/>
                    </a:lnTo>
                    <a:lnTo>
                      <a:pt x="257" y="55"/>
                    </a:lnTo>
                    <a:lnTo>
                      <a:pt x="279" y="51"/>
                    </a:lnTo>
                    <a:lnTo>
                      <a:pt x="301" y="47"/>
                    </a:lnTo>
                    <a:lnTo>
                      <a:pt x="323" y="43"/>
                    </a:lnTo>
                    <a:lnTo>
                      <a:pt x="345" y="40"/>
                    </a:lnTo>
                    <a:lnTo>
                      <a:pt x="368" y="35"/>
                    </a:lnTo>
                    <a:lnTo>
                      <a:pt x="390" y="32"/>
                    </a:lnTo>
                    <a:lnTo>
                      <a:pt x="411" y="29"/>
                    </a:lnTo>
                    <a:lnTo>
                      <a:pt x="434" y="26"/>
                    </a:lnTo>
                    <a:lnTo>
                      <a:pt x="456" y="23"/>
                    </a:lnTo>
                    <a:lnTo>
                      <a:pt x="478" y="20"/>
                    </a:lnTo>
                    <a:lnTo>
                      <a:pt x="501" y="18"/>
                    </a:lnTo>
                    <a:lnTo>
                      <a:pt x="523" y="15"/>
                    </a:lnTo>
                    <a:lnTo>
                      <a:pt x="545" y="13"/>
                    </a:lnTo>
                    <a:lnTo>
                      <a:pt x="568" y="11"/>
                    </a:lnTo>
                    <a:lnTo>
                      <a:pt x="590" y="9"/>
                    </a:lnTo>
                    <a:lnTo>
                      <a:pt x="613" y="7"/>
                    </a:lnTo>
                    <a:lnTo>
                      <a:pt x="635" y="6"/>
                    </a:lnTo>
                    <a:lnTo>
                      <a:pt x="657" y="4"/>
                    </a:lnTo>
                    <a:lnTo>
                      <a:pt x="680" y="3"/>
                    </a:lnTo>
                    <a:lnTo>
                      <a:pt x="703" y="2"/>
                    </a:lnTo>
                    <a:lnTo>
                      <a:pt x="725" y="1"/>
                    </a:lnTo>
                    <a:lnTo>
                      <a:pt x="748" y="0"/>
                    </a:lnTo>
                    <a:lnTo>
                      <a:pt x="736" y="232"/>
                    </a:lnTo>
                    <a:lnTo>
                      <a:pt x="729" y="462"/>
                    </a:lnTo>
                    <a:lnTo>
                      <a:pt x="726" y="693"/>
                    </a:lnTo>
                    <a:lnTo>
                      <a:pt x="732" y="925"/>
                    </a:lnTo>
                    <a:lnTo>
                      <a:pt x="717" y="929"/>
                    </a:lnTo>
                    <a:lnTo>
                      <a:pt x="700" y="932"/>
                    </a:lnTo>
                    <a:lnTo>
                      <a:pt x="683" y="935"/>
                    </a:lnTo>
                    <a:lnTo>
                      <a:pt x="664" y="938"/>
                    </a:lnTo>
                    <a:lnTo>
                      <a:pt x="644" y="941"/>
                    </a:lnTo>
                    <a:lnTo>
                      <a:pt x="624" y="943"/>
                    </a:lnTo>
                    <a:lnTo>
                      <a:pt x="603" y="945"/>
                    </a:lnTo>
                    <a:lnTo>
                      <a:pt x="581" y="947"/>
                    </a:lnTo>
                    <a:lnTo>
                      <a:pt x="558" y="949"/>
                    </a:lnTo>
                    <a:lnTo>
                      <a:pt x="535" y="950"/>
                    </a:lnTo>
                    <a:lnTo>
                      <a:pt x="511" y="951"/>
                    </a:lnTo>
                    <a:lnTo>
                      <a:pt x="487" y="952"/>
                    </a:lnTo>
                    <a:lnTo>
                      <a:pt x="462" y="953"/>
                    </a:lnTo>
                    <a:lnTo>
                      <a:pt x="437" y="953"/>
                    </a:lnTo>
                    <a:lnTo>
                      <a:pt x="412" y="953"/>
                    </a:lnTo>
                    <a:lnTo>
                      <a:pt x="387" y="953"/>
                    </a:lnTo>
                    <a:lnTo>
                      <a:pt x="362" y="952"/>
                    </a:lnTo>
                    <a:lnTo>
                      <a:pt x="337" y="951"/>
                    </a:lnTo>
                    <a:lnTo>
                      <a:pt x="312" y="950"/>
                    </a:lnTo>
                    <a:lnTo>
                      <a:pt x="287" y="949"/>
                    </a:lnTo>
                    <a:lnTo>
                      <a:pt x="262" y="947"/>
                    </a:lnTo>
                    <a:lnTo>
                      <a:pt x="238" y="945"/>
                    </a:lnTo>
                    <a:lnTo>
                      <a:pt x="214" y="943"/>
                    </a:lnTo>
                    <a:lnTo>
                      <a:pt x="191" y="941"/>
                    </a:lnTo>
                    <a:lnTo>
                      <a:pt x="169" y="938"/>
                    </a:lnTo>
                    <a:lnTo>
                      <a:pt x="146" y="935"/>
                    </a:lnTo>
                    <a:lnTo>
                      <a:pt x="125" y="931"/>
                    </a:lnTo>
                    <a:lnTo>
                      <a:pt x="105" y="928"/>
                    </a:lnTo>
                    <a:lnTo>
                      <a:pt x="84" y="924"/>
                    </a:lnTo>
                    <a:lnTo>
                      <a:pt x="66" y="920"/>
                    </a:lnTo>
                    <a:lnTo>
                      <a:pt x="48" y="915"/>
                    </a:lnTo>
                    <a:lnTo>
                      <a:pt x="32" y="910"/>
                    </a:lnTo>
                    <a:lnTo>
                      <a:pt x="17" y="808"/>
                    </a:lnTo>
                    <a:lnTo>
                      <a:pt x="7" y="709"/>
                    </a:lnTo>
                    <a:lnTo>
                      <a:pt x="1" y="611"/>
                    </a:lnTo>
                    <a:lnTo>
                      <a:pt x="0" y="513"/>
                    </a:lnTo>
                    <a:lnTo>
                      <a:pt x="2" y="413"/>
                    </a:lnTo>
                    <a:lnTo>
                      <a:pt x="10" y="313"/>
                    </a:lnTo>
                    <a:lnTo>
                      <a:pt x="22" y="210"/>
                    </a:lnTo>
                    <a:lnTo>
                      <a:pt x="38" y="103"/>
                    </a:lnTo>
                    <a:close/>
                  </a:path>
                </a:pathLst>
              </a:custGeom>
              <a:solidFill>
                <a:srgbClr val="AA8E70"/>
              </a:solidFill>
              <a:ln w="9525">
                <a:noFill/>
                <a:round/>
                <a:headEnd/>
                <a:tailEnd/>
              </a:ln>
            </p:spPr>
            <p:txBody>
              <a:bodyPr/>
              <a:lstStyle/>
              <a:p>
                <a:endParaRPr lang="en-US"/>
              </a:p>
            </p:txBody>
          </p:sp>
          <p:sp>
            <p:nvSpPr>
              <p:cNvPr id="352" name="Freeform 97"/>
              <p:cNvSpPr>
                <a:spLocks/>
              </p:cNvSpPr>
              <p:nvPr/>
            </p:nvSpPr>
            <p:spPr bwMode="auto">
              <a:xfrm>
                <a:off x="2794" y="1152"/>
                <a:ext cx="122" cy="153"/>
              </a:xfrm>
              <a:custGeom>
                <a:avLst/>
                <a:gdLst/>
                <a:ahLst/>
                <a:cxnLst>
                  <a:cxn ang="0">
                    <a:pos x="38" y="102"/>
                  </a:cxn>
                  <a:cxn ang="0">
                    <a:pos x="59" y="97"/>
                  </a:cxn>
                  <a:cxn ang="0">
                    <a:pos x="80" y="92"/>
                  </a:cxn>
                  <a:cxn ang="0">
                    <a:pos x="102" y="87"/>
                  </a:cxn>
                  <a:cxn ang="0">
                    <a:pos x="123" y="82"/>
                  </a:cxn>
                  <a:cxn ang="0">
                    <a:pos x="144" y="77"/>
                  </a:cxn>
                  <a:cxn ang="0">
                    <a:pos x="165" y="72"/>
                  </a:cxn>
                  <a:cxn ang="0">
                    <a:pos x="187" y="68"/>
                  </a:cxn>
                  <a:cxn ang="0">
                    <a:pos x="208" y="63"/>
                  </a:cxn>
                  <a:cxn ang="0">
                    <a:pos x="229" y="59"/>
                  </a:cxn>
                  <a:cxn ang="0">
                    <a:pos x="251" y="55"/>
                  </a:cxn>
                  <a:cxn ang="0">
                    <a:pos x="273" y="51"/>
                  </a:cxn>
                  <a:cxn ang="0">
                    <a:pos x="294" y="47"/>
                  </a:cxn>
                  <a:cxn ang="0">
                    <a:pos x="316" y="43"/>
                  </a:cxn>
                  <a:cxn ang="0">
                    <a:pos x="338" y="40"/>
                  </a:cxn>
                  <a:cxn ang="0">
                    <a:pos x="359" y="35"/>
                  </a:cxn>
                  <a:cxn ang="0">
                    <a:pos x="381" y="32"/>
                  </a:cxn>
                  <a:cxn ang="0">
                    <a:pos x="403" y="29"/>
                  </a:cxn>
                  <a:cxn ang="0">
                    <a:pos x="424" y="26"/>
                  </a:cxn>
                  <a:cxn ang="0">
                    <a:pos x="447" y="23"/>
                  </a:cxn>
                  <a:cxn ang="0">
                    <a:pos x="468" y="20"/>
                  </a:cxn>
                  <a:cxn ang="0">
                    <a:pos x="490" y="18"/>
                  </a:cxn>
                  <a:cxn ang="0">
                    <a:pos x="511" y="15"/>
                  </a:cxn>
                  <a:cxn ang="0">
                    <a:pos x="534" y="13"/>
                  </a:cxn>
                  <a:cxn ang="0">
                    <a:pos x="555" y="11"/>
                  </a:cxn>
                  <a:cxn ang="0">
                    <a:pos x="577" y="9"/>
                  </a:cxn>
                  <a:cxn ang="0">
                    <a:pos x="599" y="7"/>
                  </a:cxn>
                  <a:cxn ang="0">
                    <a:pos x="621" y="6"/>
                  </a:cxn>
                  <a:cxn ang="0">
                    <a:pos x="642" y="4"/>
                  </a:cxn>
                  <a:cxn ang="0">
                    <a:pos x="665" y="3"/>
                  </a:cxn>
                  <a:cxn ang="0">
                    <a:pos x="686" y="2"/>
                  </a:cxn>
                  <a:cxn ang="0">
                    <a:pos x="708" y="1"/>
                  </a:cxn>
                  <a:cxn ang="0">
                    <a:pos x="730" y="0"/>
                  </a:cxn>
                  <a:cxn ang="0">
                    <a:pos x="719" y="223"/>
                  </a:cxn>
                  <a:cxn ang="0">
                    <a:pos x="711" y="444"/>
                  </a:cxn>
                  <a:cxn ang="0">
                    <a:pos x="708" y="665"/>
                  </a:cxn>
                  <a:cxn ang="0">
                    <a:pos x="714" y="887"/>
                  </a:cxn>
                  <a:cxn ang="0">
                    <a:pos x="683" y="895"/>
                  </a:cxn>
                  <a:cxn ang="0">
                    <a:pos x="648" y="901"/>
                  </a:cxn>
                  <a:cxn ang="0">
                    <a:pos x="608" y="907"/>
                  </a:cxn>
                  <a:cxn ang="0">
                    <a:pos x="566" y="911"/>
                  </a:cxn>
                  <a:cxn ang="0">
                    <a:pos x="521" y="915"/>
                  </a:cxn>
                  <a:cxn ang="0">
                    <a:pos x="475" y="917"/>
                  </a:cxn>
                  <a:cxn ang="0">
                    <a:pos x="426" y="918"/>
                  </a:cxn>
                  <a:cxn ang="0">
                    <a:pos x="378" y="919"/>
                  </a:cxn>
                  <a:cxn ang="0">
                    <a:pos x="328" y="918"/>
                  </a:cxn>
                  <a:cxn ang="0">
                    <a:pos x="280" y="916"/>
                  </a:cxn>
                  <a:cxn ang="0">
                    <a:pos x="233" y="913"/>
                  </a:cxn>
                  <a:cxn ang="0">
                    <a:pos x="187" y="909"/>
                  </a:cxn>
                  <a:cxn ang="0">
                    <a:pos x="143" y="903"/>
                  </a:cxn>
                  <a:cxn ang="0">
                    <a:pos x="103" y="897"/>
                  </a:cxn>
                  <a:cxn ang="0">
                    <a:pos x="65" y="887"/>
                  </a:cxn>
                  <a:cxn ang="0">
                    <a:pos x="32" y="878"/>
                  </a:cxn>
                  <a:cxn ang="0">
                    <a:pos x="17" y="781"/>
                  </a:cxn>
                  <a:cxn ang="0">
                    <a:pos x="8" y="686"/>
                  </a:cxn>
                  <a:cxn ang="0">
                    <a:pos x="1" y="591"/>
                  </a:cxn>
                  <a:cxn ang="0">
                    <a:pos x="0" y="496"/>
                  </a:cxn>
                  <a:cxn ang="0">
                    <a:pos x="4" y="401"/>
                  </a:cxn>
                  <a:cxn ang="0">
                    <a:pos x="11" y="304"/>
                  </a:cxn>
                  <a:cxn ang="0">
                    <a:pos x="23" y="205"/>
                  </a:cxn>
                  <a:cxn ang="0">
                    <a:pos x="38" y="102"/>
                  </a:cxn>
                </a:cxnLst>
                <a:rect l="0" t="0" r="r" b="b"/>
                <a:pathLst>
                  <a:path w="730" h="919">
                    <a:moveTo>
                      <a:pt x="38" y="102"/>
                    </a:moveTo>
                    <a:lnTo>
                      <a:pt x="59" y="97"/>
                    </a:lnTo>
                    <a:lnTo>
                      <a:pt x="80" y="92"/>
                    </a:lnTo>
                    <a:lnTo>
                      <a:pt x="102" y="87"/>
                    </a:lnTo>
                    <a:lnTo>
                      <a:pt x="123" y="82"/>
                    </a:lnTo>
                    <a:lnTo>
                      <a:pt x="144" y="77"/>
                    </a:lnTo>
                    <a:lnTo>
                      <a:pt x="165" y="72"/>
                    </a:lnTo>
                    <a:lnTo>
                      <a:pt x="187" y="68"/>
                    </a:lnTo>
                    <a:lnTo>
                      <a:pt x="208" y="63"/>
                    </a:lnTo>
                    <a:lnTo>
                      <a:pt x="229" y="59"/>
                    </a:lnTo>
                    <a:lnTo>
                      <a:pt x="251" y="55"/>
                    </a:lnTo>
                    <a:lnTo>
                      <a:pt x="273" y="51"/>
                    </a:lnTo>
                    <a:lnTo>
                      <a:pt x="294" y="47"/>
                    </a:lnTo>
                    <a:lnTo>
                      <a:pt x="316" y="43"/>
                    </a:lnTo>
                    <a:lnTo>
                      <a:pt x="338" y="40"/>
                    </a:lnTo>
                    <a:lnTo>
                      <a:pt x="359" y="35"/>
                    </a:lnTo>
                    <a:lnTo>
                      <a:pt x="381" y="32"/>
                    </a:lnTo>
                    <a:lnTo>
                      <a:pt x="403" y="29"/>
                    </a:lnTo>
                    <a:lnTo>
                      <a:pt x="424" y="26"/>
                    </a:lnTo>
                    <a:lnTo>
                      <a:pt x="447" y="23"/>
                    </a:lnTo>
                    <a:lnTo>
                      <a:pt x="468" y="20"/>
                    </a:lnTo>
                    <a:lnTo>
                      <a:pt x="490" y="18"/>
                    </a:lnTo>
                    <a:lnTo>
                      <a:pt x="511" y="15"/>
                    </a:lnTo>
                    <a:lnTo>
                      <a:pt x="534" y="13"/>
                    </a:lnTo>
                    <a:lnTo>
                      <a:pt x="555" y="11"/>
                    </a:lnTo>
                    <a:lnTo>
                      <a:pt x="577" y="9"/>
                    </a:lnTo>
                    <a:lnTo>
                      <a:pt x="599" y="7"/>
                    </a:lnTo>
                    <a:lnTo>
                      <a:pt x="621" y="6"/>
                    </a:lnTo>
                    <a:lnTo>
                      <a:pt x="642" y="4"/>
                    </a:lnTo>
                    <a:lnTo>
                      <a:pt x="665" y="3"/>
                    </a:lnTo>
                    <a:lnTo>
                      <a:pt x="686" y="2"/>
                    </a:lnTo>
                    <a:lnTo>
                      <a:pt x="708" y="1"/>
                    </a:lnTo>
                    <a:lnTo>
                      <a:pt x="730" y="0"/>
                    </a:lnTo>
                    <a:lnTo>
                      <a:pt x="719" y="223"/>
                    </a:lnTo>
                    <a:lnTo>
                      <a:pt x="711" y="444"/>
                    </a:lnTo>
                    <a:lnTo>
                      <a:pt x="708" y="665"/>
                    </a:lnTo>
                    <a:lnTo>
                      <a:pt x="714" y="887"/>
                    </a:lnTo>
                    <a:lnTo>
                      <a:pt x="683" y="895"/>
                    </a:lnTo>
                    <a:lnTo>
                      <a:pt x="648" y="901"/>
                    </a:lnTo>
                    <a:lnTo>
                      <a:pt x="608" y="907"/>
                    </a:lnTo>
                    <a:lnTo>
                      <a:pt x="566" y="911"/>
                    </a:lnTo>
                    <a:lnTo>
                      <a:pt x="521" y="915"/>
                    </a:lnTo>
                    <a:lnTo>
                      <a:pt x="475" y="917"/>
                    </a:lnTo>
                    <a:lnTo>
                      <a:pt x="426" y="918"/>
                    </a:lnTo>
                    <a:lnTo>
                      <a:pt x="378" y="919"/>
                    </a:lnTo>
                    <a:lnTo>
                      <a:pt x="328" y="918"/>
                    </a:lnTo>
                    <a:lnTo>
                      <a:pt x="280" y="916"/>
                    </a:lnTo>
                    <a:lnTo>
                      <a:pt x="233" y="913"/>
                    </a:lnTo>
                    <a:lnTo>
                      <a:pt x="187" y="909"/>
                    </a:lnTo>
                    <a:lnTo>
                      <a:pt x="143" y="903"/>
                    </a:lnTo>
                    <a:lnTo>
                      <a:pt x="103" y="897"/>
                    </a:lnTo>
                    <a:lnTo>
                      <a:pt x="65" y="887"/>
                    </a:lnTo>
                    <a:lnTo>
                      <a:pt x="32" y="878"/>
                    </a:lnTo>
                    <a:lnTo>
                      <a:pt x="17" y="781"/>
                    </a:lnTo>
                    <a:lnTo>
                      <a:pt x="8" y="686"/>
                    </a:lnTo>
                    <a:lnTo>
                      <a:pt x="1" y="591"/>
                    </a:lnTo>
                    <a:lnTo>
                      <a:pt x="0" y="496"/>
                    </a:lnTo>
                    <a:lnTo>
                      <a:pt x="4" y="401"/>
                    </a:lnTo>
                    <a:lnTo>
                      <a:pt x="11" y="304"/>
                    </a:lnTo>
                    <a:lnTo>
                      <a:pt x="23" y="205"/>
                    </a:lnTo>
                    <a:lnTo>
                      <a:pt x="38" y="102"/>
                    </a:lnTo>
                    <a:close/>
                  </a:path>
                </a:pathLst>
              </a:custGeom>
              <a:solidFill>
                <a:srgbClr val="AF9375"/>
              </a:solidFill>
              <a:ln w="9525">
                <a:noFill/>
                <a:round/>
                <a:headEnd/>
                <a:tailEnd/>
              </a:ln>
            </p:spPr>
            <p:txBody>
              <a:bodyPr/>
              <a:lstStyle/>
              <a:p>
                <a:endParaRPr lang="en-US"/>
              </a:p>
            </p:txBody>
          </p:sp>
          <p:sp>
            <p:nvSpPr>
              <p:cNvPr id="353" name="Freeform 98"/>
              <p:cNvSpPr>
                <a:spLocks/>
              </p:cNvSpPr>
              <p:nvPr/>
            </p:nvSpPr>
            <p:spPr bwMode="auto">
              <a:xfrm>
                <a:off x="2795" y="1153"/>
                <a:ext cx="118" cy="147"/>
              </a:xfrm>
              <a:custGeom>
                <a:avLst/>
                <a:gdLst/>
                <a:ahLst/>
                <a:cxnLst>
                  <a:cxn ang="0">
                    <a:pos x="35" y="101"/>
                  </a:cxn>
                  <a:cxn ang="0">
                    <a:pos x="75" y="91"/>
                  </a:cxn>
                  <a:cxn ang="0">
                    <a:pos x="117" y="81"/>
                  </a:cxn>
                  <a:cxn ang="0">
                    <a:pos x="158" y="72"/>
                  </a:cxn>
                  <a:cxn ang="0">
                    <a:pos x="200" y="63"/>
                  </a:cxn>
                  <a:cxn ang="0">
                    <a:pos x="241" y="54"/>
                  </a:cxn>
                  <a:cxn ang="0">
                    <a:pos x="284" y="47"/>
                  </a:cxn>
                  <a:cxn ang="0">
                    <a:pos x="326" y="39"/>
                  </a:cxn>
                  <a:cxn ang="0">
                    <a:pos x="369" y="32"/>
                  </a:cxn>
                  <a:cxn ang="0">
                    <a:pos x="412" y="25"/>
                  </a:cxn>
                  <a:cxn ang="0">
                    <a:pos x="454" y="20"/>
                  </a:cxn>
                  <a:cxn ang="0">
                    <a:pos x="497" y="15"/>
                  </a:cxn>
                  <a:cxn ang="0">
                    <a:pos x="539" y="11"/>
                  </a:cxn>
                  <a:cxn ang="0">
                    <a:pos x="583" y="7"/>
                  </a:cxn>
                  <a:cxn ang="0">
                    <a:pos x="626" y="4"/>
                  </a:cxn>
                  <a:cxn ang="0">
                    <a:pos x="667" y="2"/>
                  </a:cxn>
                  <a:cxn ang="0">
                    <a:pos x="710" y="0"/>
                  </a:cxn>
                  <a:cxn ang="0">
                    <a:pos x="698" y="215"/>
                  </a:cxn>
                  <a:cxn ang="0">
                    <a:pos x="690" y="426"/>
                  </a:cxn>
                  <a:cxn ang="0">
                    <a:pos x="686" y="636"/>
                  </a:cxn>
                  <a:cxn ang="0">
                    <a:pos x="691" y="851"/>
                  </a:cxn>
                  <a:cxn ang="0">
                    <a:pos x="661" y="858"/>
                  </a:cxn>
                  <a:cxn ang="0">
                    <a:pos x="627" y="864"/>
                  </a:cxn>
                  <a:cxn ang="0">
                    <a:pos x="588" y="869"/>
                  </a:cxn>
                  <a:cxn ang="0">
                    <a:pos x="548" y="874"/>
                  </a:cxn>
                  <a:cxn ang="0">
                    <a:pos x="504" y="878"/>
                  </a:cxn>
                  <a:cxn ang="0">
                    <a:pos x="458" y="880"/>
                  </a:cxn>
                  <a:cxn ang="0">
                    <a:pos x="413" y="882"/>
                  </a:cxn>
                  <a:cxn ang="0">
                    <a:pos x="365" y="883"/>
                  </a:cxn>
                  <a:cxn ang="0">
                    <a:pos x="317" y="883"/>
                  </a:cxn>
                  <a:cxn ang="0">
                    <a:pos x="270" y="882"/>
                  </a:cxn>
                  <a:cxn ang="0">
                    <a:pos x="224" y="879"/>
                  </a:cxn>
                  <a:cxn ang="0">
                    <a:pos x="180" y="876"/>
                  </a:cxn>
                  <a:cxn ang="0">
                    <a:pos x="137" y="871"/>
                  </a:cxn>
                  <a:cxn ang="0">
                    <a:pos x="98" y="865"/>
                  </a:cxn>
                  <a:cxn ang="0">
                    <a:pos x="61" y="857"/>
                  </a:cxn>
                  <a:cxn ang="0">
                    <a:pos x="29" y="848"/>
                  </a:cxn>
                  <a:cxn ang="0">
                    <a:pos x="16" y="754"/>
                  </a:cxn>
                  <a:cxn ang="0">
                    <a:pos x="6" y="662"/>
                  </a:cxn>
                  <a:cxn ang="0">
                    <a:pos x="1" y="571"/>
                  </a:cxn>
                  <a:cxn ang="0">
                    <a:pos x="0" y="480"/>
                  </a:cxn>
                  <a:cxn ang="0">
                    <a:pos x="3" y="388"/>
                  </a:cxn>
                  <a:cxn ang="0">
                    <a:pos x="9" y="295"/>
                  </a:cxn>
                  <a:cxn ang="0">
                    <a:pos x="20" y="200"/>
                  </a:cxn>
                  <a:cxn ang="0">
                    <a:pos x="35" y="101"/>
                  </a:cxn>
                </a:cxnLst>
                <a:rect l="0" t="0" r="r" b="b"/>
                <a:pathLst>
                  <a:path w="710" h="883">
                    <a:moveTo>
                      <a:pt x="35" y="101"/>
                    </a:moveTo>
                    <a:lnTo>
                      <a:pt x="75" y="91"/>
                    </a:lnTo>
                    <a:lnTo>
                      <a:pt x="117" y="81"/>
                    </a:lnTo>
                    <a:lnTo>
                      <a:pt x="158" y="72"/>
                    </a:lnTo>
                    <a:lnTo>
                      <a:pt x="200" y="63"/>
                    </a:lnTo>
                    <a:lnTo>
                      <a:pt x="241" y="54"/>
                    </a:lnTo>
                    <a:lnTo>
                      <a:pt x="284" y="47"/>
                    </a:lnTo>
                    <a:lnTo>
                      <a:pt x="326" y="39"/>
                    </a:lnTo>
                    <a:lnTo>
                      <a:pt x="369" y="32"/>
                    </a:lnTo>
                    <a:lnTo>
                      <a:pt x="412" y="25"/>
                    </a:lnTo>
                    <a:lnTo>
                      <a:pt x="454" y="20"/>
                    </a:lnTo>
                    <a:lnTo>
                      <a:pt x="497" y="15"/>
                    </a:lnTo>
                    <a:lnTo>
                      <a:pt x="539" y="11"/>
                    </a:lnTo>
                    <a:lnTo>
                      <a:pt x="583" y="7"/>
                    </a:lnTo>
                    <a:lnTo>
                      <a:pt x="626" y="4"/>
                    </a:lnTo>
                    <a:lnTo>
                      <a:pt x="667" y="2"/>
                    </a:lnTo>
                    <a:lnTo>
                      <a:pt x="710" y="0"/>
                    </a:lnTo>
                    <a:lnTo>
                      <a:pt x="698" y="215"/>
                    </a:lnTo>
                    <a:lnTo>
                      <a:pt x="690" y="426"/>
                    </a:lnTo>
                    <a:lnTo>
                      <a:pt x="686" y="636"/>
                    </a:lnTo>
                    <a:lnTo>
                      <a:pt x="691" y="851"/>
                    </a:lnTo>
                    <a:lnTo>
                      <a:pt x="661" y="858"/>
                    </a:lnTo>
                    <a:lnTo>
                      <a:pt x="627" y="864"/>
                    </a:lnTo>
                    <a:lnTo>
                      <a:pt x="588" y="869"/>
                    </a:lnTo>
                    <a:lnTo>
                      <a:pt x="548" y="874"/>
                    </a:lnTo>
                    <a:lnTo>
                      <a:pt x="504" y="878"/>
                    </a:lnTo>
                    <a:lnTo>
                      <a:pt x="458" y="880"/>
                    </a:lnTo>
                    <a:lnTo>
                      <a:pt x="413" y="882"/>
                    </a:lnTo>
                    <a:lnTo>
                      <a:pt x="365" y="883"/>
                    </a:lnTo>
                    <a:lnTo>
                      <a:pt x="317" y="883"/>
                    </a:lnTo>
                    <a:lnTo>
                      <a:pt x="270" y="882"/>
                    </a:lnTo>
                    <a:lnTo>
                      <a:pt x="224" y="879"/>
                    </a:lnTo>
                    <a:lnTo>
                      <a:pt x="180" y="876"/>
                    </a:lnTo>
                    <a:lnTo>
                      <a:pt x="137" y="871"/>
                    </a:lnTo>
                    <a:lnTo>
                      <a:pt x="98" y="865"/>
                    </a:lnTo>
                    <a:lnTo>
                      <a:pt x="61" y="857"/>
                    </a:lnTo>
                    <a:lnTo>
                      <a:pt x="29" y="848"/>
                    </a:lnTo>
                    <a:lnTo>
                      <a:pt x="16" y="754"/>
                    </a:lnTo>
                    <a:lnTo>
                      <a:pt x="6" y="662"/>
                    </a:lnTo>
                    <a:lnTo>
                      <a:pt x="1" y="571"/>
                    </a:lnTo>
                    <a:lnTo>
                      <a:pt x="0" y="480"/>
                    </a:lnTo>
                    <a:lnTo>
                      <a:pt x="3" y="388"/>
                    </a:lnTo>
                    <a:lnTo>
                      <a:pt x="9" y="295"/>
                    </a:lnTo>
                    <a:lnTo>
                      <a:pt x="20" y="200"/>
                    </a:lnTo>
                    <a:lnTo>
                      <a:pt x="35" y="101"/>
                    </a:lnTo>
                    <a:close/>
                  </a:path>
                </a:pathLst>
              </a:custGeom>
              <a:solidFill>
                <a:srgbClr val="B2967A"/>
              </a:solidFill>
              <a:ln w="9525">
                <a:noFill/>
                <a:round/>
                <a:headEnd/>
                <a:tailEnd/>
              </a:ln>
            </p:spPr>
            <p:txBody>
              <a:bodyPr/>
              <a:lstStyle/>
              <a:p>
                <a:endParaRPr lang="en-US"/>
              </a:p>
            </p:txBody>
          </p:sp>
          <p:sp>
            <p:nvSpPr>
              <p:cNvPr id="354" name="Freeform 99"/>
              <p:cNvSpPr>
                <a:spLocks/>
              </p:cNvSpPr>
              <p:nvPr/>
            </p:nvSpPr>
            <p:spPr bwMode="auto">
              <a:xfrm>
                <a:off x="2795" y="1153"/>
                <a:ext cx="115" cy="142"/>
              </a:xfrm>
              <a:custGeom>
                <a:avLst/>
                <a:gdLst/>
                <a:ahLst/>
                <a:cxnLst>
                  <a:cxn ang="0">
                    <a:pos x="34" y="100"/>
                  </a:cxn>
                  <a:cxn ang="0">
                    <a:pos x="73" y="90"/>
                  </a:cxn>
                  <a:cxn ang="0">
                    <a:pos x="113" y="80"/>
                  </a:cxn>
                  <a:cxn ang="0">
                    <a:pos x="153" y="71"/>
                  </a:cxn>
                  <a:cxn ang="0">
                    <a:pos x="194" y="62"/>
                  </a:cxn>
                  <a:cxn ang="0">
                    <a:pos x="235" y="54"/>
                  </a:cxn>
                  <a:cxn ang="0">
                    <a:pos x="277" y="46"/>
                  </a:cxn>
                  <a:cxn ang="0">
                    <a:pos x="318" y="39"/>
                  </a:cxn>
                  <a:cxn ang="0">
                    <a:pos x="360" y="31"/>
                  </a:cxn>
                  <a:cxn ang="0">
                    <a:pos x="401" y="25"/>
                  </a:cxn>
                  <a:cxn ang="0">
                    <a:pos x="443" y="20"/>
                  </a:cxn>
                  <a:cxn ang="0">
                    <a:pos x="484" y="15"/>
                  </a:cxn>
                  <a:cxn ang="0">
                    <a:pos x="526" y="11"/>
                  </a:cxn>
                  <a:cxn ang="0">
                    <a:pos x="567" y="7"/>
                  </a:cxn>
                  <a:cxn ang="0">
                    <a:pos x="609" y="4"/>
                  </a:cxn>
                  <a:cxn ang="0">
                    <a:pos x="649" y="2"/>
                  </a:cxn>
                  <a:cxn ang="0">
                    <a:pos x="690" y="0"/>
                  </a:cxn>
                  <a:cxn ang="0">
                    <a:pos x="679" y="206"/>
                  </a:cxn>
                  <a:cxn ang="0">
                    <a:pos x="670" y="406"/>
                  </a:cxn>
                  <a:cxn ang="0">
                    <a:pos x="667" y="608"/>
                  </a:cxn>
                  <a:cxn ang="0">
                    <a:pos x="672" y="814"/>
                  </a:cxn>
                  <a:cxn ang="0">
                    <a:pos x="643" y="821"/>
                  </a:cxn>
                  <a:cxn ang="0">
                    <a:pos x="609" y="827"/>
                  </a:cxn>
                  <a:cxn ang="0">
                    <a:pos x="573" y="832"/>
                  </a:cxn>
                  <a:cxn ang="0">
                    <a:pos x="532" y="837"/>
                  </a:cxn>
                  <a:cxn ang="0">
                    <a:pos x="489" y="841"/>
                  </a:cxn>
                  <a:cxn ang="0">
                    <a:pos x="446" y="845"/>
                  </a:cxn>
                  <a:cxn ang="0">
                    <a:pos x="400" y="847"/>
                  </a:cxn>
                  <a:cxn ang="0">
                    <a:pos x="354" y="849"/>
                  </a:cxn>
                  <a:cxn ang="0">
                    <a:pos x="308" y="849"/>
                  </a:cxn>
                  <a:cxn ang="0">
                    <a:pos x="263" y="848"/>
                  </a:cxn>
                  <a:cxn ang="0">
                    <a:pos x="218" y="847"/>
                  </a:cxn>
                  <a:cxn ang="0">
                    <a:pos x="174" y="844"/>
                  </a:cxn>
                  <a:cxn ang="0">
                    <a:pos x="133" y="839"/>
                  </a:cxn>
                  <a:cxn ang="0">
                    <a:pos x="94" y="834"/>
                  </a:cxn>
                  <a:cxn ang="0">
                    <a:pos x="59" y="827"/>
                  </a:cxn>
                  <a:cxn ang="0">
                    <a:pos x="28" y="818"/>
                  </a:cxn>
                  <a:cxn ang="0">
                    <a:pos x="15" y="727"/>
                  </a:cxn>
                  <a:cxn ang="0">
                    <a:pos x="6" y="639"/>
                  </a:cxn>
                  <a:cxn ang="0">
                    <a:pos x="1" y="551"/>
                  </a:cxn>
                  <a:cxn ang="0">
                    <a:pos x="0" y="464"/>
                  </a:cxn>
                  <a:cxn ang="0">
                    <a:pos x="3" y="376"/>
                  </a:cxn>
                  <a:cxn ang="0">
                    <a:pos x="9" y="287"/>
                  </a:cxn>
                  <a:cxn ang="0">
                    <a:pos x="20" y="196"/>
                  </a:cxn>
                  <a:cxn ang="0">
                    <a:pos x="34" y="100"/>
                  </a:cxn>
                </a:cxnLst>
                <a:rect l="0" t="0" r="r" b="b"/>
                <a:pathLst>
                  <a:path w="690" h="849">
                    <a:moveTo>
                      <a:pt x="34" y="100"/>
                    </a:moveTo>
                    <a:lnTo>
                      <a:pt x="73" y="90"/>
                    </a:lnTo>
                    <a:lnTo>
                      <a:pt x="113" y="80"/>
                    </a:lnTo>
                    <a:lnTo>
                      <a:pt x="153" y="71"/>
                    </a:lnTo>
                    <a:lnTo>
                      <a:pt x="194" y="62"/>
                    </a:lnTo>
                    <a:lnTo>
                      <a:pt x="235" y="54"/>
                    </a:lnTo>
                    <a:lnTo>
                      <a:pt x="277" y="46"/>
                    </a:lnTo>
                    <a:lnTo>
                      <a:pt x="318" y="39"/>
                    </a:lnTo>
                    <a:lnTo>
                      <a:pt x="360" y="31"/>
                    </a:lnTo>
                    <a:lnTo>
                      <a:pt x="401" y="25"/>
                    </a:lnTo>
                    <a:lnTo>
                      <a:pt x="443" y="20"/>
                    </a:lnTo>
                    <a:lnTo>
                      <a:pt x="484" y="15"/>
                    </a:lnTo>
                    <a:lnTo>
                      <a:pt x="526" y="11"/>
                    </a:lnTo>
                    <a:lnTo>
                      <a:pt x="567" y="7"/>
                    </a:lnTo>
                    <a:lnTo>
                      <a:pt x="609" y="4"/>
                    </a:lnTo>
                    <a:lnTo>
                      <a:pt x="649" y="2"/>
                    </a:lnTo>
                    <a:lnTo>
                      <a:pt x="690" y="0"/>
                    </a:lnTo>
                    <a:lnTo>
                      <a:pt x="679" y="206"/>
                    </a:lnTo>
                    <a:lnTo>
                      <a:pt x="670" y="406"/>
                    </a:lnTo>
                    <a:lnTo>
                      <a:pt x="667" y="608"/>
                    </a:lnTo>
                    <a:lnTo>
                      <a:pt x="672" y="814"/>
                    </a:lnTo>
                    <a:lnTo>
                      <a:pt x="643" y="821"/>
                    </a:lnTo>
                    <a:lnTo>
                      <a:pt x="609" y="827"/>
                    </a:lnTo>
                    <a:lnTo>
                      <a:pt x="573" y="832"/>
                    </a:lnTo>
                    <a:lnTo>
                      <a:pt x="532" y="837"/>
                    </a:lnTo>
                    <a:lnTo>
                      <a:pt x="489" y="841"/>
                    </a:lnTo>
                    <a:lnTo>
                      <a:pt x="446" y="845"/>
                    </a:lnTo>
                    <a:lnTo>
                      <a:pt x="400" y="847"/>
                    </a:lnTo>
                    <a:lnTo>
                      <a:pt x="354" y="849"/>
                    </a:lnTo>
                    <a:lnTo>
                      <a:pt x="308" y="849"/>
                    </a:lnTo>
                    <a:lnTo>
                      <a:pt x="263" y="848"/>
                    </a:lnTo>
                    <a:lnTo>
                      <a:pt x="218" y="847"/>
                    </a:lnTo>
                    <a:lnTo>
                      <a:pt x="174" y="844"/>
                    </a:lnTo>
                    <a:lnTo>
                      <a:pt x="133" y="839"/>
                    </a:lnTo>
                    <a:lnTo>
                      <a:pt x="94" y="834"/>
                    </a:lnTo>
                    <a:lnTo>
                      <a:pt x="59" y="827"/>
                    </a:lnTo>
                    <a:lnTo>
                      <a:pt x="28" y="818"/>
                    </a:lnTo>
                    <a:lnTo>
                      <a:pt x="15" y="727"/>
                    </a:lnTo>
                    <a:lnTo>
                      <a:pt x="6" y="639"/>
                    </a:lnTo>
                    <a:lnTo>
                      <a:pt x="1" y="551"/>
                    </a:lnTo>
                    <a:lnTo>
                      <a:pt x="0" y="464"/>
                    </a:lnTo>
                    <a:lnTo>
                      <a:pt x="3" y="376"/>
                    </a:lnTo>
                    <a:lnTo>
                      <a:pt x="9" y="287"/>
                    </a:lnTo>
                    <a:lnTo>
                      <a:pt x="20" y="196"/>
                    </a:lnTo>
                    <a:lnTo>
                      <a:pt x="34" y="100"/>
                    </a:lnTo>
                    <a:close/>
                  </a:path>
                </a:pathLst>
              </a:custGeom>
              <a:solidFill>
                <a:srgbClr val="B79B7F"/>
              </a:solidFill>
              <a:ln w="9525">
                <a:noFill/>
                <a:round/>
                <a:headEnd/>
                <a:tailEnd/>
              </a:ln>
            </p:spPr>
            <p:txBody>
              <a:bodyPr/>
              <a:lstStyle/>
              <a:p>
                <a:endParaRPr lang="en-US"/>
              </a:p>
            </p:txBody>
          </p:sp>
          <p:sp>
            <p:nvSpPr>
              <p:cNvPr id="355" name="Freeform 100"/>
              <p:cNvSpPr>
                <a:spLocks/>
              </p:cNvSpPr>
              <p:nvPr/>
            </p:nvSpPr>
            <p:spPr bwMode="auto">
              <a:xfrm>
                <a:off x="2795" y="1153"/>
                <a:ext cx="112" cy="136"/>
              </a:xfrm>
              <a:custGeom>
                <a:avLst/>
                <a:gdLst/>
                <a:ahLst/>
                <a:cxnLst>
                  <a:cxn ang="0">
                    <a:pos x="33" y="99"/>
                  </a:cxn>
                  <a:cxn ang="0">
                    <a:pos x="70" y="89"/>
                  </a:cxn>
                  <a:cxn ang="0">
                    <a:pos x="108" y="80"/>
                  </a:cxn>
                  <a:cxn ang="0">
                    <a:pos x="148" y="71"/>
                  </a:cxn>
                  <a:cxn ang="0">
                    <a:pos x="187" y="62"/>
                  </a:cxn>
                  <a:cxn ang="0">
                    <a:pos x="227" y="54"/>
                  </a:cxn>
                  <a:cxn ang="0">
                    <a:pos x="267" y="47"/>
                  </a:cxn>
                  <a:cxn ang="0">
                    <a:pos x="309" y="39"/>
                  </a:cxn>
                  <a:cxn ang="0">
                    <a:pos x="349" y="33"/>
                  </a:cxn>
                  <a:cxn ang="0">
                    <a:pos x="390" y="26"/>
                  </a:cxn>
                  <a:cxn ang="0">
                    <a:pos x="431" y="20"/>
                  </a:cxn>
                  <a:cxn ang="0">
                    <a:pos x="472" y="15"/>
                  </a:cxn>
                  <a:cxn ang="0">
                    <a:pos x="512" y="11"/>
                  </a:cxn>
                  <a:cxn ang="0">
                    <a:pos x="552" y="7"/>
                  </a:cxn>
                  <a:cxn ang="0">
                    <a:pos x="592" y="4"/>
                  </a:cxn>
                  <a:cxn ang="0">
                    <a:pos x="632" y="2"/>
                  </a:cxn>
                  <a:cxn ang="0">
                    <a:pos x="671" y="0"/>
                  </a:cxn>
                  <a:cxn ang="0">
                    <a:pos x="660" y="197"/>
                  </a:cxn>
                  <a:cxn ang="0">
                    <a:pos x="651" y="388"/>
                  </a:cxn>
                  <a:cxn ang="0">
                    <a:pos x="647" y="581"/>
                  </a:cxn>
                  <a:cxn ang="0">
                    <a:pos x="651" y="776"/>
                  </a:cxn>
                  <a:cxn ang="0">
                    <a:pos x="623" y="783"/>
                  </a:cxn>
                  <a:cxn ang="0">
                    <a:pos x="591" y="789"/>
                  </a:cxn>
                  <a:cxn ang="0">
                    <a:pos x="555" y="794"/>
                  </a:cxn>
                  <a:cxn ang="0">
                    <a:pos x="516" y="800"/>
                  </a:cxn>
                  <a:cxn ang="0">
                    <a:pos x="475" y="804"/>
                  </a:cxn>
                  <a:cxn ang="0">
                    <a:pos x="432" y="809"/>
                  </a:cxn>
                  <a:cxn ang="0">
                    <a:pos x="388" y="812"/>
                  </a:cxn>
                  <a:cxn ang="0">
                    <a:pos x="344" y="814"/>
                  </a:cxn>
                  <a:cxn ang="0">
                    <a:pos x="299" y="815"/>
                  </a:cxn>
                  <a:cxn ang="0">
                    <a:pos x="254" y="815"/>
                  </a:cxn>
                  <a:cxn ang="0">
                    <a:pos x="211" y="814"/>
                  </a:cxn>
                  <a:cxn ang="0">
                    <a:pos x="169" y="811"/>
                  </a:cxn>
                  <a:cxn ang="0">
                    <a:pos x="129" y="806"/>
                  </a:cxn>
                  <a:cxn ang="0">
                    <a:pos x="91" y="801"/>
                  </a:cxn>
                  <a:cxn ang="0">
                    <a:pos x="57" y="794"/>
                  </a:cxn>
                  <a:cxn ang="0">
                    <a:pos x="28" y="786"/>
                  </a:cxn>
                  <a:cxn ang="0">
                    <a:pos x="15" y="700"/>
                  </a:cxn>
                  <a:cxn ang="0">
                    <a:pos x="5" y="616"/>
                  </a:cxn>
                  <a:cxn ang="0">
                    <a:pos x="1" y="532"/>
                  </a:cxn>
                  <a:cxn ang="0">
                    <a:pos x="0" y="448"/>
                  </a:cxn>
                  <a:cxn ang="0">
                    <a:pos x="3" y="364"/>
                  </a:cxn>
                  <a:cxn ang="0">
                    <a:pos x="9" y="278"/>
                  </a:cxn>
                  <a:cxn ang="0">
                    <a:pos x="19" y="191"/>
                  </a:cxn>
                  <a:cxn ang="0">
                    <a:pos x="33" y="99"/>
                  </a:cxn>
                </a:cxnLst>
                <a:rect l="0" t="0" r="r" b="b"/>
                <a:pathLst>
                  <a:path w="671" h="815">
                    <a:moveTo>
                      <a:pt x="33" y="99"/>
                    </a:moveTo>
                    <a:lnTo>
                      <a:pt x="70" y="89"/>
                    </a:lnTo>
                    <a:lnTo>
                      <a:pt x="108" y="80"/>
                    </a:lnTo>
                    <a:lnTo>
                      <a:pt x="148" y="71"/>
                    </a:lnTo>
                    <a:lnTo>
                      <a:pt x="187" y="62"/>
                    </a:lnTo>
                    <a:lnTo>
                      <a:pt x="227" y="54"/>
                    </a:lnTo>
                    <a:lnTo>
                      <a:pt x="267" y="47"/>
                    </a:lnTo>
                    <a:lnTo>
                      <a:pt x="309" y="39"/>
                    </a:lnTo>
                    <a:lnTo>
                      <a:pt x="349" y="33"/>
                    </a:lnTo>
                    <a:lnTo>
                      <a:pt x="390" y="26"/>
                    </a:lnTo>
                    <a:lnTo>
                      <a:pt x="431" y="20"/>
                    </a:lnTo>
                    <a:lnTo>
                      <a:pt x="472" y="15"/>
                    </a:lnTo>
                    <a:lnTo>
                      <a:pt x="512" y="11"/>
                    </a:lnTo>
                    <a:lnTo>
                      <a:pt x="552" y="7"/>
                    </a:lnTo>
                    <a:lnTo>
                      <a:pt x="592" y="4"/>
                    </a:lnTo>
                    <a:lnTo>
                      <a:pt x="632" y="2"/>
                    </a:lnTo>
                    <a:lnTo>
                      <a:pt x="671" y="0"/>
                    </a:lnTo>
                    <a:lnTo>
                      <a:pt x="660" y="197"/>
                    </a:lnTo>
                    <a:lnTo>
                      <a:pt x="651" y="388"/>
                    </a:lnTo>
                    <a:lnTo>
                      <a:pt x="647" y="581"/>
                    </a:lnTo>
                    <a:lnTo>
                      <a:pt x="651" y="776"/>
                    </a:lnTo>
                    <a:lnTo>
                      <a:pt x="623" y="783"/>
                    </a:lnTo>
                    <a:lnTo>
                      <a:pt x="591" y="789"/>
                    </a:lnTo>
                    <a:lnTo>
                      <a:pt x="555" y="794"/>
                    </a:lnTo>
                    <a:lnTo>
                      <a:pt x="516" y="800"/>
                    </a:lnTo>
                    <a:lnTo>
                      <a:pt x="475" y="804"/>
                    </a:lnTo>
                    <a:lnTo>
                      <a:pt x="432" y="809"/>
                    </a:lnTo>
                    <a:lnTo>
                      <a:pt x="388" y="812"/>
                    </a:lnTo>
                    <a:lnTo>
                      <a:pt x="344" y="814"/>
                    </a:lnTo>
                    <a:lnTo>
                      <a:pt x="299" y="815"/>
                    </a:lnTo>
                    <a:lnTo>
                      <a:pt x="254" y="815"/>
                    </a:lnTo>
                    <a:lnTo>
                      <a:pt x="211" y="814"/>
                    </a:lnTo>
                    <a:lnTo>
                      <a:pt x="169" y="811"/>
                    </a:lnTo>
                    <a:lnTo>
                      <a:pt x="129" y="806"/>
                    </a:lnTo>
                    <a:lnTo>
                      <a:pt x="91" y="801"/>
                    </a:lnTo>
                    <a:lnTo>
                      <a:pt x="57" y="794"/>
                    </a:lnTo>
                    <a:lnTo>
                      <a:pt x="28" y="786"/>
                    </a:lnTo>
                    <a:lnTo>
                      <a:pt x="15" y="700"/>
                    </a:lnTo>
                    <a:lnTo>
                      <a:pt x="5" y="616"/>
                    </a:lnTo>
                    <a:lnTo>
                      <a:pt x="1" y="532"/>
                    </a:lnTo>
                    <a:lnTo>
                      <a:pt x="0" y="448"/>
                    </a:lnTo>
                    <a:lnTo>
                      <a:pt x="3" y="364"/>
                    </a:lnTo>
                    <a:lnTo>
                      <a:pt x="9" y="278"/>
                    </a:lnTo>
                    <a:lnTo>
                      <a:pt x="19" y="191"/>
                    </a:lnTo>
                    <a:lnTo>
                      <a:pt x="33" y="99"/>
                    </a:lnTo>
                    <a:close/>
                  </a:path>
                </a:pathLst>
              </a:custGeom>
              <a:solidFill>
                <a:srgbClr val="BCA087"/>
              </a:solidFill>
              <a:ln w="9525">
                <a:noFill/>
                <a:round/>
                <a:headEnd/>
                <a:tailEnd/>
              </a:ln>
            </p:spPr>
            <p:txBody>
              <a:bodyPr/>
              <a:lstStyle/>
              <a:p>
                <a:endParaRPr lang="en-US"/>
              </a:p>
            </p:txBody>
          </p:sp>
          <p:sp>
            <p:nvSpPr>
              <p:cNvPr id="356" name="Freeform 101"/>
              <p:cNvSpPr>
                <a:spLocks/>
              </p:cNvSpPr>
              <p:nvPr/>
            </p:nvSpPr>
            <p:spPr bwMode="auto">
              <a:xfrm>
                <a:off x="2796" y="1154"/>
                <a:ext cx="108" cy="130"/>
              </a:xfrm>
              <a:custGeom>
                <a:avLst/>
                <a:gdLst/>
                <a:ahLst/>
                <a:cxnLst>
                  <a:cxn ang="0">
                    <a:pos x="31" y="98"/>
                  </a:cxn>
                  <a:cxn ang="0">
                    <a:pos x="67" y="88"/>
                  </a:cxn>
                  <a:cxn ang="0">
                    <a:pos x="104" y="79"/>
                  </a:cxn>
                  <a:cxn ang="0">
                    <a:pos x="142" y="70"/>
                  </a:cxn>
                  <a:cxn ang="0">
                    <a:pos x="181" y="62"/>
                  </a:cxn>
                  <a:cxn ang="0">
                    <a:pos x="219" y="54"/>
                  </a:cxn>
                  <a:cxn ang="0">
                    <a:pos x="259" y="46"/>
                  </a:cxn>
                  <a:cxn ang="0">
                    <a:pos x="299" y="39"/>
                  </a:cxn>
                  <a:cxn ang="0">
                    <a:pos x="339" y="33"/>
                  </a:cxn>
                  <a:cxn ang="0">
                    <a:pos x="379" y="26"/>
                  </a:cxn>
                  <a:cxn ang="0">
                    <a:pos x="418" y="20"/>
                  </a:cxn>
                  <a:cxn ang="0">
                    <a:pos x="459" y="15"/>
                  </a:cxn>
                  <a:cxn ang="0">
                    <a:pos x="498" y="11"/>
                  </a:cxn>
                  <a:cxn ang="0">
                    <a:pos x="538" y="7"/>
                  </a:cxn>
                  <a:cxn ang="0">
                    <a:pos x="576" y="4"/>
                  </a:cxn>
                  <a:cxn ang="0">
                    <a:pos x="614" y="2"/>
                  </a:cxn>
                  <a:cxn ang="0">
                    <a:pos x="652" y="0"/>
                  </a:cxn>
                  <a:cxn ang="0">
                    <a:pos x="641" y="188"/>
                  </a:cxn>
                  <a:cxn ang="0">
                    <a:pos x="632" y="370"/>
                  </a:cxn>
                  <a:cxn ang="0">
                    <a:pos x="628" y="552"/>
                  </a:cxn>
                  <a:cxn ang="0">
                    <a:pos x="631" y="740"/>
                  </a:cxn>
                  <a:cxn ang="0">
                    <a:pos x="604" y="746"/>
                  </a:cxn>
                  <a:cxn ang="0">
                    <a:pos x="573" y="753"/>
                  </a:cxn>
                  <a:cxn ang="0">
                    <a:pos x="538" y="759"/>
                  </a:cxn>
                  <a:cxn ang="0">
                    <a:pos x="500" y="764"/>
                  </a:cxn>
                  <a:cxn ang="0">
                    <a:pos x="460" y="769"/>
                  </a:cxn>
                  <a:cxn ang="0">
                    <a:pos x="418" y="773"/>
                  </a:cxn>
                  <a:cxn ang="0">
                    <a:pos x="376" y="776"/>
                  </a:cxn>
                  <a:cxn ang="0">
                    <a:pos x="332" y="779"/>
                  </a:cxn>
                  <a:cxn ang="0">
                    <a:pos x="289" y="780"/>
                  </a:cxn>
                  <a:cxn ang="0">
                    <a:pos x="246" y="781"/>
                  </a:cxn>
                  <a:cxn ang="0">
                    <a:pos x="203" y="780"/>
                  </a:cxn>
                  <a:cxn ang="0">
                    <a:pos x="163" y="778"/>
                  </a:cxn>
                  <a:cxn ang="0">
                    <a:pos x="125" y="775"/>
                  </a:cxn>
                  <a:cxn ang="0">
                    <a:pos x="88" y="770"/>
                  </a:cxn>
                  <a:cxn ang="0">
                    <a:pos x="55" y="764"/>
                  </a:cxn>
                  <a:cxn ang="0">
                    <a:pos x="27" y="756"/>
                  </a:cxn>
                  <a:cxn ang="0">
                    <a:pos x="14" y="674"/>
                  </a:cxn>
                  <a:cxn ang="0">
                    <a:pos x="5" y="593"/>
                  </a:cxn>
                  <a:cxn ang="0">
                    <a:pos x="1" y="512"/>
                  </a:cxn>
                  <a:cxn ang="0">
                    <a:pos x="0" y="432"/>
                  </a:cxn>
                  <a:cxn ang="0">
                    <a:pos x="2" y="352"/>
                  </a:cxn>
                  <a:cxn ang="0">
                    <a:pos x="9" y="270"/>
                  </a:cxn>
                  <a:cxn ang="0">
                    <a:pos x="18" y="186"/>
                  </a:cxn>
                  <a:cxn ang="0">
                    <a:pos x="31" y="98"/>
                  </a:cxn>
                </a:cxnLst>
                <a:rect l="0" t="0" r="r" b="b"/>
                <a:pathLst>
                  <a:path w="652" h="781">
                    <a:moveTo>
                      <a:pt x="31" y="98"/>
                    </a:moveTo>
                    <a:lnTo>
                      <a:pt x="67" y="88"/>
                    </a:lnTo>
                    <a:lnTo>
                      <a:pt x="104" y="79"/>
                    </a:lnTo>
                    <a:lnTo>
                      <a:pt x="142" y="70"/>
                    </a:lnTo>
                    <a:lnTo>
                      <a:pt x="181" y="62"/>
                    </a:lnTo>
                    <a:lnTo>
                      <a:pt x="219" y="54"/>
                    </a:lnTo>
                    <a:lnTo>
                      <a:pt x="259" y="46"/>
                    </a:lnTo>
                    <a:lnTo>
                      <a:pt x="299" y="39"/>
                    </a:lnTo>
                    <a:lnTo>
                      <a:pt x="339" y="33"/>
                    </a:lnTo>
                    <a:lnTo>
                      <a:pt x="379" y="26"/>
                    </a:lnTo>
                    <a:lnTo>
                      <a:pt x="418" y="20"/>
                    </a:lnTo>
                    <a:lnTo>
                      <a:pt x="459" y="15"/>
                    </a:lnTo>
                    <a:lnTo>
                      <a:pt x="498" y="11"/>
                    </a:lnTo>
                    <a:lnTo>
                      <a:pt x="538" y="7"/>
                    </a:lnTo>
                    <a:lnTo>
                      <a:pt x="576" y="4"/>
                    </a:lnTo>
                    <a:lnTo>
                      <a:pt x="614" y="2"/>
                    </a:lnTo>
                    <a:lnTo>
                      <a:pt x="652" y="0"/>
                    </a:lnTo>
                    <a:lnTo>
                      <a:pt x="641" y="188"/>
                    </a:lnTo>
                    <a:lnTo>
                      <a:pt x="632" y="370"/>
                    </a:lnTo>
                    <a:lnTo>
                      <a:pt x="628" y="552"/>
                    </a:lnTo>
                    <a:lnTo>
                      <a:pt x="631" y="740"/>
                    </a:lnTo>
                    <a:lnTo>
                      <a:pt x="604" y="746"/>
                    </a:lnTo>
                    <a:lnTo>
                      <a:pt x="573" y="753"/>
                    </a:lnTo>
                    <a:lnTo>
                      <a:pt x="538" y="759"/>
                    </a:lnTo>
                    <a:lnTo>
                      <a:pt x="500" y="764"/>
                    </a:lnTo>
                    <a:lnTo>
                      <a:pt x="460" y="769"/>
                    </a:lnTo>
                    <a:lnTo>
                      <a:pt x="418" y="773"/>
                    </a:lnTo>
                    <a:lnTo>
                      <a:pt x="376" y="776"/>
                    </a:lnTo>
                    <a:lnTo>
                      <a:pt x="332" y="779"/>
                    </a:lnTo>
                    <a:lnTo>
                      <a:pt x="289" y="780"/>
                    </a:lnTo>
                    <a:lnTo>
                      <a:pt x="246" y="781"/>
                    </a:lnTo>
                    <a:lnTo>
                      <a:pt x="203" y="780"/>
                    </a:lnTo>
                    <a:lnTo>
                      <a:pt x="163" y="778"/>
                    </a:lnTo>
                    <a:lnTo>
                      <a:pt x="125" y="775"/>
                    </a:lnTo>
                    <a:lnTo>
                      <a:pt x="88" y="770"/>
                    </a:lnTo>
                    <a:lnTo>
                      <a:pt x="55" y="764"/>
                    </a:lnTo>
                    <a:lnTo>
                      <a:pt x="27" y="756"/>
                    </a:lnTo>
                    <a:lnTo>
                      <a:pt x="14" y="674"/>
                    </a:lnTo>
                    <a:lnTo>
                      <a:pt x="5" y="593"/>
                    </a:lnTo>
                    <a:lnTo>
                      <a:pt x="1" y="512"/>
                    </a:lnTo>
                    <a:lnTo>
                      <a:pt x="0" y="432"/>
                    </a:lnTo>
                    <a:lnTo>
                      <a:pt x="2" y="352"/>
                    </a:lnTo>
                    <a:lnTo>
                      <a:pt x="9" y="270"/>
                    </a:lnTo>
                    <a:lnTo>
                      <a:pt x="18" y="186"/>
                    </a:lnTo>
                    <a:lnTo>
                      <a:pt x="31" y="98"/>
                    </a:lnTo>
                    <a:close/>
                  </a:path>
                </a:pathLst>
              </a:custGeom>
              <a:solidFill>
                <a:srgbClr val="C1A58C"/>
              </a:solidFill>
              <a:ln w="9525">
                <a:noFill/>
                <a:round/>
                <a:headEnd/>
                <a:tailEnd/>
              </a:ln>
            </p:spPr>
            <p:txBody>
              <a:bodyPr/>
              <a:lstStyle/>
              <a:p>
                <a:endParaRPr lang="en-US"/>
              </a:p>
            </p:txBody>
          </p:sp>
          <p:sp>
            <p:nvSpPr>
              <p:cNvPr id="357" name="Freeform 102"/>
              <p:cNvSpPr>
                <a:spLocks/>
              </p:cNvSpPr>
              <p:nvPr/>
            </p:nvSpPr>
            <p:spPr bwMode="auto">
              <a:xfrm>
                <a:off x="2796" y="1154"/>
                <a:ext cx="106" cy="124"/>
              </a:xfrm>
              <a:custGeom>
                <a:avLst/>
                <a:gdLst/>
                <a:ahLst/>
                <a:cxnLst>
                  <a:cxn ang="0">
                    <a:pos x="29" y="97"/>
                  </a:cxn>
                  <a:cxn ang="0">
                    <a:pos x="64" y="88"/>
                  </a:cxn>
                  <a:cxn ang="0">
                    <a:pos x="99" y="79"/>
                  </a:cxn>
                  <a:cxn ang="0">
                    <a:pos x="136" y="70"/>
                  </a:cxn>
                  <a:cxn ang="0">
                    <a:pos x="174" y="62"/>
                  </a:cxn>
                  <a:cxn ang="0">
                    <a:pos x="212" y="54"/>
                  </a:cxn>
                  <a:cxn ang="0">
                    <a:pos x="250" y="46"/>
                  </a:cxn>
                  <a:cxn ang="0">
                    <a:pos x="289" y="39"/>
                  </a:cxn>
                  <a:cxn ang="0">
                    <a:pos x="328" y="32"/>
                  </a:cxn>
                  <a:cxn ang="0">
                    <a:pos x="368" y="25"/>
                  </a:cxn>
                  <a:cxn ang="0">
                    <a:pos x="407" y="20"/>
                  </a:cxn>
                  <a:cxn ang="0">
                    <a:pos x="445" y="15"/>
                  </a:cxn>
                  <a:cxn ang="0">
                    <a:pos x="484" y="10"/>
                  </a:cxn>
                  <a:cxn ang="0">
                    <a:pos x="522" y="7"/>
                  </a:cxn>
                  <a:cxn ang="0">
                    <a:pos x="559" y="4"/>
                  </a:cxn>
                  <a:cxn ang="0">
                    <a:pos x="596" y="2"/>
                  </a:cxn>
                  <a:cxn ang="0">
                    <a:pos x="632" y="0"/>
                  </a:cxn>
                  <a:cxn ang="0">
                    <a:pos x="622" y="178"/>
                  </a:cxn>
                  <a:cxn ang="0">
                    <a:pos x="612" y="351"/>
                  </a:cxn>
                  <a:cxn ang="0">
                    <a:pos x="608" y="524"/>
                  </a:cxn>
                  <a:cxn ang="0">
                    <a:pos x="612" y="702"/>
                  </a:cxn>
                  <a:cxn ang="0">
                    <a:pos x="586" y="708"/>
                  </a:cxn>
                  <a:cxn ang="0">
                    <a:pos x="555" y="715"/>
                  </a:cxn>
                  <a:cxn ang="0">
                    <a:pos x="521" y="721"/>
                  </a:cxn>
                  <a:cxn ang="0">
                    <a:pos x="485" y="727"/>
                  </a:cxn>
                  <a:cxn ang="0">
                    <a:pos x="445" y="732"/>
                  </a:cxn>
                  <a:cxn ang="0">
                    <a:pos x="405" y="737"/>
                  </a:cxn>
                  <a:cxn ang="0">
                    <a:pos x="363" y="741"/>
                  </a:cxn>
                  <a:cxn ang="0">
                    <a:pos x="322" y="744"/>
                  </a:cxn>
                  <a:cxn ang="0">
                    <a:pos x="279" y="746"/>
                  </a:cxn>
                  <a:cxn ang="0">
                    <a:pos x="238" y="747"/>
                  </a:cxn>
                  <a:cxn ang="0">
                    <a:pos x="196" y="747"/>
                  </a:cxn>
                  <a:cxn ang="0">
                    <a:pos x="157" y="746"/>
                  </a:cxn>
                  <a:cxn ang="0">
                    <a:pos x="119" y="744"/>
                  </a:cxn>
                  <a:cxn ang="0">
                    <a:pos x="84" y="739"/>
                  </a:cxn>
                  <a:cxn ang="0">
                    <a:pos x="53" y="734"/>
                  </a:cxn>
                  <a:cxn ang="0">
                    <a:pos x="25" y="726"/>
                  </a:cxn>
                  <a:cxn ang="0">
                    <a:pos x="13" y="646"/>
                  </a:cxn>
                  <a:cxn ang="0">
                    <a:pos x="6" y="569"/>
                  </a:cxn>
                  <a:cxn ang="0">
                    <a:pos x="0" y="492"/>
                  </a:cxn>
                  <a:cxn ang="0">
                    <a:pos x="0" y="416"/>
                  </a:cxn>
                  <a:cxn ang="0">
                    <a:pos x="2" y="339"/>
                  </a:cxn>
                  <a:cxn ang="0">
                    <a:pos x="8" y="261"/>
                  </a:cxn>
                  <a:cxn ang="0">
                    <a:pos x="17" y="180"/>
                  </a:cxn>
                  <a:cxn ang="0">
                    <a:pos x="29" y="97"/>
                  </a:cxn>
                </a:cxnLst>
                <a:rect l="0" t="0" r="r" b="b"/>
                <a:pathLst>
                  <a:path w="632" h="747">
                    <a:moveTo>
                      <a:pt x="29" y="97"/>
                    </a:moveTo>
                    <a:lnTo>
                      <a:pt x="64" y="88"/>
                    </a:lnTo>
                    <a:lnTo>
                      <a:pt x="99" y="79"/>
                    </a:lnTo>
                    <a:lnTo>
                      <a:pt x="136" y="70"/>
                    </a:lnTo>
                    <a:lnTo>
                      <a:pt x="174" y="62"/>
                    </a:lnTo>
                    <a:lnTo>
                      <a:pt x="212" y="54"/>
                    </a:lnTo>
                    <a:lnTo>
                      <a:pt x="250" y="46"/>
                    </a:lnTo>
                    <a:lnTo>
                      <a:pt x="289" y="39"/>
                    </a:lnTo>
                    <a:lnTo>
                      <a:pt x="328" y="32"/>
                    </a:lnTo>
                    <a:lnTo>
                      <a:pt x="368" y="25"/>
                    </a:lnTo>
                    <a:lnTo>
                      <a:pt x="407" y="20"/>
                    </a:lnTo>
                    <a:lnTo>
                      <a:pt x="445" y="15"/>
                    </a:lnTo>
                    <a:lnTo>
                      <a:pt x="484" y="10"/>
                    </a:lnTo>
                    <a:lnTo>
                      <a:pt x="522" y="7"/>
                    </a:lnTo>
                    <a:lnTo>
                      <a:pt x="559" y="4"/>
                    </a:lnTo>
                    <a:lnTo>
                      <a:pt x="596" y="2"/>
                    </a:lnTo>
                    <a:lnTo>
                      <a:pt x="632" y="0"/>
                    </a:lnTo>
                    <a:lnTo>
                      <a:pt x="622" y="178"/>
                    </a:lnTo>
                    <a:lnTo>
                      <a:pt x="612" y="351"/>
                    </a:lnTo>
                    <a:lnTo>
                      <a:pt x="608" y="524"/>
                    </a:lnTo>
                    <a:lnTo>
                      <a:pt x="612" y="702"/>
                    </a:lnTo>
                    <a:lnTo>
                      <a:pt x="586" y="708"/>
                    </a:lnTo>
                    <a:lnTo>
                      <a:pt x="555" y="715"/>
                    </a:lnTo>
                    <a:lnTo>
                      <a:pt x="521" y="721"/>
                    </a:lnTo>
                    <a:lnTo>
                      <a:pt x="485" y="727"/>
                    </a:lnTo>
                    <a:lnTo>
                      <a:pt x="445" y="732"/>
                    </a:lnTo>
                    <a:lnTo>
                      <a:pt x="405" y="737"/>
                    </a:lnTo>
                    <a:lnTo>
                      <a:pt x="363" y="741"/>
                    </a:lnTo>
                    <a:lnTo>
                      <a:pt x="322" y="744"/>
                    </a:lnTo>
                    <a:lnTo>
                      <a:pt x="279" y="746"/>
                    </a:lnTo>
                    <a:lnTo>
                      <a:pt x="238" y="747"/>
                    </a:lnTo>
                    <a:lnTo>
                      <a:pt x="196" y="747"/>
                    </a:lnTo>
                    <a:lnTo>
                      <a:pt x="157" y="746"/>
                    </a:lnTo>
                    <a:lnTo>
                      <a:pt x="119" y="744"/>
                    </a:lnTo>
                    <a:lnTo>
                      <a:pt x="84" y="739"/>
                    </a:lnTo>
                    <a:lnTo>
                      <a:pt x="53" y="734"/>
                    </a:lnTo>
                    <a:lnTo>
                      <a:pt x="25" y="726"/>
                    </a:lnTo>
                    <a:lnTo>
                      <a:pt x="13" y="646"/>
                    </a:lnTo>
                    <a:lnTo>
                      <a:pt x="6" y="569"/>
                    </a:lnTo>
                    <a:lnTo>
                      <a:pt x="0" y="492"/>
                    </a:lnTo>
                    <a:lnTo>
                      <a:pt x="0" y="416"/>
                    </a:lnTo>
                    <a:lnTo>
                      <a:pt x="2" y="339"/>
                    </a:lnTo>
                    <a:lnTo>
                      <a:pt x="8" y="261"/>
                    </a:lnTo>
                    <a:lnTo>
                      <a:pt x="17" y="180"/>
                    </a:lnTo>
                    <a:lnTo>
                      <a:pt x="29" y="97"/>
                    </a:lnTo>
                    <a:close/>
                  </a:path>
                </a:pathLst>
              </a:custGeom>
              <a:solidFill>
                <a:srgbClr val="C4A891"/>
              </a:solidFill>
              <a:ln w="9525">
                <a:noFill/>
                <a:round/>
                <a:headEnd/>
                <a:tailEnd/>
              </a:ln>
            </p:spPr>
            <p:txBody>
              <a:bodyPr/>
              <a:lstStyle/>
              <a:p>
                <a:endParaRPr lang="en-US"/>
              </a:p>
            </p:txBody>
          </p:sp>
          <p:sp>
            <p:nvSpPr>
              <p:cNvPr id="358" name="Freeform 103"/>
              <p:cNvSpPr>
                <a:spLocks/>
              </p:cNvSpPr>
              <p:nvPr/>
            </p:nvSpPr>
            <p:spPr bwMode="auto">
              <a:xfrm>
                <a:off x="2797" y="1154"/>
                <a:ext cx="102" cy="119"/>
              </a:xfrm>
              <a:custGeom>
                <a:avLst/>
                <a:gdLst/>
                <a:ahLst/>
                <a:cxnLst>
                  <a:cxn ang="0">
                    <a:pos x="29" y="96"/>
                  </a:cxn>
                  <a:cxn ang="0">
                    <a:pos x="62" y="87"/>
                  </a:cxn>
                  <a:cxn ang="0">
                    <a:pos x="97" y="78"/>
                  </a:cxn>
                  <a:cxn ang="0">
                    <a:pos x="132" y="70"/>
                  </a:cxn>
                  <a:cxn ang="0">
                    <a:pos x="168" y="61"/>
                  </a:cxn>
                  <a:cxn ang="0">
                    <a:pos x="206" y="53"/>
                  </a:cxn>
                  <a:cxn ang="0">
                    <a:pos x="243" y="46"/>
                  </a:cxn>
                  <a:cxn ang="0">
                    <a:pos x="281" y="39"/>
                  </a:cxn>
                  <a:cxn ang="0">
                    <a:pos x="320" y="32"/>
                  </a:cxn>
                  <a:cxn ang="0">
                    <a:pos x="358" y="26"/>
                  </a:cxn>
                  <a:cxn ang="0">
                    <a:pos x="396" y="20"/>
                  </a:cxn>
                  <a:cxn ang="0">
                    <a:pos x="434" y="15"/>
                  </a:cxn>
                  <a:cxn ang="0">
                    <a:pos x="472" y="10"/>
                  </a:cxn>
                  <a:cxn ang="0">
                    <a:pos x="508" y="7"/>
                  </a:cxn>
                  <a:cxn ang="0">
                    <a:pos x="545" y="4"/>
                  </a:cxn>
                  <a:cxn ang="0">
                    <a:pos x="580" y="2"/>
                  </a:cxn>
                  <a:cxn ang="0">
                    <a:pos x="615" y="0"/>
                  </a:cxn>
                  <a:cxn ang="0">
                    <a:pos x="609" y="86"/>
                  </a:cxn>
                  <a:cxn ang="0">
                    <a:pos x="604" y="169"/>
                  </a:cxn>
                  <a:cxn ang="0">
                    <a:pos x="599" y="251"/>
                  </a:cxn>
                  <a:cxn ang="0">
                    <a:pos x="594" y="332"/>
                  </a:cxn>
                  <a:cxn ang="0">
                    <a:pos x="591" y="415"/>
                  </a:cxn>
                  <a:cxn ang="0">
                    <a:pos x="589" y="497"/>
                  </a:cxn>
                  <a:cxn ang="0">
                    <a:pos x="589" y="580"/>
                  </a:cxn>
                  <a:cxn ang="0">
                    <a:pos x="592" y="666"/>
                  </a:cxn>
                  <a:cxn ang="0">
                    <a:pos x="567" y="672"/>
                  </a:cxn>
                  <a:cxn ang="0">
                    <a:pos x="537" y="678"/>
                  </a:cxn>
                  <a:cxn ang="0">
                    <a:pos x="504" y="684"/>
                  </a:cxn>
                  <a:cxn ang="0">
                    <a:pos x="469" y="690"/>
                  </a:cxn>
                  <a:cxn ang="0">
                    <a:pos x="431" y="696"/>
                  </a:cxn>
                  <a:cxn ang="0">
                    <a:pos x="392" y="701"/>
                  </a:cxn>
                  <a:cxn ang="0">
                    <a:pos x="352" y="705"/>
                  </a:cxn>
                  <a:cxn ang="0">
                    <a:pos x="311" y="709"/>
                  </a:cxn>
                  <a:cxn ang="0">
                    <a:pos x="271" y="712"/>
                  </a:cxn>
                  <a:cxn ang="0">
                    <a:pos x="230" y="714"/>
                  </a:cxn>
                  <a:cxn ang="0">
                    <a:pos x="191" y="714"/>
                  </a:cxn>
                  <a:cxn ang="0">
                    <a:pos x="153" y="714"/>
                  </a:cxn>
                  <a:cxn ang="0">
                    <a:pos x="116" y="711"/>
                  </a:cxn>
                  <a:cxn ang="0">
                    <a:pos x="82" y="708"/>
                  </a:cxn>
                  <a:cxn ang="0">
                    <a:pos x="52" y="702"/>
                  </a:cxn>
                  <a:cxn ang="0">
                    <a:pos x="25" y="695"/>
                  </a:cxn>
                  <a:cxn ang="0">
                    <a:pos x="13" y="620"/>
                  </a:cxn>
                  <a:cxn ang="0">
                    <a:pos x="6" y="546"/>
                  </a:cxn>
                  <a:cxn ang="0">
                    <a:pos x="1" y="473"/>
                  </a:cxn>
                  <a:cxn ang="0">
                    <a:pos x="0" y="400"/>
                  </a:cxn>
                  <a:cxn ang="0">
                    <a:pos x="3" y="326"/>
                  </a:cxn>
                  <a:cxn ang="0">
                    <a:pos x="9" y="252"/>
                  </a:cxn>
                  <a:cxn ang="0">
                    <a:pos x="17" y="175"/>
                  </a:cxn>
                  <a:cxn ang="0">
                    <a:pos x="29" y="96"/>
                  </a:cxn>
                </a:cxnLst>
                <a:rect l="0" t="0" r="r" b="b"/>
                <a:pathLst>
                  <a:path w="615" h="714">
                    <a:moveTo>
                      <a:pt x="29" y="96"/>
                    </a:moveTo>
                    <a:lnTo>
                      <a:pt x="62" y="87"/>
                    </a:lnTo>
                    <a:lnTo>
                      <a:pt x="97" y="78"/>
                    </a:lnTo>
                    <a:lnTo>
                      <a:pt x="132" y="70"/>
                    </a:lnTo>
                    <a:lnTo>
                      <a:pt x="168" y="61"/>
                    </a:lnTo>
                    <a:lnTo>
                      <a:pt x="206" y="53"/>
                    </a:lnTo>
                    <a:lnTo>
                      <a:pt x="243" y="46"/>
                    </a:lnTo>
                    <a:lnTo>
                      <a:pt x="281" y="39"/>
                    </a:lnTo>
                    <a:lnTo>
                      <a:pt x="320" y="32"/>
                    </a:lnTo>
                    <a:lnTo>
                      <a:pt x="358" y="26"/>
                    </a:lnTo>
                    <a:lnTo>
                      <a:pt x="396" y="20"/>
                    </a:lnTo>
                    <a:lnTo>
                      <a:pt x="434" y="15"/>
                    </a:lnTo>
                    <a:lnTo>
                      <a:pt x="472" y="10"/>
                    </a:lnTo>
                    <a:lnTo>
                      <a:pt x="508" y="7"/>
                    </a:lnTo>
                    <a:lnTo>
                      <a:pt x="545" y="4"/>
                    </a:lnTo>
                    <a:lnTo>
                      <a:pt x="580" y="2"/>
                    </a:lnTo>
                    <a:lnTo>
                      <a:pt x="615" y="0"/>
                    </a:lnTo>
                    <a:lnTo>
                      <a:pt x="609" y="86"/>
                    </a:lnTo>
                    <a:lnTo>
                      <a:pt x="604" y="169"/>
                    </a:lnTo>
                    <a:lnTo>
                      <a:pt x="599" y="251"/>
                    </a:lnTo>
                    <a:lnTo>
                      <a:pt x="594" y="332"/>
                    </a:lnTo>
                    <a:lnTo>
                      <a:pt x="591" y="415"/>
                    </a:lnTo>
                    <a:lnTo>
                      <a:pt x="589" y="497"/>
                    </a:lnTo>
                    <a:lnTo>
                      <a:pt x="589" y="580"/>
                    </a:lnTo>
                    <a:lnTo>
                      <a:pt x="592" y="666"/>
                    </a:lnTo>
                    <a:lnTo>
                      <a:pt x="567" y="672"/>
                    </a:lnTo>
                    <a:lnTo>
                      <a:pt x="537" y="678"/>
                    </a:lnTo>
                    <a:lnTo>
                      <a:pt x="504" y="684"/>
                    </a:lnTo>
                    <a:lnTo>
                      <a:pt x="469" y="690"/>
                    </a:lnTo>
                    <a:lnTo>
                      <a:pt x="431" y="696"/>
                    </a:lnTo>
                    <a:lnTo>
                      <a:pt x="392" y="701"/>
                    </a:lnTo>
                    <a:lnTo>
                      <a:pt x="352" y="705"/>
                    </a:lnTo>
                    <a:lnTo>
                      <a:pt x="311" y="709"/>
                    </a:lnTo>
                    <a:lnTo>
                      <a:pt x="271" y="712"/>
                    </a:lnTo>
                    <a:lnTo>
                      <a:pt x="230" y="714"/>
                    </a:lnTo>
                    <a:lnTo>
                      <a:pt x="191" y="714"/>
                    </a:lnTo>
                    <a:lnTo>
                      <a:pt x="153" y="714"/>
                    </a:lnTo>
                    <a:lnTo>
                      <a:pt x="116" y="711"/>
                    </a:lnTo>
                    <a:lnTo>
                      <a:pt x="82" y="708"/>
                    </a:lnTo>
                    <a:lnTo>
                      <a:pt x="52" y="702"/>
                    </a:lnTo>
                    <a:lnTo>
                      <a:pt x="25" y="695"/>
                    </a:lnTo>
                    <a:lnTo>
                      <a:pt x="13" y="620"/>
                    </a:lnTo>
                    <a:lnTo>
                      <a:pt x="6" y="546"/>
                    </a:lnTo>
                    <a:lnTo>
                      <a:pt x="1" y="473"/>
                    </a:lnTo>
                    <a:lnTo>
                      <a:pt x="0" y="400"/>
                    </a:lnTo>
                    <a:lnTo>
                      <a:pt x="3" y="326"/>
                    </a:lnTo>
                    <a:lnTo>
                      <a:pt x="9" y="252"/>
                    </a:lnTo>
                    <a:lnTo>
                      <a:pt x="17" y="175"/>
                    </a:lnTo>
                    <a:lnTo>
                      <a:pt x="29" y="96"/>
                    </a:lnTo>
                    <a:close/>
                  </a:path>
                </a:pathLst>
              </a:custGeom>
              <a:solidFill>
                <a:srgbClr val="C9AD96"/>
              </a:solidFill>
              <a:ln w="9525">
                <a:noFill/>
                <a:round/>
                <a:headEnd/>
                <a:tailEnd/>
              </a:ln>
            </p:spPr>
            <p:txBody>
              <a:bodyPr/>
              <a:lstStyle/>
              <a:p>
                <a:endParaRPr lang="en-US"/>
              </a:p>
            </p:txBody>
          </p:sp>
          <p:sp>
            <p:nvSpPr>
              <p:cNvPr id="359" name="Freeform 104"/>
              <p:cNvSpPr>
                <a:spLocks/>
              </p:cNvSpPr>
              <p:nvPr/>
            </p:nvSpPr>
            <p:spPr bwMode="auto">
              <a:xfrm>
                <a:off x="2797" y="1155"/>
                <a:ext cx="99" cy="113"/>
              </a:xfrm>
              <a:custGeom>
                <a:avLst/>
                <a:gdLst/>
                <a:ahLst/>
                <a:cxnLst>
                  <a:cxn ang="0">
                    <a:pos x="27" y="95"/>
                  </a:cxn>
                  <a:cxn ang="0">
                    <a:pos x="59" y="86"/>
                  </a:cxn>
                  <a:cxn ang="0">
                    <a:pos x="92" y="78"/>
                  </a:cxn>
                  <a:cxn ang="0">
                    <a:pos x="126" y="69"/>
                  </a:cxn>
                  <a:cxn ang="0">
                    <a:pos x="161" y="61"/>
                  </a:cxn>
                  <a:cxn ang="0">
                    <a:pos x="197" y="54"/>
                  </a:cxn>
                  <a:cxn ang="0">
                    <a:pos x="235" y="46"/>
                  </a:cxn>
                  <a:cxn ang="0">
                    <a:pos x="271" y="39"/>
                  </a:cxn>
                  <a:cxn ang="0">
                    <a:pos x="309" y="33"/>
                  </a:cxn>
                  <a:cxn ang="0">
                    <a:pos x="346" y="27"/>
                  </a:cxn>
                  <a:cxn ang="0">
                    <a:pos x="384" y="20"/>
                  </a:cxn>
                  <a:cxn ang="0">
                    <a:pos x="421" y="15"/>
                  </a:cxn>
                  <a:cxn ang="0">
                    <a:pos x="457" y="11"/>
                  </a:cxn>
                  <a:cxn ang="0">
                    <a:pos x="493" y="7"/>
                  </a:cxn>
                  <a:cxn ang="0">
                    <a:pos x="529" y="4"/>
                  </a:cxn>
                  <a:cxn ang="0">
                    <a:pos x="562" y="2"/>
                  </a:cxn>
                  <a:cxn ang="0">
                    <a:pos x="595" y="0"/>
                  </a:cxn>
                  <a:cxn ang="0">
                    <a:pos x="589" y="81"/>
                  </a:cxn>
                  <a:cxn ang="0">
                    <a:pos x="584" y="160"/>
                  </a:cxn>
                  <a:cxn ang="0">
                    <a:pos x="579" y="237"/>
                  </a:cxn>
                  <a:cxn ang="0">
                    <a:pos x="574" y="314"/>
                  </a:cxn>
                  <a:cxn ang="0">
                    <a:pos x="571" y="391"/>
                  </a:cxn>
                  <a:cxn ang="0">
                    <a:pos x="569" y="468"/>
                  </a:cxn>
                  <a:cxn ang="0">
                    <a:pos x="569" y="547"/>
                  </a:cxn>
                  <a:cxn ang="0">
                    <a:pos x="571" y="628"/>
                  </a:cxn>
                  <a:cxn ang="0">
                    <a:pos x="546" y="634"/>
                  </a:cxn>
                  <a:cxn ang="0">
                    <a:pos x="518" y="640"/>
                  </a:cxn>
                  <a:cxn ang="0">
                    <a:pos x="486" y="647"/>
                  </a:cxn>
                  <a:cxn ang="0">
                    <a:pos x="452" y="654"/>
                  </a:cxn>
                  <a:cxn ang="0">
                    <a:pos x="416" y="660"/>
                  </a:cxn>
                  <a:cxn ang="0">
                    <a:pos x="377" y="665"/>
                  </a:cxn>
                  <a:cxn ang="0">
                    <a:pos x="339" y="670"/>
                  </a:cxn>
                  <a:cxn ang="0">
                    <a:pos x="300" y="674"/>
                  </a:cxn>
                  <a:cxn ang="0">
                    <a:pos x="260" y="678"/>
                  </a:cxn>
                  <a:cxn ang="0">
                    <a:pos x="221" y="680"/>
                  </a:cxn>
                  <a:cxn ang="0">
                    <a:pos x="183" y="681"/>
                  </a:cxn>
                  <a:cxn ang="0">
                    <a:pos x="146" y="681"/>
                  </a:cxn>
                  <a:cxn ang="0">
                    <a:pos x="111" y="679"/>
                  </a:cxn>
                  <a:cxn ang="0">
                    <a:pos x="78" y="676"/>
                  </a:cxn>
                  <a:cxn ang="0">
                    <a:pos x="49" y="671"/>
                  </a:cxn>
                  <a:cxn ang="0">
                    <a:pos x="23" y="664"/>
                  </a:cxn>
                  <a:cxn ang="0">
                    <a:pos x="12" y="593"/>
                  </a:cxn>
                  <a:cxn ang="0">
                    <a:pos x="5" y="522"/>
                  </a:cxn>
                  <a:cxn ang="0">
                    <a:pos x="0" y="453"/>
                  </a:cxn>
                  <a:cxn ang="0">
                    <a:pos x="0" y="384"/>
                  </a:cxn>
                  <a:cxn ang="0">
                    <a:pos x="3" y="314"/>
                  </a:cxn>
                  <a:cxn ang="0">
                    <a:pos x="8" y="243"/>
                  </a:cxn>
                  <a:cxn ang="0">
                    <a:pos x="16" y="170"/>
                  </a:cxn>
                  <a:cxn ang="0">
                    <a:pos x="27" y="95"/>
                  </a:cxn>
                </a:cxnLst>
                <a:rect l="0" t="0" r="r" b="b"/>
                <a:pathLst>
                  <a:path w="595" h="681">
                    <a:moveTo>
                      <a:pt x="27" y="95"/>
                    </a:moveTo>
                    <a:lnTo>
                      <a:pt x="59" y="86"/>
                    </a:lnTo>
                    <a:lnTo>
                      <a:pt x="92" y="78"/>
                    </a:lnTo>
                    <a:lnTo>
                      <a:pt x="126" y="69"/>
                    </a:lnTo>
                    <a:lnTo>
                      <a:pt x="161" y="61"/>
                    </a:lnTo>
                    <a:lnTo>
                      <a:pt x="197" y="54"/>
                    </a:lnTo>
                    <a:lnTo>
                      <a:pt x="235" y="46"/>
                    </a:lnTo>
                    <a:lnTo>
                      <a:pt x="271" y="39"/>
                    </a:lnTo>
                    <a:lnTo>
                      <a:pt x="309" y="33"/>
                    </a:lnTo>
                    <a:lnTo>
                      <a:pt x="346" y="27"/>
                    </a:lnTo>
                    <a:lnTo>
                      <a:pt x="384" y="20"/>
                    </a:lnTo>
                    <a:lnTo>
                      <a:pt x="421" y="15"/>
                    </a:lnTo>
                    <a:lnTo>
                      <a:pt x="457" y="11"/>
                    </a:lnTo>
                    <a:lnTo>
                      <a:pt x="493" y="7"/>
                    </a:lnTo>
                    <a:lnTo>
                      <a:pt x="529" y="4"/>
                    </a:lnTo>
                    <a:lnTo>
                      <a:pt x="562" y="2"/>
                    </a:lnTo>
                    <a:lnTo>
                      <a:pt x="595" y="0"/>
                    </a:lnTo>
                    <a:lnTo>
                      <a:pt x="589" y="81"/>
                    </a:lnTo>
                    <a:lnTo>
                      <a:pt x="584" y="160"/>
                    </a:lnTo>
                    <a:lnTo>
                      <a:pt x="579" y="237"/>
                    </a:lnTo>
                    <a:lnTo>
                      <a:pt x="574" y="314"/>
                    </a:lnTo>
                    <a:lnTo>
                      <a:pt x="571" y="391"/>
                    </a:lnTo>
                    <a:lnTo>
                      <a:pt x="569" y="468"/>
                    </a:lnTo>
                    <a:lnTo>
                      <a:pt x="569" y="547"/>
                    </a:lnTo>
                    <a:lnTo>
                      <a:pt x="571" y="628"/>
                    </a:lnTo>
                    <a:lnTo>
                      <a:pt x="546" y="634"/>
                    </a:lnTo>
                    <a:lnTo>
                      <a:pt x="518" y="640"/>
                    </a:lnTo>
                    <a:lnTo>
                      <a:pt x="486" y="647"/>
                    </a:lnTo>
                    <a:lnTo>
                      <a:pt x="452" y="654"/>
                    </a:lnTo>
                    <a:lnTo>
                      <a:pt x="416" y="660"/>
                    </a:lnTo>
                    <a:lnTo>
                      <a:pt x="377" y="665"/>
                    </a:lnTo>
                    <a:lnTo>
                      <a:pt x="339" y="670"/>
                    </a:lnTo>
                    <a:lnTo>
                      <a:pt x="300" y="674"/>
                    </a:lnTo>
                    <a:lnTo>
                      <a:pt x="260" y="678"/>
                    </a:lnTo>
                    <a:lnTo>
                      <a:pt x="221" y="680"/>
                    </a:lnTo>
                    <a:lnTo>
                      <a:pt x="183" y="681"/>
                    </a:lnTo>
                    <a:lnTo>
                      <a:pt x="146" y="681"/>
                    </a:lnTo>
                    <a:lnTo>
                      <a:pt x="111" y="679"/>
                    </a:lnTo>
                    <a:lnTo>
                      <a:pt x="78" y="676"/>
                    </a:lnTo>
                    <a:lnTo>
                      <a:pt x="49" y="671"/>
                    </a:lnTo>
                    <a:lnTo>
                      <a:pt x="23" y="664"/>
                    </a:lnTo>
                    <a:lnTo>
                      <a:pt x="12" y="593"/>
                    </a:lnTo>
                    <a:lnTo>
                      <a:pt x="5" y="522"/>
                    </a:lnTo>
                    <a:lnTo>
                      <a:pt x="0" y="453"/>
                    </a:lnTo>
                    <a:lnTo>
                      <a:pt x="0" y="384"/>
                    </a:lnTo>
                    <a:lnTo>
                      <a:pt x="3" y="314"/>
                    </a:lnTo>
                    <a:lnTo>
                      <a:pt x="8" y="243"/>
                    </a:lnTo>
                    <a:lnTo>
                      <a:pt x="16" y="170"/>
                    </a:lnTo>
                    <a:lnTo>
                      <a:pt x="27" y="95"/>
                    </a:lnTo>
                    <a:close/>
                  </a:path>
                </a:pathLst>
              </a:custGeom>
              <a:solidFill>
                <a:srgbClr val="CCB59E"/>
              </a:solidFill>
              <a:ln w="9525">
                <a:noFill/>
                <a:round/>
                <a:headEnd/>
                <a:tailEnd/>
              </a:ln>
            </p:spPr>
            <p:txBody>
              <a:bodyPr/>
              <a:lstStyle/>
              <a:p>
                <a:endParaRPr lang="en-US"/>
              </a:p>
            </p:txBody>
          </p:sp>
          <p:sp>
            <p:nvSpPr>
              <p:cNvPr id="360" name="Freeform 105"/>
              <p:cNvSpPr>
                <a:spLocks/>
              </p:cNvSpPr>
              <p:nvPr/>
            </p:nvSpPr>
            <p:spPr bwMode="auto">
              <a:xfrm>
                <a:off x="2797" y="1155"/>
                <a:ext cx="96" cy="108"/>
              </a:xfrm>
              <a:custGeom>
                <a:avLst/>
                <a:gdLst/>
                <a:ahLst/>
                <a:cxnLst>
                  <a:cxn ang="0">
                    <a:pos x="25" y="94"/>
                  </a:cxn>
                  <a:cxn ang="0">
                    <a:pos x="55" y="85"/>
                  </a:cxn>
                  <a:cxn ang="0">
                    <a:pos x="87" y="77"/>
                  </a:cxn>
                  <a:cxn ang="0">
                    <a:pos x="120" y="69"/>
                  </a:cxn>
                  <a:cxn ang="0">
                    <a:pos x="154" y="61"/>
                  </a:cxn>
                  <a:cxn ang="0">
                    <a:pos x="189" y="53"/>
                  </a:cxn>
                  <a:cxn ang="0">
                    <a:pos x="224" y="46"/>
                  </a:cxn>
                  <a:cxn ang="0">
                    <a:pos x="260" y="39"/>
                  </a:cxn>
                  <a:cxn ang="0">
                    <a:pos x="298" y="32"/>
                  </a:cxn>
                  <a:cxn ang="0">
                    <a:pos x="334" y="26"/>
                  </a:cxn>
                  <a:cxn ang="0">
                    <a:pos x="370" y="20"/>
                  </a:cxn>
                  <a:cxn ang="0">
                    <a:pos x="406" y="15"/>
                  </a:cxn>
                  <a:cxn ang="0">
                    <a:pos x="442" y="11"/>
                  </a:cxn>
                  <a:cxn ang="0">
                    <a:pos x="477" y="7"/>
                  </a:cxn>
                  <a:cxn ang="0">
                    <a:pos x="511" y="4"/>
                  </a:cxn>
                  <a:cxn ang="0">
                    <a:pos x="544" y="2"/>
                  </a:cxn>
                  <a:cxn ang="0">
                    <a:pos x="574" y="0"/>
                  </a:cxn>
                  <a:cxn ang="0">
                    <a:pos x="570" y="77"/>
                  </a:cxn>
                  <a:cxn ang="0">
                    <a:pos x="565" y="151"/>
                  </a:cxn>
                  <a:cxn ang="0">
                    <a:pos x="560" y="224"/>
                  </a:cxn>
                  <a:cxn ang="0">
                    <a:pos x="554" y="296"/>
                  </a:cxn>
                  <a:cxn ang="0">
                    <a:pos x="551" y="368"/>
                  </a:cxn>
                  <a:cxn ang="0">
                    <a:pos x="549" y="440"/>
                  </a:cxn>
                  <a:cxn ang="0">
                    <a:pos x="548" y="514"/>
                  </a:cxn>
                  <a:cxn ang="0">
                    <a:pos x="550" y="591"/>
                  </a:cxn>
                  <a:cxn ang="0">
                    <a:pos x="526" y="597"/>
                  </a:cxn>
                  <a:cxn ang="0">
                    <a:pos x="498" y="603"/>
                  </a:cxn>
                  <a:cxn ang="0">
                    <a:pos x="468" y="610"/>
                  </a:cxn>
                  <a:cxn ang="0">
                    <a:pos x="435" y="616"/>
                  </a:cxn>
                  <a:cxn ang="0">
                    <a:pos x="400" y="623"/>
                  </a:cxn>
                  <a:cxn ang="0">
                    <a:pos x="364" y="629"/>
                  </a:cxn>
                  <a:cxn ang="0">
                    <a:pos x="325" y="634"/>
                  </a:cxn>
                  <a:cxn ang="0">
                    <a:pos x="288" y="639"/>
                  </a:cxn>
                  <a:cxn ang="0">
                    <a:pos x="250" y="644"/>
                  </a:cxn>
                  <a:cxn ang="0">
                    <a:pos x="213" y="647"/>
                  </a:cxn>
                  <a:cxn ang="0">
                    <a:pos x="175" y="649"/>
                  </a:cxn>
                  <a:cxn ang="0">
                    <a:pos x="140" y="649"/>
                  </a:cxn>
                  <a:cxn ang="0">
                    <a:pos x="106" y="648"/>
                  </a:cxn>
                  <a:cxn ang="0">
                    <a:pos x="75" y="645"/>
                  </a:cxn>
                  <a:cxn ang="0">
                    <a:pos x="46" y="640"/>
                  </a:cxn>
                  <a:cxn ang="0">
                    <a:pos x="21" y="633"/>
                  </a:cxn>
                  <a:cxn ang="0">
                    <a:pos x="11" y="566"/>
                  </a:cxn>
                  <a:cxn ang="0">
                    <a:pos x="4" y="500"/>
                  </a:cxn>
                  <a:cxn ang="0">
                    <a:pos x="1" y="434"/>
                  </a:cxn>
                  <a:cxn ang="0">
                    <a:pos x="0" y="368"/>
                  </a:cxn>
                  <a:cxn ang="0">
                    <a:pos x="2" y="302"/>
                  </a:cxn>
                  <a:cxn ang="0">
                    <a:pos x="7" y="234"/>
                  </a:cxn>
                  <a:cxn ang="0">
                    <a:pos x="14" y="165"/>
                  </a:cxn>
                  <a:cxn ang="0">
                    <a:pos x="25" y="94"/>
                  </a:cxn>
                </a:cxnLst>
                <a:rect l="0" t="0" r="r" b="b"/>
                <a:pathLst>
                  <a:path w="574" h="649">
                    <a:moveTo>
                      <a:pt x="25" y="94"/>
                    </a:moveTo>
                    <a:lnTo>
                      <a:pt x="55" y="85"/>
                    </a:lnTo>
                    <a:lnTo>
                      <a:pt x="87" y="77"/>
                    </a:lnTo>
                    <a:lnTo>
                      <a:pt x="120" y="69"/>
                    </a:lnTo>
                    <a:lnTo>
                      <a:pt x="154" y="61"/>
                    </a:lnTo>
                    <a:lnTo>
                      <a:pt x="189" y="53"/>
                    </a:lnTo>
                    <a:lnTo>
                      <a:pt x="224" y="46"/>
                    </a:lnTo>
                    <a:lnTo>
                      <a:pt x="260" y="39"/>
                    </a:lnTo>
                    <a:lnTo>
                      <a:pt x="298" y="32"/>
                    </a:lnTo>
                    <a:lnTo>
                      <a:pt x="334" y="26"/>
                    </a:lnTo>
                    <a:lnTo>
                      <a:pt x="370" y="20"/>
                    </a:lnTo>
                    <a:lnTo>
                      <a:pt x="406" y="15"/>
                    </a:lnTo>
                    <a:lnTo>
                      <a:pt x="442" y="11"/>
                    </a:lnTo>
                    <a:lnTo>
                      <a:pt x="477" y="7"/>
                    </a:lnTo>
                    <a:lnTo>
                      <a:pt x="511" y="4"/>
                    </a:lnTo>
                    <a:lnTo>
                      <a:pt x="544" y="2"/>
                    </a:lnTo>
                    <a:lnTo>
                      <a:pt x="574" y="0"/>
                    </a:lnTo>
                    <a:lnTo>
                      <a:pt x="570" y="77"/>
                    </a:lnTo>
                    <a:lnTo>
                      <a:pt x="565" y="151"/>
                    </a:lnTo>
                    <a:lnTo>
                      <a:pt x="560" y="224"/>
                    </a:lnTo>
                    <a:lnTo>
                      <a:pt x="554" y="296"/>
                    </a:lnTo>
                    <a:lnTo>
                      <a:pt x="551" y="368"/>
                    </a:lnTo>
                    <a:lnTo>
                      <a:pt x="549" y="440"/>
                    </a:lnTo>
                    <a:lnTo>
                      <a:pt x="548" y="514"/>
                    </a:lnTo>
                    <a:lnTo>
                      <a:pt x="550" y="591"/>
                    </a:lnTo>
                    <a:lnTo>
                      <a:pt x="526" y="597"/>
                    </a:lnTo>
                    <a:lnTo>
                      <a:pt x="498" y="603"/>
                    </a:lnTo>
                    <a:lnTo>
                      <a:pt x="468" y="610"/>
                    </a:lnTo>
                    <a:lnTo>
                      <a:pt x="435" y="616"/>
                    </a:lnTo>
                    <a:lnTo>
                      <a:pt x="400" y="623"/>
                    </a:lnTo>
                    <a:lnTo>
                      <a:pt x="364" y="629"/>
                    </a:lnTo>
                    <a:lnTo>
                      <a:pt x="325" y="634"/>
                    </a:lnTo>
                    <a:lnTo>
                      <a:pt x="288" y="639"/>
                    </a:lnTo>
                    <a:lnTo>
                      <a:pt x="250" y="644"/>
                    </a:lnTo>
                    <a:lnTo>
                      <a:pt x="213" y="647"/>
                    </a:lnTo>
                    <a:lnTo>
                      <a:pt x="175" y="649"/>
                    </a:lnTo>
                    <a:lnTo>
                      <a:pt x="140" y="649"/>
                    </a:lnTo>
                    <a:lnTo>
                      <a:pt x="106" y="648"/>
                    </a:lnTo>
                    <a:lnTo>
                      <a:pt x="75" y="645"/>
                    </a:lnTo>
                    <a:lnTo>
                      <a:pt x="46" y="640"/>
                    </a:lnTo>
                    <a:lnTo>
                      <a:pt x="21" y="633"/>
                    </a:lnTo>
                    <a:lnTo>
                      <a:pt x="11" y="566"/>
                    </a:lnTo>
                    <a:lnTo>
                      <a:pt x="4" y="500"/>
                    </a:lnTo>
                    <a:lnTo>
                      <a:pt x="1" y="434"/>
                    </a:lnTo>
                    <a:lnTo>
                      <a:pt x="0" y="368"/>
                    </a:lnTo>
                    <a:lnTo>
                      <a:pt x="2" y="302"/>
                    </a:lnTo>
                    <a:lnTo>
                      <a:pt x="7" y="234"/>
                    </a:lnTo>
                    <a:lnTo>
                      <a:pt x="14" y="165"/>
                    </a:lnTo>
                    <a:lnTo>
                      <a:pt x="25" y="94"/>
                    </a:lnTo>
                    <a:close/>
                  </a:path>
                </a:pathLst>
              </a:custGeom>
              <a:solidFill>
                <a:srgbClr val="D1BAA3"/>
              </a:solidFill>
              <a:ln w="9525">
                <a:noFill/>
                <a:round/>
                <a:headEnd/>
                <a:tailEnd/>
              </a:ln>
            </p:spPr>
            <p:txBody>
              <a:bodyPr/>
              <a:lstStyle/>
              <a:p>
                <a:endParaRPr lang="en-US"/>
              </a:p>
            </p:txBody>
          </p:sp>
          <p:sp>
            <p:nvSpPr>
              <p:cNvPr id="361" name="Freeform 106"/>
              <p:cNvSpPr>
                <a:spLocks/>
              </p:cNvSpPr>
              <p:nvPr/>
            </p:nvSpPr>
            <p:spPr bwMode="auto">
              <a:xfrm>
                <a:off x="2798" y="1155"/>
                <a:ext cx="92" cy="103"/>
              </a:xfrm>
              <a:custGeom>
                <a:avLst/>
                <a:gdLst/>
                <a:ahLst/>
                <a:cxnLst>
                  <a:cxn ang="0">
                    <a:pos x="24" y="93"/>
                  </a:cxn>
                  <a:cxn ang="0">
                    <a:pos x="53" y="85"/>
                  </a:cxn>
                  <a:cxn ang="0">
                    <a:pos x="83" y="77"/>
                  </a:cxn>
                  <a:cxn ang="0">
                    <a:pos x="115" y="69"/>
                  </a:cxn>
                  <a:cxn ang="0">
                    <a:pos x="148" y="61"/>
                  </a:cxn>
                  <a:cxn ang="0">
                    <a:pos x="182" y="53"/>
                  </a:cxn>
                  <a:cxn ang="0">
                    <a:pos x="217" y="46"/>
                  </a:cxn>
                  <a:cxn ang="0">
                    <a:pos x="252" y="39"/>
                  </a:cxn>
                  <a:cxn ang="0">
                    <a:pos x="287" y="32"/>
                  </a:cxn>
                  <a:cxn ang="0">
                    <a:pos x="323" y="26"/>
                  </a:cxn>
                  <a:cxn ang="0">
                    <a:pos x="359" y="21"/>
                  </a:cxn>
                  <a:cxn ang="0">
                    <a:pos x="394" y="15"/>
                  </a:cxn>
                  <a:cxn ang="0">
                    <a:pos x="429" y="10"/>
                  </a:cxn>
                  <a:cxn ang="0">
                    <a:pos x="462" y="7"/>
                  </a:cxn>
                  <a:cxn ang="0">
                    <a:pos x="495" y="4"/>
                  </a:cxn>
                  <a:cxn ang="0">
                    <a:pos x="526" y="1"/>
                  </a:cxn>
                  <a:cxn ang="0">
                    <a:pos x="555" y="0"/>
                  </a:cxn>
                  <a:cxn ang="0">
                    <a:pos x="551" y="72"/>
                  </a:cxn>
                  <a:cxn ang="0">
                    <a:pos x="546" y="142"/>
                  </a:cxn>
                  <a:cxn ang="0">
                    <a:pos x="541" y="210"/>
                  </a:cxn>
                  <a:cxn ang="0">
                    <a:pos x="535" y="277"/>
                  </a:cxn>
                  <a:cxn ang="0">
                    <a:pos x="532" y="345"/>
                  </a:cxn>
                  <a:cxn ang="0">
                    <a:pos x="530" y="413"/>
                  </a:cxn>
                  <a:cxn ang="0">
                    <a:pos x="529" y="482"/>
                  </a:cxn>
                  <a:cxn ang="0">
                    <a:pos x="531" y="554"/>
                  </a:cxn>
                  <a:cxn ang="0">
                    <a:pos x="508" y="560"/>
                  </a:cxn>
                  <a:cxn ang="0">
                    <a:pos x="481" y="567"/>
                  </a:cxn>
                  <a:cxn ang="0">
                    <a:pos x="451" y="574"/>
                  </a:cxn>
                  <a:cxn ang="0">
                    <a:pos x="419" y="580"/>
                  </a:cxn>
                  <a:cxn ang="0">
                    <a:pos x="385" y="587"/>
                  </a:cxn>
                  <a:cxn ang="0">
                    <a:pos x="350" y="593"/>
                  </a:cxn>
                  <a:cxn ang="0">
                    <a:pos x="314" y="599"/>
                  </a:cxn>
                  <a:cxn ang="0">
                    <a:pos x="278" y="604"/>
                  </a:cxn>
                  <a:cxn ang="0">
                    <a:pos x="240" y="609"/>
                  </a:cxn>
                  <a:cxn ang="0">
                    <a:pos x="204" y="613"/>
                  </a:cxn>
                  <a:cxn ang="0">
                    <a:pos x="169" y="615"/>
                  </a:cxn>
                  <a:cxn ang="0">
                    <a:pos x="135" y="616"/>
                  </a:cxn>
                  <a:cxn ang="0">
                    <a:pos x="102" y="616"/>
                  </a:cxn>
                  <a:cxn ang="0">
                    <a:pos x="72" y="613"/>
                  </a:cxn>
                  <a:cxn ang="0">
                    <a:pos x="45" y="609"/>
                  </a:cxn>
                  <a:cxn ang="0">
                    <a:pos x="21" y="603"/>
                  </a:cxn>
                  <a:cxn ang="0">
                    <a:pos x="11" y="539"/>
                  </a:cxn>
                  <a:cxn ang="0">
                    <a:pos x="4" y="476"/>
                  </a:cxn>
                  <a:cxn ang="0">
                    <a:pos x="1" y="415"/>
                  </a:cxn>
                  <a:cxn ang="0">
                    <a:pos x="0" y="352"/>
                  </a:cxn>
                  <a:cxn ang="0">
                    <a:pos x="2" y="289"/>
                  </a:cxn>
                  <a:cxn ang="0">
                    <a:pos x="7" y="226"/>
                  </a:cxn>
                  <a:cxn ang="0">
                    <a:pos x="15" y="160"/>
                  </a:cxn>
                  <a:cxn ang="0">
                    <a:pos x="24" y="93"/>
                  </a:cxn>
                </a:cxnLst>
                <a:rect l="0" t="0" r="r" b="b"/>
                <a:pathLst>
                  <a:path w="555" h="616">
                    <a:moveTo>
                      <a:pt x="24" y="93"/>
                    </a:moveTo>
                    <a:lnTo>
                      <a:pt x="53" y="85"/>
                    </a:lnTo>
                    <a:lnTo>
                      <a:pt x="83" y="77"/>
                    </a:lnTo>
                    <a:lnTo>
                      <a:pt x="115" y="69"/>
                    </a:lnTo>
                    <a:lnTo>
                      <a:pt x="148" y="61"/>
                    </a:lnTo>
                    <a:lnTo>
                      <a:pt x="182" y="53"/>
                    </a:lnTo>
                    <a:lnTo>
                      <a:pt x="217" y="46"/>
                    </a:lnTo>
                    <a:lnTo>
                      <a:pt x="252" y="39"/>
                    </a:lnTo>
                    <a:lnTo>
                      <a:pt x="287" y="32"/>
                    </a:lnTo>
                    <a:lnTo>
                      <a:pt x="323" y="26"/>
                    </a:lnTo>
                    <a:lnTo>
                      <a:pt x="359" y="21"/>
                    </a:lnTo>
                    <a:lnTo>
                      <a:pt x="394" y="15"/>
                    </a:lnTo>
                    <a:lnTo>
                      <a:pt x="429" y="10"/>
                    </a:lnTo>
                    <a:lnTo>
                      <a:pt x="462" y="7"/>
                    </a:lnTo>
                    <a:lnTo>
                      <a:pt x="495" y="4"/>
                    </a:lnTo>
                    <a:lnTo>
                      <a:pt x="526" y="1"/>
                    </a:lnTo>
                    <a:lnTo>
                      <a:pt x="555" y="0"/>
                    </a:lnTo>
                    <a:lnTo>
                      <a:pt x="551" y="72"/>
                    </a:lnTo>
                    <a:lnTo>
                      <a:pt x="546" y="142"/>
                    </a:lnTo>
                    <a:lnTo>
                      <a:pt x="541" y="210"/>
                    </a:lnTo>
                    <a:lnTo>
                      <a:pt x="535" y="277"/>
                    </a:lnTo>
                    <a:lnTo>
                      <a:pt x="532" y="345"/>
                    </a:lnTo>
                    <a:lnTo>
                      <a:pt x="530" y="413"/>
                    </a:lnTo>
                    <a:lnTo>
                      <a:pt x="529" y="482"/>
                    </a:lnTo>
                    <a:lnTo>
                      <a:pt x="531" y="554"/>
                    </a:lnTo>
                    <a:lnTo>
                      <a:pt x="508" y="560"/>
                    </a:lnTo>
                    <a:lnTo>
                      <a:pt x="481" y="567"/>
                    </a:lnTo>
                    <a:lnTo>
                      <a:pt x="451" y="574"/>
                    </a:lnTo>
                    <a:lnTo>
                      <a:pt x="419" y="580"/>
                    </a:lnTo>
                    <a:lnTo>
                      <a:pt x="385" y="587"/>
                    </a:lnTo>
                    <a:lnTo>
                      <a:pt x="350" y="593"/>
                    </a:lnTo>
                    <a:lnTo>
                      <a:pt x="314" y="599"/>
                    </a:lnTo>
                    <a:lnTo>
                      <a:pt x="278" y="604"/>
                    </a:lnTo>
                    <a:lnTo>
                      <a:pt x="240" y="609"/>
                    </a:lnTo>
                    <a:lnTo>
                      <a:pt x="204" y="613"/>
                    </a:lnTo>
                    <a:lnTo>
                      <a:pt x="169" y="615"/>
                    </a:lnTo>
                    <a:lnTo>
                      <a:pt x="135" y="616"/>
                    </a:lnTo>
                    <a:lnTo>
                      <a:pt x="102" y="616"/>
                    </a:lnTo>
                    <a:lnTo>
                      <a:pt x="72" y="613"/>
                    </a:lnTo>
                    <a:lnTo>
                      <a:pt x="45" y="609"/>
                    </a:lnTo>
                    <a:lnTo>
                      <a:pt x="21" y="603"/>
                    </a:lnTo>
                    <a:lnTo>
                      <a:pt x="11" y="539"/>
                    </a:lnTo>
                    <a:lnTo>
                      <a:pt x="4" y="476"/>
                    </a:lnTo>
                    <a:lnTo>
                      <a:pt x="1" y="415"/>
                    </a:lnTo>
                    <a:lnTo>
                      <a:pt x="0" y="352"/>
                    </a:lnTo>
                    <a:lnTo>
                      <a:pt x="2" y="289"/>
                    </a:lnTo>
                    <a:lnTo>
                      <a:pt x="7" y="226"/>
                    </a:lnTo>
                    <a:lnTo>
                      <a:pt x="15" y="160"/>
                    </a:lnTo>
                    <a:lnTo>
                      <a:pt x="24" y="93"/>
                    </a:lnTo>
                    <a:close/>
                  </a:path>
                </a:pathLst>
              </a:custGeom>
              <a:solidFill>
                <a:srgbClr val="D3BCA8"/>
              </a:solidFill>
              <a:ln w="9525">
                <a:noFill/>
                <a:round/>
                <a:headEnd/>
                <a:tailEnd/>
              </a:ln>
            </p:spPr>
            <p:txBody>
              <a:bodyPr/>
              <a:lstStyle/>
              <a:p>
                <a:endParaRPr lang="en-US"/>
              </a:p>
            </p:txBody>
          </p:sp>
          <p:sp>
            <p:nvSpPr>
              <p:cNvPr id="362" name="Freeform 107"/>
              <p:cNvSpPr>
                <a:spLocks/>
              </p:cNvSpPr>
              <p:nvPr/>
            </p:nvSpPr>
            <p:spPr bwMode="auto">
              <a:xfrm>
                <a:off x="2798" y="1156"/>
                <a:ext cx="90" cy="97"/>
              </a:xfrm>
              <a:custGeom>
                <a:avLst/>
                <a:gdLst/>
                <a:ahLst/>
                <a:cxnLst>
                  <a:cxn ang="0">
                    <a:pos x="23" y="92"/>
                  </a:cxn>
                  <a:cxn ang="0">
                    <a:pos x="50" y="84"/>
                  </a:cxn>
                  <a:cxn ang="0">
                    <a:pos x="79" y="76"/>
                  </a:cxn>
                  <a:cxn ang="0">
                    <a:pos x="109" y="68"/>
                  </a:cxn>
                  <a:cxn ang="0">
                    <a:pos x="141" y="60"/>
                  </a:cxn>
                  <a:cxn ang="0">
                    <a:pos x="174" y="53"/>
                  </a:cxn>
                  <a:cxn ang="0">
                    <a:pos x="209" y="46"/>
                  </a:cxn>
                  <a:cxn ang="0">
                    <a:pos x="243" y="39"/>
                  </a:cxn>
                  <a:cxn ang="0">
                    <a:pos x="278" y="32"/>
                  </a:cxn>
                  <a:cxn ang="0">
                    <a:pos x="313" y="26"/>
                  </a:cxn>
                  <a:cxn ang="0">
                    <a:pos x="347" y="21"/>
                  </a:cxn>
                  <a:cxn ang="0">
                    <a:pos x="382" y="15"/>
                  </a:cxn>
                  <a:cxn ang="0">
                    <a:pos x="415" y="10"/>
                  </a:cxn>
                  <a:cxn ang="0">
                    <a:pos x="448" y="7"/>
                  </a:cxn>
                  <a:cxn ang="0">
                    <a:pos x="479" y="4"/>
                  </a:cxn>
                  <a:cxn ang="0">
                    <a:pos x="509" y="1"/>
                  </a:cxn>
                  <a:cxn ang="0">
                    <a:pos x="536" y="0"/>
                  </a:cxn>
                  <a:cxn ang="0">
                    <a:pos x="532" y="68"/>
                  </a:cxn>
                  <a:cxn ang="0">
                    <a:pos x="527" y="134"/>
                  </a:cxn>
                  <a:cxn ang="0">
                    <a:pos x="522" y="197"/>
                  </a:cxn>
                  <a:cxn ang="0">
                    <a:pos x="516" y="259"/>
                  </a:cxn>
                  <a:cxn ang="0">
                    <a:pos x="512" y="321"/>
                  </a:cxn>
                  <a:cxn ang="0">
                    <a:pos x="510" y="384"/>
                  </a:cxn>
                  <a:cxn ang="0">
                    <a:pos x="509" y="449"/>
                  </a:cxn>
                  <a:cxn ang="0">
                    <a:pos x="511" y="517"/>
                  </a:cxn>
                  <a:cxn ang="0">
                    <a:pos x="489" y="523"/>
                  </a:cxn>
                  <a:cxn ang="0">
                    <a:pos x="462" y="529"/>
                  </a:cxn>
                  <a:cxn ang="0">
                    <a:pos x="433" y="536"/>
                  </a:cxn>
                  <a:cxn ang="0">
                    <a:pos x="402" y="543"/>
                  </a:cxn>
                  <a:cxn ang="0">
                    <a:pos x="370" y="550"/>
                  </a:cxn>
                  <a:cxn ang="0">
                    <a:pos x="336" y="556"/>
                  </a:cxn>
                  <a:cxn ang="0">
                    <a:pos x="301" y="564"/>
                  </a:cxn>
                  <a:cxn ang="0">
                    <a:pos x="266" y="570"/>
                  </a:cxn>
                  <a:cxn ang="0">
                    <a:pos x="231" y="575"/>
                  </a:cxn>
                  <a:cxn ang="0">
                    <a:pos x="196" y="579"/>
                  </a:cxn>
                  <a:cxn ang="0">
                    <a:pos x="162" y="582"/>
                  </a:cxn>
                  <a:cxn ang="0">
                    <a:pos x="129" y="584"/>
                  </a:cxn>
                  <a:cxn ang="0">
                    <a:pos x="98" y="584"/>
                  </a:cxn>
                  <a:cxn ang="0">
                    <a:pos x="69" y="582"/>
                  </a:cxn>
                  <a:cxn ang="0">
                    <a:pos x="43" y="579"/>
                  </a:cxn>
                  <a:cxn ang="0">
                    <a:pos x="20" y="573"/>
                  </a:cxn>
                  <a:cxn ang="0">
                    <a:pos x="10" y="512"/>
                  </a:cxn>
                  <a:cxn ang="0">
                    <a:pos x="4" y="453"/>
                  </a:cxn>
                  <a:cxn ang="0">
                    <a:pos x="1" y="394"/>
                  </a:cxn>
                  <a:cxn ang="0">
                    <a:pos x="0" y="336"/>
                  </a:cxn>
                  <a:cxn ang="0">
                    <a:pos x="2" y="277"/>
                  </a:cxn>
                  <a:cxn ang="0">
                    <a:pos x="6" y="217"/>
                  </a:cxn>
                  <a:cxn ang="0">
                    <a:pos x="14" y="156"/>
                  </a:cxn>
                  <a:cxn ang="0">
                    <a:pos x="23" y="92"/>
                  </a:cxn>
                </a:cxnLst>
                <a:rect l="0" t="0" r="r" b="b"/>
                <a:pathLst>
                  <a:path w="536" h="584">
                    <a:moveTo>
                      <a:pt x="23" y="92"/>
                    </a:moveTo>
                    <a:lnTo>
                      <a:pt x="50" y="84"/>
                    </a:lnTo>
                    <a:lnTo>
                      <a:pt x="79" y="76"/>
                    </a:lnTo>
                    <a:lnTo>
                      <a:pt x="109" y="68"/>
                    </a:lnTo>
                    <a:lnTo>
                      <a:pt x="141" y="60"/>
                    </a:lnTo>
                    <a:lnTo>
                      <a:pt x="174" y="53"/>
                    </a:lnTo>
                    <a:lnTo>
                      <a:pt x="209" y="46"/>
                    </a:lnTo>
                    <a:lnTo>
                      <a:pt x="243" y="39"/>
                    </a:lnTo>
                    <a:lnTo>
                      <a:pt x="278" y="32"/>
                    </a:lnTo>
                    <a:lnTo>
                      <a:pt x="313" y="26"/>
                    </a:lnTo>
                    <a:lnTo>
                      <a:pt x="347" y="21"/>
                    </a:lnTo>
                    <a:lnTo>
                      <a:pt x="382" y="15"/>
                    </a:lnTo>
                    <a:lnTo>
                      <a:pt x="415" y="10"/>
                    </a:lnTo>
                    <a:lnTo>
                      <a:pt x="448" y="7"/>
                    </a:lnTo>
                    <a:lnTo>
                      <a:pt x="479" y="4"/>
                    </a:lnTo>
                    <a:lnTo>
                      <a:pt x="509" y="1"/>
                    </a:lnTo>
                    <a:lnTo>
                      <a:pt x="536" y="0"/>
                    </a:lnTo>
                    <a:lnTo>
                      <a:pt x="532" y="68"/>
                    </a:lnTo>
                    <a:lnTo>
                      <a:pt x="527" y="134"/>
                    </a:lnTo>
                    <a:lnTo>
                      <a:pt x="522" y="197"/>
                    </a:lnTo>
                    <a:lnTo>
                      <a:pt x="516" y="259"/>
                    </a:lnTo>
                    <a:lnTo>
                      <a:pt x="512" y="321"/>
                    </a:lnTo>
                    <a:lnTo>
                      <a:pt x="510" y="384"/>
                    </a:lnTo>
                    <a:lnTo>
                      <a:pt x="509" y="449"/>
                    </a:lnTo>
                    <a:lnTo>
                      <a:pt x="511" y="517"/>
                    </a:lnTo>
                    <a:lnTo>
                      <a:pt x="489" y="523"/>
                    </a:lnTo>
                    <a:lnTo>
                      <a:pt x="462" y="529"/>
                    </a:lnTo>
                    <a:lnTo>
                      <a:pt x="433" y="536"/>
                    </a:lnTo>
                    <a:lnTo>
                      <a:pt x="402" y="543"/>
                    </a:lnTo>
                    <a:lnTo>
                      <a:pt x="370" y="550"/>
                    </a:lnTo>
                    <a:lnTo>
                      <a:pt x="336" y="556"/>
                    </a:lnTo>
                    <a:lnTo>
                      <a:pt x="301" y="564"/>
                    </a:lnTo>
                    <a:lnTo>
                      <a:pt x="266" y="570"/>
                    </a:lnTo>
                    <a:lnTo>
                      <a:pt x="231" y="575"/>
                    </a:lnTo>
                    <a:lnTo>
                      <a:pt x="196" y="579"/>
                    </a:lnTo>
                    <a:lnTo>
                      <a:pt x="162" y="582"/>
                    </a:lnTo>
                    <a:lnTo>
                      <a:pt x="129" y="584"/>
                    </a:lnTo>
                    <a:lnTo>
                      <a:pt x="98" y="584"/>
                    </a:lnTo>
                    <a:lnTo>
                      <a:pt x="69" y="582"/>
                    </a:lnTo>
                    <a:lnTo>
                      <a:pt x="43" y="579"/>
                    </a:lnTo>
                    <a:lnTo>
                      <a:pt x="20" y="573"/>
                    </a:lnTo>
                    <a:lnTo>
                      <a:pt x="10" y="512"/>
                    </a:lnTo>
                    <a:lnTo>
                      <a:pt x="4" y="453"/>
                    </a:lnTo>
                    <a:lnTo>
                      <a:pt x="1" y="394"/>
                    </a:lnTo>
                    <a:lnTo>
                      <a:pt x="0" y="336"/>
                    </a:lnTo>
                    <a:lnTo>
                      <a:pt x="2" y="277"/>
                    </a:lnTo>
                    <a:lnTo>
                      <a:pt x="6" y="217"/>
                    </a:lnTo>
                    <a:lnTo>
                      <a:pt x="14" y="156"/>
                    </a:lnTo>
                    <a:lnTo>
                      <a:pt x="23" y="92"/>
                    </a:lnTo>
                    <a:close/>
                  </a:path>
                </a:pathLst>
              </a:custGeom>
              <a:solidFill>
                <a:srgbClr val="D8C1AD"/>
              </a:solidFill>
              <a:ln w="9525">
                <a:noFill/>
                <a:round/>
                <a:headEnd/>
                <a:tailEnd/>
              </a:ln>
            </p:spPr>
            <p:txBody>
              <a:bodyPr/>
              <a:lstStyle/>
              <a:p>
                <a:endParaRPr lang="en-US"/>
              </a:p>
            </p:txBody>
          </p:sp>
          <p:sp>
            <p:nvSpPr>
              <p:cNvPr id="363" name="Freeform 108"/>
              <p:cNvSpPr>
                <a:spLocks/>
              </p:cNvSpPr>
              <p:nvPr/>
            </p:nvSpPr>
            <p:spPr bwMode="auto">
              <a:xfrm>
                <a:off x="2799" y="1156"/>
                <a:ext cx="86" cy="92"/>
              </a:xfrm>
              <a:custGeom>
                <a:avLst/>
                <a:gdLst/>
                <a:ahLst/>
                <a:cxnLst>
                  <a:cxn ang="0">
                    <a:pos x="20" y="91"/>
                  </a:cxn>
                  <a:cxn ang="0">
                    <a:pos x="46" y="83"/>
                  </a:cxn>
                  <a:cxn ang="0">
                    <a:pos x="73" y="76"/>
                  </a:cxn>
                  <a:cxn ang="0">
                    <a:pos x="103" y="68"/>
                  </a:cxn>
                  <a:cxn ang="0">
                    <a:pos x="134" y="60"/>
                  </a:cxn>
                  <a:cxn ang="0">
                    <a:pos x="166" y="53"/>
                  </a:cxn>
                  <a:cxn ang="0">
                    <a:pos x="199" y="46"/>
                  </a:cxn>
                  <a:cxn ang="0">
                    <a:pos x="233" y="39"/>
                  </a:cxn>
                  <a:cxn ang="0">
                    <a:pos x="267" y="32"/>
                  </a:cxn>
                  <a:cxn ang="0">
                    <a:pos x="300" y="26"/>
                  </a:cxn>
                  <a:cxn ang="0">
                    <a:pos x="334" y="21"/>
                  </a:cxn>
                  <a:cxn ang="0">
                    <a:pos x="367" y="16"/>
                  </a:cxn>
                  <a:cxn ang="0">
                    <a:pos x="400" y="10"/>
                  </a:cxn>
                  <a:cxn ang="0">
                    <a:pos x="431" y="7"/>
                  </a:cxn>
                  <a:cxn ang="0">
                    <a:pos x="462" y="4"/>
                  </a:cxn>
                  <a:cxn ang="0">
                    <a:pos x="490" y="1"/>
                  </a:cxn>
                  <a:cxn ang="0">
                    <a:pos x="516" y="0"/>
                  </a:cxn>
                  <a:cxn ang="0">
                    <a:pos x="512" y="64"/>
                  </a:cxn>
                  <a:cxn ang="0">
                    <a:pos x="507" y="125"/>
                  </a:cxn>
                  <a:cxn ang="0">
                    <a:pos x="501" y="183"/>
                  </a:cxn>
                  <a:cxn ang="0">
                    <a:pos x="497" y="240"/>
                  </a:cxn>
                  <a:cxn ang="0">
                    <a:pos x="492" y="298"/>
                  </a:cxn>
                  <a:cxn ang="0">
                    <a:pos x="490" y="356"/>
                  </a:cxn>
                  <a:cxn ang="0">
                    <a:pos x="489" y="417"/>
                  </a:cxn>
                  <a:cxn ang="0">
                    <a:pos x="490" y="480"/>
                  </a:cxn>
                  <a:cxn ang="0">
                    <a:pos x="467" y="486"/>
                  </a:cxn>
                  <a:cxn ang="0">
                    <a:pos x="443" y="493"/>
                  </a:cxn>
                  <a:cxn ang="0">
                    <a:pos x="415" y="499"/>
                  </a:cxn>
                  <a:cxn ang="0">
                    <a:pos x="385" y="506"/>
                  </a:cxn>
                  <a:cxn ang="0">
                    <a:pos x="355" y="514"/>
                  </a:cxn>
                  <a:cxn ang="0">
                    <a:pos x="322" y="521"/>
                  </a:cxn>
                  <a:cxn ang="0">
                    <a:pos x="289" y="528"/>
                  </a:cxn>
                  <a:cxn ang="0">
                    <a:pos x="254" y="534"/>
                  </a:cxn>
                  <a:cxn ang="0">
                    <a:pos x="220" y="540"/>
                  </a:cxn>
                  <a:cxn ang="0">
                    <a:pos x="187" y="545"/>
                  </a:cxn>
                  <a:cxn ang="0">
                    <a:pos x="154" y="548"/>
                  </a:cxn>
                  <a:cxn ang="0">
                    <a:pos x="122" y="550"/>
                  </a:cxn>
                  <a:cxn ang="0">
                    <a:pos x="93" y="551"/>
                  </a:cxn>
                  <a:cxn ang="0">
                    <a:pos x="65" y="550"/>
                  </a:cxn>
                  <a:cxn ang="0">
                    <a:pos x="40" y="547"/>
                  </a:cxn>
                  <a:cxn ang="0">
                    <a:pos x="18" y="541"/>
                  </a:cxn>
                  <a:cxn ang="0">
                    <a:pos x="3" y="430"/>
                  </a:cxn>
                  <a:cxn ang="0">
                    <a:pos x="0" y="319"/>
                  </a:cxn>
                  <a:cxn ang="0">
                    <a:pos x="5" y="208"/>
                  </a:cxn>
                  <a:cxn ang="0">
                    <a:pos x="20" y="91"/>
                  </a:cxn>
                </a:cxnLst>
                <a:rect l="0" t="0" r="r" b="b"/>
                <a:pathLst>
                  <a:path w="516" h="551">
                    <a:moveTo>
                      <a:pt x="20" y="91"/>
                    </a:moveTo>
                    <a:lnTo>
                      <a:pt x="46" y="83"/>
                    </a:lnTo>
                    <a:lnTo>
                      <a:pt x="73" y="76"/>
                    </a:lnTo>
                    <a:lnTo>
                      <a:pt x="103" y="68"/>
                    </a:lnTo>
                    <a:lnTo>
                      <a:pt x="134" y="60"/>
                    </a:lnTo>
                    <a:lnTo>
                      <a:pt x="166" y="53"/>
                    </a:lnTo>
                    <a:lnTo>
                      <a:pt x="199" y="46"/>
                    </a:lnTo>
                    <a:lnTo>
                      <a:pt x="233" y="39"/>
                    </a:lnTo>
                    <a:lnTo>
                      <a:pt x="267" y="32"/>
                    </a:lnTo>
                    <a:lnTo>
                      <a:pt x="300" y="26"/>
                    </a:lnTo>
                    <a:lnTo>
                      <a:pt x="334" y="21"/>
                    </a:lnTo>
                    <a:lnTo>
                      <a:pt x="367" y="16"/>
                    </a:lnTo>
                    <a:lnTo>
                      <a:pt x="400" y="10"/>
                    </a:lnTo>
                    <a:lnTo>
                      <a:pt x="431" y="7"/>
                    </a:lnTo>
                    <a:lnTo>
                      <a:pt x="462" y="4"/>
                    </a:lnTo>
                    <a:lnTo>
                      <a:pt x="490" y="1"/>
                    </a:lnTo>
                    <a:lnTo>
                      <a:pt x="516" y="0"/>
                    </a:lnTo>
                    <a:lnTo>
                      <a:pt x="512" y="64"/>
                    </a:lnTo>
                    <a:lnTo>
                      <a:pt x="507" y="125"/>
                    </a:lnTo>
                    <a:lnTo>
                      <a:pt x="501" y="183"/>
                    </a:lnTo>
                    <a:lnTo>
                      <a:pt x="497" y="240"/>
                    </a:lnTo>
                    <a:lnTo>
                      <a:pt x="492" y="298"/>
                    </a:lnTo>
                    <a:lnTo>
                      <a:pt x="490" y="356"/>
                    </a:lnTo>
                    <a:lnTo>
                      <a:pt x="489" y="417"/>
                    </a:lnTo>
                    <a:lnTo>
                      <a:pt x="490" y="480"/>
                    </a:lnTo>
                    <a:lnTo>
                      <a:pt x="467" y="486"/>
                    </a:lnTo>
                    <a:lnTo>
                      <a:pt x="443" y="493"/>
                    </a:lnTo>
                    <a:lnTo>
                      <a:pt x="415" y="499"/>
                    </a:lnTo>
                    <a:lnTo>
                      <a:pt x="385" y="506"/>
                    </a:lnTo>
                    <a:lnTo>
                      <a:pt x="355" y="514"/>
                    </a:lnTo>
                    <a:lnTo>
                      <a:pt x="322" y="521"/>
                    </a:lnTo>
                    <a:lnTo>
                      <a:pt x="289" y="528"/>
                    </a:lnTo>
                    <a:lnTo>
                      <a:pt x="254" y="534"/>
                    </a:lnTo>
                    <a:lnTo>
                      <a:pt x="220" y="540"/>
                    </a:lnTo>
                    <a:lnTo>
                      <a:pt x="187" y="545"/>
                    </a:lnTo>
                    <a:lnTo>
                      <a:pt x="154" y="548"/>
                    </a:lnTo>
                    <a:lnTo>
                      <a:pt x="122" y="550"/>
                    </a:lnTo>
                    <a:lnTo>
                      <a:pt x="93" y="551"/>
                    </a:lnTo>
                    <a:lnTo>
                      <a:pt x="65" y="550"/>
                    </a:lnTo>
                    <a:lnTo>
                      <a:pt x="40" y="547"/>
                    </a:lnTo>
                    <a:lnTo>
                      <a:pt x="18" y="541"/>
                    </a:lnTo>
                    <a:lnTo>
                      <a:pt x="3" y="430"/>
                    </a:lnTo>
                    <a:lnTo>
                      <a:pt x="0" y="319"/>
                    </a:lnTo>
                    <a:lnTo>
                      <a:pt x="5" y="208"/>
                    </a:lnTo>
                    <a:lnTo>
                      <a:pt x="20" y="91"/>
                    </a:lnTo>
                    <a:close/>
                  </a:path>
                </a:pathLst>
              </a:custGeom>
              <a:solidFill>
                <a:srgbClr val="DDC6B5"/>
              </a:solidFill>
              <a:ln w="9525">
                <a:noFill/>
                <a:round/>
                <a:headEnd/>
                <a:tailEnd/>
              </a:ln>
            </p:spPr>
            <p:txBody>
              <a:bodyPr/>
              <a:lstStyle/>
              <a:p>
                <a:endParaRPr lang="en-US"/>
              </a:p>
            </p:txBody>
          </p:sp>
          <p:sp>
            <p:nvSpPr>
              <p:cNvPr id="364" name="Freeform 109"/>
              <p:cNvSpPr>
                <a:spLocks/>
              </p:cNvSpPr>
              <p:nvPr/>
            </p:nvSpPr>
            <p:spPr bwMode="auto">
              <a:xfrm>
                <a:off x="2799" y="1156"/>
                <a:ext cx="83" cy="87"/>
              </a:xfrm>
              <a:custGeom>
                <a:avLst/>
                <a:gdLst/>
                <a:ahLst/>
                <a:cxnLst>
                  <a:cxn ang="0">
                    <a:pos x="20" y="91"/>
                  </a:cxn>
                  <a:cxn ang="0">
                    <a:pos x="45" y="82"/>
                  </a:cxn>
                  <a:cxn ang="0">
                    <a:pos x="70" y="75"/>
                  </a:cxn>
                  <a:cxn ang="0">
                    <a:pos x="99" y="67"/>
                  </a:cxn>
                  <a:cxn ang="0">
                    <a:pos x="129" y="60"/>
                  </a:cxn>
                  <a:cxn ang="0">
                    <a:pos x="160" y="53"/>
                  </a:cxn>
                  <a:cxn ang="0">
                    <a:pos x="192" y="46"/>
                  </a:cxn>
                  <a:cxn ang="0">
                    <a:pos x="225" y="39"/>
                  </a:cxn>
                  <a:cxn ang="0">
                    <a:pos x="258" y="32"/>
                  </a:cxn>
                  <a:cxn ang="0">
                    <a:pos x="292" y="26"/>
                  </a:cxn>
                  <a:cxn ang="0">
                    <a:pos x="324" y="21"/>
                  </a:cxn>
                  <a:cxn ang="0">
                    <a:pos x="357" y="16"/>
                  </a:cxn>
                  <a:cxn ang="0">
                    <a:pos x="388" y="10"/>
                  </a:cxn>
                  <a:cxn ang="0">
                    <a:pos x="419" y="7"/>
                  </a:cxn>
                  <a:cxn ang="0">
                    <a:pos x="447" y="4"/>
                  </a:cxn>
                  <a:cxn ang="0">
                    <a:pos x="474" y="1"/>
                  </a:cxn>
                  <a:cxn ang="0">
                    <a:pos x="498" y="0"/>
                  </a:cxn>
                  <a:cxn ang="0">
                    <a:pos x="494" y="59"/>
                  </a:cxn>
                  <a:cxn ang="0">
                    <a:pos x="489" y="116"/>
                  </a:cxn>
                  <a:cxn ang="0">
                    <a:pos x="483" y="170"/>
                  </a:cxn>
                  <a:cxn ang="0">
                    <a:pos x="479" y="221"/>
                  </a:cxn>
                  <a:cxn ang="0">
                    <a:pos x="474" y="274"/>
                  </a:cxn>
                  <a:cxn ang="0">
                    <a:pos x="472" y="328"/>
                  </a:cxn>
                  <a:cxn ang="0">
                    <a:pos x="471" y="384"/>
                  </a:cxn>
                  <a:cxn ang="0">
                    <a:pos x="472" y="443"/>
                  </a:cxn>
                  <a:cxn ang="0">
                    <a:pos x="450" y="448"/>
                  </a:cxn>
                  <a:cxn ang="0">
                    <a:pos x="426" y="455"/>
                  </a:cxn>
                  <a:cxn ang="0">
                    <a:pos x="399" y="462"/>
                  </a:cxn>
                  <a:cxn ang="0">
                    <a:pos x="371" y="469"/>
                  </a:cxn>
                  <a:cxn ang="0">
                    <a:pos x="341" y="477"/>
                  </a:cxn>
                  <a:cxn ang="0">
                    <a:pos x="310" y="486"/>
                  </a:cxn>
                  <a:cxn ang="0">
                    <a:pos x="277" y="493"/>
                  </a:cxn>
                  <a:cxn ang="0">
                    <a:pos x="245" y="500"/>
                  </a:cxn>
                  <a:cxn ang="0">
                    <a:pos x="212" y="507"/>
                  </a:cxn>
                  <a:cxn ang="0">
                    <a:pos x="180" y="512"/>
                  </a:cxn>
                  <a:cxn ang="0">
                    <a:pos x="148" y="516"/>
                  </a:cxn>
                  <a:cxn ang="0">
                    <a:pos x="118" y="519"/>
                  </a:cxn>
                  <a:cxn ang="0">
                    <a:pos x="90" y="520"/>
                  </a:cxn>
                  <a:cxn ang="0">
                    <a:pos x="63" y="519"/>
                  </a:cxn>
                  <a:cxn ang="0">
                    <a:pos x="39" y="516"/>
                  </a:cxn>
                  <a:cxn ang="0">
                    <a:pos x="18" y="511"/>
                  </a:cxn>
                  <a:cxn ang="0">
                    <a:pos x="4" y="407"/>
                  </a:cxn>
                  <a:cxn ang="0">
                    <a:pos x="0" y="304"/>
                  </a:cxn>
                  <a:cxn ang="0">
                    <a:pos x="6" y="200"/>
                  </a:cxn>
                  <a:cxn ang="0">
                    <a:pos x="20" y="91"/>
                  </a:cxn>
                </a:cxnLst>
                <a:rect l="0" t="0" r="r" b="b"/>
                <a:pathLst>
                  <a:path w="498" h="520">
                    <a:moveTo>
                      <a:pt x="20" y="91"/>
                    </a:moveTo>
                    <a:lnTo>
                      <a:pt x="45" y="82"/>
                    </a:lnTo>
                    <a:lnTo>
                      <a:pt x="70" y="75"/>
                    </a:lnTo>
                    <a:lnTo>
                      <a:pt x="99" y="67"/>
                    </a:lnTo>
                    <a:lnTo>
                      <a:pt x="129" y="60"/>
                    </a:lnTo>
                    <a:lnTo>
                      <a:pt x="160" y="53"/>
                    </a:lnTo>
                    <a:lnTo>
                      <a:pt x="192" y="46"/>
                    </a:lnTo>
                    <a:lnTo>
                      <a:pt x="225" y="39"/>
                    </a:lnTo>
                    <a:lnTo>
                      <a:pt x="258" y="32"/>
                    </a:lnTo>
                    <a:lnTo>
                      <a:pt x="292" y="26"/>
                    </a:lnTo>
                    <a:lnTo>
                      <a:pt x="324" y="21"/>
                    </a:lnTo>
                    <a:lnTo>
                      <a:pt x="357" y="16"/>
                    </a:lnTo>
                    <a:lnTo>
                      <a:pt x="388" y="10"/>
                    </a:lnTo>
                    <a:lnTo>
                      <a:pt x="419" y="7"/>
                    </a:lnTo>
                    <a:lnTo>
                      <a:pt x="447" y="4"/>
                    </a:lnTo>
                    <a:lnTo>
                      <a:pt x="474" y="1"/>
                    </a:lnTo>
                    <a:lnTo>
                      <a:pt x="498" y="0"/>
                    </a:lnTo>
                    <a:lnTo>
                      <a:pt x="494" y="59"/>
                    </a:lnTo>
                    <a:lnTo>
                      <a:pt x="489" y="116"/>
                    </a:lnTo>
                    <a:lnTo>
                      <a:pt x="483" y="170"/>
                    </a:lnTo>
                    <a:lnTo>
                      <a:pt x="479" y="221"/>
                    </a:lnTo>
                    <a:lnTo>
                      <a:pt x="474" y="274"/>
                    </a:lnTo>
                    <a:lnTo>
                      <a:pt x="472" y="328"/>
                    </a:lnTo>
                    <a:lnTo>
                      <a:pt x="471" y="384"/>
                    </a:lnTo>
                    <a:lnTo>
                      <a:pt x="472" y="443"/>
                    </a:lnTo>
                    <a:lnTo>
                      <a:pt x="450" y="448"/>
                    </a:lnTo>
                    <a:lnTo>
                      <a:pt x="426" y="455"/>
                    </a:lnTo>
                    <a:lnTo>
                      <a:pt x="399" y="462"/>
                    </a:lnTo>
                    <a:lnTo>
                      <a:pt x="371" y="469"/>
                    </a:lnTo>
                    <a:lnTo>
                      <a:pt x="341" y="477"/>
                    </a:lnTo>
                    <a:lnTo>
                      <a:pt x="310" y="486"/>
                    </a:lnTo>
                    <a:lnTo>
                      <a:pt x="277" y="493"/>
                    </a:lnTo>
                    <a:lnTo>
                      <a:pt x="245" y="500"/>
                    </a:lnTo>
                    <a:lnTo>
                      <a:pt x="212" y="507"/>
                    </a:lnTo>
                    <a:lnTo>
                      <a:pt x="180" y="512"/>
                    </a:lnTo>
                    <a:lnTo>
                      <a:pt x="148" y="516"/>
                    </a:lnTo>
                    <a:lnTo>
                      <a:pt x="118" y="519"/>
                    </a:lnTo>
                    <a:lnTo>
                      <a:pt x="90" y="520"/>
                    </a:lnTo>
                    <a:lnTo>
                      <a:pt x="63" y="519"/>
                    </a:lnTo>
                    <a:lnTo>
                      <a:pt x="39" y="516"/>
                    </a:lnTo>
                    <a:lnTo>
                      <a:pt x="18" y="511"/>
                    </a:lnTo>
                    <a:lnTo>
                      <a:pt x="4" y="407"/>
                    </a:lnTo>
                    <a:lnTo>
                      <a:pt x="0" y="304"/>
                    </a:lnTo>
                    <a:lnTo>
                      <a:pt x="6" y="200"/>
                    </a:lnTo>
                    <a:lnTo>
                      <a:pt x="20" y="91"/>
                    </a:lnTo>
                    <a:close/>
                  </a:path>
                </a:pathLst>
              </a:custGeom>
              <a:solidFill>
                <a:srgbClr val="E2CCBA"/>
              </a:solidFill>
              <a:ln w="9525">
                <a:noFill/>
                <a:round/>
                <a:headEnd/>
                <a:tailEnd/>
              </a:ln>
            </p:spPr>
            <p:txBody>
              <a:bodyPr/>
              <a:lstStyle/>
              <a:p>
                <a:endParaRPr lang="en-US"/>
              </a:p>
            </p:txBody>
          </p:sp>
          <p:sp>
            <p:nvSpPr>
              <p:cNvPr id="365" name="Freeform 110"/>
              <p:cNvSpPr>
                <a:spLocks/>
              </p:cNvSpPr>
              <p:nvPr/>
            </p:nvSpPr>
            <p:spPr bwMode="auto">
              <a:xfrm>
                <a:off x="2799" y="1157"/>
                <a:ext cx="80" cy="81"/>
              </a:xfrm>
              <a:custGeom>
                <a:avLst/>
                <a:gdLst/>
                <a:ahLst/>
                <a:cxnLst>
                  <a:cxn ang="0">
                    <a:pos x="18" y="89"/>
                  </a:cxn>
                  <a:cxn ang="0">
                    <a:pos x="41" y="81"/>
                  </a:cxn>
                  <a:cxn ang="0">
                    <a:pos x="65" y="73"/>
                  </a:cxn>
                  <a:cxn ang="0">
                    <a:pos x="93" y="66"/>
                  </a:cxn>
                  <a:cxn ang="0">
                    <a:pos x="122" y="59"/>
                  </a:cxn>
                  <a:cxn ang="0">
                    <a:pos x="151" y="52"/>
                  </a:cxn>
                  <a:cxn ang="0">
                    <a:pos x="182" y="45"/>
                  </a:cxn>
                  <a:cxn ang="0">
                    <a:pos x="214" y="38"/>
                  </a:cxn>
                  <a:cxn ang="0">
                    <a:pos x="247" y="31"/>
                  </a:cxn>
                  <a:cxn ang="0">
                    <a:pos x="279" y="25"/>
                  </a:cxn>
                  <a:cxn ang="0">
                    <a:pos x="311" y="20"/>
                  </a:cxn>
                  <a:cxn ang="0">
                    <a:pos x="342" y="15"/>
                  </a:cxn>
                  <a:cxn ang="0">
                    <a:pos x="373" y="11"/>
                  </a:cxn>
                  <a:cxn ang="0">
                    <a:pos x="402" y="6"/>
                  </a:cxn>
                  <a:cxn ang="0">
                    <a:pos x="429" y="3"/>
                  </a:cxn>
                  <a:cxn ang="0">
                    <a:pos x="455" y="1"/>
                  </a:cxn>
                  <a:cxn ang="0">
                    <a:pos x="478" y="0"/>
                  </a:cxn>
                  <a:cxn ang="0">
                    <a:pos x="474" y="55"/>
                  </a:cxn>
                  <a:cxn ang="0">
                    <a:pos x="470" y="106"/>
                  </a:cxn>
                  <a:cxn ang="0">
                    <a:pos x="464" y="154"/>
                  </a:cxn>
                  <a:cxn ang="0">
                    <a:pos x="459" y="202"/>
                  </a:cxn>
                  <a:cxn ang="0">
                    <a:pos x="454" y="251"/>
                  </a:cxn>
                  <a:cxn ang="0">
                    <a:pos x="451" y="299"/>
                  </a:cxn>
                  <a:cxn ang="0">
                    <a:pos x="450" y="350"/>
                  </a:cxn>
                  <a:cxn ang="0">
                    <a:pos x="451" y="405"/>
                  </a:cxn>
                  <a:cxn ang="0">
                    <a:pos x="430" y="410"/>
                  </a:cxn>
                  <a:cxn ang="0">
                    <a:pos x="407" y="417"/>
                  </a:cxn>
                  <a:cxn ang="0">
                    <a:pos x="381" y="424"/>
                  </a:cxn>
                  <a:cxn ang="0">
                    <a:pos x="354" y="432"/>
                  </a:cxn>
                  <a:cxn ang="0">
                    <a:pos x="325" y="440"/>
                  </a:cxn>
                  <a:cxn ang="0">
                    <a:pos x="295" y="448"/>
                  </a:cxn>
                  <a:cxn ang="0">
                    <a:pos x="264" y="456"/>
                  </a:cxn>
                  <a:cxn ang="0">
                    <a:pos x="232" y="464"/>
                  </a:cxn>
                  <a:cxn ang="0">
                    <a:pos x="202" y="471"/>
                  </a:cxn>
                  <a:cxn ang="0">
                    <a:pos x="171" y="478"/>
                  </a:cxn>
                  <a:cxn ang="0">
                    <a:pos x="141" y="482"/>
                  </a:cxn>
                  <a:cxn ang="0">
                    <a:pos x="112" y="486"/>
                  </a:cxn>
                  <a:cxn ang="0">
                    <a:pos x="84" y="488"/>
                  </a:cxn>
                  <a:cxn ang="0">
                    <a:pos x="59" y="487"/>
                  </a:cxn>
                  <a:cxn ang="0">
                    <a:pos x="36" y="485"/>
                  </a:cxn>
                  <a:cxn ang="0">
                    <a:pos x="16" y="480"/>
                  </a:cxn>
                  <a:cxn ang="0">
                    <a:pos x="3" y="382"/>
                  </a:cxn>
                  <a:cxn ang="0">
                    <a:pos x="0" y="287"/>
                  </a:cxn>
                  <a:cxn ang="0">
                    <a:pos x="6" y="190"/>
                  </a:cxn>
                  <a:cxn ang="0">
                    <a:pos x="18" y="89"/>
                  </a:cxn>
                </a:cxnLst>
                <a:rect l="0" t="0" r="r" b="b"/>
                <a:pathLst>
                  <a:path w="478" h="488">
                    <a:moveTo>
                      <a:pt x="18" y="89"/>
                    </a:moveTo>
                    <a:lnTo>
                      <a:pt x="41" y="81"/>
                    </a:lnTo>
                    <a:lnTo>
                      <a:pt x="65" y="73"/>
                    </a:lnTo>
                    <a:lnTo>
                      <a:pt x="93" y="66"/>
                    </a:lnTo>
                    <a:lnTo>
                      <a:pt x="122" y="59"/>
                    </a:lnTo>
                    <a:lnTo>
                      <a:pt x="151" y="52"/>
                    </a:lnTo>
                    <a:lnTo>
                      <a:pt x="182" y="45"/>
                    </a:lnTo>
                    <a:lnTo>
                      <a:pt x="214" y="38"/>
                    </a:lnTo>
                    <a:lnTo>
                      <a:pt x="247" y="31"/>
                    </a:lnTo>
                    <a:lnTo>
                      <a:pt x="279" y="25"/>
                    </a:lnTo>
                    <a:lnTo>
                      <a:pt x="311" y="20"/>
                    </a:lnTo>
                    <a:lnTo>
                      <a:pt x="342" y="15"/>
                    </a:lnTo>
                    <a:lnTo>
                      <a:pt x="373" y="11"/>
                    </a:lnTo>
                    <a:lnTo>
                      <a:pt x="402" y="6"/>
                    </a:lnTo>
                    <a:lnTo>
                      <a:pt x="429" y="3"/>
                    </a:lnTo>
                    <a:lnTo>
                      <a:pt x="455" y="1"/>
                    </a:lnTo>
                    <a:lnTo>
                      <a:pt x="478" y="0"/>
                    </a:lnTo>
                    <a:lnTo>
                      <a:pt x="474" y="55"/>
                    </a:lnTo>
                    <a:lnTo>
                      <a:pt x="470" y="106"/>
                    </a:lnTo>
                    <a:lnTo>
                      <a:pt x="464" y="154"/>
                    </a:lnTo>
                    <a:lnTo>
                      <a:pt x="459" y="202"/>
                    </a:lnTo>
                    <a:lnTo>
                      <a:pt x="454" y="251"/>
                    </a:lnTo>
                    <a:lnTo>
                      <a:pt x="451" y="299"/>
                    </a:lnTo>
                    <a:lnTo>
                      <a:pt x="450" y="350"/>
                    </a:lnTo>
                    <a:lnTo>
                      <a:pt x="451" y="405"/>
                    </a:lnTo>
                    <a:lnTo>
                      <a:pt x="430" y="410"/>
                    </a:lnTo>
                    <a:lnTo>
                      <a:pt x="407" y="417"/>
                    </a:lnTo>
                    <a:lnTo>
                      <a:pt x="381" y="424"/>
                    </a:lnTo>
                    <a:lnTo>
                      <a:pt x="354" y="432"/>
                    </a:lnTo>
                    <a:lnTo>
                      <a:pt x="325" y="440"/>
                    </a:lnTo>
                    <a:lnTo>
                      <a:pt x="295" y="448"/>
                    </a:lnTo>
                    <a:lnTo>
                      <a:pt x="264" y="456"/>
                    </a:lnTo>
                    <a:lnTo>
                      <a:pt x="232" y="464"/>
                    </a:lnTo>
                    <a:lnTo>
                      <a:pt x="202" y="471"/>
                    </a:lnTo>
                    <a:lnTo>
                      <a:pt x="171" y="478"/>
                    </a:lnTo>
                    <a:lnTo>
                      <a:pt x="141" y="482"/>
                    </a:lnTo>
                    <a:lnTo>
                      <a:pt x="112" y="486"/>
                    </a:lnTo>
                    <a:lnTo>
                      <a:pt x="84" y="488"/>
                    </a:lnTo>
                    <a:lnTo>
                      <a:pt x="59" y="487"/>
                    </a:lnTo>
                    <a:lnTo>
                      <a:pt x="36" y="485"/>
                    </a:lnTo>
                    <a:lnTo>
                      <a:pt x="16" y="480"/>
                    </a:lnTo>
                    <a:lnTo>
                      <a:pt x="3" y="382"/>
                    </a:lnTo>
                    <a:lnTo>
                      <a:pt x="0" y="287"/>
                    </a:lnTo>
                    <a:lnTo>
                      <a:pt x="6" y="190"/>
                    </a:lnTo>
                    <a:lnTo>
                      <a:pt x="18" y="89"/>
                    </a:lnTo>
                    <a:close/>
                  </a:path>
                </a:pathLst>
              </a:custGeom>
              <a:solidFill>
                <a:srgbClr val="E5CEBF"/>
              </a:solidFill>
              <a:ln w="9525">
                <a:noFill/>
                <a:round/>
                <a:headEnd/>
                <a:tailEnd/>
              </a:ln>
            </p:spPr>
            <p:txBody>
              <a:bodyPr/>
              <a:lstStyle/>
              <a:p>
                <a:endParaRPr lang="en-US"/>
              </a:p>
            </p:txBody>
          </p:sp>
          <p:sp>
            <p:nvSpPr>
              <p:cNvPr id="366" name="Freeform 111"/>
              <p:cNvSpPr>
                <a:spLocks/>
              </p:cNvSpPr>
              <p:nvPr/>
            </p:nvSpPr>
            <p:spPr bwMode="auto">
              <a:xfrm>
                <a:off x="2800" y="1157"/>
                <a:ext cx="76" cy="76"/>
              </a:xfrm>
              <a:custGeom>
                <a:avLst/>
                <a:gdLst/>
                <a:ahLst/>
                <a:cxnLst>
                  <a:cxn ang="0">
                    <a:pos x="17" y="88"/>
                  </a:cxn>
                  <a:cxn ang="0">
                    <a:pos x="39" y="80"/>
                  </a:cxn>
                  <a:cxn ang="0">
                    <a:pos x="62" y="73"/>
                  </a:cxn>
                  <a:cxn ang="0">
                    <a:pos x="88" y="66"/>
                  </a:cxn>
                  <a:cxn ang="0">
                    <a:pos x="115" y="58"/>
                  </a:cxn>
                  <a:cxn ang="0">
                    <a:pos x="144" y="51"/>
                  </a:cxn>
                  <a:cxn ang="0">
                    <a:pos x="175" y="44"/>
                  </a:cxn>
                  <a:cxn ang="0">
                    <a:pos x="206" y="38"/>
                  </a:cxn>
                  <a:cxn ang="0">
                    <a:pos x="237" y="31"/>
                  </a:cxn>
                  <a:cxn ang="0">
                    <a:pos x="269" y="25"/>
                  </a:cxn>
                  <a:cxn ang="0">
                    <a:pos x="300" y="20"/>
                  </a:cxn>
                  <a:cxn ang="0">
                    <a:pos x="330" y="15"/>
                  </a:cxn>
                  <a:cxn ang="0">
                    <a:pos x="359" y="10"/>
                  </a:cxn>
                  <a:cxn ang="0">
                    <a:pos x="388" y="6"/>
                  </a:cxn>
                  <a:cxn ang="0">
                    <a:pos x="414" y="3"/>
                  </a:cxn>
                  <a:cxn ang="0">
                    <a:pos x="438" y="1"/>
                  </a:cxn>
                  <a:cxn ang="0">
                    <a:pos x="459" y="0"/>
                  </a:cxn>
                  <a:cxn ang="0">
                    <a:pos x="456" y="51"/>
                  </a:cxn>
                  <a:cxn ang="0">
                    <a:pos x="451" y="98"/>
                  </a:cxn>
                  <a:cxn ang="0">
                    <a:pos x="445" y="141"/>
                  </a:cxn>
                  <a:cxn ang="0">
                    <a:pos x="440" y="184"/>
                  </a:cxn>
                  <a:cxn ang="0">
                    <a:pos x="435" y="227"/>
                  </a:cxn>
                  <a:cxn ang="0">
                    <a:pos x="432" y="271"/>
                  </a:cxn>
                  <a:cxn ang="0">
                    <a:pos x="429" y="317"/>
                  </a:cxn>
                  <a:cxn ang="0">
                    <a:pos x="431" y="368"/>
                  </a:cxn>
                  <a:cxn ang="0">
                    <a:pos x="411" y="373"/>
                  </a:cxn>
                  <a:cxn ang="0">
                    <a:pos x="389" y="379"/>
                  </a:cxn>
                  <a:cxn ang="0">
                    <a:pos x="365" y="387"/>
                  </a:cxn>
                  <a:cxn ang="0">
                    <a:pos x="338" y="395"/>
                  </a:cxn>
                  <a:cxn ang="0">
                    <a:pos x="310" y="404"/>
                  </a:cxn>
                  <a:cxn ang="0">
                    <a:pos x="281" y="413"/>
                  </a:cxn>
                  <a:cxn ang="0">
                    <a:pos x="252" y="421"/>
                  </a:cxn>
                  <a:cxn ang="0">
                    <a:pos x="222" y="429"/>
                  </a:cxn>
                  <a:cxn ang="0">
                    <a:pos x="192" y="437"/>
                  </a:cxn>
                  <a:cxn ang="0">
                    <a:pos x="163" y="443"/>
                  </a:cxn>
                  <a:cxn ang="0">
                    <a:pos x="135" y="449"/>
                  </a:cxn>
                  <a:cxn ang="0">
                    <a:pos x="107" y="453"/>
                  </a:cxn>
                  <a:cxn ang="0">
                    <a:pos x="80" y="455"/>
                  </a:cxn>
                  <a:cxn ang="0">
                    <a:pos x="57" y="455"/>
                  </a:cxn>
                  <a:cxn ang="0">
                    <a:pos x="34" y="453"/>
                  </a:cxn>
                  <a:cxn ang="0">
                    <a:pos x="15" y="449"/>
                  </a:cxn>
                  <a:cxn ang="0">
                    <a:pos x="4" y="359"/>
                  </a:cxn>
                  <a:cxn ang="0">
                    <a:pos x="0" y="271"/>
                  </a:cxn>
                  <a:cxn ang="0">
                    <a:pos x="5" y="182"/>
                  </a:cxn>
                  <a:cxn ang="0">
                    <a:pos x="17" y="88"/>
                  </a:cxn>
                </a:cxnLst>
                <a:rect l="0" t="0" r="r" b="b"/>
                <a:pathLst>
                  <a:path w="459" h="455">
                    <a:moveTo>
                      <a:pt x="17" y="88"/>
                    </a:moveTo>
                    <a:lnTo>
                      <a:pt x="39" y="80"/>
                    </a:lnTo>
                    <a:lnTo>
                      <a:pt x="62" y="73"/>
                    </a:lnTo>
                    <a:lnTo>
                      <a:pt x="88" y="66"/>
                    </a:lnTo>
                    <a:lnTo>
                      <a:pt x="115" y="58"/>
                    </a:lnTo>
                    <a:lnTo>
                      <a:pt x="144" y="51"/>
                    </a:lnTo>
                    <a:lnTo>
                      <a:pt x="175" y="44"/>
                    </a:lnTo>
                    <a:lnTo>
                      <a:pt x="206" y="38"/>
                    </a:lnTo>
                    <a:lnTo>
                      <a:pt x="237" y="31"/>
                    </a:lnTo>
                    <a:lnTo>
                      <a:pt x="269" y="25"/>
                    </a:lnTo>
                    <a:lnTo>
                      <a:pt x="300" y="20"/>
                    </a:lnTo>
                    <a:lnTo>
                      <a:pt x="330" y="15"/>
                    </a:lnTo>
                    <a:lnTo>
                      <a:pt x="359" y="10"/>
                    </a:lnTo>
                    <a:lnTo>
                      <a:pt x="388" y="6"/>
                    </a:lnTo>
                    <a:lnTo>
                      <a:pt x="414" y="3"/>
                    </a:lnTo>
                    <a:lnTo>
                      <a:pt x="438" y="1"/>
                    </a:lnTo>
                    <a:lnTo>
                      <a:pt x="459" y="0"/>
                    </a:lnTo>
                    <a:lnTo>
                      <a:pt x="456" y="51"/>
                    </a:lnTo>
                    <a:lnTo>
                      <a:pt x="451" y="98"/>
                    </a:lnTo>
                    <a:lnTo>
                      <a:pt x="445" y="141"/>
                    </a:lnTo>
                    <a:lnTo>
                      <a:pt x="440" y="184"/>
                    </a:lnTo>
                    <a:lnTo>
                      <a:pt x="435" y="227"/>
                    </a:lnTo>
                    <a:lnTo>
                      <a:pt x="432" y="271"/>
                    </a:lnTo>
                    <a:lnTo>
                      <a:pt x="429" y="317"/>
                    </a:lnTo>
                    <a:lnTo>
                      <a:pt x="431" y="368"/>
                    </a:lnTo>
                    <a:lnTo>
                      <a:pt x="411" y="373"/>
                    </a:lnTo>
                    <a:lnTo>
                      <a:pt x="389" y="379"/>
                    </a:lnTo>
                    <a:lnTo>
                      <a:pt x="365" y="387"/>
                    </a:lnTo>
                    <a:lnTo>
                      <a:pt x="338" y="395"/>
                    </a:lnTo>
                    <a:lnTo>
                      <a:pt x="310" y="404"/>
                    </a:lnTo>
                    <a:lnTo>
                      <a:pt x="281" y="413"/>
                    </a:lnTo>
                    <a:lnTo>
                      <a:pt x="252" y="421"/>
                    </a:lnTo>
                    <a:lnTo>
                      <a:pt x="222" y="429"/>
                    </a:lnTo>
                    <a:lnTo>
                      <a:pt x="192" y="437"/>
                    </a:lnTo>
                    <a:lnTo>
                      <a:pt x="163" y="443"/>
                    </a:lnTo>
                    <a:lnTo>
                      <a:pt x="135" y="449"/>
                    </a:lnTo>
                    <a:lnTo>
                      <a:pt x="107" y="453"/>
                    </a:lnTo>
                    <a:lnTo>
                      <a:pt x="80" y="455"/>
                    </a:lnTo>
                    <a:lnTo>
                      <a:pt x="57" y="455"/>
                    </a:lnTo>
                    <a:lnTo>
                      <a:pt x="34" y="453"/>
                    </a:lnTo>
                    <a:lnTo>
                      <a:pt x="15" y="449"/>
                    </a:lnTo>
                    <a:lnTo>
                      <a:pt x="4" y="359"/>
                    </a:lnTo>
                    <a:lnTo>
                      <a:pt x="0" y="271"/>
                    </a:lnTo>
                    <a:lnTo>
                      <a:pt x="5" y="182"/>
                    </a:lnTo>
                    <a:lnTo>
                      <a:pt x="17" y="88"/>
                    </a:lnTo>
                    <a:close/>
                  </a:path>
                </a:pathLst>
              </a:custGeom>
              <a:solidFill>
                <a:srgbClr val="EAD3C4"/>
              </a:solidFill>
              <a:ln w="9525">
                <a:noFill/>
                <a:round/>
                <a:headEnd/>
                <a:tailEnd/>
              </a:ln>
            </p:spPr>
            <p:txBody>
              <a:bodyPr/>
              <a:lstStyle/>
              <a:p>
                <a:endParaRPr lang="en-US"/>
              </a:p>
            </p:txBody>
          </p:sp>
          <p:sp>
            <p:nvSpPr>
              <p:cNvPr id="367" name="Freeform 112"/>
              <p:cNvSpPr>
                <a:spLocks/>
              </p:cNvSpPr>
              <p:nvPr/>
            </p:nvSpPr>
            <p:spPr bwMode="auto">
              <a:xfrm>
                <a:off x="2803" y="1165"/>
                <a:ext cx="113" cy="20"/>
              </a:xfrm>
              <a:custGeom>
                <a:avLst/>
                <a:gdLst/>
                <a:ahLst/>
                <a:cxnLst>
                  <a:cxn ang="0">
                    <a:pos x="0" y="98"/>
                  </a:cxn>
                  <a:cxn ang="0">
                    <a:pos x="183" y="68"/>
                  </a:cxn>
                  <a:cxn ang="0">
                    <a:pos x="489" y="26"/>
                  </a:cxn>
                  <a:cxn ang="0">
                    <a:pos x="618" y="16"/>
                  </a:cxn>
                  <a:cxn ang="0">
                    <a:pos x="678" y="0"/>
                  </a:cxn>
                  <a:cxn ang="0">
                    <a:pos x="608" y="36"/>
                  </a:cxn>
                  <a:cxn ang="0">
                    <a:pos x="33" y="120"/>
                  </a:cxn>
                  <a:cxn ang="0">
                    <a:pos x="0" y="98"/>
                  </a:cxn>
                </a:cxnLst>
                <a:rect l="0" t="0" r="r" b="b"/>
                <a:pathLst>
                  <a:path w="678" h="120">
                    <a:moveTo>
                      <a:pt x="0" y="98"/>
                    </a:moveTo>
                    <a:lnTo>
                      <a:pt x="183" y="68"/>
                    </a:lnTo>
                    <a:lnTo>
                      <a:pt x="489" y="26"/>
                    </a:lnTo>
                    <a:lnTo>
                      <a:pt x="618" y="16"/>
                    </a:lnTo>
                    <a:lnTo>
                      <a:pt x="678" y="0"/>
                    </a:lnTo>
                    <a:lnTo>
                      <a:pt x="608" y="36"/>
                    </a:lnTo>
                    <a:lnTo>
                      <a:pt x="33" y="120"/>
                    </a:lnTo>
                    <a:lnTo>
                      <a:pt x="0" y="98"/>
                    </a:lnTo>
                    <a:close/>
                  </a:path>
                </a:pathLst>
              </a:custGeom>
              <a:solidFill>
                <a:srgbClr val="5B6670"/>
              </a:solidFill>
              <a:ln w="9525">
                <a:noFill/>
                <a:round/>
                <a:headEnd/>
                <a:tailEnd/>
              </a:ln>
            </p:spPr>
            <p:txBody>
              <a:bodyPr/>
              <a:lstStyle/>
              <a:p>
                <a:endParaRPr lang="en-US"/>
              </a:p>
            </p:txBody>
          </p:sp>
          <p:sp>
            <p:nvSpPr>
              <p:cNvPr id="368" name="Freeform 113"/>
              <p:cNvSpPr>
                <a:spLocks/>
              </p:cNvSpPr>
              <p:nvPr/>
            </p:nvSpPr>
            <p:spPr bwMode="auto">
              <a:xfrm>
                <a:off x="2805" y="1170"/>
                <a:ext cx="99" cy="112"/>
              </a:xfrm>
              <a:custGeom>
                <a:avLst/>
                <a:gdLst/>
                <a:ahLst/>
                <a:cxnLst>
                  <a:cxn ang="0">
                    <a:pos x="594" y="0"/>
                  </a:cxn>
                  <a:cxn ang="0">
                    <a:pos x="591" y="152"/>
                  </a:cxn>
                  <a:cxn ang="0">
                    <a:pos x="590" y="319"/>
                  </a:cxn>
                  <a:cxn ang="0">
                    <a:pos x="591" y="491"/>
                  </a:cxn>
                  <a:cxn ang="0">
                    <a:pos x="596" y="660"/>
                  </a:cxn>
                  <a:cxn ang="0">
                    <a:pos x="560" y="664"/>
                  </a:cxn>
                  <a:cxn ang="0">
                    <a:pos x="524" y="667"/>
                  </a:cxn>
                  <a:cxn ang="0">
                    <a:pos x="489" y="669"/>
                  </a:cxn>
                  <a:cxn ang="0">
                    <a:pos x="453" y="670"/>
                  </a:cxn>
                  <a:cxn ang="0">
                    <a:pos x="417" y="672"/>
                  </a:cxn>
                  <a:cxn ang="0">
                    <a:pos x="380" y="672"/>
                  </a:cxn>
                  <a:cxn ang="0">
                    <a:pos x="344" y="672"/>
                  </a:cxn>
                  <a:cxn ang="0">
                    <a:pos x="308" y="672"/>
                  </a:cxn>
                  <a:cxn ang="0">
                    <a:pos x="272" y="671"/>
                  </a:cxn>
                  <a:cxn ang="0">
                    <a:pos x="236" y="671"/>
                  </a:cxn>
                  <a:cxn ang="0">
                    <a:pos x="199" y="670"/>
                  </a:cxn>
                  <a:cxn ang="0">
                    <a:pos x="164" y="669"/>
                  </a:cxn>
                  <a:cxn ang="0">
                    <a:pos x="128" y="668"/>
                  </a:cxn>
                  <a:cxn ang="0">
                    <a:pos x="92" y="667"/>
                  </a:cxn>
                  <a:cxn ang="0">
                    <a:pos x="56" y="666"/>
                  </a:cxn>
                  <a:cxn ang="0">
                    <a:pos x="21" y="665"/>
                  </a:cxn>
                  <a:cxn ang="0">
                    <a:pos x="10" y="579"/>
                  </a:cxn>
                  <a:cxn ang="0">
                    <a:pos x="4" y="497"/>
                  </a:cxn>
                  <a:cxn ang="0">
                    <a:pos x="0" y="420"/>
                  </a:cxn>
                  <a:cxn ang="0">
                    <a:pos x="0" y="346"/>
                  </a:cxn>
                  <a:cxn ang="0">
                    <a:pos x="4" y="275"/>
                  </a:cxn>
                  <a:cxn ang="0">
                    <a:pos x="8" y="206"/>
                  </a:cxn>
                  <a:cxn ang="0">
                    <a:pos x="14" y="138"/>
                  </a:cxn>
                  <a:cxn ang="0">
                    <a:pos x="21" y="70"/>
                  </a:cxn>
                  <a:cxn ang="0">
                    <a:pos x="56" y="64"/>
                  </a:cxn>
                  <a:cxn ang="0">
                    <a:pos x="91" y="57"/>
                  </a:cxn>
                  <a:cxn ang="0">
                    <a:pos x="126" y="51"/>
                  </a:cxn>
                  <a:cxn ang="0">
                    <a:pos x="162" y="46"/>
                  </a:cxn>
                  <a:cxn ang="0">
                    <a:pos x="198" y="40"/>
                  </a:cxn>
                  <a:cxn ang="0">
                    <a:pos x="234" y="35"/>
                  </a:cxn>
                  <a:cxn ang="0">
                    <a:pos x="270" y="30"/>
                  </a:cxn>
                  <a:cxn ang="0">
                    <a:pos x="306" y="25"/>
                  </a:cxn>
                  <a:cxn ang="0">
                    <a:pos x="342" y="21"/>
                  </a:cxn>
                  <a:cxn ang="0">
                    <a:pos x="378" y="17"/>
                  </a:cxn>
                  <a:cxn ang="0">
                    <a:pos x="415" y="13"/>
                  </a:cxn>
                  <a:cxn ang="0">
                    <a:pos x="451" y="10"/>
                  </a:cxn>
                  <a:cxn ang="0">
                    <a:pos x="487" y="7"/>
                  </a:cxn>
                  <a:cxn ang="0">
                    <a:pos x="523" y="4"/>
                  </a:cxn>
                  <a:cxn ang="0">
                    <a:pos x="558" y="2"/>
                  </a:cxn>
                  <a:cxn ang="0">
                    <a:pos x="594" y="0"/>
                  </a:cxn>
                </a:cxnLst>
                <a:rect l="0" t="0" r="r" b="b"/>
                <a:pathLst>
                  <a:path w="596" h="672">
                    <a:moveTo>
                      <a:pt x="594" y="0"/>
                    </a:moveTo>
                    <a:lnTo>
                      <a:pt x="591" y="152"/>
                    </a:lnTo>
                    <a:lnTo>
                      <a:pt x="590" y="319"/>
                    </a:lnTo>
                    <a:lnTo>
                      <a:pt x="591" y="491"/>
                    </a:lnTo>
                    <a:lnTo>
                      <a:pt x="596" y="660"/>
                    </a:lnTo>
                    <a:lnTo>
                      <a:pt x="560" y="664"/>
                    </a:lnTo>
                    <a:lnTo>
                      <a:pt x="524" y="667"/>
                    </a:lnTo>
                    <a:lnTo>
                      <a:pt x="489" y="669"/>
                    </a:lnTo>
                    <a:lnTo>
                      <a:pt x="453" y="670"/>
                    </a:lnTo>
                    <a:lnTo>
                      <a:pt x="417" y="672"/>
                    </a:lnTo>
                    <a:lnTo>
                      <a:pt x="380" y="672"/>
                    </a:lnTo>
                    <a:lnTo>
                      <a:pt x="344" y="672"/>
                    </a:lnTo>
                    <a:lnTo>
                      <a:pt x="308" y="672"/>
                    </a:lnTo>
                    <a:lnTo>
                      <a:pt x="272" y="671"/>
                    </a:lnTo>
                    <a:lnTo>
                      <a:pt x="236" y="671"/>
                    </a:lnTo>
                    <a:lnTo>
                      <a:pt x="199" y="670"/>
                    </a:lnTo>
                    <a:lnTo>
                      <a:pt x="164" y="669"/>
                    </a:lnTo>
                    <a:lnTo>
                      <a:pt x="128" y="668"/>
                    </a:lnTo>
                    <a:lnTo>
                      <a:pt x="92" y="667"/>
                    </a:lnTo>
                    <a:lnTo>
                      <a:pt x="56" y="666"/>
                    </a:lnTo>
                    <a:lnTo>
                      <a:pt x="21" y="665"/>
                    </a:lnTo>
                    <a:lnTo>
                      <a:pt x="10" y="579"/>
                    </a:lnTo>
                    <a:lnTo>
                      <a:pt x="4" y="497"/>
                    </a:lnTo>
                    <a:lnTo>
                      <a:pt x="0" y="420"/>
                    </a:lnTo>
                    <a:lnTo>
                      <a:pt x="0" y="346"/>
                    </a:lnTo>
                    <a:lnTo>
                      <a:pt x="4" y="275"/>
                    </a:lnTo>
                    <a:lnTo>
                      <a:pt x="8" y="206"/>
                    </a:lnTo>
                    <a:lnTo>
                      <a:pt x="14" y="138"/>
                    </a:lnTo>
                    <a:lnTo>
                      <a:pt x="21" y="70"/>
                    </a:lnTo>
                    <a:lnTo>
                      <a:pt x="56" y="64"/>
                    </a:lnTo>
                    <a:lnTo>
                      <a:pt x="91" y="57"/>
                    </a:lnTo>
                    <a:lnTo>
                      <a:pt x="126" y="51"/>
                    </a:lnTo>
                    <a:lnTo>
                      <a:pt x="162" y="46"/>
                    </a:lnTo>
                    <a:lnTo>
                      <a:pt x="198" y="40"/>
                    </a:lnTo>
                    <a:lnTo>
                      <a:pt x="234" y="35"/>
                    </a:lnTo>
                    <a:lnTo>
                      <a:pt x="270" y="30"/>
                    </a:lnTo>
                    <a:lnTo>
                      <a:pt x="306" y="25"/>
                    </a:lnTo>
                    <a:lnTo>
                      <a:pt x="342" y="21"/>
                    </a:lnTo>
                    <a:lnTo>
                      <a:pt x="378" y="17"/>
                    </a:lnTo>
                    <a:lnTo>
                      <a:pt x="415" y="13"/>
                    </a:lnTo>
                    <a:lnTo>
                      <a:pt x="451" y="10"/>
                    </a:lnTo>
                    <a:lnTo>
                      <a:pt x="487" y="7"/>
                    </a:lnTo>
                    <a:lnTo>
                      <a:pt x="523" y="4"/>
                    </a:lnTo>
                    <a:lnTo>
                      <a:pt x="558" y="2"/>
                    </a:lnTo>
                    <a:lnTo>
                      <a:pt x="594" y="0"/>
                    </a:lnTo>
                    <a:close/>
                  </a:path>
                </a:pathLst>
              </a:custGeom>
              <a:solidFill>
                <a:srgbClr val="006D96"/>
              </a:solidFill>
              <a:ln w="9525">
                <a:noFill/>
                <a:round/>
                <a:headEnd/>
                <a:tailEnd/>
              </a:ln>
            </p:spPr>
            <p:txBody>
              <a:bodyPr/>
              <a:lstStyle/>
              <a:p>
                <a:endParaRPr lang="en-US"/>
              </a:p>
            </p:txBody>
          </p:sp>
          <p:sp>
            <p:nvSpPr>
              <p:cNvPr id="369" name="Freeform 114"/>
              <p:cNvSpPr>
                <a:spLocks/>
              </p:cNvSpPr>
              <p:nvPr/>
            </p:nvSpPr>
            <p:spPr bwMode="auto">
              <a:xfrm>
                <a:off x="2806" y="1173"/>
                <a:ext cx="95" cy="107"/>
              </a:xfrm>
              <a:custGeom>
                <a:avLst/>
                <a:gdLst/>
                <a:ahLst/>
                <a:cxnLst>
                  <a:cxn ang="0">
                    <a:pos x="569" y="0"/>
                  </a:cxn>
                  <a:cxn ang="0">
                    <a:pos x="568" y="144"/>
                  </a:cxn>
                  <a:cxn ang="0">
                    <a:pos x="567" y="302"/>
                  </a:cxn>
                  <a:cxn ang="0">
                    <a:pos x="567" y="465"/>
                  </a:cxn>
                  <a:cxn ang="0">
                    <a:pos x="569" y="626"/>
                  </a:cxn>
                  <a:cxn ang="0">
                    <a:pos x="535" y="631"/>
                  </a:cxn>
                  <a:cxn ang="0">
                    <a:pos x="502" y="634"/>
                  </a:cxn>
                  <a:cxn ang="0">
                    <a:pos x="468" y="638"/>
                  </a:cxn>
                  <a:cxn ang="0">
                    <a:pos x="434" y="640"/>
                  </a:cxn>
                  <a:cxn ang="0">
                    <a:pos x="400" y="642"/>
                  </a:cxn>
                  <a:cxn ang="0">
                    <a:pos x="365" y="643"/>
                  </a:cxn>
                  <a:cxn ang="0">
                    <a:pos x="331" y="643"/>
                  </a:cxn>
                  <a:cxn ang="0">
                    <a:pos x="297" y="643"/>
                  </a:cxn>
                  <a:cxn ang="0">
                    <a:pos x="262" y="643"/>
                  </a:cxn>
                  <a:cxn ang="0">
                    <a:pos x="228" y="642"/>
                  </a:cxn>
                  <a:cxn ang="0">
                    <a:pos x="194" y="641"/>
                  </a:cxn>
                  <a:cxn ang="0">
                    <a:pos x="159" y="639"/>
                  </a:cxn>
                  <a:cxn ang="0">
                    <a:pos x="124" y="637"/>
                  </a:cxn>
                  <a:cxn ang="0">
                    <a:pos x="90" y="635"/>
                  </a:cxn>
                  <a:cxn ang="0">
                    <a:pos x="56" y="633"/>
                  </a:cxn>
                  <a:cxn ang="0">
                    <a:pos x="22" y="631"/>
                  </a:cxn>
                  <a:cxn ang="0">
                    <a:pos x="11" y="549"/>
                  </a:cxn>
                  <a:cxn ang="0">
                    <a:pos x="3" y="472"/>
                  </a:cxn>
                  <a:cxn ang="0">
                    <a:pos x="0" y="398"/>
                  </a:cxn>
                  <a:cxn ang="0">
                    <a:pos x="0" y="328"/>
                  </a:cxn>
                  <a:cxn ang="0">
                    <a:pos x="3" y="260"/>
                  </a:cxn>
                  <a:cxn ang="0">
                    <a:pos x="8" y="195"/>
                  </a:cxn>
                  <a:cxn ang="0">
                    <a:pos x="15" y="130"/>
                  </a:cxn>
                  <a:cxn ang="0">
                    <a:pos x="22" y="65"/>
                  </a:cxn>
                  <a:cxn ang="0">
                    <a:pos x="55" y="58"/>
                  </a:cxn>
                  <a:cxn ang="0">
                    <a:pos x="89" y="51"/>
                  </a:cxn>
                  <a:cxn ang="0">
                    <a:pos x="123" y="45"/>
                  </a:cxn>
                  <a:cxn ang="0">
                    <a:pos x="157" y="39"/>
                  </a:cxn>
                  <a:cxn ang="0">
                    <a:pos x="192" y="33"/>
                  </a:cxn>
                  <a:cxn ang="0">
                    <a:pos x="226" y="28"/>
                  </a:cxn>
                  <a:cxn ang="0">
                    <a:pos x="260" y="24"/>
                  </a:cxn>
                  <a:cxn ang="0">
                    <a:pos x="295" y="19"/>
                  </a:cxn>
                  <a:cxn ang="0">
                    <a:pos x="329" y="16"/>
                  </a:cxn>
                  <a:cxn ang="0">
                    <a:pos x="363" y="12"/>
                  </a:cxn>
                  <a:cxn ang="0">
                    <a:pos x="398" y="9"/>
                  </a:cxn>
                  <a:cxn ang="0">
                    <a:pos x="432" y="7"/>
                  </a:cxn>
                  <a:cxn ang="0">
                    <a:pos x="466" y="4"/>
                  </a:cxn>
                  <a:cxn ang="0">
                    <a:pos x="501" y="3"/>
                  </a:cxn>
                  <a:cxn ang="0">
                    <a:pos x="535" y="1"/>
                  </a:cxn>
                  <a:cxn ang="0">
                    <a:pos x="569" y="0"/>
                  </a:cxn>
                </a:cxnLst>
                <a:rect l="0" t="0" r="r" b="b"/>
                <a:pathLst>
                  <a:path w="569" h="643">
                    <a:moveTo>
                      <a:pt x="569" y="0"/>
                    </a:moveTo>
                    <a:lnTo>
                      <a:pt x="568" y="144"/>
                    </a:lnTo>
                    <a:lnTo>
                      <a:pt x="567" y="302"/>
                    </a:lnTo>
                    <a:lnTo>
                      <a:pt x="567" y="465"/>
                    </a:lnTo>
                    <a:lnTo>
                      <a:pt x="569" y="626"/>
                    </a:lnTo>
                    <a:lnTo>
                      <a:pt x="535" y="631"/>
                    </a:lnTo>
                    <a:lnTo>
                      <a:pt x="502" y="634"/>
                    </a:lnTo>
                    <a:lnTo>
                      <a:pt x="468" y="638"/>
                    </a:lnTo>
                    <a:lnTo>
                      <a:pt x="434" y="640"/>
                    </a:lnTo>
                    <a:lnTo>
                      <a:pt x="400" y="642"/>
                    </a:lnTo>
                    <a:lnTo>
                      <a:pt x="365" y="643"/>
                    </a:lnTo>
                    <a:lnTo>
                      <a:pt x="331" y="643"/>
                    </a:lnTo>
                    <a:lnTo>
                      <a:pt x="297" y="643"/>
                    </a:lnTo>
                    <a:lnTo>
                      <a:pt x="262" y="643"/>
                    </a:lnTo>
                    <a:lnTo>
                      <a:pt x="228" y="642"/>
                    </a:lnTo>
                    <a:lnTo>
                      <a:pt x="194" y="641"/>
                    </a:lnTo>
                    <a:lnTo>
                      <a:pt x="159" y="639"/>
                    </a:lnTo>
                    <a:lnTo>
                      <a:pt x="124" y="637"/>
                    </a:lnTo>
                    <a:lnTo>
                      <a:pt x="90" y="635"/>
                    </a:lnTo>
                    <a:lnTo>
                      <a:pt x="56" y="633"/>
                    </a:lnTo>
                    <a:lnTo>
                      <a:pt x="22" y="631"/>
                    </a:lnTo>
                    <a:lnTo>
                      <a:pt x="11" y="549"/>
                    </a:lnTo>
                    <a:lnTo>
                      <a:pt x="3" y="472"/>
                    </a:lnTo>
                    <a:lnTo>
                      <a:pt x="0" y="398"/>
                    </a:lnTo>
                    <a:lnTo>
                      <a:pt x="0" y="328"/>
                    </a:lnTo>
                    <a:lnTo>
                      <a:pt x="3" y="260"/>
                    </a:lnTo>
                    <a:lnTo>
                      <a:pt x="8" y="195"/>
                    </a:lnTo>
                    <a:lnTo>
                      <a:pt x="15" y="130"/>
                    </a:lnTo>
                    <a:lnTo>
                      <a:pt x="22" y="65"/>
                    </a:lnTo>
                    <a:lnTo>
                      <a:pt x="55" y="58"/>
                    </a:lnTo>
                    <a:lnTo>
                      <a:pt x="89" y="51"/>
                    </a:lnTo>
                    <a:lnTo>
                      <a:pt x="123" y="45"/>
                    </a:lnTo>
                    <a:lnTo>
                      <a:pt x="157" y="39"/>
                    </a:lnTo>
                    <a:lnTo>
                      <a:pt x="192" y="33"/>
                    </a:lnTo>
                    <a:lnTo>
                      <a:pt x="226" y="28"/>
                    </a:lnTo>
                    <a:lnTo>
                      <a:pt x="260" y="24"/>
                    </a:lnTo>
                    <a:lnTo>
                      <a:pt x="295" y="19"/>
                    </a:lnTo>
                    <a:lnTo>
                      <a:pt x="329" y="16"/>
                    </a:lnTo>
                    <a:lnTo>
                      <a:pt x="363" y="12"/>
                    </a:lnTo>
                    <a:lnTo>
                      <a:pt x="398" y="9"/>
                    </a:lnTo>
                    <a:lnTo>
                      <a:pt x="432" y="7"/>
                    </a:lnTo>
                    <a:lnTo>
                      <a:pt x="466" y="4"/>
                    </a:lnTo>
                    <a:lnTo>
                      <a:pt x="501" y="3"/>
                    </a:lnTo>
                    <a:lnTo>
                      <a:pt x="535" y="1"/>
                    </a:lnTo>
                    <a:lnTo>
                      <a:pt x="569" y="0"/>
                    </a:lnTo>
                    <a:close/>
                  </a:path>
                </a:pathLst>
              </a:custGeom>
              <a:solidFill>
                <a:srgbClr val="00709E"/>
              </a:solidFill>
              <a:ln w="9525">
                <a:noFill/>
                <a:round/>
                <a:headEnd/>
                <a:tailEnd/>
              </a:ln>
            </p:spPr>
            <p:txBody>
              <a:bodyPr/>
              <a:lstStyle/>
              <a:p>
                <a:endParaRPr lang="en-US"/>
              </a:p>
            </p:txBody>
          </p:sp>
          <p:sp>
            <p:nvSpPr>
              <p:cNvPr id="370" name="Freeform 115"/>
              <p:cNvSpPr>
                <a:spLocks/>
              </p:cNvSpPr>
              <p:nvPr/>
            </p:nvSpPr>
            <p:spPr bwMode="auto">
              <a:xfrm>
                <a:off x="2808" y="1175"/>
                <a:ext cx="91" cy="103"/>
              </a:xfrm>
              <a:custGeom>
                <a:avLst/>
                <a:gdLst/>
                <a:ahLst/>
                <a:cxnLst>
                  <a:cxn ang="0">
                    <a:pos x="544" y="0"/>
                  </a:cxn>
                  <a:cxn ang="0">
                    <a:pos x="544" y="138"/>
                  </a:cxn>
                  <a:cxn ang="0">
                    <a:pos x="544" y="288"/>
                  </a:cxn>
                  <a:cxn ang="0">
                    <a:pos x="544" y="441"/>
                  </a:cxn>
                  <a:cxn ang="0">
                    <a:pos x="544" y="594"/>
                  </a:cxn>
                  <a:cxn ang="0">
                    <a:pos x="512" y="600"/>
                  </a:cxn>
                  <a:cxn ang="0">
                    <a:pos x="481" y="605"/>
                  </a:cxn>
                  <a:cxn ang="0">
                    <a:pos x="449" y="608"/>
                  </a:cxn>
                  <a:cxn ang="0">
                    <a:pos x="416" y="611"/>
                  </a:cxn>
                  <a:cxn ang="0">
                    <a:pos x="384" y="613"/>
                  </a:cxn>
                  <a:cxn ang="0">
                    <a:pos x="351" y="615"/>
                  </a:cxn>
                  <a:cxn ang="0">
                    <a:pos x="319" y="616"/>
                  </a:cxn>
                  <a:cxn ang="0">
                    <a:pos x="286" y="616"/>
                  </a:cxn>
                  <a:cxn ang="0">
                    <a:pos x="254" y="615"/>
                  </a:cxn>
                  <a:cxn ang="0">
                    <a:pos x="221" y="614"/>
                  </a:cxn>
                  <a:cxn ang="0">
                    <a:pos x="188" y="613"/>
                  </a:cxn>
                  <a:cxn ang="0">
                    <a:pos x="156" y="611"/>
                  </a:cxn>
                  <a:cxn ang="0">
                    <a:pos x="123" y="609"/>
                  </a:cxn>
                  <a:cxn ang="0">
                    <a:pos x="91" y="606"/>
                  </a:cxn>
                  <a:cxn ang="0">
                    <a:pos x="58" y="603"/>
                  </a:cxn>
                  <a:cxn ang="0">
                    <a:pos x="26" y="599"/>
                  </a:cxn>
                  <a:cxn ang="0">
                    <a:pos x="13" y="521"/>
                  </a:cxn>
                  <a:cxn ang="0">
                    <a:pos x="5" y="448"/>
                  </a:cxn>
                  <a:cxn ang="0">
                    <a:pos x="1" y="378"/>
                  </a:cxn>
                  <a:cxn ang="0">
                    <a:pos x="0" y="311"/>
                  </a:cxn>
                  <a:cxn ang="0">
                    <a:pos x="4" y="247"/>
                  </a:cxn>
                  <a:cxn ang="0">
                    <a:pos x="9" y="185"/>
                  </a:cxn>
                  <a:cxn ang="0">
                    <a:pos x="17" y="123"/>
                  </a:cxn>
                  <a:cxn ang="0">
                    <a:pos x="26" y="63"/>
                  </a:cxn>
                  <a:cxn ang="0">
                    <a:pos x="58" y="55"/>
                  </a:cxn>
                  <a:cxn ang="0">
                    <a:pos x="90" y="46"/>
                  </a:cxn>
                  <a:cxn ang="0">
                    <a:pos x="122" y="39"/>
                  </a:cxn>
                  <a:cxn ang="0">
                    <a:pos x="154" y="33"/>
                  </a:cxn>
                  <a:cxn ang="0">
                    <a:pos x="186" y="28"/>
                  </a:cxn>
                  <a:cxn ang="0">
                    <a:pos x="219" y="23"/>
                  </a:cxn>
                  <a:cxn ang="0">
                    <a:pos x="251" y="18"/>
                  </a:cxn>
                  <a:cxn ang="0">
                    <a:pos x="284" y="14"/>
                  </a:cxn>
                  <a:cxn ang="0">
                    <a:pos x="317" y="11"/>
                  </a:cxn>
                  <a:cxn ang="0">
                    <a:pos x="349" y="8"/>
                  </a:cxn>
                  <a:cxn ang="0">
                    <a:pos x="382" y="6"/>
                  </a:cxn>
                  <a:cxn ang="0">
                    <a:pos x="415" y="4"/>
                  </a:cxn>
                  <a:cxn ang="0">
                    <a:pos x="446" y="3"/>
                  </a:cxn>
                  <a:cxn ang="0">
                    <a:pos x="479" y="1"/>
                  </a:cxn>
                  <a:cxn ang="0">
                    <a:pos x="512" y="1"/>
                  </a:cxn>
                  <a:cxn ang="0">
                    <a:pos x="544" y="0"/>
                  </a:cxn>
                </a:cxnLst>
                <a:rect l="0" t="0" r="r" b="b"/>
                <a:pathLst>
                  <a:path w="544" h="616">
                    <a:moveTo>
                      <a:pt x="544" y="0"/>
                    </a:moveTo>
                    <a:lnTo>
                      <a:pt x="544" y="138"/>
                    </a:lnTo>
                    <a:lnTo>
                      <a:pt x="544" y="288"/>
                    </a:lnTo>
                    <a:lnTo>
                      <a:pt x="544" y="441"/>
                    </a:lnTo>
                    <a:lnTo>
                      <a:pt x="544" y="594"/>
                    </a:lnTo>
                    <a:lnTo>
                      <a:pt x="512" y="600"/>
                    </a:lnTo>
                    <a:lnTo>
                      <a:pt x="481" y="605"/>
                    </a:lnTo>
                    <a:lnTo>
                      <a:pt x="449" y="608"/>
                    </a:lnTo>
                    <a:lnTo>
                      <a:pt x="416" y="611"/>
                    </a:lnTo>
                    <a:lnTo>
                      <a:pt x="384" y="613"/>
                    </a:lnTo>
                    <a:lnTo>
                      <a:pt x="351" y="615"/>
                    </a:lnTo>
                    <a:lnTo>
                      <a:pt x="319" y="616"/>
                    </a:lnTo>
                    <a:lnTo>
                      <a:pt x="286" y="616"/>
                    </a:lnTo>
                    <a:lnTo>
                      <a:pt x="254" y="615"/>
                    </a:lnTo>
                    <a:lnTo>
                      <a:pt x="221" y="614"/>
                    </a:lnTo>
                    <a:lnTo>
                      <a:pt x="188" y="613"/>
                    </a:lnTo>
                    <a:lnTo>
                      <a:pt x="156" y="611"/>
                    </a:lnTo>
                    <a:lnTo>
                      <a:pt x="123" y="609"/>
                    </a:lnTo>
                    <a:lnTo>
                      <a:pt x="91" y="606"/>
                    </a:lnTo>
                    <a:lnTo>
                      <a:pt x="58" y="603"/>
                    </a:lnTo>
                    <a:lnTo>
                      <a:pt x="26" y="599"/>
                    </a:lnTo>
                    <a:lnTo>
                      <a:pt x="13" y="521"/>
                    </a:lnTo>
                    <a:lnTo>
                      <a:pt x="5" y="448"/>
                    </a:lnTo>
                    <a:lnTo>
                      <a:pt x="1" y="378"/>
                    </a:lnTo>
                    <a:lnTo>
                      <a:pt x="0" y="311"/>
                    </a:lnTo>
                    <a:lnTo>
                      <a:pt x="4" y="247"/>
                    </a:lnTo>
                    <a:lnTo>
                      <a:pt x="9" y="185"/>
                    </a:lnTo>
                    <a:lnTo>
                      <a:pt x="17" y="123"/>
                    </a:lnTo>
                    <a:lnTo>
                      <a:pt x="26" y="63"/>
                    </a:lnTo>
                    <a:lnTo>
                      <a:pt x="58" y="55"/>
                    </a:lnTo>
                    <a:lnTo>
                      <a:pt x="90" y="46"/>
                    </a:lnTo>
                    <a:lnTo>
                      <a:pt x="122" y="39"/>
                    </a:lnTo>
                    <a:lnTo>
                      <a:pt x="154" y="33"/>
                    </a:lnTo>
                    <a:lnTo>
                      <a:pt x="186" y="28"/>
                    </a:lnTo>
                    <a:lnTo>
                      <a:pt x="219" y="23"/>
                    </a:lnTo>
                    <a:lnTo>
                      <a:pt x="251" y="18"/>
                    </a:lnTo>
                    <a:lnTo>
                      <a:pt x="284" y="14"/>
                    </a:lnTo>
                    <a:lnTo>
                      <a:pt x="317" y="11"/>
                    </a:lnTo>
                    <a:lnTo>
                      <a:pt x="349" y="8"/>
                    </a:lnTo>
                    <a:lnTo>
                      <a:pt x="382" y="6"/>
                    </a:lnTo>
                    <a:lnTo>
                      <a:pt x="415" y="4"/>
                    </a:lnTo>
                    <a:lnTo>
                      <a:pt x="446" y="3"/>
                    </a:lnTo>
                    <a:lnTo>
                      <a:pt x="479" y="1"/>
                    </a:lnTo>
                    <a:lnTo>
                      <a:pt x="512" y="1"/>
                    </a:lnTo>
                    <a:lnTo>
                      <a:pt x="544" y="0"/>
                    </a:lnTo>
                    <a:close/>
                  </a:path>
                </a:pathLst>
              </a:custGeom>
              <a:solidFill>
                <a:srgbClr val="0072A8"/>
              </a:solidFill>
              <a:ln w="9525">
                <a:noFill/>
                <a:round/>
                <a:headEnd/>
                <a:tailEnd/>
              </a:ln>
            </p:spPr>
            <p:txBody>
              <a:bodyPr/>
              <a:lstStyle/>
              <a:p>
                <a:endParaRPr lang="en-US"/>
              </a:p>
            </p:txBody>
          </p:sp>
          <p:sp>
            <p:nvSpPr>
              <p:cNvPr id="371" name="Freeform 116"/>
              <p:cNvSpPr>
                <a:spLocks/>
              </p:cNvSpPr>
              <p:nvPr/>
            </p:nvSpPr>
            <p:spPr bwMode="auto">
              <a:xfrm>
                <a:off x="2809" y="1178"/>
                <a:ext cx="87" cy="98"/>
              </a:xfrm>
              <a:custGeom>
                <a:avLst/>
                <a:gdLst/>
                <a:ahLst/>
                <a:cxnLst>
                  <a:cxn ang="0">
                    <a:pos x="518" y="0"/>
                  </a:cxn>
                  <a:cxn ang="0">
                    <a:pos x="521" y="131"/>
                  </a:cxn>
                  <a:cxn ang="0">
                    <a:pos x="522" y="272"/>
                  </a:cxn>
                  <a:cxn ang="0">
                    <a:pos x="522" y="418"/>
                  </a:cxn>
                  <a:cxn ang="0">
                    <a:pos x="519" y="562"/>
                  </a:cxn>
                  <a:cxn ang="0">
                    <a:pos x="490" y="568"/>
                  </a:cxn>
                  <a:cxn ang="0">
                    <a:pos x="459" y="573"/>
                  </a:cxn>
                  <a:cxn ang="0">
                    <a:pos x="428" y="577"/>
                  </a:cxn>
                  <a:cxn ang="0">
                    <a:pos x="397" y="581"/>
                  </a:cxn>
                  <a:cxn ang="0">
                    <a:pos x="367" y="585"/>
                  </a:cxn>
                  <a:cxn ang="0">
                    <a:pos x="336" y="587"/>
                  </a:cxn>
                  <a:cxn ang="0">
                    <a:pos x="304" y="588"/>
                  </a:cxn>
                  <a:cxn ang="0">
                    <a:pos x="274" y="589"/>
                  </a:cxn>
                  <a:cxn ang="0">
                    <a:pos x="243" y="588"/>
                  </a:cxn>
                  <a:cxn ang="0">
                    <a:pos x="212" y="587"/>
                  </a:cxn>
                  <a:cxn ang="0">
                    <a:pos x="181" y="586"/>
                  </a:cxn>
                  <a:cxn ang="0">
                    <a:pos x="150" y="582"/>
                  </a:cxn>
                  <a:cxn ang="0">
                    <a:pos x="119" y="579"/>
                  </a:cxn>
                  <a:cxn ang="0">
                    <a:pos x="88" y="576"/>
                  </a:cxn>
                  <a:cxn ang="0">
                    <a:pos x="58" y="571"/>
                  </a:cxn>
                  <a:cxn ang="0">
                    <a:pos x="28" y="566"/>
                  </a:cxn>
                  <a:cxn ang="0">
                    <a:pos x="14" y="492"/>
                  </a:cxn>
                  <a:cxn ang="0">
                    <a:pos x="4" y="423"/>
                  </a:cxn>
                  <a:cxn ang="0">
                    <a:pos x="0" y="358"/>
                  </a:cxn>
                  <a:cxn ang="0">
                    <a:pos x="0" y="295"/>
                  </a:cxn>
                  <a:cxn ang="0">
                    <a:pos x="3" y="234"/>
                  </a:cxn>
                  <a:cxn ang="0">
                    <a:pos x="8" y="175"/>
                  </a:cxn>
                  <a:cxn ang="0">
                    <a:pos x="17" y="117"/>
                  </a:cxn>
                  <a:cxn ang="0">
                    <a:pos x="28" y="60"/>
                  </a:cxn>
                  <a:cxn ang="0">
                    <a:pos x="57" y="51"/>
                  </a:cxn>
                  <a:cxn ang="0">
                    <a:pos x="88" y="43"/>
                  </a:cxn>
                  <a:cxn ang="0">
                    <a:pos x="118" y="35"/>
                  </a:cxn>
                  <a:cxn ang="0">
                    <a:pos x="149" y="28"/>
                  </a:cxn>
                  <a:cxn ang="0">
                    <a:pos x="180" y="23"/>
                  </a:cxn>
                  <a:cxn ang="0">
                    <a:pos x="210" y="18"/>
                  </a:cxn>
                  <a:cxn ang="0">
                    <a:pos x="241" y="14"/>
                  </a:cxn>
                  <a:cxn ang="0">
                    <a:pos x="271" y="10"/>
                  </a:cxn>
                  <a:cxn ang="0">
                    <a:pos x="302" y="8"/>
                  </a:cxn>
                  <a:cxn ang="0">
                    <a:pos x="333" y="5"/>
                  </a:cxn>
                  <a:cxn ang="0">
                    <a:pos x="364" y="3"/>
                  </a:cxn>
                  <a:cxn ang="0">
                    <a:pos x="396" y="2"/>
                  </a:cxn>
                  <a:cxn ang="0">
                    <a:pos x="426" y="1"/>
                  </a:cxn>
                  <a:cxn ang="0">
                    <a:pos x="457" y="0"/>
                  </a:cxn>
                  <a:cxn ang="0">
                    <a:pos x="488" y="0"/>
                  </a:cxn>
                  <a:cxn ang="0">
                    <a:pos x="518" y="0"/>
                  </a:cxn>
                </a:cxnLst>
                <a:rect l="0" t="0" r="r" b="b"/>
                <a:pathLst>
                  <a:path w="522" h="589">
                    <a:moveTo>
                      <a:pt x="518" y="0"/>
                    </a:moveTo>
                    <a:lnTo>
                      <a:pt x="521" y="131"/>
                    </a:lnTo>
                    <a:lnTo>
                      <a:pt x="522" y="272"/>
                    </a:lnTo>
                    <a:lnTo>
                      <a:pt x="522" y="418"/>
                    </a:lnTo>
                    <a:lnTo>
                      <a:pt x="519" y="562"/>
                    </a:lnTo>
                    <a:lnTo>
                      <a:pt x="490" y="568"/>
                    </a:lnTo>
                    <a:lnTo>
                      <a:pt x="459" y="573"/>
                    </a:lnTo>
                    <a:lnTo>
                      <a:pt x="428" y="577"/>
                    </a:lnTo>
                    <a:lnTo>
                      <a:pt x="397" y="581"/>
                    </a:lnTo>
                    <a:lnTo>
                      <a:pt x="367" y="585"/>
                    </a:lnTo>
                    <a:lnTo>
                      <a:pt x="336" y="587"/>
                    </a:lnTo>
                    <a:lnTo>
                      <a:pt x="304" y="588"/>
                    </a:lnTo>
                    <a:lnTo>
                      <a:pt x="274" y="589"/>
                    </a:lnTo>
                    <a:lnTo>
                      <a:pt x="243" y="588"/>
                    </a:lnTo>
                    <a:lnTo>
                      <a:pt x="212" y="587"/>
                    </a:lnTo>
                    <a:lnTo>
                      <a:pt x="181" y="586"/>
                    </a:lnTo>
                    <a:lnTo>
                      <a:pt x="150" y="582"/>
                    </a:lnTo>
                    <a:lnTo>
                      <a:pt x="119" y="579"/>
                    </a:lnTo>
                    <a:lnTo>
                      <a:pt x="88" y="576"/>
                    </a:lnTo>
                    <a:lnTo>
                      <a:pt x="58" y="571"/>
                    </a:lnTo>
                    <a:lnTo>
                      <a:pt x="28" y="566"/>
                    </a:lnTo>
                    <a:lnTo>
                      <a:pt x="14" y="492"/>
                    </a:lnTo>
                    <a:lnTo>
                      <a:pt x="4" y="423"/>
                    </a:lnTo>
                    <a:lnTo>
                      <a:pt x="0" y="358"/>
                    </a:lnTo>
                    <a:lnTo>
                      <a:pt x="0" y="295"/>
                    </a:lnTo>
                    <a:lnTo>
                      <a:pt x="3" y="234"/>
                    </a:lnTo>
                    <a:lnTo>
                      <a:pt x="8" y="175"/>
                    </a:lnTo>
                    <a:lnTo>
                      <a:pt x="17" y="117"/>
                    </a:lnTo>
                    <a:lnTo>
                      <a:pt x="28" y="60"/>
                    </a:lnTo>
                    <a:lnTo>
                      <a:pt x="57" y="51"/>
                    </a:lnTo>
                    <a:lnTo>
                      <a:pt x="88" y="43"/>
                    </a:lnTo>
                    <a:lnTo>
                      <a:pt x="118" y="35"/>
                    </a:lnTo>
                    <a:lnTo>
                      <a:pt x="149" y="28"/>
                    </a:lnTo>
                    <a:lnTo>
                      <a:pt x="180" y="23"/>
                    </a:lnTo>
                    <a:lnTo>
                      <a:pt x="210" y="18"/>
                    </a:lnTo>
                    <a:lnTo>
                      <a:pt x="241" y="14"/>
                    </a:lnTo>
                    <a:lnTo>
                      <a:pt x="271" y="10"/>
                    </a:lnTo>
                    <a:lnTo>
                      <a:pt x="302" y="8"/>
                    </a:lnTo>
                    <a:lnTo>
                      <a:pt x="333" y="5"/>
                    </a:lnTo>
                    <a:lnTo>
                      <a:pt x="364" y="3"/>
                    </a:lnTo>
                    <a:lnTo>
                      <a:pt x="396" y="2"/>
                    </a:lnTo>
                    <a:lnTo>
                      <a:pt x="426" y="1"/>
                    </a:lnTo>
                    <a:lnTo>
                      <a:pt x="457" y="0"/>
                    </a:lnTo>
                    <a:lnTo>
                      <a:pt x="488" y="0"/>
                    </a:lnTo>
                    <a:lnTo>
                      <a:pt x="518" y="0"/>
                    </a:lnTo>
                    <a:close/>
                  </a:path>
                </a:pathLst>
              </a:custGeom>
              <a:solidFill>
                <a:srgbClr val="0075AF"/>
              </a:solidFill>
              <a:ln w="9525">
                <a:noFill/>
                <a:round/>
                <a:headEnd/>
                <a:tailEnd/>
              </a:ln>
            </p:spPr>
            <p:txBody>
              <a:bodyPr/>
              <a:lstStyle/>
              <a:p>
                <a:endParaRPr lang="en-US"/>
              </a:p>
            </p:txBody>
          </p:sp>
          <p:sp>
            <p:nvSpPr>
              <p:cNvPr id="372" name="Freeform 117"/>
              <p:cNvSpPr>
                <a:spLocks/>
              </p:cNvSpPr>
              <p:nvPr/>
            </p:nvSpPr>
            <p:spPr bwMode="auto">
              <a:xfrm>
                <a:off x="2811" y="1180"/>
                <a:ext cx="83" cy="93"/>
              </a:xfrm>
              <a:custGeom>
                <a:avLst/>
                <a:gdLst/>
                <a:ahLst/>
                <a:cxnLst>
                  <a:cxn ang="0">
                    <a:pos x="493" y="1"/>
                  </a:cxn>
                  <a:cxn ang="0">
                    <a:pos x="499" y="126"/>
                  </a:cxn>
                  <a:cxn ang="0">
                    <a:pos x="500" y="258"/>
                  </a:cxn>
                  <a:cxn ang="0">
                    <a:pos x="499" y="395"/>
                  </a:cxn>
                  <a:cxn ang="0">
                    <a:pos x="494" y="531"/>
                  </a:cxn>
                  <a:cxn ang="0">
                    <a:pos x="466" y="538"/>
                  </a:cxn>
                  <a:cxn ang="0">
                    <a:pos x="437" y="544"/>
                  </a:cxn>
                  <a:cxn ang="0">
                    <a:pos x="408" y="549"/>
                  </a:cxn>
                  <a:cxn ang="0">
                    <a:pos x="379" y="553"/>
                  </a:cxn>
                  <a:cxn ang="0">
                    <a:pos x="351" y="557"/>
                  </a:cxn>
                  <a:cxn ang="0">
                    <a:pos x="321" y="559"/>
                  </a:cxn>
                  <a:cxn ang="0">
                    <a:pos x="292" y="561"/>
                  </a:cxn>
                  <a:cxn ang="0">
                    <a:pos x="263" y="561"/>
                  </a:cxn>
                  <a:cxn ang="0">
                    <a:pos x="234" y="561"/>
                  </a:cxn>
                  <a:cxn ang="0">
                    <a:pos x="205" y="560"/>
                  </a:cxn>
                  <a:cxn ang="0">
                    <a:pos x="175" y="558"/>
                  </a:cxn>
                  <a:cxn ang="0">
                    <a:pos x="146" y="555"/>
                  </a:cxn>
                  <a:cxn ang="0">
                    <a:pos x="118" y="552"/>
                  </a:cxn>
                  <a:cxn ang="0">
                    <a:pos x="89" y="547"/>
                  </a:cxn>
                  <a:cxn ang="0">
                    <a:pos x="60" y="541"/>
                  </a:cxn>
                  <a:cxn ang="0">
                    <a:pos x="31" y="535"/>
                  </a:cxn>
                  <a:cxn ang="0">
                    <a:pos x="15" y="466"/>
                  </a:cxn>
                  <a:cxn ang="0">
                    <a:pos x="6" y="400"/>
                  </a:cxn>
                  <a:cxn ang="0">
                    <a:pos x="0" y="339"/>
                  </a:cxn>
                  <a:cxn ang="0">
                    <a:pos x="0" y="280"/>
                  </a:cxn>
                  <a:cxn ang="0">
                    <a:pos x="4" y="223"/>
                  </a:cxn>
                  <a:cxn ang="0">
                    <a:pos x="10" y="167"/>
                  </a:cxn>
                  <a:cxn ang="0">
                    <a:pos x="20" y="113"/>
                  </a:cxn>
                  <a:cxn ang="0">
                    <a:pos x="31" y="58"/>
                  </a:cxn>
                  <a:cxn ang="0">
                    <a:pos x="60" y="48"/>
                  </a:cxn>
                  <a:cxn ang="0">
                    <a:pos x="88" y="39"/>
                  </a:cxn>
                  <a:cxn ang="0">
                    <a:pos x="116" y="32"/>
                  </a:cxn>
                  <a:cxn ang="0">
                    <a:pos x="145" y="24"/>
                  </a:cxn>
                  <a:cxn ang="0">
                    <a:pos x="174" y="19"/>
                  </a:cxn>
                  <a:cxn ang="0">
                    <a:pos x="203" y="14"/>
                  </a:cxn>
                  <a:cxn ang="0">
                    <a:pos x="233" y="10"/>
                  </a:cxn>
                  <a:cxn ang="0">
                    <a:pos x="261" y="7"/>
                  </a:cxn>
                  <a:cxn ang="0">
                    <a:pos x="290" y="4"/>
                  </a:cxn>
                  <a:cxn ang="0">
                    <a:pos x="320" y="3"/>
                  </a:cxn>
                  <a:cxn ang="0">
                    <a:pos x="349" y="1"/>
                  </a:cxn>
                  <a:cxn ang="0">
                    <a:pos x="377" y="1"/>
                  </a:cxn>
                  <a:cxn ang="0">
                    <a:pos x="407" y="0"/>
                  </a:cxn>
                  <a:cxn ang="0">
                    <a:pos x="436" y="0"/>
                  </a:cxn>
                  <a:cxn ang="0">
                    <a:pos x="465" y="1"/>
                  </a:cxn>
                  <a:cxn ang="0">
                    <a:pos x="493" y="1"/>
                  </a:cxn>
                </a:cxnLst>
                <a:rect l="0" t="0" r="r" b="b"/>
                <a:pathLst>
                  <a:path w="500" h="561">
                    <a:moveTo>
                      <a:pt x="493" y="1"/>
                    </a:moveTo>
                    <a:lnTo>
                      <a:pt x="499" y="126"/>
                    </a:lnTo>
                    <a:lnTo>
                      <a:pt x="500" y="258"/>
                    </a:lnTo>
                    <a:lnTo>
                      <a:pt x="499" y="395"/>
                    </a:lnTo>
                    <a:lnTo>
                      <a:pt x="494" y="531"/>
                    </a:lnTo>
                    <a:lnTo>
                      <a:pt x="466" y="538"/>
                    </a:lnTo>
                    <a:lnTo>
                      <a:pt x="437" y="544"/>
                    </a:lnTo>
                    <a:lnTo>
                      <a:pt x="408" y="549"/>
                    </a:lnTo>
                    <a:lnTo>
                      <a:pt x="379" y="553"/>
                    </a:lnTo>
                    <a:lnTo>
                      <a:pt x="351" y="557"/>
                    </a:lnTo>
                    <a:lnTo>
                      <a:pt x="321" y="559"/>
                    </a:lnTo>
                    <a:lnTo>
                      <a:pt x="292" y="561"/>
                    </a:lnTo>
                    <a:lnTo>
                      <a:pt x="263" y="561"/>
                    </a:lnTo>
                    <a:lnTo>
                      <a:pt x="234" y="561"/>
                    </a:lnTo>
                    <a:lnTo>
                      <a:pt x="205" y="560"/>
                    </a:lnTo>
                    <a:lnTo>
                      <a:pt x="175" y="558"/>
                    </a:lnTo>
                    <a:lnTo>
                      <a:pt x="146" y="555"/>
                    </a:lnTo>
                    <a:lnTo>
                      <a:pt x="118" y="552"/>
                    </a:lnTo>
                    <a:lnTo>
                      <a:pt x="89" y="547"/>
                    </a:lnTo>
                    <a:lnTo>
                      <a:pt x="60" y="541"/>
                    </a:lnTo>
                    <a:lnTo>
                      <a:pt x="31" y="535"/>
                    </a:lnTo>
                    <a:lnTo>
                      <a:pt x="15" y="466"/>
                    </a:lnTo>
                    <a:lnTo>
                      <a:pt x="6" y="400"/>
                    </a:lnTo>
                    <a:lnTo>
                      <a:pt x="0" y="339"/>
                    </a:lnTo>
                    <a:lnTo>
                      <a:pt x="0" y="280"/>
                    </a:lnTo>
                    <a:lnTo>
                      <a:pt x="4" y="223"/>
                    </a:lnTo>
                    <a:lnTo>
                      <a:pt x="10" y="167"/>
                    </a:lnTo>
                    <a:lnTo>
                      <a:pt x="20" y="113"/>
                    </a:lnTo>
                    <a:lnTo>
                      <a:pt x="31" y="58"/>
                    </a:lnTo>
                    <a:lnTo>
                      <a:pt x="60" y="48"/>
                    </a:lnTo>
                    <a:lnTo>
                      <a:pt x="88" y="39"/>
                    </a:lnTo>
                    <a:lnTo>
                      <a:pt x="116" y="32"/>
                    </a:lnTo>
                    <a:lnTo>
                      <a:pt x="145" y="24"/>
                    </a:lnTo>
                    <a:lnTo>
                      <a:pt x="174" y="19"/>
                    </a:lnTo>
                    <a:lnTo>
                      <a:pt x="203" y="14"/>
                    </a:lnTo>
                    <a:lnTo>
                      <a:pt x="233" y="10"/>
                    </a:lnTo>
                    <a:lnTo>
                      <a:pt x="261" y="7"/>
                    </a:lnTo>
                    <a:lnTo>
                      <a:pt x="290" y="4"/>
                    </a:lnTo>
                    <a:lnTo>
                      <a:pt x="320" y="3"/>
                    </a:lnTo>
                    <a:lnTo>
                      <a:pt x="349" y="1"/>
                    </a:lnTo>
                    <a:lnTo>
                      <a:pt x="377" y="1"/>
                    </a:lnTo>
                    <a:lnTo>
                      <a:pt x="407" y="0"/>
                    </a:lnTo>
                    <a:lnTo>
                      <a:pt x="436" y="0"/>
                    </a:lnTo>
                    <a:lnTo>
                      <a:pt x="465" y="1"/>
                    </a:lnTo>
                    <a:lnTo>
                      <a:pt x="493" y="1"/>
                    </a:lnTo>
                    <a:close/>
                  </a:path>
                </a:pathLst>
              </a:custGeom>
              <a:solidFill>
                <a:srgbClr val="0A77BA"/>
              </a:solidFill>
              <a:ln w="9525">
                <a:noFill/>
                <a:round/>
                <a:headEnd/>
                <a:tailEnd/>
              </a:ln>
            </p:spPr>
            <p:txBody>
              <a:bodyPr/>
              <a:lstStyle/>
              <a:p>
                <a:endParaRPr lang="en-US"/>
              </a:p>
            </p:txBody>
          </p:sp>
          <p:sp>
            <p:nvSpPr>
              <p:cNvPr id="373" name="Freeform 118"/>
              <p:cNvSpPr>
                <a:spLocks/>
              </p:cNvSpPr>
              <p:nvPr/>
            </p:nvSpPr>
            <p:spPr bwMode="auto">
              <a:xfrm>
                <a:off x="2812" y="1182"/>
                <a:ext cx="79" cy="89"/>
              </a:xfrm>
              <a:custGeom>
                <a:avLst/>
                <a:gdLst/>
                <a:ahLst/>
                <a:cxnLst>
                  <a:cxn ang="0">
                    <a:pos x="467" y="3"/>
                  </a:cxn>
                  <a:cxn ang="0">
                    <a:pos x="474" y="121"/>
                  </a:cxn>
                  <a:cxn ang="0">
                    <a:pos x="476" y="246"/>
                  </a:cxn>
                  <a:cxn ang="0">
                    <a:pos x="475" y="374"/>
                  </a:cxn>
                  <a:cxn ang="0">
                    <a:pos x="468" y="502"/>
                  </a:cxn>
                  <a:cxn ang="0">
                    <a:pos x="442" y="509"/>
                  </a:cxn>
                  <a:cxn ang="0">
                    <a:pos x="414" y="516"/>
                  </a:cxn>
                  <a:cxn ang="0">
                    <a:pos x="387" y="522"/>
                  </a:cxn>
                  <a:cxn ang="0">
                    <a:pos x="361" y="527"/>
                  </a:cxn>
                  <a:cxn ang="0">
                    <a:pos x="333" y="531"/>
                  </a:cxn>
                  <a:cxn ang="0">
                    <a:pos x="306" y="534"/>
                  </a:cxn>
                  <a:cxn ang="0">
                    <a:pos x="279" y="536"/>
                  </a:cxn>
                  <a:cxn ang="0">
                    <a:pos x="251" y="537"/>
                  </a:cxn>
                  <a:cxn ang="0">
                    <a:pos x="224" y="537"/>
                  </a:cxn>
                  <a:cxn ang="0">
                    <a:pos x="197" y="536"/>
                  </a:cxn>
                  <a:cxn ang="0">
                    <a:pos x="169" y="533"/>
                  </a:cxn>
                  <a:cxn ang="0">
                    <a:pos x="142" y="530"/>
                  </a:cxn>
                  <a:cxn ang="0">
                    <a:pos x="115" y="526"/>
                  </a:cxn>
                  <a:cxn ang="0">
                    <a:pos x="88" y="520"/>
                  </a:cxn>
                  <a:cxn ang="0">
                    <a:pos x="61" y="514"/>
                  </a:cxn>
                  <a:cxn ang="0">
                    <a:pos x="34" y="506"/>
                  </a:cxn>
                  <a:cxn ang="0">
                    <a:pos x="17" y="440"/>
                  </a:cxn>
                  <a:cxn ang="0">
                    <a:pos x="6" y="379"/>
                  </a:cxn>
                  <a:cxn ang="0">
                    <a:pos x="1" y="320"/>
                  </a:cxn>
                  <a:cxn ang="0">
                    <a:pos x="0" y="265"/>
                  </a:cxn>
                  <a:cxn ang="0">
                    <a:pos x="3" y="212"/>
                  </a:cxn>
                  <a:cxn ang="0">
                    <a:pos x="11" y="159"/>
                  </a:cxn>
                  <a:cxn ang="0">
                    <a:pos x="20" y="108"/>
                  </a:cxn>
                  <a:cxn ang="0">
                    <a:pos x="34" y="57"/>
                  </a:cxn>
                  <a:cxn ang="0">
                    <a:pos x="61" y="46"/>
                  </a:cxn>
                  <a:cxn ang="0">
                    <a:pos x="87" y="37"/>
                  </a:cxn>
                  <a:cxn ang="0">
                    <a:pos x="114" y="29"/>
                  </a:cxn>
                  <a:cxn ang="0">
                    <a:pos x="140" y="22"/>
                  </a:cxn>
                  <a:cxn ang="0">
                    <a:pos x="168" y="16"/>
                  </a:cxn>
                  <a:cxn ang="0">
                    <a:pos x="195" y="11"/>
                  </a:cxn>
                  <a:cxn ang="0">
                    <a:pos x="222" y="7"/>
                  </a:cxn>
                  <a:cxn ang="0">
                    <a:pos x="249" y="4"/>
                  </a:cxn>
                  <a:cxn ang="0">
                    <a:pos x="277" y="2"/>
                  </a:cxn>
                  <a:cxn ang="0">
                    <a:pos x="304" y="1"/>
                  </a:cxn>
                  <a:cxn ang="0">
                    <a:pos x="331" y="1"/>
                  </a:cxn>
                  <a:cxn ang="0">
                    <a:pos x="359" y="0"/>
                  </a:cxn>
                  <a:cxn ang="0">
                    <a:pos x="386" y="1"/>
                  </a:cxn>
                  <a:cxn ang="0">
                    <a:pos x="413" y="1"/>
                  </a:cxn>
                  <a:cxn ang="0">
                    <a:pos x="441" y="2"/>
                  </a:cxn>
                  <a:cxn ang="0">
                    <a:pos x="467" y="3"/>
                  </a:cxn>
                </a:cxnLst>
                <a:rect l="0" t="0" r="r" b="b"/>
                <a:pathLst>
                  <a:path w="476" h="537">
                    <a:moveTo>
                      <a:pt x="467" y="3"/>
                    </a:moveTo>
                    <a:lnTo>
                      <a:pt x="474" y="121"/>
                    </a:lnTo>
                    <a:lnTo>
                      <a:pt x="476" y="246"/>
                    </a:lnTo>
                    <a:lnTo>
                      <a:pt x="475" y="374"/>
                    </a:lnTo>
                    <a:lnTo>
                      <a:pt x="468" y="502"/>
                    </a:lnTo>
                    <a:lnTo>
                      <a:pt x="442" y="509"/>
                    </a:lnTo>
                    <a:lnTo>
                      <a:pt x="414" y="516"/>
                    </a:lnTo>
                    <a:lnTo>
                      <a:pt x="387" y="522"/>
                    </a:lnTo>
                    <a:lnTo>
                      <a:pt x="361" y="527"/>
                    </a:lnTo>
                    <a:lnTo>
                      <a:pt x="333" y="531"/>
                    </a:lnTo>
                    <a:lnTo>
                      <a:pt x="306" y="534"/>
                    </a:lnTo>
                    <a:lnTo>
                      <a:pt x="279" y="536"/>
                    </a:lnTo>
                    <a:lnTo>
                      <a:pt x="251" y="537"/>
                    </a:lnTo>
                    <a:lnTo>
                      <a:pt x="224" y="537"/>
                    </a:lnTo>
                    <a:lnTo>
                      <a:pt x="197" y="536"/>
                    </a:lnTo>
                    <a:lnTo>
                      <a:pt x="169" y="533"/>
                    </a:lnTo>
                    <a:lnTo>
                      <a:pt x="142" y="530"/>
                    </a:lnTo>
                    <a:lnTo>
                      <a:pt x="115" y="526"/>
                    </a:lnTo>
                    <a:lnTo>
                      <a:pt x="88" y="520"/>
                    </a:lnTo>
                    <a:lnTo>
                      <a:pt x="61" y="514"/>
                    </a:lnTo>
                    <a:lnTo>
                      <a:pt x="34" y="506"/>
                    </a:lnTo>
                    <a:lnTo>
                      <a:pt x="17" y="440"/>
                    </a:lnTo>
                    <a:lnTo>
                      <a:pt x="6" y="379"/>
                    </a:lnTo>
                    <a:lnTo>
                      <a:pt x="1" y="320"/>
                    </a:lnTo>
                    <a:lnTo>
                      <a:pt x="0" y="265"/>
                    </a:lnTo>
                    <a:lnTo>
                      <a:pt x="3" y="212"/>
                    </a:lnTo>
                    <a:lnTo>
                      <a:pt x="11" y="159"/>
                    </a:lnTo>
                    <a:lnTo>
                      <a:pt x="20" y="108"/>
                    </a:lnTo>
                    <a:lnTo>
                      <a:pt x="34" y="57"/>
                    </a:lnTo>
                    <a:lnTo>
                      <a:pt x="61" y="46"/>
                    </a:lnTo>
                    <a:lnTo>
                      <a:pt x="87" y="37"/>
                    </a:lnTo>
                    <a:lnTo>
                      <a:pt x="114" y="29"/>
                    </a:lnTo>
                    <a:lnTo>
                      <a:pt x="140" y="22"/>
                    </a:lnTo>
                    <a:lnTo>
                      <a:pt x="168" y="16"/>
                    </a:lnTo>
                    <a:lnTo>
                      <a:pt x="195" y="11"/>
                    </a:lnTo>
                    <a:lnTo>
                      <a:pt x="222" y="7"/>
                    </a:lnTo>
                    <a:lnTo>
                      <a:pt x="249" y="4"/>
                    </a:lnTo>
                    <a:lnTo>
                      <a:pt x="277" y="2"/>
                    </a:lnTo>
                    <a:lnTo>
                      <a:pt x="304" y="1"/>
                    </a:lnTo>
                    <a:lnTo>
                      <a:pt x="331" y="1"/>
                    </a:lnTo>
                    <a:lnTo>
                      <a:pt x="359" y="0"/>
                    </a:lnTo>
                    <a:lnTo>
                      <a:pt x="386" y="1"/>
                    </a:lnTo>
                    <a:lnTo>
                      <a:pt x="413" y="1"/>
                    </a:lnTo>
                    <a:lnTo>
                      <a:pt x="441" y="2"/>
                    </a:lnTo>
                    <a:lnTo>
                      <a:pt x="467" y="3"/>
                    </a:lnTo>
                    <a:close/>
                  </a:path>
                </a:pathLst>
              </a:custGeom>
              <a:solidFill>
                <a:srgbClr val="147AC1"/>
              </a:solidFill>
              <a:ln w="9525">
                <a:noFill/>
                <a:round/>
                <a:headEnd/>
                <a:tailEnd/>
              </a:ln>
            </p:spPr>
            <p:txBody>
              <a:bodyPr/>
              <a:lstStyle/>
              <a:p>
                <a:endParaRPr lang="en-US"/>
              </a:p>
            </p:txBody>
          </p:sp>
          <p:sp>
            <p:nvSpPr>
              <p:cNvPr id="374" name="Freeform 119"/>
              <p:cNvSpPr>
                <a:spLocks/>
              </p:cNvSpPr>
              <p:nvPr/>
            </p:nvSpPr>
            <p:spPr bwMode="auto">
              <a:xfrm>
                <a:off x="2814" y="1184"/>
                <a:ext cx="75" cy="85"/>
              </a:xfrm>
              <a:custGeom>
                <a:avLst/>
                <a:gdLst/>
                <a:ahLst/>
                <a:cxnLst>
                  <a:cxn ang="0">
                    <a:pos x="443" y="6"/>
                  </a:cxn>
                  <a:cxn ang="0">
                    <a:pos x="451" y="116"/>
                  </a:cxn>
                  <a:cxn ang="0">
                    <a:pos x="454" y="233"/>
                  </a:cxn>
                  <a:cxn ang="0">
                    <a:pos x="452" y="353"/>
                  </a:cxn>
                  <a:cxn ang="0">
                    <a:pos x="443" y="472"/>
                  </a:cxn>
                  <a:cxn ang="0">
                    <a:pos x="418" y="480"/>
                  </a:cxn>
                  <a:cxn ang="0">
                    <a:pos x="393" y="488"/>
                  </a:cxn>
                  <a:cxn ang="0">
                    <a:pos x="368" y="494"/>
                  </a:cxn>
                  <a:cxn ang="0">
                    <a:pos x="342" y="500"/>
                  </a:cxn>
                  <a:cxn ang="0">
                    <a:pos x="317" y="504"/>
                  </a:cxn>
                  <a:cxn ang="0">
                    <a:pos x="291" y="508"/>
                  </a:cxn>
                  <a:cxn ang="0">
                    <a:pos x="266" y="510"/>
                  </a:cxn>
                  <a:cxn ang="0">
                    <a:pos x="240" y="511"/>
                  </a:cxn>
                  <a:cxn ang="0">
                    <a:pos x="214" y="512"/>
                  </a:cxn>
                  <a:cxn ang="0">
                    <a:pos x="189" y="510"/>
                  </a:cxn>
                  <a:cxn ang="0">
                    <a:pos x="163" y="508"/>
                  </a:cxn>
                  <a:cxn ang="0">
                    <a:pos x="138" y="504"/>
                  </a:cxn>
                  <a:cxn ang="0">
                    <a:pos x="112" y="499"/>
                  </a:cxn>
                  <a:cxn ang="0">
                    <a:pos x="87" y="493"/>
                  </a:cxn>
                  <a:cxn ang="0">
                    <a:pos x="62" y="485"/>
                  </a:cxn>
                  <a:cxn ang="0">
                    <a:pos x="37" y="476"/>
                  </a:cxn>
                  <a:cxn ang="0">
                    <a:pos x="19" y="415"/>
                  </a:cxn>
                  <a:cxn ang="0">
                    <a:pos x="7" y="357"/>
                  </a:cxn>
                  <a:cxn ang="0">
                    <a:pos x="2" y="302"/>
                  </a:cxn>
                  <a:cxn ang="0">
                    <a:pos x="0" y="251"/>
                  </a:cxn>
                  <a:cxn ang="0">
                    <a:pos x="4" y="201"/>
                  </a:cxn>
                  <a:cxn ang="0">
                    <a:pos x="11" y="151"/>
                  </a:cxn>
                  <a:cxn ang="0">
                    <a:pos x="22" y="104"/>
                  </a:cxn>
                  <a:cxn ang="0">
                    <a:pos x="37" y="56"/>
                  </a:cxn>
                  <a:cxn ang="0">
                    <a:pos x="61" y="44"/>
                  </a:cxn>
                  <a:cxn ang="0">
                    <a:pos x="87" y="34"/>
                  </a:cxn>
                  <a:cxn ang="0">
                    <a:pos x="111" y="26"/>
                  </a:cxn>
                  <a:cxn ang="0">
                    <a:pos x="137" y="19"/>
                  </a:cxn>
                  <a:cxn ang="0">
                    <a:pos x="162" y="13"/>
                  </a:cxn>
                  <a:cxn ang="0">
                    <a:pos x="188" y="9"/>
                  </a:cxn>
                  <a:cxn ang="0">
                    <a:pos x="213" y="5"/>
                  </a:cxn>
                  <a:cxn ang="0">
                    <a:pos x="239" y="2"/>
                  </a:cxn>
                  <a:cxn ang="0">
                    <a:pos x="265" y="0"/>
                  </a:cxn>
                  <a:cxn ang="0">
                    <a:pos x="290" y="0"/>
                  </a:cxn>
                  <a:cxn ang="0">
                    <a:pos x="316" y="0"/>
                  </a:cxn>
                  <a:cxn ang="0">
                    <a:pos x="341" y="0"/>
                  </a:cxn>
                  <a:cxn ang="0">
                    <a:pos x="367" y="1"/>
                  </a:cxn>
                  <a:cxn ang="0">
                    <a:pos x="392" y="2"/>
                  </a:cxn>
                  <a:cxn ang="0">
                    <a:pos x="418" y="5"/>
                  </a:cxn>
                  <a:cxn ang="0">
                    <a:pos x="443" y="6"/>
                  </a:cxn>
                </a:cxnLst>
                <a:rect l="0" t="0" r="r" b="b"/>
                <a:pathLst>
                  <a:path w="454" h="512">
                    <a:moveTo>
                      <a:pt x="443" y="6"/>
                    </a:moveTo>
                    <a:lnTo>
                      <a:pt x="451" y="116"/>
                    </a:lnTo>
                    <a:lnTo>
                      <a:pt x="454" y="233"/>
                    </a:lnTo>
                    <a:lnTo>
                      <a:pt x="452" y="353"/>
                    </a:lnTo>
                    <a:lnTo>
                      <a:pt x="443" y="472"/>
                    </a:lnTo>
                    <a:lnTo>
                      <a:pt x="418" y="480"/>
                    </a:lnTo>
                    <a:lnTo>
                      <a:pt x="393" y="488"/>
                    </a:lnTo>
                    <a:lnTo>
                      <a:pt x="368" y="494"/>
                    </a:lnTo>
                    <a:lnTo>
                      <a:pt x="342" y="500"/>
                    </a:lnTo>
                    <a:lnTo>
                      <a:pt x="317" y="504"/>
                    </a:lnTo>
                    <a:lnTo>
                      <a:pt x="291" y="508"/>
                    </a:lnTo>
                    <a:lnTo>
                      <a:pt x="266" y="510"/>
                    </a:lnTo>
                    <a:lnTo>
                      <a:pt x="240" y="511"/>
                    </a:lnTo>
                    <a:lnTo>
                      <a:pt x="214" y="512"/>
                    </a:lnTo>
                    <a:lnTo>
                      <a:pt x="189" y="510"/>
                    </a:lnTo>
                    <a:lnTo>
                      <a:pt x="163" y="508"/>
                    </a:lnTo>
                    <a:lnTo>
                      <a:pt x="138" y="504"/>
                    </a:lnTo>
                    <a:lnTo>
                      <a:pt x="112" y="499"/>
                    </a:lnTo>
                    <a:lnTo>
                      <a:pt x="87" y="493"/>
                    </a:lnTo>
                    <a:lnTo>
                      <a:pt x="62" y="485"/>
                    </a:lnTo>
                    <a:lnTo>
                      <a:pt x="37" y="476"/>
                    </a:lnTo>
                    <a:lnTo>
                      <a:pt x="19" y="415"/>
                    </a:lnTo>
                    <a:lnTo>
                      <a:pt x="7" y="357"/>
                    </a:lnTo>
                    <a:lnTo>
                      <a:pt x="2" y="302"/>
                    </a:lnTo>
                    <a:lnTo>
                      <a:pt x="0" y="251"/>
                    </a:lnTo>
                    <a:lnTo>
                      <a:pt x="4" y="201"/>
                    </a:lnTo>
                    <a:lnTo>
                      <a:pt x="11" y="151"/>
                    </a:lnTo>
                    <a:lnTo>
                      <a:pt x="22" y="104"/>
                    </a:lnTo>
                    <a:lnTo>
                      <a:pt x="37" y="56"/>
                    </a:lnTo>
                    <a:lnTo>
                      <a:pt x="61" y="44"/>
                    </a:lnTo>
                    <a:lnTo>
                      <a:pt x="87" y="34"/>
                    </a:lnTo>
                    <a:lnTo>
                      <a:pt x="111" y="26"/>
                    </a:lnTo>
                    <a:lnTo>
                      <a:pt x="137" y="19"/>
                    </a:lnTo>
                    <a:lnTo>
                      <a:pt x="162" y="13"/>
                    </a:lnTo>
                    <a:lnTo>
                      <a:pt x="188" y="9"/>
                    </a:lnTo>
                    <a:lnTo>
                      <a:pt x="213" y="5"/>
                    </a:lnTo>
                    <a:lnTo>
                      <a:pt x="239" y="2"/>
                    </a:lnTo>
                    <a:lnTo>
                      <a:pt x="265" y="0"/>
                    </a:lnTo>
                    <a:lnTo>
                      <a:pt x="290" y="0"/>
                    </a:lnTo>
                    <a:lnTo>
                      <a:pt x="316" y="0"/>
                    </a:lnTo>
                    <a:lnTo>
                      <a:pt x="341" y="0"/>
                    </a:lnTo>
                    <a:lnTo>
                      <a:pt x="367" y="1"/>
                    </a:lnTo>
                    <a:lnTo>
                      <a:pt x="392" y="2"/>
                    </a:lnTo>
                    <a:lnTo>
                      <a:pt x="418" y="5"/>
                    </a:lnTo>
                    <a:lnTo>
                      <a:pt x="443" y="6"/>
                    </a:lnTo>
                    <a:close/>
                  </a:path>
                </a:pathLst>
              </a:custGeom>
              <a:solidFill>
                <a:srgbClr val="1E7CC9"/>
              </a:solidFill>
              <a:ln w="9525">
                <a:noFill/>
                <a:round/>
                <a:headEnd/>
                <a:tailEnd/>
              </a:ln>
            </p:spPr>
            <p:txBody>
              <a:bodyPr/>
              <a:lstStyle/>
              <a:p>
                <a:endParaRPr lang="en-US"/>
              </a:p>
            </p:txBody>
          </p:sp>
          <p:sp>
            <p:nvSpPr>
              <p:cNvPr id="375" name="Freeform 120"/>
              <p:cNvSpPr>
                <a:spLocks/>
              </p:cNvSpPr>
              <p:nvPr/>
            </p:nvSpPr>
            <p:spPr bwMode="auto">
              <a:xfrm>
                <a:off x="2815" y="1186"/>
                <a:ext cx="72" cy="81"/>
              </a:xfrm>
              <a:custGeom>
                <a:avLst/>
                <a:gdLst/>
                <a:ahLst/>
                <a:cxnLst>
                  <a:cxn ang="0">
                    <a:pos x="418" y="9"/>
                  </a:cxn>
                  <a:cxn ang="0">
                    <a:pos x="429" y="112"/>
                  </a:cxn>
                  <a:cxn ang="0">
                    <a:pos x="432" y="220"/>
                  </a:cxn>
                  <a:cxn ang="0">
                    <a:pos x="429" y="331"/>
                  </a:cxn>
                  <a:cxn ang="0">
                    <a:pos x="418" y="441"/>
                  </a:cxn>
                  <a:cxn ang="0">
                    <a:pos x="395" y="450"/>
                  </a:cxn>
                  <a:cxn ang="0">
                    <a:pos x="371" y="459"/>
                  </a:cxn>
                  <a:cxn ang="0">
                    <a:pos x="348" y="467"/>
                  </a:cxn>
                  <a:cxn ang="0">
                    <a:pos x="325" y="473"/>
                  </a:cxn>
                  <a:cxn ang="0">
                    <a:pos x="301" y="478"/>
                  </a:cxn>
                  <a:cxn ang="0">
                    <a:pos x="278" y="482"/>
                  </a:cxn>
                  <a:cxn ang="0">
                    <a:pos x="253" y="485"/>
                  </a:cxn>
                  <a:cxn ang="0">
                    <a:pos x="230" y="486"/>
                  </a:cxn>
                  <a:cxn ang="0">
                    <a:pos x="206" y="487"/>
                  </a:cxn>
                  <a:cxn ang="0">
                    <a:pos x="182" y="485"/>
                  </a:cxn>
                  <a:cxn ang="0">
                    <a:pos x="159" y="483"/>
                  </a:cxn>
                  <a:cxn ang="0">
                    <a:pos x="135" y="479"/>
                  </a:cxn>
                  <a:cxn ang="0">
                    <a:pos x="111" y="473"/>
                  </a:cxn>
                  <a:cxn ang="0">
                    <a:pos x="87" y="466"/>
                  </a:cxn>
                  <a:cxn ang="0">
                    <a:pos x="64" y="456"/>
                  </a:cxn>
                  <a:cxn ang="0">
                    <a:pos x="40" y="445"/>
                  </a:cxn>
                  <a:cxn ang="0">
                    <a:pos x="21" y="389"/>
                  </a:cxn>
                  <a:cxn ang="0">
                    <a:pos x="8" y="335"/>
                  </a:cxn>
                  <a:cxn ang="0">
                    <a:pos x="2" y="284"/>
                  </a:cxn>
                  <a:cxn ang="0">
                    <a:pos x="0" y="237"/>
                  </a:cxn>
                  <a:cxn ang="0">
                    <a:pos x="3" y="190"/>
                  </a:cxn>
                  <a:cxn ang="0">
                    <a:pos x="12" y="144"/>
                  </a:cxn>
                  <a:cxn ang="0">
                    <a:pos x="24" y="100"/>
                  </a:cxn>
                  <a:cxn ang="0">
                    <a:pos x="40" y="55"/>
                  </a:cxn>
                  <a:cxn ang="0">
                    <a:pos x="64" y="42"/>
                  </a:cxn>
                  <a:cxn ang="0">
                    <a:pos x="86" y="32"/>
                  </a:cxn>
                  <a:cxn ang="0">
                    <a:pos x="110" y="23"/>
                  </a:cxn>
                  <a:cxn ang="0">
                    <a:pos x="133" y="16"/>
                  </a:cxn>
                  <a:cxn ang="0">
                    <a:pos x="157" y="10"/>
                  </a:cxn>
                  <a:cxn ang="0">
                    <a:pos x="181" y="6"/>
                  </a:cxn>
                  <a:cxn ang="0">
                    <a:pos x="204" y="3"/>
                  </a:cxn>
                  <a:cxn ang="0">
                    <a:pos x="228" y="1"/>
                  </a:cxn>
                  <a:cxn ang="0">
                    <a:pos x="252" y="0"/>
                  </a:cxn>
                  <a:cxn ang="0">
                    <a:pos x="276" y="0"/>
                  </a:cxn>
                  <a:cxn ang="0">
                    <a:pos x="300" y="0"/>
                  </a:cxn>
                  <a:cxn ang="0">
                    <a:pos x="324" y="1"/>
                  </a:cxn>
                  <a:cxn ang="0">
                    <a:pos x="347" y="3"/>
                  </a:cxn>
                  <a:cxn ang="0">
                    <a:pos x="371" y="5"/>
                  </a:cxn>
                  <a:cxn ang="0">
                    <a:pos x="395" y="7"/>
                  </a:cxn>
                  <a:cxn ang="0">
                    <a:pos x="418" y="9"/>
                  </a:cxn>
                </a:cxnLst>
                <a:rect l="0" t="0" r="r" b="b"/>
                <a:pathLst>
                  <a:path w="432" h="487">
                    <a:moveTo>
                      <a:pt x="418" y="9"/>
                    </a:moveTo>
                    <a:lnTo>
                      <a:pt x="429" y="112"/>
                    </a:lnTo>
                    <a:lnTo>
                      <a:pt x="432" y="220"/>
                    </a:lnTo>
                    <a:lnTo>
                      <a:pt x="429" y="331"/>
                    </a:lnTo>
                    <a:lnTo>
                      <a:pt x="418" y="441"/>
                    </a:lnTo>
                    <a:lnTo>
                      <a:pt x="395" y="450"/>
                    </a:lnTo>
                    <a:lnTo>
                      <a:pt x="371" y="459"/>
                    </a:lnTo>
                    <a:lnTo>
                      <a:pt x="348" y="467"/>
                    </a:lnTo>
                    <a:lnTo>
                      <a:pt x="325" y="473"/>
                    </a:lnTo>
                    <a:lnTo>
                      <a:pt x="301" y="478"/>
                    </a:lnTo>
                    <a:lnTo>
                      <a:pt x="278" y="482"/>
                    </a:lnTo>
                    <a:lnTo>
                      <a:pt x="253" y="485"/>
                    </a:lnTo>
                    <a:lnTo>
                      <a:pt x="230" y="486"/>
                    </a:lnTo>
                    <a:lnTo>
                      <a:pt x="206" y="487"/>
                    </a:lnTo>
                    <a:lnTo>
                      <a:pt x="182" y="485"/>
                    </a:lnTo>
                    <a:lnTo>
                      <a:pt x="159" y="483"/>
                    </a:lnTo>
                    <a:lnTo>
                      <a:pt x="135" y="479"/>
                    </a:lnTo>
                    <a:lnTo>
                      <a:pt x="111" y="473"/>
                    </a:lnTo>
                    <a:lnTo>
                      <a:pt x="87" y="466"/>
                    </a:lnTo>
                    <a:lnTo>
                      <a:pt x="64" y="456"/>
                    </a:lnTo>
                    <a:lnTo>
                      <a:pt x="40" y="445"/>
                    </a:lnTo>
                    <a:lnTo>
                      <a:pt x="21" y="389"/>
                    </a:lnTo>
                    <a:lnTo>
                      <a:pt x="8" y="335"/>
                    </a:lnTo>
                    <a:lnTo>
                      <a:pt x="2" y="284"/>
                    </a:lnTo>
                    <a:lnTo>
                      <a:pt x="0" y="237"/>
                    </a:lnTo>
                    <a:lnTo>
                      <a:pt x="3" y="190"/>
                    </a:lnTo>
                    <a:lnTo>
                      <a:pt x="12" y="144"/>
                    </a:lnTo>
                    <a:lnTo>
                      <a:pt x="24" y="100"/>
                    </a:lnTo>
                    <a:lnTo>
                      <a:pt x="40" y="55"/>
                    </a:lnTo>
                    <a:lnTo>
                      <a:pt x="64" y="42"/>
                    </a:lnTo>
                    <a:lnTo>
                      <a:pt x="86" y="32"/>
                    </a:lnTo>
                    <a:lnTo>
                      <a:pt x="110" y="23"/>
                    </a:lnTo>
                    <a:lnTo>
                      <a:pt x="133" y="16"/>
                    </a:lnTo>
                    <a:lnTo>
                      <a:pt x="157" y="10"/>
                    </a:lnTo>
                    <a:lnTo>
                      <a:pt x="181" y="6"/>
                    </a:lnTo>
                    <a:lnTo>
                      <a:pt x="204" y="3"/>
                    </a:lnTo>
                    <a:lnTo>
                      <a:pt x="228" y="1"/>
                    </a:lnTo>
                    <a:lnTo>
                      <a:pt x="252" y="0"/>
                    </a:lnTo>
                    <a:lnTo>
                      <a:pt x="276" y="0"/>
                    </a:lnTo>
                    <a:lnTo>
                      <a:pt x="300" y="0"/>
                    </a:lnTo>
                    <a:lnTo>
                      <a:pt x="324" y="1"/>
                    </a:lnTo>
                    <a:lnTo>
                      <a:pt x="347" y="3"/>
                    </a:lnTo>
                    <a:lnTo>
                      <a:pt x="371" y="5"/>
                    </a:lnTo>
                    <a:lnTo>
                      <a:pt x="395" y="7"/>
                    </a:lnTo>
                    <a:lnTo>
                      <a:pt x="418" y="9"/>
                    </a:lnTo>
                    <a:close/>
                  </a:path>
                </a:pathLst>
              </a:custGeom>
              <a:solidFill>
                <a:srgbClr val="287FD1"/>
              </a:solidFill>
              <a:ln w="9525">
                <a:noFill/>
                <a:round/>
                <a:headEnd/>
                <a:tailEnd/>
              </a:ln>
            </p:spPr>
            <p:txBody>
              <a:bodyPr/>
              <a:lstStyle/>
              <a:p>
                <a:endParaRPr lang="en-US"/>
              </a:p>
            </p:txBody>
          </p:sp>
          <p:sp>
            <p:nvSpPr>
              <p:cNvPr id="376" name="Freeform 121"/>
              <p:cNvSpPr>
                <a:spLocks/>
              </p:cNvSpPr>
              <p:nvPr/>
            </p:nvSpPr>
            <p:spPr bwMode="auto">
              <a:xfrm>
                <a:off x="2816" y="1187"/>
                <a:ext cx="69" cy="78"/>
              </a:xfrm>
              <a:custGeom>
                <a:avLst/>
                <a:gdLst/>
                <a:ahLst/>
                <a:cxnLst>
                  <a:cxn ang="0">
                    <a:pos x="393" y="14"/>
                  </a:cxn>
                  <a:cxn ang="0">
                    <a:pos x="406" y="111"/>
                  </a:cxn>
                  <a:cxn ang="0">
                    <a:pos x="410" y="211"/>
                  </a:cxn>
                  <a:cxn ang="0">
                    <a:pos x="406" y="314"/>
                  </a:cxn>
                  <a:cxn ang="0">
                    <a:pos x="393" y="415"/>
                  </a:cxn>
                  <a:cxn ang="0">
                    <a:pos x="372" y="425"/>
                  </a:cxn>
                  <a:cxn ang="0">
                    <a:pos x="351" y="434"/>
                  </a:cxn>
                  <a:cxn ang="0">
                    <a:pos x="328" y="441"/>
                  </a:cxn>
                  <a:cxn ang="0">
                    <a:pos x="307" y="449"/>
                  </a:cxn>
                  <a:cxn ang="0">
                    <a:pos x="285" y="455"/>
                  </a:cxn>
                  <a:cxn ang="0">
                    <a:pos x="263" y="459"/>
                  </a:cxn>
                  <a:cxn ang="0">
                    <a:pos x="241" y="462"/>
                  </a:cxn>
                  <a:cxn ang="0">
                    <a:pos x="219" y="464"/>
                  </a:cxn>
                  <a:cxn ang="0">
                    <a:pos x="197" y="464"/>
                  </a:cxn>
                  <a:cxn ang="0">
                    <a:pos x="175" y="463"/>
                  </a:cxn>
                  <a:cxn ang="0">
                    <a:pos x="153" y="460"/>
                  </a:cxn>
                  <a:cxn ang="0">
                    <a:pos x="130" y="456"/>
                  </a:cxn>
                  <a:cxn ang="0">
                    <a:pos x="109" y="449"/>
                  </a:cxn>
                  <a:cxn ang="0">
                    <a:pos x="87" y="440"/>
                  </a:cxn>
                  <a:cxn ang="0">
                    <a:pos x="64" y="430"/>
                  </a:cxn>
                  <a:cxn ang="0">
                    <a:pos x="43" y="418"/>
                  </a:cxn>
                  <a:cxn ang="0">
                    <a:pos x="23" y="365"/>
                  </a:cxn>
                  <a:cxn ang="0">
                    <a:pos x="10" y="316"/>
                  </a:cxn>
                  <a:cxn ang="0">
                    <a:pos x="3" y="269"/>
                  </a:cxn>
                  <a:cxn ang="0">
                    <a:pos x="0" y="225"/>
                  </a:cxn>
                  <a:cxn ang="0">
                    <a:pos x="5" y="181"/>
                  </a:cxn>
                  <a:cxn ang="0">
                    <a:pos x="13" y="140"/>
                  </a:cxn>
                  <a:cxn ang="0">
                    <a:pos x="26" y="98"/>
                  </a:cxn>
                  <a:cxn ang="0">
                    <a:pos x="43" y="56"/>
                  </a:cxn>
                  <a:cxn ang="0">
                    <a:pos x="64" y="43"/>
                  </a:cxn>
                  <a:cxn ang="0">
                    <a:pos x="86" y="32"/>
                  </a:cxn>
                  <a:cxn ang="0">
                    <a:pos x="108" y="22"/>
                  </a:cxn>
                  <a:cxn ang="0">
                    <a:pos x="129" y="15"/>
                  </a:cxn>
                  <a:cxn ang="0">
                    <a:pos x="152" y="9"/>
                  </a:cxn>
                  <a:cxn ang="0">
                    <a:pos x="173" y="5"/>
                  </a:cxn>
                  <a:cxn ang="0">
                    <a:pos x="195" y="2"/>
                  </a:cxn>
                  <a:cxn ang="0">
                    <a:pos x="218" y="1"/>
                  </a:cxn>
                  <a:cxn ang="0">
                    <a:pos x="239" y="0"/>
                  </a:cxn>
                  <a:cxn ang="0">
                    <a:pos x="261" y="1"/>
                  </a:cxn>
                  <a:cxn ang="0">
                    <a:pos x="284" y="2"/>
                  </a:cxn>
                  <a:cxn ang="0">
                    <a:pos x="306" y="4"/>
                  </a:cxn>
                  <a:cxn ang="0">
                    <a:pos x="327" y="6"/>
                  </a:cxn>
                  <a:cxn ang="0">
                    <a:pos x="350" y="9"/>
                  </a:cxn>
                  <a:cxn ang="0">
                    <a:pos x="372" y="11"/>
                  </a:cxn>
                  <a:cxn ang="0">
                    <a:pos x="393" y="14"/>
                  </a:cxn>
                </a:cxnLst>
                <a:rect l="0" t="0" r="r" b="b"/>
                <a:pathLst>
                  <a:path w="410" h="464">
                    <a:moveTo>
                      <a:pt x="393" y="14"/>
                    </a:moveTo>
                    <a:lnTo>
                      <a:pt x="406" y="111"/>
                    </a:lnTo>
                    <a:lnTo>
                      <a:pt x="410" y="211"/>
                    </a:lnTo>
                    <a:lnTo>
                      <a:pt x="406" y="314"/>
                    </a:lnTo>
                    <a:lnTo>
                      <a:pt x="393" y="415"/>
                    </a:lnTo>
                    <a:lnTo>
                      <a:pt x="372" y="425"/>
                    </a:lnTo>
                    <a:lnTo>
                      <a:pt x="351" y="434"/>
                    </a:lnTo>
                    <a:lnTo>
                      <a:pt x="328" y="441"/>
                    </a:lnTo>
                    <a:lnTo>
                      <a:pt x="307" y="449"/>
                    </a:lnTo>
                    <a:lnTo>
                      <a:pt x="285" y="455"/>
                    </a:lnTo>
                    <a:lnTo>
                      <a:pt x="263" y="459"/>
                    </a:lnTo>
                    <a:lnTo>
                      <a:pt x="241" y="462"/>
                    </a:lnTo>
                    <a:lnTo>
                      <a:pt x="219" y="464"/>
                    </a:lnTo>
                    <a:lnTo>
                      <a:pt x="197" y="464"/>
                    </a:lnTo>
                    <a:lnTo>
                      <a:pt x="175" y="463"/>
                    </a:lnTo>
                    <a:lnTo>
                      <a:pt x="153" y="460"/>
                    </a:lnTo>
                    <a:lnTo>
                      <a:pt x="130" y="456"/>
                    </a:lnTo>
                    <a:lnTo>
                      <a:pt x="109" y="449"/>
                    </a:lnTo>
                    <a:lnTo>
                      <a:pt x="87" y="440"/>
                    </a:lnTo>
                    <a:lnTo>
                      <a:pt x="64" y="430"/>
                    </a:lnTo>
                    <a:lnTo>
                      <a:pt x="43" y="418"/>
                    </a:lnTo>
                    <a:lnTo>
                      <a:pt x="23" y="365"/>
                    </a:lnTo>
                    <a:lnTo>
                      <a:pt x="10" y="316"/>
                    </a:lnTo>
                    <a:lnTo>
                      <a:pt x="3" y="269"/>
                    </a:lnTo>
                    <a:lnTo>
                      <a:pt x="0" y="225"/>
                    </a:lnTo>
                    <a:lnTo>
                      <a:pt x="5" y="181"/>
                    </a:lnTo>
                    <a:lnTo>
                      <a:pt x="13" y="140"/>
                    </a:lnTo>
                    <a:lnTo>
                      <a:pt x="26" y="98"/>
                    </a:lnTo>
                    <a:lnTo>
                      <a:pt x="43" y="56"/>
                    </a:lnTo>
                    <a:lnTo>
                      <a:pt x="64" y="43"/>
                    </a:lnTo>
                    <a:lnTo>
                      <a:pt x="86" y="32"/>
                    </a:lnTo>
                    <a:lnTo>
                      <a:pt x="108" y="22"/>
                    </a:lnTo>
                    <a:lnTo>
                      <a:pt x="129" y="15"/>
                    </a:lnTo>
                    <a:lnTo>
                      <a:pt x="152" y="9"/>
                    </a:lnTo>
                    <a:lnTo>
                      <a:pt x="173" y="5"/>
                    </a:lnTo>
                    <a:lnTo>
                      <a:pt x="195" y="2"/>
                    </a:lnTo>
                    <a:lnTo>
                      <a:pt x="218" y="1"/>
                    </a:lnTo>
                    <a:lnTo>
                      <a:pt x="239" y="0"/>
                    </a:lnTo>
                    <a:lnTo>
                      <a:pt x="261" y="1"/>
                    </a:lnTo>
                    <a:lnTo>
                      <a:pt x="284" y="2"/>
                    </a:lnTo>
                    <a:lnTo>
                      <a:pt x="306" y="4"/>
                    </a:lnTo>
                    <a:lnTo>
                      <a:pt x="327" y="6"/>
                    </a:lnTo>
                    <a:lnTo>
                      <a:pt x="350" y="9"/>
                    </a:lnTo>
                    <a:lnTo>
                      <a:pt x="372" y="11"/>
                    </a:lnTo>
                    <a:lnTo>
                      <a:pt x="393" y="14"/>
                    </a:lnTo>
                    <a:close/>
                  </a:path>
                </a:pathLst>
              </a:custGeom>
              <a:solidFill>
                <a:srgbClr val="3582DB"/>
              </a:solidFill>
              <a:ln w="9525">
                <a:noFill/>
                <a:round/>
                <a:headEnd/>
                <a:tailEnd/>
              </a:ln>
            </p:spPr>
            <p:txBody>
              <a:bodyPr/>
              <a:lstStyle/>
              <a:p>
                <a:endParaRPr lang="en-US"/>
              </a:p>
            </p:txBody>
          </p:sp>
          <p:sp>
            <p:nvSpPr>
              <p:cNvPr id="377" name="Freeform 122"/>
              <p:cNvSpPr>
                <a:spLocks/>
              </p:cNvSpPr>
              <p:nvPr/>
            </p:nvSpPr>
            <p:spPr bwMode="auto">
              <a:xfrm>
                <a:off x="2818" y="1189"/>
                <a:ext cx="64" cy="74"/>
              </a:xfrm>
              <a:custGeom>
                <a:avLst/>
                <a:gdLst/>
                <a:ahLst/>
                <a:cxnLst>
                  <a:cxn ang="0">
                    <a:pos x="367" y="18"/>
                  </a:cxn>
                  <a:cxn ang="0">
                    <a:pos x="381" y="108"/>
                  </a:cxn>
                  <a:cxn ang="0">
                    <a:pos x="386" y="200"/>
                  </a:cxn>
                  <a:cxn ang="0">
                    <a:pos x="382" y="294"/>
                  </a:cxn>
                  <a:cxn ang="0">
                    <a:pos x="367" y="387"/>
                  </a:cxn>
                  <a:cxn ang="0">
                    <a:pos x="347" y="398"/>
                  </a:cxn>
                  <a:cxn ang="0">
                    <a:pos x="328" y="407"/>
                  </a:cxn>
                  <a:cxn ang="0">
                    <a:pos x="308" y="416"/>
                  </a:cxn>
                  <a:cxn ang="0">
                    <a:pos x="287" y="423"/>
                  </a:cxn>
                  <a:cxn ang="0">
                    <a:pos x="267" y="430"/>
                  </a:cxn>
                  <a:cxn ang="0">
                    <a:pos x="247" y="435"/>
                  </a:cxn>
                  <a:cxn ang="0">
                    <a:pos x="227" y="439"/>
                  </a:cxn>
                  <a:cxn ang="0">
                    <a:pos x="206" y="441"/>
                  </a:cxn>
                  <a:cxn ang="0">
                    <a:pos x="186" y="442"/>
                  </a:cxn>
                  <a:cxn ang="0">
                    <a:pos x="166" y="440"/>
                  </a:cxn>
                  <a:cxn ang="0">
                    <a:pos x="146" y="436"/>
                  </a:cxn>
                  <a:cxn ang="0">
                    <a:pos x="126" y="431"/>
                  </a:cxn>
                  <a:cxn ang="0">
                    <a:pos x="106" y="424"/>
                  </a:cxn>
                  <a:cxn ang="0">
                    <a:pos x="86" y="415"/>
                  </a:cxn>
                  <a:cxn ang="0">
                    <a:pos x="66" y="404"/>
                  </a:cxn>
                  <a:cxn ang="0">
                    <a:pos x="46" y="390"/>
                  </a:cxn>
                  <a:cxn ang="0">
                    <a:pos x="24" y="341"/>
                  </a:cxn>
                  <a:cxn ang="0">
                    <a:pos x="10" y="297"/>
                  </a:cxn>
                  <a:cxn ang="0">
                    <a:pos x="2" y="253"/>
                  </a:cxn>
                  <a:cxn ang="0">
                    <a:pos x="0" y="212"/>
                  </a:cxn>
                  <a:cxn ang="0">
                    <a:pos x="3" y="172"/>
                  </a:cxn>
                  <a:cxn ang="0">
                    <a:pos x="13" y="134"/>
                  </a:cxn>
                  <a:cxn ang="0">
                    <a:pos x="27" y="95"/>
                  </a:cxn>
                  <a:cxn ang="0">
                    <a:pos x="46" y="58"/>
                  </a:cxn>
                  <a:cxn ang="0">
                    <a:pos x="65" y="43"/>
                  </a:cxn>
                  <a:cxn ang="0">
                    <a:pos x="85" y="31"/>
                  </a:cxn>
                  <a:cxn ang="0">
                    <a:pos x="105" y="21"/>
                  </a:cxn>
                  <a:cxn ang="0">
                    <a:pos x="125" y="14"/>
                  </a:cxn>
                  <a:cxn ang="0">
                    <a:pos x="145" y="8"/>
                  </a:cxn>
                  <a:cxn ang="0">
                    <a:pos x="165" y="4"/>
                  </a:cxn>
                  <a:cxn ang="0">
                    <a:pos x="185" y="2"/>
                  </a:cxn>
                  <a:cxn ang="0">
                    <a:pos x="205" y="0"/>
                  </a:cxn>
                  <a:cxn ang="0">
                    <a:pos x="226" y="0"/>
                  </a:cxn>
                  <a:cxn ang="0">
                    <a:pos x="246" y="1"/>
                  </a:cxn>
                  <a:cxn ang="0">
                    <a:pos x="266" y="3"/>
                  </a:cxn>
                  <a:cxn ang="0">
                    <a:pos x="286" y="5"/>
                  </a:cxn>
                  <a:cxn ang="0">
                    <a:pos x="307" y="8"/>
                  </a:cxn>
                  <a:cxn ang="0">
                    <a:pos x="327" y="11"/>
                  </a:cxn>
                  <a:cxn ang="0">
                    <a:pos x="347" y="15"/>
                  </a:cxn>
                  <a:cxn ang="0">
                    <a:pos x="367" y="18"/>
                  </a:cxn>
                </a:cxnLst>
                <a:rect l="0" t="0" r="r" b="b"/>
                <a:pathLst>
                  <a:path w="386" h="442">
                    <a:moveTo>
                      <a:pt x="367" y="18"/>
                    </a:moveTo>
                    <a:lnTo>
                      <a:pt x="381" y="108"/>
                    </a:lnTo>
                    <a:lnTo>
                      <a:pt x="386" y="200"/>
                    </a:lnTo>
                    <a:lnTo>
                      <a:pt x="382" y="294"/>
                    </a:lnTo>
                    <a:lnTo>
                      <a:pt x="367" y="387"/>
                    </a:lnTo>
                    <a:lnTo>
                      <a:pt x="347" y="398"/>
                    </a:lnTo>
                    <a:lnTo>
                      <a:pt x="328" y="407"/>
                    </a:lnTo>
                    <a:lnTo>
                      <a:pt x="308" y="416"/>
                    </a:lnTo>
                    <a:lnTo>
                      <a:pt x="287" y="423"/>
                    </a:lnTo>
                    <a:lnTo>
                      <a:pt x="267" y="430"/>
                    </a:lnTo>
                    <a:lnTo>
                      <a:pt x="247" y="435"/>
                    </a:lnTo>
                    <a:lnTo>
                      <a:pt x="227" y="439"/>
                    </a:lnTo>
                    <a:lnTo>
                      <a:pt x="206" y="441"/>
                    </a:lnTo>
                    <a:lnTo>
                      <a:pt x="186" y="442"/>
                    </a:lnTo>
                    <a:lnTo>
                      <a:pt x="166" y="440"/>
                    </a:lnTo>
                    <a:lnTo>
                      <a:pt x="146" y="436"/>
                    </a:lnTo>
                    <a:lnTo>
                      <a:pt x="126" y="431"/>
                    </a:lnTo>
                    <a:lnTo>
                      <a:pt x="106" y="424"/>
                    </a:lnTo>
                    <a:lnTo>
                      <a:pt x="86" y="415"/>
                    </a:lnTo>
                    <a:lnTo>
                      <a:pt x="66" y="404"/>
                    </a:lnTo>
                    <a:lnTo>
                      <a:pt x="46" y="390"/>
                    </a:lnTo>
                    <a:lnTo>
                      <a:pt x="24" y="341"/>
                    </a:lnTo>
                    <a:lnTo>
                      <a:pt x="10" y="297"/>
                    </a:lnTo>
                    <a:lnTo>
                      <a:pt x="2" y="253"/>
                    </a:lnTo>
                    <a:lnTo>
                      <a:pt x="0" y="212"/>
                    </a:lnTo>
                    <a:lnTo>
                      <a:pt x="3" y="172"/>
                    </a:lnTo>
                    <a:lnTo>
                      <a:pt x="13" y="134"/>
                    </a:lnTo>
                    <a:lnTo>
                      <a:pt x="27" y="95"/>
                    </a:lnTo>
                    <a:lnTo>
                      <a:pt x="46" y="58"/>
                    </a:lnTo>
                    <a:lnTo>
                      <a:pt x="65" y="43"/>
                    </a:lnTo>
                    <a:lnTo>
                      <a:pt x="85" y="31"/>
                    </a:lnTo>
                    <a:lnTo>
                      <a:pt x="105" y="21"/>
                    </a:lnTo>
                    <a:lnTo>
                      <a:pt x="125" y="14"/>
                    </a:lnTo>
                    <a:lnTo>
                      <a:pt x="145" y="8"/>
                    </a:lnTo>
                    <a:lnTo>
                      <a:pt x="165" y="4"/>
                    </a:lnTo>
                    <a:lnTo>
                      <a:pt x="185" y="2"/>
                    </a:lnTo>
                    <a:lnTo>
                      <a:pt x="205" y="0"/>
                    </a:lnTo>
                    <a:lnTo>
                      <a:pt x="226" y="0"/>
                    </a:lnTo>
                    <a:lnTo>
                      <a:pt x="246" y="1"/>
                    </a:lnTo>
                    <a:lnTo>
                      <a:pt x="266" y="3"/>
                    </a:lnTo>
                    <a:lnTo>
                      <a:pt x="286" y="5"/>
                    </a:lnTo>
                    <a:lnTo>
                      <a:pt x="307" y="8"/>
                    </a:lnTo>
                    <a:lnTo>
                      <a:pt x="327" y="11"/>
                    </a:lnTo>
                    <a:lnTo>
                      <a:pt x="347" y="15"/>
                    </a:lnTo>
                    <a:lnTo>
                      <a:pt x="367" y="18"/>
                    </a:lnTo>
                    <a:close/>
                  </a:path>
                </a:pathLst>
              </a:custGeom>
              <a:solidFill>
                <a:srgbClr val="3F84E2"/>
              </a:solidFill>
              <a:ln w="9525">
                <a:noFill/>
                <a:round/>
                <a:headEnd/>
                <a:tailEnd/>
              </a:ln>
            </p:spPr>
            <p:txBody>
              <a:bodyPr/>
              <a:lstStyle/>
              <a:p>
                <a:endParaRPr lang="en-US"/>
              </a:p>
            </p:txBody>
          </p:sp>
          <p:sp>
            <p:nvSpPr>
              <p:cNvPr id="378" name="Freeform 123"/>
              <p:cNvSpPr>
                <a:spLocks/>
              </p:cNvSpPr>
              <p:nvPr/>
            </p:nvSpPr>
            <p:spPr bwMode="auto">
              <a:xfrm>
                <a:off x="2819" y="1191"/>
                <a:ext cx="61" cy="69"/>
              </a:xfrm>
              <a:custGeom>
                <a:avLst/>
                <a:gdLst/>
                <a:ahLst/>
                <a:cxnLst>
                  <a:cxn ang="0">
                    <a:pos x="342" y="22"/>
                  </a:cxn>
                  <a:cxn ang="0">
                    <a:pos x="352" y="64"/>
                  </a:cxn>
                  <a:cxn ang="0">
                    <a:pos x="359" y="105"/>
                  </a:cxn>
                  <a:cxn ang="0">
                    <a:pos x="364" y="148"/>
                  </a:cxn>
                  <a:cxn ang="0">
                    <a:pos x="365" y="189"/>
                  </a:cxn>
                  <a:cxn ang="0">
                    <a:pos x="364" y="232"/>
                  </a:cxn>
                  <a:cxn ang="0">
                    <a:pos x="359" y="275"/>
                  </a:cxn>
                  <a:cxn ang="0">
                    <a:pos x="353" y="317"/>
                  </a:cxn>
                  <a:cxn ang="0">
                    <a:pos x="342" y="360"/>
                  </a:cxn>
                  <a:cxn ang="0">
                    <a:pos x="324" y="371"/>
                  </a:cxn>
                  <a:cxn ang="0">
                    <a:pos x="306" y="381"/>
                  </a:cxn>
                  <a:cxn ang="0">
                    <a:pos x="288" y="391"/>
                  </a:cxn>
                  <a:cxn ang="0">
                    <a:pos x="270" y="399"/>
                  </a:cxn>
                  <a:cxn ang="0">
                    <a:pos x="252" y="405"/>
                  </a:cxn>
                  <a:cxn ang="0">
                    <a:pos x="233" y="411"/>
                  </a:cxn>
                  <a:cxn ang="0">
                    <a:pos x="214" y="415"/>
                  </a:cxn>
                  <a:cxn ang="0">
                    <a:pos x="196" y="417"/>
                  </a:cxn>
                  <a:cxn ang="0">
                    <a:pos x="178" y="417"/>
                  </a:cxn>
                  <a:cxn ang="0">
                    <a:pos x="159" y="416"/>
                  </a:cxn>
                  <a:cxn ang="0">
                    <a:pos x="141" y="413"/>
                  </a:cxn>
                  <a:cxn ang="0">
                    <a:pos x="123" y="407"/>
                  </a:cxn>
                  <a:cxn ang="0">
                    <a:pos x="104" y="399"/>
                  </a:cxn>
                  <a:cxn ang="0">
                    <a:pos x="86" y="389"/>
                  </a:cxn>
                  <a:cxn ang="0">
                    <a:pos x="68" y="377"/>
                  </a:cxn>
                  <a:cxn ang="0">
                    <a:pos x="49" y="362"/>
                  </a:cxn>
                  <a:cxn ang="0">
                    <a:pos x="27" y="317"/>
                  </a:cxn>
                  <a:cxn ang="0">
                    <a:pos x="11" y="276"/>
                  </a:cxn>
                  <a:cxn ang="0">
                    <a:pos x="3" y="237"/>
                  </a:cxn>
                  <a:cxn ang="0">
                    <a:pos x="0" y="200"/>
                  </a:cxn>
                  <a:cxn ang="0">
                    <a:pos x="5" y="163"/>
                  </a:cxn>
                  <a:cxn ang="0">
                    <a:pos x="14" y="128"/>
                  </a:cxn>
                  <a:cxn ang="0">
                    <a:pos x="29" y="93"/>
                  </a:cxn>
                  <a:cxn ang="0">
                    <a:pos x="49" y="59"/>
                  </a:cxn>
                  <a:cxn ang="0">
                    <a:pos x="68" y="44"/>
                  </a:cxn>
                  <a:cxn ang="0">
                    <a:pos x="86" y="31"/>
                  </a:cxn>
                  <a:cxn ang="0">
                    <a:pos x="104" y="21"/>
                  </a:cxn>
                  <a:cxn ang="0">
                    <a:pos x="122" y="13"/>
                  </a:cxn>
                  <a:cxn ang="0">
                    <a:pos x="140" y="7"/>
                  </a:cxn>
                  <a:cxn ang="0">
                    <a:pos x="158" y="3"/>
                  </a:cxn>
                  <a:cxn ang="0">
                    <a:pos x="176" y="1"/>
                  </a:cxn>
                  <a:cxn ang="0">
                    <a:pos x="195" y="0"/>
                  </a:cxn>
                  <a:cxn ang="0">
                    <a:pos x="213" y="1"/>
                  </a:cxn>
                  <a:cxn ang="0">
                    <a:pos x="232" y="2"/>
                  </a:cxn>
                  <a:cxn ang="0">
                    <a:pos x="251" y="4"/>
                  </a:cxn>
                  <a:cxn ang="0">
                    <a:pos x="269" y="7"/>
                  </a:cxn>
                  <a:cxn ang="0">
                    <a:pos x="287" y="11"/>
                  </a:cxn>
                  <a:cxn ang="0">
                    <a:pos x="306" y="15"/>
                  </a:cxn>
                  <a:cxn ang="0">
                    <a:pos x="324" y="18"/>
                  </a:cxn>
                  <a:cxn ang="0">
                    <a:pos x="342" y="22"/>
                  </a:cxn>
                </a:cxnLst>
                <a:rect l="0" t="0" r="r" b="b"/>
                <a:pathLst>
                  <a:path w="365" h="417">
                    <a:moveTo>
                      <a:pt x="342" y="22"/>
                    </a:moveTo>
                    <a:lnTo>
                      <a:pt x="352" y="64"/>
                    </a:lnTo>
                    <a:lnTo>
                      <a:pt x="359" y="105"/>
                    </a:lnTo>
                    <a:lnTo>
                      <a:pt x="364" y="148"/>
                    </a:lnTo>
                    <a:lnTo>
                      <a:pt x="365" y="189"/>
                    </a:lnTo>
                    <a:lnTo>
                      <a:pt x="364" y="232"/>
                    </a:lnTo>
                    <a:lnTo>
                      <a:pt x="359" y="275"/>
                    </a:lnTo>
                    <a:lnTo>
                      <a:pt x="353" y="317"/>
                    </a:lnTo>
                    <a:lnTo>
                      <a:pt x="342" y="360"/>
                    </a:lnTo>
                    <a:lnTo>
                      <a:pt x="324" y="371"/>
                    </a:lnTo>
                    <a:lnTo>
                      <a:pt x="306" y="381"/>
                    </a:lnTo>
                    <a:lnTo>
                      <a:pt x="288" y="391"/>
                    </a:lnTo>
                    <a:lnTo>
                      <a:pt x="270" y="399"/>
                    </a:lnTo>
                    <a:lnTo>
                      <a:pt x="252" y="405"/>
                    </a:lnTo>
                    <a:lnTo>
                      <a:pt x="233" y="411"/>
                    </a:lnTo>
                    <a:lnTo>
                      <a:pt x="214" y="415"/>
                    </a:lnTo>
                    <a:lnTo>
                      <a:pt x="196" y="417"/>
                    </a:lnTo>
                    <a:lnTo>
                      <a:pt x="178" y="417"/>
                    </a:lnTo>
                    <a:lnTo>
                      <a:pt x="159" y="416"/>
                    </a:lnTo>
                    <a:lnTo>
                      <a:pt x="141" y="413"/>
                    </a:lnTo>
                    <a:lnTo>
                      <a:pt x="123" y="407"/>
                    </a:lnTo>
                    <a:lnTo>
                      <a:pt x="104" y="399"/>
                    </a:lnTo>
                    <a:lnTo>
                      <a:pt x="86" y="389"/>
                    </a:lnTo>
                    <a:lnTo>
                      <a:pt x="68" y="377"/>
                    </a:lnTo>
                    <a:lnTo>
                      <a:pt x="49" y="362"/>
                    </a:lnTo>
                    <a:lnTo>
                      <a:pt x="27" y="317"/>
                    </a:lnTo>
                    <a:lnTo>
                      <a:pt x="11" y="276"/>
                    </a:lnTo>
                    <a:lnTo>
                      <a:pt x="3" y="237"/>
                    </a:lnTo>
                    <a:lnTo>
                      <a:pt x="0" y="200"/>
                    </a:lnTo>
                    <a:lnTo>
                      <a:pt x="5" y="163"/>
                    </a:lnTo>
                    <a:lnTo>
                      <a:pt x="14" y="128"/>
                    </a:lnTo>
                    <a:lnTo>
                      <a:pt x="29" y="93"/>
                    </a:lnTo>
                    <a:lnTo>
                      <a:pt x="49" y="59"/>
                    </a:lnTo>
                    <a:lnTo>
                      <a:pt x="68" y="44"/>
                    </a:lnTo>
                    <a:lnTo>
                      <a:pt x="86" y="31"/>
                    </a:lnTo>
                    <a:lnTo>
                      <a:pt x="104" y="21"/>
                    </a:lnTo>
                    <a:lnTo>
                      <a:pt x="122" y="13"/>
                    </a:lnTo>
                    <a:lnTo>
                      <a:pt x="140" y="7"/>
                    </a:lnTo>
                    <a:lnTo>
                      <a:pt x="158" y="3"/>
                    </a:lnTo>
                    <a:lnTo>
                      <a:pt x="176" y="1"/>
                    </a:lnTo>
                    <a:lnTo>
                      <a:pt x="195" y="0"/>
                    </a:lnTo>
                    <a:lnTo>
                      <a:pt x="213" y="1"/>
                    </a:lnTo>
                    <a:lnTo>
                      <a:pt x="232" y="2"/>
                    </a:lnTo>
                    <a:lnTo>
                      <a:pt x="251" y="4"/>
                    </a:lnTo>
                    <a:lnTo>
                      <a:pt x="269" y="7"/>
                    </a:lnTo>
                    <a:lnTo>
                      <a:pt x="287" y="11"/>
                    </a:lnTo>
                    <a:lnTo>
                      <a:pt x="306" y="15"/>
                    </a:lnTo>
                    <a:lnTo>
                      <a:pt x="324" y="18"/>
                    </a:lnTo>
                    <a:lnTo>
                      <a:pt x="342" y="22"/>
                    </a:lnTo>
                    <a:close/>
                  </a:path>
                </a:pathLst>
              </a:custGeom>
              <a:solidFill>
                <a:srgbClr val="4C87ED"/>
              </a:solidFill>
              <a:ln w="9525">
                <a:noFill/>
                <a:round/>
                <a:headEnd/>
                <a:tailEnd/>
              </a:ln>
            </p:spPr>
            <p:txBody>
              <a:bodyPr/>
              <a:lstStyle/>
              <a:p>
                <a:endParaRPr lang="en-US"/>
              </a:p>
            </p:txBody>
          </p:sp>
          <p:sp>
            <p:nvSpPr>
              <p:cNvPr id="379" name="Freeform 124"/>
              <p:cNvSpPr>
                <a:spLocks/>
              </p:cNvSpPr>
              <p:nvPr/>
            </p:nvSpPr>
            <p:spPr bwMode="auto">
              <a:xfrm>
                <a:off x="2820" y="1192"/>
                <a:ext cx="57" cy="66"/>
              </a:xfrm>
              <a:custGeom>
                <a:avLst/>
                <a:gdLst/>
                <a:ahLst/>
                <a:cxnLst>
                  <a:cxn ang="0">
                    <a:pos x="316" y="26"/>
                  </a:cxn>
                  <a:cxn ang="0">
                    <a:pos x="327" y="65"/>
                  </a:cxn>
                  <a:cxn ang="0">
                    <a:pos x="334" y="103"/>
                  </a:cxn>
                  <a:cxn ang="0">
                    <a:pos x="340" y="141"/>
                  </a:cxn>
                  <a:cxn ang="0">
                    <a:pos x="342" y="179"/>
                  </a:cxn>
                  <a:cxn ang="0">
                    <a:pos x="341" y="217"/>
                  </a:cxn>
                  <a:cxn ang="0">
                    <a:pos x="336" y="255"/>
                  </a:cxn>
                  <a:cxn ang="0">
                    <a:pos x="328" y="293"/>
                  </a:cxn>
                  <a:cxn ang="0">
                    <a:pos x="316" y="331"/>
                  </a:cxn>
                  <a:cxn ang="0">
                    <a:pos x="300" y="344"/>
                  </a:cxn>
                  <a:cxn ang="0">
                    <a:pos x="283" y="355"/>
                  </a:cxn>
                  <a:cxn ang="0">
                    <a:pos x="267" y="365"/>
                  </a:cxn>
                  <a:cxn ang="0">
                    <a:pos x="250" y="374"/>
                  </a:cxn>
                  <a:cxn ang="0">
                    <a:pos x="234" y="381"/>
                  </a:cxn>
                  <a:cxn ang="0">
                    <a:pos x="217" y="387"/>
                  </a:cxn>
                  <a:cxn ang="0">
                    <a:pos x="201" y="392"/>
                  </a:cxn>
                  <a:cxn ang="0">
                    <a:pos x="184" y="394"/>
                  </a:cxn>
                  <a:cxn ang="0">
                    <a:pos x="167" y="395"/>
                  </a:cxn>
                  <a:cxn ang="0">
                    <a:pos x="150" y="393"/>
                  </a:cxn>
                  <a:cxn ang="0">
                    <a:pos x="134" y="390"/>
                  </a:cxn>
                  <a:cxn ang="0">
                    <a:pos x="117" y="384"/>
                  </a:cxn>
                  <a:cxn ang="0">
                    <a:pos x="100" y="375"/>
                  </a:cxn>
                  <a:cxn ang="0">
                    <a:pos x="84" y="364"/>
                  </a:cxn>
                  <a:cxn ang="0">
                    <a:pos x="67" y="351"/>
                  </a:cxn>
                  <a:cxn ang="0">
                    <a:pos x="51" y="333"/>
                  </a:cxn>
                  <a:cxn ang="0">
                    <a:pos x="28" y="294"/>
                  </a:cxn>
                  <a:cxn ang="0">
                    <a:pos x="12" y="256"/>
                  </a:cxn>
                  <a:cxn ang="0">
                    <a:pos x="2" y="221"/>
                  </a:cxn>
                  <a:cxn ang="0">
                    <a:pos x="0" y="187"/>
                  </a:cxn>
                  <a:cxn ang="0">
                    <a:pos x="3" y="154"/>
                  </a:cxn>
                  <a:cxn ang="0">
                    <a:pos x="14" y="123"/>
                  </a:cxn>
                  <a:cxn ang="0">
                    <a:pos x="30" y="91"/>
                  </a:cxn>
                  <a:cxn ang="0">
                    <a:pos x="51" y="60"/>
                  </a:cxn>
                  <a:cxn ang="0">
                    <a:pos x="67" y="44"/>
                  </a:cxn>
                  <a:cxn ang="0">
                    <a:pos x="84" y="31"/>
                  </a:cxn>
                  <a:cxn ang="0">
                    <a:pos x="100" y="20"/>
                  </a:cxn>
                  <a:cxn ang="0">
                    <a:pos x="117" y="12"/>
                  </a:cxn>
                  <a:cxn ang="0">
                    <a:pos x="133" y="6"/>
                  </a:cxn>
                  <a:cxn ang="0">
                    <a:pos x="150" y="2"/>
                  </a:cxn>
                  <a:cxn ang="0">
                    <a:pos x="166" y="0"/>
                  </a:cxn>
                  <a:cxn ang="0">
                    <a:pos x="183" y="0"/>
                  </a:cxn>
                  <a:cxn ang="0">
                    <a:pos x="200" y="1"/>
                  </a:cxn>
                  <a:cxn ang="0">
                    <a:pos x="217" y="3"/>
                  </a:cxn>
                  <a:cxn ang="0">
                    <a:pos x="233" y="5"/>
                  </a:cxn>
                  <a:cxn ang="0">
                    <a:pos x="250" y="9"/>
                  </a:cxn>
                  <a:cxn ang="0">
                    <a:pos x="267" y="13"/>
                  </a:cxn>
                  <a:cxn ang="0">
                    <a:pos x="283" y="17"/>
                  </a:cxn>
                  <a:cxn ang="0">
                    <a:pos x="300" y="22"/>
                  </a:cxn>
                  <a:cxn ang="0">
                    <a:pos x="316" y="26"/>
                  </a:cxn>
                </a:cxnLst>
                <a:rect l="0" t="0" r="r" b="b"/>
                <a:pathLst>
                  <a:path w="342" h="395">
                    <a:moveTo>
                      <a:pt x="316" y="26"/>
                    </a:moveTo>
                    <a:lnTo>
                      <a:pt x="327" y="65"/>
                    </a:lnTo>
                    <a:lnTo>
                      <a:pt x="334" y="103"/>
                    </a:lnTo>
                    <a:lnTo>
                      <a:pt x="340" y="141"/>
                    </a:lnTo>
                    <a:lnTo>
                      <a:pt x="342" y="179"/>
                    </a:lnTo>
                    <a:lnTo>
                      <a:pt x="341" y="217"/>
                    </a:lnTo>
                    <a:lnTo>
                      <a:pt x="336" y="255"/>
                    </a:lnTo>
                    <a:lnTo>
                      <a:pt x="328" y="293"/>
                    </a:lnTo>
                    <a:lnTo>
                      <a:pt x="316" y="331"/>
                    </a:lnTo>
                    <a:lnTo>
                      <a:pt x="300" y="344"/>
                    </a:lnTo>
                    <a:lnTo>
                      <a:pt x="283" y="355"/>
                    </a:lnTo>
                    <a:lnTo>
                      <a:pt x="267" y="365"/>
                    </a:lnTo>
                    <a:lnTo>
                      <a:pt x="250" y="374"/>
                    </a:lnTo>
                    <a:lnTo>
                      <a:pt x="234" y="381"/>
                    </a:lnTo>
                    <a:lnTo>
                      <a:pt x="217" y="387"/>
                    </a:lnTo>
                    <a:lnTo>
                      <a:pt x="201" y="392"/>
                    </a:lnTo>
                    <a:lnTo>
                      <a:pt x="184" y="394"/>
                    </a:lnTo>
                    <a:lnTo>
                      <a:pt x="167" y="395"/>
                    </a:lnTo>
                    <a:lnTo>
                      <a:pt x="150" y="393"/>
                    </a:lnTo>
                    <a:lnTo>
                      <a:pt x="134" y="390"/>
                    </a:lnTo>
                    <a:lnTo>
                      <a:pt x="117" y="384"/>
                    </a:lnTo>
                    <a:lnTo>
                      <a:pt x="100" y="375"/>
                    </a:lnTo>
                    <a:lnTo>
                      <a:pt x="84" y="364"/>
                    </a:lnTo>
                    <a:lnTo>
                      <a:pt x="67" y="351"/>
                    </a:lnTo>
                    <a:lnTo>
                      <a:pt x="51" y="333"/>
                    </a:lnTo>
                    <a:lnTo>
                      <a:pt x="28" y="294"/>
                    </a:lnTo>
                    <a:lnTo>
                      <a:pt x="12" y="256"/>
                    </a:lnTo>
                    <a:lnTo>
                      <a:pt x="2" y="221"/>
                    </a:lnTo>
                    <a:lnTo>
                      <a:pt x="0" y="187"/>
                    </a:lnTo>
                    <a:lnTo>
                      <a:pt x="3" y="154"/>
                    </a:lnTo>
                    <a:lnTo>
                      <a:pt x="14" y="123"/>
                    </a:lnTo>
                    <a:lnTo>
                      <a:pt x="30" y="91"/>
                    </a:lnTo>
                    <a:lnTo>
                      <a:pt x="51" y="60"/>
                    </a:lnTo>
                    <a:lnTo>
                      <a:pt x="67" y="44"/>
                    </a:lnTo>
                    <a:lnTo>
                      <a:pt x="84" y="31"/>
                    </a:lnTo>
                    <a:lnTo>
                      <a:pt x="100" y="20"/>
                    </a:lnTo>
                    <a:lnTo>
                      <a:pt x="117" y="12"/>
                    </a:lnTo>
                    <a:lnTo>
                      <a:pt x="133" y="6"/>
                    </a:lnTo>
                    <a:lnTo>
                      <a:pt x="150" y="2"/>
                    </a:lnTo>
                    <a:lnTo>
                      <a:pt x="166" y="0"/>
                    </a:lnTo>
                    <a:lnTo>
                      <a:pt x="183" y="0"/>
                    </a:lnTo>
                    <a:lnTo>
                      <a:pt x="200" y="1"/>
                    </a:lnTo>
                    <a:lnTo>
                      <a:pt x="217" y="3"/>
                    </a:lnTo>
                    <a:lnTo>
                      <a:pt x="233" y="5"/>
                    </a:lnTo>
                    <a:lnTo>
                      <a:pt x="250" y="9"/>
                    </a:lnTo>
                    <a:lnTo>
                      <a:pt x="267" y="13"/>
                    </a:lnTo>
                    <a:lnTo>
                      <a:pt x="283" y="17"/>
                    </a:lnTo>
                    <a:lnTo>
                      <a:pt x="300" y="22"/>
                    </a:lnTo>
                    <a:lnTo>
                      <a:pt x="316" y="26"/>
                    </a:lnTo>
                    <a:close/>
                  </a:path>
                </a:pathLst>
              </a:custGeom>
              <a:solidFill>
                <a:srgbClr val="5689F4"/>
              </a:solidFill>
              <a:ln w="9525">
                <a:noFill/>
                <a:round/>
                <a:headEnd/>
                <a:tailEnd/>
              </a:ln>
            </p:spPr>
            <p:txBody>
              <a:bodyPr/>
              <a:lstStyle/>
              <a:p>
                <a:endParaRPr lang="en-US"/>
              </a:p>
            </p:txBody>
          </p:sp>
          <p:sp>
            <p:nvSpPr>
              <p:cNvPr id="380" name="Freeform 125"/>
              <p:cNvSpPr>
                <a:spLocks/>
              </p:cNvSpPr>
              <p:nvPr/>
            </p:nvSpPr>
            <p:spPr bwMode="auto">
              <a:xfrm>
                <a:off x="2754" y="1187"/>
                <a:ext cx="29" cy="52"/>
              </a:xfrm>
              <a:custGeom>
                <a:avLst/>
                <a:gdLst/>
                <a:ahLst/>
                <a:cxnLst>
                  <a:cxn ang="0">
                    <a:pos x="0" y="16"/>
                  </a:cxn>
                  <a:cxn ang="0">
                    <a:pos x="175" y="0"/>
                  </a:cxn>
                  <a:cxn ang="0">
                    <a:pos x="175" y="11"/>
                  </a:cxn>
                  <a:cxn ang="0">
                    <a:pos x="7" y="29"/>
                  </a:cxn>
                  <a:cxn ang="0">
                    <a:pos x="8" y="311"/>
                  </a:cxn>
                  <a:cxn ang="0">
                    <a:pos x="0" y="311"/>
                  </a:cxn>
                  <a:cxn ang="0">
                    <a:pos x="0" y="16"/>
                  </a:cxn>
                </a:cxnLst>
                <a:rect l="0" t="0" r="r" b="b"/>
                <a:pathLst>
                  <a:path w="175" h="311">
                    <a:moveTo>
                      <a:pt x="0" y="16"/>
                    </a:moveTo>
                    <a:lnTo>
                      <a:pt x="175" y="0"/>
                    </a:lnTo>
                    <a:lnTo>
                      <a:pt x="175" y="11"/>
                    </a:lnTo>
                    <a:lnTo>
                      <a:pt x="7" y="29"/>
                    </a:lnTo>
                    <a:lnTo>
                      <a:pt x="8" y="311"/>
                    </a:lnTo>
                    <a:lnTo>
                      <a:pt x="0" y="311"/>
                    </a:lnTo>
                    <a:lnTo>
                      <a:pt x="0" y="16"/>
                    </a:lnTo>
                    <a:close/>
                  </a:path>
                </a:pathLst>
              </a:custGeom>
              <a:solidFill>
                <a:srgbClr val="5B6670"/>
              </a:solidFill>
              <a:ln w="9525">
                <a:noFill/>
                <a:round/>
                <a:headEnd/>
                <a:tailEnd/>
              </a:ln>
            </p:spPr>
            <p:txBody>
              <a:bodyPr/>
              <a:lstStyle/>
              <a:p>
                <a:endParaRPr lang="en-US"/>
              </a:p>
            </p:txBody>
          </p:sp>
          <p:sp>
            <p:nvSpPr>
              <p:cNvPr id="381" name="Freeform 126"/>
              <p:cNvSpPr>
                <a:spLocks/>
              </p:cNvSpPr>
              <p:nvPr/>
            </p:nvSpPr>
            <p:spPr bwMode="auto">
              <a:xfrm>
                <a:off x="2754" y="1193"/>
                <a:ext cx="29" cy="5"/>
              </a:xfrm>
              <a:custGeom>
                <a:avLst/>
                <a:gdLst/>
                <a:ahLst/>
                <a:cxnLst>
                  <a:cxn ang="0">
                    <a:pos x="3" y="13"/>
                  </a:cxn>
                  <a:cxn ang="0">
                    <a:pos x="173" y="0"/>
                  </a:cxn>
                  <a:cxn ang="0">
                    <a:pos x="173" y="12"/>
                  </a:cxn>
                  <a:cxn ang="0">
                    <a:pos x="0" y="27"/>
                  </a:cxn>
                  <a:cxn ang="0">
                    <a:pos x="3" y="13"/>
                  </a:cxn>
                </a:cxnLst>
                <a:rect l="0" t="0" r="r" b="b"/>
                <a:pathLst>
                  <a:path w="173" h="27">
                    <a:moveTo>
                      <a:pt x="3" y="13"/>
                    </a:moveTo>
                    <a:lnTo>
                      <a:pt x="173" y="0"/>
                    </a:lnTo>
                    <a:lnTo>
                      <a:pt x="173" y="12"/>
                    </a:lnTo>
                    <a:lnTo>
                      <a:pt x="0" y="27"/>
                    </a:lnTo>
                    <a:lnTo>
                      <a:pt x="3" y="13"/>
                    </a:lnTo>
                    <a:close/>
                  </a:path>
                </a:pathLst>
              </a:custGeom>
              <a:solidFill>
                <a:srgbClr val="5B6670"/>
              </a:solidFill>
              <a:ln w="9525">
                <a:noFill/>
                <a:round/>
                <a:headEnd/>
                <a:tailEnd/>
              </a:ln>
            </p:spPr>
            <p:txBody>
              <a:bodyPr/>
              <a:lstStyle/>
              <a:p>
                <a:endParaRPr lang="en-US"/>
              </a:p>
            </p:txBody>
          </p:sp>
          <p:sp>
            <p:nvSpPr>
              <p:cNvPr id="382" name="Freeform 127"/>
              <p:cNvSpPr>
                <a:spLocks/>
              </p:cNvSpPr>
              <p:nvPr/>
            </p:nvSpPr>
            <p:spPr bwMode="auto">
              <a:xfrm>
                <a:off x="2755" y="1202"/>
                <a:ext cx="28" cy="4"/>
              </a:xfrm>
              <a:custGeom>
                <a:avLst/>
                <a:gdLst/>
                <a:ahLst/>
                <a:cxnLst>
                  <a:cxn ang="0">
                    <a:pos x="3" y="11"/>
                  </a:cxn>
                  <a:cxn ang="0">
                    <a:pos x="167" y="0"/>
                  </a:cxn>
                  <a:cxn ang="0">
                    <a:pos x="167" y="12"/>
                  </a:cxn>
                  <a:cxn ang="0">
                    <a:pos x="0" y="23"/>
                  </a:cxn>
                  <a:cxn ang="0">
                    <a:pos x="3" y="11"/>
                  </a:cxn>
                </a:cxnLst>
                <a:rect l="0" t="0" r="r" b="b"/>
                <a:pathLst>
                  <a:path w="167" h="23">
                    <a:moveTo>
                      <a:pt x="3" y="11"/>
                    </a:moveTo>
                    <a:lnTo>
                      <a:pt x="167" y="0"/>
                    </a:lnTo>
                    <a:lnTo>
                      <a:pt x="167" y="12"/>
                    </a:lnTo>
                    <a:lnTo>
                      <a:pt x="0" y="23"/>
                    </a:lnTo>
                    <a:lnTo>
                      <a:pt x="3" y="11"/>
                    </a:lnTo>
                    <a:close/>
                  </a:path>
                </a:pathLst>
              </a:custGeom>
              <a:solidFill>
                <a:srgbClr val="5B6670"/>
              </a:solidFill>
              <a:ln w="9525">
                <a:noFill/>
                <a:round/>
                <a:headEnd/>
                <a:tailEnd/>
              </a:ln>
            </p:spPr>
            <p:txBody>
              <a:bodyPr/>
              <a:lstStyle/>
              <a:p>
                <a:endParaRPr lang="en-US"/>
              </a:p>
            </p:txBody>
          </p:sp>
          <p:sp>
            <p:nvSpPr>
              <p:cNvPr id="383" name="Freeform 128"/>
              <p:cNvSpPr>
                <a:spLocks/>
              </p:cNvSpPr>
              <p:nvPr/>
            </p:nvSpPr>
            <p:spPr bwMode="auto">
              <a:xfrm>
                <a:off x="2755" y="1202"/>
                <a:ext cx="28" cy="3"/>
              </a:xfrm>
              <a:custGeom>
                <a:avLst/>
                <a:gdLst/>
                <a:ahLst/>
                <a:cxnLst>
                  <a:cxn ang="0">
                    <a:pos x="3" y="11"/>
                  </a:cxn>
                  <a:cxn ang="0">
                    <a:pos x="167" y="0"/>
                  </a:cxn>
                  <a:cxn ang="0">
                    <a:pos x="167" y="9"/>
                  </a:cxn>
                  <a:cxn ang="0">
                    <a:pos x="0" y="19"/>
                  </a:cxn>
                  <a:cxn ang="0">
                    <a:pos x="3" y="11"/>
                  </a:cxn>
                </a:cxnLst>
                <a:rect l="0" t="0" r="r" b="b"/>
                <a:pathLst>
                  <a:path w="167" h="19">
                    <a:moveTo>
                      <a:pt x="3" y="11"/>
                    </a:moveTo>
                    <a:lnTo>
                      <a:pt x="167" y="0"/>
                    </a:lnTo>
                    <a:lnTo>
                      <a:pt x="167" y="9"/>
                    </a:lnTo>
                    <a:lnTo>
                      <a:pt x="0" y="19"/>
                    </a:lnTo>
                    <a:lnTo>
                      <a:pt x="3" y="11"/>
                    </a:lnTo>
                    <a:close/>
                  </a:path>
                </a:pathLst>
              </a:custGeom>
              <a:solidFill>
                <a:srgbClr val="DBC4AF"/>
              </a:solidFill>
              <a:ln w="9525">
                <a:noFill/>
                <a:round/>
                <a:headEnd/>
                <a:tailEnd/>
              </a:ln>
            </p:spPr>
            <p:txBody>
              <a:bodyPr/>
              <a:lstStyle/>
              <a:p>
                <a:endParaRPr lang="en-US"/>
              </a:p>
            </p:txBody>
          </p:sp>
          <p:sp>
            <p:nvSpPr>
              <p:cNvPr id="384" name="Freeform 129"/>
              <p:cNvSpPr>
                <a:spLocks/>
              </p:cNvSpPr>
              <p:nvPr/>
            </p:nvSpPr>
            <p:spPr bwMode="auto">
              <a:xfrm>
                <a:off x="2754" y="1215"/>
                <a:ext cx="29" cy="4"/>
              </a:xfrm>
              <a:custGeom>
                <a:avLst/>
                <a:gdLst/>
                <a:ahLst/>
                <a:cxnLst>
                  <a:cxn ang="0">
                    <a:pos x="3" y="8"/>
                  </a:cxn>
                  <a:cxn ang="0">
                    <a:pos x="173" y="0"/>
                  </a:cxn>
                  <a:cxn ang="0">
                    <a:pos x="173" y="12"/>
                  </a:cxn>
                  <a:cxn ang="0">
                    <a:pos x="0" y="20"/>
                  </a:cxn>
                  <a:cxn ang="0">
                    <a:pos x="3" y="8"/>
                  </a:cxn>
                </a:cxnLst>
                <a:rect l="0" t="0" r="r" b="b"/>
                <a:pathLst>
                  <a:path w="173" h="20">
                    <a:moveTo>
                      <a:pt x="3" y="8"/>
                    </a:moveTo>
                    <a:lnTo>
                      <a:pt x="173" y="0"/>
                    </a:lnTo>
                    <a:lnTo>
                      <a:pt x="173" y="12"/>
                    </a:lnTo>
                    <a:lnTo>
                      <a:pt x="0" y="20"/>
                    </a:lnTo>
                    <a:lnTo>
                      <a:pt x="3" y="8"/>
                    </a:lnTo>
                    <a:close/>
                  </a:path>
                </a:pathLst>
              </a:custGeom>
              <a:solidFill>
                <a:srgbClr val="5B6670"/>
              </a:solidFill>
              <a:ln w="9525">
                <a:noFill/>
                <a:round/>
                <a:headEnd/>
                <a:tailEnd/>
              </a:ln>
            </p:spPr>
            <p:txBody>
              <a:bodyPr/>
              <a:lstStyle/>
              <a:p>
                <a:endParaRPr lang="en-US"/>
              </a:p>
            </p:txBody>
          </p:sp>
          <p:sp>
            <p:nvSpPr>
              <p:cNvPr id="385" name="Freeform 130"/>
              <p:cNvSpPr>
                <a:spLocks/>
              </p:cNvSpPr>
              <p:nvPr/>
            </p:nvSpPr>
            <p:spPr bwMode="auto">
              <a:xfrm>
                <a:off x="2755" y="1206"/>
                <a:ext cx="28" cy="11"/>
              </a:xfrm>
              <a:custGeom>
                <a:avLst/>
                <a:gdLst/>
                <a:ahLst/>
                <a:cxnLst>
                  <a:cxn ang="0">
                    <a:pos x="0" y="7"/>
                  </a:cxn>
                  <a:cxn ang="0">
                    <a:pos x="168" y="0"/>
                  </a:cxn>
                  <a:cxn ang="0">
                    <a:pos x="168" y="60"/>
                  </a:cxn>
                  <a:cxn ang="0">
                    <a:pos x="0" y="64"/>
                  </a:cxn>
                  <a:cxn ang="0">
                    <a:pos x="0" y="7"/>
                  </a:cxn>
                </a:cxnLst>
                <a:rect l="0" t="0" r="r" b="b"/>
                <a:pathLst>
                  <a:path w="168" h="64">
                    <a:moveTo>
                      <a:pt x="0" y="7"/>
                    </a:moveTo>
                    <a:lnTo>
                      <a:pt x="168" y="0"/>
                    </a:lnTo>
                    <a:lnTo>
                      <a:pt x="168" y="60"/>
                    </a:lnTo>
                    <a:lnTo>
                      <a:pt x="0" y="64"/>
                    </a:lnTo>
                    <a:lnTo>
                      <a:pt x="0" y="7"/>
                    </a:lnTo>
                    <a:close/>
                  </a:path>
                </a:pathLst>
              </a:custGeom>
              <a:solidFill>
                <a:srgbClr val="DBC4AF"/>
              </a:solidFill>
              <a:ln w="9525">
                <a:noFill/>
                <a:round/>
                <a:headEnd/>
                <a:tailEnd/>
              </a:ln>
            </p:spPr>
            <p:txBody>
              <a:bodyPr/>
              <a:lstStyle/>
              <a:p>
                <a:endParaRPr lang="en-US"/>
              </a:p>
            </p:txBody>
          </p:sp>
          <p:sp>
            <p:nvSpPr>
              <p:cNvPr id="386" name="Freeform 131"/>
              <p:cNvSpPr>
                <a:spLocks/>
              </p:cNvSpPr>
              <p:nvPr/>
            </p:nvSpPr>
            <p:spPr bwMode="auto">
              <a:xfrm>
                <a:off x="2755" y="1236"/>
                <a:ext cx="29" cy="3"/>
              </a:xfrm>
              <a:custGeom>
                <a:avLst/>
                <a:gdLst/>
                <a:ahLst/>
                <a:cxnLst>
                  <a:cxn ang="0">
                    <a:pos x="3" y="6"/>
                  </a:cxn>
                  <a:cxn ang="0">
                    <a:pos x="174" y="0"/>
                  </a:cxn>
                  <a:cxn ang="0">
                    <a:pos x="174" y="14"/>
                  </a:cxn>
                  <a:cxn ang="0">
                    <a:pos x="0" y="19"/>
                  </a:cxn>
                  <a:cxn ang="0">
                    <a:pos x="3" y="6"/>
                  </a:cxn>
                </a:cxnLst>
                <a:rect l="0" t="0" r="r" b="b"/>
                <a:pathLst>
                  <a:path w="174" h="19">
                    <a:moveTo>
                      <a:pt x="3" y="6"/>
                    </a:moveTo>
                    <a:lnTo>
                      <a:pt x="174" y="0"/>
                    </a:lnTo>
                    <a:lnTo>
                      <a:pt x="174" y="14"/>
                    </a:lnTo>
                    <a:lnTo>
                      <a:pt x="0" y="19"/>
                    </a:lnTo>
                    <a:lnTo>
                      <a:pt x="3" y="6"/>
                    </a:lnTo>
                    <a:close/>
                  </a:path>
                </a:pathLst>
              </a:custGeom>
              <a:solidFill>
                <a:srgbClr val="5B6670"/>
              </a:solidFill>
              <a:ln w="9525">
                <a:noFill/>
                <a:round/>
                <a:headEnd/>
                <a:tailEnd/>
              </a:ln>
            </p:spPr>
            <p:txBody>
              <a:bodyPr/>
              <a:lstStyle/>
              <a:p>
                <a:endParaRPr lang="en-US"/>
              </a:p>
            </p:txBody>
          </p:sp>
          <p:sp>
            <p:nvSpPr>
              <p:cNvPr id="387" name="Freeform 132"/>
              <p:cNvSpPr>
                <a:spLocks/>
              </p:cNvSpPr>
              <p:nvPr/>
            </p:nvSpPr>
            <p:spPr bwMode="auto">
              <a:xfrm>
                <a:off x="2814" y="1298"/>
                <a:ext cx="75" cy="7"/>
              </a:xfrm>
              <a:custGeom>
                <a:avLst/>
                <a:gdLst/>
                <a:ahLst/>
                <a:cxnLst>
                  <a:cxn ang="0">
                    <a:pos x="2" y="0"/>
                  </a:cxn>
                  <a:cxn ang="0">
                    <a:pos x="451" y="13"/>
                  </a:cxn>
                  <a:cxn ang="0">
                    <a:pos x="451" y="34"/>
                  </a:cxn>
                  <a:cxn ang="0">
                    <a:pos x="6" y="26"/>
                  </a:cxn>
                  <a:cxn ang="0">
                    <a:pos x="0" y="43"/>
                  </a:cxn>
                  <a:cxn ang="0">
                    <a:pos x="2" y="0"/>
                  </a:cxn>
                </a:cxnLst>
                <a:rect l="0" t="0" r="r" b="b"/>
                <a:pathLst>
                  <a:path w="451" h="43">
                    <a:moveTo>
                      <a:pt x="2" y="0"/>
                    </a:moveTo>
                    <a:lnTo>
                      <a:pt x="451" y="13"/>
                    </a:lnTo>
                    <a:lnTo>
                      <a:pt x="451" y="34"/>
                    </a:lnTo>
                    <a:lnTo>
                      <a:pt x="6" y="26"/>
                    </a:lnTo>
                    <a:lnTo>
                      <a:pt x="0" y="43"/>
                    </a:lnTo>
                    <a:lnTo>
                      <a:pt x="2" y="0"/>
                    </a:lnTo>
                    <a:close/>
                  </a:path>
                </a:pathLst>
              </a:custGeom>
              <a:solidFill>
                <a:srgbClr val="514F4F"/>
              </a:solidFill>
              <a:ln w="9525">
                <a:noFill/>
                <a:round/>
                <a:headEnd/>
                <a:tailEnd/>
              </a:ln>
            </p:spPr>
            <p:txBody>
              <a:bodyPr/>
              <a:lstStyle/>
              <a:p>
                <a:endParaRPr lang="en-US"/>
              </a:p>
            </p:txBody>
          </p:sp>
          <p:sp>
            <p:nvSpPr>
              <p:cNvPr id="388" name="Freeform 133"/>
              <p:cNvSpPr>
                <a:spLocks/>
              </p:cNvSpPr>
              <p:nvPr/>
            </p:nvSpPr>
            <p:spPr bwMode="auto">
              <a:xfrm>
                <a:off x="2815" y="1303"/>
                <a:ext cx="74" cy="3"/>
              </a:xfrm>
              <a:custGeom>
                <a:avLst/>
                <a:gdLst/>
                <a:ahLst/>
                <a:cxnLst>
                  <a:cxn ang="0">
                    <a:pos x="3" y="0"/>
                  </a:cxn>
                  <a:cxn ang="0">
                    <a:pos x="446" y="8"/>
                  </a:cxn>
                  <a:cxn ang="0">
                    <a:pos x="446" y="20"/>
                  </a:cxn>
                  <a:cxn ang="0">
                    <a:pos x="0" y="9"/>
                  </a:cxn>
                  <a:cxn ang="0">
                    <a:pos x="3" y="0"/>
                  </a:cxn>
                </a:cxnLst>
                <a:rect l="0" t="0" r="r" b="b"/>
                <a:pathLst>
                  <a:path w="446" h="20">
                    <a:moveTo>
                      <a:pt x="3" y="0"/>
                    </a:moveTo>
                    <a:lnTo>
                      <a:pt x="446" y="8"/>
                    </a:lnTo>
                    <a:lnTo>
                      <a:pt x="446" y="20"/>
                    </a:lnTo>
                    <a:lnTo>
                      <a:pt x="0" y="9"/>
                    </a:lnTo>
                    <a:lnTo>
                      <a:pt x="3" y="0"/>
                    </a:lnTo>
                    <a:close/>
                  </a:path>
                </a:pathLst>
              </a:custGeom>
              <a:solidFill>
                <a:srgbClr val="DBC4AF"/>
              </a:solidFill>
              <a:ln w="9525">
                <a:noFill/>
                <a:round/>
                <a:headEnd/>
                <a:tailEnd/>
              </a:ln>
            </p:spPr>
            <p:txBody>
              <a:bodyPr/>
              <a:lstStyle/>
              <a:p>
                <a:endParaRPr lang="en-US"/>
              </a:p>
            </p:txBody>
          </p:sp>
          <p:sp>
            <p:nvSpPr>
              <p:cNvPr id="389" name="Freeform 134"/>
              <p:cNvSpPr>
                <a:spLocks/>
              </p:cNvSpPr>
              <p:nvPr/>
            </p:nvSpPr>
            <p:spPr bwMode="auto">
              <a:xfrm>
                <a:off x="2815" y="1300"/>
                <a:ext cx="14" cy="2"/>
              </a:xfrm>
              <a:custGeom>
                <a:avLst/>
                <a:gdLst/>
                <a:ahLst/>
                <a:cxnLst>
                  <a:cxn ang="0">
                    <a:pos x="0" y="0"/>
                  </a:cxn>
                  <a:cxn ang="0">
                    <a:pos x="84" y="1"/>
                  </a:cxn>
                  <a:cxn ang="0">
                    <a:pos x="84" y="14"/>
                  </a:cxn>
                  <a:cxn ang="0">
                    <a:pos x="0" y="13"/>
                  </a:cxn>
                  <a:cxn ang="0">
                    <a:pos x="0" y="0"/>
                  </a:cxn>
                </a:cxnLst>
                <a:rect l="0" t="0" r="r" b="b"/>
                <a:pathLst>
                  <a:path w="84" h="14">
                    <a:moveTo>
                      <a:pt x="0" y="0"/>
                    </a:moveTo>
                    <a:lnTo>
                      <a:pt x="84" y="1"/>
                    </a:lnTo>
                    <a:lnTo>
                      <a:pt x="84" y="14"/>
                    </a:lnTo>
                    <a:lnTo>
                      <a:pt x="0" y="13"/>
                    </a:lnTo>
                    <a:lnTo>
                      <a:pt x="0" y="0"/>
                    </a:lnTo>
                    <a:close/>
                  </a:path>
                </a:pathLst>
              </a:custGeom>
              <a:solidFill>
                <a:srgbClr val="AA8E70"/>
              </a:solidFill>
              <a:ln w="9525">
                <a:noFill/>
                <a:round/>
                <a:headEnd/>
                <a:tailEnd/>
              </a:ln>
            </p:spPr>
            <p:txBody>
              <a:bodyPr/>
              <a:lstStyle/>
              <a:p>
                <a:endParaRPr lang="en-US"/>
              </a:p>
            </p:txBody>
          </p:sp>
          <p:sp>
            <p:nvSpPr>
              <p:cNvPr id="390" name="Freeform 135"/>
              <p:cNvSpPr>
                <a:spLocks/>
              </p:cNvSpPr>
              <p:nvPr/>
            </p:nvSpPr>
            <p:spPr bwMode="auto">
              <a:xfrm>
                <a:off x="2831" y="1300"/>
                <a:ext cx="14" cy="2"/>
              </a:xfrm>
              <a:custGeom>
                <a:avLst/>
                <a:gdLst/>
                <a:ahLst/>
                <a:cxnLst>
                  <a:cxn ang="0">
                    <a:pos x="0" y="0"/>
                  </a:cxn>
                  <a:cxn ang="0">
                    <a:pos x="85" y="2"/>
                  </a:cxn>
                  <a:cxn ang="0">
                    <a:pos x="85" y="15"/>
                  </a:cxn>
                  <a:cxn ang="0">
                    <a:pos x="0" y="14"/>
                  </a:cxn>
                  <a:cxn ang="0">
                    <a:pos x="0" y="0"/>
                  </a:cxn>
                </a:cxnLst>
                <a:rect l="0" t="0" r="r" b="b"/>
                <a:pathLst>
                  <a:path w="85" h="15">
                    <a:moveTo>
                      <a:pt x="0" y="0"/>
                    </a:moveTo>
                    <a:lnTo>
                      <a:pt x="85" y="2"/>
                    </a:lnTo>
                    <a:lnTo>
                      <a:pt x="85" y="15"/>
                    </a:lnTo>
                    <a:lnTo>
                      <a:pt x="0" y="14"/>
                    </a:lnTo>
                    <a:lnTo>
                      <a:pt x="0" y="0"/>
                    </a:lnTo>
                    <a:close/>
                  </a:path>
                </a:pathLst>
              </a:custGeom>
              <a:solidFill>
                <a:srgbClr val="AA8E70"/>
              </a:solidFill>
              <a:ln w="9525">
                <a:noFill/>
                <a:round/>
                <a:headEnd/>
                <a:tailEnd/>
              </a:ln>
            </p:spPr>
            <p:txBody>
              <a:bodyPr/>
              <a:lstStyle/>
              <a:p>
                <a:endParaRPr lang="en-US"/>
              </a:p>
            </p:txBody>
          </p:sp>
          <p:sp>
            <p:nvSpPr>
              <p:cNvPr id="391" name="Freeform 136"/>
              <p:cNvSpPr>
                <a:spLocks/>
              </p:cNvSpPr>
              <p:nvPr/>
            </p:nvSpPr>
            <p:spPr bwMode="auto">
              <a:xfrm>
                <a:off x="2847" y="1300"/>
                <a:ext cx="14" cy="2"/>
              </a:xfrm>
              <a:custGeom>
                <a:avLst/>
                <a:gdLst/>
                <a:ahLst/>
                <a:cxnLst>
                  <a:cxn ang="0">
                    <a:pos x="0" y="0"/>
                  </a:cxn>
                  <a:cxn ang="0">
                    <a:pos x="84" y="2"/>
                  </a:cxn>
                  <a:cxn ang="0">
                    <a:pos x="84" y="15"/>
                  </a:cxn>
                  <a:cxn ang="0">
                    <a:pos x="0" y="14"/>
                  </a:cxn>
                  <a:cxn ang="0">
                    <a:pos x="0" y="0"/>
                  </a:cxn>
                </a:cxnLst>
                <a:rect l="0" t="0" r="r" b="b"/>
                <a:pathLst>
                  <a:path w="84" h="15">
                    <a:moveTo>
                      <a:pt x="0" y="0"/>
                    </a:moveTo>
                    <a:lnTo>
                      <a:pt x="84" y="2"/>
                    </a:lnTo>
                    <a:lnTo>
                      <a:pt x="84" y="15"/>
                    </a:lnTo>
                    <a:lnTo>
                      <a:pt x="0" y="14"/>
                    </a:lnTo>
                    <a:lnTo>
                      <a:pt x="0" y="0"/>
                    </a:lnTo>
                    <a:close/>
                  </a:path>
                </a:pathLst>
              </a:custGeom>
              <a:solidFill>
                <a:srgbClr val="AA8E70"/>
              </a:solidFill>
              <a:ln w="9525">
                <a:noFill/>
                <a:round/>
                <a:headEnd/>
                <a:tailEnd/>
              </a:ln>
            </p:spPr>
            <p:txBody>
              <a:bodyPr/>
              <a:lstStyle/>
              <a:p>
                <a:endParaRPr lang="en-US"/>
              </a:p>
            </p:txBody>
          </p:sp>
          <p:sp>
            <p:nvSpPr>
              <p:cNvPr id="392" name="Freeform 137"/>
              <p:cNvSpPr>
                <a:spLocks/>
              </p:cNvSpPr>
              <p:nvPr/>
            </p:nvSpPr>
            <p:spPr bwMode="auto">
              <a:xfrm>
                <a:off x="2866" y="1301"/>
                <a:ext cx="14" cy="2"/>
              </a:xfrm>
              <a:custGeom>
                <a:avLst/>
                <a:gdLst/>
                <a:ahLst/>
                <a:cxnLst>
                  <a:cxn ang="0">
                    <a:pos x="0" y="0"/>
                  </a:cxn>
                  <a:cxn ang="0">
                    <a:pos x="85" y="3"/>
                  </a:cxn>
                  <a:cxn ang="0">
                    <a:pos x="85" y="15"/>
                  </a:cxn>
                  <a:cxn ang="0">
                    <a:pos x="0" y="13"/>
                  </a:cxn>
                  <a:cxn ang="0">
                    <a:pos x="0" y="0"/>
                  </a:cxn>
                </a:cxnLst>
                <a:rect l="0" t="0" r="r" b="b"/>
                <a:pathLst>
                  <a:path w="85" h="15">
                    <a:moveTo>
                      <a:pt x="0" y="0"/>
                    </a:moveTo>
                    <a:lnTo>
                      <a:pt x="85" y="3"/>
                    </a:lnTo>
                    <a:lnTo>
                      <a:pt x="85" y="15"/>
                    </a:lnTo>
                    <a:lnTo>
                      <a:pt x="0" y="13"/>
                    </a:lnTo>
                    <a:lnTo>
                      <a:pt x="0" y="0"/>
                    </a:lnTo>
                    <a:close/>
                  </a:path>
                </a:pathLst>
              </a:custGeom>
              <a:solidFill>
                <a:srgbClr val="AA8E70"/>
              </a:solidFill>
              <a:ln w="9525">
                <a:noFill/>
                <a:round/>
                <a:headEnd/>
                <a:tailEnd/>
              </a:ln>
            </p:spPr>
            <p:txBody>
              <a:bodyPr/>
              <a:lstStyle/>
              <a:p>
                <a:endParaRPr lang="en-US"/>
              </a:p>
            </p:txBody>
          </p:sp>
          <p:sp>
            <p:nvSpPr>
              <p:cNvPr id="393" name="Freeform 138"/>
              <p:cNvSpPr>
                <a:spLocks/>
              </p:cNvSpPr>
              <p:nvPr/>
            </p:nvSpPr>
            <p:spPr bwMode="auto">
              <a:xfrm>
                <a:off x="2815" y="1300"/>
                <a:ext cx="14" cy="1"/>
              </a:xfrm>
              <a:custGeom>
                <a:avLst/>
                <a:gdLst/>
                <a:ahLst/>
                <a:cxnLst>
                  <a:cxn ang="0">
                    <a:pos x="0" y="0"/>
                  </a:cxn>
                  <a:cxn ang="0">
                    <a:pos x="84" y="3"/>
                  </a:cxn>
                  <a:cxn ang="0">
                    <a:pos x="84" y="8"/>
                  </a:cxn>
                  <a:cxn ang="0">
                    <a:pos x="0" y="7"/>
                  </a:cxn>
                  <a:cxn ang="0">
                    <a:pos x="0" y="0"/>
                  </a:cxn>
                </a:cxnLst>
                <a:rect l="0" t="0" r="r" b="b"/>
                <a:pathLst>
                  <a:path w="84" h="8">
                    <a:moveTo>
                      <a:pt x="0" y="0"/>
                    </a:moveTo>
                    <a:lnTo>
                      <a:pt x="84" y="3"/>
                    </a:lnTo>
                    <a:lnTo>
                      <a:pt x="84" y="8"/>
                    </a:lnTo>
                    <a:lnTo>
                      <a:pt x="0" y="7"/>
                    </a:lnTo>
                    <a:lnTo>
                      <a:pt x="0" y="0"/>
                    </a:lnTo>
                    <a:close/>
                  </a:path>
                </a:pathLst>
              </a:custGeom>
              <a:solidFill>
                <a:srgbClr val="DBC4AF"/>
              </a:solidFill>
              <a:ln w="9525">
                <a:noFill/>
                <a:round/>
                <a:headEnd/>
                <a:tailEnd/>
              </a:ln>
            </p:spPr>
            <p:txBody>
              <a:bodyPr/>
              <a:lstStyle/>
              <a:p>
                <a:endParaRPr lang="en-US"/>
              </a:p>
            </p:txBody>
          </p:sp>
          <p:sp>
            <p:nvSpPr>
              <p:cNvPr id="394" name="Freeform 139"/>
              <p:cNvSpPr>
                <a:spLocks/>
              </p:cNvSpPr>
              <p:nvPr/>
            </p:nvSpPr>
            <p:spPr bwMode="auto">
              <a:xfrm>
                <a:off x="2831" y="1300"/>
                <a:ext cx="14" cy="1"/>
              </a:xfrm>
              <a:custGeom>
                <a:avLst/>
                <a:gdLst/>
                <a:ahLst/>
                <a:cxnLst>
                  <a:cxn ang="0">
                    <a:pos x="0" y="0"/>
                  </a:cxn>
                  <a:cxn ang="0">
                    <a:pos x="85" y="2"/>
                  </a:cxn>
                  <a:cxn ang="0">
                    <a:pos x="85" y="8"/>
                  </a:cxn>
                  <a:cxn ang="0">
                    <a:pos x="0" y="6"/>
                  </a:cxn>
                  <a:cxn ang="0">
                    <a:pos x="0" y="0"/>
                  </a:cxn>
                </a:cxnLst>
                <a:rect l="0" t="0" r="r" b="b"/>
                <a:pathLst>
                  <a:path w="85" h="8">
                    <a:moveTo>
                      <a:pt x="0" y="0"/>
                    </a:moveTo>
                    <a:lnTo>
                      <a:pt x="85" y="2"/>
                    </a:lnTo>
                    <a:lnTo>
                      <a:pt x="85" y="8"/>
                    </a:lnTo>
                    <a:lnTo>
                      <a:pt x="0" y="6"/>
                    </a:lnTo>
                    <a:lnTo>
                      <a:pt x="0" y="0"/>
                    </a:lnTo>
                    <a:close/>
                  </a:path>
                </a:pathLst>
              </a:custGeom>
              <a:solidFill>
                <a:srgbClr val="DBC4AF"/>
              </a:solidFill>
              <a:ln w="9525">
                <a:noFill/>
                <a:round/>
                <a:headEnd/>
                <a:tailEnd/>
              </a:ln>
            </p:spPr>
            <p:txBody>
              <a:bodyPr/>
              <a:lstStyle/>
              <a:p>
                <a:endParaRPr lang="en-US"/>
              </a:p>
            </p:txBody>
          </p:sp>
          <p:sp>
            <p:nvSpPr>
              <p:cNvPr id="395" name="Freeform 140"/>
              <p:cNvSpPr>
                <a:spLocks/>
              </p:cNvSpPr>
              <p:nvPr/>
            </p:nvSpPr>
            <p:spPr bwMode="auto">
              <a:xfrm>
                <a:off x="2847" y="1301"/>
                <a:ext cx="14" cy="1"/>
              </a:xfrm>
              <a:custGeom>
                <a:avLst/>
                <a:gdLst/>
                <a:ahLst/>
                <a:cxnLst>
                  <a:cxn ang="0">
                    <a:pos x="0" y="0"/>
                  </a:cxn>
                  <a:cxn ang="0">
                    <a:pos x="84" y="3"/>
                  </a:cxn>
                  <a:cxn ang="0">
                    <a:pos x="84" y="8"/>
                  </a:cxn>
                  <a:cxn ang="0">
                    <a:pos x="0" y="6"/>
                  </a:cxn>
                  <a:cxn ang="0">
                    <a:pos x="0" y="0"/>
                  </a:cxn>
                </a:cxnLst>
                <a:rect l="0" t="0" r="r" b="b"/>
                <a:pathLst>
                  <a:path w="84" h="8">
                    <a:moveTo>
                      <a:pt x="0" y="0"/>
                    </a:moveTo>
                    <a:lnTo>
                      <a:pt x="84" y="3"/>
                    </a:lnTo>
                    <a:lnTo>
                      <a:pt x="84" y="8"/>
                    </a:lnTo>
                    <a:lnTo>
                      <a:pt x="0" y="6"/>
                    </a:lnTo>
                    <a:lnTo>
                      <a:pt x="0" y="0"/>
                    </a:lnTo>
                    <a:close/>
                  </a:path>
                </a:pathLst>
              </a:custGeom>
              <a:solidFill>
                <a:srgbClr val="DBC4AF"/>
              </a:solidFill>
              <a:ln w="9525">
                <a:noFill/>
                <a:round/>
                <a:headEnd/>
                <a:tailEnd/>
              </a:ln>
            </p:spPr>
            <p:txBody>
              <a:bodyPr/>
              <a:lstStyle/>
              <a:p>
                <a:endParaRPr lang="en-US"/>
              </a:p>
            </p:txBody>
          </p:sp>
          <p:sp>
            <p:nvSpPr>
              <p:cNvPr id="396" name="Freeform 141"/>
              <p:cNvSpPr>
                <a:spLocks/>
              </p:cNvSpPr>
              <p:nvPr/>
            </p:nvSpPr>
            <p:spPr bwMode="auto">
              <a:xfrm>
                <a:off x="2866" y="1301"/>
                <a:ext cx="14" cy="1"/>
              </a:xfrm>
              <a:custGeom>
                <a:avLst/>
                <a:gdLst/>
                <a:ahLst/>
                <a:cxnLst>
                  <a:cxn ang="0">
                    <a:pos x="0" y="0"/>
                  </a:cxn>
                  <a:cxn ang="0">
                    <a:pos x="85" y="2"/>
                  </a:cxn>
                  <a:cxn ang="0">
                    <a:pos x="85" y="7"/>
                  </a:cxn>
                  <a:cxn ang="0">
                    <a:pos x="0" y="5"/>
                  </a:cxn>
                  <a:cxn ang="0">
                    <a:pos x="0" y="0"/>
                  </a:cxn>
                </a:cxnLst>
                <a:rect l="0" t="0" r="r" b="b"/>
                <a:pathLst>
                  <a:path w="85" h="7">
                    <a:moveTo>
                      <a:pt x="0" y="0"/>
                    </a:moveTo>
                    <a:lnTo>
                      <a:pt x="85" y="2"/>
                    </a:lnTo>
                    <a:lnTo>
                      <a:pt x="85" y="7"/>
                    </a:lnTo>
                    <a:lnTo>
                      <a:pt x="0" y="5"/>
                    </a:lnTo>
                    <a:lnTo>
                      <a:pt x="0" y="0"/>
                    </a:lnTo>
                    <a:close/>
                  </a:path>
                </a:pathLst>
              </a:custGeom>
              <a:solidFill>
                <a:srgbClr val="DBC4AF"/>
              </a:solidFill>
              <a:ln w="9525">
                <a:noFill/>
                <a:round/>
                <a:headEnd/>
                <a:tailEnd/>
              </a:ln>
            </p:spPr>
            <p:txBody>
              <a:bodyPr/>
              <a:lstStyle/>
              <a:p>
                <a:endParaRPr lang="en-US"/>
              </a:p>
            </p:txBody>
          </p:sp>
          <p:sp>
            <p:nvSpPr>
              <p:cNvPr id="397" name="Freeform 142"/>
              <p:cNvSpPr>
                <a:spLocks/>
              </p:cNvSpPr>
              <p:nvPr/>
            </p:nvSpPr>
            <p:spPr bwMode="auto">
              <a:xfrm>
                <a:off x="2958" y="1169"/>
                <a:ext cx="9" cy="142"/>
              </a:xfrm>
              <a:custGeom>
                <a:avLst/>
                <a:gdLst/>
                <a:ahLst/>
                <a:cxnLst>
                  <a:cxn ang="0">
                    <a:pos x="39" y="76"/>
                  </a:cxn>
                  <a:cxn ang="0">
                    <a:pos x="52" y="114"/>
                  </a:cxn>
                  <a:cxn ang="0">
                    <a:pos x="52" y="816"/>
                  </a:cxn>
                  <a:cxn ang="0">
                    <a:pos x="0" y="854"/>
                  </a:cxn>
                  <a:cxn ang="0">
                    <a:pos x="0" y="0"/>
                  </a:cxn>
                  <a:cxn ang="0">
                    <a:pos x="39" y="76"/>
                  </a:cxn>
                </a:cxnLst>
                <a:rect l="0" t="0" r="r" b="b"/>
                <a:pathLst>
                  <a:path w="52" h="854">
                    <a:moveTo>
                      <a:pt x="39" y="76"/>
                    </a:moveTo>
                    <a:lnTo>
                      <a:pt x="52" y="114"/>
                    </a:lnTo>
                    <a:lnTo>
                      <a:pt x="52" y="816"/>
                    </a:lnTo>
                    <a:lnTo>
                      <a:pt x="0" y="854"/>
                    </a:lnTo>
                    <a:lnTo>
                      <a:pt x="0" y="0"/>
                    </a:lnTo>
                    <a:lnTo>
                      <a:pt x="39" y="76"/>
                    </a:lnTo>
                    <a:close/>
                  </a:path>
                </a:pathLst>
              </a:custGeom>
              <a:solidFill>
                <a:srgbClr val="7C421C"/>
              </a:solidFill>
              <a:ln w="9525">
                <a:noFill/>
                <a:round/>
                <a:headEnd/>
                <a:tailEnd/>
              </a:ln>
            </p:spPr>
            <p:txBody>
              <a:bodyPr/>
              <a:lstStyle/>
              <a:p>
                <a:endParaRPr lang="en-US"/>
              </a:p>
            </p:txBody>
          </p:sp>
          <p:sp>
            <p:nvSpPr>
              <p:cNvPr id="398" name="Freeform 143"/>
              <p:cNvSpPr>
                <a:spLocks/>
              </p:cNvSpPr>
              <p:nvPr/>
            </p:nvSpPr>
            <p:spPr bwMode="auto">
              <a:xfrm>
                <a:off x="3004" y="1208"/>
                <a:ext cx="14" cy="95"/>
              </a:xfrm>
              <a:custGeom>
                <a:avLst/>
                <a:gdLst/>
                <a:ahLst/>
                <a:cxnLst>
                  <a:cxn ang="0">
                    <a:pos x="4" y="0"/>
                  </a:cxn>
                  <a:cxn ang="0">
                    <a:pos x="69" y="38"/>
                  </a:cxn>
                  <a:cxn ang="0">
                    <a:pos x="77" y="101"/>
                  </a:cxn>
                  <a:cxn ang="0">
                    <a:pos x="81" y="168"/>
                  </a:cxn>
                  <a:cxn ang="0">
                    <a:pos x="83" y="239"/>
                  </a:cxn>
                  <a:cxn ang="0">
                    <a:pos x="83" y="311"/>
                  </a:cxn>
                  <a:cxn ang="0">
                    <a:pos x="80" y="381"/>
                  </a:cxn>
                  <a:cxn ang="0">
                    <a:pos x="76" y="448"/>
                  </a:cxn>
                  <a:cxn ang="0">
                    <a:pos x="69" y="509"/>
                  </a:cxn>
                  <a:cxn ang="0">
                    <a:pos x="62" y="562"/>
                  </a:cxn>
                  <a:cxn ang="0">
                    <a:pos x="0" y="571"/>
                  </a:cxn>
                  <a:cxn ang="0">
                    <a:pos x="5" y="489"/>
                  </a:cxn>
                  <a:cxn ang="0">
                    <a:pos x="12" y="419"/>
                  </a:cxn>
                  <a:cxn ang="0">
                    <a:pos x="19" y="357"/>
                  </a:cxn>
                  <a:cxn ang="0">
                    <a:pos x="24" y="297"/>
                  </a:cxn>
                  <a:cxn ang="0">
                    <a:pos x="27" y="235"/>
                  </a:cxn>
                  <a:cxn ang="0">
                    <a:pos x="24" y="168"/>
                  </a:cxn>
                  <a:cxn ang="0">
                    <a:pos x="18" y="91"/>
                  </a:cxn>
                  <a:cxn ang="0">
                    <a:pos x="4" y="0"/>
                  </a:cxn>
                </a:cxnLst>
                <a:rect l="0" t="0" r="r" b="b"/>
                <a:pathLst>
                  <a:path w="83" h="571">
                    <a:moveTo>
                      <a:pt x="4" y="0"/>
                    </a:moveTo>
                    <a:lnTo>
                      <a:pt x="69" y="38"/>
                    </a:lnTo>
                    <a:lnTo>
                      <a:pt x="77" y="101"/>
                    </a:lnTo>
                    <a:lnTo>
                      <a:pt x="81" y="168"/>
                    </a:lnTo>
                    <a:lnTo>
                      <a:pt x="83" y="239"/>
                    </a:lnTo>
                    <a:lnTo>
                      <a:pt x="83" y="311"/>
                    </a:lnTo>
                    <a:lnTo>
                      <a:pt x="80" y="381"/>
                    </a:lnTo>
                    <a:lnTo>
                      <a:pt x="76" y="448"/>
                    </a:lnTo>
                    <a:lnTo>
                      <a:pt x="69" y="509"/>
                    </a:lnTo>
                    <a:lnTo>
                      <a:pt x="62" y="562"/>
                    </a:lnTo>
                    <a:lnTo>
                      <a:pt x="0" y="571"/>
                    </a:lnTo>
                    <a:lnTo>
                      <a:pt x="5" y="489"/>
                    </a:lnTo>
                    <a:lnTo>
                      <a:pt x="12" y="419"/>
                    </a:lnTo>
                    <a:lnTo>
                      <a:pt x="19" y="357"/>
                    </a:lnTo>
                    <a:lnTo>
                      <a:pt x="24" y="297"/>
                    </a:lnTo>
                    <a:lnTo>
                      <a:pt x="27" y="235"/>
                    </a:lnTo>
                    <a:lnTo>
                      <a:pt x="24" y="168"/>
                    </a:lnTo>
                    <a:lnTo>
                      <a:pt x="18" y="91"/>
                    </a:lnTo>
                    <a:lnTo>
                      <a:pt x="4" y="0"/>
                    </a:lnTo>
                    <a:close/>
                  </a:path>
                </a:pathLst>
              </a:custGeom>
              <a:solidFill>
                <a:srgbClr val="7C421C"/>
              </a:solidFill>
              <a:ln w="9525">
                <a:noFill/>
                <a:round/>
                <a:headEnd/>
                <a:tailEnd/>
              </a:ln>
            </p:spPr>
            <p:txBody>
              <a:bodyPr/>
              <a:lstStyle/>
              <a:p>
                <a:endParaRPr lang="en-US"/>
              </a:p>
            </p:txBody>
          </p:sp>
          <p:sp>
            <p:nvSpPr>
              <p:cNvPr id="399" name="Freeform 144"/>
              <p:cNvSpPr>
                <a:spLocks/>
              </p:cNvSpPr>
              <p:nvPr/>
            </p:nvSpPr>
            <p:spPr bwMode="auto">
              <a:xfrm>
                <a:off x="3002" y="1207"/>
                <a:ext cx="14" cy="96"/>
              </a:xfrm>
              <a:custGeom>
                <a:avLst/>
                <a:gdLst/>
                <a:ahLst/>
                <a:cxnLst>
                  <a:cxn ang="0">
                    <a:pos x="7" y="0"/>
                  </a:cxn>
                  <a:cxn ang="0">
                    <a:pos x="15" y="5"/>
                  </a:cxn>
                  <a:cxn ang="0">
                    <a:pos x="24" y="9"/>
                  </a:cxn>
                  <a:cxn ang="0">
                    <a:pos x="32" y="14"/>
                  </a:cxn>
                  <a:cxn ang="0">
                    <a:pos x="40" y="19"/>
                  </a:cxn>
                  <a:cxn ang="0">
                    <a:pos x="48" y="24"/>
                  </a:cxn>
                  <a:cxn ang="0">
                    <a:pos x="57" y="29"/>
                  </a:cxn>
                  <a:cxn ang="0">
                    <a:pos x="64" y="34"/>
                  </a:cxn>
                  <a:cxn ang="0">
                    <a:pos x="73" y="39"/>
                  </a:cxn>
                  <a:cxn ang="0">
                    <a:pos x="79" y="102"/>
                  </a:cxn>
                  <a:cxn ang="0">
                    <a:pos x="83" y="169"/>
                  </a:cxn>
                  <a:cxn ang="0">
                    <a:pos x="85" y="241"/>
                  </a:cxn>
                  <a:cxn ang="0">
                    <a:pos x="84" y="314"/>
                  </a:cxn>
                  <a:cxn ang="0">
                    <a:pos x="81" y="385"/>
                  </a:cxn>
                  <a:cxn ang="0">
                    <a:pos x="77" y="452"/>
                  </a:cxn>
                  <a:cxn ang="0">
                    <a:pos x="70" y="513"/>
                  </a:cxn>
                  <a:cxn ang="0">
                    <a:pos x="63" y="566"/>
                  </a:cxn>
                  <a:cxn ang="0">
                    <a:pos x="55" y="567"/>
                  </a:cxn>
                  <a:cxn ang="0">
                    <a:pos x="48" y="569"/>
                  </a:cxn>
                  <a:cxn ang="0">
                    <a:pos x="40" y="570"/>
                  </a:cxn>
                  <a:cxn ang="0">
                    <a:pos x="32" y="572"/>
                  </a:cxn>
                  <a:cxn ang="0">
                    <a:pos x="24" y="573"/>
                  </a:cxn>
                  <a:cxn ang="0">
                    <a:pos x="16" y="575"/>
                  </a:cxn>
                  <a:cxn ang="0">
                    <a:pos x="8" y="576"/>
                  </a:cxn>
                  <a:cxn ang="0">
                    <a:pos x="0" y="577"/>
                  </a:cxn>
                  <a:cxn ang="0">
                    <a:pos x="5" y="495"/>
                  </a:cxn>
                  <a:cxn ang="0">
                    <a:pos x="13" y="425"/>
                  </a:cxn>
                  <a:cxn ang="0">
                    <a:pos x="19" y="361"/>
                  </a:cxn>
                  <a:cxn ang="0">
                    <a:pos x="26" y="300"/>
                  </a:cxn>
                  <a:cxn ang="0">
                    <a:pos x="28" y="237"/>
                  </a:cxn>
                  <a:cxn ang="0">
                    <a:pos x="27" y="169"/>
                  </a:cxn>
                  <a:cxn ang="0">
                    <a:pos x="20" y="91"/>
                  </a:cxn>
                  <a:cxn ang="0">
                    <a:pos x="7" y="0"/>
                  </a:cxn>
                </a:cxnLst>
                <a:rect l="0" t="0" r="r" b="b"/>
                <a:pathLst>
                  <a:path w="85" h="577">
                    <a:moveTo>
                      <a:pt x="7" y="0"/>
                    </a:moveTo>
                    <a:lnTo>
                      <a:pt x="15" y="5"/>
                    </a:lnTo>
                    <a:lnTo>
                      <a:pt x="24" y="9"/>
                    </a:lnTo>
                    <a:lnTo>
                      <a:pt x="32" y="14"/>
                    </a:lnTo>
                    <a:lnTo>
                      <a:pt x="40" y="19"/>
                    </a:lnTo>
                    <a:lnTo>
                      <a:pt x="48" y="24"/>
                    </a:lnTo>
                    <a:lnTo>
                      <a:pt x="57" y="29"/>
                    </a:lnTo>
                    <a:lnTo>
                      <a:pt x="64" y="34"/>
                    </a:lnTo>
                    <a:lnTo>
                      <a:pt x="73" y="39"/>
                    </a:lnTo>
                    <a:lnTo>
                      <a:pt x="79" y="102"/>
                    </a:lnTo>
                    <a:lnTo>
                      <a:pt x="83" y="169"/>
                    </a:lnTo>
                    <a:lnTo>
                      <a:pt x="85" y="241"/>
                    </a:lnTo>
                    <a:lnTo>
                      <a:pt x="84" y="314"/>
                    </a:lnTo>
                    <a:lnTo>
                      <a:pt x="81" y="385"/>
                    </a:lnTo>
                    <a:lnTo>
                      <a:pt x="77" y="452"/>
                    </a:lnTo>
                    <a:lnTo>
                      <a:pt x="70" y="513"/>
                    </a:lnTo>
                    <a:lnTo>
                      <a:pt x="63" y="566"/>
                    </a:lnTo>
                    <a:lnTo>
                      <a:pt x="55" y="567"/>
                    </a:lnTo>
                    <a:lnTo>
                      <a:pt x="48" y="569"/>
                    </a:lnTo>
                    <a:lnTo>
                      <a:pt x="40" y="570"/>
                    </a:lnTo>
                    <a:lnTo>
                      <a:pt x="32" y="572"/>
                    </a:lnTo>
                    <a:lnTo>
                      <a:pt x="24" y="573"/>
                    </a:lnTo>
                    <a:lnTo>
                      <a:pt x="16" y="575"/>
                    </a:lnTo>
                    <a:lnTo>
                      <a:pt x="8" y="576"/>
                    </a:lnTo>
                    <a:lnTo>
                      <a:pt x="0" y="577"/>
                    </a:lnTo>
                    <a:lnTo>
                      <a:pt x="5" y="495"/>
                    </a:lnTo>
                    <a:lnTo>
                      <a:pt x="13" y="425"/>
                    </a:lnTo>
                    <a:lnTo>
                      <a:pt x="19" y="361"/>
                    </a:lnTo>
                    <a:lnTo>
                      <a:pt x="26" y="300"/>
                    </a:lnTo>
                    <a:lnTo>
                      <a:pt x="28" y="237"/>
                    </a:lnTo>
                    <a:lnTo>
                      <a:pt x="27" y="169"/>
                    </a:lnTo>
                    <a:lnTo>
                      <a:pt x="20" y="91"/>
                    </a:lnTo>
                    <a:lnTo>
                      <a:pt x="7" y="0"/>
                    </a:lnTo>
                    <a:close/>
                  </a:path>
                </a:pathLst>
              </a:custGeom>
              <a:solidFill>
                <a:srgbClr val="77421E"/>
              </a:solidFill>
              <a:ln w="9525">
                <a:noFill/>
                <a:round/>
                <a:headEnd/>
                <a:tailEnd/>
              </a:ln>
            </p:spPr>
            <p:txBody>
              <a:bodyPr/>
              <a:lstStyle/>
              <a:p>
                <a:endParaRPr lang="en-US"/>
              </a:p>
            </p:txBody>
          </p:sp>
          <p:sp>
            <p:nvSpPr>
              <p:cNvPr id="400" name="Freeform 145"/>
              <p:cNvSpPr>
                <a:spLocks/>
              </p:cNvSpPr>
              <p:nvPr/>
            </p:nvSpPr>
            <p:spPr bwMode="auto">
              <a:xfrm>
                <a:off x="3000" y="1206"/>
                <a:ext cx="14" cy="97"/>
              </a:xfrm>
              <a:custGeom>
                <a:avLst/>
                <a:gdLst/>
                <a:ahLst/>
                <a:cxnLst>
                  <a:cxn ang="0">
                    <a:pos x="10" y="0"/>
                  </a:cxn>
                  <a:cxn ang="0">
                    <a:pos x="18" y="5"/>
                  </a:cxn>
                  <a:cxn ang="0">
                    <a:pos x="27" y="10"/>
                  </a:cxn>
                  <a:cxn ang="0">
                    <a:pos x="34" y="15"/>
                  </a:cxn>
                  <a:cxn ang="0">
                    <a:pos x="43" y="19"/>
                  </a:cxn>
                  <a:cxn ang="0">
                    <a:pos x="51" y="24"/>
                  </a:cxn>
                  <a:cxn ang="0">
                    <a:pos x="59" y="30"/>
                  </a:cxn>
                  <a:cxn ang="0">
                    <a:pos x="67" y="35"/>
                  </a:cxn>
                  <a:cxn ang="0">
                    <a:pos x="76" y="40"/>
                  </a:cxn>
                  <a:cxn ang="0">
                    <a:pos x="84" y="171"/>
                  </a:cxn>
                  <a:cxn ang="0">
                    <a:pos x="85" y="317"/>
                  </a:cxn>
                  <a:cxn ang="0">
                    <a:pos x="78" y="457"/>
                  </a:cxn>
                  <a:cxn ang="0">
                    <a:pos x="64" y="571"/>
                  </a:cxn>
                  <a:cxn ang="0">
                    <a:pos x="57" y="573"/>
                  </a:cxn>
                  <a:cxn ang="0">
                    <a:pos x="48" y="575"/>
                  </a:cxn>
                  <a:cxn ang="0">
                    <a:pos x="41" y="576"/>
                  </a:cxn>
                  <a:cxn ang="0">
                    <a:pos x="32" y="578"/>
                  </a:cxn>
                  <a:cxn ang="0">
                    <a:pos x="25" y="579"/>
                  </a:cxn>
                  <a:cxn ang="0">
                    <a:pos x="16" y="581"/>
                  </a:cxn>
                  <a:cxn ang="0">
                    <a:pos x="9" y="582"/>
                  </a:cxn>
                  <a:cxn ang="0">
                    <a:pos x="0" y="584"/>
                  </a:cxn>
                  <a:cxn ang="0">
                    <a:pos x="7" y="502"/>
                  </a:cxn>
                  <a:cxn ang="0">
                    <a:pos x="14" y="431"/>
                  </a:cxn>
                  <a:cxn ang="0">
                    <a:pos x="22" y="366"/>
                  </a:cxn>
                  <a:cxn ang="0">
                    <a:pos x="28" y="304"/>
                  </a:cxn>
                  <a:cxn ang="0">
                    <a:pos x="31" y="240"/>
                  </a:cxn>
                  <a:cxn ang="0">
                    <a:pos x="30" y="171"/>
                  </a:cxn>
                  <a:cxn ang="0">
                    <a:pos x="24" y="92"/>
                  </a:cxn>
                  <a:cxn ang="0">
                    <a:pos x="10" y="0"/>
                  </a:cxn>
                </a:cxnLst>
                <a:rect l="0" t="0" r="r" b="b"/>
                <a:pathLst>
                  <a:path w="85" h="584">
                    <a:moveTo>
                      <a:pt x="10" y="0"/>
                    </a:moveTo>
                    <a:lnTo>
                      <a:pt x="18" y="5"/>
                    </a:lnTo>
                    <a:lnTo>
                      <a:pt x="27" y="10"/>
                    </a:lnTo>
                    <a:lnTo>
                      <a:pt x="34" y="15"/>
                    </a:lnTo>
                    <a:lnTo>
                      <a:pt x="43" y="19"/>
                    </a:lnTo>
                    <a:lnTo>
                      <a:pt x="51" y="24"/>
                    </a:lnTo>
                    <a:lnTo>
                      <a:pt x="59" y="30"/>
                    </a:lnTo>
                    <a:lnTo>
                      <a:pt x="67" y="35"/>
                    </a:lnTo>
                    <a:lnTo>
                      <a:pt x="76" y="40"/>
                    </a:lnTo>
                    <a:lnTo>
                      <a:pt x="84" y="171"/>
                    </a:lnTo>
                    <a:lnTo>
                      <a:pt x="85" y="317"/>
                    </a:lnTo>
                    <a:lnTo>
                      <a:pt x="78" y="457"/>
                    </a:lnTo>
                    <a:lnTo>
                      <a:pt x="64" y="571"/>
                    </a:lnTo>
                    <a:lnTo>
                      <a:pt x="57" y="573"/>
                    </a:lnTo>
                    <a:lnTo>
                      <a:pt x="48" y="575"/>
                    </a:lnTo>
                    <a:lnTo>
                      <a:pt x="41" y="576"/>
                    </a:lnTo>
                    <a:lnTo>
                      <a:pt x="32" y="578"/>
                    </a:lnTo>
                    <a:lnTo>
                      <a:pt x="25" y="579"/>
                    </a:lnTo>
                    <a:lnTo>
                      <a:pt x="16" y="581"/>
                    </a:lnTo>
                    <a:lnTo>
                      <a:pt x="9" y="582"/>
                    </a:lnTo>
                    <a:lnTo>
                      <a:pt x="0" y="584"/>
                    </a:lnTo>
                    <a:lnTo>
                      <a:pt x="7" y="502"/>
                    </a:lnTo>
                    <a:lnTo>
                      <a:pt x="14" y="431"/>
                    </a:lnTo>
                    <a:lnTo>
                      <a:pt x="22" y="366"/>
                    </a:lnTo>
                    <a:lnTo>
                      <a:pt x="28" y="304"/>
                    </a:lnTo>
                    <a:lnTo>
                      <a:pt x="31" y="240"/>
                    </a:lnTo>
                    <a:lnTo>
                      <a:pt x="30" y="171"/>
                    </a:lnTo>
                    <a:lnTo>
                      <a:pt x="24" y="92"/>
                    </a:lnTo>
                    <a:lnTo>
                      <a:pt x="10" y="0"/>
                    </a:lnTo>
                    <a:close/>
                  </a:path>
                </a:pathLst>
              </a:custGeom>
              <a:solidFill>
                <a:srgbClr val="723F1C"/>
              </a:solidFill>
              <a:ln w="9525">
                <a:noFill/>
                <a:round/>
                <a:headEnd/>
                <a:tailEnd/>
              </a:ln>
            </p:spPr>
            <p:txBody>
              <a:bodyPr/>
              <a:lstStyle/>
              <a:p>
                <a:endParaRPr lang="en-US"/>
              </a:p>
            </p:txBody>
          </p:sp>
          <p:sp>
            <p:nvSpPr>
              <p:cNvPr id="401" name="Freeform 146"/>
              <p:cNvSpPr>
                <a:spLocks/>
              </p:cNvSpPr>
              <p:nvPr/>
            </p:nvSpPr>
            <p:spPr bwMode="auto">
              <a:xfrm>
                <a:off x="2997" y="1205"/>
                <a:ext cx="15" cy="98"/>
              </a:xfrm>
              <a:custGeom>
                <a:avLst/>
                <a:gdLst/>
                <a:ahLst/>
                <a:cxnLst>
                  <a:cxn ang="0">
                    <a:pos x="12" y="0"/>
                  </a:cxn>
                  <a:cxn ang="0">
                    <a:pos x="21" y="5"/>
                  </a:cxn>
                  <a:cxn ang="0">
                    <a:pos x="29" y="10"/>
                  </a:cxn>
                  <a:cxn ang="0">
                    <a:pos x="38" y="15"/>
                  </a:cxn>
                  <a:cxn ang="0">
                    <a:pos x="46" y="19"/>
                  </a:cxn>
                  <a:cxn ang="0">
                    <a:pos x="54" y="24"/>
                  </a:cxn>
                  <a:cxn ang="0">
                    <a:pos x="62" y="29"/>
                  </a:cxn>
                  <a:cxn ang="0">
                    <a:pos x="71" y="35"/>
                  </a:cxn>
                  <a:cxn ang="0">
                    <a:pos x="79" y="40"/>
                  </a:cxn>
                  <a:cxn ang="0">
                    <a:pos x="86" y="172"/>
                  </a:cxn>
                  <a:cxn ang="0">
                    <a:pos x="86" y="320"/>
                  </a:cxn>
                  <a:cxn ang="0">
                    <a:pos x="79" y="461"/>
                  </a:cxn>
                  <a:cxn ang="0">
                    <a:pos x="66" y="576"/>
                  </a:cxn>
                  <a:cxn ang="0">
                    <a:pos x="58" y="579"/>
                  </a:cxn>
                  <a:cxn ang="0">
                    <a:pos x="49" y="581"/>
                  </a:cxn>
                  <a:cxn ang="0">
                    <a:pos x="41" y="582"/>
                  </a:cxn>
                  <a:cxn ang="0">
                    <a:pos x="33" y="584"/>
                  </a:cxn>
                  <a:cxn ang="0">
                    <a:pos x="25" y="586"/>
                  </a:cxn>
                  <a:cxn ang="0">
                    <a:pos x="16" y="587"/>
                  </a:cxn>
                  <a:cxn ang="0">
                    <a:pos x="9" y="589"/>
                  </a:cxn>
                  <a:cxn ang="0">
                    <a:pos x="0" y="591"/>
                  </a:cxn>
                  <a:cxn ang="0">
                    <a:pos x="6" y="509"/>
                  </a:cxn>
                  <a:cxn ang="0">
                    <a:pos x="14" y="436"/>
                  </a:cxn>
                  <a:cxn ang="0">
                    <a:pos x="22" y="370"/>
                  </a:cxn>
                  <a:cxn ang="0">
                    <a:pos x="28" y="307"/>
                  </a:cxn>
                  <a:cxn ang="0">
                    <a:pos x="32" y="242"/>
                  </a:cxn>
                  <a:cxn ang="0">
                    <a:pos x="31" y="172"/>
                  </a:cxn>
                  <a:cxn ang="0">
                    <a:pos x="26" y="92"/>
                  </a:cxn>
                  <a:cxn ang="0">
                    <a:pos x="12" y="0"/>
                  </a:cxn>
                </a:cxnLst>
                <a:rect l="0" t="0" r="r" b="b"/>
                <a:pathLst>
                  <a:path w="86" h="591">
                    <a:moveTo>
                      <a:pt x="12" y="0"/>
                    </a:moveTo>
                    <a:lnTo>
                      <a:pt x="21" y="5"/>
                    </a:lnTo>
                    <a:lnTo>
                      <a:pt x="29" y="10"/>
                    </a:lnTo>
                    <a:lnTo>
                      <a:pt x="38" y="15"/>
                    </a:lnTo>
                    <a:lnTo>
                      <a:pt x="46" y="19"/>
                    </a:lnTo>
                    <a:lnTo>
                      <a:pt x="54" y="24"/>
                    </a:lnTo>
                    <a:lnTo>
                      <a:pt x="62" y="29"/>
                    </a:lnTo>
                    <a:lnTo>
                      <a:pt x="71" y="35"/>
                    </a:lnTo>
                    <a:lnTo>
                      <a:pt x="79" y="40"/>
                    </a:lnTo>
                    <a:lnTo>
                      <a:pt x="86" y="172"/>
                    </a:lnTo>
                    <a:lnTo>
                      <a:pt x="86" y="320"/>
                    </a:lnTo>
                    <a:lnTo>
                      <a:pt x="79" y="461"/>
                    </a:lnTo>
                    <a:lnTo>
                      <a:pt x="66" y="576"/>
                    </a:lnTo>
                    <a:lnTo>
                      <a:pt x="58" y="579"/>
                    </a:lnTo>
                    <a:lnTo>
                      <a:pt x="49" y="581"/>
                    </a:lnTo>
                    <a:lnTo>
                      <a:pt x="41" y="582"/>
                    </a:lnTo>
                    <a:lnTo>
                      <a:pt x="33" y="584"/>
                    </a:lnTo>
                    <a:lnTo>
                      <a:pt x="25" y="586"/>
                    </a:lnTo>
                    <a:lnTo>
                      <a:pt x="16" y="587"/>
                    </a:lnTo>
                    <a:lnTo>
                      <a:pt x="9" y="589"/>
                    </a:lnTo>
                    <a:lnTo>
                      <a:pt x="0" y="591"/>
                    </a:lnTo>
                    <a:lnTo>
                      <a:pt x="6" y="509"/>
                    </a:lnTo>
                    <a:lnTo>
                      <a:pt x="14" y="436"/>
                    </a:lnTo>
                    <a:lnTo>
                      <a:pt x="22" y="370"/>
                    </a:lnTo>
                    <a:lnTo>
                      <a:pt x="28" y="307"/>
                    </a:lnTo>
                    <a:lnTo>
                      <a:pt x="32" y="242"/>
                    </a:lnTo>
                    <a:lnTo>
                      <a:pt x="31" y="172"/>
                    </a:lnTo>
                    <a:lnTo>
                      <a:pt x="26" y="92"/>
                    </a:lnTo>
                    <a:lnTo>
                      <a:pt x="12" y="0"/>
                    </a:lnTo>
                    <a:close/>
                  </a:path>
                </a:pathLst>
              </a:custGeom>
              <a:solidFill>
                <a:srgbClr val="6D3F1E"/>
              </a:solidFill>
              <a:ln w="9525">
                <a:noFill/>
                <a:round/>
                <a:headEnd/>
                <a:tailEnd/>
              </a:ln>
            </p:spPr>
            <p:txBody>
              <a:bodyPr/>
              <a:lstStyle/>
              <a:p>
                <a:endParaRPr lang="en-US"/>
              </a:p>
            </p:txBody>
          </p:sp>
          <p:sp>
            <p:nvSpPr>
              <p:cNvPr id="402" name="Freeform 147"/>
              <p:cNvSpPr>
                <a:spLocks/>
              </p:cNvSpPr>
              <p:nvPr/>
            </p:nvSpPr>
            <p:spPr bwMode="auto">
              <a:xfrm>
                <a:off x="2995" y="1203"/>
                <a:ext cx="15" cy="100"/>
              </a:xfrm>
              <a:custGeom>
                <a:avLst/>
                <a:gdLst/>
                <a:ahLst/>
                <a:cxnLst>
                  <a:cxn ang="0">
                    <a:pos x="13" y="0"/>
                  </a:cxn>
                  <a:cxn ang="0">
                    <a:pos x="22" y="5"/>
                  </a:cxn>
                  <a:cxn ang="0">
                    <a:pos x="30" y="10"/>
                  </a:cxn>
                  <a:cxn ang="0">
                    <a:pos x="39" y="15"/>
                  </a:cxn>
                  <a:cxn ang="0">
                    <a:pos x="48" y="20"/>
                  </a:cxn>
                  <a:cxn ang="0">
                    <a:pos x="56" y="25"/>
                  </a:cxn>
                  <a:cxn ang="0">
                    <a:pos x="65" y="30"/>
                  </a:cxn>
                  <a:cxn ang="0">
                    <a:pos x="73" y="35"/>
                  </a:cxn>
                  <a:cxn ang="0">
                    <a:pos x="82" y="41"/>
                  </a:cxn>
                  <a:cxn ang="0">
                    <a:pos x="87" y="174"/>
                  </a:cxn>
                  <a:cxn ang="0">
                    <a:pos x="86" y="322"/>
                  </a:cxn>
                  <a:cxn ang="0">
                    <a:pos x="79" y="465"/>
                  </a:cxn>
                  <a:cxn ang="0">
                    <a:pos x="67" y="581"/>
                  </a:cxn>
                  <a:cxn ang="0">
                    <a:pos x="58" y="583"/>
                  </a:cxn>
                  <a:cxn ang="0">
                    <a:pos x="50" y="586"/>
                  </a:cxn>
                  <a:cxn ang="0">
                    <a:pos x="41" y="588"/>
                  </a:cxn>
                  <a:cxn ang="0">
                    <a:pos x="34" y="589"/>
                  </a:cxn>
                  <a:cxn ang="0">
                    <a:pos x="25" y="591"/>
                  </a:cxn>
                  <a:cxn ang="0">
                    <a:pos x="17" y="593"/>
                  </a:cxn>
                  <a:cxn ang="0">
                    <a:pos x="8" y="595"/>
                  </a:cxn>
                  <a:cxn ang="0">
                    <a:pos x="0" y="597"/>
                  </a:cxn>
                  <a:cxn ang="0">
                    <a:pos x="6" y="514"/>
                  </a:cxn>
                  <a:cxn ang="0">
                    <a:pos x="13" y="441"/>
                  </a:cxn>
                  <a:cxn ang="0">
                    <a:pos x="22" y="374"/>
                  </a:cxn>
                  <a:cxn ang="0">
                    <a:pos x="28" y="310"/>
                  </a:cxn>
                  <a:cxn ang="0">
                    <a:pos x="33" y="244"/>
                  </a:cxn>
                  <a:cxn ang="0">
                    <a:pos x="33" y="172"/>
                  </a:cxn>
                  <a:cxn ang="0">
                    <a:pos x="27" y="93"/>
                  </a:cxn>
                  <a:cxn ang="0">
                    <a:pos x="13" y="0"/>
                  </a:cxn>
                </a:cxnLst>
                <a:rect l="0" t="0" r="r" b="b"/>
                <a:pathLst>
                  <a:path w="87" h="597">
                    <a:moveTo>
                      <a:pt x="13" y="0"/>
                    </a:moveTo>
                    <a:lnTo>
                      <a:pt x="22" y="5"/>
                    </a:lnTo>
                    <a:lnTo>
                      <a:pt x="30" y="10"/>
                    </a:lnTo>
                    <a:lnTo>
                      <a:pt x="39" y="15"/>
                    </a:lnTo>
                    <a:lnTo>
                      <a:pt x="48" y="20"/>
                    </a:lnTo>
                    <a:lnTo>
                      <a:pt x="56" y="25"/>
                    </a:lnTo>
                    <a:lnTo>
                      <a:pt x="65" y="30"/>
                    </a:lnTo>
                    <a:lnTo>
                      <a:pt x="73" y="35"/>
                    </a:lnTo>
                    <a:lnTo>
                      <a:pt x="82" y="41"/>
                    </a:lnTo>
                    <a:lnTo>
                      <a:pt x="87" y="174"/>
                    </a:lnTo>
                    <a:lnTo>
                      <a:pt x="86" y="322"/>
                    </a:lnTo>
                    <a:lnTo>
                      <a:pt x="79" y="465"/>
                    </a:lnTo>
                    <a:lnTo>
                      <a:pt x="67" y="581"/>
                    </a:lnTo>
                    <a:lnTo>
                      <a:pt x="58" y="583"/>
                    </a:lnTo>
                    <a:lnTo>
                      <a:pt x="50" y="586"/>
                    </a:lnTo>
                    <a:lnTo>
                      <a:pt x="41" y="588"/>
                    </a:lnTo>
                    <a:lnTo>
                      <a:pt x="34" y="589"/>
                    </a:lnTo>
                    <a:lnTo>
                      <a:pt x="25" y="591"/>
                    </a:lnTo>
                    <a:lnTo>
                      <a:pt x="17" y="593"/>
                    </a:lnTo>
                    <a:lnTo>
                      <a:pt x="8" y="595"/>
                    </a:lnTo>
                    <a:lnTo>
                      <a:pt x="0" y="597"/>
                    </a:lnTo>
                    <a:lnTo>
                      <a:pt x="6" y="514"/>
                    </a:lnTo>
                    <a:lnTo>
                      <a:pt x="13" y="441"/>
                    </a:lnTo>
                    <a:lnTo>
                      <a:pt x="22" y="374"/>
                    </a:lnTo>
                    <a:lnTo>
                      <a:pt x="28" y="310"/>
                    </a:lnTo>
                    <a:lnTo>
                      <a:pt x="33" y="244"/>
                    </a:lnTo>
                    <a:lnTo>
                      <a:pt x="33" y="172"/>
                    </a:lnTo>
                    <a:lnTo>
                      <a:pt x="27" y="93"/>
                    </a:lnTo>
                    <a:lnTo>
                      <a:pt x="13" y="0"/>
                    </a:lnTo>
                    <a:close/>
                  </a:path>
                </a:pathLst>
              </a:custGeom>
              <a:solidFill>
                <a:srgbClr val="683F21"/>
              </a:solidFill>
              <a:ln w="9525">
                <a:noFill/>
                <a:round/>
                <a:headEnd/>
                <a:tailEnd/>
              </a:ln>
            </p:spPr>
            <p:txBody>
              <a:bodyPr/>
              <a:lstStyle/>
              <a:p>
                <a:endParaRPr lang="en-US"/>
              </a:p>
            </p:txBody>
          </p:sp>
          <p:sp>
            <p:nvSpPr>
              <p:cNvPr id="403" name="Freeform 148"/>
              <p:cNvSpPr>
                <a:spLocks/>
              </p:cNvSpPr>
              <p:nvPr/>
            </p:nvSpPr>
            <p:spPr bwMode="auto">
              <a:xfrm>
                <a:off x="2993" y="1202"/>
                <a:ext cx="15" cy="101"/>
              </a:xfrm>
              <a:custGeom>
                <a:avLst/>
                <a:gdLst/>
                <a:ahLst/>
                <a:cxnLst>
                  <a:cxn ang="0">
                    <a:pos x="17" y="0"/>
                  </a:cxn>
                  <a:cxn ang="0">
                    <a:pos x="25" y="5"/>
                  </a:cxn>
                  <a:cxn ang="0">
                    <a:pos x="34" y="10"/>
                  </a:cxn>
                  <a:cxn ang="0">
                    <a:pos x="42" y="15"/>
                  </a:cxn>
                  <a:cxn ang="0">
                    <a:pos x="51" y="20"/>
                  </a:cxn>
                  <a:cxn ang="0">
                    <a:pos x="59" y="25"/>
                  </a:cxn>
                  <a:cxn ang="0">
                    <a:pos x="68" y="30"/>
                  </a:cxn>
                  <a:cxn ang="0">
                    <a:pos x="76" y="35"/>
                  </a:cxn>
                  <a:cxn ang="0">
                    <a:pos x="85" y="40"/>
                  </a:cxn>
                  <a:cxn ang="0">
                    <a:pos x="88" y="175"/>
                  </a:cxn>
                  <a:cxn ang="0">
                    <a:pos x="87" y="325"/>
                  </a:cxn>
                  <a:cxn ang="0">
                    <a:pos x="81" y="470"/>
                  </a:cxn>
                  <a:cxn ang="0">
                    <a:pos x="69" y="586"/>
                  </a:cxn>
                  <a:cxn ang="0">
                    <a:pos x="60" y="588"/>
                  </a:cxn>
                  <a:cxn ang="0">
                    <a:pos x="52" y="591"/>
                  </a:cxn>
                  <a:cxn ang="0">
                    <a:pos x="42" y="593"/>
                  </a:cxn>
                  <a:cxn ang="0">
                    <a:pos x="34" y="595"/>
                  </a:cxn>
                  <a:cxn ang="0">
                    <a:pos x="25" y="597"/>
                  </a:cxn>
                  <a:cxn ang="0">
                    <a:pos x="17" y="599"/>
                  </a:cxn>
                  <a:cxn ang="0">
                    <a:pos x="8" y="601"/>
                  </a:cxn>
                  <a:cxn ang="0">
                    <a:pos x="0" y="603"/>
                  </a:cxn>
                  <a:cxn ang="0">
                    <a:pos x="6" y="520"/>
                  </a:cxn>
                  <a:cxn ang="0">
                    <a:pos x="14" y="447"/>
                  </a:cxn>
                  <a:cxn ang="0">
                    <a:pos x="22" y="379"/>
                  </a:cxn>
                  <a:cxn ang="0">
                    <a:pos x="30" y="313"/>
                  </a:cxn>
                  <a:cxn ang="0">
                    <a:pos x="35" y="245"/>
                  </a:cxn>
                  <a:cxn ang="0">
                    <a:pos x="35" y="173"/>
                  </a:cxn>
                  <a:cxn ang="0">
                    <a:pos x="30" y="93"/>
                  </a:cxn>
                  <a:cxn ang="0">
                    <a:pos x="17" y="0"/>
                  </a:cxn>
                </a:cxnLst>
                <a:rect l="0" t="0" r="r" b="b"/>
                <a:pathLst>
                  <a:path w="88" h="603">
                    <a:moveTo>
                      <a:pt x="17" y="0"/>
                    </a:moveTo>
                    <a:lnTo>
                      <a:pt x="25" y="5"/>
                    </a:lnTo>
                    <a:lnTo>
                      <a:pt x="34" y="10"/>
                    </a:lnTo>
                    <a:lnTo>
                      <a:pt x="42" y="15"/>
                    </a:lnTo>
                    <a:lnTo>
                      <a:pt x="51" y="20"/>
                    </a:lnTo>
                    <a:lnTo>
                      <a:pt x="59" y="25"/>
                    </a:lnTo>
                    <a:lnTo>
                      <a:pt x="68" y="30"/>
                    </a:lnTo>
                    <a:lnTo>
                      <a:pt x="76" y="35"/>
                    </a:lnTo>
                    <a:lnTo>
                      <a:pt x="85" y="40"/>
                    </a:lnTo>
                    <a:lnTo>
                      <a:pt x="88" y="175"/>
                    </a:lnTo>
                    <a:lnTo>
                      <a:pt x="87" y="325"/>
                    </a:lnTo>
                    <a:lnTo>
                      <a:pt x="81" y="470"/>
                    </a:lnTo>
                    <a:lnTo>
                      <a:pt x="69" y="586"/>
                    </a:lnTo>
                    <a:lnTo>
                      <a:pt x="60" y="588"/>
                    </a:lnTo>
                    <a:lnTo>
                      <a:pt x="52" y="591"/>
                    </a:lnTo>
                    <a:lnTo>
                      <a:pt x="42" y="593"/>
                    </a:lnTo>
                    <a:lnTo>
                      <a:pt x="34" y="595"/>
                    </a:lnTo>
                    <a:lnTo>
                      <a:pt x="25" y="597"/>
                    </a:lnTo>
                    <a:lnTo>
                      <a:pt x="17" y="599"/>
                    </a:lnTo>
                    <a:lnTo>
                      <a:pt x="8" y="601"/>
                    </a:lnTo>
                    <a:lnTo>
                      <a:pt x="0" y="603"/>
                    </a:lnTo>
                    <a:lnTo>
                      <a:pt x="6" y="520"/>
                    </a:lnTo>
                    <a:lnTo>
                      <a:pt x="14" y="447"/>
                    </a:lnTo>
                    <a:lnTo>
                      <a:pt x="22" y="379"/>
                    </a:lnTo>
                    <a:lnTo>
                      <a:pt x="30" y="313"/>
                    </a:lnTo>
                    <a:lnTo>
                      <a:pt x="35" y="245"/>
                    </a:lnTo>
                    <a:lnTo>
                      <a:pt x="35" y="173"/>
                    </a:lnTo>
                    <a:lnTo>
                      <a:pt x="30" y="93"/>
                    </a:lnTo>
                    <a:lnTo>
                      <a:pt x="17" y="0"/>
                    </a:lnTo>
                    <a:close/>
                  </a:path>
                </a:pathLst>
              </a:custGeom>
              <a:solidFill>
                <a:srgbClr val="663F21"/>
              </a:solidFill>
              <a:ln w="9525">
                <a:noFill/>
                <a:round/>
                <a:headEnd/>
                <a:tailEnd/>
              </a:ln>
            </p:spPr>
            <p:txBody>
              <a:bodyPr/>
              <a:lstStyle/>
              <a:p>
                <a:endParaRPr lang="en-US"/>
              </a:p>
            </p:txBody>
          </p:sp>
          <p:sp>
            <p:nvSpPr>
              <p:cNvPr id="404" name="Freeform 149"/>
              <p:cNvSpPr>
                <a:spLocks/>
              </p:cNvSpPr>
              <p:nvPr/>
            </p:nvSpPr>
            <p:spPr bwMode="auto">
              <a:xfrm>
                <a:off x="2990" y="1201"/>
                <a:ext cx="15" cy="102"/>
              </a:xfrm>
              <a:custGeom>
                <a:avLst/>
                <a:gdLst/>
                <a:ahLst/>
                <a:cxnLst>
                  <a:cxn ang="0">
                    <a:pos x="20" y="0"/>
                  </a:cxn>
                  <a:cxn ang="0">
                    <a:pos x="29" y="5"/>
                  </a:cxn>
                  <a:cxn ang="0">
                    <a:pos x="37" y="10"/>
                  </a:cxn>
                  <a:cxn ang="0">
                    <a:pos x="46" y="15"/>
                  </a:cxn>
                  <a:cxn ang="0">
                    <a:pos x="55" y="20"/>
                  </a:cxn>
                  <a:cxn ang="0">
                    <a:pos x="64" y="25"/>
                  </a:cxn>
                  <a:cxn ang="0">
                    <a:pos x="72" y="30"/>
                  </a:cxn>
                  <a:cxn ang="0">
                    <a:pos x="81" y="35"/>
                  </a:cxn>
                  <a:cxn ang="0">
                    <a:pos x="89" y="40"/>
                  </a:cxn>
                  <a:cxn ang="0">
                    <a:pos x="90" y="176"/>
                  </a:cxn>
                  <a:cxn ang="0">
                    <a:pos x="89" y="328"/>
                  </a:cxn>
                  <a:cxn ang="0">
                    <a:pos x="83" y="474"/>
                  </a:cxn>
                  <a:cxn ang="0">
                    <a:pos x="71" y="591"/>
                  </a:cxn>
                  <a:cxn ang="0">
                    <a:pos x="63" y="593"/>
                  </a:cxn>
                  <a:cxn ang="0">
                    <a:pos x="53" y="595"/>
                  </a:cxn>
                  <a:cxn ang="0">
                    <a:pos x="45" y="598"/>
                  </a:cxn>
                  <a:cxn ang="0">
                    <a:pos x="36" y="600"/>
                  </a:cxn>
                  <a:cxn ang="0">
                    <a:pos x="28" y="602"/>
                  </a:cxn>
                  <a:cxn ang="0">
                    <a:pos x="18" y="605"/>
                  </a:cxn>
                  <a:cxn ang="0">
                    <a:pos x="9" y="607"/>
                  </a:cxn>
                  <a:cxn ang="0">
                    <a:pos x="0" y="609"/>
                  </a:cxn>
                  <a:cxn ang="0">
                    <a:pos x="6" y="526"/>
                  </a:cxn>
                  <a:cxn ang="0">
                    <a:pos x="15" y="452"/>
                  </a:cxn>
                  <a:cxn ang="0">
                    <a:pos x="24" y="383"/>
                  </a:cxn>
                  <a:cxn ang="0">
                    <a:pos x="33" y="316"/>
                  </a:cxn>
                  <a:cxn ang="0">
                    <a:pos x="37" y="247"/>
                  </a:cxn>
                  <a:cxn ang="0">
                    <a:pos x="38" y="174"/>
                  </a:cxn>
                  <a:cxn ang="0">
                    <a:pos x="33" y="93"/>
                  </a:cxn>
                  <a:cxn ang="0">
                    <a:pos x="20" y="0"/>
                  </a:cxn>
                </a:cxnLst>
                <a:rect l="0" t="0" r="r" b="b"/>
                <a:pathLst>
                  <a:path w="90" h="609">
                    <a:moveTo>
                      <a:pt x="20" y="0"/>
                    </a:moveTo>
                    <a:lnTo>
                      <a:pt x="29" y="5"/>
                    </a:lnTo>
                    <a:lnTo>
                      <a:pt x="37" y="10"/>
                    </a:lnTo>
                    <a:lnTo>
                      <a:pt x="46" y="15"/>
                    </a:lnTo>
                    <a:lnTo>
                      <a:pt x="55" y="20"/>
                    </a:lnTo>
                    <a:lnTo>
                      <a:pt x="64" y="25"/>
                    </a:lnTo>
                    <a:lnTo>
                      <a:pt x="72" y="30"/>
                    </a:lnTo>
                    <a:lnTo>
                      <a:pt x="81" y="35"/>
                    </a:lnTo>
                    <a:lnTo>
                      <a:pt x="89" y="40"/>
                    </a:lnTo>
                    <a:lnTo>
                      <a:pt x="90" y="176"/>
                    </a:lnTo>
                    <a:lnTo>
                      <a:pt x="89" y="328"/>
                    </a:lnTo>
                    <a:lnTo>
                      <a:pt x="83" y="474"/>
                    </a:lnTo>
                    <a:lnTo>
                      <a:pt x="71" y="591"/>
                    </a:lnTo>
                    <a:lnTo>
                      <a:pt x="63" y="593"/>
                    </a:lnTo>
                    <a:lnTo>
                      <a:pt x="53" y="595"/>
                    </a:lnTo>
                    <a:lnTo>
                      <a:pt x="45" y="598"/>
                    </a:lnTo>
                    <a:lnTo>
                      <a:pt x="36" y="600"/>
                    </a:lnTo>
                    <a:lnTo>
                      <a:pt x="28" y="602"/>
                    </a:lnTo>
                    <a:lnTo>
                      <a:pt x="18" y="605"/>
                    </a:lnTo>
                    <a:lnTo>
                      <a:pt x="9" y="607"/>
                    </a:lnTo>
                    <a:lnTo>
                      <a:pt x="0" y="609"/>
                    </a:lnTo>
                    <a:lnTo>
                      <a:pt x="6" y="526"/>
                    </a:lnTo>
                    <a:lnTo>
                      <a:pt x="15" y="452"/>
                    </a:lnTo>
                    <a:lnTo>
                      <a:pt x="24" y="383"/>
                    </a:lnTo>
                    <a:lnTo>
                      <a:pt x="33" y="316"/>
                    </a:lnTo>
                    <a:lnTo>
                      <a:pt x="37" y="247"/>
                    </a:lnTo>
                    <a:lnTo>
                      <a:pt x="38" y="174"/>
                    </a:lnTo>
                    <a:lnTo>
                      <a:pt x="33" y="93"/>
                    </a:lnTo>
                    <a:lnTo>
                      <a:pt x="20" y="0"/>
                    </a:lnTo>
                    <a:close/>
                  </a:path>
                </a:pathLst>
              </a:custGeom>
              <a:solidFill>
                <a:srgbClr val="5E3D21"/>
              </a:solidFill>
              <a:ln w="9525">
                <a:noFill/>
                <a:round/>
                <a:headEnd/>
                <a:tailEnd/>
              </a:ln>
            </p:spPr>
            <p:txBody>
              <a:bodyPr/>
              <a:lstStyle/>
              <a:p>
                <a:endParaRPr lang="en-US"/>
              </a:p>
            </p:txBody>
          </p:sp>
          <p:sp>
            <p:nvSpPr>
              <p:cNvPr id="405" name="Freeform 150"/>
              <p:cNvSpPr>
                <a:spLocks/>
              </p:cNvSpPr>
              <p:nvPr/>
            </p:nvSpPr>
            <p:spPr bwMode="auto">
              <a:xfrm>
                <a:off x="2988" y="1200"/>
                <a:ext cx="15" cy="103"/>
              </a:xfrm>
              <a:custGeom>
                <a:avLst/>
                <a:gdLst/>
                <a:ahLst/>
                <a:cxnLst>
                  <a:cxn ang="0">
                    <a:pos x="22" y="0"/>
                  </a:cxn>
                  <a:cxn ang="0">
                    <a:pos x="31" y="5"/>
                  </a:cxn>
                  <a:cxn ang="0">
                    <a:pos x="40" y="10"/>
                  </a:cxn>
                  <a:cxn ang="0">
                    <a:pos x="49" y="16"/>
                  </a:cxn>
                  <a:cxn ang="0">
                    <a:pos x="58" y="21"/>
                  </a:cxn>
                  <a:cxn ang="0">
                    <a:pos x="66" y="26"/>
                  </a:cxn>
                  <a:cxn ang="0">
                    <a:pos x="76" y="31"/>
                  </a:cxn>
                  <a:cxn ang="0">
                    <a:pos x="84" y="37"/>
                  </a:cxn>
                  <a:cxn ang="0">
                    <a:pos x="93" y="42"/>
                  </a:cxn>
                  <a:cxn ang="0">
                    <a:pos x="92" y="178"/>
                  </a:cxn>
                  <a:cxn ang="0">
                    <a:pos x="89" y="331"/>
                  </a:cxn>
                  <a:cxn ang="0">
                    <a:pos x="84" y="479"/>
                  </a:cxn>
                  <a:cxn ang="0">
                    <a:pos x="72" y="596"/>
                  </a:cxn>
                  <a:cxn ang="0">
                    <a:pos x="64" y="599"/>
                  </a:cxn>
                  <a:cxn ang="0">
                    <a:pos x="54" y="601"/>
                  </a:cxn>
                  <a:cxn ang="0">
                    <a:pos x="46" y="605"/>
                  </a:cxn>
                  <a:cxn ang="0">
                    <a:pos x="36" y="607"/>
                  </a:cxn>
                  <a:cxn ang="0">
                    <a:pos x="28" y="609"/>
                  </a:cxn>
                  <a:cxn ang="0">
                    <a:pos x="18" y="612"/>
                  </a:cxn>
                  <a:cxn ang="0">
                    <a:pos x="10" y="614"/>
                  </a:cxn>
                  <a:cxn ang="0">
                    <a:pos x="0" y="617"/>
                  </a:cxn>
                  <a:cxn ang="0">
                    <a:pos x="6" y="533"/>
                  </a:cxn>
                  <a:cxn ang="0">
                    <a:pos x="16" y="458"/>
                  </a:cxn>
                  <a:cxn ang="0">
                    <a:pos x="26" y="388"/>
                  </a:cxn>
                  <a:cxn ang="0">
                    <a:pos x="34" y="320"/>
                  </a:cxn>
                  <a:cxn ang="0">
                    <a:pos x="39" y="250"/>
                  </a:cxn>
                  <a:cxn ang="0">
                    <a:pos x="40" y="176"/>
                  </a:cxn>
                  <a:cxn ang="0">
                    <a:pos x="35" y="93"/>
                  </a:cxn>
                  <a:cxn ang="0">
                    <a:pos x="22" y="0"/>
                  </a:cxn>
                </a:cxnLst>
                <a:rect l="0" t="0" r="r" b="b"/>
                <a:pathLst>
                  <a:path w="93" h="617">
                    <a:moveTo>
                      <a:pt x="22" y="0"/>
                    </a:moveTo>
                    <a:lnTo>
                      <a:pt x="31" y="5"/>
                    </a:lnTo>
                    <a:lnTo>
                      <a:pt x="40" y="10"/>
                    </a:lnTo>
                    <a:lnTo>
                      <a:pt x="49" y="16"/>
                    </a:lnTo>
                    <a:lnTo>
                      <a:pt x="58" y="21"/>
                    </a:lnTo>
                    <a:lnTo>
                      <a:pt x="66" y="26"/>
                    </a:lnTo>
                    <a:lnTo>
                      <a:pt x="76" y="31"/>
                    </a:lnTo>
                    <a:lnTo>
                      <a:pt x="84" y="37"/>
                    </a:lnTo>
                    <a:lnTo>
                      <a:pt x="93" y="42"/>
                    </a:lnTo>
                    <a:lnTo>
                      <a:pt x="92" y="178"/>
                    </a:lnTo>
                    <a:lnTo>
                      <a:pt x="89" y="331"/>
                    </a:lnTo>
                    <a:lnTo>
                      <a:pt x="84" y="479"/>
                    </a:lnTo>
                    <a:lnTo>
                      <a:pt x="72" y="596"/>
                    </a:lnTo>
                    <a:lnTo>
                      <a:pt x="64" y="599"/>
                    </a:lnTo>
                    <a:lnTo>
                      <a:pt x="54" y="601"/>
                    </a:lnTo>
                    <a:lnTo>
                      <a:pt x="46" y="605"/>
                    </a:lnTo>
                    <a:lnTo>
                      <a:pt x="36" y="607"/>
                    </a:lnTo>
                    <a:lnTo>
                      <a:pt x="28" y="609"/>
                    </a:lnTo>
                    <a:lnTo>
                      <a:pt x="18" y="612"/>
                    </a:lnTo>
                    <a:lnTo>
                      <a:pt x="10" y="614"/>
                    </a:lnTo>
                    <a:lnTo>
                      <a:pt x="0" y="617"/>
                    </a:lnTo>
                    <a:lnTo>
                      <a:pt x="6" y="533"/>
                    </a:lnTo>
                    <a:lnTo>
                      <a:pt x="16" y="458"/>
                    </a:lnTo>
                    <a:lnTo>
                      <a:pt x="26" y="388"/>
                    </a:lnTo>
                    <a:lnTo>
                      <a:pt x="34" y="320"/>
                    </a:lnTo>
                    <a:lnTo>
                      <a:pt x="39" y="250"/>
                    </a:lnTo>
                    <a:lnTo>
                      <a:pt x="40" y="176"/>
                    </a:lnTo>
                    <a:lnTo>
                      <a:pt x="35" y="93"/>
                    </a:lnTo>
                    <a:lnTo>
                      <a:pt x="22" y="0"/>
                    </a:lnTo>
                    <a:close/>
                  </a:path>
                </a:pathLst>
              </a:custGeom>
              <a:solidFill>
                <a:srgbClr val="5B3D21"/>
              </a:solidFill>
              <a:ln w="9525">
                <a:noFill/>
                <a:round/>
                <a:headEnd/>
                <a:tailEnd/>
              </a:ln>
            </p:spPr>
            <p:txBody>
              <a:bodyPr/>
              <a:lstStyle/>
              <a:p>
                <a:endParaRPr lang="en-US"/>
              </a:p>
            </p:txBody>
          </p:sp>
          <p:sp>
            <p:nvSpPr>
              <p:cNvPr id="406" name="Freeform 151"/>
              <p:cNvSpPr>
                <a:spLocks/>
              </p:cNvSpPr>
              <p:nvPr/>
            </p:nvSpPr>
            <p:spPr bwMode="auto">
              <a:xfrm>
                <a:off x="2986" y="1199"/>
                <a:ext cx="16" cy="104"/>
              </a:xfrm>
              <a:custGeom>
                <a:avLst/>
                <a:gdLst/>
                <a:ahLst/>
                <a:cxnLst>
                  <a:cxn ang="0">
                    <a:pos x="26" y="0"/>
                  </a:cxn>
                  <a:cxn ang="0">
                    <a:pos x="34" y="5"/>
                  </a:cxn>
                  <a:cxn ang="0">
                    <a:pos x="44" y="10"/>
                  </a:cxn>
                  <a:cxn ang="0">
                    <a:pos x="52" y="16"/>
                  </a:cxn>
                  <a:cxn ang="0">
                    <a:pos x="61" y="21"/>
                  </a:cxn>
                  <a:cxn ang="0">
                    <a:pos x="69" y="26"/>
                  </a:cxn>
                  <a:cxn ang="0">
                    <a:pos x="79" y="31"/>
                  </a:cxn>
                  <a:cxn ang="0">
                    <a:pos x="87" y="37"/>
                  </a:cxn>
                  <a:cxn ang="0">
                    <a:pos x="97" y="42"/>
                  </a:cxn>
                  <a:cxn ang="0">
                    <a:pos x="93" y="179"/>
                  </a:cxn>
                  <a:cxn ang="0">
                    <a:pos x="92" y="334"/>
                  </a:cxn>
                  <a:cxn ang="0">
                    <a:pos x="86" y="483"/>
                  </a:cxn>
                  <a:cxn ang="0">
                    <a:pos x="76" y="601"/>
                  </a:cxn>
                  <a:cxn ang="0">
                    <a:pos x="66" y="604"/>
                  </a:cxn>
                  <a:cxn ang="0">
                    <a:pos x="57" y="606"/>
                  </a:cxn>
                  <a:cxn ang="0">
                    <a:pos x="47" y="610"/>
                  </a:cxn>
                  <a:cxn ang="0">
                    <a:pos x="37" y="612"/>
                  </a:cxn>
                  <a:cxn ang="0">
                    <a:pos x="28" y="615"/>
                  </a:cxn>
                  <a:cxn ang="0">
                    <a:pos x="18" y="618"/>
                  </a:cxn>
                  <a:cxn ang="0">
                    <a:pos x="10" y="620"/>
                  </a:cxn>
                  <a:cxn ang="0">
                    <a:pos x="0" y="623"/>
                  </a:cxn>
                  <a:cxn ang="0">
                    <a:pos x="7" y="539"/>
                  </a:cxn>
                  <a:cxn ang="0">
                    <a:pos x="15" y="463"/>
                  </a:cxn>
                  <a:cxn ang="0">
                    <a:pos x="26" y="392"/>
                  </a:cxn>
                  <a:cxn ang="0">
                    <a:pos x="34" y="323"/>
                  </a:cxn>
                  <a:cxn ang="0">
                    <a:pos x="41" y="252"/>
                  </a:cxn>
                  <a:cxn ang="0">
                    <a:pos x="43" y="177"/>
                  </a:cxn>
                  <a:cxn ang="0">
                    <a:pos x="39" y="94"/>
                  </a:cxn>
                  <a:cxn ang="0">
                    <a:pos x="26" y="0"/>
                  </a:cxn>
                </a:cxnLst>
                <a:rect l="0" t="0" r="r" b="b"/>
                <a:pathLst>
                  <a:path w="97" h="623">
                    <a:moveTo>
                      <a:pt x="26" y="0"/>
                    </a:moveTo>
                    <a:lnTo>
                      <a:pt x="34" y="5"/>
                    </a:lnTo>
                    <a:lnTo>
                      <a:pt x="44" y="10"/>
                    </a:lnTo>
                    <a:lnTo>
                      <a:pt x="52" y="16"/>
                    </a:lnTo>
                    <a:lnTo>
                      <a:pt x="61" y="21"/>
                    </a:lnTo>
                    <a:lnTo>
                      <a:pt x="69" y="26"/>
                    </a:lnTo>
                    <a:lnTo>
                      <a:pt x="79" y="31"/>
                    </a:lnTo>
                    <a:lnTo>
                      <a:pt x="87" y="37"/>
                    </a:lnTo>
                    <a:lnTo>
                      <a:pt x="97" y="42"/>
                    </a:lnTo>
                    <a:lnTo>
                      <a:pt x="93" y="179"/>
                    </a:lnTo>
                    <a:lnTo>
                      <a:pt x="92" y="334"/>
                    </a:lnTo>
                    <a:lnTo>
                      <a:pt x="86" y="483"/>
                    </a:lnTo>
                    <a:lnTo>
                      <a:pt x="76" y="601"/>
                    </a:lnTo>
                    <a:lnTo>
                      <a:pt x="66" y="604"/>
                    </a:lnTo>
                    <a:lnTo>
                      <a:pt x="57" y="606"/>
                    </a:lnTo>
                    <a:lnTo>
                      <a:pt x="47" y="610"/>
                    </a:lnTo>
                    <a:lnTo>
                      <a:pt x="37" y="612"/>
                    </a:lnTo>
                    <a:lnTo>
                      <a:pt x="28" y="615"/>
                    </a:lnTo>
                    <a:lnTo>
                      <a:pt x="18" y="618"/>
                    </a:lnTo>
                    <a:lnTo>
                      <a:pt x="10" y="620"/>
                    </a:lnTo>
                    <a:lnTo>
                      <a:pt x="0" y="623"/>
                    </a:lnTo>
                    <a:lnTo>
                      <a:pt x="7" y="539"/>
                    </a:lnTo>
                    <a:lnTo>
                      <a:pt x="15" y="463"/>
                    </a:lnTo>
                    <a:lnTo>
                      <a:pt x="26" y="392"/>
                    </a:lnTo>
                    <a:lnTo>
                      <a:pt x="34" y="323"/>
                    </a:lnTo>
                    <a:lnTo>
                      <a:pt x="41" y="252"/>
                    </a:lnTo>
                    <a:lnTo>
                      <a:pt x="43" y="177"/>
                    </a:lnTo>
                    <a:lnTo>
                      <a:pt x="39" y="94"/>
                    </a:lnTo>
                    <a:lnTo>
                      <a:pt x="26" y="0"/>
                    </a:lnTo>
                    <a:close/>
                  </a:path>
                </a:pathLst>
              </a:custGeom>
              <a:solidFill>
                <a:srgbClr val="563D23"/>
              </a:solidFill>
              <a:ln w="9525">
                <a:noFill/>
                <a:round/>
                <a:headEnd/>
                <a:tailEnd/>
              </a:ln>
            </p:spPr>
            <p:txBody>
              <a:bodyPr/>
              <a:lstStyle/>
              <a:p>
                <a:endParaRPr lang="en-US"/>
              </a:p>
            </p:txBody>
          </p:sp>
          <p:sp>
            <p:nvSpPr>
              <p:cNvPr id="407" name="Freeform 152"/>
              <p:cNvSpPr>
                <a:spLocks/>
              </p:cNvSpPr>
              <p:nvPr/>
            </p:nvSpPr>
            <p:spPr bwMode="auto">
              <a:xfrm>
                <a:off x="2983" y="1198"/>
                <a:ext cx="17" cy="105"/>
              </a:xfrm>
              <a:custGeom>
                <a:avLst/>
                <a:gdLst/>
                <a:ahLst/>
                <a:cxnLst>
                  <a:cxn ang="0">
                    <a:pos x="28" y="0"/>
                  </a:cxn>
                  <a:cxn ang="0">
                    <a:pos x="37" y="5"/>
                  </a:cxn>
                  <a:cxn ang="0">
                    <a:pos x="46" y="10"/>
                  </a:cxn>
                  <a:cxn ang="0">
                    <a:pos x="55" y="16"/>
                  </a:cxn>
                  <a:cxn ang="0">
                    <a:pos x="64" y="21"/>
                  </a:cxn>
                  <a:cxn ang="0">
                    <a:pos x="73" y="26"/>
                  </a:cxn>
                  <a:cxn ang="0">
                    <a:pos x="81" y="31"/>
                  </a:cxn>
                  <a:cxn ang="0">
                    <a:pos x="91" y="37"/>
                  </a:cxn>
                  <a:cxn ang="0">
                    <a:pos x="99" y="42"/>
                  </a:cxn>
                  <a:cxn ang="0">
                    <a:pos x="94" y="180"/>
                  </a:cxn>
                  <a:cxn ang="0">
                    <a:pos x="92" y="336"/>
                  </a:cxn>
                  <a:cxn ang="0">
                    <a:pos x="88" y="487"/>
                  </a:cxn>
                  <a:cxn ang="0">
                    <a:pos x="76" y="606"/>
                  </a:cxn>
                  <a:cxn ang="0">
                    <a:pos x="66" y="609"/>
                  </a:cxn>
                  <a:cxn ang="0">
                    <a:pos x="58" y="611"/>
                  </a:cxn>
                  <a:cxn ang="0">
                    <a:pos x="48" y="614"/>
                  </a:cxn>
                  <a:cxn ang="0">
                    <a:pos x="39" y="618"/>
                  </a:cxn>
                  <a:cxn ang="0">
                    <a:pos x="29" y="621"/>
                  </a:cxn>
                  <a:cxn ang="0">
                    <a:pos x="20" y="624"/>
                  </a:cxn>
                  <a:cxn ang="0">
                    <a:pos x="10" y="626"/>
                  </a:cxn>
                  <a:cxn ang="0">
                    <a:pos x="0" y="629"/>
                  </a:cxn>
                  <a:cxn ang="0">
                    <a:pos x="7" y="545"/>
                  </a:cxn>
                  <a:cxn ang="0">
                    <a:pos x="16" y="468"/>
                  </a:cxn>
                  <a:cxn ang="0">
                    <a:pos x="27" y="396"/>
                  </a:cxn>
                  <a:cxn ang="0">
                    <a:pos x="37" y="326"/>
                  </a:cxn>
                  <a:cxn ang="0">
                    <a:pos x="43" y="254"/>
                  </a:cxn>
                  <a:cxn ang="0">
                    <a:pos x="45" y="177"/>
                  </a:cxn>
                  <a:cxn ang="0">
                    <a:pos x="41" y="94"/>
                  </a:cxn>
                  <a:cxn ang="0">
                    <a:pos x="28" y="0"/>
                  </a:cxn>
                </a:cxnLst>
                <a:rect l="0" t="0" r="r" b="b"/>
                <a:pathLst>
                  <a:path w="99" h="629">
                    <a:moveTo>
                      <a:pt x="28" y="0"/>
                    </a:moveTo>
                    <a:lnTo>
                      <a:pt x="37" y="5"/>
                    </a:lnTo>
                    <a:lnTo>
                      <a:pt x="46" y="10"/>
                    </a:lnTo>
                    <a:lnTo>
                      <a:pt x="55" y="16"/>
                    </a:lnTo>
                    <a:lnTo>
                      <a:pt x="64" y="21"/>
                    </a:lnTo>
                    <a:lnTo>
                      <a:pt x="73" y="26"/>
                    </a:lnTo>
                    <a:lnTo>
                      <a:pt x="81" y="31"/>
                    </a:lnTo>
                    <a:lnTo>
                      <a:pt x="91" y="37"/>
                    </a:lnTo>
                    <a:lnTo>
                      <a:pt x="99" y="42"/>
                    </a:lnTo>
                    <a:lnTo>
                      <a:pt x="94" y="180"/>
                    </a:lnTo>
                    <a:lnTo>
                      <a:pt x="92" y="336"/>
                    </a:lnTo>
                    <a:lnTo>
                      <a:pt x="88" y="487"/>
                    </a:lnTo>
                    <a:lnTo>
                      <a:pt x="76" y="606"/>
                    </a:lnTo>
                    <a:lnTo>
                      <a:pt x="66" y="609"/>
                    </a:lnTo>
                    <a:lnTo>
                      <a:pt x="58" y="611"/>
                    </a:lnTo>
                    <a:lnTo>
                      <a:pt x="48" y="614"/>
                    </a:lnTo>
                    <a:lnTo>
                      <a:pt x="39" y="618"/>
                    </a:lnTo>
                    <a:lnTo>
                      <a:pt x="29" y="621"/>
                    </a:lnTo>
                    <a:lnTo>
                      <a:pt x="20" y="624"/>
                    </a:lnTo>
                    <a:lnTo>
                      <a:pt x="10" y="626"/>
                    </a:lnTo>
                    <a:lnTo>
                      <a:pt x="0" y="629"/>
                    </a:lnTo>
                    <a:lnTo>
                      <a:pt x="7" y="545"/>
                    </a:lnTo>
                    <a:lnTo>
                      <a:pt x="16" y="468"/>
                    </a:lnTo>
                    <a:lnTo>
                      <a:pt x="27" y="396"/>
                    </a:lnTo>
                    <a:lnTo>
                      <a:pt x="37" y="326"/>
                    </a:lnTo>
                    <a:lnTo>
                      <a:pt x="43" y="254"/>
                    </a:lnTo>
                    <a:lnTo>
                      <a:pt x="45" y="177"/>
                    </a:lnTo>
                    <a:lnTo>
                      <a:pt x="41" y="94"/>
                    </a:lnTo>
                    <a:lnTo>
                      <a:pt x="28" y="0"/>
                    </a:lnTo>
                    <a:close/>
                  </a:path>
                </a:pathLst>
              </a:custGeom>
              <a:solidFill>
                <a:srgbClr val="513D26"/>
              </a:solidFill>
              <a:ln w="9525">
                <a:noFill/>
                <a:round/>
                <a:headEnd/>
                <a:tailEnd/>
              </a:ln>
            </p:spPr>
            <p:txBody>
              <a:bodyPr/>
              <a:lstStyle/>
              <a:p>
                <a:endParaRPr lang="en-US"/>
              </a:p>
            </p:txBody>
          </p:sp>
          <p:sp>
            <p:nvSpPr>
              <p:cNvPr id="408" name="Freeform 153"/>
              <p:cNvSpPr>
                <a:spLocks/>
              </p:cNvSpPr>
              <p:nvPr/>
            </p:nvSpPr>
            <p:spPr bwMode="auto">
              <a:xfrm>
                <a:off x="2981" y="1197"/>
                <a:ext cx="17" cy="106"/>
              </a:xfrm>
              <a:custGeom>
                <a:avLst/>
                <a:gdLst/>
                <a:ahLst/>
                <a:cxnLst>
                  <a:cxn ang="0">
                    <a:pos x="30" y="0"/>
                  </a:cxn>
                  <a:cxn ang="0">
                    <a:pos x="39" y="6"/>
                  </a:cxn>
                  <a:cxn ang="0">
                    <a:pos x="48" y="12"/>
                  </a:cxn>
                  <a:cxn ang="0">
                    <a:pos x="57" y="17"/>
                  </a:cxn>
                  <a:cxn ang="0">
                    <a:pos x="66" y="22"/>
                  </a:cxn>
                  <a:cxn ang="0">
                    <a:pos x="75" y="27"/>
                  </a:cxn>
                  <a:cxn ang="0">
                    <a:pos x="84" y="33"/>
                  </a:cxn>
                  <a:cxn ang="0">
                    <a:pos x="93" y="38"/>
                  </a:cxn>
                  <a:cxn ang="0">
                    <a:pos x="103" y="44"/>
                  </a:cxn>
                  <a:cxn ang="0">
                    <a:pos x="94" y="182"/>
                  </a:cxn>
                  <a:cxn ang="0">
                    <a:pos x="92" y="340"/>
                  </a:cxn>
                  <a:cxn ang="0">
                    <a:pos x="88" y="492"/>
                  </a:cxn>
                  <a:cxn ang="0">
                    <a:pos x="77" y="612"/>
                  </a:cxn>
                  <a:cxn ang="0">
                    <a:pos x="68" y="615"/>
                  </a:cxn>
                  <a:cxn ang="0">
                    <a:pos x="57" y="618"/>
                  </a:cxn>
                  <a:cxn ang="0">
                    <a:pos x="47" y="621"/>
                  </a:cxn>
                  <a:cxn ang="0">
                    <a:pos x="38" y="624"/>
                  </a:cxn>
                  <a:cxn ang="0">
                    <a:pos x="28" y="627"/>
                  </a:cxn>
                  <a:cxn ang="0">
                    <a:pos x="19" y="630"/>
                  </a:cxn>
                  <a:cxn ang="0">
                    <a:pos x="9" y="633"/>
                  </a:cxn>
                  <a:cxn ang="0">
                    <a:pos x="0" y="636"/>
                  </a:cxn>
                  <a:cxn ang="0">
                    <a:pos x="6" y="552"/>
                  </a:cxn>
                  <a:cxn ang="0">
                    <a:pos x="15" y="475"/>
                  </a:cxn>
                  <a:cxn ang="0">
                    <a:pos x="26" y="402"/>
                  </a:cxn>
                  <a:cxn ang="0">
                    <a:pos x="37" y="330"/>
                  </a:cxn>
                  <a:cxn ang="0">
                    <a:pos x="44" y="257"/>
                  </a:cxn>
                  <a:cxn ang="0">
                    <a:pos x="46" y="179"/>
                  </a:cxn>
                  <a:cxn ang="0">
                    <a:pos x="43" y="95"/>
                  </a:cxn>
                  <a:cxn ang="0">
                    <a:pos x="30" y="0"/>
                  </a:cxn>
                </a:cxnLst>
                <a:rect l="0" t="0" r="r" b="b"/>
                <a:pathLst>
                  <a:path w="103" h="636">
                    <a:moveTo>
                      <a:pt x="30" y="0"/>
                    </a:moveTo>
                    <a:lnTo>
                      <a:pt x="39" y="6"/>
                    </a:lnTo>
                    <a:lnTo>
                      <a:pt x="48" y="12"/>
                    </a:lnTo>
                    <a:lnTo>
                      <a:pt x="57" y="17"/>
                    </a:lnTo>
                    <a:lnTo>
                      <a:pt x="66" y="22"/>
                    </a:lnTo>
                    <a:lnTo>
                      <a:pt x="75" y="27"/>
                    </a:lnTo>
                    <a:lnTo>
                      <a:pt x="84" y="33"/>
                    </a:lnTo>
                    <a:lnTo>
                      <a:pt x="93" y="38"/>
                    </a:lnTo>
                    <a:lnTo>
                      <a:pt x="103" y="44"/>
                    </a:lnTo>
                    <a:lnTo>
                      <a:pt x="94" y="182"/>
                    </a:lnTo>
                    <a:lnTo>
                      <a:pt x="92" y="340"/>
                    </a:lnTo>
                    <a:lnTo>
                      <a:pt x="88" y="492"/>
                    </a:lnTo>
                    <a:lnTo>
                      <a:pt x="77" y="612"/>
                    </a:lnTo>
                    <a:lnTo>
                      <a:pt x="68" y="615"/>
                    </a:lnTo>
                    <a:lnTo>
                      <a:pt x="57" y="618"/>
                    </a:lnTo>
                    <a:lnTo>
                      <a:pt x="47" y="621"/>
                    </a:lnTo>
                    <a:lnTo>
                      <a:pt x="38" y="624"/>
                    </a:lnTo>
                    <a:lnTo>
                      <a:pt x="28" y="627"/>
                    </a:lnTo>
                    <a:lnTo>
                      <a:pt x="19" y="630"/>
                    </a:lnTo>
                    <a:lnTo>
                      <a:pt x="9" y="633"/>
                    </a:lnTo>
                    <a:lnTo>
                      <a:pt x="0" y="636"/>
                    </a:lnTo>
                    <a:lnTo>
                      <a:pt x="6" y="552"/>
                    </a:lnTo>
                    <a:lnTo>
                      <a:pt x="15" y="475"/>
                    </a:lnTo>
                    <a:lnTo>
                      <a:pt x="26" y="402"/>
                    </a:lnTo>
                    <a:lnTo>
                      <a:pt x="37" y="330"/>
                    </a:lnTo>
                    <a:lnTo>
                      <a:pt x="44" y="257"/>
                    </a:lnTo>
                    <a:lnTo>
                      <a:pt x="46" y="179"/>
                    </a:lnTo>
                    <a:lnTo>
                      <a:pt x="43" y="95"/>
                    </a:lnTo>
                    <a:lnTo>
                      <a:pt x="30" y="0"/>
                    </a:lnTo>
                    <a:close/>
                  </a:path>
                </a:pathLst>
              </a:custGeom>
              <a:solidFill>
                <a:srgbClr val="4C3A23"/>
              </a:solidFill>
              <a:ln w="9525">
                <a:noFill/>
                <a:round/>
                <a:headEnd/>
                <a:tailEnd/>
              </a:ln>
            </p:spPr>
            <p:txBody>
              <a:bodyPr/>
              <a:lstStyle/>
              <a:p>
                <a:endParaRPr lang="en-US"/>
              </a:p>
            </p:txBody>
          </p:sp>
          <p:sp>
            <p:nvSpPr>
              <p:cNvPr id="409" name="Freeform 154"/>
              <p:cNvSpPr>
                <a:spLocks/>
              </p:cNvSpPr>
              <p:nvPr/>
            </p:nvSpPr>
            <p:spPr bwMode="auto">
              <a:xfrm>
                <a:off x="2979" y="1196"/>
                <a:ext cx="17" cy="107"/>
              </a:xfrm>
              <a:custGeom>
                <a:avLst/>
                <a:gdLst/>
                <a:ahLst/>
                <a:cxnLst>
                  <a:cxn ang="0">
                    <a:pos x="33" y="0"/>
                  </a:cxn>
                  <a:cxn ang="0">
                    <a:pos x="105" y="44"/>
                  </a:cxn>
                  <a:cxn ang="0">
                    <a:pos x="95" y="183"/>
                  </a:cxn>
                  <a:cxn ang="0">
                    <a:pos x="92" y="343"/>
                  </a:cxn>
                  <a:cxn ang="0">
                    <a:pos x="89" y="496"/>
                  </a:cxn>
                  <a:cxn ang="0">
                    <a:pos x="78" y="617"/>
                  </a:cxn>
                  <a:cxn ang="0">
                    <a:pos x="0" y="642"/>
                  </a:cxn>
                  <a:cxn ang="0">
                    <a:pos x="6" y="558"/>
                  </a:cxn>
                  <a:cxn ang="0">
                    <a:pos x="17" y="480"/>
                  </a:cxn>
                  <a:cxn ang="0">
                    <a:pos x="27" y="406"/>
                  </a:cxn>
                  <a:cxn ang="0">
                    <a:pos x="38" y="333"/>
                  </a:cxn>
                  <a:cxn ang="0">
                    <a:pos x="45" y="258"/>
                  </a:cxn>
                  <a:cxn ang="0">
                    <a:pos x="49" y="180"/>
                  </a:cxn>
                  <a:cxn ang="0">
                    <a:pos x="45" y="95"/>
                  </a:cxn>
                  <a:cxn ang="0">
                    <a:pos x="33" y="0"/>
                  </a:cxn>
                </a:cxnLst>
                <a:rect l="0" t="0" r="r" b="b"/>
                <a:pathLst>
                  <a:path w="105" h="642">
                    <a:moveTo>
                      <a:pt x="33" y="0"/>
                    </a:moveTo>
                    <a:lnTo>
                      <a:pt x="105" y="44"/>
                    </a:lnTo>
                    <a:lnTo>
                      <a:pt x="95" y="183"/>
                    </a:lnTo>
                    <a:lnTo>
                      <a:pt x="92" y="343"/>
                    </a:lnTo>
                    <a:lnTo>
                      <a:pt x="89" y="496"/>
                    </a:lnTo>
                    <a:lnTo>
                      <a:pt x="78" y="617"/>
                    </a:lnTo>
                    <a:lnTo>
                      <a:pt x="0" y="642"/>
                    </a:lnTo>
                    <a:lnTo>
                      <a:pt x="6" y="558"/>
                    </a:lnTo>
                    <a:lnTo>
                      <a:pt x="17" y="480"/>
                    </a:lnTo>
                    <a:lnTo>
                      <a:pt x="27" y="406"/>
                    </a:lnTo>
                    <a:lnTo>
                      <a:pt x="38" y="333"/>
                    </a:lnTo>
                    <a:lnTo>
                      <a:pt x="45" y="258"/>
                    </a:lnTo>
                    <a:lnTo>
                      <a:pt x="49" y="180"/>
                    </a:lnTo>
                    <a:lnTo>
                      <a:pt x="45" y="95"/>
                    </a:lnTo>
                    <a:lnTo>
                      <a:pt x="33" y="0"/>
                    </a:lnTo>
                    <a:close/>
                  </a:path>
                </a:pathLst>
              </a:custGeom>
              <a:solidFill>
                <a:srgbClr val="473A26"/>
              </a:solidFill>
              <a:ln w="9525">
                <a:noFill/>
                <a:round/>
                <a:headEnd/>
                <a:tailEnd/>
              </a:ln>
            </p:spPr>
            <p:txBody>
              <a:bodyPr/>
              <a:lstStyle/>
              <a:p>
                <a:endParaRPr lang="en-US"/>
              </a:p>
            </p:txBody>
          </p:sp>
          <p:sp>
            <p:nvSpPr>
              <p:cNvPr id="410" name="Freeform 155"/>
              <p:cNvSpPr>
                <a:spLocks/>
              </p:cNvSpPr>
              <p:nvPr/>
            </p:nvSpPr>
            <p:spPr bwMode="auto">
              <a:xfrm>
                <a:off x="2801" y="1306"/>
                <a:ext cx="146" cy="11"/>
              </a:xfrm>
              <a:custGeom>
                <a:avLst/>
                <a:gdLst/>
                <a:ahLst/>
                <a:cxnLst>
                  <a:cxn ang="0">
                    <a:pos x="2" y="0"/>
                  </a:cxn>
                  <a:cxn ang="0">
                    <a:pos x="43" y="9"/>
                  </a:cxn>
                  <a:cxn ang="0">
                    <a:pos x="82" y="17"/>
                  </a:cxn>
                  <a:cxn ang="0">
                    <a:pos x="120" y="23"/>
                  </a:cxn>
                  <a:cxn ang="0">
                    <a:pos x="156" y="29"/>
                  </a:cxn>
                  <a:cxn ang="0">
                    <a:pos x="194" y="33"/>
                  </a:cxn>
                  <a:cxn ang="0">
                    <a:pos x="230" y="36"/>
                  </a:cxn>
                  <a:cxn ang="0">
                    <a:pos x="266" y="39"/>
                  </a:cxn>
                  <a:cxn ang="0">
                    <a:pos x="304" y="40"/>
                  </a:cxn>
                  <a:cxn ang="0">
                    <a:pos x="343" y="41"/>
                  </a:cxn>
                  <a:cxn ang="0">
                    <a:pos x="382" y="40"/>
                  </a:cxn>
                  <a:cxn ang="0">
                    <a:pos x="425" y="39"/>
                  </a:cxn>
                  <a:cxn ang="0">
                    <a:pos x="468" y="37"/>
                  </a:cxn>
                  <a:cxn ang="0">
                    <a:pos x="515" y="34"/>
                  </a:cxn>
                  <a:cxn ang="0">
                    <a:pos x="565" y="30"/>
                  </a:cxn>
                  <a:cxn ang="0">
                    <a:pos x="619" y="26"/>
                  </a:cxn>
                  <a:cxn ang="0">
                    <a:pos x="676" y="21"/>
                  </a:cxn>
                  <a:cxn ang="0">
                    <a:pos x="710" y="15"/>
                  </a:cxn>
                  <a:cxn ang="0">
                    <a:pos x="775" y="18"/>
                  </a:cxn>
                  <a:cxn ang="0">
                    <a:pos x="874" y="30"/>
                  </a:cxn>
                  <a:cxn ang="0">
                    <a:pos x="763" y="42"/>
                  </a:cxn>
                  <a:cxn ang="0">
                    <a:pos x="680" y="54"/>
                  </a:cxn>
                  <a:cxn ang="0">
                    <a:pos x="645" y="58"/>
                  </a:cxn>
                  <a:cxn ang="0">
                    <a:pos x="610" y="62"/>
                  </a:cxn>
                  <a:cxn ang="0">
                    <a:pos x="575" y="64"/>
                  </a:cxn>
                  <a:cxn ang="0">
                    <a:pos x="541" y="66"/>
                  </a:cxn>
                  <a:cxn ang="0">
                    <a:pos x="507" y="68"/>
                  </a:cxn>
                  <a:cxn ang="0">
                    <a:pos x="474" y="68"/>
                  </a:cxn>
                  <a:cxn ang="0">
                    <a:pos x="441" y="68"/>
                  </a:cxn>
                  <a:cxn ang="0">
                    <a:pos x="409" y="68"/>
                  </a:cxn>
                  <a:cxn ang="0">
                    <a:pos x="378" y="67"/>
                  </a:cxn>
                  <a:cxn ang="0">
                    <a:pos x="347" y="66"/>
                  </a:cxn>
                  <a:cxn ang="0">
                    <a:pos x="318" y="64"/>
                  </a:cxn>
                  <a:cxn ang="0">
                    <a:pos x="290" y="62"/>
                  </a:cxn>
                  <a:cxn ang="0">
                    <a:pos x="262" y="59"/>
                  </a:cxn>
                  <a:cxn ang="0">
                    <a:pos x="235" y="57"/>
                  </a:cxn>
                  <a:cxn ang="0">
                    <a:pos x="210" y="54"/>
                  </a:cxn>
                  <a:cxn ang="0">
                    <a:pos x="186" y="50"/>
                  </a:cxn>
                  <a:cxn ang="0">
                    <a:pos x="163" y="47"/>
                  </a:cxn>
                  <a:cxn ang="0">
                    <a:pos x="142" y="42"/>
                  </a:cxn>
                  <a:cxn ang="0">
                    <a:pos x="120" y="39"/>
                  </a:cxn>
                  <a:cxn ang="0">
                    <a:pos x="102" y="35"/>
                  </a:cxn>
                  <a:cxn ang="0">
                    <a:pos x="84" y="31"/>
                  </a:cxn>
                  <a:cxn ang="0">
                    <a:pos x="68" y="27"/>
                  </a:cxn>
                  <a:cxn ang="0">
                    <a:pos x="53" y="24"/>
                  </a:cxn>
                  <a:cxn ang="0">
                    <a:pos x="40" y="20"/>
                  </a:cxn>
                  <a:cxn ang="0">
                    <a:pos x="30" y="17"/>
                  </a:cxn>
                  <a:cxn ang="0">
                    <a:pos x="20" y="14"/>
                  </a:cxn>
                  <a:cxn ang="0">
                    <a:pos x="12" y="11"/>
                  </a:cxn>
                  <a:cxn ang="0">
                    <a:pos x="6" y="8"/>
                  </a:cxn>
                  <a:cxn ang="0">
                    <a:pos x="2" y="5"/>
                  </a:cxn>
                  <a:cxn ang="0">
                    <a:pos x="0" y="3"/>
                  </a:cxn>
                  <a:cxn ang="0">
                    <a:pos x="0" y="1"/>
                  </a:cxn>
                  <a:cxn ang="0">
                    <a:pos x="2" y="0"/>
                  </a:cxn>
                </a:cxnLst>
                <a:rect l="0" t="0" r="r" b="b"/>
                <a:pathLst>
                  <a:path w="874" h="68">
                    <a:moveTo>
                      <a:pt x="2" y="0"/>
                    </a:moveTo>
                    <a:lnTo>
                      <a:pt x="43" y="9"/>
                    </a:lnTo>
                    <a:lnTo>
                      <a:pt x="82" y="17"/>
                    </a:lnTo>
                    <a:lnTo>
                      <a:pt x="120" y="23"/>
                    </a:lnTo>
                    <a:lnTo>
                      <a:pt x="156" y="29"/>
                    </a:lnTo>
                    <a:lnTo>
                      <a:pt x="194" y="33"/>
                    </a:lnTo>
                    <a:lnTo>
                      <a:pt x="230" y="36"/>
                    </a:lnTo>
                    <a:lnTo>
                      <a:pt x="266" y="39"/>
                    </a:lnTo>
                    <a:lnTo>
                      <a:pt x="304" y="40"/>
                    </a:lnTo>
                    <a:lnTo>
                      <a:pt x="343" y="41"/>
                    </a:lnTo>
                    <a:lnTo>
                      <a:pt x="382" y="40"/>
                    </a:lnTo>
                    <a:lnTo>
                      <a:pt x="425" y="39"/>
                    </a:lnTo>
                    <a:lnTo>
                      <a:pt x="468" y="37"/>
                    </a:lnTo>
                    <a:lnTo>
                      <a:pt x="515" y="34"/>
                    </a:lnTo>
                    <a:lnTo>
                      <a:pt x="565" y="30"/>
                    </a:lnTo>
                    <a:lnTo>
                      <a:pt x="619" y="26"/>
                    </a:lnTo>
                    <a:lnTo>
                      <a:pt x="676" y="21"/>
                    </a:lnTo>
                    <a:lnTo>
                      <a:pt x="710" y="15"/>
                    </a:lnTo>
                    <a:lnTo>
                      <a:pt x="775" y="18"/>
                    </a:lnTo>
                    <a:lnTo>
                      <a:pt x="874" y="30"/>
                    </a:lnTo>
                    <a:lnTo>
                      <a:pt x="763" y="42"/>
                    </a:lnTo>
                    <a:lnTo>
                      <a:pt x="680" y="54"/>
                    </a:lnTo>
                    <a:lnTo>
                      <a:pt x="645" y="58"/>
                    </a:lnTo>
                    <a:lnTo>
                      <a:pt x="610" y="62"/>
                    </a:lnTo>
                    <a:lnTo>
                      <a:pt x="575" y="64"/>
                    </a:lnTo>
                    <a:lnTo>
                      <a:pt x="541" y="66"/>
                    </a:lnTo>
                    <a:lnTo>
                      <a:pt x="507" y="68"/>
                    </a:lnTo>
                    <a:lnTo>
                      <a:pt x="474" y="68"/>
                    </a:lnTo>
                    <a:lnTo>
                      <a:pt x="441" y="68"/>
                    </a:lnTo>
                    <a:lnTo>
                      <a:pt x="409" y="68"/>
                    </a:lnTo>
                    <a:lnTo>
                      <a:pt x="378" y="67"/>
                    </a:lnTo>
                    <a:lnTo>
                      <a:pt x="347" y="66"/>
                    </a:lnTo>
                    <a:lnTo>
                      <a:pt x="318" y="64"/>
                    </a:lnTo>
                    <a:lnTo>
                      <a:pt x="290" y="62"/>
                    </a:lnTo>
                    <a:lnTo>
                      <a:pt x="262" y="59"/>
                    </a:lnTo>
                    <a:lnTo>
                      <a:pt x="235" y="57"/>
                    </a:lnTo>
                    <a:lnTo>
                      <a:pt x="210" y="54"/>
                    </a:lnTo>
                    <a:lnTo>
                      <a:pt x="186" y="50"/>
                    </a:lnTo>
                    <a:lnTo>
                      <a:pt x="163" y="47"/>
                    </a:lnTo>
                    <a:lnTo>
                      <a:pt x="142" y="42"/>
                    </a:lnTo>
                    <a:lnTo>
                      <a:pt x="120" y="39"/>
                    </a:lnTo>
                    <a:lnTo>
                      <a:pt x="102" y="35"/>
                    </a:lnTo>
                    <a:lnTo>
                      <a:pt x="84" y="31"/>
                    </a:lnTo>
                    <a:lnTo>
                      <a:pt x="68" y="27"/>
                    </a:lnTo>
                    <a:lnTo>
                      <a:pt x="53" y="24"/>
                    </a:lnTo>
                    <a:lnTo>
                      <a:pt x="40" y="20"/>
                    </a:lnTo>
                    <a:lnTo>
                      <a:pt x="30" y="17"/>
                    </a:lnTo>
                    <a:lnTo>
                      <a:pt x="20" y="14"/>
                    </a:lnTo>
                    <a:lnTo>
                      <a:pt x="12" y="11"/>
                    </a:lnTo>
                    <a:lnTo>
                      <a:pt x="6" y="8"/>
                    </a:lnTo>
                    <a:lnTo>
                      <a:pt x="2" y="5"/>
                    </a:lnTo>
                    <a:lnTo>
                      <a:pt x="0" y="3"/>
                    </a:lnTo>
                    <a:lnTo>
                      <a:pt x="0" y="1"/>
                    </a:lnTo>
                    <a:lnTo>
                      <a:pt x="2" y="0"/>
                    </a:lnTo>
                    <a:close/>
                  </a:path>
                </a:pathLst>
              </a:custGeom>
              <a:solidFill>
                <a:srgbClr val="7C421C"/>
              </a:solidFill>
              <a:ln w="9525">
                <a:noFill/>
                <a:round/>
                <a:headEnd/>
                <a:tailEnd/>
              </a:ln>
            </p:spPr>
            <p:txBody>
              <a:bodyPr/>
              <a:lstStyle/>
              <a:p>
                <a:endParaRPr lang="en-US"/>
              </a:p>
            </p:txBody>
          </p:sp>
          <p:sp>
            <p:nvSpPr>
              <p:cNvPr id="411" name="Freeform 156"/>
              <p:cNvSpPr>
                <a:spLocks/>
              </p:cNvSpPr>
              <p:nvPr/>
            </p:nvSpPr>
            <p:spPr bwMode="auto">
              <a:xfrm>
                <a:off x="2844" y="1317"/>
                <a:ext cx="54" cy="14"/>
              </a:xfrm>
              <a:custGeom>
                <a:avLst/>
                <a:gdLst/>
                <a:ahLst/>
                <a:cxnLst>
                  <a:cxn ang="0">
                    <a:pos x="0" y="0"/>
                  </a:cxn>
                  <a:cxn ang="0">
                    <a:pos x="42" y="7"/>
                  </a:cxn>
                  <a:cxn ang="0">
                    <a:pos x="118" y="7"/>
                  </a:cxn>
                  <a:cxn ang="0">
                    <a:pos x="174" y="7"/>
                  </a:cxn>
                  <a:cxn ang="0">
                    <a:pos x="233" y="4"/>
                  </a:cxn>
                  <a:cxn ang="0">
                    <a:pos x="240" y="24"/>
                  </a:cxn>
                  <a:cxn ang="0">
                    <a:pos x="256" y="47"/>
                  </a:cxn>
                  <a:cxn ang="0">
                    <a:pos x="294" y="63"/>
                  </a:cxn>
                  <a:cxn ang="0">
                    <a:pos x="325" y="81"/>
                  </a:cxn>
                  <a:cxn ang="0">
                    <a:pos x="269" y="81"/>
                  </a:cxn>
                  <a:cxn ang="0">
                    <a:pos x="194" y="74"/>
                  </a:cxn>
                  <a:cxn ang="0">
                    <a:pos x="124" y="66"/>
                  </a:cxn>
                  <a:cxn ang="0">
                    <a:pos x="76" y="57"/>
                  </a:cxn>
                  <a:cxn ang="0">
                    <a:pos x="18" y="22"/>
                  </a:cxn>
                  <a:cxn ang="0">
                    <a:pos x="0" y="0"/>
                  </a:cxn>
                </a:cxnLst>
                <a:rect l="0" t="0" r="r" b="b"/>
                <a:pathLst>
                  <a:path w="325" h="81">
                    <a:moveTo>
                      <a:pt x="0" y="0"/>
                    </a:moveTo>
                    <a:lnTo>
                      <a:pt x="42" y="7"/>
                    </a:lnTo>
                    <a:lnTo>
                      <a:pt x="118" y="7"/>
                    </a:lnTo>
                    <a:lnTo>
                      <a:pt x="174" y="7"/>
                    </a:lnTo>
                    <a:lnTo>
                      <a:pt x="233" y="4"/>
                    </a:lnTo>
                    <a:lnTo>
                      <a:pt x="240" y="24"/>
                    </a:lnTo>
                    <a:lnTo>
                      <a:pt x="256" y="47"/>
                    </a:lnTo>
                    <a:lnTo>
                      <a:pt x="294" y="63"/>
                    </a:lnTo>
                    <a:lnTo>
                      <a:pt x="325" y="81"/>
                    </a:lnTo>
                    <a:lnTo>
                      <a:pt x="269" y="81"/>
                    </a:lnTo>
                    <a:lnTo>
                      <a:pt x="194" y="74"/>
                    </a:lnTo>
                    <a:lnTo>
                      <a:pt x="124" y="66"/>
                    </a:lnTo>
                    <a:lnTo>
                      <a:pt x="76" y="57"/>
                    </a:lnTo>
                    <a:lnTo>
                      <a:pt x="18" y="22"/>
                    </a:lnTo>
                    <a:lnTo>
                      <a:pt x="0" y="0"/>
                    </a:lnTo>
                    <a:close/>
                  </a:path>
                </a:pathLst>
              </a:custGeom>
              <a:solidFill>
                <a:srgbClr val="7C421C"/>
              </a:solidFill>
              <a:ln w="9525">
                <a:noFill/>
                <a:round/>
                <a:headEnd/>
                <a:tailEnd/>
              </a:ln>
            </p:spPr>
            <p:txBody>
              <a:bodyPr/>
              <a:lstStyle/>
              <a:p>
                <a:endParaRPr lang="en-US"/>
              </a:p>
            </p:txBody>
          </p:sp>
          <p:sp>
            <p:nvSpPr>
              <p:cNvPr id="412" name="Freeform 157"/>
              <p:cNvSpPr>
                <a:spLocks/>
              </p:cNvSpPr>
              <p:nvPr/>
            </p:nvSpPr>
            <p:spPr bwMode="auto">
              <a:xfrm>
                <a:off x="2834" y="1329"/>
                <a:ext cx="95" cy="22"/>
              </a:xfrm>
              <a:custGeom>
                <a:avLst/>
                <a:gdLst/>
                <a:ahLst/>
                <a:cxnLst>
                  <a:cxn ang="0">
                    <a:pos x="157" y="0"/>
                  </a:cxn>
                  <a:cxn ang="0">
                    <a:pos x="123" y="0"/>
                  </a:cxn>
                  <a:cxn ang="0">
                    <a:pos x="69" y="17"/>
                  </a:cxn>
                  <a:cxn ang="0">
                    <a:pos x="13" y="41"/>
                  </a:cxn>
                  <a:cxn ang="0">
                    <a:pos x="2" y="52"/>
                  </a:cxn>
                  <a:cxn ang="0">
                    <a:pos x="0" y="62"/>
                  </a:cxn>
                  <a:cxn ang="0">
                    <a:pos x="4" y="72"/>
                  </a:cxn>
                  <a:cxn ang="0">
                    <a:pos x="14" y="80"/>
                  </a:cxn>
                  <a:cxn ang="0">
                    <a:pos x="30" y="88"/>
                  </a:cxn>
                  <a:cxn ang="0">
                    <a:pos x="49" y="94"/>
                  </a:cxn>
                  <a:cxn ang="0">
                    <a:pos x="71" y="100"/>
                  </a:cxn>
                  <a:cxn ang="0">
                    <a:pos x="97" y="105"/>
                  </a:cxn>
                  <a:cxn ang="0">
                    <a:pos x="123" y="110"/>
                  </a:cxn>
                  <a:cxn ang="0">
                    <a:pos x="150" y="114"/>
                  </a:cxn>
                  <a:cxn ang="0">
                    <a:pos x="177" y="117"/>
                  </a:cxn>
                  <a:cxn ang="0">
                    <a:pos x="201" y="120"/>
                  </a:cxn>
                  <a:cxn ang="0">
                    <a:pos x="223" y="122"/>
                  </a:cxn>
                  <a:cxn ang="0">
                    <a:pos x="243" y="124"/>
                  </a:cxn>
                  <a:cxn ang="0">
                    <a:pos x="257" y="125"/>
                  </a:cxn>
                  <a:cxn ang="0">
                    <a:pos x="267" y="126"/>
                  </a:cxn>
                  <a:cxn ang="0">
                    <a:pos x="442" y="132"/>
                  </a:cxn>
                  <a:cxn ang="0">
                    <a:pos x="572" y="117"/>
                  </a:cxn>
                  <a:cxn ang="0">
                    <a:pos x="549" y="106"/>
                  </a:cxn>
                  <a:cxn ang="0">
                    <a:pos x="528" y="96"/>
                  </a:cxn>
                  <a:cxn ang="0">
                    <a:pos x="507" y="86"/>
                  </a:cxn>
                  <a:cxn ang="0">
                    <a:pos x="487" y="76"/>
                  </a:cxn>
                  <a:cxn ang="0">
                    <a:pos x="467" y="65"/>
                  </a:cxn>
                  <a:cxn ang="0">
                    <a:pos x="448" y="53"/>
                  </a:cxn>
                  <a:cxn ang="0">
                    <a:pos x="429" y="41"/>
                  </a:cxn>
                  <a:cxn ang="0">
                    <a:pos x="409" y="28"/>
                  </a:cxn>
                  <a:cxn ang="0">
                    <a:pos x="381" y="27"/>
                  </a:cxn>
                  <a:cxn ang="0">
                    <a:pos x="369" y="27"/>
                  </a:cxn>
                  <a:cxn ang="0">
                    <a:pos x="356" y="26"/>
                  </a:cxn>
                  <a:cxn ang="0">
                    <a:pos x="343" y="26"/>
                  </a:cxn>
                  <a:cxn ang="0">
                    <a:pos x="329" y="25"/>
                  </a:cxn>
                  <a:cxn ang="0">
                    <a:pos x="313" y="25"/>
                  </a:cxn>
                  <a:cxn ang="0">
                    <a:pos x="298" y="24"/>
                  </a:cxn>
                  <a:cxn ang="0">
                    <a:pos x="282" y="23"/>
                  </a:cxn>
                  <a:cxn ang="0">
                    <a:pos x="266" y="22"/>
                  </a:cxn>
                  <a:cxn ang="0">
                    <a:pos x="250" y="20"/>
                  </a:cxn>
                  <a:cxn ang="0">
                    <a:pos x="235" y="19"/>
                  </a:cxn>
                  <a:cxn ang="0">
                    <a:pos x="219" y="16"/>
                  </a:cxn>
                  <a:cxn ang="0">
                    <a:pos x="205" y="14"/>
                  </a:cxn>
                  <a:cxn ang="0">
                    <a:pos x="191" y="11"/>
                  </a:cxn>
                  <a:cxn ang="0">
                    <a:pos x="179" y="8"/>
                  </a:cxn>
                  <a:cxn ang="0">
                    <a:pos x="167" y="4"/>
                  </a:cxn>
                  <a:cxn ang="0">
                    <a:pos x="157" y="0"/>
                  </a:cxn>
                </a:cxnLst>
                <a:rect l="0" t="0" r="r" b="b"/>
                <a:pathLst>
                  <a:path w="572" h="132">
                    <a:moveTo>
                      <a:pt x="157" y="0"/>
                    </a:moveTo>
                    <a:lnTo>
                      <a:pt x="123" y="0"/>
                    </a:lnTo>
                    <a:lnTo>
                      <a:pt x="69" y="17"/>
                    </a:lnTo>
                    <a:lnTo>
                      <a:pt x="13" y="41"/>
                    </a:lnTo>
                    <a:lnTo>
                      <a:pt x="2" y="52"/>
                    </a:lnTo>
                    <a:lnTo>
                      <a:pt x="0" y="62"/>
                    </a:lnTo>
                    <a:lnTo>
                      <a:pt x="4" y="72"/>
                    </a:lnTo>
                    <a:lnTo>
                      <a:pt x="14" y="80"/>
                    </a:lnTo>
                    <a:lnTo>
                      <a:pt x="30" y="88"/>
                    </a:lnTo>
                    <a:lnTo>
                      <a:pt x="49" y="94"/>
                    </a:lnTo>
                    <a:lnTo>
                      <a:pt x="71" y="100"/>
                    </a:lnTo>
                    <a:lnTo>
                      <a:pt x="97" y="105"/>
                    </a:lnTo>
                    <a:lnTo>
                      <a:pt x="123" y="110"/>
                    </a:lnTo>
                    <a:lnTo>
                      <a:pt x="150" y="114"/>
                    </a:lnTo>
                    <a:lnTo>
                      <a:pt x="177" y="117"/>
                    </a:lnTo>
                    <a:lnTo>
                      <a:pt x="201" y="120"/>
                    </a:lnTo>
                    <a:lnTo>
                      <a:pt x="223" y="122"/>
                    </a:lnTo>
                    <a:lnTo>
                      <a:pt x="243" y="124"/>
                    </a:lnTo>
                    <a:lnTo>
                      <a:pt x="257" y="125"/>
                    </a:lnTo>
                    <a:lnTo>
                      <a:pt x="267" y="126"/>
                    </a:lnTo>
                    <a:lnTo>
                      <a:pt x="442" y="132"/>
                    </a:lnTo>
                    <a:lnTo>
                      <a:pt x="572" y="117"/>
                    </a:lnTo>
                    <a:lnTo>
                      <a:pt x="549" y="106"/>
                    </a:lnTo>
                    <a:lnTo>
                      <a:pt x="528" y="96"/>
                    </a:lnTo>
                    <a:lnTo>
                      <a:pt x="507" y="86"/>
                    </a:lnTo>
                    <a:lnTo>
                      <a:pt x="487" y="76"/>
                    </a:lnTo>
                    <a:lnTo>
                      <a:pt x="467" y="65"/>
                    </a:lnTo>
                    <a:lnTo>
                      <a:pt x="448" y="53"/>
                    </a:lnTo>
                    <a:lnTo>
                      <a:pt x="429" y="41"/>
                    </a:lnTo>
                    <a:lnTo>
                      <a:pt x="409" y="28"/>
                    </a:lnTo>
                    <a:lnTo>
                      <a:pt x="381" y="27"/>
                    </a:lnTo>
                    <a:lnTo>
                      <a:pt x="369" y="27"/>
                    </a:lnTo>
                    <a:lnTo>
                      <a:pt x="356" y="26"/>
                    </a:lnTo>
                    <a:lnTo>
                      <a:pt x="343" y="26"/>
                    </a:lnTo>
                    <a:lnTo>
                      <a:pt x="329" y="25"/>
                    </a:lnTo>
                    <a:lnTo>
                      <a:pt x="313" y="25"/>
                    </a:lnTo>
                    <a:lnTo>
                      <a:pt x="298" y="24"/>
                    </a:lnTo>
                    <a:lnTo>
                      <a:pt x="282" y="23"/>
                    </a:lnTo>
                    <a:lnTo>
                      <a:pt x="266" y="22"/>
                    </a:lnTo>
                    <a:lnTo>
                      <a:pt x="250" y="20"/>
                    </a:lnTo>
                    <a:lnTo>
                      <a:pt x="235" y="19"/>
                    </a:lnTo>
                    <a:lnTo>
                      <a:pt x="219" y="16"/>
                    </a:lnTo>
                    <a:lnTo>
                      <a:pt x="205" y="14"/>
                    </a:lnTo>
                    <a:lnTo>
                      <a:pt x="191" y="11"/>
                    </a:lnTo>
                    <a:lnTo>
                      <a:pt x="179" y="8"/>
                    </a:lnTo>
                    <a:lnTo>
                      <a:pt x="167" y="4"/>
                    </a:lnTo>
                    <a:lnTo>
                      <a:pt x="157" y="0"/>
                    </a:lnTo>
                    <a:close/>
                  </a:path>
                </a:pathLst>
              </a:custGeom>
              <a:solidFill>
                <a:srgbClr val="7C421C"/>
              </a:solidFill>
              <a:ln w="9525">
                <a:noFill/>
                <a:round/>
                <a:headEnd/>
                <a:tailEnd/>
              </a:ln>
            </p:spPr>
            <p:txBody>
              <a:bodyPr/>
              <a:lstStyle/>
              <a:p>
                <a:endParaRPr lang="en-US"/>
              </a:p>
            </p:txBody>
          </p:sp>
          <p:sp>
            <p:nvSpPr>
              <p:cNvPr id="413" name="Freeform 158"/>
              <p:cNvSpPr>
                <a:spLocks/>
              </p:cNvSpPr>
              <p:nvPr/>
            </p:nvSpPr>
            <p:spPr bwMode="auto">
              <a:xfrm>
                <a:off x="2845" y="1317"/>
                <a:ext cx="37" cy="13"/>
              </a:xfrm>
              <a:custGeom>
                <a:avLst/>
                <a:gdLst/>
                <a:ahLst/>
                <a:cxnLst>
                  <a:cxn ang="0">
                    <a:pos x="0" y="0"/>
                  </a:cxn>
                  <a:cxn ang="0">
                    <a:pos x="13" y="12"/>
                  </a:cxn>
                  <a:cxn ang="0">
                    <a:pos x="26" y="23"/>
                  </a:cxn>
                  <a:cxn ang="0">
                    <a:pos x="38" y="32"/>
                  </a:cxn>
                  <a:cxn ang="0">
                    <a:pos x="50" y="41"/>
                  </a:cxn>
                  <a:cxn ang="0">
                    <a:pos x="63" y="48"/>
                  </a:cxn>
                  <a:cxn ang="0">
                    <a:pos x="75" y="55"/>
                  </a:cxn>
                  <a:cxn ang="0">
                    <a:pos x="86" y="61"/>
                  </a:cxn>
                  <a:cxn ang="0">
                    <a:pos x="99" y="66"/>
                  </a:cxn>
                  <a:cxn ang="0">
                    <a:pos x="112" y="70"/>
                  </a:cxn>
                  <a:cxn ang="0">
                    <a:pos x="125" y="73"/>
                  </a:cxn>
                  <a:cxn ang="0">
                    <a:pos x="138" y="76"/>
                  </a:cxn>
                  <a:cxn ang="0">
                    <a:pos x="153" y="78"/>
                  </a:cxn>
                  <a:cxn ang="0">
                    <a:pos x="168" y="79"/>
                  </a:cxn>
                  <a:cxn ang="0">
                    <a:pos x="184" y="80"/>
                  </a:cxn>
                  <a:cxn ang="0">
                    <a:pos x="200" y="81"/>
                  </a:cxn>
                  <a:cxn ang="0">
                    <a:pos x="218" y="81"/>
                  </a:cxn>
                  <a:cxn ang="0">
                    <a:pos x="204" y="73"/>
                  </a:cxn>
                  <a:cxn ang="0">
                    <a:pos x="194" y="66"/>
                  </a:cxn>
                  <a:cxn ang="0">
                    <a:pos x="184" y="58"/>
                  </a:cxn>
                  <a:cxn ang="0">
                    <a:pos x="176" y="50"/>
                  </a:cxn>
                  <a:cxn ang="0">
                    <a:pos x="168" y="43"/>
                  </a:cxn>
                  <a:cxn ang="0">
                    <a:pos x="161" y="34"/>
                  </a:cxn>
                  <a:cxn ang="0">
                    <a:pos x="152" y="24"/>
                  </a:cxn>
                  <a:cxn ang="0">
                    <a:pos x="143" y="12"/>
                  </a:cxn>
                  <a:cxn ang="0">
                    <a:pos x="93" y="12"/>
                  </a:cxn>
                  <a:cxn ang="0">
                    <a:pos x="0" y="0"/>
                  </a:cxn>
                </a:cxnLst>
                <a:rect l="0" t="0" r="r" b="b"/>
                <a:pathLst>
                  <a:path w="218" h="81">
                    <a:moveTo>
                      <a:pt x="0" y="0"/>
                    </a:moveTo>
                    <a:lnTo>
                      <a:pt x="13" y="12"/>
                    </a:lnTo>
                    <a:lnTo>
                      <a:pt x="26" y="23"/>
                    </a:lnTo>
                    <a:lnTo>
                      <a:pt x="38" y="32"/>
                    </a:lnTo>
                    <a:lnTo>
                      <a:pt x="50" y="41"/>
                    </a:lnTo>
                    <a:lnTo>
                      <a:pt x="63" y="48"/>
                    </a:lnTo>
                    <a:lnTo>
                      <a:pt x="75" y="55"/>
                    </a:lnTo>
                    <a:lnTo>
                      <a:pt x="86" y="61"/>
                    </a:lnTo>
                    <a:lnTo>
                      <a:pt x="99" y="66"/>
                    </a:lnTo>
                    <a:lnTo>
                      <a:pt x="112" y="70"/>
                    </a:lnTo>
                    <a:lnTo>
                      <a:pt x="125" y="73"/>
                    </a:lnTo>
                    <a:lnTo>
                      <a:pt x="138" y="76"/>
                    </a:lnTo>
                    <a:lnTo>
                      <a:pt x="153" y="78"/>
                    </a:lnTo>
                    <a:lnTo>
                      <a:pt x="168" y="79"/>
                    </a:lnTo>
                    <a:lnTo>
                      <a:pt x="184" y="80"/>
                    </a:lnTo>
                    <a:lnTo>
                      <a:pt x="200" y="81"/>
                    </a:lnTo>
                    <a:lnTo>
                      <a:pt x="218" y="81"/>
                    </a:lnTo>
                    <a:lnTo>
                      <a:pt x="204" y="73"/>
                    </a:lnTo>
                    <a:lnTo>
                      <a:pt x="194" y="66"/>
                    </a:lnTo>
                    <a:lnTo>
                      <a:pt x="184" y="58"/>
                    </a:lnTo>
                    <a:lnTo>
                      <a:pt x="176" y="50"/>
                    </a:lnTo>
                    <a:lnTo>
                      <a:pt x="168" y="43"/>
                    </a:lnTo>
                    <a:lnTo>
                      <a:pt x="161" y="34"/>
                    </a:lnTo>
                    <a:lnTo>
                      <a:pt x="152" y="24"/>
                    </a:lnTo>
                    <a:lnTo>
                      <a:pt x="143" y="12"/>
                    </a:lnTo>
                    <a:lnTo>
                      <a:pt x="93" y="12"/>
                    </a:lnTo>
                    <a:lnTo>
                      <a:pt x="0" y="0"/>
                    </a:lnTo>
                    <a:close/>
                  </a:path>
                </a:pathLst>
              </a:custGeom>
              <a:solidFill>
                <a:srgbClr val="967044"/>
              </a:solidFill>
              <a:ln w="9525">
                <a:noFill/>
                <a:round/>
                <a:headEnd/>
                <a:tailEnd/>
              </a:ln>
            </p:spPr>
            <p:txBody>
              <a:bodyPr/>
              <a:lstStyle/>
              <a:p>
                <a:endParaRPr lang="en-US"/>
              </a:p>
            </p:txBody>
          </p:sp>
          <p:sp>
            <p:nvSpPr>
              <p:cNvPr id="414" name="Freeform 159"/>
              <p:cNvSpPr>
                <a:spLocks/>
              </p:cNvSpPr>
              <p:nvPr/>
            </p:nvSpPr>
            <p:spPr bwMode="auto">
              <a:xfrm>
                <a:off x="2832" y="1327"/>
                <a:ext cx="77" cy="24"/>
              </a:xfrm>
              <a:custGeom>
                <a:avLst/>
                <a:gdLst/>
                <a:ahLst/>
                <a:cxnLst>
                  <a:cxn ang="0">
                    <a:pos x="123" y="0"/>
                  </a:cxn>
                  <a:cxn ang="0">
                    <a:pos x="60" y="26"/>
                  </a:cxn>
                  <a:cxn ang="0">
                    <a:pos x="0" y="61"/>
                  </a:cxn>
                  <a:cxn ang="0">
                    <a:pos x="6" y="72"/>
                  </a:cxn>
                  <a:cxn ang="0">
                    <a:pos x="16" y="84"/>
                  </a:cxn>
                  <a:cxn ang="0">
                    <a:pos x="31" y="93"/>
                  </a:cxn>
                  <a:cxn ang="0">
                    <a:pos x="50" y="100"/>
                  </a:cxn>
                  <a:cxn ang="0">
                    <a:pos x="72" y="107"/>
                  </a:cxn>
                  <a:cxn ang="0">
                    <a:pos x="95" y="113"/>
                  </a:cxn>
                  <a:cxn ang="0">
                    <a:pos x="122" y="118"/>
                  </a:cxn>
                  <a:cxn ang="0">
                    <a:pos x="148" y="122"/>
                  </a:cxn>
                  <a:cxn ang="0">
                    <a:pos x="176" y="126"/>
                  </a:cxn>
                  <a:cxn ang="0">
                    <a:pos x="204" y="129"/>
                  </a:cxn>
                  <a:cxn ang="0">
                    <a:pos x="230" y="131"/>
                  </a:cxn>
                  <a:cxn ang="0">
                    <a:pos x="257" y="134"/>
                  </a:cxn>
                  <a:cxn ang="0">
                    <a:pos x="280" y="135"/>
                  </a:cxn>
                  <a:cxn ang="0">
                    <a:pos x="303" y="137"/>
                  </a:cxn>
                  <a:cxn ang="0">
                    <a:pos x="322" y="139"/>
                  </a:cxn>
                  <a:cxn ang="0">
                    <a:pos x="337" y="140"/>
                  </a:cxn>
                  <a:cxn ang="0">
                    <a:pos x="462" y="140"/>
                  </a:cxn>
                  <a:cxn ang="0">
                    <a:pos x="399" y="100"/>
                  </a:cxn>
                  <a:cxn ang="0">
                    <a:pos x="354" y="32"/>
                  </a:cxn>
                  <a:cxn ang="0">
                    <a:pos x="270" y="32"/>
                  </a:cxn>
                  <a:cxn ang="0">
                    <a:pos x="160" y="14"/>
                  </a:cxn>
                  <a:cxn ang="0">
                    <a:pos x="123" y="0"/>
                  </a:cxn>
                </a:cxnLst>
                <a:rect l="0" t="0" r="r" b="b"/>
                <a:pathLst>
                  <a:path w="462" h="140">
                    <a:moveTo>
                      <a:pt x="123" y="0"/>
                    </a:moveTo>
                    <a:lnTo>
                      <a:pt x="60" y="26"/>
                    </a:lnTo>
                    <a:lnTo>
                      <a:pt x="0" y="61"/>
                    </a:lnTo>
                    <a:lnTo>
                      <a:pt x="6" y="72"/>
                    </a:lnTo>
                    <a:lnTo>
                      <a:pt x="16" y="84"/>
                    </a:lnTo>
                    <a:lnTo>
                      <a:pt x="31" y="93"/>
                    </a:lnTo>
                    <a:lnTo>
                      <a:pt x="50" y="100"/>
                    </a:lnTo>
                    <a:lnTo>
                      <a:pt x="72" y="107"/>
                    </a:lnTo>
                    <a:lnTo>
                      <a:pt x="95" y="113"/>
                    </a:lnTo>
                    <a:lnTo>
                      <a:pt x="122" y="118"/>
                    </a:lnTo>
                    <a:lnTo>
                      <a:pt x="148" y="122"/>
                    </a:lnTo>
                    <a:lnTo>
                      <a:pt x="176" y="126"/>
                    </a:lnTo>
                    <a:lnTo>
                      <a:pt x="204" y="129"/>
                    </a:lnTo>
                    <a:lnTo>
                      <a:pt x="230" y="131"/>
                    </a:lnTo>
                    <a:lnTo>
                      <a:pt x="257" y="134"/>
                    </a:lnTo>
                    <a:lnTo>
                      <a:pt x="280" y="135"/>
                    </a:lnTo>
                    <a:lnTo>
                      <a:pt x="303" y="137"/>
                    </a:lnTo>
                    <a:lnTo>
                      <a:pt x="322" y="139"/>
                    </a:lnTo>
                    <a:lnTo>
                      <a:pt x="337" y="140"/>
                    </a:lnTo>
                    <a:lnTo>
                      <a:pt x="462" y="140"/>
                    </a:lnTo>
                    <a:lnTo>
                      <a:pt x="399" y="100"/>
                    </a:lnTo>
                    <a:lnTo>
                      <a:pt x="354" y="32"/>
                    </a:lnTo>
                    <a:lnTo>
                      <a:pt x="270" y="32"/>
                    </a:lnTo>
                    <a:lnTo>
                      <a:pt x="160" y="14"/>
                    </a:lnTo>
                    <a:lnTo>
                      <a:pt x="123" y="0"/>
                    </a:lnTo>
                    <a:close/>
                  </a:path>
                </a:pathLst>
              </a:custGeom>
              <a:solidFill>
                <a:srgbClr val="967044"/>
              </a:solidFill>
              <a:ln w="9525">
                <a:noFill/>
                <a:round/>
                <a:headEnd/>
                <a:tailEnd/>
              </a:ln>
            </p:spPr>
            <p:txBody>
              <a:bodyPr/>
              <a:lstStyle/>
              <a:p>
                <a:endParaRPr lang="en-US"/>
              </a:p>
            </p:txBody>
          </p:sp>
          <p:sp>
            <p:nvSpPr>
              <p:cNvPr id="415" name="Freeform 160"/>
              <p:cNvSpPr>
                <a:spLocks/>
              </p:cNvSpPr>
              <p:nvPr/>
            </p:nvSpPr>
            <p:spPr bwMode="auto">
              <a:xfrm>
                <a:off x="2757" y="1243"/>
                <a:ext cx="24" cy="5"/>
              </a:xfrm>
              <a:custGeom>
                <a:avLst/>
                <a:gdLst/>
                <a:ahLst/>
                <a:cxnLst>
                  <a:cxn ang="0">
                    <a:pos x="0" y="15"/>
                  </a:cxn>
                  <a:cxn ang="0">
                    <a:pos x="0" y="26"/>
                  </a:cxn>
                  <a:cxn ang="0">
                    <a:pos x="145" y="27"/>
                  </a:cxn>
                  <a:cxn ang="0">
                    <a:pos x="145" y="11"/>
                  </a:cxn>
                  <a:cxn ang="0">
                    <a:pos x="93" y="13"/>
                  </a:cxn>
                  <a:cxn ang="0">
                    <a:pos x="88" y="8"/>
                  </a:cxn>
                  <a:cxn ang="0">
                    <a:pos x="82" y="4"/>
                  </a:cxn>
                  <a:cxn ang="0">
                    <a:pos x="76" y="2"/>
                  </a:cxn>
                  <a:cxn ang="0">
                    <a:pos x="70" y="0"/>
                  </a:cxn>
                  <a:cxn ang="0">
                    <a:pos x="65" y="1"/>
                  </a:cxn>
                  <a:cxn ang="0">
                    <a:pos x="59" y="3"/>
                  </a:cxn>
                  <a:cxn ang="0">
                    <a:pos x="54" y="7"/>
                  </a:cxn>
                  <a:cxn ang="0">
                    <a:pos x="50" y="13"/>
                  </a:cxn>
                  <a:cxn ang="0">
                    <a:pos x="0" y="15"/>
                  </a:cxn>
                </a:cxnLst>
                <a:rect l="0" t="0" r="r" b="b"/>
                <a:pathLst>
                  <a:path w="145" h="27">
                    <a:moveTo>
                      <a:pt x="0" y="15"/>
                    </a:moveTo>
                    <a:lnTo>
                      <a:pt x="0" y="26"/>
                    </a:lnTo>
                    <a:lnTo>
                      <a:pt x="145" y="27"/>
                    </a:lnTo>
                    <a:lnTo>
                      <a:pt x="145" y="11"/>
                    </a:lnTo>
                    <a:lnTo>
                      <a:pt x="93" y="13"/>
                    </a:lnTo>
                    <a:lnTo>
                      <a:pt x="88" y="8"/>
                    </a:lnTo>
                    <a:lnTo>
                      <a:pt x="82" y="4"/>
                    </a:lnTo>
                    <a:lnTo>
                      <a:pt x="76" y="2"/>
                    </a:lnTo>
                    <a:lnTo>
                      <a:pt x="70" y="0"/>
                    </a:lnTo>
                    <a:lnTo>
                      <a:pt x="65" y="1"/>
                    </a:lnTo>
                    <a:lnTo>
                      <a:pt x="59" y="3"/>
                    </a:lnTo>
                    <a:lnTo>
                      <a:pt x="54" y="7"/>
                    </a:lnTo>
                    <a:lnTo>
                      <a:pt x="50" y="13"/>
                    </a:lnTo>
                    <a:lnTo>
                      <a:pt x="0" y="15"/>
                    </a:lnTo>
                    <a:close/>
                  </a:path>
                </a:pathLst>
              </a:custGeom>
              <a:solidFill>
                <a:srgbClr val="5B6670"/>
              </a:solidFill>
              <a:ln w="9525">
                <a:noFill/>
                <a:round/>
                <a:headEnd/>
                <a:tailEnd/>
              </a:ln>
            </p:spPr>
            <p:txBody>
              <a:bodyPr/>
              <a:lstStyle/>
              <a:p>
                <a:endParaRPr lang="en-US"/>
              </a:p>
            </p:txBody>
          </p:sp>
          <p:sp>
            <p:nvSpPr>
              <p:cNvPr id="416" name="Freeform 161"/>
              <p:cNvSpPr>
                <a:spLocks/>
              </p:cNvSpPr>
              <p:nvPr/>
            </p:nvSpPr>
            <p:spPr bwMode="auto">
              <a:xfrm>
                <a:off x="2754" y="1255"/>
                <a:ext cx="28" cy="64"/>
              </a:xfrm>
              <a:custGeom>
                <a:avLst/>
                <a:gdLst/>
                <a:ahLst/>
                <a:cxnLst>
                  <a:cxn ang="0">
                    <a:pos x="124" y="0"/>
                  </a:cxn>
                  <a:cxn ang="0">
                    <a:pos x="165" y="0"/>
                  </a:cxn>
                  <a:cxn ang="0">
                    <a:pos x="143" y="21"/>
                  </a:cxn>
                  <a:cxn ang="0">
                    <a:pos x="142" y="109"/>
                  </a:cxn>
                  <a:cxn ang="0">
                    <a:pos x="144" y="201"/>
                  </a:cxn>
                  <a:cxn ang="0">
                    <a:pos x="150" y="285"/>
                  </a:cxn>
                  <a:cxn ang="0">
                    <a:pos x="158" y="352"/>
                  </a:cxn>
                  <a:cxn ang="0">
                    <a:pos x="19" y="352"/>
                  </a:cxn>
                  <a:cxn ang="0">
                    <a:pos x="0" y="385"/>
                  </a:cxn>
                  <a:cxn ang="0">
                    <a:pos x="2" y="328"/>
                  </a:cxn>
                  <a:cxn ang="0">
                    <a:pos x="124" y="337"/>
                  </a:cxn>
                  <a:cxn ang="0">
                    <a:pos x="124" y="0"/>
                  </a:cxn>
                </a:cxnLst>
                <a:rect l="0" t="0" r="r" b="b"/>
                <a:pathLst>
                  <a:path w="165" h="385">
                    <a:moveTo>
                      <a:pt x="124" y="0"/>
                    </a:moveTo>
                    <a:lnTo>
                      <a:pt x="165" y="0"/>
                    </a:lnTo>
                    <a:lnTo>
                      <a:pt x="143" y="21"/>
                    </a:lnTo>
                    <a:lnTo>
                      <a:pt x="142" y="109"/>
                    </a:lnTo>
                    <a:lnTo>
                      <a:pt x="144" y="201"/>
                    </a:lnTo>
                    <a:lnTo>
                      <a:pt x="150" y="285"/>
                    </a:lnTo>
                    <a:lnTo>
                      <a:pt x="158" y="352"/>
                    </a:lnTo>
                    <a:lnTo>
                      <a:pt x="19" y="352"/>
                    </a:lnTo>
                    <a:lnTo>
                      <a:pt x="0" y="385"/>
                    </a:lnTo>
                    <a:lnTo>
                      <a:pt x="2" y="328"/>
                    </a:lnTo>
                    <a:lnTo>
                      <a:pt x="124" y="337"/>
                    </a:lnTo>
                    <a:lnTo>
                      <a:pt x="124" y="0"/>
                    </a:lnTo>
                    <a:close/>
                  </a:path>
                </a:pathLst>
              </a:custGeom>
              <a:solidFill>
                <a:srgbClr val="5B6670"/>
              </a:solidFill>
              <a:ln w="9525">
                <a:noFill/>
                <a:round/>
                <a:headEnd/>
                <a:tailEnd/>
              </a:ln>
            </p:spPr>
            <p:txBody>
              <a:bodyPr/>
              <a:lstStyle/>
              <a:p>
                <a:endParaRPr lang="en-US"/>
              </a:p>
            </p:txBody>
          </p:sp>
          <p:sp>
            <p:nvSpPr>
              <p:cNvPr id="417" name="Freeform 162"/>
              <p:cNvSpPr>
                <a:spLocks/>
              </p:cNvSpPr>
              <p:nvPr/>
            </p:nvSpPr>
            <p:spPr bwMode="auto">
              <a:xfrm>
                <a:off x="2752" y="1248"/>
                <a:ext cx="32" cy="73"/>
              </a:xfrm>
              <a:custGeom>
                <a:avLst/>
                <a:gdLst/>
                <a:ahLst/>
                <a:cxnLst>
                  <a:cxn ang="0">
                    <a:pos x="0" y="40"/>
                  </a:cxn>
                  <a:cxn ang="0">
                    <a:pos x="0" y="440"/>
                  </a:cxn>
                  <a:cxn ang="0">
                    <a:pos x="19" y="442"/>
                  </a:cxn>
                  <a:cxn ang="0">
                    <a:pos x="19" y="368"/>
                  </a:cxn>
                  <a:cxn ang="0">
                    <a:pos x="20" y="62"/>
                  </a:cxn>
                  <a:cxn ang="0">
                    <a:pos x="195" y="37"/>
                  </a:cxn>
                  <a:cxn ang="0">
                    <a:pos x="195" y="12"/>
                  </a:cxn>
                  <a:cxn ang="0">
                    <a:pos x="4" y="0"/>
                  </a:cxn>
                  <a:cxn ang="0">
                    <a:pos x="0" y="40"/>
                  </a:cxn>
                </a:cxnLst>
                <a:rect l="0" t="0" r="r" b="b"/>
                <a:pathLst>
                  <a:path w="195" h="442">
                    <a:moveTo>
                      <a:pt x="0" y="40"/>
                    </a:moveTo>
                    <a:lnTo>
                      <a:pt x="0" y="440"/>
                    </a:lnTo>
                    <a:lnTo>
                      <a:pt x="19" y="442"/>
                    </a:lnTo>
                    <a:lnTo>
                      <a:pt x="19" y="368"/>
                    </a:lnTo>
                    <a:lnTo>
                      <a:pt x="20" y="62"/>
                    </a:lnTo>
                    <a:lnTo>
                      <a:pt x="195" y="37"/>
                    </a:lnTo>
                    <a:lnTo>
                      <a:pt x="195" y="12"/>
                    </a:lnTo>
                    <a:lnTo>
                      <a:pt x="4" y="0"/>
                    </a:lnTo>
                    <a:lnTo>
                      <a:pt x="0" y="40"/>
                    </a:lnTo>
                    <a:close/>
                  </a:path>
                </a:pathLst>
              </a:custGeom>
              <a:solidFill>
                <a:srgbClr val="DBC9B5"/>
              </a:solidFill>
              <a:ln w="9525">
                <a:noFill/>
                <a:round/>
                <a:headEnd/>
                <a:tailEnd/>
              </a:ln>
            </p:spPr>
            <p:txBody>
              <a:bodyPr/>
              <a:lstStyle/>
              <a:p>
                <a:endParaRPr lang="en-US"/>
              </a:p>
            </p:txBody>
          </p:sp>
          <p:sp>
            <p:nvSpPr>
              <p:cNvPr id="418" name="Freeform 163"/>
              <p:cNvSpPr>
                <a:spLocks/>
              </p:cNvSpPr>
              <p:nvPr/>
            </p:nvSpPr>
            <p:spPr bwMode="auto">
              <a:xfrm>
                <a:off x="2756" y="1256"/>
                <a:ext cx="28" cy="61"/>
              </a:xfrm>
              <a:custGeom>
                <a:avLst/>
                <a:gdLst/>
                <a:ahLst/>
                <a:cxnLst>
                  <a:cxn ang="0">
                    <a:pos x="131" y="7"/>
                  </a:cxn>
                  <a:cxn ang="0">
                    <a:pos x="128" y="90"/>
                  </a:cxn>
                  <a:cxn ang="0">
                    <a:pos x="126" y="175"/>
                  </a:cxn>
                  <a:cxn ang="0">
                    <a:pos x="126" y="260"/>
                  </a:cxn>
                  <a:cxn ang="0">
                    <a:pos x="127" y="343"/>
                  </a:cxn>
                  <a:cxn ang="0">
                    <a:pos x="101" y="345"/>
                  </a:cxn>
                  <a:cxn ang="0">
                    <a:pos x="13" y="337"/>
                  </a:cxn>
                  <a:cxn ang="0">
                    <a:pos x="0" y="359"/>
                  </a:cxn>
                  <a:cxn ang="0">
                    <a:pos x="146" y="369"/>
                  </a:cxn>
                  <a:cxn ang="0">
                    <a:pos x="143" y="314"/>
                  </a:cxn>
                  <a:cxn ang="0">
                    <a:pos x="141" y="262"/>
                  </a:cxn>
                  <a:cxn ang="0">
                    <a:pos x="140" y="214"/>
                  </a:cxn>
                  <a:cxn ang="0">
                    <a:pos x="140" y="167"/>
                  </a:cxn>
                  <a:cxn ang="0">
                    <a:pos x="142" y="124"/>
                  </a:cxn>
                  <a:cxn ang="0">
                    <a:pos x="148" y="81"/>
                  </a:cxn>
                  <a:cxn ang="0">
                    <a:pos x="156" y="41"/>
                  </a:cxn>
                  <a:cxn ang="0">
                    <a:pos x="168" y="0"/>
                  </a:cxn>
                  <a:cxn ang="0">
                    <a:pos x="131" y="7"/>
                  </a:cxn>
                </a:cxnLst>
                <a:rect l="0" t="0" r="r" b="b"/>
                <a:pathLst>
                  <a:path w="168" h="369">
                    <a:moveTo>
                      <a:pt x="131" y="7"/>
                    </a:moveTo>
                    <a:lnTo>
                      <a:pt x="128" y="90"/>
                    </a:lnTo>
                    <a:lnTo>
                      <a:pt x="126" y="175"/>
                    </a:lnTo>
                    <a:lnTo>
                      <a:pt x="126" y="260"/>
                    </a:lnTo>
                    <a:lnTo>
                      <a:pt x="127" y="343"/>
                    </a:lnTo>
                    <a:lnTo>
                      <a:pt x="101" y="345"/>
                    </a:lnTo>
                    <a:lnTo>
                      <a:pt x="13" y="337"/>
                    </a:lnTo>
                    <a:lnTo>
                      <a:pt x="0" y="359"/>
                    </a:lnTo>
                    <a:lnTo>
                      <a:pt x="146" y="369"/>
                    </a:lnTo>
                    <a:lnTo>
                      <a:pt x="143" y="314"/>
                    </a:lnTo>
                    <a:lnTo>
                      <a:pt x="141" y="262"/>
                    </a:lnTo>
                    <a:lnTo>
                      <a:pt x="140" y="214"/>
                    </a:lnTo>
                    <a:lnTo>
                      <a:pt x="140" y="167"/>
                    </a:lnTo>
                    <a:lnTo>
                      <a:pt x="142" y="124"/>
                    </a:lnTo>
                    <a:lnTo>
                      <a:pt x="148" y="81"/>
                    </a:lnTo>
                    <a:lnTo>
                      <a:pt x="156" y="41"/>
                    </a:lnTo>
                    <a:lnTo>
                      <a:pt x="168" y="0"/>
                    </a:lnTo>
                    <a:lnTo>
                      <a:pt x="131" y="7"/>
                    </a:lnTo>
                    <a:close/>
                  </a:path>
                </a:pathLst>
              </a:custGeom>
              <a:solidFill>
                <a:srgbClr val="DBC9B5"/>
              </a:solidFill>
              <a:ln w="9525">
                <a:noFill/>
                <a:round/>
                <a:headEnd/>
                <a:tailEnd/>
              </a:ln>
            </p:spPr>
            <p:txBody>
              <a:bodyPr/>
              <a:lstStyle/>
              <a:p>
                <a:endParaRPr lang="en-US"/>
              </a:p>
            </p:txBody>
          </p:sp>
          <p:sp>
            <p:nvSpPr>
              <p:cNvPr id="419" name="Freeform 164"/>
              <p:cNvSpPr>
                <a:spLocks/>
              </p:cNvSpPr>
              <p:nvPr/>
            </p:nvSpPr>
            <p:spPr bwMode="auto">
              <a:xfrm>
                <a:off x="2763" y="1260"/>
                <a:ext cx="4" cy="7"/>
              </a:xfrm>
              <a:custGeom>
                <a:avLst/>
                <a:gdLst/>
                <a:ahLst/>
                <a:cxnLst>
                  <a:cxn ang="0">
                    <a:pos x="14" y="0"/>
                  </a:cxn>
                  <a:cxn ang="0">
                    <a:pos x="19" y="2"/>
                  </a:cxn>
                  <a:cxn ang="0">
                    <a:pos x="23" y="6"/>
                  </a:cxn>
                  <a:cxn ang="0">
                    <a:pos x="27" y="13"/>
                  </a:cxn>
                  <a:cxn ang="0">
                    <a:pos x="28" y="21"/>
                  </a:cxn>
                  <a:cxn ang="0">
                    <a:pos x="27" y="29"/>
                  </a:cxn>
                  <a:cxn ang="0">
                    <a:pos x="23" y="35"/>
                  </a:cxn>
                  <a:cxn ang="0">
                    <a:pos x="19" y="39"/>
                  </a:cxn>
                  <a:cxn ang="0">
                    <a:pos x="14" y="41"/>
                  </a:cxn>
                  <a:cxn ang="0">
                    <a:pos x="8" y="39"/>
                  </a:cxn>
                  <a:cxn ang="0">
                    <a:pos x="4" y="35"/>
                  </a:cxn>
                  <a:cxn ang="0">
                    <a:pos x="1" y="29"/>
                  </a:cxn>
                  <a:cxn ang="0">
                    <a:pos x="0" y="21"/>
                  </a:cxn>
                  <a:cxn ang="0">
                    <a:pos x="1" y="13"/>
                  </a:cxn>
                  <a:cxn ang="0">
                    <a:pos x="4" y="6"/>
                  </a:cxn>
                  <a:cxn ang="0">
                    <a:pos x="8" y="2"/>
                  </a:cxn>
                  <a:cxn ang="0">
                    <a:pos x="14" y="0"/>
                  </a:cxn>
                </a:cxnLst>
                <a:rect l="0" t="0" r="r" b="b"/>
                <a:pathLst>
                  <a:path w="28" h="41">
                    <a:moveTo>
                      <a:pt x="14" y="0"/>
                    </a:moveTo>
                    <a:lnTo>
                      <a:pt x="19" y="2"/>
                    </a:lnTo>
                    <a:lnTo>
                      <a:pt x="23" y="6"/>
                    </a:lnTo>
                    <a:lnTo>
                      <a:pt x="27" y="13"/>
                    </a:lnTo>
                    <a:lnTo>
                      <a:pt x="28" y="21"/>
                    </a:lnTo>
                    <a:lnTo>
                      <a:pt x="27" y="29"/>
                    </a:lnTo>
                    <a:lnTo>
                      <a:pt x="23" y="35"/>
                    </a:lnTo>
                    <a:lnTo>
                      <a:pt x="19" y="39"/>
                    </a:lnTo>
                    <a:lnTo>
                      <a:pt x="14" y="41"/>
                    </a:lnTo>
                    <a:lnTo>
                      <a:pt x="8" y="39"/>
                    </a:lnTo>
                    <a:lnTo>
                      <a:pt x="4" y="35"/>
                    </a:lnTo>
                    <a:lnTo>
                      <a:pt x="1" y="29"/>
                    </a:lnTo>
                    <a:lnTo>
                      <a:pt x="0" y="21"/>
                    </a:lnTo>
                    <a:lnTo>
                      <a:pt x="1" y="13"/>
                    </a:lnTo>
                    <a:lnTo>
                      <a:pt x="4" y="6"/>
                    </a:lnTo>
                    <a:lnTo>
                      <a:pt x="8" y="2"/>
                    </a:lnTo>
                    <a:lnTo>
                      <a:pt x="14" y="0"/>
                    </a:lnTo>
                    <a:close/>
                  </a:path>
                </a:pathLst>
              </a:custGeom>
              <a:solidFill>
                <a:srgbClr val="5B6670"/>
              </a:solidFill>
              <a:ln w="9525">
                <a:noFill/>
                <a:round/>
                <a:headEnd/>
                <a:tailEnd/>
              </a:ln>
            </p:spPr>
            <p:txBody>
              <a:bodyPr/>
              <a:lstStyle/>
              <a:p>
                <a:endParaRPr lang="en-US"/>
              </a:p>
            </p:txBody>
          </p:sp>
          <p:sp>
            <p:nvSpPr>
              <p:cNvPr id="420" name="Freeform 165"/>
              <p:cNvSpPr>
                <a:spLocks/>
              </p:cNvSpPr>
              <p:nvPr/>
            </p:nvSpPr>
            <p:spPr bwMode="auto">
              <a:xfrm>
                <a:off x="2763" y="1274"/>
                <a:ext cx="4" cy="7"/>
              </a:xfrm>
              <a:custGeom>
                <a:avLst/>
                <a:gdLst/>
                <a:ahLst/>
                <a:cxnLst>
                  <a:cxn ang="0">
                    <a:pos x="14" y="0"/>
                  </a:cxn>
                  <a:cxn ang="0">
                    <a:pos x="19" y="2"/>
                  </a:cxn>
                  <a:cxn ang="0">
                    <a:pos x="23" y="7"/>
                  </a:cxn>
                  <a:cxn ang="0">
                    <a:pos x="27" y="13"/>
                  </a:cxn>
                  <a:cxn ang="0">
                    <a:pos x="28" y="21"/>
                  </a:cxn>
                  <a:cxn ang="0">
                    <a:pos x="27" y="29"/>
                  </a:cxn>
                  <a:cxn ang="0">
                    <a:pos x="23" y="35"/>
                  </a:cxn>
                  <a:cxn ang="0">
                    <a:pos x="19" y="39"/>
                  </a:cxn>
                  <a:cxn ang="0">
                    <a:pos x="14" y="41"/>
                  </a:cxn>
                  <a:cxn ang="0">
                    <a:pos x="8" y="39"/>
                  </a:cxn>
                  <a:cxn ang="0">
                    <a:pos x="4" y="35"/>
                  </a:cxn>
                  <a:cxn ang="0">
                    <a:pos x="1" y="29"/>
                  </a:cxn>
                  <a:cxn ang="0">
                    <a:pos x="0" y="21"/>
                  </a:cxn>
                  <a:cxn ang="0">
                    <a:pos x="1" y="13"/>
                  </a:cxn>
                  <a:cxn ang="0">
                    <a:pos x="4" y="7"/>
                  </a:cxn>
                  <a:cxn ang="0">
                    <a:pos x="8" y="2"/>
                  </a:cxn>
                  <a:cxn ang="0">
                    <a:pos x="14" y="0"/>
                  </a:cxn>
                </a:cxnLst>
                <a:rect l="0" t="0" r="r" b="b"/>
                <a:pathLst>
                  <a:path w="28" h="41">
                    <a:moveTo>
                      <a:pt x="14" y="0"/>
                    </a:moveTo>
                    <a:lnTo>
                      <a:pt x="19" y="2"/>
                    </a:lnTo>
                    <a:lnTo>
                      <a:pt x="23" y="7"/>
                    </a:lnTo>
                    <a:lnTo>
                      <a:pt x="27" y="13"/>
                    </a:lnTo>
                    <a:lnTo>
                      <a:pt x="28" y="21"/>
                    </a:lnTo>
                    <a:lnTo>
                      <a:pt x="27" y="29"/>
                    </a:lnTo>
                    <a:lnTo>
                      <a:pt x="23" y="35"/>
                    </a:lnTo>
                    <a:lnTo>
                      <a:pt x="19" y="39"/>
                    </a:lnTo>
                    <a:lnTo>
                      <a:pt x="14" y="41"/>
                    </a:lnTo>
                    <a:lnTo>
                      <a:pt x="8" y="39"/>
                    </a:lnTo>
                    <a:lnTo>
                      <a:pt x="4" y="35"/>
                    </a:lnTo>
                    <a:lnTo>
                      <a:pt x="1" y="29"/>
                    </a:lnTo>
                    <a:lnTo>
                      <a:pt x="0" y="21"/>
                    </a:lnTo>
                    <a:lnTo>
                      <a:pt x="1" y="13"/>
                    </a:lnTo>
                    <a:lnTo>
                      <a:pt x="4" y="7"/>
                    </a:lnTo>
                    <a:lnTo>
                      <a:pt x="8" y="2"/>
                    </a:lnTo>
                    <a:lnTo>
                      <a:pt x="14" y="0"/>
                    </a:lnTo>
                    <a:close/>
                  </a:path>
                </a:pathLst>
              </a:custGeom>
              <a:solidFill>
                <a:srgbClr val="5B6670"/>
              </a:solidFill>
              <a:ln w="9525">
                <a:noFill/>
                <a:round/>
                <a:headEnd/>
                <a:tailEnd/>
              </a:ln>
            </p:spPr>
            <p:txBody>
              <a:bodyPr/>
              <a:lstStyle/>
              <a:p>
                <a:endParaRPr lang="en-US"/>
              </a:p>
            </p:txBody>
          </p:sp>
          <p:sp>
            <p:nvSpPr>
              <p:cNvPr id="421" name="Freeform 166"/>
              <p:cNvSpPr>
                <a:spLocks/>
              </p:cNvSpPr>
              <p:nvPr/>
            </p:nvSpPr>
            <p:spPr bwMode="auto">
              <a:xfrm>
                <a:off x="2761" y="1260"/>
                <a:ext cx="5" cy="7"/>
              </a:xfrm>
              <a:custGeom>
                <a:avLst/>
                <a:gdLst/>
                <a:ahLst/>
                <a:cxnLst>
                  <a:cxn ang="0">
                    <a:pos x="14" y="0"/>
                  </a:cxn>
                  <a:cxn ang="0">
                    <a:pos x="21" y="2"/>
                  </a:cxn>
                  <a:cxn ang="0">
                    <a:pos x="25" y="6"/>
                  </a:cxn>
                  <a:cxn ang="0">
                    <a:pos x="28" y="12"/>
                  </a:cxn>
                  <a:cxn ang="0">
                    <a:pos x="29" y="21"/>
                  </a:cxn>
                  <a:cxn ang="0">
                    <a:pos x="28" y="29"/>
                  </a:cxn>
                  <a:cxn ang="0">
                    <a:pos x="25" y="35"/>
                  </a:cxn>
                  <a:cxn ang="0">
                    <a:pos x="21" y="39"/>
                  </a:cxn>
                  <a:cxn ang="0">
                    <a:pos x="14" y="41"/>
                  </a:cxn>
                  <a:cxn ang="0">
                    <a:pos x="9" y="39"/>
                  </a:cxn>
                  <a:cxn ang="0">
                    <a:pos x="5" y="35"/>
                  </a:cxn>
                  <a:cxn ang="0">
                    <a:pos x="2" y="29"/>
                  </a:cxn>
                  <a:cxn ang="0">
                    <a:pos x="0" y="21"/>
                  </a:cxn>
                  <a:cxn ang="0">
                    <a:pos x="2" y="12"/>
                  </a:cxn>
                  <a:cxn ang="0">
                    <a:pos x="5" y="6"/>
                  </a:cxn>
                  <a:cxn ang="0">
                    <a:pos x="9" y="2"/>
                  </a:cxn>
                  <a:cxn ang="0">
                    <a:pos x="14" y="0"/>
                  </a:cxn>
                </a:cxnLst>
                <a:rect l="0" t="0" r="r" b="b"/>
                <a:pathLst>
                  <a:path w="29" h="41">
                    <a:moveTo>
                      <a:pt x="14" y="0"/>
                    </a:moveTo>
                    <a:lnTo>
                      <a:pt x="21" y="2"/>
                    </a:lnTo>
                    <a:lnTo>
                      <a:pt x="25" y="6"/>
                    </a:lnTo>
                    <a:lnTo>
                      <a:pt x="28" y="12"/>
                    </a:lnTo>
                    <a:lnTo>
                      <a:pt x="29" y="21"/>
                    </a:lnTo>
                    <a:lnTo>
                      <a:pt x="28" y="29"/>
                    </a:lnTo>
                    <a:lnTo>
                      <a:pt x="25" y="35"/>
                    </a:lnTo>
                    <a:lnTo>
                      <a:pt x="21" y="39"/>
                    </a:lnTo>
                    <a:lnTo>
                      <a:pt x="14" y="41"/>
                    </a:lnTo>
                    <a:lnTo>
                      <a:pt x="9" y="39"/>
                    </a:lnTo>
                    <a:lnTo>
                      <a:pt x="5" y="35"/>
                    </a:lnTo>
                    <a:lnTo>
                      <a:pt x="2" y="29"/>
                    </a:lnTo>
                    <a:lnTo>
                      <a:pt x="0" y="21"/>
                    </a:lnTo>
                    <a:lnTo>
                      <a:pt x="2" y="12"/>
                    </a:lnTo>
                    <a:lnTo>
                      <a:pt x="5" y="6"/>
                    </a:lnTo>
                    <a:lnTo>
                      <a:pt x="9" y="2"/>
                    </a:lnTo>
                    <a:lnTo>
                      <a:pt x="14" y="0"/>
                    </a:lnTo>
                    <a:close/>
                  </a:path>
                </a:pathLst>
              </a:custGeom>
              <a:solidFill>
                <a:srgbClr val="DBC9B5"/>
              </a:solidFill>
              <a:ln w="9525">
                <a:noFill/>
                <a:round/>
                <a:headEnd/>
                <a:tailEnd/>
              </a:ln>
            </p:spPr>
            <p:txBody>
              <a:bodyPr/>
              <a:lstStyle/>
              <a:p>
                <a:endParaRPr lang="en-US"/>
              </a:p>
            </p:txBody>
          </p:sp>
          <p:sp>
            <p:nvSpPr>
              <p:cNvPr id="422" name="Freeform 167"/>
              <p:cNvSpPr>
                <a:spLocks/>
              </p:cNvSpPr>
              <p:nvPr/>
            </p:nvSpPr>
            <p:spPr bwMode="auto">
              <a:xfrm>
                <a:off x="2761" y="1274"/>
                <a:ext cx="5" cy="7"/>
              </a:xfrm>
              <a:custGeom>
                <a:avLst/>
                <a:gdLst/>
                <a:ahLst/>
                <a:cxnLst>
                  <a:cxn ang="0">
                    <a:pos x="14" y="0"/>
                  </a:cxn>
                  <a:cxn ang="0">
                    <a:pos x="21" y="2"/>
                  </a:cxn>
                  <a:cxn ang="0">
                    <a:pos x="25" y="7"/>
                  </a:cxn>
                  <a:cxn ang="0">
                    <a:pos x="28" y="13"/>
                  </a:cxn>
                  <a:cxn ang="0">
                    <a:pos x="29" y="21"/>
                  </a:cxn>
                  <a:cxn ang="0">
                    <a:pos x="28" y="29"/>
                  </a:cxn>
                  <a:cxn ang="0">
                    <a:pos x="25" y="35"/>
                  </a:cxn>
                  <a:cxn ang="0">
                    <a:pos x="21" y="39"/>
                  </a:cxn>
                  <a:cxn ang="0">
                    <a:pos x="14" y="41"/>
                  </a:cxn>
                  <a:cxn ang="0">
                    <a:pos x="9" y="39"/>
                  </a:cxn>
                  <a:cxn ang="0">
                    <a:pos x="5" y="35"/>
                  </a:cxn>
                  <a:cxn ang="0">
                    <a:pos x="2" y="29"/>
                  </a:cxn>
                  <a:cxn ang="0">
                    <a:pos x="0" y="21"/>
                  </a:cxn>
                  <a:cxn ang="0">
                    <a:pos x="2" y="13"/>
                  </a:cxn>
                  <a:cxn ang="0">
                    <a:pos x="5" y="7"/>
                  </a:cxn>
                  <a:cxn ang="0">
                    <a:pos x="9" y="2"/>
                  </a:cxn>
                  <a:cxn ang="0">
                    <a:pos x="14" y="0"/>
                  </a:cxn>
                </a:cxnLst>
                <a:rect l="0" t="0" r="r" b="b"/>
                <a:pathLst>
                  <a:path w="29" h="41">
                    <a:moveTo>
                      <a:pt x="14" y="0"/>
                    </a:moveTo>
                    <a:lnTo>
                      <a:pt x="21" y="2"/>
                    </a:lnTo>
                    <a:lnTo>
                      <a:pt x="25" y="7"/>
                    </a:lnTo>
                    <a:lnTo>
                      <a:pt x="28" y="13"/>
                    </a:lnTo>
                    <a:lnTo>
                      <a:pt x="29" y="21"/>
                    </a:lnTo>
                    <a:lnTo>
                      <a:pt x="28" y="29"/>
                    </a:lnTo>
                    <a:lnTo>
                      <a:pt x="25" y="35"/>
                    </a:lnTo>
                    <a:lnTo>
                      <a:pt x="21" y="39"/>
                    </a:lnTo>
                    <a:lnTo>
                      <a:pt x="14" y="41"/>
                    </a:lnTo>
                    <a:lnTo>
                      <a:pt x="9" y="39"/>
                    </a:lnTo>
                    <a:lnTo>
                      <a:pt x="5" y="35"/>
                    </a:lnTo>
                    <a:lnTo>
                      <a:pt x="2" y="29"/>
                    </a:lnTo>
                    <a:lnTo>
                      <a:pt x="0" y="21"/>
                    </a:lnTo>
                    <a:lnTo>
                      <a:pt x="2" y="13"/>
                    </a:lnTo>
                    <a:lnTo>
                      <a:pt x="5" y="7"/>
                    </a:lnTo>
                    <a:lnTo>
                      <a:pt x="9" y="2"/>
                    </a:lnTo>
                    <a:lnTo>
                      <a:pt x="14" y="0"/>
                    </a:lnTo>
                    <a:close/>
                  </a:path>
                </a:pathLst>
              </a:custGeom>
              <a:solidFill>
                <a:srgbClr val="DBC9B5"/>
              </a:solidFill>
              <a:ln w="9525">
                <a:noFill/>
                <a:round/>
                <a:headEnd/>
                <a:tailEnd/>
              </a:ln>
            </p:spPr>
            <p:txBody>
              <a:bodyPr/>
              <a:lstStyle/>
              <a:p>
                <a:endParaRPr lang="en-US"/>
              </a:p>
            </p:txBody>
          </p:sp>
          <p:sp>
            <p:nvSpPr>
              <p:cNvPr id="423" name="Freeform 168"/>
              <p:cNvSpPr>
                <a:spLocks/>
              </p:cNvSpPr>
              <p:nvPr/>
            </p:nvSpPr>
            <p:spPr bwMode="auto">
              <a:xfrm>
                <a:off x="2756" y="1199"/>
                <a:ext cx="6" cy="2"/>
              </a:xfrm>
              <a:custGeom>
                <a:avLst/>
                <a:gdLst/>
                <a:ahLst/>
                <a:cxnLst>
                  <a:cxn ang="0">
                    <a:pos x="15" y="0"/>
                  </a:cxn>
                  <a:cxn ang="0">
                    <a:pos x="21" y="0"/>
                  </a:cxn>
                  <a:cxn ang="0">
                    <a:pos x="26" y="0"/>
                  </a:cxn>
                  <a:cxn ang="0">
                    <a:pos x="29" y="2"/>
                  </a:cxn>
                  <a:cxn ang="0">
                    <a:pos x="31" y="4"/>
                  </a:cxn>
                  <a:cxn ang="0">
                    <a:pos x="29" y="6"/>
                  </a:cxn>
                  <a:cxn ang="0">
                    <a:pos x="26" y="8"/>
                  </a:cxn>
                  <a:cxn ang="0">
                    <a:pos x="22" y="10"/>
                  </a:cxn>
                  <a:cxn ang="0">
                    <a:pos x="16" y="11"/>
                  </a:cxn>
                  <a:cxn ang="0">
                    <a:pos x="9" y="11"/>
                  </a:cxn>
                  <a:cxn ang="0">
                    <a:pos x="5" y="10"/>
                  </a:cxn>
                  <a:cxn ang="0">
                    <a:pos x="1" y="9"/>
                  </a:cxn>
                  <a:cxn ang="0">
                    <a:pos x="0" y="7"/>
                  </a:cxn>
                  <a:cxn ang="0">
                    <a:pos x="1" y="5"/>
                  </a:cxn>
                  <a:cxn ang="0">
                    <a:pos x="4" y="3"/>
                  </a:cxn>
                  <a:cxn ang="0">
                    <a:pos x="8" y="1"/>
                  </a:cxn>
                  <a:cxn ang="0">
                    <a:pos x="15" y="0"/>
                  </a:cxn>
                </a:cxnLst>
                <a:rect l="0" t="0" r="r" b="b"/>
                <a:pathLst>
                  <a:path w="31" h="11">
                    <a:moveTo>
                      <a:pt x="15" y="0"/>
                    </a:moveTo>
                    <a:lnTo>
                      <a:pt x="21" y="0"/>
                    </a:lnTo>
                    <a:lnTo>
                      <a:pt x="26" y="0"/>
                    </a:lnTo>
                    <a:lnTo>
                      <a:pt x="29" y="2"/>
                    </a:lnTo>
                    <a:lnTo>
                      <a:pt x="31" y="4"/>
                    </a:lnTo>
                    <a:lnTo>
                      <a:pt x="29" y="6"/>
                    </a:lnTo>
                    <a:lnTo>
                      <a:pt x="26" y="8"/>
                    </a:lnTo>
                    <a:lnTo>
                      <a:pt x="22" y="10"/>
                    </a:lnTo>
                    <a:lnTo>
                      <a:pt x="16" y="11"/>
                    </a:lnTo>
                    <a:lnTo>
                      <a:pt x="9" y="11"/>
                    </a:lnTo>
                    <a:lnTo>
                      <a:pt x="5" y="10"/>
                    </a:lnTo>
                    <a:lnTo>
                      <a:pt x="1" y="9"/>
                    </a:lnTo>
                    <a:lnTo>
                      <a:pt x="0" y="7"/>
                    </a:lnTo>
                    <a:lnTo>
                      <a:pt x="1" y="5"/>
                    </a:lnTo>
                    <a:lnTo>
                      <a:pt x="4" y="3"/>
                    </a:lnTo>
                    <a:lnTo>
                      <a:pt x="8" y="1"/>
                    </a:lnTo>
                    <a:lnTo>
                      <a:pt x="15" y="0"/>
                    </a:lnTo>
                    <a:close/>
                  </a:path>
                </a:pathLst>
              </a:custGeom>
              <a:solidFill>
                <a:srgbClr val="5B6670"/>
              </a:solidFill>
              <a:ln w="9525">
                <a:noFill/>
                <a:round/>
                <a:headEnd/>
                <a:tailEnd/>
              </a:ln>
            </p:spPr>
            <p:txBody>
              <a:bodyPr/>
              <a:lstStyle/>
              <a:p>
                <a:endParaRPr lang="en-US"/>
              </a:p>
            </p:txBody>
          </p:sp>
          <p:sp>
            <p:nvSpPr>
              <p:cNvPr id="424" name="Freeform 169"/>
              <p:cNvSpPr>
                <a:spLocks/>
              </p:cNvSpPr>
              <p:nvPr/>
            </p:nvSpPr>
            <p:spPr bwMode="auto">
              <a:xfrm>
                <a:off x="2766" y="1198"/>
                <a:ext cx="5" cy="2"/>
              </a:xfrm>
              <a:custGeom>
                <a:avLst/>
                <a:gdLst/>
                <a:ahLst/>
                <a:cxnLst>
                  <a:cxn ang="0">
                    <a:pos x="15" y="0"/>
                  </a:cxn>
                  <a:cxn ang="0">
                    <a:pos x="21" y="0"/>
                  </a:cxn>
                  <a:cxn ang="0">
                    <a:pos x="27" y="0"/>
                  </a:cxn>
                  <a:cxn ang="0">
                    <a:pos x="30" y="2"/>
                  </a:cxn>
                  <a:cxn ang="0">
                    <a:pos x="31" y="4"/>
                  </a:cxn>
                  <a:cxn ang="0">
                    <a:pos x="30" y="6"/>
                  </a:cxn>
                  <a:cxn ang="0">
                    <a:pos x="27" y="8"/>
                  </a:cxn>
                  <a:cxn ang="0">
                    <a:pos x="23" y="10"/>
                  </a:cxn>
                  <a:cxn ang="0">
                    <a:pos x="16" y="11"/>
                  </a:cxn>
                  <a:cxn ang="0">
                    <a:pos x="10" y="11"/>
                  </a:cxn>
                  <a:cxn ang="0">
                    <a:pos x="6" y="10"/>
                  </a:cxn>
                  <a:cxn ang="0">
                    <a:pos x="1" y="9"/>
                  </a:cxn>
                  <a:cxn ang="0">
                    <a:pos x="0" y="7"/>
                  </a:cxn>
                  <a:cxn ang="0">
                    <a:pos x="1" y="5"/>
                  </a:cxn>
                  <a:cxn ang="0">
                    <a:pos x="4" y="3"/>
                  </a:cxn>
                  <a:cxn ang="0">
                    <a:pos x="9" y="1"/>
                  </a:cxn>
                  <a:cxn ang="0">
                    <a:pos x="15" y="0"/>
                  </a:cxn>
                </a:cxnLst>
                <a:rect l="0" t="0" r="r" b="b"/>
                <a:pathLst>
                  <a:path w="31" h="11">
                    <a:moveTo>
                      <a:pt x="15" y="0"/>
                    </a:moveTo>
                    <a:lnTo>
                      <a:pt x="21" y="0"/>
                    </a:lnTo>
                    <a:lnTo>
                      <a:pt x="27" y="0"/>
                    </a:lnTo>
                    <a:lnTo>
                      <a:pt x="30" y="2"/>
                    </a:lnTo>
                    <a:lnTo>
                      <a:pt x="31" y="4"/>
                    </a:lnTo>
                    <a:lnTo>
                      <a:pt x="30" y="6"/>
                    </a:lnTo>
                    <a:lnTo>
                      <a:pt x="27" y="8"/>
                    </a:lnTo>
                    <a:lnTo>
                      <a:pt x="23" y="10"/>
                    </a:lnTo>
                    <a:lnTo>
                      <a:pt x="16" y="11"/>
                    </a:lnTo>
                    <a:lnTo>
                      <a:pt x="10" y="11"/>
                    </a:lnTo>
                    <a:lnTo>
                      <a:pt x="6" y="10"/>
                    </a:lnTo>
                    <a:lnTo>
                      <a:pt x="1" y="9"/>
                    </a:lnTo>
                    <a:lnTo>
                      <a:pt x="0" y="7"/>
                    </a:lnTo>
                    <a:lnTo>
                      <a:pt x="1" y="5"/>
                    </a:lnTo>
                    <a:lnTo>
                      <a:pt x="4" y="3"/>
                    </a:lnTo>
                    <a:lnTo>
                      <a:pt x="9" y="1"/>
                    </a:lnTo>
                    <a:lnTo>
                      <a:pt x="15" y="0"/>
                    </a:lnTo>
                    <a:close/>
                  </a:path>
                </a:pathLst>
              </a:custGeom>
              <a:solidFill>
                <a:srgbClr val="5B6670"/>
              </a:solidFill>
              <a:ln w="9525">
                <a:noFill/>
                <a:round/>
                <a:headEnd/>
                <a:tailEnd/>
              </a:ln>
            </p:spPr>
            <p:txBody>
              <a:bodyPr/>
              <a:lstStyle/>
              <a:p>
                <a:endParaRPr lang="en-US"/>
              </a:p>
            </p:txBody>
          </p:sp>
          <p:sp>
            <p:nvSpPr>
              <p:cNvPr id="425" name="Freeform 170"/>
              <p:cNvSpPr>
                <a:spLocks/>
              </p:cNvSpPr>
              <p:nvPr/>
            </p:nvSpPr>
            <p:spPr bwMode="auto">
              <a:xfrm>
                <a:off x="2776" y="1198"/>
                <a:ext cx="5" cy="2"/>
              </a:xfrm>
              <a:custGeom>
                <a:avLst/>
                <a:gdLst/>
                <a:ahLst/>
                <a:cxnLst>
                  <a:cxn ang="0">
                    <a:pos x="15" y="0"/>
                  </a:cxn>
                  <a:cxn ang="0">
                    <a:pos x="21" y="0"/>
                  </a:cxn>
                  <a:cxn ang="0">
                    <a:pos x="26" y="0"/>
                  </a:cxn>
                  <a:cxn ang="0">
                    <a:pos x="30" y="2"/>
                  </a:cxn>
                  <a:cxn ang="0">
                    <a:pos x="31" y="4"/>
                  </a:cxn>
                  <a:cxn ang="0">
                    <a:pos x="30" y="6"/>
                  </a:cxn>
                  <a:cxn ang="0">
                    <a:pos x="26" y="8"/>
                  </a:cxn>
                  <a:cxn ang="0">
                    <a:pos x="22" y="10"/>
                  </a:cxn>
                  <a:cxn ang="0">
                    <a:pos x="16" y="11"/>
                  </a:cxn>
                  <a:cxn ang="0">
                    <a:pos x="9" y="11"/>
                  </a:cxn>
                  <a:cxn ang="0">
                    <a:pos x="5" y="10"/>
                  </a:cxn>
                  <a:cxn ang="0">
                    <a:pos x="2" y="9"/>
                  </a:cxn>
                  <a:cxn ang="0">
                    <a:pos x="0" y="7"/>
                  </a:cxn>
                  <a:cxn ang="0">
                    <a:pos x="1" y="5"/>
                  </a:cxn>
                  <a:cxn ang="0">
                    <a:pos x="4" y="3"/>
                  </a:cxn>
                  <a:cxn ang="0">
                    <a:pos x="8" y="1"/>
                  </a:cxn>
                  <a:cxn ang="0">
                    <a:pos x="15" y="0"/>
                  </a:cxn>
                </a:cxnLst>
                <a:rect l="0" t="0" r="r" b="b"/>
                <a:pathLst>
                  <a:path w="31" h="11">
                    <a:moveTo>
                      <a:pt x="15" y="0"/>
                    </a:moveTo>
                    <a:lnTo>
                      <a:pt x="21" y="0"/>
                    </a:lnTo>
                    <a:lnTo>
                      <a:pt x="26" y="0"/>
                    </a:lnTo>
                    <a:lnTo>
                      <a:pt x="30" y="2"/>
                    </a:lnTo>
                    <a:lnTo>
                      <a:pt x="31" y="4"/>
                    </a:lnTo>
                    <a:lnTo>
                      <a:pt x="30" y="6"/>
                    </a:lnTo>
                    <a:lnTo>
                      <a:pt x="26" y="8"/>
                    </a:lnTo>
                    <a:lnTo>
                      <a:pt x="22" y="10"/>
                    </a:lnTo>
                    <a:lnTo>
                      <a:pt x="16" y="11"/>
                    </a:lnTo>
                    <a:lnTo>
                      <a:pt x="9" y="11"/>
                    </a:lnTo>
                    <a:lnTo>
                      <a:pt x="5" y="10"/>
                    </a:lnTo>
                    <a:lnTo>
                      <a:pt x="2" y="9"/>
                    </a:lnTo>
                    <a:lnTo>
                      <a:pt x="0" y="7"/>
                    </a:lnTo>
                    <a:lnTo>
                      <a:pt x="1" y="5"/>
                    </a:lnTo>
                    <a:lnTo>
                      <a:pt x="4" y="3"/>
                    </a:lnTo>
                    <a:lnTo>
                      <a:pt x="8" y="1"/>
                    </a:lnTo>
                    <a:lnTo>
                      <a:pt x="15" y="0"/>
                    </a:lnTo>
                    <a:close/>
                  </a:path>
                </a:pathLst>
              </a:custGeom>
              <a:solidFill>
                <a:srgbClr val="5B6670"/>
              </a:solidFill>
              <a:ln w="9525">
                <a:noFill/>
                <a:round/>
                <a:headEnd/>
                <a:tailEnd/>
              </a:ln>
            </p:spPr>
            <p:txBody>
              <a:bodyPr/>
              <a:lstStyle/>
              <a:p>
                <a:endParaRPr lang="en-US"/>
              </a:p>
            </p:txBody>
          </p:sp>
          <p:sp>
            <p:nvSpPr>
              <p:cNvPr id="426" name="Freeform 171"/>
              <p:cNvSpPr>
                <a:spLocks/>
              </p:cNvSpPr>
              <p:nvPr/>
            </p:nvSpPr>
            <p:spPr bwMode="auto">
              <a:xfrm>
                <a:off x="2757" y="1200"/>
                <a:ext cx="4" cy="1"/>
              </a:xfrm>
              <a:custGeom>
                <a:avLst/>
                <a:gdLst/>
                <a:ahLst/>
                <a:cxnLst>
                  <a:cxn ang="0">
                    <a:pos x="11" y="0"/>
                  </a:cxn>
                  <a:cxn ang="0">
                    <a:pos x="15" y="0"/>
                  </a:cxn>
                  <a:cxn ang="0">
                    <a:pos x="18" y="0"/>
                  </a:cxn>
                  <a:cxn ang="0">
                    <a:pos x="20" y="2"/>
                  </a:cxn>
                  <a:cxn ang="0">
                    <a:pos x="21" y="3"/>
                  </a:cxn>
                  <a:cxn ang="0">
                    <a:pos x="21" y="4"/>
                  </a:cxn>
                  <a:cxn ang="0">
                    <a:pos x="19" y="6"/>
                  </a:cxn>
                  <a:cxn ang="0">
                    <a:pos x="15" y="7"/>
                  </a:cxn>
                  <a:cxn ang="0">
                    <a:pos x="11" y="8"/>
                  </a:cxn>
                  <a:cxn ang="0">
                    <a:pos x="6" y="8"/>
                  </a:cxn>
                  <a:cxn ang="0">
                    <a:pos x="3" y="7"/>
                  </a:cxn>
                  <a:cxn ang="0">
                    <a:pos x="1" y="6"/>
                  </a:cxn>
                  <a:cxn ang="0">
                    <a:pos x="0" y="5"/>
                  </a:cxn>
                  <a:cxn ang="0">
                    <a:pos x="0" y="3"/>
                  </a:cxn>
                  <a:cxn ang="0">
                    <a:pos x="2" y="2"/>
                  </a:cxn>
                  <a:cxn ang="0">
                    <a:pos x="6" y="0"/>
                  </a:cxn>
                  <a:cxn ang="0">
                    <a:pos x="11" y="0"/>
                  </a:cxn>
                </a:cxnLst>
                <a:rect l="0" t="0" r="r" b="b"/>
                <a:pathLst>
                  <a:path w="21" h="8">
                    <a:moveTo>
                      <a:pt x="11" y="0"/>
                    </a:moveTo>
                    <a:lnTo>
                      <a:pt x="15" y="0"/>
                    </a:lnTo>
                    <a:lnTo>
                      <a:pt x="18" y="0"/>
                    </a:lnTo>
                    <a:lnTo>
                      <a:pt x="20" y="2"/>
                    </a:lnTo>
                    <a:lnTo>
                      <a:pt x="21" y="3"/>
                    </a:lnTo>
                    <a:lnTo>
                      <a:pt x="21" y="4"/>
                    </a:lnTo>
                    <a:lnTo>
                      <a:pt x="19" y="6"/>
                    </a:lnTo>
                    <a:lnTo>
                      <a:pt x="15" y="7"/>
                    </a:lnTo>
                    <a:lnTo>
                      <a:pt x="11" y="8"/>
                    </a:lnTo>
                    <a:lnTo>
                      <a:pt x="6" y="8"/>
                    </a:lnTo>
                    <a:lnTo>
                      <a:pt x="3" y="7"/>
                    </a:lnTo>
                    <a:lnTo>
                      <a:pt x="1" y="6"/>
                    </a:lnTo>
                    <a:lnTo>
                      <a:pt x="0" y="5"/>
                    </a:lnTo>
                    <a:lnTo>
                      <a:pt x="0" y="3"/>
                    </a:lnTo>
                    <a:lnTo>
                      <a:pt x="2" y="2"/>
                    </a:lnTo>
                    <a:lnTo>
                      <a:pt x="6" y="0"/>
                    </a:lnTo>
                    <a:lnTo>
                      <a:pt x="11" y="0"/>
                    </a:lnTo>
                    <a:close/>
                  </a:path>
                </a:pathLst>
              </a:custGeom>
              <a:solidFill>
                <a:srgbClr val="63F442"/>
              </a:solidFill>
              <a:ln w="9525">
                <a:noFill/>
                <a:round/>
                <a:headEnd/>
                <a:tailEnd/>
              </a:ln>
            </p:spPr>
            <p:txBody>
              <a:bodyPr/>
              <a:lstStyle/>
              <a:p>
                <a:endParaRPr lang="en-US"/>
              </a:p>
            </p:txBody>
          </p:sp>
          <p:sp>
            <p:nvSpPr>
              <p:cNvPr id="427" name="Freeform 172"/>
              <p:cNvSpPr>
                <a:spLocks/>
              </p:cNvSpPr>
              <p:nvPr/>
            </p:nvSpPr>
            <p:spPr bwMode="auto">
              <a:xfrm>
                <a:off x="2767" y="1198"/>
                <a:ext cx="4" cy="2"/>
              </a:xfrm>
              <a:custGeom>
                <a:avLst/>
                <a:gdLst/>
                <a:ahLst/>
                <a:cxnLst>
                  <a:cxn ang="0">
                    <a:pos x="11" y="0"/>
                  </a:cxn>
                  <a:cxn ang="0">
                    <a:pos x="15" y="0"/>
                  </a:cxn>
                  <a:cxn ang="0">
                    <a:pos x="20" y="1"/>
                  </a:cxn>
                  <a:cxn ang="0">
                    <a:pos x="22" y="2"/>
                  </a:cxn>
                  <a:cxn ang="0">
                    <a:pos x="23" y="3"/>
                  </a:cxn>
                  <a:cxn ang="0">
                    <a:pos x="22" y="5"/>
                  </a:cxn>
                  <a:cxn ang="0">
                    <a:pos x="20" y="7"/>
                  </a:cxn>
                  <a:cxn ang="0">
                    <a:pos x="16" y="8"/>
                  </a:cxn>
                  <a:cxn ang="0">
                    <a:pos x="12" y="8"/>
                  </a:cxn>
                  <a:cxn ang="0">
                    <a:pos x="8" y="8"/>
                  </a:cxn>
                  <a:cxn ang="0">
                    <a:pos x="4" y="8"/>
                  </a:cxn>
                  <a:cxn ang="0">
                    <a:pos x="2" y="7"/>
                  </a:cxn>
                  <a:cxn ang="0">
                    <a:pos x="0" y="5"/>
                  </a:cxn>
                  <a:cxn ang="0">
                    <a:pos x="2" y="4"/>
                  </a:cxn>
                  <a:cxn ang="0">
                    <a:pos x="4" y="2"/>
                  </a:cxn>
                  <a:cxn ang="0">
                    <a:pos x="7" y="1"/>
                  </a:cxn>
                  <a:cxn ang="0">
                    <a:pos x="11" y="0"/>
                  </a:cxn>
                </a:cxnLst>
                <a:rect l="0" t="0" r="r" b="b"/>
                <a:pathLst>
                  <a:path w="23" h="8">
                    <a:moveTo>
                      <a:pt x="11" y="0"/>
                    </a:moveTo>
                    <a:lnTo>
                      <a:pt x="15" y="0"/>
                    </a:lnTo>
                    <a:lnTo>
                      <a:pt x="20" y="1"/>
                    </a:lnTo>
                    <a:lnTo>
                      <a:pt x="22" y="2"/>
                    </a:lnTo>
                    <a:lnTo>
                      <a:pt x="23" y="3"/>
                    </a:lnTo>
                    <a:lnTo>
                      <a:pt x="22" y="5"/>
                    </a:lnTo>
                    <a:lnTo>
                      <a:pt x="20" y="7"/>
                    </a:lnTo>
                    <a:lnTo>
                      <a:pt x="16" y="8"/>
                    </a:lnTo>
                    <a:lnTo>
                      <a:pt x="12" y="8"/>
                    </a:lnTo>
                    <a:lnTo>
                      <a:pt x="8" y="8"/>
                    </a:lnTo>
                    <a:lnTo>
                      <a:pt x="4" y="8"/>
                    </a:lnTo>
                    <a:lnTo>
                      <a:pt x="2" y="7"/>
                    </a:lnTo>
                    <a:lnTo>
                      <a:pt x="0" y="5"/>
                    </a:lnTo>
                    <a:lnTo>
                      <a:pt x="2" y="4"/>
                    </a:lnTo>
                    <a:lnTo>
                      <a:pt x="4" y="2"/>
                    </a:lnTo>
                    <a:lnTo>
                      <a:pt x="7" y="1"/>
                    </a:lnTo>
                    <a:lnTo>
                      <a:pt x="11" y="0"/>
                    </a:lnTo>
                    <a:close/>
                  </a:path>
                </a:pathLst>
              </a:custGeom>
              <a:solidFill>
                <a:srgbClr val="FF3A3A"/>
              </a:solidFill>
              <a:ln w="9525">
                <a:noFill/>
                <a:round/>
                <a:headEnd/>
                <a:tailEnd/>
              </a:ln>
            </p:spPr>
            <p:txBody>
              <a:bodyPr/>
              <a:lstStyle/>
              <a:p>
                <a:endParaRPr lang="en-US"/>
              </a:p>
            </p:txBody>
          </p:sp>
          <p:sp>
            <p:nvSpPr>
              <p:cNvPr id="428" name="Freeform 173"/>
              <p:cNvSpPr>
                <a:spLocks/>
              </p:cNvSpPr>
              <p:nvPr/>
            </p:nvSpPr>
            <p:spPr bwMode="auto">
              <a:xfrm>
                <a:off x="2777" y="1198"/>
                <a:ext cx="4" cy="1"/>
              </a:xfrm>
              <a:custGeom>
                <a:avLst/>
                <a:gdLst/>
                <a:ahLst/>
                <a:cxnLst>
                  <a:cxn ang="0">
                    <a:pos x="11" y="0"/>
                  </a:cxn>
                  <a:cxn ang="0">
                    <a:pos x="15" y="0"/>
                  </a:cxn>
                  <a:cxn ang="0">
                    <a:pos x="18" y="0"/>
                  </a:cxn>
                  <a:cxn ang="0">
                    <a:pos x="21" y="1"/>
                  </a:cxn>
                  <a:cxn ang="0">
                    <a:pos x="23" y="3"/>
                  </a:cxn>
                  <a:cxn ang="0">
                    <a:pos x="21" y="4"/>
                  </a:cxn>
                  <a:cxn ang="0">
                    <a:pos x="19" y="6"/>
                  </a:cxn>
                  <a:cxn ang="0">
                    <a:pos x="16" y="7"/>
                  </a:cxn>
                  <a:cxn ang="0">
                    <a:pos x="12" y="7"/>
                  </a:cxn>
                  <a:cxn ang="0">
                    <a:pos x="8" y="7"/>
                  </a:cxn>
                  <a:cxn ang="0">
                    <a:pos x="3" y="7"/>
                  </a:cxn>
                  <a:cxn ang="0">
                    <a:pos x="1" y="6"/>
                  </a:cxn>
                  <a:cxn ang="0">
                    <a:pos x="0" y="5"/>
                  </a:cxn>
                  <a:cxn ang="0">
                    <a:pos x="1" y="3"/>
                  </a:cxn>
                  <a:cxn ang="0">
                    <a:pos x="3" y="1"/>
                  </a:cxn>
                  <a:cxn ang="0">
                    <a:pos x="7" y="0"/>
                  </a:cxn>
                  <a:cxn ang="0">
                    <a:pos x="11" y="0"/>
                  </a:cxn>
                </a:cxnLst>
                <a:rect l="0" t="0" r="r" b="b"/>
                <a:pathLst>
                  <a:path w="23" h="7">
                    <a:moveTo>
                      <a:pt x="11" y="0"/>
                    </a:moveTo>
                    <a:lnTo>
                      <a:pt x="15" y="0"/>
                    </a:lnTo>
                    <a:lnTo>
                      <a:pt x="18" y="0"/>
                    </a:lnTo>
                    <a:lnTo>
                      <a:pt x="21" y="1"/>
                    </a:lnTo>
                    <a:lnTo>
                      <a:pt x="23" y="3"/>
                    </a:lnTo>
                    <a:lnTo>
                      <a:pt x="21" y="4"/>
                    </a:lnTo>
                    <a:lnTo>
                      <a:pt x="19" y="6"/>
                    </a:lnTo>
                    <a:lnTo>
                      <a:pt x="16" y="7"/>
                    </a:lnTo>
                    <a:lnTo>
                      <a:pt x="12" y="7"/>
                    </a:lnTo>
                    <a:lnTo>
                      <a:pt x="8" y="7"/>
                    </a:lnTo>
                    <a:lnTo>
                      <a:pt x="3" y="7"/>
                    </a:lnTo>
                    <a:lnTo>
                      <a:pt x="1" y="6"/>
                    </a:lnTo>
                    <a:lnTo>
                      <a:pt x="0" y="5"/>
                    </a:lnTo>
                    <a:lnTo>
                      <a:pt x="1" y="3"/>
                    </a:lnTo>
                    <a:lnTo>
                      <a:pt x="3" y="1"/>
                    </a:lnTo>
                    <a:lnTo>
                      <a:pt x="7" y="0"/>
                    </a:lnTo>
                    <a:lnTo>
                      <a:pt x="11" y="0"/>
                    </a:lnTo>
                    <a:close/>
                  </a:path>
                </a:pathLst>
              </a:custGeom>
              <a:solidFill>
                <a:srgbClr val="FFD63A"/>
              </a:solidFill>
              <a:ln w="9525">
                <a:noFill/>
                <a:round/>
                <a:headEnd/>
                <a:tailEnd/>
              </a:ln>
            </p:spPr>
            <p:txBody>
              <a:bodyPr/>
              <a:lstStyle/>
              <a:p>
                <a:endParaRPr lang="en-US"/>
              </a:p>
            </p:txBody>
          </p:sp>
          <p:sp>
            <p:nvSpPr>
              <p:cNvPr id="429" name="Freeform 174"/>
              <p:cNvSpPr>
                <a:spLocks/>
              </p:cNvSpPr>
              <p:nvPr/>
            </p:nvSpPr>
            <p:spPr bwMode="auto">
              <a:xfrm>
                <a:off x="2758" y="1326"/>
                <a:ext cx="30" cy="10"/>
              </a:xfrm>
              <a:custGeom>
                <a:avLst/>
                <a:gdLst/>
                <a:ahLst/>
                <a:cxnLst>
                  <a:cxn ang="0">
                    <a:pos x="0" y="0"/>
                  </a:cxn>
                  <a:cxn ang="0">
                    <a:pos x="179" y="17"/>
                  </a:cxn>
                  <a:cxn ang="0">
                    <a:pos x="179" y="58"/>
                  </a:cxn>
                  <a:cxn ang="0">
                    <a:pos x="0" y="34"/>
                  </a:cxn>
                  <a:cxn ang="0">
                    <a:pos x="0" y="0"/>
                  </a:cxn>
                </a:cxnLst>
                <a:rect l="0" t="0" r="r" b="b"/>
                <a:pathLst>
                  <a:path w="179" h="58">
                    <a:moveTo>
                      <a:pt x="0" y="0"/>
                    </a:moveTo>
                    <a:lnTo>
                      <a:pt x="179" y="17"/>
                    </a:lnTo>
                    <a:lnTo>
                      <a:pt x="179" y="58"/>
                    </a:lnTo>
                    <a:lnTo>
                      <a:pt x="0" y="34"/>
                    </a:lnTo>
                    <a:lnTo>
                      <a:pt x="0" y="0"/>
                    </a:lnTo>
                    <a:close/>
                  </a:path>
                </a:pathLst>
              </a:custGeom>
              <a:solidFill>
                <a:srgbClr val="967044"/>
              </a:solidFill>
              <a:ln w="9525">
                <a:noFill/>
                <a:round/>
                <a:headEnd/>
                <a:tailEnd/>
              </a:ln>
            </p:spPr>
            <p:txBody>
              <a:bodyPr/>
              <a:lstStyle/>
              <a:p>
                <a:endParaRPr lang="en-US"/>
              </a:p>
            </p:txBody>
          </p:sp>
          <p:sp>
            <p:nvSpPr>
              <p:cNvPr id="430" name="Freeform 175"/>
              <p:cNvSpPr>
                <a:spLocks/>
              </p:cNvSpPr>
              <p:nvPr/>
            </p:nvSpPr>
            <p:spPr bwMode="auto">
              <a:xfrm>
                <a:off x="2903" y="1169"/>
                <a:ext cx="10" cy="113"/>
              </a:xfrm>
              <a:custGeom>
                <a:avLst/>
                <a:gdLst/>
                <a:ahLst/>
                <a:cxnLst>
                  <a:cxn ang="0">
                    <a:pos x="0" y="673"/>
                  </a:cxn>
                  <a:cxn ang="0">
                    <a:pos x="61" y="678"/>
                  </a:cxn>
                  <a:cxn ang="0">
                    <a:pos x="14" y="660"/>
                  </a:cxn>
                  <a:cxn ang="0">
                    <a:pos x="15" y="496"/>
                  </a:cxn>
                  <a:cxn ang="0">
                    <a:pos x="19" y="330"/>
                  </a:cxn>
                  <a:cxn ang="0">
                    <a:pos x="24" y="163"/>
                  </a:cxn>
                  <a:cxn ang="0">
                    <a:pos x="33" y="0"/>
                  </a:cxn>
                  <a:cxn ang="0">
                    <a:pos x="8" y="19"/>
                  </a:cxn>
                  <a:cxn ang="0">
                    <a:pos x="7" y="182"/>
                  </a:cxn>
                  <a:cxn ang="0">
                    <a:pos x="4" y="346"/>
                  </a:cxn>
                  <a:cxn ang="0">
                    <a:pos x="0" y="510"/>
                  </a:cxn>
                  <a:cxn ang="0">
                    <a:pos x="0" y="673"/>
                  </a:cxn>
                </a:cxnLst>
                <a:rect l="0" t="0" r="r" b="b"/>
                <a:pathLst>
                  <a:path w="61" h="678">
                    <a:moveTo>
                      <a:pt x="0" y="673"/>
                    </a:moveTo>
                    <a:lnTo>
                      <a:pt x="61" y="678"/>
                    </a:lnTo>
                    <a:lnTo>
                      <a:pt x="14" y="660"/>
                    </a:lnTo>
                    <a:lnTo>
                      <a:pt x="15" y="496"/>
                    </a:lnTo>
                    <a:lnTo>
                      <a:pt x="19" y="330"/>
                    </a:lnTo>
                    <a:lnTo>
                      <a:pt x="24" y="163"/>
                    </a:lnTo>
                    <a:lnTo>
                      <a:pt x="33" y="0"/>
                    </a:lnTo>
                    <a:lnTo>
                      <a:pt x="8" y="19"/>
                    </a:lnTo>
                    <a:lnTo>
                      <a:pt x="7" y="182"/>
                    </a:lnTo>
                    <a:lnTo>
                      <a:pt x="4" y="346"/>
                    </a:lnTo>
                    <a:lnTo>
                      <a:pt x="0" y="510"/>
                    </a:lnTo>
                    <a:lnTo>
                      <a:pt x="0" y="673"/>
                    </a:lnTo>
                    <a:close/>
                  </a:path>
                </a:pathLst>
              </a:custGeom>
              <a:solidFill>
                <a:srgbClr val="E0D1B5"/>
              </a:solidFill>
              <a:ln w="9525">
                <a:noFill/>
                <a:round/>
                <a:headEnd/>
                <a:tailEnd/>
              </a:ln>
            </p:spPr>
            <p:txBody>
              <a:bodyPr/>
              <a:lstStyle/>
              <a:p>
                <a:endParaRPr lang="en-US"/>
              </a:p>
            </p:txBody>
          </p:sp>
          <p:sp>
            <p:nvSpPr>
              <p:cNvPr id="431" name="Freeform 176"/>
              <p:cNvSpPr>
                <a:spLocks/>
              </p:cNvSpPr>
              <p:nvPr/>
            </p:nvSpPr>
            <p:spPr bwMode="auto">
              <a:xfrm>
                <a:off x="2921" y="1286"/>
                <a:ext cx="50" cy="73"/>
              </a:xfrm>
              <a:custGeom>
                <a:avLst/>
                <a:gdLst/>
                <a:ahLst/>
                <a:cxnLst>
                  <a:cxn ang="0">
                    <a:pos x="37" y="5"/>
                  </a:cxn>
                  <a:cxn ang="0">
                    <a:pos x="145" y="0"/>
                  </a:cxn>
                  <a:cxn ang="0">
                    <a:pos x="257" y="12"/>
                  </a:cxn>
                  <a:cxn ang="0">
                    <a:pos x="270" y="65"/>
                  </a:cxn>
                  <a:cxn ang="0">
                    <a:pos x="280" y="115"/>
                  </a:cxn>
                  <a:cxn ang="0">
                    <a:pos x="286" y="161"/>
                  </a:cxn>
                  <a:cxn ang="0">
                    <a:pos x="290" y="207"/>
                  </a:cxn>
                  <a:cxn ang="0">
                    <a:pos x="293" y="254"/>
                  </a:cxn>
                  <a:cxn ang="0">
                    <a:pos x="295" y="300"/>
                  </a:cxn>
                  <a:cxn ang="0">
                    <a:pos x="295" y="350"/>
                  </a:cxn>
                  <a:cxn ang="0">
                    <a:pos x="295" y="404"/>
                  </a:cxn>
                  <a:cxn ang="0">
                    <a:pos x="170" y="437"/>
                  </a:cxn>
                  <a:cxn ang="0">
                    <a:pos x="0" y="411"/>
                  </a:cxn>
                  <a:cxn ang="0">
                    <a:pos x="0" y="293"/>
                  </a:cxn>
                  <a:cxn ang="0">
                    <a:pos x="16" y="99"/>
                  </a:cxn>
                  <a:cxn ang="0">
                    <a:pos x="37" y="5"/>
                  </a:cxn>
                </a:cxnLst>
                <a:rect l="0" t="0" r="r" b="b"/>
                <a:pathLst>
                  <a:path w="295" h="437">
                    <a:moveTo>
                      <a:pt x="37" y="5"/>
                    </a:moveTo>
                    <a:lnTo>
                      <a:pt x="145" y="0"/>
                    </a:lnTo>
                    <a:lnTo>
                      <a:pt x="257" y="12"/>
                    </a:lnTo>
                    <a:lnTo>
                      <a:pt x="270" y="65"/>
                    </a:lnTo>
                    <a:lnTo>
                      <a:pt x="280" y="115"/>
                    </a:lnTo>
                    <a:lnTo>
                      <a:pt x="286" y="161"/>
                    </a:lnTo>
                    <a:lnTo>
                      <a:pt x="290" y="207"/>
                    </a:lnTo>
                    <a:lnTo>
                      <a:pt x="293" y="254"/>
                    </a:lnTo>
                    <a:lnTo>
                      <a:pt x="295" y="300"/>
                    </a:lnTo>
                    <a:lnTo>
                      <a:pt x="295" y="350"/>
                    </a:lnTo>
                    <a:lnTo>
                      <a:pt x="295" y="404"/>
                    </a:lnTo>
                    <a:lnTo>
                      <a:pt x="170" y="437"/>
                    </a:lnTo>
                    <a:lnTo>
                      <a:pt x="0" y="411"/>
                    </a:lnTo>
                    <a:lnTo>
                      <a:pt x="0" y="293"/>
                    </a:lnTo>
                    <a:lnTo>
                      <a:pt x="16" y="99"/>
                    </a:lnTo>
                    <a:lnTo>
                      <a:pt x="37" y="5"/>
                    </a:lnTo>
                    <a:close/>
                  </a:path>
                </a:pathLst>
              </a:custGeom>
              <a:solidFill>
                <a:srgbClr val="33353A"/>
              </a:solidFill>
              <a:ln w="9525">
                <a:noFill/>
                <a:round/>
                <a:headEnd/>
                <a:tailEnd/>
              </a:ln>
            </p:spPr>
            <p:txBody>
              <a:bodyPr/>
              <a:lstStyle/>
              <a:p>
                <a:endParaRPr lang="en-US"/>
              </a:p>
            </p:txBody>
          </p:sp>
          <p:sp>
            <p:nvSpPr>
              <p:cNvPr id="432" name="Freeform 177"/>
              <p:cNvSpPr>
                <a:spLocks/>
              </p:cNvSpPr>
              <p:nvPr/>
            </p:nvSpPr>
            <p:spPr bwMode="auto">
              <a:xfrm>
                <a:off x="2921" y="1294"/>
                <a:ext cx="30" cy="57"/>
              </a:xfrm>
              <a:custGeom>
                <a:avLst/>
                <a:gdLst/>
                <a:ahLst/>
                <a:cxnLst>
                  <a:cxn ang="0">
                    <a:pos x="25" y="4"/>
                  </a:cxn>
                  <a:cxn ang="0">
                    <a:pos x="91" y="0"/>
                  </a:cxn>
                  <a:cxn ang="0">
                    <a:pos x="172" y="6"/>
                  </a:cxn>
                  <a:cxn ang="0">
                    <a:pos x="178" y="90"/>
                  </a:cxn>
                  <a:cxn ang="0">
                    <a:pos x="179" y="177"/>
                  </a:cxn>
                  <a:cxn ang="0">
                    <a:pos x="178" y="262"/>
                  </a:cxn>
                  <a:cxn ang="0">
                    <a:pos x="172" y="340"/>
                  </a:cxn>
                  <a:cxn ang="0">
                    <a:pos x="162" y="340"/>
                  </a:cxn>
                  <a:cxn ang="0">
                    <a:pos x="150" y="340"/>
                  </a:cxn>
                  <a:cxn ang="0">
                    <a:pos x="139" y="340"/>
                  </a:cxn>
                  <a:cxn ang="0">
                    <a:pos x="127" y="340"/>
                  </a:cxn>
                  <a:cxn ang="0">
                    <a:pos x="117" y="339"/>
                  </a:cxn>
                  <a:cxn ang="0">
                    <a:pos x="105" y="338"/>
                  </a:cxn>
                  <a:cxn ang="0">
                    <a:pos x="94" y="338"/>
                  </a:cxn>
                  <a:cxn ang="0">
                    <a:pos x="83" y="337"/>
                  </a:cxn>
                  <a:cxn ang="0">
                    <a:pos x="72" y="336"/>
                  </a:cxn>
                  <a:cxn ang="0">
                    <a:pos x="61" y="335"/>
                  </a:cxn>
                  <a:cxn ang="0">
                    <a:pos x="51" y="333"/>
                  </a:cxn>
                  <a:cxn ang="0">
                    <a:pos x="40" y="332"/>
                  </a:cxn>
                  <a:cxn ang="0">
                    <a:pos x="30" y="331"/>
                  </a:cxn>
                  <a:cxn ang="0">
                    <a:pos x="19" y="330"/>
                  </a:cxn>
                  <a:cxn ang="0">
                    <a:pos x="9" y="329"/>
                  </a:cxn>
                  <a:cxn ang="0">
                    <a:pos x="0" y="328"/>
                  </a:cxn>
                  <a:cxn ang="0">
                    <a:pos x="0" y="242"/>
                  </a:cxn>
                  <a:cxn ang="0">
                    <a:pos x="2" y="166"/>
                  </a:cxn>
                  <a:cxn ang="0">
                    <a:pos x="9" y="89"/>
                  </a:cxn>
                  <a:cxn ang="0">
                    <a:pos x="25" y="4"/>
                  </a:cxn>
                </a:cxnLst>
                <a:rect l="0" t="0" r="r" b="b"/>
                <a:pathLst>
                  <a:path w="179" h="340">
                    <a:moveTo>
                      <a:pt x="25" y="4"/>
                    </a:moveTo>
                    <a:lnTo>
                      <a:pt x="91" y="0"/>
                    </a:lnTo>
                    <a:lnTo>
                      <a:pt x="172" y="6"/>
                    </a:lnTo>
                    <a:lnTo>
                      <a:pt x="178" y="90"/>
                    </a:lnTo>
                    <a:lnTo>
                      <a:pt x="179" y="177"/>
                    </a:lnTo>
                    <a:lnTo>
                      <a:pt x="178" y="262"/>
                    </a:lnTo>
                    <a:lnTo>
                      <a:pt x="172" y="340"/>
                    </a:lnTo>
                    <a:lnTo>
                      <a:pt x="162" y="340"/>
                    </a:lnTo>
                    <a:lnTo>
                      <a:pt x="150" y="340"/>
                    </a:lnTo>
                    <a:lnTo>
                      <a:pt x="139" y="340"/>
                    </a:lnTo>
                    <a:lnTo>
                      <a:pt x="127" y="340"/>
                    </a:lnTo>
                    <a:lnTo>
                      <a:pt x="117" y="339"/>
                    </a:lnTo>
                    <a:lnTo>
                      <a:pt x="105" y="338"/>
                    </a:lnTo>
                    <a:lnTo>
                      <a:pt x="94" y="338"/>
                    </a:lnTo>
                    <a:lnTo>
                      <a:pt x="83" y="337"/>
                    </a:lnTo>
                    <a:lnTo>
                      <a:pt x="72" y="336"/>
                    </a:lnTo>
                    <a:lnTo>
                      <a:pt x="61" y="335"/>
                    </a:lnTo>
                    <a:lnTo>
                      <a:pt x="51" y="333"/>
                    </a:lnTo>
                    <a:lnTo>
                      <a:pt x="40" y="332"/>
                    </a:lnTo>
                    <a:lnTo>
                      <a:pt x="30" y="331"/>
                    </a:lnTo>
                    <a:lnTo>
                      <a:pt x="19" y="330"/>
                    </a:lnTo>
                    <a:lnTo>
                      <a:pt x="9" y="329"/>
                    </a:lnTo>
                    <a:lnTo>
                      <a:pt x="0" y="328"/>
                    </a:lnTo>
                    <a:lnTo>
                      <a:pt x="0" y="242"/>
                    </a:lnTo>
                    <a:lnTo>
                      <a:pt x="2" y="166"/>
                    </a:lnTo>
                    <a:lnTo>
                      <a:pt x="9" y="89"/>
                    </a:lnTo>
                    <a:lnTo>
                      <a:pt x="25" y="4"/>
                    </a:lnTo>
                    <a:close/>
                  </a:path>
                </a:pathLst>
              </a:custGeom>
              <a:solidFill>
                <a:srgbClr val="967044"/>
              </a:solidFill>
              <a:ln w="9525">
                <a:noFill/>
                <a:round/>
                <a:headEnd/>
                <a:tailEnd/>
              </a:ln>
            </p:spPr>
            <p:txBody>
              <a:bodyPr/>
              <a:lstStyle/>
              <a:p>
                <a:endParaRPr lang="en-US"/>
              </a:p>
            </p:txBody>
          </p:sp>
          <p:sp>
            <p:nvSpPr>
              <p:cNvPr id="433" name="Freeform 178"/>
              <p:cNvSpPr>
                <a:spLocks/>
              </p:cNvSpPr>
              <p:nvPr/>
            </p:nvSpPr>
            <p:spPr bwMode="auto">
              <a:xfrm>
                <a:off x="2922" y="1294"/>
                <a:ext cx="28" cy="53"/>
              </a:xfrm>
              <a:custGeom>
                <a:avLst/>
                <a:gdLst/>
                <a:ahLst/>
                <a:cxnLst>
                  <a:cxn ang="0">
                    <a:pos x="24" y="4"/>
                  </a:cxn>
                  <a:cxn ang="0">
                    <a:pos x="33" y="4"/>
                  </a:cxn>
                  <a:cxn ang="0">
                    <a:pos x="40" y="3"/>
                  </a:cxn>
                  <a:cxn ang="0">
                    <a:pos x="49" y="3"/>
                  </a:cxn>
                  <a:cxn ang="0">
                    <a:pos x="56" y="2"/>
                  </a:cxn>
                  <a:cxn ang="0">
                    <a:pos x="65" y="1"/>
                  </a:cxn>
                  <a:cxn ang="0">
                    <a:pos x="72" y="1"/>
                  </a:cxn>
                  <a:cxn ang="0">
                    <a:pos x="81" y="0"/>
                  </a:cxn>
                  <a:cxn ang="0">
                    <a:pos x="88" y="0"/>
                  </a:cxn>
                  <a:cxn ang="0">
                    <a:pos x="98" y="1"/>
                  </a:cxn>
                  <a:cxn ang="0">
                    <a:pos x="107" y="1"/>
                  </a:cxn>
                  <a:cxn ang="0">
                    <a:pos x="117" y="2"/>
                  </a:cxn>
                  <a:cxn ang="0">
                    <a:pos x="128" y="3"/>
                  </a:cxn>
                  <a:cxn ang="0">
                    <a:pos x="137" y="4"/>
                  </a:cxn>
                  <a:cxn ang="0">
                    <a:pos x="147" y="4"/>
                  </a:cxn>
                  <a:cxn ang="0">
                    <a:pos x="156" y="5"/>
                  </a:cxn>
                  <a:cxn ang="0">
                    <a:pos x="166" y="6"/>
                  </a:cxn>
                  <a:cxn ang="0">
                    <a:pos x="170" y="85"/>
                  </a:cxn>
                  <a:cxn ang="0">
                    <a:pos x="171" y="167"/>
                  </a:cxn>
                  <a:cxn ang="0">
                    <a:pos x="170" y="247"/>
                  </a:cxn>
                  <a:cxn ang="0">
                    <a:pos x="166" y="320"/>
                  </a:cxn>
                  <a:cxn ang="0">
                    <a:pos x="145" y="320"/>
                  </a:cxn>
                  <a:cxn ang="0">
                    <a:pos x="123" y="319"/>
                  </a:cxn>
                  <a:cxn ang="0">
                    <a:pos x="102" y="318"/>
                  </a:cxn>
                  <a:cxn ang="0">
                    <a:pos x="81" y="316"/>
                  </a:cxn>
                  <a:cxn ang="0">
                    <a:pos x="59" y="315"/>
                  </a:cxn>
                  <a:cxn ang="0">
                    <a:pos x="39" y="313"/>
                  </a:cxn>
                  <a:cxn ang="0">
                    <a:pos x="19" y="311"/>
                  </a:cxn>
                  <a:cxn ang="0">
                    <a:pos x="0" y="309"/>
                  </a:cxn>
                  <a:cxn ang="0">
                    <a:pos x="0" y="228"/>
                  </a:cxn>
                  <a:cxn ang="0">
                    <a:pos x="2" y="156"/>
                  </a:cxn>
                  <a:cxn ang="0">
                    <a:pos x="9" y="84"/>
                  </a:cxn>
                  <a:cxn ang="0">
                    <a:pos x="24" y="4"/>
                  </a:cxn>
                </a:cxnLst>
                <a:rect l="0" t="0" r="r" b="b"/>
                <a:pathLst>
                  <a:path w="171" h="320">
                    <a:moveTo>
                      <a:pt x="24" y="4"/>
                    </a:moveTo>
                    <a:lnTo>
                      <a:pt x="33" y="4"/>
                    </a:lnTo>
                    <a:lnTo>
                      <a:pt x="40" y="3"/>
                    </a:lnTo>
                    <a:lnTo>
                      <a:pt x="49" y="3"/>
                    </a:lnTo>
                    <a:lnTo>
                      <a:pt x="56" y="2"/>
                    </a:lnTo>
                    <a:lnTo>
                      <a:pt x="65" y="1"/>
                    </a:lnTo>
                    <a:lnTo>
                      <a:pt x="72" y="1"/>
                    </a:lnTo>
                    <a:lnTo>
                      <a:pt x="81" y="0"/>
                    </a:lnTo>
                    <a:lnTo>
                      <a:pt x="88" y="0"/>
                    </a:lnTo>
                    <a:lnTo>
                      <a:pt x="98" y="1"/>
                    </a:lnTo>
                    <a:lnTo>
                      <a:pt x="107" y="1"/>
                    </a:lnTo>
                    <a:lnTo>
                      <a:pt x="117" y="2"/>
                    </a:lnTo>
                    <a:lnTo>
                      <a:pt x="128" y="3"/>
                    </a:lnTo>
                    <a:lnTo>
                      <a:pt x="137" y="4"/>
                    </a:lnTo>
                    <a:lnTo>
                      <a:pt x="147" y="4"/>
                    </a:lnTo>
                    <a:lnTo>
                      <a:pt x="156" y="5"/>
                    </a:lnTo>
                    <a:lnTo>
                      <a:pt x="166" y="6"/>
                    </a:lnTo>
                    <a:lnTo>
                      <a:pt x="170" y="85"/>
                    </a:lnTo>
                    <a:lnTo>
                      <a:pt x="171" y="167"/>
                    </a:lnTo>
                    <a:lnTo>
                      <a:pt x="170" y="247"/>
                    </a:lnTo>
                    <a:lnTo>
                      <a:pt x="166" y="320"/>
                    </a:lnTo>
                    <a:lnTo>
                      <a:pt x="145" y="320"/>
                    </a:lnTo>
                    <a:lnTo>
                      <a:pt x="123" y="319"/>
                    </a:lnTo>
                    <a:lnTo>
                      <a:pt x="102" y="318"/>
                    </a:lnTo>
                    <a:lnTo>
                      <a:pt x="81" y="316"/>
                    </a:lnTo>
                    <a:lnTo>
                      <a:pt x="59" y="315"/>
                    </a:lnTo>
                    <a:lnTo>
                      <a:pt x="39" y="313"/>
                    </a:lnTo>
                    <a:lnTo>
                      <a:pt x="19" y="311"/>
                    </a:lnTo>
                    <a:lnTo>
                      <a:pt x="0" y="309"/>
                    </a:lnTo>
                    <a:lnTo>
                      <a:pt x="0" y="228"/>
                    </a:lnTo>
                    <a:lnTo>
                      <a:pt x="2" y="156"/>
                    </a:lnTo>
                    <a:lnTo>
                      <a:pt x="9" y="84"/>
                    </a:lnTo>
                    <a:lnTo>
                      <a:pt x="24" y="4"/>
                    </a:lnTo>
                    <a:close/>
                  </a:path>
                </a:pathLst>
              </a:custGeom>
              <a:solidFill>
                <a:srgbClr val="9B774F"/>
              </a:solidFill>
              <a:ln w="9525">
                <a:noFill/>
                <a:round/>
                <a:headEnd/>
                <a:tailEnd/>
              </a:ln>
            </p:spPr>
            <p:txBody>
              <a:bodyPr/>
              <a:lstStyle/>
              <a:p>
                <a:endParaRPr lang="en-US"/>
              </a:p>
            </p:txBody>
          </p:sp>
          <p:sp>
            <p:nvSpPr>
              <p:cNvPr id="434" name="Freeform 179"/>
              <p:cNvSpPr>
                <a:spLocks/>
              </p:cNvSpPr>
              <p:nvPr/>
            </p:nvSpPr>
            <p:spPr bwMode="auto">
              <a:xfrm>
                <a:off x="2922" y="1294"/>
                <a:ext cx="27" cy="50"/>
              </a:xfrm>
              <a:custGeom>
                <a:avLst/>
                <a:gdLst/>
                <a:ahLst/>
                <a:cxnLst>
                  <a:cxn ang="0">
                    <a:pos x="23" y="4"/>
                  </a:cxn>
                  <a:cxn ang="0">
                    <a:pos x="31" y="4"/>
                  </a:cxn>
                  <a:cxn ang="0">
                    <a:pos x="39" y="3"/>
                  </a:cxn>
                  <a:cxn ang="0">
                    <a:pos x="47" y="3"/>
                  </a:cxn>
                  <a:cxn ang="0">
                    <a:pos x="54" y="2"/>
                  </a:cxn>
                  <a:cxn ang="0">
                    <a:pos x="63" y="1"/>
                  </a:cxn>
                  <a:cxn ang="0">
                    <a:pos x="70" y="1"/>
                  </a:cxn>
                  <a:cxn ang="0">
                    <a:pos x="78" y="0"/>
                  </a:cxn>
                  <a:cxn ang="0">
                    <a:pos x="85" y="0"/>
                  </a:cxn>
                  <a:cxn ang="0">
                    <a:pos x="95" y="1"/>
                  </a:cxn>
                  <a:cxn ang="0">
                    <a:pos x="103" y="1"/>
                  </a:cxn>
                  <a:cxn ang="0">
                    <a:pos x="113" y="2"/>
                  </a:cxn>
                  <a:cxn ang="0">
                    <a:pos x="122" y="3"/>
                  </a:cxn>
                  <a:cxn ang="0">
                    <a:pos x="132" y="4"/>
                  </a:cxn>
                  <a:cxn ang="0">
                    <a:pos x="142" y="4"/>
                  </a:cxn>
                  <a:cxn ang="0">
                    <a:pos x="150" y="5"/>
                  </a:cxn>
                  <a:cxn ang="0">
                    <a:pos x="160" y="6"/>
                  </a:cxn>
                  <a:cxn ang="0">
                    <a:pos x="164" y="80"/>
                  </a:cxn>
                  <a:cxn ang="0">
                    <a:pos x="165" y="156"/>
                  </a:cxn>
                  <a:cxn ang="0">
                    <a:pos x="164" y="231"/>
                  </a:cxn>
                  <a:cxn ang="0">
                    <a:pos x="160" y="299"/>
                  </a:cxn>
                  <a:cxn ang="0">
                    <a:pos x="139" y="299"/>
                  </a:cxn>
                  <a:cxn ang="0">
                    <a:pos x="119" y="299"/>
                  </a:cxn>
                  <a:cxn ang="0">
                    <a:pos x="99" y="298"/>
                  </a:cxn>
                  <a:cxn ang="0">
                    <a:pos x="79" y="296"/>
                  </a:cxn>
                  <a:cxn ang="0">
                    <a:pos x="57" y="294"/>
                  </a:cxn>
                  <a:cxn ang="0">
                    <a:pos x="38" y="293"/>
                  </a:cxn>
                  <a:cxn ang="0">
                    <a:pos x="19" y="291"/>
                  </a:cxn>
                  <a:cxn ang="0">
                    <a:pos x="0" y="289"/>
                  </a:cxn>
                  <a:cxn ang="0">
                    <a:pos x="0" y="214"/>
                  </a:cxn>
                  <a:cxn ang="0">
                    <a:pos x="2" y="146"/>
                  </a:cxn>
                  <a:cxn ang="0">
                    <a:pos x="8" y="79"/>
                  </a:cxn>
                  <a:cxn ang="0">
                    <a:pos x="23" y="4"/>
                  </a:cxn>
                </a:cxnLst>
                <a:rect l="0" t="0" r="r" b="b"/>
                <a:pathLst>
                  <a:path w="165" h="299">
                    <a:moveTo>
                      <a:pt x="23" y="4"/>
                    </a:moveTo>
                    <a:lnTo>
                      <a:pt x="31" y="4"/>
                    </a:lnTo>
                    <a:lnTo>
                      <a:pt x="39" y="3"/>
                    </a:lnTo>
                    <a:lnTo>
                      <a:pt x="47" y="3"/>
                    </a:lnTo>
                    <a:lnTo>
                      <a:pt x="54" y="2"/>
                    </a:lnTo>
                    <a:lnTo>
                      <a:pt x="63" y="1"/>
                    </a:lnTo>
                    <a:lnTo>
                      <a:pt x="70" y="1"/>
                    </a:lnTo>
                    <a:lnTo>
                      <a:pt x="78" y="0"/>
                    </a:lnTo>
                    <a:lnTo>
                      <a:pt x="85" y="0"/>
                    </a:lnTo>
                    <a:lnTo>
                      <a:pt x="95" y="1"/>
                    </a:lnTo>
                    <a:lnTo>
                      <a:pt x="103" y="1"/>
                    </a:lnTo>
                    <a:lnTo>
                      <a:pt x="113" y="2"/>
                    </a:lnTo>
                    <a:lnTo>
                      <a:pt x="122" y="3"/>
                    </a:lnTo>
                    <a:lnTo>
                      <a:pt x="132" y="4"/>
                    </a:lnTo>
                    <a:lnTo>
                      <a:pt x="142" y="4"/>
                    </a:lnTo>
                    <a:lnTo>
                      <a:pt x="150" y="5"/>
                    </a:lnTo>
                    <a:lnTo>
                      <a:pt x="160" y="6"/>
                    </a:lnTo>
                    <a:lnTo>
                      <a:pt x="164" y="80"/>
                    </a:lnTo>
                    <a:lnTo>
                      <a:pt x="165" y="156"/>
                    </a:lnTo>
                    <a:lnTo>
                      <a:pt x="164" y="231"/>
                    </a:lnTo>
                    <a:lnTo>
                      <a:pt x="160" y="299"/>
                    </a:lnTo>
                    <a:lnTo>
                      <a:pt x="139" y="299"/>
                    </a:lnTo>
                    <a:lnTo>
                      <a:pt x="119" y="299"/>
                    </a:lnTo>
                    <a:lnTo>
                      <a:pt x="99" y="298"/>
                    </a:lnTo>
                    <a:lnTo>
                      <a:pt x="79" y="296"/>
                    </a:lnTo>
                    <a:lnTo>
                      <a:pt x="57" y="294"/>
                    </a:lnTo>
                    <a:lnTo>
                      <a:pt x="38" y="293"/>
                    </a:lnTo>
                    <a:lnTo>
                      <a:pt x="19" y="291"/>
                    </a:lnTo>
                    <a:lnTo>
                      <a:pt x="0" y="289"/>
                    </a:lnTo>
                    <a:lnTo>
                      <a:pt x="0" y="214"/>
                    </a:lnTo>
                    <a:lnTo>
                      <a:pt x="2" y="146"/>
                    </a:lnTo>
                    <a:lnTo>
                      <a:pt x="8" y="79"/>
                    </a:lnTo>
                    <a:lnTo>
                      <a:pt x="23" y="4"/>
                    </a:lnTo>
                    <a:close/>
                  </a:path>
                </a:pathLst>
              </a:custGeom>
              <a:solidFill>
                <a:srgbClr val="A07F59"/>
              </a:solidFill>
              <a:ln w="9525">
                <a:noFill/>
                <a:round/>
                <a:headEnd/>
                <a:tailEnd/>
              </a:ln>
            </p:spPr>
            <p:txBody>
              <a:bodyPr/>
              <a:lstStyle/>
              <a:p>
                <a:endParaRPr lang="en-US"/>
              </a:p>
            </p:txBody>
          </p:sp>
          <p:sp>
            <p:nvSpPr>
              <p:cNvPr id="435" name="Freeform 180"/>
              <p:cNvSpPr>
                <a:spLocks/>
              </p:cNvSpPr>
              <p:nvPr/>
            </p:nvSpPr>
            <p:spPr bwMode="auto">
              <a:xfrm>
                <a:off x="2923" y="1294"/>
                <a:ext cx="26" cy="46"/>
              </a:xfrm>
              <a:custGeom>
                <a:avLst/>
                <a:gdLst/>
                <a:ahLst/>
                <a:cxnLst>
                  <a:cxn ang="0">
                    <a:pos x="21" y="4"/>
                  </a:cxn>
                  <a:cxn ang="0">
                    <a:pos x="29" y="4"/>
                  </a:cxn>
                  <a:cxn ang="0">
                    <a:pos x="36" y="3"/>
                  </a:cxn>
                  <a:cxn ang="0">
                    <a:pos x="44" y="3"/>
                  </a:cxn>
                  <a:cxn ang="0">
                    <a:pos x="51" y="2"/>
                  </a:cxn>
                  <a:cxn ang="0">
                    <a:pos x="59" y="2"/>
                  </a:cxn>
                  <a:cxn ang="0">
                    <a:pos x="66" y="1"/>
                  </a:cxn>
                  <a:cxn ang="0">
                    <a:pos x="74" y="1"/>
                  </a:cxn>
                  <a:cxn ang="0">
                    <a:pos x="81" y="0"/>
                  </a:cxn>
                  <a:cxn ang="0">
                    <a:pos x="90" y="1"/>
                  </a:cxn>
                  <a:cxn ang="0">
                    <a:pos x="99" y="1"/>
                  </a:cxn>
                  <a:cxn ang="0">
                    <a:pos x="108" y="2"/>
                  </a:cxn>
                  <a:cxn ang="0">
                    <a:pos x="117" y="3"/>
                  </a:cxn>
                  <a:cxn ang="0">
                    <a:pos x="126" y="4"/>
                  </a:cxn>
                  <a:cxn ang="0">
                    <a:pos x="134" y="4"/>
                  </a:cxn>
                  <a:cxn ang="0">
                    <a:pos x="144" y="5"/>
                  </a:cxn>
                  <a:cxn ang="0">
                    <a:pos x="152" y="6"/>
                  </a:cxn>
                  <a:cxn ang="0">
                    <a:pos x="156" y="75"/>
                  </a:cxn>
                  <a:cxn ang="0">
                    <a:pos x="158" y="145"/>
                  </a:cxn>
                  <a:cxn ang="0">
                    <a:pos x="156" y="214"/>
                  </a:cxn>
                  <a:cxn ang="0">
                    <a:pos x="152" y="278"/>
                  </a:cxn>
                  <a:cxn ang="0">
                    <a:pos x="133" y="278"/>
                  </a:cxn>
                  <a:cxn ang="0">
                    <a:pos x="113" y="278"/>
                  </a:cxn>
                  <a:cxn ang="0">
                    <a:pos x="94" y="277"/>
                  </a:cxn>
                  <a:cxn ang="0">
                    <a:pos x="75" y="276"/>
                  </a:cxn>
                  <a:cxn ang="0">
                    <a:pos x="54" y="273"/>
                  </a:cxn>
                  <a:cxn ang="0">
                    <a:pos x="36" y="272"/>
                  </a:cxn>
                  <a:cxn ang="0">
                    <a:pos x="18" y="270"/>
                  </a:cxn>
                  <a:cxn ang="0">
                    <a:pos x="0" y="269"/>
                  </a:cxn>
                  <a:cxn ang="0">
                    <a:pos x="0" y="200"/>
                  </a:cxn>
                  <a:cxn ang="0">
                    <a:pos x="1" y="137"/>
                  </a:cxn>
                  <a:cxn ang="0">
                    <a:pos x="8" y="74"/>
                  </a:cxn>
                  <a:cxn ang="0">
                    <a:pos x="21" y="4"/>
                  </a:cxn>
                </a:cxnLst>
                <a:rect l="0" t="0" r="r" b="b"/>
                <a:pathLst>
                  <a:path w="158" h="278">
                    <a:moveTo>
                      <a:pt x="21" y="4"/>
                    </a:moveTo>
                    <a:lnTo>
                      <a:pt x="29" y="4"/>
                    </a:lnTo>
                    <a:lnTo>
                      <a:pt x="36" y="3"/>
                    </a:lnTo>
                    <a:lnTo>
                      <a:pt x="44" y="3"/>
                    </a:lnTo>
                    <a:lnTo>
                      <a:pt x="51" y="2"/>
                    </a:lnTo>
                    <a:lnTo>
                      <a:pt x="59" y="2"/>
                    </a:lnTo>
                    <a:lnTo>
                      <a:pt x="66" y="1"/>
                    </a:lnTo>
                    <a:lnTo>
                      <a:pt x="74" y="1"/>
                    </a:lnTo>
                    <a:lnTo>
                      <a:pt x="81" y="0"/>
                    </a:lnTo>
                    <a:lnTo>
                      <a:pt x="90" y="1"/>
                    </a:lnTo>
                    <a:lnTo>
                      <a:pt x="99" y="1"/>
                    </a:lnTo>
                    <a:lnTo>
                      <a:pt x="108" y="2"/>
                    </a:lnTo>
                    <a:lnTo>
                      <a:pt x="117" y="3"/>
                    </a:lnTo>
                    <a:lnTo>
                      <a:pt x="126" y="4"/>
                    </a:lnTo>
                    <a:lnTo>
                      <a:pt x="134" y="4"/>
                    </a:lnTo>
                    <a:lnTo>
                      <a:pt x="144" y="5"/>
                    </a:lnTo>
                    <a:lnTo>
                      <a:pt x="152" y="6"/>
                    </a:lnTo>
                    <a:lnTo>
                      <a:pt x="156" y="75"/>
                    </a:lnTo>
                    <a:lnTo>
                      <a:pt x="158" y="145"/>
                    </a:lnTo>
                    <a:lnTo>
                      <a:pt x="156" y="214"/>
                    </a:lnTo>
                    <a:lnTo>
                      <a:pt x="152" y="278"/>
                    </a:lnTo>
                    <a:lnTo>
                      <a:pt x="133" y="278"/>
                    </a:lnTo>
                    <a:lnTo>
                      <a:pt x="113" y="278"/>
                    </a:lnTo>
                    <a:lnTo>
                      <a:pt x="94" y="277"/>
                    </a:lnTo>
                    <a:lnTo>
                      <a:pt x="75" y="276"/>
                    </a:lnTo>
                    <a:lnTo>
                      <a:pt x="54" y="273"/>
                    </a:lnTo>
                    <a:lnTo>
                      <a:pt x="36" y="272"/>
                    </a:lnTo>
                    <a:lnTo>
                      <a:pt x="18" y="270"/>
                    </a:lnTo>
                    <a:lnTo>
                      <a:pt x="0" y="269"/>
                    </a:lnTo>
                    <a:lnTo>
                      <a:pt x="0" y="200"/>
                    </a:lnTo>
                    <a:lnTo>
                      <a:pt x="1" y="137"/>
                    </a:lnTo>
                    <a:lnTo>
                      <a:pt x="8" y="74"/>
                    </a:lnTo>
                    <a:lnTo>
                      <a:pt x="21" y="4"/>
                    </a:lnTo>
                    <a:close/>
                  </a:path>
                </a:pathLst>
              </a:custGeom>
              <a:solidFill>
                <a:srgbClr val="A58966"/>
              </a:solidFill>
              <a:ln w="9525">
                <a:noFill/>
                <a:round/>
                <a:headEnd/>
                <a:tailEnd/>
              </a:ln>
            </p:spPr>
            <p:txBody>
              <a:bodyPr/>
              <a:lstStyle/>
              <a:p>
                <a:endParaRPr lang="en-US"/>
              </a:p>
            </p:txBody>
          </p:sp>
          <p:sp>
            <p:nvSpPr>
              <p:cNvPr id="436" name="Freeform 181"/>
              <p:cNvSpPr>
                <a:spLocks/>
              </p:cNvSpPr>
              <p:nvPr/>
            </p:nvSpPr>
            <p:spPr bwMode="auto">
              <a:xfrm>
                <a:off x="2923" y="1294"/>
                <a:ext cx="25" cy="43"/>
              </a:xfrm>
              <a:custGeom>
                <a:avLst/>
                <a:gdLst/>
                <a:ahLst/>
                <a:cxnLst>
                  <a:cxn ang="0">
                    <a:pos x="21" y="4"/>
                  </a:cxn>
                  <a:cxn ang="0">
                    <a:pos x="28" y="4"/>
                  </a:cxn>
                  <a:cxn ang="0">
                    <a:pos x="35" y="3"/>
                  </a:cxn>
                  <a:cxn ang="0">
                    <a:pos x="42" y="3"/>
                  </a:cxn>
                  <a:cxn ang="0">
                    <a:pos x="49" y="2"/>
                  </a:cxn>
                  <a:cxn ang="0">
                    <a:pos x="57" y="2"/>
                  </a:cxn>
                  <a:cxn ang="0">
                    <a:pos x="64" y="1"/>
                  </a:cxn>
                  <a:cxn ang="0">
                    <a:pos x="71" y="1"/>
                  </a:cxn>
                  <a:cxn ang="0">
                    <a:pos x="78" y="0"/>
                  </a:cxn>
                  <a:cxn ang="0">
                    <a:pos x="87" y="1"/>
                  </a:cxn>
                  <a:cxn ang="0">
                    <a:pos x="95" y="1"/>
                  </a:cxn>
                  <a:cxn ang="0">
                    <a:pos x="104" y="2"/>
                  </a:cxn>
                  <a:cxn ang="0">
                    <a:pos x="112" y="3"/>
                  </a:cxn>
                  <a:cxn ang="0">
                    <a:pos x="121" y="4"/>
                  </a:cxn>
                  <a:cxn ang="0">
                    <a:pos x="129" y="4"/>
                  </a:cxn>
                  <a:cxn ang="0">
                    <a:pos x="138" y="5"/>
                  </a:cxn>
                  <a:cxn ang="0">
                    <a:pos x="146" y="5"/>
                  </a:cxn>
                  <a:cxn ang="0">
                    <a:pos x="149" y="69"/>
                  </a:cxn>
                  <a:cxn ang="0">
                    <a:pos x="150" y="134"/>
                  </a:cxn>
                  <a:cxn ang="0">
                    <a:pos x="149" y="199"/>
                  </a:cxn>
                  <a:cxn ang="0">
                    <a:pos x="146" y="257"/>
                  </a:cxn>
                  <a:cxn ang="0">
                    <a:pos x="128" y="257"/>
                  </a:cxn>
                  <a:cxn ang="0">
                    <a:pos x="109" y="257"/>
                  </a:cxn>
                  <a:cxn ang="0">
                    <a:pos x="91" y="256"/>
                  </a:cxn>
                  <a:cxn ang="0">
                    <a:pos x="72" y="255"/>
                  </a:cxn>
                  <a:cxn ang="0">
                    <a:pos x="54" y="254"/>
                  </a:cxn>
                  <a:cxn ang="0">
                    <a:pos x="35" y="253"/>
                  </a:cxn>
                  <a:cxn ang="0">
                    <a:pos x="17" y="251"/>
                  </a:cxn>
                  <a:cxn ang="0">
                    <a:pos x="0" y="250"/>
                  </a:cxn>
                  <a:cxn ang="0">
                    <a:pos x="0" y="185"/>
                  </a:cxn>
                  <a:cxn ang="0">
                    <a:pos x="1" y="127"/>
                  </a:cxn>
                  <a:cxn ang="0">
                    <a:pos x="8" y="69"/>
                  </a:cxn>
                  <a:cxn ang="0">
                    <a:pos x="21" y="4"/>
                  </a:cxn>
                </a:cxnLst>
                <a:rect l="0" t="0" r="r" b="b"/>
                <a:pathLst>
                  <a:path w="150" h="257">
                    <a:moveTo>
                      <a:pt x="21" y="4"/>
                    </a:moveTo>
                    <a:lnTo>
                      <a:pt x="28" y="4"/>
                    </a:lnTo>
                    <a:lnTo>
                      <a:pt x="35" y="3"/>
                    </a:lnTo>
                    <a:lnTo>
                      <a:pt x="42" y="3"/>
                    </a:lnTo>
                    <a:lnTo>
                      <a:pt x="49" y="2"/>
                    </a:lnTo>
                    <a:lnTo>
                      <a:pt x="57" y="2"/>
                    </a:lnTo>
                    <a:lnTo>
                      <a:pt x="64" y="1"/>
                    </a:lnTo>
                    <a:lnTo>
                      <a:pt x="71" y="1"/>
                    </a:lnTo>
                    <a:lnTo>
                      <a:pt x="78" y="0"/>
                    </a:lnTo>
                    <a:lnTo>
                      <a:pt x="87" y="1"/>
                    </a:lnTo>
                    <a:lnTo>
                      <a:pt x="95" y="1"/>
                    </a:lnTo>
                    <a:lnTo>
                      <a:pt x="104" y="2"/>
                    </a:lnTo>
                    <a:lnTo>
                      <a:pt x="112" y="3"/>
                    </a:lnTo>
                    <a:lnTo>
                      <a:pt x="121" y="4"/>
                    </a:lnTo>
                    <a:lnTo>
                      <a:pt x="129" y="4"/>
                    </a:lnTo>
                    <a:lnTo>
                      <a:pt x="138" y="5"/>
                    </a:lnTo>
                    <a:lnTo>
                      <a:pt x="146" y="5"/>
                    </a:lnTo>
                    <a:lnTo>
                      <a:pt x="149" y="69"/>
                    </a:lnTo>
                    <a:lnTo>
                      <a:pt x="150" y="134"/>
                    </a:lnTo>
                    <a:lnTo>
                      <a:pt x="149" y="199"/>
                    </a:lnTo>
                    <a:lnTo>
                      <a:pt x="146" y="257"/>
                    </a:lnTo>
                    <a:lnTo>
                      <a:pt x="128" y="257"/>
                    </a:lnTo>
                    <a:lnTo>
                      <a:pt x="109" y="257"/>
                    </a:lnTo>
                    <a:lnTo>
                      <a:pt x="91" y="256"/>
                    </a:lnTo>
                    <a:lnTo>
                      <a:pt x="72" y="255"/>
                    </a:lnTo>
                    <a:lnTo>
                      <a:pt x="54" y="254"/>
                    </a:lnTo>
                    <a:lnTo>
                      <a:pt x="35" y="253"/>
                    </a:lnTo>
                    <a:lnTo>
                      <a:pt x="17" y="251"/>
                    </a:lnTo>
                    <a:lnTo>
                      <a:pt x="0" y="250"/>
                    </a:lnTo>
                    <a:lnTo>
                      <a:pt x="0" y="185"/>
                    </a:lnTo>
                    <a:lnTo>
                      <a:pt x="1" y="127"/>
                    </a:lnTo>
                    <a:lnTo>
                      <a:pt x="8" y="69"/>
                    </a:lnTo>
                    <a:lnTo>
                      <a:pt x="21" y="4"/>
                    </a:lnTo>
                    <a:close/>
                  </a:path>
                </a:pathLst>
              </a:custGeom>
              <a:solidFill>
                <a:srgbClr val="AA9170"/>
              </a:solidFill>
              <a:ln w="9525">
                <a:noFill/>
                <a:round/>
                <a:headEnd/>
                <a:tailEnd/>
              </a:ln>
            </p:spPr>
            <p:txBody>
              <a:bodyPr/>
              <a:lstStyle/>
              <a:p>
                <a:endParaRPr lang="en-US"/>
              </a:p>
            </p:txBody>
          </p:sp>
          <p:sp>
            <p:nvSpPr>
              <p:cNvPr id="437" name="Freeform 182"/>
              <p:cNvSpPr>
                <a:spLocks/>
              </p:cNvSpPr>
              <p:nvPr/>
            </p:nvSpPr>
            <p:spPr bwMode="auto">
              <a:xfrm>
                <a:off x="2923" y="1294"/>
                <a:ext cx="24" cy="39"/>
              </a:xfrm>
              <a:custGeom>
                <a:avLst/>
                <a:gdLst/>
                <a:ahLst/>
                <a:cxnLst>
                  <a:cxn ang="0">
                    <a:pos x="20" y="4"/>
                  </a:cxn>
                  <a:cxn ang="0">
                    <a:pos x="26" y="4"/>
                  </a:cxn>
                  <a:cxn ang="0">
                    <a:pos x="33" y="3"/>
                  </a:cxn>
                  <a:cxn ang="0">
                    <a:pos x="40" y="3"/>
                  </a:cxn>
                  <a:cxn ang="0">
                    <a:pos x="47" y="2"/>
                  </a:cxn>
                  <a:cxn ang="0">
                    <a:pos x="54" y="2"/>
                  </a:cxn>
                  <a:cxn ang="0">
                    <a:pos x="61" y="1"/>
                  </a:cxn>
                  <a:cxn ang="0">
                    <a:pos x="67" y="1"/>
                  </a:cxn>
                  <a:cxn ang="0">
                    <a:pos x="75" y="0"/>
                  </a:cxn>
                  <a:cxn ang="0">
                    <a:pos x="83" y="1"/>
                  </a:cxn>
                  <a:cxn ang="0">
                    <a:pos x="91" y="1"/>
                  </a:cxn>
                  <a:cxn ang="0">
                    <a:pos x="99" y="2"/>
                  </a:cxn>
                  <a:cxn ang="0">
                    <a:pos x="108" y="3"/>
                  </a:cxn>
                  <a:cxn ang="0">
                    <a:pos x="115" y="4"/>
                  </a:cxn>
                  <a:cxn ang="0">
                    <a:pos x="124" y="4"/>
                  </a:cxn>
                  <a:cxn ang="0">
                    <a:pos x="131" y="5"/>
                  </a:cxn>
                  <a:cxn ang="0">
                    <a:pos x="140" y="5"/>
                  </a:cxn>
                  <a:cxn ang="0">
                    <a:pos x="142" y="63"/>
                  </a:cxn>
                  <a:cxn ang="0">
                    <a:pos x="143" y="124"/>
                  </a:cxn>
                  <a:cxn ang="0">
                    <a:pos x="143" y="182"/>
                  </a:cxn>
                  <a:cxn ang="0">
                    <a:pos x="140" y="236"/>
                  </a:cxn>
                  <a:cxn ang="0">
                    <a:pos x="122" y="236"/>
                  </a:cxn>
                  <a:cxn ang="0">
                    <a:pos x="105" y="236"/>
                  </a:cxn>
                  <a:cxn ang="0">
                    <a:pos x="87" y="236"/>
                  </a:cxn>
                  <a:cxn ang="0">
                    <a:pos x="69" y="235"/>
                  </a:cxn>
                  <a:cxn ang="0">
                    <a:pos x="52" y="234"/>
                  </a:cxn>
                  <a:cxn ang="0">
                    <a:pos x="34" y="233"/>
                  </a:cxn>
                  <a:cxn ang="0">
                    <a:pos x="17" y="232"/>
                  </a:cxn>
                  <a:cxn ang="0">
                    <a:pos x="0" y="231"/>
                  </a:cxn>
                  <a:cxn ang="0">
                    <a:pos x="0" y="171"/>
                  </a:cxn>
                  <a:cxn ang="0">
                    <a:pos x="1" y="117"/>
                  </a:cxn>
                  <a:cxn ang="0">
                    <a:pos x="7" y="64"/>
                  </a:cxn>
                  <a:cxn ang="0">
                    <a:pos x="20" y="4"/>
                  </a:cxn>
                </a:cxnLst>
                <a:rect l="0" t="0" r="r" b="b"/>
                <a:pathLst>
                  <a:path w="143" h="236">
                    <a:moveTo>
                      <a:pt x="20" y="4"/>
                    </a:moveTo>
                    <a:lnTo>
                      <a:pt x="26" y="4"/>
                    </a:lnTo>
                    <a:lnTo>
                      <a:pt x="33" y="3"/>
                    </a:lnTo>
                    <a:lnTo>
                      <a:pt x="40" y="3"/>
                    </a:lnTo>
                    <a:lnTo>
                      <a:pt x="47" y="2"/>
                    </a:lnTo>
                    <a:lnTo>
                      <a:pt x="54" y="2"/>
                    </a:lnTo>
                    <a:lnTo>
                      <a:pt x="61" y="1"/>
                    </a:lnTo>
                    <a:lnTo>
                      <a:pt x="67" y="1"/>
                    </a:lnTo>
                    <a:lnTo>
                      <a:pt x="75" y="0"/>
                    </a:lnTo>
                    <a:lnTo>
                      <a:pt x="83" y="1"/>
                    </a:lnTo>
                    <a:lnTo>
                      <a:pt x="91" y="1"/>
                    </a:lnTo>
                    <a:lnTo>
                      <a:pt x="99" y="2"/>
                    </a:lnTo>
                    <a:lnTo>
                      <a:pt x="108" y="3"/>
                    </a:lnTo>
                    <a:lnTo>
                      <a:pt x="115" y="4"/>
                    </a:lnTo>
                    <a:lnTo>
                      <a:pt x="124" y="4"/>
                    </a:lnTo>
                    <a:lnTo>
                      <a:pt x="131" y="5"/>
                    </a:lnTo>
                    <a:lnTo>
                      <a:pt x="140" y="5"/>
                    </a:lnTo>
                    <a:lnTo>
                      <a:pt x="142" y="63"/>
                    </a:lnTo>
                    <a:lnTo>
                      <a:pt x="143" y="124"/>
                    </a:lnTo>
                    <a:lnTo>
                      <a:pt x="143" y="182"/>
                    </a:lnTo>
                    <a:lnTo>
                      <a:pt x="140" y="236"/>
                    </a:lnTo>
                    <a:lnTo>
                      <a:pt x="122" y="236"/>
                    </a:lnTo>
                    <a:lnTo>
                      <a:pt x="105" y="236"/>
                    </a:lnTo>
                    <a:lnTo>
                      <a:pt x="87" y="236"/>
                    </a:lnTo>
                    <a:lnTo>
                      <a:pt x="69" y="235"/>
                    </a:lnTo>
                    <a:lnTo>
                      <a:pt x="52" y="234"/>
                    </a:lnTo>
                    <a:lnTo>
                      <a:pt x="34" y="233"/>
                    </a:lnTo>
                    <a:lnTo>
                      <a:pt x="17" y="232"/>
                    </a:lnTo>
                    <a:lnTo>
                      <a:pt x="0" y="231"/>
                    </a:lnTo>
                    <a:lnTo>
                      <a:pt x="0" y="171"/>
                    </a:lnTo>
                    <a:lnTo>
                      <a:pt x="1" y="117"/>
                    </a:lnTo>
                    <a:lnTo>
                      <a:pt x="7" y="64"/>
                    </a:lnTo>
                    <a:lnTo>
                      <a:pt x="20" y="4"/>
                    </a:lnTo>
                    <a:close/>
                  </a:path>
                </a:pathLst>
              </a:custGeom>
              <a:solidFill>
                <a:srgbClr val="AF997A"/>
              </a:solidFill>
              <a:ln w="9525">
                <a:noFill/>
                <a:round/>
                <a:headEnd/>
                <a:tailEnd/>
              </a:ln>
            </p:spPr>
            <p:txBody>
              <a:bodyPr/>
              <a:lstStyle/>
              <a:p>
                <a:endParaRPr lang="en-US"/>
              </a:p>
            </p:txBody>
          </p:sp>
          <p:sp>
            <p:nvSpPr>
              <p:cNvPr id="438" name="Freeform 183"/>
              <p:cNvSpPr>
                <a:spLocks/>
              </p:cNvSpPr>
              <p:nvPr/>
            </p:nvSpPr>
            <p:spPr bwMode="auto">
              <a:xfrm>
                <a:off x="2924" y="1294"/>
                <a:ext cx="22" cy="36"/>
              </a:xfrm>
              <a:custGeom>
                <a:avLst/>
                <a:gdLst/>
                <a:ahLst/>
                <a:cxnLst>
                  <a:cxn ang="0">
                    <a:pos x="18" y="4"/>
                  </a:cxn>
                  <a:cxn ang="0">
                    <a:pos x="24" y="4"/>
                  </a:cxn>
                  <a:cxn ang="0">
                    <a:pos x="31" y="3"/>
                  </a:cxn>
                  <a:cxn ang="0">
                    <a:pos x="38" y="3"/>
                  </a:cxn>
                  <a:cxn ang="0">
                    <a:pos x="44" y="2"/>
                  </a:cxn>
                  <a:cxn ang="0">
                    <a:pos x="51" y="2"/>
                  </a:cxn>
                  <a:cxn ang="0">
                    <a:pos x="57" y="1"/>
                  </a:cxn>
                  <a:cxn ang="0">
                    <a:pos x="64" y="1"/>
                  </a:cxn>
                  <a:cxn ang="0">
                    <a:pos x="71" y="0"/>
                  </a:cxn>
                  <a:cxn ang="0">
                    <a:pos x="78" y="1"/>
                  </a:cxn>
                  <a:cxn ang="0">
                    <a:pos x="87" y="1"/>
                  </a:cxn>
                  <a:cxn ang="0">
                    <a:pos x="94" y="2"/>
                  </a:cxn>
                  <a:cxn ang="0">
                    <a:pos x="103" y="3"/>
                  </a:cxn>
                  <a:cxn ang="0">
                    <a:pos x="110" y="4"/>
                  </a:cxn>
                  <a:cxn ang="0">
                    <a:pos x="118" y="4"/>
                  </a:cxn>
                  <a:cxn ang="0">
                    <a:pos x="125" y="5"/>
                  </a:cxn>
                  <a:cxn ang="0">
                    <a:pos x="133" y="5"/>
                  </a:cxn>
                  <a:cxn ang="0">
                    <a:pos x="135" y="58"/>
                  </a:cxn>
                  <a:cxn ang="0">
                    <a:pos x="136" y="112"/>
                  </a:cxn>
                  <a:cxn ang="0">
                    <a:pos x="135" y="166"/>
                  </a:cxn>
                  <a:cxn ang="0">
                    <a:pos x="133" y="218"/>
                  </a:cxn>
                  <a:cxn ang="0">
                    <a:pos x="116" y="218"/>
                  </a:cxn>
                  <a:cxn ang="0">
                    <a:pos x="99" y="218"/>
                  </a:cxn>
                  <a:cxn ang="0">
                    <a:pos x="82" y="217"/>
                  </a:cxn>
                  <a:cxn ang="0">
                    <a:pos x="64" y="217"/>
                  </a:cxn>
                  <a:cxn ang="0">
                    <a:pos x="49" y="216"/>
                  </a:cxn>
                  <a:cxn ang="0">
                    <a:pos x="31" y="215"/>
                  </a:cxn>
                  <a:cxn ang="0">
                    <a:pos x="16" y="214"/>
                  </a:cxn>
                  <a:cxn ang="0">
                    <a:pos x="0" y="213"/>
                  </a:cxn>
                  <a:cxn ang="0">
                    <a:pos x="0" y="157"/>
                  </a:cxn>
                  <a:cxn ang="0">
                    <a:pos x="1" y="107"/>
                  </a:cxn>
                  <a:cxn ang="0">
                    <a:pos x="6" y="59"/>
                  </a:cxn>
                  <a:cxn ang="0">
                    <a:pos x="18" y="4"/>
                  </a:cxn>
                </a:cxnLst>
                <a:rect l="0" t="0" r="r" b="b"/>
                <a:pathLst>
                  <a:path w="136" h="218">
                    <a:moveTo>
                      <a:pt x="18" y="4"/>
                    </a:moveTo>
                    <a:lnTo>
                      <a:pt x="24" y="4"/>
                    </a:lnTo>
                    <a:lnTo>
                      <a:pt x="31" y="3"/>
                    </a:lnTo>
                    <a:lnTo>
                      <a:pt x="38" y="3"/>
                    </a:lnTo>
                    <a:lnTo>
                      <a:pt x="44" y="2"/>
                    </a:lnTo>
                    <a:lnTo>
                      <a:pt x="51" y="2"/>
                    </a:lnTo>
                    <a:lnTo>
                      <a:pt x="57" y="1"/>
                    </a:lnTo>
                    <a:lnTo>
                      <a:pt x="64" y="1"/>
                    </a:lnTo>
                    <a:lnTo>
                      <a:pt x="71" y="0"/>
                    </a:lnTo>
                    <a:lnTo>
                      <a:pt x="78" y="1"/>
                    </a:lnTo>
                    <a:lnTo>
                      <a:pt x="87" y="1"/>
                    </a:lnTo>
                    <a:lnTo>
                      <a:pt x="94" y="2"/>
                    </a:lnTo>
                    <a:lnTo>
                      <a:pt x="103" y="3"/>
                    </a:lnTo>
                    <a:lnTo>
                      <a:pt x="110" y="4"/>
                    </a:lnTo>
                    <a:lnTo>
                      <a:pt x="118" y="4"/>
                    </a:lnTo>
                    <a:lnTo>
                      <a:pt x="125" y="5"/>
                    </a:lnTo>
                    <a:lnTo>
                      <a:pt x="133" y="5"/>
                    </a:lnTo>
                    <a:lnTo>
                      <a:pt x="135" y="58"/>
                    </a:lnTo>
                    <a:lnTo>
                      <a:pt x="136" y="112"/>
                    </a:lnTo>
                    <a:lnTo>
                      <a:pt x="135" y="166"/>
                    </a:lnTo>
                    <a:lnTo>
                      <a:pt x="133" y="218"/>
                    </a:lnTo>
                    <a:lnTo>
                      <a:pt x="116" y="218"/>
                    </a:lnTo>
                    <a:lnTo>
                      <a:pt x="99" y="218"/>
                    </a:lnTo>
                    <a:lnTo>
                      <a:pt x="82" y="217"/>
                    </a:lnTo>
                    <a:lnTo>
                      <a:pt x="64" y="217"/>
                    </a:lnTo>
                    <a:lnTo>
                      <a:pt x="49" y="216"/>
                    </a:lnTo>
                    <a:lnTo>
                      <a:pt x="31" y="215"/>
                    </a:lnTo>
                    <a:lnTo>
                      <a:pt x="16" y="214"/>
                    </a:lnTo>
                    <a:lnTo>
                      <a:pt x="0" y="213"/>
                    </a:lnTo>
                    <a:lnTo>
                      <a:pt x="0" y="157"/>
                    </a:lnTo>
                    <a:lnTo>
                      <a:pt x="1" y="107"/>
                    </a:lnTo>
                    <a:lnTo>
                      <a:pt x="6" y="59"/>
                    </a:lnTo>
                    <a:lnTo>
                      <a:pt x="18" y="4"/>
                    </a:lnTo>
                    <a:close/>
                  </a:path>
                </a:pathLst>
              </a:custGeom>
              <a:solidFill>
                <a:srgbClr val="B59E82"/>
              </a:solidFill>
              <a:ln w="9525">
                <a:noFill/>
                <a:round/>
                <a:headEnd/>
                <a:tailEnd/>
              </a:ln>
            </p:spPr>
            <p:txBody>
              <a:bodyPr/>
              <a:lstStyle/>
              <a:p>
                <a:endParaRPr lang="en-US"/>
              </a:p>
            </p:txBody>
          </p:sp>
          <p:sp>
            <p:nvSpPr>
              <p:cNvPr id="439" name="Freeform 184"/>
              <p:cNvSpPr>
                <a:spLocks/>
              </p:cNvSpPr>
              <p:nvPr/>
            </p:nvSpPr>
            <p:spPr bwMode="auto">
              <a:xfrm>
                <a:off x="2924" y="1294"/>
                <a:ext cx="21" cy="33"/>
              </a:xfrm>
              <a:custGeom>
                <a:avLst/>
                <a:gdLst/>
                <a:ahLst/>
                <a:cxnLst>
                  <a:cxn ang="0">
                    <a:pos x="16" y="3"/>
                  </a:cxn>
                  <a:cxn ang="0">
                    <a:pos x="22" y="3"/>
                  </a:cxn>
                  <a:cxn ang="0">
                    <a:pos x="28" y="2"/>
                  </a:cxn>
                  <a:cxn ang="0">
                    <a:pos x="35" y="2"/>
                  </a:cxn>
                  <a:cxn ang="0">
                    <a:pos x="41" y="1"/>
                  </a:cxn>
                  <a:cxn ang="0">
                    <a:pos x="48" y="1"/>
                  </a:cxn>
                  <a:cxn ang="0">
                    <a:pos x="54" y="1"/>
                  </a:cxn>
                  <a:cxn ang="0">
                    <a:pos x="60" y="0"/>
                  </a:cxn>
                  <a:cxn ang="0">
                    <a:pos x="67" y="0"/>
                  </a:cxn>
                  <a:cxn ang="0">
                    <a:pos x="74" y="0"/>
                  </a:cxn>
                  <a:cxn ang="0">
                    <a:pos x="82" y="1"/>
                  </a:cxn>
                  <a:cxn ang="0">
                    <a:pos x="89" y="1"/>
                  </a:cxn>
                  <a:cxn ang="0">
                    <a:pos x="97" y="2"/>
                  </a:cxn>
                  <a:cxn ang="0">
                    <a:pos x="103" y="3"/>
                  </a:cxn>
                  <a:cxn ang="0">
                    <a:pos x="110" y="3"/>
                  </a:cxn>
                  <a:cxn ang="0">
                    <a:pos x="118" y="4"/>
                  </a:cxn>
                  <a:cxn ang="0">
                    <a:pos x="125" y="4"/>
                  </a:cxn>
                  <a:cxn ang="0">
                    <a:pos x="128" y="52"/>
                  </a:cxn>
                  <a:cxn ang="0">
                    <a:pos x="128" y="100"/>
                  </a:cxn>
                  <a:cxn ang="0">
                    <a:pos x="128" y="149"/>
                  </a:cxn>
                  <a:cxn ang="0">
                    <a:pos x="125" y="195"/>
                  </a:cxn>
                  <a:cxn ang="0">
                    <a:pos x="109" y="195"/>
                  </a:cxn>
                  <a:cxn ang="0">
                    <a:pos x="93" y="195"/>
                  </a:cxn>
                  <a:cxn ang="0">
                    <a:pos x="77" y="195"/>
                  </a:cxn>
                  <a:cxn ang="0">
                    <a:pos x="61" y="194"/>
                  </a:cxn>
                  <a:cxn ang="0">
                    <a:pos x="46" y="194"/>
                  </a:cxn>
                  <a:cxn ang="0">
                    <a:pos x="30" y="193"/>
                  </a:cxn>
                  <a:cxn ang="0">
                    <a:pos x="15" y="192"/>
                  </a:cxn>
                  <a:cxn ang="0">
                    <a:pos x="0" y="191"/>
                  </a:cxn>
                  <a:cxn ang="0">
                    <a:pos x="0" y="142"/>
                  </a:cxn>
                  <a:cxn ang="0">
                    <a:pos x="0" y="97"/>
                  </a:cxn>
                  <a:cxn ang="0">
                    <a:pos x="5" y="53"/>
                  </a:cxn>
                  <a:cxn ang="0">
                    <a:pos x="16" y="3"/>
                  </a:cxn>
                </a:cxnLst>
                <a:rect l="0" t="0" r="r" b="b"/>
                <a:pathLst>
                  <a:path w="128" h="195">
                    <a:moveTo>
                      <a:pt x="16" y="3"/>
                    </a:moveTo>
                    <a:lnTo>
                      <a:pt x="22" y="3"/>
                    </a:lnTo>
                    <a:lnTo>
                      <a:pt x="28" y="2"/>
                    </a:lnTo>
                    <a:lnTo>
                      <a:pt x="35" y="2"/>
                    </a:lnTo>
                    <a:lnTo>
                      <a:pt x="41" y="1"/>
                    </a:lnTo>
                    <a:lnTo>
                      <a:pt x="48" y="1"/>
                    </a:lnTo>
                    <a:lnTo>
                      <a:pt x="54" y="1"/>
                    </a:lnTo>
                    <a:lnTo>
                      <a:pt x="60" y="0"/>
                    </a:lnTo>
                    <a:lnTo>
                      <a:pt x="67" y="0"/>
                    </a:lnTo>
                    <a:lnTo>
                      <a:pt x="74" y="0"/>
                    </a:lnTo>
                    <a:lnTo>
                      <a:pt x="82" y="1"/>
                    </a:lnTo>
                    <a:lnTo>
                      <a:pt x="89" y="1"/>
                    </a:lnTo>
                    <a:lnTo>
                      <a:pt x="97" y="2"/>
                    </a:lnTo>
                    <a:lnTo>
                      <a:pt x="103" y="3"/>
                    </a:lnTo>
                    <a:lnTo>
                      <a:pt x="110" y="3"/>
                    </a:lnTo>
                    <a:lnTo>
                      <a:pt x="118" y="4"/>
                    </a:lnTo>
                    <a:lnTo>
                      <a:pt x="125" y="4"/>
                    </a:lnTo>
                    <a:lnTo>
                      <a:pt x="128" y="52"/>
                    </a:lnTo>
                    <a:lnTo>
                      <a:pt x="128" y="100"/>
                    </a:lnTo>
                    <a:lnTo>
                      <a:pt x="128" y="149"/>
                    </a:lnTo>
                    <a:lnTo>
                      <a:pt x="125" y="195"/>
                    </a:lnTo>
                    <a:lnTo>
                      <a:pt x="109" y="195"/>
                    </a:lnTo>
                    <a:lnTo>
                      <a:pt x="93" y="195"/>
                    </a:lnTo>
                    <a:lnTo>
                      <a:pt x="77" y="195"/>
                    </a:lnTo>
                    <a:lnTo>
                      <a:pt x="61" y="194"/>
                    </a:lnTo>
                    <a:lnTo>
                      <a:pt x="46" y="194"/>
                    </a:lnTo>
                    <a:lnTo>
                      <a:pt x="30" y="193"/>
                    </a:lnTo>
                    <a:lnTo>
                      <a:pt x="15" y="192"/>
                    </a:lnTo>
                    <a:lnTo>
                      <a:pt x="0" y="191"/>
                    </a:lnTo>
                    <a:lnTo>
                      <a:pt x="0" y="142"/>
                    </a:lnTo>
                    <a:lnTo>
                      <a:pt x="0" y="97"/>
                    </a:lnTo>
                    <a:lnTo>
                      <a:pt x="5" y="53"/>
                    </a:lnTo>
                    <a:lnTo>
                      <a:pt x="16" y="3"/>
                    </a:lnTo>
                    <a:close/>
                  </a:path>
                </a:pathLst>
              </a:custGeom>
              <a:solidFill>
                <a:srgbClr val="BAA58C"/>
              </a:solidFill>
              <a:ln w="9525">
                <a:noFill/>
                <a:round/>
                <a:headEnd/>
                <a:tailEnd/>
              </a:ln>
            </p:spPr>
            <p:txBody>
              <a:bodyPr/>
              <a:lstStyle/>
              <a:p>
                <a:endParaRPr lang="en-US"/>
              </a:p>
            </p:txBody>
          </p:sp>
          <p:sp>
            <p:nvSpPr>
              <p:cNvPr id="440" name="Freeform 185"/>
              <p:cNvSpPr>
                <a:spLocks/>
              </p:cNvSpPr>
              <p:nvPr/>
            </p:nvSpPr>
            <p:spPr bwMode="auto">
              <a:xfrm>
                <a:off x="2924" y="1294"/>
                <a:ext cx="21" cy="29"/>
              </a:xfrm>
              <a:custGeom>
                <a:avLst/>
                <a:gdLst/>
                <a:ahLst/>
                <a:cxnLst>
                  <a:cxn ang="0">
                    <a:pos x="16" y="3"/>
                  </a:cxn>
                  <a:cxn ang="0">
                    <a:pos x="22" y="3"/>
                  </a:cxn>
                  <a:cxn ang="0">
                    <a:pos x="27" y="2"/>
                  </a:cxn>
                  <a:cxn ang="0">
                    <a:pos x="34" y="2"/>
                  </a:cxn>
                  <a:cxn ang="0">
                    <a:pos x="40" y="1"/>
                  </a:cxn>
                  <a:cxn ang="0">
                    <a:pos x="46" y="1"/>
                  </a:cxn>
                  <a:cxn ang="0">
                    <a:pos x="52" y="1"/>
                  </a:cxn>
                  <a:cxn ang="0">
                    <a:pos x="57" y="0"/>
                  </a:cxn>
                  <a:cxn ang="0">
                    <a:pos x="64" y="0"/>
                  </a:cxn>
                  <a:cxn ang="0">
                    <a:pos x="71" y="0"/>
                  </a:cxn>
                  <a:cxn ang="0">
                    <a:pos x="78" y="1"/>
                  </a:cxn>
                  <a:cxn ang="0">
                    <a:pos x="85" y="1"/>
                  </a:cxn>
                  <a:cxn ang="0">
                    <a:pos x="92" y="2"/>
                  </a:cxn>
                  <a:cxn ang="0">
                    <a:pos x="100" y="2"/>
                  </a:cxn>
                  <a:cxn ang="0">
                    <a:pos x="106" y="3"/>
                  </a:cxn>
                  <a:cxn ang="0">
                    <a:pos x="114" y="3"/>
                  </a:cxn>
                  <a:cxn ang="0">
                    <a:pos x="120" y="4"/>
                  </a:cxn>
                  <a:cxn ang="0">
                    <a:pos x="122" y="46"/>
                  </a:cxn>
                  <a:cxn ang="0">
                    <a:pos x="122" y="89"/>
                  </a:cxn>
                  <a:cxn ang="0">
                    <a:pos x="122" y="133"/>
                  </a:cxn>
                  <a:cxn ang="0">
                    <a:pos x="120" y="174"/>
                  </a:cxn>
                  <a:cxn ang="0">
                    <a:pos x="105" y="175"/>
                  </a:cxn>
                  <a:cxn ang="0">
                    <a:pos x="89" y="175"/>
                  </a:cxn>
                  <a:cxn ang="0">
                    <a:pos x="74" y="175"/>
                  </a:cxn>
                  <a:cxn ang="0">
                    <a:pos x="59" y="174"/>
                  </a:cxn>
                  <a:cxn ang="0">
                    <a:pos x="45" y="174"/>
                  </a:cxn>
                  <a:cxn ang="0">
                    <a:pos x="30" y="173"/>
                  </a:cxn>
                  <a:cxn ang="0">
                    <a:pos x="15" y="172"/>
                  </a:cxn>
                  <a:cxn ang="0">
                    <a:pos x="0" y="172"/>
                  </a:cxn>
                  <a:cxn ang="0">
                    <a:pos x="0" y="128"/>
                  </a:cxn>
                  <a:cxn ang="0">
                    <a:pos x="1" y="87"/>
                  </a:cxn>
                  <a:cxn ang="0">
                    <a:pos x="5" y="48"/>
                  </a:cxn>
                  <a:cxn ang="0">
                    <a:pos x="16" y="3"/>
                  </a:cxn>
                </a:cxnLst>
                <a:rect l="0" t="0" r="r" b="b"/>
                <a:pathLst>
                  <a:path w="122" h="175">
                    <a:moveTo>
                      <a:pt x="16" y="3"/>
                    </a:moveTo>
                    <a:lnTo>
                      <a:pt x="22" y="3"/>
                    </a:lnTo>
                    <a:lnTo>
                      <a:pt x="27" y="2"/>
                    </a:lnTo>
                    <a:lnTo>
                      <a:pt x="34" y="2"/>
                    </a:lnTo>
                    <a:lnTo>
                      <a:pt x="40" y="1"/>
                    </a:lnTo>
                    <a:lnTo>
                      <a:pt x="46" y="1"/>
                    </a:lnTo>
                    <a:lnTo>
                      <a:pt x="52" y="1"/>
                    </a:lnTo>
                    <a:lnTo>
                      <a:pt x="57" y="0"/>
                    </a:lnTo>
                    <a:lnTo>
                      <a:pt x="64" y="0"/>
                    </a:lnTo>
                    <a:lnTo>
                      <a:pt x="71" y="0"/>
                    </a:lnTo>
                    <a:lnTo>
                      <a:pt x="78" y="1"/>
                    </a:lnTo>
                    <a:lnTo>
                      <a:pt x="85" y="1"/>
                    </a:lnTo>
                    <a:lnTo>
                      <a:pt x="92" y="2"/>
                    </a:lnTo>
                    <a:lnTo>
                      <a:pt x="100" y="2"/>
                    </a:lnTo>
                    <a:lnTo>
                      <a:pt x="106" y="3"/>
                    </a:lnTo>
                    <a:lnTo>
                      <a:pt x="114" y="3"/>
                    </a:lnTo>
                    <a:lnTo>
                      <a:pt x="120" y="4"/>
                    </a:lnTo>
                    <a:lnTo>
                      <a:pt x="122" y="46"/>
                    </a:lnTo>
                    <a:lnTo>
                      <a:pt x="122" y="89"/>
                    </a:lnTo>
                    <a:lnTo>
                      <a:pt x="122" y="133"/>
                    </a:lnTo>
                    <a:lnTo>
                      <a:pt x="120" y="174"/>
                    </a:lnTo>
                    <a:lnTo>
                      <a:pt x="105" y="175"/>
                    </a:lnTo>
                    <a:lnTo>
                      <a:pt x="89" y="175"/>
                    </a:lnTo>
                    <a:lnTo>
                      <a:pt x="74" y="175"/>
                    </a:lnTo>
                    <a:lnTo>
                      <a:pt x="59" y="174"/>
                    </a:lnTo>
                    <a:lnTo>
                      <a:pt x="45" y="174"/>
                    </a:lnTo>
                    <a:lnTo>
                      <a:pt x="30" y="173"/>
                    </a:lnTo>
                    <a:lnTo>
                      <a:pt x="15" y="172"/>
                    </a:lnTo>
                    <a:lnTo>
                      <a:pt x="0" y="172"/>
                    </a:lnTo>
                    <a:lnTo>
                      <a:pt x="0" y="128"/>
                    </a:lnTo>
                    <a:lnTo>
                      <a:pt x="1" y="87"/>
                    </a:lnTo>
                    <a:lnTo>
                      <a:pt x="5" y="48"/>
                    </a:lnTo>
                    <a:lnTo>
                      <a:pt x="16" y="3"/>
                    </a:lnTo>
                    <a:close/>
                  </a:path>
                </a:pathLst>
              </a:custGeom>
              <a:solidFill>
                <a:srgbClr val="BFAD96"/>
              </a:solidFill>
              <a:ln w="9525">
                <a:noFill/>
                <a:round/>
                <a:headEnd/>
                <a:tailEnd/>
              </a:ln>
            </p:spPr>
            <p:txBody>
              <a:bodyPr/>
              <a:lstStyle/>
              <a:p>
                <a:endParaRPr lang="en-US"/>
              </a:p>
            </p:txBody>
          </p:sp>
          <p:sp>
            <p:nvSpPr>
              <p:cNvPr id="441" name="Freeform 186"/>
              <p:cNvSpPr>
                <a:spLocks/>
              </p:cNvSpPr>
              <p:nvPr/>
            </p:nvSpPr>
            <p:spPr bwMode="auto">
              <a:xfrm>
                <a:off x="2925" y="1294"/>
                <a:ext cx="19" cy="26"/>
              </a:xfrm>
              <a:custGeom>
                <a:avLst/>
                <a:gdLst/>
                <a:ahLst/>
                <a:cxnLst>
                  <a:cxn ang="0">
                    <a:pos x="15" y="3"/>
                  </a:cxn>
                  <a:cxn ang="0">
                    <a:pos x="20" y="3"/>
                  </a:cxn>
                  <a:cxn ang="0">
                    <a:pos x="27" y="2"/>
                  </a:cxn>
                  <a:cxn ang="0">
                    <a:pos x="32" y="2"/>
                  </a:cxn>
                  <a:cxn ang="0">
                    <a:pos x="38" y="1"/>
                  </a:cxn>
                  <a:cxn ang="0">
                    <a:pos x="44" y="1"/>
                  </a:cxn>
                  <a:cxn ang="0">
                    <a:pos x="49" y="1"/>
                  </a:cxn>
                  <a:cxn ang="0">
                    <a:pos x="55" y="0"/>
                  </a:cxn>
                  <a:cxn ang="0">
                    <a:pos x="61" y="0"/>
                  </a:cxn>
                  <a:cxn ang="0">
                    <a:pos x="67" y="0"/>
                  </a:cxn>
                  <a:cxn ang="0">
                    <a:pos x="74" y="1"/>
                  </a:cxn>
                  <a:cxn ang="0">
                    <a:pos x="81" y="1"/>
                  </a:cxn>
                  <a:cxn ang="0">
                    <a:pos x="87" y="2"/>
                  </a:cxn>
                  <a:cxn ang="0">
                    <a:pos x="95" y="2"/>
                  </a:cxn>
                  <a:cxn ang="0">
                    <a:pos x="101" y="3"/>
                  </a:cxn>
                  <a:cxn ang="0">
                    <a:pos x="107" y="3"/>
                  </a:cxn>
                  <a:cxn ang="0">
                    <a:pos x="114" y="4"/>
                  </a:cxn>
                  <a:cxn ang="0">
                    <a:pos x="115" y="39"/>
                  </a:cxn>
                  <a:cxn ang="0">
                    <a:pos x="116" y="78"/>
                  </a:cxn>
                  <a:cxn ang="0">
                    <a:pos x="115" y="116"/>
                  </a:cxn>
                  <a:cxn ang="0">
                    <a:pos x="114" y="154"/>
                  </a:cxn>
                  <a:cxn ang="0">
                    <a:pos x="100" y="154"/>
                  </a:cxn>
                  <a:cxn ang="0">
                    <a:pos x="85" y="154"/>
                  </a:cxn>
                  <a:cxn ang="0">
                    <a:pos x="71" y="154"/>
                  </a:cxn>
                  <a:cxn ang="0">
                    <a:pos x="56" y="154"/>
                  </a:cxn>
                  <a:cxn ang="0">
                    <a:pos x="43" y="154"/>
                  </a:cxn>
                  <a:cxn ang="0">
                    <a:pos x="28" y="154"/>
                  </a:cxn>
                  <a:cxn ang="0">
                    <a:pos x="14" y="153"/>
                  </a:cxn>
                  <a:cxn ang="0">
                    <a:pos x="0" y="153"/>
                  </a:cxn>
                  <a:cxn ang="0">
                    <a:pos x="0" y="113"/>
                  </a:cxn>
                  <a:cxn ang="0">
                    <a:pos x="1" y="78"/>
                  </a:cxn>
                  <a:cxn ang="0">
                    <a:pos x="5" y="43"/>
                  </a:cxn>
                  <a:cxn ang="0">
                    <a:pos x="15" y="3"/>
                  </a:cxn>
                </a:cxnLst>
                <a:rect l="0" t="0" r="r" b="b"/>
                <a:pathLst>
                  <a:path w="116" h="154">
                    <a:moveTo>
                      <a:pt x="15" y="3"/>
                    </a:moveTo>
                    <a:lnTo>
                      <a:pt x="20" y="3"/>
                    </a:lnTo>
                    <a:lnTo>
                      <a:pt x="27" y="2"/>
                    </a:lnTo>
                    <a:lnTo>
                      <a:pt x="32" y="2"/>
                    </a:lnTo>
                    <a:lnTo>
                      <a:pt x="38" y="1"/>
                    </a:lnTo>
                    <a:lnTo>
                      <a:pt x="44" y="1"/>
                    </a:lnTo>
                    <a:lnTo>
                      <a:pt x="49" y="1"/>
                    </a:lnTo>
                    <a:lnTo>
                      <a:pt x="55" y="0"/>
                    </a:lnTo>
                    <a:lnTo>
                      <a:pt x="61" y="0"/>
                    </a:lnTo>
                    <a:lnTo>
                      <a:pt x="67" y="0"/>
                    </a:lnTo>
                    <a:lnTo>
                      <a:pt x="74" y="1"/>
                    </a:lnTo>
                    <a:lnTo>
                      <a:pt x="81" y="1"/>
                    </a:lnTo>
                    <a:lnTo>
                      <a:pt x="87" y="2"/>
                    </a:lnTo>
                    <a:lnTo>
                      <a:pt x="95" y="2"/>
                    </a:lnTo>
                    <a:lnTo>
                      <a:pt x="101" y="3"/>
                    </a:lnTo>
                    <a:lnTo>
                      <a:pt x="107" y="3"/>
                    </a:lnTo>
                    <a:lnTo>
                      <a:pt x="114" y="4"/>
                    </a:lnTo>
                    <a:lnTo>
                      <a:pt x="115" y="39"/>
                    </a:lnTo>
                    <a:lnTo>
                      <a:pt x="116" y="78"/>
                    </a:lnTo>
                    <a:lnTo>
                      <a:pt x="115" y="116"/>
                    </a:lnTo>
                    <a:lnTo>
                      <a:pt x="114" y="154"/>
                    </a:lnTo>
                    <a:lnTo>
                      <a:pt x="100" y="154"/>
                    </a:lnTo>
                    <a:lnTo>
                      <a:pt x="85" y="154"/>
                    </a:lnTo>
                    <a:lnTo>
                      <a:pt x="71" y="154"/>
                    </a:lnTo>
                    <a:lnTo>
                      <a:pt x="56" y="154"/>
                    </a:lnTo>
                    <a:lnTo>
                      <a:pt x="43" y="154"/>
                    </a:lnTo>
                    <a:lnTo>
                      <a:pt x="28" y="154"/>
                    </a:lnTo>
                    <a:lnTo>
                      <a:pt x="14" y="153"/>
                    </a:lnTo>
                    <a:lnTo>
                      <a:pt x="0" y="153"/>
                    </a:lnTo>
                    <a:lnTo>
                      <a:pt x="0" y="113"/>
                    </a:lnTo>
                    <a:lnTo>
                      <a:pt x="1" y="78"/>
                    </a:lnTo>
                    <a:lnTo>
                      <a:pt x="5" y="43"/>
                    </a:lnTo>
                    <a:lnTo>
                      <a:pt x="15" y="3"/>
                    </a:lnTo>
                    <a:close/>
                  </a:path>
                </a:pathLst>
              </a:custGeom>
              <a:solidFill>
                <a:srgbClr val="C4B7A3"/>
              </a:solidFill>
              <a:ln w="9525">
                <a:noFill/>
                <a:round/>
                <a:headEnd/>
                <a:tailEnd/>
              </a:ln>
            </p:spPr>
            <p:txBody>
              <a:bodyPr/>
              <a:lstStyle/>
              <a:p>
                <a:endParaRPr lang="en-US"/>
              </a:p>
            </p:txBody>
          </p:sp>
          <p:sp>
            <p:nvSpPr>
              <p:cNvPr id="442" name="Freeform 187"/>
              <p:cNvSpPr>
                <a:spLocks/>
              </p:cNvSpPr>
              <p:nvPr/>
            </p:nvSpPr>
            <p:spPr bwMode="auto">
              <a:xfrm>
                <a:off x="2925" y="1294"/>
                <a:ext cx="18" cy="22"/>
              </a:xfrm>
              <a:custGeom>
                <a:avLst/>
                <a:gdLst/>
                <a:ahLst/>
                <a:cxnLst>
                  <a:cxn ang="0">
                    <a:pos x="14" y="3"/>
                  </a:cxn>
                  <a:cxn ang="0">
                    <a:pos x="19" y="3"/>
                  </a:cxn>
                  <a:cxn ang="0">
                    <a:pos x="25" y="2"/>
                  </a:cxn>
                  <a:cxn ang="0">
                    <a:pos x="30" y="2"/>
                  </a:cxn>
                  <a:cxn ang="0">
                    <a:pos x="36" y="1"/>
                  </a:cxn>
                  <a:cxn ang="0">
                    <a:pos x="42" y="1"/>
                  </a:cxn>
                  <a:cxn ang="0">
                    <a:pos x="47" y="1"/>
                  </a:cxn>
                  <a:cxn ang="0">
                    <a:pos x="52" y="0"/>
                  </a:cxn>
                  <a:cxn ang="0">
                    <a:pos x="58" y="0"/>
                  </a:cxn>
                  <a:cxn ang="0">
                    <a:pos x="64" y="0"/>
                  </a:cxn>
                  <a:cxn ang="0">
                    <a:pos x="70" y="1"/>
                  </a:cxn>
                  <a:cxn ang="0">
                    <a:pos x="77" y="1"/>
                  </a:cxn>
                  <a:cxn ang="0">
                    <a:pos x="83" y="2"/>
                  </a:cxn>
                  <a:cxn ang="0">
                    <a:pos x="90" y="2"/>
                  </a:cxn>
                  <a:cxn ang="0">
                    <a:pos x="96" y="3"/>
                  </a:cxn>
                  <a:cxn ang="0">
                    <a:pos x="102" y="3"/>
                  </a:cxn>
                  <a:cxn ang="0">
                    <a:pos x="109" y="4"/>
                  </a:cxn>
                  <a:cxn ang="0">
                    <a:pos x="109" y="34"/>
                  </a:cxn>
                  <a:cxn ang="0">
                    <a:pos x="109" y="67"/>
                  </a:cxn>
                  <a:cxn ang="0">
                    <a:pos x="109" y="100"/>
                  </a:cxn>
                  <a:cxn ang="0">
                    <a:pos x="109" y="133"/>
                  </a:cxn>
                  <a:cxn ang="0">
                    <a:pos x="95" y="134"/>
                  </a:cxn>
                  <a:cxn ang="0">
                    <a:pos x="81" y="134"/>
                  </a:cxn>
                  <a:cxn ang="0">
                    <a:pos x="67" y="134"/>
                  </a:cxn>
                  <a:cxn ang="0">
                    <a:pos x="54" y="134"/>
                  </a:cxn>
                  <a:cxn ang="0">
                    <a:pos x="41" y="134"/>
                  </a:cxn>
                  <a:cxn ang="0">
                    <a:pos x="27" y="134"/>
                  </a:cxn>
                  <a:cxn ang="0">
                    <a:pos x="14" y="133"/>
                  </a:cxn>
                  <a:cxn ang="0">
                    <a:pos x="0" y="133"/>
                  </a:cxn>
                  <a:cxn ang="0">
                    <a:pos x="0" y="98"/>
                  </a:cxn>
                  <a:cxn ang="0">
                    <a:pos x="1" y="68"/>
                  </a:cxn>
                  <a:cxn ang="0">
                    <a:pos x="4" y="36"/>
                  </a:cxn>
                  <a:cxn ang="0">
                    <a:pos x="14" y="3"/>
                  </a:cxn>
                </a:cxnLst>
                <a:rect l="0" t="0" r="r" b="b"/>
                <a:pathLst>
                  <a:path w="109" h="134">
                    <a:moveTo>
                      <a:pt x="14" y="3"/>
                    </a:moveTo>
                    <a:lnTo>
                      <a:pt x="19" y="3"/>
                    </a:lnTo>
                    <a:lnTo>
                      <a:pt x="25" y="2"/>
                    </a:lnTo>
                    <a:lnTo>
                      <a:pt x="30" y="2"/>
                    </a:lnTo>
                    <a:lnTo>
                      <a:pt x="36" y="1"/>
                    </a:lnTo>
                    <a:lnTo>
                      <a:pt x="42" y="1"/>
                    </a:lnTo>
                    <a:lnTo>
                      <a:pt x="47" y="1"/>
                    </a:lnTo>
                    <a:lnTo>
                      <a:pt x="52" y="0"/>
                    </a:lnTo>
                    <a:lnTo>
                      <a:pt x="58" y="0"/>
                    </a:lnTo>
                    <a:lnTo>
                      <a:pt x="64" y="0"/>
                    </a:lnTo>
                    <a:lnTo>
                      <a:pt x="70" y="1"/>
                    </a:lnTo>
                    <a:lnTo>
                      <a:pt x="77" y="1"/>
                    </a:lnTo>
                    <a:lnTo>
                      <a:pt x="83" y="2"/>
                    </a:lnTo>
                    <a:lnTo>
                      <a:pt x="90" y="2"/>
                    </a:lnTo>
                    <a:lnTo>
                      <a:pt x="96" y="3"/>
                    </a:lnTo>
                    <a:lnTo>
                      <a:pt x="102" y="3"/>
                    </a:lnTo>
                    <a:lnTo>
                      <a:pt x="109" y="4"/>
                    </a:lnTo>
                    <a:lnTo>
                      <a:pt x="109" y="34"/>
                    </a:lnTo>
                    <a:lnTo>
                      <a:pt x="109" y="67"/>
                    </a:lnTo>
                    <a:lnTo>
                      <a:pt x="109" y="100"/>
                    </a:lnTo>
                    <a:lnTo>
                      <a:pt x="109" y="133"/>
                    </a:lnTo>
                    <a:lnTo>
                      <a:pt x="95" y="134"/>
                    </a:lnTo>
                    <a:lnTo>
                      <a:pt x="81" y="134"/>
                    </a:lnTo>
                    <a:lnTo>
                      <a:pt x="67" y="134"/>
                    </a:lnTo>
                    <a:lnTo>
                      <a:pt x="54" y="134"/>
                    </a:lnTo>
                    <a:lnTo>
                      <a:pt x="41" y="134"/>
                    </a:lnTo>
                    <a:lnTo>
                      <a:pt x="27" y="134"/>
                    </a:lnTo>
                    <a:lnTo>
                      <a:pt x="14" y="133"/>
                    </a:lnTo>
                    <a:lnTo>
                      <a:pt x="0" y="133"/>
                    </a:lnTo>
                    <a:lnTo>
                      <a:pt x="0" y="98"/>
                    </a:lnTo>
                    <a:lnTo>
                      <a:pt x="1" y="68"/>
                    </a:lnTo>
                    <a:lnTo>
                      <a:pt x="4" y="36"/>
                    </a:lnTo>
                    <a:lnTo>
                      <a:pt x="14" y="3"/>
                    </a:lnTo>
                    <a:close/>
                  </a:path>
                </a:pathLst>
              </a:custGeom>
              <a:solidFill>
                <a:srgbClr val="C9BFAD"/>
              </a:solidFill>
              <a:ln w="9525">
                <a:noFill/>
                <a:round/>
                <a:headEnd/>
                <a:tailEnd/>
              </a:ln>
            </p:spPr>
            <p:txBody>
              <a:bodyPr/>
              <a:lstStyle/>
              <a:p>
                <a:endParaRPr lang="en-US"/>
              </a:p>
            </p:txBody>
          </p:sp>
          <p:sp>
            <p:nvSpPr>
              <p:cNvPr id="443" name="Freeform 188"/>
              <p:cNvSpPr>
                <a:spLocks/>
              </p:cNvSpPr>
              <p:nvPr/>
            </p:nvSpPr>
            <p:spPr bwMode="auto">
              <a:xfrm>
                <a:off x="2925" y="1294"/>
                <a:ext cx="18" cy="19"/>
              </a:xfrm>
              <a:custGeom>
                <a:avLst/>
                <a:gdLst/>
                <a:ahLst/>
                <a:cxnLst>
                  <a:cxn ang="0">
                    <a:pos x="13" y="3"/>
                  </a:cxn>
                  <a:cxn ang="0">
                    <a:pos x="54" y="0"/>
                  </a:cxn>
                  <a:cxn ang="0">
                    <a:pos x="103" y="3"/>
                  </a:cxn>
                  <a:cxn ang="0">
                    <a:pos x="103" y="28"/>
                  </a:cxn>
                  <a:cxn ang="0">
                    <a:pos x="103" y="56"/>
                  </a:cxn>
                  <a:cxn ang="0">
                    <a:pos x="103" y="84"/>
                  </a:cxn>
                  <a:cxn ang="0">
                    <a:pos x="103" y="111"/>
                  </a:cxn>
                  <a:cxn ang="0">
                    <a:pos x="90" y="112"/>
                  </a:cxn>
                  <a:cxn ang="0">
                    <a:pos x="77" y="112"/>
                  </a:cxn>
                  <a:cxn ang="0">
                    <a:pos x="64" y="113"/>
                  </a:cxn>
                  <a:cxn ang="0">
                    <a:pos x="51" y="113"/>
                  </a:cxn>
                  <a:cxn ang="0">
                    <a:pos x="39" y="113"/>
                  </a:cxn>
                  <a:cxn ang="0">
                    <a:pos x="26" y="113"/>
                  </a:cxn>
                  <a:cxn ang="0">
                    <a:pos x="13" y="113"/>
                  </a:cxn>
                  <a:cxn ang="0">
                    <a:pos x="0" y="113"/>
                  </a:cxn>
                  <a:cxn ang="0">
                    <a:pos x="0" y="84"/>
                  </a:cxn>
                  <a:cxn ang="0">
                    <a:pos x="0" y="58"/>
                  </a:cxn>
                  <a:cxn ang="0">
                    <a:pos x="4" y="31"/>
                  </a:cxn>
                  <a:cxn ang="0">
                    <a:pos x="13" y="3"/>
                  </a:cxn>
                </a:cxnLst>
                <a:rect l="0" t="0" r="r" b="b"/>
                <a:pathLst>
                  <a:path w="103" h="113">
                    <a:moveTo>
                      <a:pt x="13" y="3"/>
                    </a:moveTo>
                    <a:lnTo>
                      <a:pt x="54" y="0"/>
                    </a:lnTo>
                    <a:lnTo>
                      <a:pt x="103" y="3"/>
                    </a:lnTo>
                    <a:lnTo>
                      <a:pt x="103" y="28"/>
                    </a:lnTo>
                    <a:lnTo>
                      <a:pt x="103" y="56"/>
                    </a:lnTo>
                    <a:lnTo>
                      <a:pt x="103" y="84"/>
                    </a:lnTo>
                    <a:lnTo>
                      <a:pt x="103" y="111"/>
                    </a:lnTo>
                    <a:lnTo>
                      <a:pt x="90" y="112"/>
                    </a:lnTo>
                    <a:lnTo>
                      <a:pt x="77" y="112"/>
                    </a:lnTo>
                    <a:lnTo>
                      <a:pt x="64" y="113"/>
                    </a:lnTo>
                    <a:lnTo>
                      <a:pt x="51" y="113"/>
                    </a:lnTo>
                    <a:lnTo>
                      <a:pt x="39" y="113"/>
                    </a:lnTo>
                    <a:lnTo>
                      <a:pt x="26" y="113"/>
                    </a:lnTo>
                    <a:lnTo>
                      <a:pt x="13" y="113"/>
                    </a:lnTo>
                    <a:lnTo>
                      <a:pt x="0" y="113"/>
                    </a:lnTo>
                    <a:lnTo>
                      <a:pt x="0" y="84"/>
                    </a:lnTo>
                    <a:lnTo>
                      <a:pt x="0" y="58"/>
                    </a:lnTo>
                    <a:lnTo>
                      <a:pt x="4" y="31"/>
                    </a:lnTo>
                    <a:lnTo>
                      <a:pt x="13" y="3"/>
                    </a:lnTo>
                    <a:close/>
                  </a:path>
                </a:pathLst>
              </a:custGeom>
              <a:solidFill>
                <a:srgbClr val="CEC6B7"/>
              </a:solidFill>
              <a:ln w="9525">
                <a:noFill/>
                <a:round/>
                <a:headEnd/>
                <a:tailEnd/>
              </a:ln>
            </p:spPr>
            <p:txBody>
              <a:bodyPr/>
              <a:lstStyle/>
              <a:p>
                <a:endParaRPr lang="en-US"/>
              </a:p>
            </p:txBody>
          </p:sp>
          <p:sp>
            <p:nvSpPr>
              <p:cNvPr id="444" name="Freeform 189"/>
              <p:cNvSpPr>
                <a:spLocks/>
              </p:cNvSpPr>
              <p:nvPr/>
            </p:nvSpPr>
            <p:spPr bwMode="auto">
              <a:xfrm>
                <a:off x="2926" y="1288"/>
                <a:ext cx="24" cy="5"/>
              </a:xfrm>
              <a:custGeom>
                <a:avLst/>
                <a:gdLst/>
                <a:ahLst/>
                <a:cxnLst>
                  <a:cxn ang="0">
                    <a:pos x="5" y="2"/>
                  </a:cxn>
                  <a:cxn ang="0">
                    <a:pos x="0" y="28"/>
                  </a:cxn>
                  <a:cxn ang="0">
                    <a:pos x="19" y="26"/>
                  </a:cxn>
                  <a:cxn ang="0">
                    <a:pos x="37" y="26"/>
                  </a:cxn>
                  <a:cxn ang="0">
                    <a:pos x="54" y="26"/>
                  </a:cxn>
                  <a:cxn ang="0">
                    <a:pos x="72" y="27"/>
                  </a:cxn>
                  <a:cxn ang="0">
                    <a:pos x="89" y="28"/>
                  </a:cxn>
                  <a:cxn ang="0">
                    <a:pos x="106" y="29"/>
                  </a:cxn>
                  <a:cxn ang="0">
                    <a:pos x="124" y="31"/>
                  </a:cxn>
                  <a:cxn ang="0">
                    <a:pos x="143" y="32"/>
                  </a:cxn>
                  <a:cxn ang="0">
                    <a:pos x="143" y="4"/>
                  </a:cxn>
                  <a:cxn ang="0">
                    <a:pos x="77" y="0"/>
                  </a:cxn>
                  <a:cxn ang="0">
                    <a:pos x="5" y="2"/>
                  </a:cxn>
                </a:cxnLst>
                <a:rect l="0" t="0" r="r" b="b"/>
                <a:pathLst>
                  <a:path w="143" h="32">
                    <a:moveTo>
                      <a:pt x="5" y="2"/>
                    </a:moveTo>
                    <a:lnTo>
                      <a:pt x="0" y="28"/>
                    </a:lnTo>
                    <a:lnTo>
                      <a:pt x="19" y="26"/>
                    </a:lnTo>
                    <a:lnTo>
                      <a:pt x="37" y="26"/>
                    </a:lnTo>
                    <a:lnTo>
                      <a:pt x="54" y="26"/>
                    </a:lnTo>
                    <a:lnTo>
                      <a:pt x="72" y="27"/>
                    </a:lnTo>
                    <a:lnTo>
                      <a:pt x="89" y="28"/>
                    </a:lnTo>
                    <a:lnTo>
                      <a:pt x="106" y="29"/>
                    </a:lnTo>
                    <a:lnTo>
                      <a:pt x="124" y="31"/>
                    </a:lnTo>
                    <a:lnTo>
                      <a:pt x="143" y="32"/>
                    </a:lnTo>
                    <a:lnTo>
                      <a:pt x="143" y="4"/>
                    </a:lnTo>
                    <a:lnTo>
                      <a:pt x="77" y="0"/>
                    </a:lnTo>
                    <a:lnTo>
                      <a:pt x="5" y="2"/>
                    </a:lnTo>
                    <a:close/>
                  </a:path>
                </a:pathLst>
              </a:custGeom>
              <a:solidFill>
                <a:srgbClr val="AA8E70"/>
              </a:solidFill>
              <a:ln w="9525">
                <a:noFill/>
                <a:round/>
                <a:headEnd/>
                <a:tailEnd/>
              </a:ln>
            </p:spPr>
            <p:txBody>
              <a:bodyPr/>
              <a:lstStyle/>
              <a:p>
                <a:endParaRPr lang="en-US"/>
              </a:p>
            </p:txBody>
          </p:sp>
          <p:sp>
            <p:nvSpPr>
              <p:cNvPr id="445" name="Freeform 190"/>
              <p:cNvSpPr>
                <a:spLocks/>
              </p:cNvSpPr>
              <p:nvPr/>
            </p:nvSpPr>
            <p:spPr bwMode="auto">
              <a:xfrm>
                <a:off x="2921" y="1350"/>
                <a:ext cx="29" cy="9"/>
              </a:xfrm>
              <a:custGeom>
                <a:avLst/>
                <a:gdLst/>
                <a:ahLst/>
                <a:cxnLst>
                  <a:cxn ang="0">
                    <a:pos x="0" y="0"/>
                  </a:cxn>
                  <a:cxn ang="0">
                    <a:pos x="170" y="16"/>
                  </a:cxn>
                  <a:cxn ang="0">
                    <a:pos x="171" y="53"/>
                  </a:cxn>
                  <a:cxn ang="0">
                    <a:pos x="0" y="29"/>
                  </a:cxn>
                  <a:cxn ang="0">
                    <a:pos x="0" y="0"/>
                  </a:cxn>
                </a:cxnLst>
                <a:rect l="0" t="0" r="r" b="b"/>
                <a:pathLst>
                  <a:path w="171" h="53">
                    <a:moveTo>
                      <a:pt x="0" y="0"/>
                    </a:moveTo>
                    <a:lnTo>
                      <a:pt x="170" y="16"/>
                    </a:lnTo>
                    <a:lnTo>
                      <a:pt x="171" y="53"/>
                    </a:lnTo>
                    <a:lnTo>
                      <a:pt x="0" y="29"/>
                    </a:lnTo>
                    <a:lnTo>
                      <a:pt x="0" y="0"/>
                    </a:lnTo>
                    <a:close/>
                  </a:path>
                </a:pathLst>
              </a:custGeom>
              <a:solidFill>
                <a:srgbClr val="AA8E70"/>
              </a:solidFill>
              <a:ln w="9525">
                <a:noFill/>
                <a:round/>
                <a:headEnd/>
                <a:tailEnd/>
              </a:ln>
            </p:spPr>
            <p:txBody>
              <a:bodyPr/>
              <a:lstStyle/>
              <a:p>
                <a:endParaRPr lang="en-US"/>
              </a:p>
            </p:txBody>
          </p:sp>
          <p:sp>
            <p:nvSpPr>
              <p:cNvPr id="446" name="Freeform 191"/>
              <p:cNvSpPr>
                <a:spLocks/>
              </p:cNvSpPr>
              <p:nvPr/>
            </p:nvSpPr>
            <p:spPr bwMode="auto">
              <a:xfrm>
                <a:off x="2930" y="1352"/>
                <a:ext cx="12" cy="3"/>
              </a:xfrm>
              <a:custGeom>
                <a:avLst/>
                <a:gdLst/>
                <a:ahLst/>
                <a:cxnLst>
                  <a:cxn ang="0">
                    <a:pos x="35" y="1"/>
                  </a:cxn>
                  <a:cxn ang="0">
                    <a:pos x="43" y="2"/>
                  </a:cxn>
                  <a:cxn ang="0">
                    <a:pos x="49" y="3"/>
                  </a:cxn>
                  <a:cxn ang="0">
                    <a:pos x="54" y="5"/>
                  </a:cxn>
                  <a:cxn ang="0">
                    <a:pos x="60" y="6"/>
                  </a:cxn>
                  <a:cxn ang="0">
                    <a:pos x="63" y="8"/>
                  </a:cxn>
                  <a:cxn ang="0">
                    <a:pos x="66" y="9"/>
                  </a:cxn>
                  <a:cxn ang="0">
                    <a:pos x="68" y="11"/>
                  </a:cxn>
                  <a:cxn ang="0">
                    <a:pos x="68" y="13"/>
                  </a:cxn>
                  <a:cxn ang="0">
                    <a:pos x="67" y="14"/>
                  </a:cxn>
                  <a:cxn ang="0">
                    <a:pos x="66" y="16"/>
                  </a:cxn>
                  <a:cxn ang="0">
                    <a:pos x="63" y="17"/>
                  </a:cxn>
                  <a:cxn ang="0">
                    <a:pos x="59" y="17"/>
                  </a:cxn>
                  <a:cxn ang="0">
                    <a:pos x="53" y="18"/>
                  </a:cxn>
                  <a:cxn ang="0">
                    <a:pos x="47" y="18"/>
                  </a:cxn>
                  <a:cxn ang="0">
                    <a:pos x="40" y="18"/>
                  </a:cxn>
                  <a:cxn ang="0">
                    <a:pos x="33" y="18"/>
                  </a:cxn>
                  <a:cxn ang="0">
                    <a:pos x="25" y="17"/>
                  </a:cxn>
                  <a:cxn ang="0">
                    <a:pos x="19" y="16"/>
                  </a:cxn>
                  <a:cxn ang="0">
                    <a:pos x="14" y="15"/>
                  </a:cxn>
                  <a:cxn ang="0">
                    <a:pos x="8" y="13"/>
                  </a:cxn>
                  <a:cxn ang="0">
                    <a:pos x="5" y="12"/>
                  </a:cxn>
                  <a:cxn ang="0">
                    <a:pos x="2" y="10"/>
                  </a:cxn>
                  <a:cxn ang="0">
                    <a:pos x="0" y="9"/>
                  </a:cxn>
                  <a:cxn ang="0">
                    <a:pos x="0" y="7"/>
                  </a:cxn>
                  <a:cxn ang="0">
                    <a:pos x="1" y="6"/>
                  </a:cxn>
                  <a:cxn ang="0">
                    <a:pos x="3" y="3"/>
                  </a:cxn>
                  <a:cxn ang="0">
                    <a:pos x="6" y="2"/>
                  </a:cxn>
                  <a:cxn ang="0">
                    <a:pos x="11" y="1"/>
                  </a:cxn>
                  <a:cxn ang="0">
                    <a:pos x="16" y="1"/>
                  </a:cxn>
                  <a:cxn ang="0">
                    <a:pos x="21" y="0"/>
                  </a:cxn>
                  <a:cxn ang="0">
                    <a:pos x="28" y="0"/>
                  </a:cxn>
                  <a:cxn ang="0">
                    <a:pos x="35" y="1"/>
                  </a:cxn>
                </a:cxnLst>
                <a:rect l="0" t="0" r="r" b="b"/>
                <a:pathLst>
                  <a:path w="68" h="18">
                    <a:moveTo>
                      <a:pt x="35" y="1"/>
                    </a:moveTo>
                    <a:lnTo>
                      <a:pt x="43" y="2"/>
                    </a:lnTo>
                    <a:lnTo>
                      <a:pt x="49" y="3"/>
                    </a:lnTo>
                    <a:lnTo>
                      <a:pt x="54" y="5"/>
                    </a:lnTo>
                    <a:lnTo>
                      <a:pt x="60" y="6"/>
                    </a:lnTo>
                    <a:lnTo>
                      <a:pt x="63" y="8"/>
                    </a:lnTo>
                    <a:lnTo>
                      <a:pt x="66" y="9"/>
                    </a:lnTo>
                    <a:lnTo>
                      <a:pt x="68" y="11"/>
                    </a:lnTo>
                    <a:lnTo>
                      <a:pt x="68" y="13"/>
                    </a:lnTo>
                    <a:lnTo>
                      <a:pt x="67" y="14"/>
                    </a:lnTo>
                    <a:lnTo>
                      <a:pt x="66" y="16"/>
                    </a:lnTo>
                    <a:lnTo>
                      <a:pt x="63" y="17"/>
                    </a:lnTo>
                    <a:lnTo>
                      <a:pt x="59" y="17"/>
                    </a:lnTo>
                    <a:lnTo>
                      <a:pt x="53" y="18"/>
                    </a:lnTo>
                    <a:lnTo>
                      <a:pt x="47" y="18"/>
                    </a:lnTo>
                    <a:lnTo>
                      <a:pt x="40" y="18"/>
                    </a:lnTo>
                    <a:lnTo>
                      <a:pt x="33" y="18"/>
                    </a:lnTo>
                    <a:lnTo>
                      <a:pt x="25" y="17"/>
                    </a:lnTo>
                    <a:lnTo>
                      <a:pt x="19" y="16"/>
                    </a:lnTo>
                    <a:lnTo>
                      <a:pt x="14" y="15"/>
                    </a:lnTo>
                    <a:lnTo>
                      <a:pt x="8" y="13"/>
                    </a:lnTo>
                    <a:lnTo>
                      <a:pt x="5" y="12"/>
                    </a:lnTo>
                    <a:lnTo>
                      <a:pt x="2" y="10"/>
                    </a:lnTo>
                    <a:lnTo>
                      <a:pt x="0" y="9"/>
                    </a:lnTo>
                    <a:lnTo>
                      <a:pt x="0" y="7"/>
                    </a:lnTo>
                    <a:lnTo>
                      <a:pt x="1" y="6"/>
                    </a:lnTo>
                    <a:lnTo>
                      <a:pt x="3" y="3"/>
                    </a:lnTo>
                    <a:lnTo>
                      <a:pt x="6" y="2"/>
                    </a:lnTo>
                    <a:lnTo>
                      <a:pt x="11" y="1"/>
                    </a:lnTo>
                    <a:lnTo>
                      <a:pt x="16" y="1"/>
                    </a:lnTo>
                    <a:lnTo>
                      <a:pt x="21" y="0"/>
                    </a:lnTo>
                    <a:lnTo>
                      <a:pt x="28" y="0"/>
                    </a:lnTo>
                    <a:lnTo>
                      <a:pt x="35" y="1"/>
                    </a:lnTo>
                    <a:close/>
                  </a:path>
                </a:pathLst>
              </a:custGeom>
              <a:solidFill>
                <a:srgbClr val="003551"/>
              </a:solidFill>
              <a:ln w="9525">
                <a:noFill/>
                <a:round/>
                <a:headEnd/>
                <a:tailEnd/>
              </a:ln>
            </p:spPr>
            <p:txBody>
              <a:bodyPr/>
              <a:lstStyle/>
              <a:p>
                <a:endParaRPr lang="en-US"/>
              </a:p>
            </p:txBody>
          </p:sp>
          <p:sp>
            <p:nvSpPr>
              <p:cNvPr id="447" name="Freeform 192"/>
              <p:cNvSpPr>
                <a:spLocks/>
              </p:cNvSpPr>
              <p:nvPr/>
            </p:nvSpPr>
            <p:spPr bwMode="auto">
              <a:xfrm>
                <a:off x="2930" y="1352"/>
                <a:ext cx="8" cy="3"/>
              </a:xfrm>
              <a:custGeom>
                <a:avLst/>
                <a:gdLst/>
                <a:ahLst/>
                <a:cxnLst>
                  <a:cxn ang="0">
                    <a:pos x="23" y="0"/>
                  </a:cxn>
                  <a:cxn ang="0">
                    <a:pos x="33" y="1"/>
                  </a:cxn>
                  <a:cxn ang="0">
                    <a:pos x="40" y="5"/>
                  </a:cxn>
                  <a:cxn ang="0">
                    <a:pos x="45" y="8"/>
                  </a:cxn>
                  <a:cxn ang="0">
                    <a:pos x="47" y="11"/>
                  </a:cxn>
                  <a:cxn ang="0">
                    <a:pos x="45" y="14"/>
                  </a:cxn>
                  <a:cxn ang="0">
                    <a:pos x="39" y="16"/>
                  </a:cxn>
                  <a:cxn ang="0">
                    <a:pos x="32" y="17"/>
                  </a:cxn>
                  <a:cxn ang="0">
                    <a:pos x="22" y="17"/>
                  </a:cxn>
                  <a:cxn ang="0">
                    <a:pos x="14" y="16"/>
                  </a:cxn>
                  <a:cxn ang="0">
                    <a:pos x="6" y="13"/>
                  </a:cxn>
                  <a:cxn ang="0">
                    <a:pos x="1" y="10"/>
                  </a:cxn>
                  <a:cxn ang="0">
                    <a:pos x="0" y="7"/>
                  </a:cxn>
                  <a:cxn ang="0">
                    <a:pos x="2" y="3"/>
                  </a:cxn>
                  <a:cxn ang="0">
                    <a:pos x="7" y="1"/>
                  </a:cxn>
                  <a:cxn ang="0">
                    <a:pos x="15" y="0"/>
                  </a:cxn>
                  <a:cxn ang="0">
                    <a:pos x="23" y="0"/>
                  </a:cxn>
                </a:cxnLst>
                <a:rect l="0" t="0" r="r" b="b"/>
                <a:pathLst>
                  <a:path w="47" h="17">
                    <a:moveTo>
                      <a:pt x="23" y="0"/>
                    </a:moveTo>
                    <a:lnTo>
                      <a:pt x="33" y="1"/>
                    </a:lnTo>
                    <a:lnTo>
                      <a:pt x="40" y="5"/>
                    </a:lnTo>
                    <a:lnTo>
                      <a:pt x="45" y="8"/>
                    </a:lnTo>
                    <a:lnTo>
                      <a:pt x="47" y="11"/>
                    </a:lnTo>
                    <a:lnTo>
                      <a:pt x="45" y="14"/>
                    </a:lnTo>
                    <a:lnTo>
                      <a:pt x="39" y="16"/>
                    </a:lnTo>
                    <a:lnTo>
                      <a:pt x="32" y="17"/>
                    </a:lnTo>
                    <a:lnTo>
                      <a:pt x="22" y="17"/>
                    </a:lnTo>
                    <a:lnTo>
                      <a:pt x="14" y="16"/>
                    </a:lnTo>
                    <a:lnTo>
                      <a:pt x="6" y="13"/>
                    </a:lnTo>
                    <a:lnTo>
                      <a:pt x="1" y="10"/>
                    </a:lnTo>
                    <a:lnTo>
                      <a:pt x="0" y="7"/>
                    </a:lnTo>
                    <a:lnTo>
                      <a:pt x="2" y="3"/>
                    </a:lnTo>
                    <a:lnTo>
                      <a:pt x="7" y="1"/>
                    </a:lnTo>
                    <a:lnTo>
                      <a:pt x="15" y="0"/>
                    </a:lnTo>
                    <a:lnTo>
                      <a:pt x="23" y="0"/>
                    </a:lnTo>
                    <a:close/>
                  </a:path>
                </a:pathLst>
              </a:custGeom>
              <a:solidFill>
                <a:srgbClr val="876B4C"/>
              </a:solidFill>
              <a:ln w="9525">
                <a:noFill/>
                <a:round/>
                <a:headEnd/>
                <a:tailEnd/>
              </a:ln>
            </p:spPr>
            <p:txBody>
              <a:bodyPr/>
              <a:lstStyle/>
              <a:p>
                <a:endParaRPr lang="en-US"/>
              </a:p>
            </p:txBody>
          </p:sp>
          <p:sp>
            <p:nvSpPr>
              <p:cNvPr id="448" name="Freeform 193"/>
              <p:cNvSpPr>
                <a:spLocks/>
              </p:cNvSpPr>
              <p:nvPr/>
            </p:nvSpPr>
            <p:spPr bwMode="auto">
              <a:xfrm>
                <a:off x="2930" y="1352"/>
                <a:ext cx="5" cy="2"/>
              </a:xfrm>
              <a:custGeom>
                <a:avLst/>
                <a:gdLst/>
                <a:ahLst/>
                <a:cxnLst>
                  <a:cxn ang="0">
                    <a:pos x="16" y="0"/>
                  </a:cxn>
                  <a:cxn ang="0">
                    <a:pos x="22" y="1"/>
                  </a:cxn>
                  <a:cxn ang="0">
                    <a:pos x="28" y="3"/>
                  </a:cxn>
                  <a:cxn ang="0">
                    <a:pos x="31" y="6"/>
                  </a:cxn>
                  <a:cxn ang="0">
                    <a:pos x="32" y="8"/>
                  </a:cxn>
                  <a:cxn ang="0">
                    <a:pos x="31" y="10"/>
                  </a:cxn>
                  <a:cxn ang="0">
                    <a:pos x="27" y="11"/>
                  </a:cxn>
                  <a:cxn ang="0">
                    <a:pos x="21" y="12"/>
                  </a:cxn>
                  <a:cxn ang="0">
                    <a:pos x="15" y="12"/>
                  </a:cxn>
                  <a:cxn ang="0">
                    <a:pos x="8" y="11"/>
                  </a:cxn>
                  <a:cxn ang="0">
                    <a:pos x="4" y="10"/>
                  </a:cxn>
                  <a:cxn ang="0">
                    <a:pos x="1" y="7"/>
                  </a:cxn>
                  <a:cxn ang="0">
                    <a:pos x="0" y="5"/>
                  </a:cxn>
                  <a:cxn ang="0">
                    <a:pos x="1" y="3"/>
                  </a:cxn>
                  <a:cxn ang="0">
                    <a:pos x="5" y="0"/>
                  </a:cxn>
                  <a:cxn ang="0">
                    <a:pos x="10" y="0"/>
                  </a:cxn>
                  <a:cxn ang="0">
                    <a:pos x="16" y="0"/>
                  </a:cxn>
                </a:cxnLst>
                <a:rect l="0" t="0" r="r" b="b"/>
                <a:pathLst>
                  <a:path w="32" h="12">
                    <a:moveTo>
                      <a:pt x="16" y="0"/>
                    </a:moveTo>
                    <a:lnTo>
                      <a:pt x="22" y="1"/>
                    </a:lnTo>
                    <a:lnTo>
                      <a:pt x="28" y="3"/>
                    </a:lnTo>
                    <a:lnTo>
                      <a:pt x="31" y="6"/>
                    </a:lnTo>
                    <a:lnTo>
                      <a:pt x="32" y="8"/>
                    </a:lnTo>
                    <a:lnTo>
                      <a:pt x="31" y="10"/>
                    </a:lnTo>
                    <a:lnTo>
                      <a:pt x="27" y="11"/>
                    </a:lnTo>
                    <a:lnTo>
                      <a:pt x="21" y="12"/>
                    </a:lnTo>
                    <a:lnTo>
                      <a:pt x="15" y="12"/>
                    </a:lnTo>
                    <a:lnTo>
                      <a:pt x="8" y="11"/>
                    </a:lnTo>
                    <a:lnTo>
                      <a:pt x="4" y="10"/>
                    </a:lnTo>
                    <a:lnTo>
                      <a:pt x="1" y="7"/>
                    </a:lnTo>
                    <a:lnTo>
                      <a:pt x="0" y="5"/>
                    </a:lnTo>
                    <a:lnTo>
                      <a:pt x="1" y="3"/>
                    </a:lnTo>
                    <a:lnTo>
                      <a:pt x="5" y="0"/>
                    </a:lnTo>
                    <a:lnTo>
                      <a:pt x="10" y="0"/>
                    </a:lnTo>
                    <a:lnTo>
                      <a:pt x="16" y="0"/>
                    </a:lnTo>
                    <a:close/>
                  </a:path>
                </a:pathLst>
              </a:custGeom>
              <a:solidFill>
                <a:srgbClr val="C6B59E"/>
              </a:solidFill>
              <a:ln w="9525">
                <a:noFill/>
                <a:round/>
                <a:headEnd/>
                <a:tailEnd/>
              </a:ln>
            </p:spPr>
            <p:txBody>
              <a:bodyPr/>
              <a:lstStyle/>
              <a:p>
                <a:endParaRPr lang="en-US"/>
              </a:p>
            </p:txBody>
          </p:sp>
          <p:sp>
            <p:nvSpPr>
              <p:cNvPr id="449" name="Freeform 194"/>
              <p:cNvSpPr>
                <a:spLocks/>
              </p:cNvSpPr>
              <p:nvPr/>
            </p:nvSpPr>
            <p:spPr bwMode="auto">
              <a:xfrm>
                <a:off x="2951" y="1349"/>
                <a:ext cx="19" cy="9"/>
              </a:xfrm>
              <a:custGeom>
                <a:avLst/>
                <a:gdLst/>
                <a:ahLst/>
                <a:cxnLst>
                  <a:cxn ang="0">
                    <a:pos x="0" y="24"/>
                  </a:cxn>
                  <a:cxn ang="0">
                    <a:pos x="116" y="0"/>
                  </a:cxn>
                  <a:cxn ang="0">
                    <a:pos x="116" y="22"/>
                  </a:cxn>
                  <a:cxn ang="0">
                    <a:pos x="85" y="33"/>
                  </a:cxn>
                  <a:cxn ang="0">
                    <a:pos x="0" y="55"/>
                  </a:cxn>
                  <a:cxn ang="0">
                    <a:pos x="0" y="24"/>
                  </a:cxn>
                </a:cxnLst>
                <a:rect l="0" t="0" r="r" b="b"/>
                <a:pathLst>
                  <a:path w="116" h="55">
                    <a:moveTo>
                      <a:pt x="0" y="24"/>
                    </a:moveTo>
                    <a:lnTo>
                      <a:pt x="116" y="0"/>
                    </a:lnTo>
                    <a:lnTo>
                      <a:pt x="116" y="22"/>
                    </a:lnTo>
                    <a:lnTo>
                      <a:pt x="85" y="33"/>
                    </a:lnTo>
                    <a:lnTo>
                      <a:pt x="0" y="55"/>
                    </a:lnTo>
                    <a:lnTo>
                      <a:pt x="0" y="24"/>
                    </a:lnTo>
                    <a:close/>
                  </a:path>
                </a:pathLst>
              </a:custGeom>
              <a:solidFill>
                <a:srgbClr val="33353A"/>
              </a:solidFill>
              <a:ln w="9525">
                <a:noFill/>
                <a:round/>
                <a:headEnd/>
                <a:tailEnd/>
              </a:ln>
            </p:spPr>
            <p:txBody>
              <a:bodyPr/>
              <a:lstStyle/>
              <a:p>
                <a:endParaRPr lang="en-US"/>
              </a:p>
            </p:txBody>
          </p:sp>
          <p:sp>
            <p:nvSpPr>
              <p:cNvPr id="450" name="Freeform 195"/>
              <p:cNvSpPr>
                <a:spLocks/>
              </p:cNvSpPr>
              <p:nvPr/>
            </p:nvSpPr>
            <p:spPr bwMode="auto">
              <a:xfrm>
                <a:off x="2952" y="1349"/>
                <a:ext cx="18" cy="8"/>
              </a:xfrm>
              <a:custGeom>
                <a:avLst/>
                <a:gdLst/>
                <a:ahLst/>
                <a:cxnLst>
                  <a:cxn ang="0">
                    <a:pos x="0" y="22"/>
                  </a:cxn>
                  <a:cxn ang="0">
                    <a:pos x="14" y="19"/>
                  </a:cxn>
                  <a:cxn ang="0">
                    <a:pos x="28" y="17"/>
                  </a:cxn>
                  <a:cxn ang="0">
                    <a:pos x="41" y="14"/>
                  </a:cxn>
                  <a:cxn ang="0">
                    <a:pos x="55" y="11"/>
                  </a:cxn>
                  <a:cxn ang="0">
                    <a:pos x="69" y="8"/>
                  </a:cxn>
                  <a:cxn ang="0">
                    <a:pos x="83" y="5"/>
                  </a:cxn>
                  <a:cxn ang="0">
                    <a:pos x="97" y="3"/>
                  </a:cxn>
                  <a:cxn ang="0">
                    <a:pos x="111" y="0"/>
                  </a:cxn>
                  <a:cxn ang="0">
                    <a:pos x="111" y="6"/>
                  </a:cxn>
                  <a:cxn ang="0">
                    <a:pos x="111" y="11"/>
                  </a:cxn>
                  <a:cxn ang="0">
                    <a:pos x="111" y="17"/>
                  </a:cxn>
                  <a:cxn ang="0">
                    <a:pos x="111" y="24"/>
                  </a:cxn>
                  <a:cxn ang="0">
                    <a:pos x="103" y="26"/>
                  </a:cxn>
                  <a:cxn ang="0">
                    <a:pos x="96" y="28"/>
                  </a:cxn>
                  <a:cxn ang="0">
                    <a:pos x="87" y="31"/>
                  </a:cxn>
                  <a:cxn ang="0">
                    <a:pos x="80" y="33"/>
                  </a:cxn>
                  <a:cxn ang="0">
                    <a:pos x="70" y="36"/>
                  </a:cxn>
                  <a:cxn ang="0">
                    <a:pos x="60" y="38"/>
                  </a:cxn>
                  <a:cxn ang="0">
                    <a:pos x="50" y="41"/>
                  </a:cxn>
                  <a:cxn ang="0">
                    <a:pos x="40" y="43"/>
                  </a:cxn>
                  <a:cxn ang="0">
                    <a:pos x="30" y="45"/>
                  </a:cxn>
                  <a:cxn ang="0">
                    <a:pos x="20" y="48"/>
                  </a:cxn>
                  <a:cxn ang="0">
                    <a:pos x="9" y="50"/>
                  </a:cxn>
                  <a:cxn ang="0">
                    <a:pos x="0" y="53"/>
                  </a:cxn>
                  <a:cxn ang="0">
                    <a:pos x="0" y="45"/>
                  </a:cxn>
                  <a:cxn ang="0">
                    <a:pos x="0" y="38"/>
                  </a:cxn>
                  <a:cxn ang="0">
                    <a:pos x="0" y="30"/>
                  </a:cxn>
                  <a:cxn ang="0">
                    <a:pos x="0" y="22"/>
                  </a:cxn>
                </a:cxnLst>
                <a:rect l="0" t="0" r="r" b="b"/>
                <a:pathLst>
                  <a:path w="111" h="53">
                    <a:moveTo>
                      <a:pt x="0" y="22"/>
                    </a:moveTo>
                    <a:lnTo>
                      <a:pt x="14" y="19"/>
                    </a:lnTo>
                    <a:lnTo>
                      <a:pt x="28" y="17"/>
                    </a:lnTo>
                    <a:lnTo>
                      <a:pt x="41" y="14"/>
                    </a:lnTo>
                    <a:lnTo>
                      <a:pt x="55" y="11"/>
                    </a:lnTo>
                    <a:lnTo>
                      <a:pt x="69" y="8"/>
                    </a:lnTo>
                    <a:lnTo>
                      <a:pt x="83" y="5"/>
                    </a:lnTo>
                    <a:lnTo>
                      <a:pt x="97" y="3"/>
                    </a:lnTo>
                    <a:lnTo>
                      <a:pt x="111" y="0"/>
                    </a:lnTo>
                    <a:lnTo>
                      <a:pt x="111" y="6"/>
                    </a:lnTo>
                    <a:lnTo>
                      <a:pt x="111" y="11"/>
                    </a:lnTo>
                    <a:lnTo>
                      <a:pt x="111" y="17"/>
                    </a:lnTo>
                    <a:lnTo>
                      <a:pt x="111" y="24"/>
                    </a:lnTo>
                    <a:lnTo>
                      <a:pt x="103" y="26"/>
                    </a:lnTo>
                    <a:lnTo>
                      <a:pt x="96" y="28"/>
                    </a:lnTo>
                    <a:lnTo>
                      <a:pt x="87" y="31"/>
                    </a:lnTo>
                    <a:lnTo>
                      <a:pt x="80" y="33"/>
                    </a:lnTo>
                    <a:lnTo>
                      <a:pt x="70" y="36"/>
                    </a:lnTo>
                    <a:lnTo>
                      <a:pt x="60" y="38"/>
                    </a:lnTo>
                    <a:lnTo>
                      <a:pt x="50" y="41"/>
                    </a:lnTo>
                    <a:lnTo>
                      <a:pt x="40" y="43"/>
                    </a:lnTo>
                    <a:lnTo>
                      <a:pt x="30" y="45"/>
                    </a:lnTo>
                    <a:lnTo>
                      <a:pt x="20" y="48"/>
                    </a:lnTo>
                    <a:lnTo>
                      <a:pt x="9" y="50"/>
                    </a:lnTo>
                    <a:lnTo>
                      <a:pt x="0" y="53"/>
                    </a:lnTo>
                    <a:lnTo>
                      <a:pt x="0" y="45"/>
                    </a:lnTo>
                    <a:lnTo>
                      <a:pt x="0" y="38"/>
                    </a:lnTo>
                    <a:lnTo>
                      <a:pt x="0" y="30"/>
                    </a:lnTo>
                    <a:lnTo>
                      <a:pt x="0" y="22"/>
                    </a:lnTo>
                    <a:close/>
                  </a:path>
                </a:pathLst>
              </a:custGeom>
              <a:solidFill>
                <a:srgbClr val="3A3538"/>
              </a:solidFill>
              <a:ln w="9525">
                <a:noFill/>
                <a:round/>
                <a:headEnd/>
                <a:tailEnd/>
              </a:ln>
            </p:spPr>
            <p:txBody>
              <a:bodyPr/>
              <a:lstStyle/>
              <a:p>
                <a:endParaRPr lang="en-US"/>
              </a:p>
            </p:txBody>
          </p:sp>
          <p:sp>
            <p:nvSpPr>
              <p:cNvPr id="451" name="Freeform 196"/>
              <p:cNvSpPr>
                <a:spLocks/>
              </p:cNvSpPr>
              <p:nvPr/>
            </p:nvSpPr>
            <p:spPr bwMode="auto">
              <a:xfrm>
                <a:off x="2953" y="1349"/>
                <a:ext cx="17" cy="8"/>
              </a:xfrm>
              <a:custGeom>
                <a:avLst/>
                <a:gdLst/>
                <a:ahLst/>
                <a:cxnLst>
                  <a:cxn ang="0">
                    <a:pos x="0" y="21"/>
                  </a:cxn>
                  <a:cxn ang="0">
                    <a:pos x="13" y="18"/>
                  </a:cxn>
                  <a:cxn ang="0">
                    <a:pos x="27" y="16"/>
                  </a:cxn>
                  <a:cxn ang="0">
                    <a:pos x="40" y="13"/>
                  </a:cxn>
                  <a:cxn ang="0">
                    <a:pos x="54" y="10"/>
                  </a:cxn>
                  <a:cxn ang="0">
                    <a:pos x="66" y="8"/>
                  </a:cxn>
                  <a:cxn ang="0">
                    <a:pos x="79" y="5"/>
                  </a:cxn>
                  <a:cxn ang="0">
                    <a:pos x="92" y="3"/>
                  </a:cxn>
                  <a:cxn ang="0">
                    <a:pos x="105" y="0"/>
                  </a:cxn>
                  <a:cxn ang="0">
                    <a:pos x="105" y="6"/>
                  </a:cxn>
                  <a:cxn ang="0">
                    <a:pos x="105" y="11"/>
                  </a:cxn>
                  <a:cxn ang="0">
                    <a:pos x="105" y="17"/>
                  </a:cxn>
                  <a:cxn ang="0">
                    <a:pos x="105" y="24"/>
                  </a:cxn>
                  <a:cxn ang="0">
                    <a:pos x="97" y="26"/>
                  </a:cxn>
                  <a:cxn ang="0">
                    <a:pos x="90" y="28"/>
                  </a:cxn>
                  <a:cxn ang="0">
                    <a:pos x="81" y="31"/>
                  </a:cxn>
                  <a:cxn ang="0">
                    <a:pos x="74" y="33"/>
                  </a:cxn>
                  <a:cxn ang="0">
                    <a:pos x="64" y="35"/>
                  </a:cxn>
                  <a:cxn ang="0">
                    <a:pos x="56" y="37"/>
                  </a:cxn>
                  <a:cxn ang="0">
                    <a:pos x="46" y="40"/>
                  </a:cxn>
                  <a:cxn ang="0">
                    <a:pos x="38" y="42"/>
                  </a:cxn>
                  <a:cxn ang="0">
                    <a:pos x="28" y="44"/>
                  </a:cxn>
                  <a:cxn ang="0">
                    <a:pos x="18" y="46"/>
                  </a:cxn>
                  <a:cxn ang="0">
                    <a:pos x="10" y="49"/>
                  </a:cxn>
                  <a:cxn ang="0">
                    <a:pos x="0" y="51"/>
                  </a:cxn>
                  <a:cxn ang="0">
                    <a:pos x="0" y="44"/>
                  </a:cxn>
                  <a:cxn ang="0">
                    <a:pos x="0" y="37"/>
                  </a:cxn>
                  <a:cxn ang="0">
                    <a:pos x="0" y="29"/>
                  </a:cxn>
                  <a:cxn ang="0">
                    <a:pos x="0" y="21"/>
                  </a:cxn>
                </a:cxnLst>
                <a:rect l="0" t="0" r="r" b="b"/>
                <a:pathLst>
                  <a:path w="105" h="51">
                    <a:moveTo>
                      <a:pt x="0" y="21"/>
                    </a:moveTo>
                    <a:lnTo>
                      <a:pt x="13" y="18"/>
                    </a:lnTo>
                    <a:lnTo>
                      <a:pt x="27" y="16"/>
                    </a:lnTo>
                    <a:lnTo>
                      <a:pt x="40" y="13"/>
                    </a:lnTo>
                    <a:lnTo>
                      <a:pt x="54" y="10"/>
                    </a:lnTo>
                    <a:lnTo>
                      <a:pt x="66" y="8"/>
                    </a:lnTo>
                    <a:lnTo>
                      <a:pt x="79" y="5"/>
                    </a:lnTo>
                    <a:lnTo>
                      <a:pt x="92" y="3"/>
                    </a:lnTo>
                    <a:lnTo>
                      <a:pt x="105" y="0"/>
                    </a:lnTo>
                    <a:lnTo>
                      <a:pt x="105" y="6"/>
                    </a:lnTo>
                    <a:lnTo>
                      <a:pt x="105" y="11"/>
                    </a:lnTo>
                    <a:lnTo>
                      <a:pt x="105" y="17"/>
                    </a:lnTo>
                    <a:lnTo>
                      <a:pt x="105" y="24"/>
                    </a:lnTo>
                    <a:lnTo>
                      <a:pt x="97" y="26"/>
                    </a:lnTo>
                    <a:lnTo>
                      <a:pt x="90" y="28"/>
                    </a:lnTo>
                    <a:lnTo>
                      <a:pt x="81" y="31"/>
                    </a:lnTo>
                    <a:lnTo>
                      <a:pt x="74" y="33"/>
                    </a:lnTo>
                    <a:lnTo>
                      <a:pt x="64" y="35"/>
                    </a:lnTo>
                    <a:lnTo>
                      <a:pt x="56" y="37"/>
                    </a:lnTo>
                    <a:lnTo>
                      <a:pt x="46" y="40"/>
                    </a:lnTo>
                    <a:lnTo>
                      <a:pt x="38" y="42"/>
                    </a:lnTo>
                    <a:lnTo>
                      <a:pt x="28" y="44"/>
                    </a:lnTo>
                    <a:lnTo>
                      <a:pt x="18" y="46"/>
                    </a:lnTo>
                    <a:lnTo>
                      <a:pt x="10" y="49"/>
                    </a:lnTo>
                    <a:lnTo>
                      <a:pt x="0" y="51"/>
                    </a:lnTo>
                    <a:lnTo>
                      <a:pt x="0" y="44"/>
                    </a:lnTo>
                    <a:lnTo>
                      <a:pt x="0" y="37"/>
                    </a:lnTo>
                    <a:lnTo>
                      <a:pt x="0" y="29"/>
                    </a:lnTo>
                    <a:lnTo>
                      <a:pt x="0" y="21"/>
                    </a:lnTo>
                    <a:close/>
                  </a:path>
                </a:pathLst>
              </a:custGeom>
              <a:solidFill>
                <a:srgbClr val="3F3835"/>
              </a:solidFill>
              <a:ln w="9525">
                <a:noFill/>
                <a:round/>
                <a:headEnd/>
                <a:tailEnd/>
              </a:ln>
            </p:spPr>
            <p:txBody>
              <a:bodyPr/>
              <a:lstStyle/>
              <a:p>
                <a:endParaRPr lang="en-US"/>
              </a:p>
            </p:txBody>
          </p:sp>
          <p:sp>
            <p:nvSpPr>
              <p:cNvPr id="452" name="Freeform 197"/>
              <p:cNvSpPr>
                <a:spLocks/>
              </p:cNvSpPr>
              <p:nvPr/>
            </p:nvSpPr>
            <p:spPr bwMode="auto">
              <a:xfrm>
                <a:off x="2954" y="1349"/>
                <a:ext cx="17" cy="8"/>
              </a:xfrm>
              <a:custGeom>
                <a:avLst/>
                <a:gdLst/>
                <a:ahLst/>
                <a:cxnLst>
                  <a:cxn ang="0">
                    <a:pos x="0" y="20"/>
                  </a:cxn>
                  <a:cxn ang="0">
                    <a:pos x="12" y="17"/>
                  </a:cxn>
                  <a:cxn ang="0">
                    <a:pos x="24" y="15"/>
                  </a:cxn>
                  <a:cxn ang="0">
                    <a:pos x="37" y="12"/>
                  </a:cxn>
                  <a:cxn ang="0">
                    <a:pos x="50" y="10"/>
                  </a:cxn>
                  <a:cxn ang="0">
                    <a:pos x="61" y="8"/>
                  </a:cxn>
                  <a:cxn ang="0">
                    <a:pos x="74" y="5"/>
                  </a:cxn>
                  <a:cxn ang="0">
                    <a:pos x="86" y="3"/>
                  </a:cxn>
                  <a:cxn ang="0">
                    <a:pos x="99" y="0"/>
                  </a:cxn>
                  <a:cxn ang="0">
                    <a:pos x="99" y="6"/>
                  </a:cxn>
                  <a:cxn ang="0">
                    <a:pos x="99" y="12"/>
                  </a:cxn>
                  <a:cxn ang="0">
                    <a:pos x="99" y="18"/>
                  </a:cxn>
                  <a:cxn ang="0">
                    <a:pos x="99" y="24"/>
                  </a:cxn>
                  <a:cxn ang="0">
                    <a:pos x="91" y="26"/>
                  </a:cxn>
                  <a:cxn ang="0">
                    <a:pos x="83" y="28"/>
                  </a:cxn>
                  <a:cxn ang="0">
                    <a:pos x="75" y="31"/>
                  </a:cxn>
                  <a:cxn ang="0">
                    <a:pos x="68" y="33"/>
                  </a:cxn>
                  <a:cxn ang="0">
                    <a:pos x="59" y="35"/>
                  </a:cxn>
                  <a:cxn ang="0">
                    <a:pos x="51" y="37"/>
                  </a:cxn>
                  <a:cxn ang="0">
                    <a:pos x="42" y="39"/>
                  </a:cxn>
                  <a:cxn ang="0">
                    <a:pos x="34" y="41"/>
                  </a:cxn>
                  <a:cxn ang="0">
                    <a:pos x="25" y="44"/>
                  </a:cxn>
                  <a:cxn ang="0">
                    <a:pos x="17" y="46"/>
                  </a:cxn>
                  <a:cxn ang="0">
                    <a:pos x="8" y="48"/>
                  </a:cxn>
                  <a:cxn ang="0">
                    <a:pos x="0" y="50"/>
                  </a:cxn>
                  <a:cxn ang="0">
                    <a:pos x="0" y="43"/>
                  </a:cxn>
                  <a:cxn ang="0">
                    <a:pos x="0" y="35"/>
                  </a:cxn>
                  <a:cxn ang="0">
                    <a:pos x="0" y="28"/>
                  </a:cxn>
                  <a:cxn ang="0">
                    <a:pos x="0" y="20"/>
                  </a:cxn>
                </a:cxnLst>
                <a:rect l="0" t="0" r="r" b="b"/>
                <a:pathLst>
                  <a:path w="99" h="50">
                    <a:moveTo>
                      <a:pt x="0" y="20"/>
                    </a:moveTo>
                    <a:lnTo>
                      <a:pt x="12" y="17"/>
                    </a:lnTo>
                    <a:lnTo>
                      <a:pt x="24" y="15"/>
                    </a:lnTo>
                    <a:lnTo>
                      <a:pt x="37" y="12"/>
                    </a:lnTo>
                    <a:lnTo>
                      <a:pt x="50" y="10"/>
                    </a:lnTo>
                    <a:lnTo>
                      <a:pt x="61" y="8"/>
                    </a:lnTo>
                    <a:lnTo>
                      <a:pt x="74" y="5"/>
                    </a:lnTo>
                    <a:lnTo>
                      <a:pt x="86" y="3"/>
                    </a:lnTo>
                    <a:lnTo>
                      <a:pt x="99" y="0"/>
                    </a:lnTo>
                    <a:lnTo>
                      <a:pt x="99" y="6"/>
                    </a:lnTo>
                    <a:lnTo>
                      <a:pt x="99" y="12"/>
                    </a:lnTo>
                    <a:lnTo>
                      <a:pt x="99" y="18"/>
                    </a:lnTo>
                    <a:lnTo>
                      <a:pt x="99" y="24"/>
                    </a:lnTo>
                    <a:lnTo>
                      <a:pt x="91" y="26"/>
                    </a:lnTo>
                    <a:lnTo>
                      <a:pt x="83" y="28"/>
                    </a:lnTo>
                    <a:lnTo>
                      <a:pt x="75" y="31"/>
                    </a:lnTo>
                    <a:lnTo>
                      <a:pt x="68" y="33"/>
                    </a:lnTo>
                    <a:lnTo>
                      <a:pt x="59" y="35"/>
                    </a:lnTo>
                    <a:lnTo>
                      <a:pt x="51" y="37"/>
                    </a:lnTo>
                    <a:lnTo>
                      <a:pt x="42" y="39"/>
                    </a:lnTo>
                    <a:lnTo>
                      <a:pt x="34" y="41"/>
                    </a:lnTo>
                    <a:lnTo>
                      <a:pt x="25" y="44"/>
                    </a:lnTo>
                    <a:lnTo>
                      <a:pt x="17" y="46"/>
                    </a:lnTo>
                    <a:lnTo>
                      <a:pt x="8" y="48"/>
                    </a:lnTo>
                    <a:lnTo>
                      <a:pt x="0" y="50"/>
                    </a:lnTo>
                    <a:lnTo>
                      <a:pt x="0" y="43"/>
                    </a:lnTo>
                    <a:lnTo>
                      <a:pt x="0" y="35"/>
                    </a:lnTo>
                    <a:lnTo>
                      <a:pt x="0" y="28"/>
                    </a:lnTo>
                    <a:lnTo>
                      <a:pt x="0" y="20"/>
                    </a:lnTo>
                    <a:close/>
                  </a:path>
                </a:pathLst>
              </a:custGeom>
              <a:solidFill>
                <a:srgbClr val="473833"/>
              </a:solidFill>
              <a:ln w="9525">
                <a:noFill/>
                <a:round/>
                <a:headEnd/>
                <a:tailEnd/>
              </a:ln>
            </p:spPr>
            <p:txBody>
              <a:bodyPr/>
              <a:lstStyle/>
              <a:p>
                <a:endParaRPr lang="en-US"/>
              </a:p>
            </p:txBody>
          </p:sp>
          <p:sp>
            <p:nvSpPr>
              <p:cNvPr id="453" name="Freeform 198"/>
              <p:cNvSpPr>
                <a:spLocks/>
              </p:cNvSpPr>
              <p:nvPr/>
            </p:nvSpPr>
            <p:spPr bwMode="auto">
              <a:xfrm>
                <a:off x="2955" y="1349"/>
                <a:ext cx="16" cy="8"/>
              </a:xfrm>
              <a:custGeom>
                <a:avLst/>
                <a:gdLst/>
                <a:ahLst/>
                <a:cxnLst>
                  <a:cxn ang="0">
                    <a:pos x="0" y="19"/>
                  </a:cxn>
                  <a:cxn ang="0">
                    <a:pos x="12" y="17"/>
                  </a:cxn>
                  <a:cxn ang="0">
                    <a:pos x="23" y="14"/>
                  </a:cxn>
                  <a:cxn ang="0">
                    <a:pos x="35" y="12"/>
                  </a:cxn>
                  <a:cxn ang="0">
                    <a:pos x="47" y="10"/>
                  </a:cxn>
                  <a:cxn ang="0">
                    <a:pos x="59" y="8"/>
                  </a:cxn>
                  <a:cxn ang="0">
                    <a:pos x="70" y="5"/>
                  </a:cxn>
                  <a:cxn ang="0">
                    <a:pos x="82" y="3"/>
                  </a:cxn>
                  <a:cxn ang="0">
                    <a:pos x="94" y="0"/>
                  </a:cxn>
                  <a:cxn ang="0">
                    <a:pos x="94" y="6"/>
                  </a:cxn>
                  <a:cxn ang="0">
                    <a:pos x="94" y="12"/>
                  </a:cxn>
                  <a:cxn ang="0">
                    <a:pos x="94" y="18"/>
                  </a:cxn>
                  <a:cxn ang="0">
                    <a:pos x="94" y="25"/>
                  </a:cxn>
                  <a:cxn ang="0">
                    <a:pos x="86" y="27"/>
                  </a:cxn>
                  <a:cxn ang="0">
                    <a:pos x="79" y="29"/>
                  </a:cxn>
                  <a:cxn ang="0">
                    <a:pos x="70" y="31"/>
                  </a:cxn>
                  <a:cxn ang="0">
                    <a:pos x="63" y="33"/>
                  </a:cxn>
                  <a:cxn ang="0">
                    <a:pos x="55" y="35"/>
                  </a:cxn>
                  <a:cxn ang="0">
                    <a:pos x="48" y="37"/>
                  </a:cxn>
                  <a:cxn ang="0">
                    <a:pos x="39" y="39"/>
                  </a:cxn>
                  <a:cxn ang="0">
                    <a:pos x="32" y="40"/>
                  </a:cxn>
                  <a:cxn ang="0">
                    <a:pos x="24" y="42"/>
                  </a:cxn>
                  <a:cxn ang="0">
                    <a:pos x="16" y="44"/>
                  </a:cxn>
                  <a:cxn ang="0">
                    <a:pos x="9" y="46"/>
                  </a:cxn>
                  <a:cxn ang="0">
                    <a:pos x="1" y="48"/>
                  </a:cxn>
                  <a:cxn ang="0">
                    <a:pos x="1" y="41"/>
                  </a:cxn>
                  <a:cxn ang="0">
                    <a:pos x="1" y="34"/>
                  </a:cxn>
                  <a:cxn ang="0">
                    <a:pos x="1" y="27"/>
                  </a:cxn>
                  <a:cxn ang="0">
                    <a:pos x="0" y="19"/>
                  </a:cxn>
                </a:cxnLst>
                <a:rect l="0" t="0" r="r" b="b"/>
                <a:pathLst>
                  <a:path w="94" h="48">
                    <a:moveTo>
                      <a:pt x="0" y="19"/>
                    </a:moveTo>
                    <a:lnTo>
                      <a:pt x="12" y="17"/>
                    </a:lnTo>
                    <a:lnTo>
                      <a:pt x="23" y="14"/>
                    </a:lnTo>
                    <a:lnTo>
                      <a:pt x="35" y="12"/>
                    </a:lnTo>
                    <a:lnTo>
                      <a:pt x="47" y="10"/>
                    </a:lnTo>
                    <a:lnTo>
                      <a:pt x="59" y="8"/>
                    </a:lnTo>
                    <a:lnTo>
                      <a:pt x="70" y="5"/>
                    </a:lnTo>
                    <a:lnTo>
                      <a:pt x="82" y="3"/>
                    </a:lnTo>
                    <a:lnTo>
                      <a:pt x="94" y="0"/>
                    </a:lnTo>
                    <a:lnTo>
                      <a:pt x="94" y="6"/>
                    </a:lnTo>
                    <a:lnTo>
                      <a:pt x="94" y="12"/>
                    </a:lnTo>
                    <a:lnTo>
                      <a:pt x="94" y="18"/>
                    </a:lnTo>
                    <a:lnTo>
                      <a:pt x="94" y="25"/>
                    </a:lnTo>
                    <a:lnTo>
                      <a:pt x="86" y="27"/>
                    </a:lnTo>
                    <a:lnTo>
                      <a:pt x="79" y="29"/>
                    </a:lnTo>
                    <a:lnTo>
                      <a:pt x="70" y="31"/>
                    </a:lnTo>
                    <a:lnTo>
                      <a:pt x="63" y="33"/>
                    </a:lnTo>
                    <a:lnTo>
                      <a:pt x="55" y="35"/>
                    </a:lnTo>
                    <a:lnTo>
                      <a:pt x="48" y="37"/>
                    </a:lnTo>
                    <a:lnTo>
                      <a:pt x="39" y="39"/>
                    </a:lnTo>
                    <a:lnTo>
                      <a:pt x="32" y="40"/>
                    </a:lnTo>
                    <a:lnTo>
                      <a:pt x="24" y="42"/>
                    </a:lnTo>
                    <a:lnTo>
                      <a:pt x="16" y="44"/>
                    </a:lnTo>
                    <a:lnTo>
                      <a:pt x="9" y="46"/>
                    </a:lnTo>
                    <a:lnTo>
                      <a:pt x="1" y="48"/>
                    </a:lnTo>
                    <a:lnTo>
                      <a:pt x="1" y="41"/>
                    </a:lnTo>
                    <a:lnTo>
                      <a:pt x="1" y="34"/>
                    </a:lnTo>
                    <a:lnTo>
                      <a:pt x="1" y="27"/>
                    </a:lnTo>
                    <a:lnTo>
                      <a:pt x="0" y="19"/>
                    </a:lnTo>
                    <a:close/>
                  </a:path>
                </a:pathLst>
              </a:custGeom>
              <a:solidFill>
                <a:srgbClr val="4F3A30"/>
              </a:solidFill>
              <a:ln w="9525">
                <a:noFill/>
                <a:round/>
                <a:headEnd/>
                <a:tailEnd/>
              </a:ln>
            </p:spPr>
            <p:txBody>
              <a:bodyPr/>
              <a:lstStyle/>
              <a:p>
                <a:endParaRPr lang="en-US"/>
              </a:p>
            </p:txBody>
          </p:sp>
          <p:sp>
            <p:nvSpPr>
              <p:cNvPr id="454" name="Freeform 199"/>
              <p:cNvSpPr>
                <a:spLocks/>
              </p:cNvSpPr>
              <p:nvPr/>
            </p:nvSpPr>
            <p:spPr bwMode="auto">
              <a:xfrm>
                <a:off x="2956" y="1349"/>
                <a:ext cx="15" cy="7"/>
              </a:xfrm>
              <a:custGeom>
                <a:avLst/>
                <a:gdLst/>
                <a:ahLst/>
                <a:cxnLst>
                  <a:cxn ang="0">
                    <a:pos x="0" y="17"/>
                  </a:cxn>
                  <a:cxn ang="0">
                    <a:pos x="11" y="15"/>
                  </a:cxn>
                  <a:cxn ang="0">
                    <a:pos x="22" y="13"/>
                  </a:cxn>
                  <a:cxn ang="0">
                    <a:pos x="32" y="10"/>
                  </a:cxn>
                  <a:cxn ang="0">
                    <a:pos x="44" y="8"/>
                  </a:cxn>
                  <a:cxn ang="0">
                    <a:pos x="55" y="6"/>
                  </a:cxn>
                  <a:cxn ang="0">
                    <a:pos x="65" y="4"/>
                  </a:cxn>
                  <a:cxn ang="0">
                    <a:pos x="77" y="2"/>
                  </a:cxn>
                  <a:cxn ang="0">
                    <a:pos x="88" y="0"/>
                  </a:cxn>
                  <a:cxn ang="0">
                    <a:pos x="88" y="5"/>
                  </a:cxn>
                  <a:cxn ang="0">
                    <a:pos x="88" y="11"/>
                  </a:cxn>
                  <a:cxn ang="0">
                    <a:pos x="88" y="17"/>
                  </a:cxn>
                  <a:cxn ang="0">
                    <a:pos x="88" y="24"/>
                  </a:cxn>
                  <a:cxn ang="0">
                    <a:pos x="80" y="26"/>
                  </a:cxn>
                  <a:cxn ang="0">
                    <a:pos x="73" y="28"/>
                  </a:cxn>
                  <a:cxn ang="0">
                    <a:pos x="65" y="30"/>
                  </a:cxn>
                  <a:cxn ang="0">
                    <a:pos x="58" y="32"/>
                  </a:cxn>
                  <a:cxn ang="0">
                    <a:pos x="50" y="34"/>
                  </a:cxn>
                  <a:cxn ang="0">
                    <a:pos x="44" y="36"/>
                  </a:cxn>
                  <a:cxn ang="0">
                    <a:pos x="37" y="37"/>
                  </a:cxn>
                  <a:cxn ang="0">
                    <a:pos x="30" y="39"/>
                  </a:cxn>
                  <a:cxn ang="0">
                    <a:pos x="23" y="41"/>
                  </a:cxn>
                  <a:cxn ang="0">
                    <a:pos x="15" y="42"/>
                  </a:cxn>
                  <a:cxn ang="0">
                    <a:pos x="9" y="44"/>
                  </a:cxn>
                  <a:cxn ang="0">
                    <a:pos x="1" y="46"/>
                  </a:cxn>
                  <a:cxn ang="0">
                    <a:pos x="1" y="39"/>
                  </a:cxn>
                  <a:cxn ang="0">
                    <a:pos x="1" y="32"/>
                  </a:cxn>
                  <a:cxn ang="0">
                    <a:pos x="0" y="25"/>
                  </a:cxn>
                  <a:cxn ang="0">
                    <a:pos x="0" y="17"/>
                  </a:cxn>
                </a:cxnLst>
                <a:rect l="0" t="0" r="r" b="b"/>
                <a:pathLst>
                  <a:path w="88" h="46">
                    <a:moveTo>
                      <a:pt x="0" y="17"/>
                    </a:moveTo>
                    <a:lnTo>
                      <a:pt x="11" y="15"/>
                    </a:lnTo>
                    <a:lnTo>
                      <a:pt x="22" y="13"/>
                    </a:lnTo>
                    <a:lnTo>
                      <a:pt x="32" y="10"/>
                    </a:lnTo>
                    <a:lnTo>
                      <a:pt x="44" y="8"/>
                    </a:lnTo>
                    <a:lnTo>
                      <a:pt x="55" y="6"/>
                    </a:lnTo>
                    <a:lnTo>
                      <a:pt x="65" y="4"/>
                    </a:lnTo>
                    <a:lnTo>
                      <a:pt x="77" y="2"/>
                    </a:lnTo>
                    <a:lnTo>
                      <a:pt x="88" y="0"/>
                    </a:lnTo>
                    <a:lnTo>
                      <a:pt x="88" y="5"/>
                    </a:lnTo>
                    <a:lnTo>
                      <a:pt x="88" y="11"/>
                    </a:lnTo>
                    <a:lnTo>
                      <a:pt x="88" y="17"/>
                    </a:lnTo>
                    <a:lnTo>
                      <a:pt x="88" y="24"/>
                    </a:lnTo>
                    <a:lnTo>
                      <a:pt x="80" y="26"/>
                    </a:lnTo>
                    <a:lnTo>
                      <a:pt x="73" y="28"/>
                    </a:lnTo>
                    <a:lnTo>
                      <a:pt x="65" y="30"/>
                    </a:lnTo>
                    <a:lnTo>
                      <a:pt x="58" y="32"/>
                    </a:lnTo>
                    <a:lnTo>
                      <a:pt x="50" y="34"/>
                    </a:lnTo>
                    <a:lnTo>
                      <a:pt x="44" y="36"/>
                    </a:lnTo>
                    <a:lnTo>
                      <a:pt x="37" y="37"/>
                    </a:lnTo>
                    <a:lnTo>
                      <a:pt x="30" y="39"/>
                    </a:lnTo>
                    <a:lnTo>
                      <a:pt x="23" y="41"/>
                    </a:lnTo>
                    <a:lnTo>
                      <a:pt x="15" y="42"/>
                    </a:lnTo>
                    <a:lnTo>
                      <a:pt x="9" y="44"/>
                    </a:lnTo>
                    <a:lnTo>
                      <a:pt x="1" y="46"/>
                    </a:lnTo>
                    <a:lnTo>
                      <a:pt x="1" y="39"/>
                    </a:lnTo>
                    <a:lnTo>
                      <a:pt x="1" y="32"/>
                    </a:lnTo>
                    <a:lnTo>
                      <a:pt x="0" y="25"/>
                    </a:lnTo>
                    <a:lnTo>
                      <a:pt x="0" y="17"/>
                    </a:lnTo>
                    <a:close/>
                  </a:path>
                </a:pathLst>
              </a:custGeom>
              <a:solidFill>
                <a:srgbClr val="543A2D"/>
              </a:solidFill>
              <a:ln w="9525">
                <a:noFill/>
                <a:round/>
                <a:headEnd/>
                <a:tailEnd/>
              </a:ln>
            </p:spPr>
            <p:txBody>
              <a:bodyPr/>
              <a:lstStyle/>
              <a:p>
                <a:endParaRPr lang="en-US"/>
              </a:p>
            </p:txBody>
          </p:sp>
          <p:sp>
            <p:nvSpPr>
              <p:cNvPr id="455" name="Freeform 200"/>
              <p:cNvSpPr>
                <a:spLocks/>
              </p:cNvSpPr>
              <p:nvPr/>
            </p:nvSpPr>
            <p:spPr bwMode="auto">
              <a:xfrm>
                <a:off x="2957" y="1349"/>
                <a:ext cx="14" cy="7"/>
              </a:xfrm>
              <a:custGeom>
                <a:avLst/>
                <a:gdLst/>
                <a:ahLst/>
                <a:cxnLst>
                  <a:cxn ang="0">
                    <a:pos x="0" y="16"/>
                  </a:cxn>
                  <a:cxn ang="0">
                    <a:pos x="9" y="14"/>
                  </a:cxn>
                  <a:cxn ang="0">
                    <a:pos x="20" y="12"/>
                  </a:cxn>
                  <a:cxn ang="0">
                    <a:pos x="30" y="10"/>
                  </a:cxn>
                  <a:cxn ang="0">
                    <a:pos x="40" y="8"/>
                  </a:cxn>
                  <a:cxn ang="0">
                    <a:pos x="50" y="6"/>
                  </a:cxn>
                  <a:cxn ang="0">
                    <a:pos x="60" y="4"/>
                  </a:cxn>
                  <a:cxn ang="0">
                    <a:pos x="70" y="2"/>
                  </a:cxn>
                  <a:cxn ang="0">
                    <a:pos x="81" y="0"/>
                  </a:cxn>
                  <a:cxn ang="0">
                    <a:pos x="81" y="6"/>
                  </a:cxn>
                  <a:cxn ang="0">
                    <a:pos x="81" y="12"/>
                  </a:cxn>
                  <a:cxn ang="0">
                    <a:pos x="81" y="18"/>
                  </a:cxn>
                  <a:cxn ang="0">
                    <a:pos x="81" y="25"/>
                  </a:cxn>
                  <a:cxn ang="0">
                    <a:pos x="73" y="27"/>
                  </a:cxn>
                  <a:cxn ang="0">
                    <a:pos x="66" y="28"/>
                  </a:cxn>
                  <a:cxn ang="0">
                    <a:pos x="58" y="30"/>
                  </a:cxn>
                  <a:cxn ang="0">
                    <a:pos x="51" y="32"/>
                  </a:cxn>
                  <a:cxn ang="0">
                    <a:pos x="44" y="33"/>
                  </a:cxn>
                  <a:cxn ang="0">
                    <a:pos x="38" y="35"/>
                  </a:cxn>
                  <a:cxn ang="0">
                    <a:pos x="32" y="36"/>
                  </a:cxn>
                  <a:cxn ang="0">
                    <a:pos x="26" y="38"/>
                  </a:cxn>
                  <a:cxn ang="0">
                    <a:pos x="20" y="39"/>
                  </a:cxn>
                  <a:cxn ang="0">
                    <a:pos x="14" y="41"/>
                  </a:cxn>
                  <a:cxn ang="0">
                    <a:pos x="8" y="42"/>
                  </a:cxn>
                  <a:cxn ang="0">
                    <a:pos x="2" y="44"/>
                  </a:cxn>
                  <a:cxn ang="0">
                    <a:pos x="2" y="37"/>
                  </a:cxn>
                  <a:cxn ang="0">
                    <a:pos x="1" y="30"/>
                  </a:cxn>
                  <a:cxn ang="0">
                    <a:pos x="0" y="24"/>
                  </a:cxn>
                  <a:cxn ang="0">
                    <a:pos x="0" y="16"/>
                  </a:cxn>
                </a:cxnLst>
                <a:rect l="0" t="0" r="r" b="b"/>
                <a:pathLst>
                  <a:path w="81" h="44">
                    <a:moveTo>
                      <a:pt x="0" y="16"/>
                    </a:moveTo>
                    <a:lnTo>
                      <a:pt x="9" y="14"/>
                    </a:lnTo>
                    <a:lnTo>
                      <a:pt x="20" y="12"/>
                    </a:lnTo>
                    <a:lnTo>
                      <a:pt x="30" y="10"/>
                    </a:lnTo>
                    <a:lnTo>
                      <a:pt x="40" y="8"/>
                    </a:lnTo>
                    <a:lnTo>
                      <a:pt x="50" y="6"/>
                    </a:lnTo>
                    <a:lnTo>
                      <a:pt x="60" y="4"/>
                    </a:lnTo>
                    <a:lnTo>
                      <a:pt x="70" y="2"/>
                    </a:lnTo>
                    <a:lnTo>
                      <a:pt x="81" y="0"/>
                    </a:lnTo>
                    <a:lnTo>
                      <a:pt x="81" y="6"/>
                    </a:lnTo>
                    <a:lnTo>
                      <a:pt x="81" y="12"/>
                    </a:lnTo>
                    <a:lnTo>
                      <a:pt x="81" y="18"/>
                    </a:lnTo>
                    <a:lnTo>
                      <a:pt x="81" y="25"/>
                    </a:lnTo>
                    <a:lnTo>
                      <a:pt x="73" y="27"/>
                    </a:lnTo>
                    <a:lnTo>
                      <a:pt x="66" y="28"/>
                    </a:lnTo>
                    <a:lnTo>
                      <a:pt x="58" y="30"/>
                    </a:lnTo>
                    <a:lnTo>
                      <a:pt x="51" y="32"/>
                    </a:lnTo>
                    <a:lnTo>
                      <a:pt x="44" y="33"/>
                    </a:lnTo>
                    <a:lnTo>
                      <a:pt x="38" y="35"/>
                    </a:lnTo>
                    <a:lnTo>
                      <a:pt x="32" y="36"/>
                    </a:lnTo>
                    <a:lnTo>
                      <a:pt x="26" y="38"/>
                    </a:lnTo>
                    <a:lnTo>
                      <a:pt x="20" y="39"/>
                    </a:lnTo>
                    <a:lnTo>
                      <a:pt x="14" y="41"/>
                    </a:lnTo>
                    <a:lnTo>
                      <a:pt x="8" y="42"/>
                    </a:lnTo>
                    <a:lnTo>
                      <a:pt x="2" y="44"/>
                    </a:lnTo>
                    <a:lnTo>
                      <a:pt x="2" y="37"/>
                    </a:lnTo>
                    <a:lnTo>
                      <a:pt x="1" y="30"/>
                    </a:lnTo>
                    <a:lnTo>
                      <a:pt x="0" y="24"/>
                    </a:lnTo>
                    <a:lnTo>
                      <a:pt x="0" y="16"/>
                    </a:lnTo>
                    <a:close/>
                  </a:path>
                </a:pathLst>
              </a:custGeom>
              <a:solidFill>
                <a:srgbClr val="5B3D28"/>
              </a:solidFill>
              <a:ln w="9525">
                <a:noFill/>
                <a:round/>
                <a:headEnd/>
                <a:tailEnd/>
              </a:ln>
            </p:spPr>
            <p:txBody>
              <a:bodyPr/>
              <a:lstStyle/>
              <a:p>
                <a:endParaRPr lang="en-US"/>
              </a:p>
            </p:txBody>
          </p:sp>
          <p:sp>
            <p:nvSpPr>
              <p:cNvPr id="456" name="Freeform 201"/>
              <p:cNvSpPr>
                <a:spLocks/>
              </p:cNvSpPr>
              <p:nvPr/>
            </p:nvSpPr>
            <p:spPr bwMode="auto">
              <a:xfrm>
                <a:off x="2958" y="1349"/>
                <a:ext cx="13" cy="7"/>
              </a:xfrm>
              <a:custGeom>
                <a:avLst/>
                <a:gdLst/>
                <a:ahLst/>
                <a:cxnLst>
                  <a:cxn ang="0">
                    <a:pos x="0" y="15"/>
                  </a:cxn>
                  <a:cxn ang="0">
                    <a:pos x="10" y="13"/>
                  </a:cxn>
                  <a:cxn ang="0">
                    <a:pos x="18" y="11"/>
                  </a:cxn>
                  <a:cxn ang="0">
                    <a:pos x="28" y="9"/>
                  </a:cxn>
                  <a:cxn ang="0">
                    <a:pos x="37" y="7"/>
                  </a:cxn>
                  <a:cxn ang="0">
                    <a:pos x="46" y="6"/>
                  </a:cxn>
                  <a:cxn ang="0">
                    <a:pos x="56" y="4"/>
                  </a:cxn>
                  <a:cxn ang="0">
                    <a:pos x="65" y="2"/>
                  </a:cxn>
                  <a:cxn ang="0">
                    <a:pos x="75" y="0"/>
                  </a:cxn>
                  <a:cxn ang="0">
                    <a:pos x="75" y="6"/>
                  </a:cxn>
                  <a:cxn ang="0">
                    <a:pos x="75" y="12"/>
                  </a:cxn>
                  <a:cxn ang="0">
                    <a:pos x="75" y="18"/>
                  </a:cxn>
                  <a:cxn ang="0">
                    <a:pos x="75" y="25"/>
                  </a:cxn>
                  <a:cxn ang="0">
                    <a:pos x="67" y="27"/>
                  </a:cxn>
                  <a:cxn ang="0">
                    <a:pos x="60" y="28"/>
                  </a:cxn>
                  <a:cxn ang="0">
                    <a:pos x="52" y="30"/>
                  </a:cxn>
                  <a:cxn ang="0">
                    <a:pos x="45" y="32"/>
                  </a:cxn>
                  <a:cxn ang="0">
                    <a:pos x="40" y="33"/>
                  </a:cxn>
                  <a:cxn ang="0">
                    <a:pos x="34" y="35"/>
                  </a:cxn>
                  <a:cxn ang="0">
                    <a:pos x="29" y="36"/>
                  </a:cxn>
                  <a:cxn ang="0">
                    <a:pos x="24" y="37"/>
                  </a:cxn>
                  <a:cxn ang="0">
                    <a:pos x="18" y="39"/>
                  </a:cxn>
                  <a:cxn ang="0">
                    <a:pos x="12" y="40"/>
                  </a:cxn>
                  <a:cxn ang="0">
                    <a:pos x="7" y="42"/>
                  </a:cxn>
                  <a:cxn ang="0">
                    <a:pos x="1" y="43"/>
                  </a:cxn>
                  <a:cxn ang="0">
                    <a:pos x="0" y="36"/>
                  </a:cxn>
                  <a:cxn ang="0">
                    <a:pos x="0" y="29"/>
                  </a:cxn>
                  <a:cxn ang="0">
                    <a:pos x="0" y="23"/>
                  </a:cxn>
                  <a:cxn ang="0">
                    <a:pos x="0" y="15"/>
                  </a:cxn>
                </a:cxnLst>
                <a:rect l="0" t="0" r="r" b="b"/>
                <a:pathLst>
                  <a:path w="75" h="43">
                    <a:moveTo>
                      <a:pt x="0" y="15"/>
                    </a:moveTo>
                    <a:lnTo>
                      <a:pt x="10" y="13"/>
                    </a:lnTo>
                    <a:lnTo>
                      <a:pt x="18" y="11"/>
                    </a:lnTo>
                    <a:lnTo>
                      <a:pt x="28" y="9"/>
                    </a:lnTo>
                    <a:lnTo>
                      <a:pt x="37" y="7"/>
                    </a:lnTo>
                    <a:lnTo>
                      <a:pt x="46" y="6"/>
                    </a:lnTo>
                    <a:lnTo>
                      <a:pt x="56" y="4"/>
                    </a:lnTo>
                    <a:lnTo>
                      <a:pt x="65" y="2"/>
                    </a:lnTo>
                    <a:lnTo>
                      <a:pt x="75" y="0"/>
                    </a:lnTo>
                    <a:lnTo>
                      <a:pt x="75" y="6"/>
                    </a:lnTo>
                    <a:lnTo>
                      <a:pt x="75" y="12"/>
                    </a:lnTo>
                    <a:lnTo>
                      <a:pt x="75" y="18"/>
                    </a:lnTo>
                    <a:lnTo>
                      <a:pt x="75" y="25"/>
                    </a:lnTo>
                    <a:lnTo>
                      <a:pt x="67" y="27"/>
                    </a:lnTo>
                    <a:lnTo>
                      <a:pt x="60" y="28"/>
                    </a:lnTo>
                    <a:lnTo>
                      <a:pt x="52" y="30"/>
                    </a:lnTo>
                    <a:lnTo>
                      <a:pt x="45" y="32"/>
                    </a:lnTo>
                    <a:lnTo>
                      <a:pt x="40" y="33"/>
                    </a:lnTo>
                    <a:lnTo>
                      <a:pt x="34" y="35"/>
                    </a:lnTo>
                    <a:lnTo>
                      <a:pt x="29" y="36"/>
                    </a:lnTo>
                    <a:lnTo>
                      <a:pt x="24" y="37"/>
                    </a:lnTo>
                    <a:lnTo>
                      <a:pt x="18" y="39"/>
                    </a:lnTo>
                    <a:lnTo>
                      <a:pt x="12" y="40"/>
                    </a:lnTo>
                    <a:lnTo>
                      <a:pt x="7" y="42"/>
                    </a:lnTo>
                    <a:lnTo>
                      <a:pt x="1" y="43"/>
                    </a:lnTo>
                    <a:lnTo>
                      <a:pt x="0" y="36"/>
                    </a:lnTo>
                    <a:lnTo>
                      <a:pt x="0" y="29"/>
                    </a:lnTo>
                    <a:lnTo>
                      <a:pt x="0" y="23"/>
                    </a:lnTo>
                    <a:lnTo>
                      <a:pt x="0" y="15"/>
                    </a:lnTo>
                    <a:close/>
                  </a:path>
                </a:pathLst>
              </a:custGeom>
              <a:solidFill>
                <a:srgbClr val="603D26"/>
              </a:solidFill>
              <a:ln w="9525">
                <a:noFill/>
                <a:round/>
                <a:headEnd/>
                <a:tailEnd/>
              </a:ln>
            </p:spPr>
            <p:txBody>
              <a:bodyPr/>
              <a:lstStyle/>
              <a:p>
                <a:endParaRPr lang="en-US"/>
              </a:p>
            </p:txBody>
          </p:sp>
          <p:sp>
            <p:nvSpPr>
              <p:cNvPr id="457" name="Freeform 202"/>
              <p:cNvSpPr>
                <a:spLocks/>
              </p:cNvSpPr>
              <p:nvPr/>
            </p:nvSpPr>
            <p:spPr bwMode="auto">
              <a:xfrm>
                <a:off x="2959" y="1349"/>
                <a:ext cx="12" cy="7"/>
              </a:xfrm>
              <a:custGeom>
                <a:avLst/>
                <a:gdLst/>
                <a:ahLst/>
                <a:cxnLst>
                  <a:cxn ang="0">
                    <a:pos x="0" y="14"/>
                  </a:cxn>
                  <a:cxn ang="0">
                    <a:pos x="9" y="12"/>
                  </a:cxn>
                  <a:cxn ang="0">
                    <a:pos x="18" y="10"/>
                  </a:cxn>
                  <a:cxn ang="0">
                    <a:pos x="26" y="9"/>
                  </a:cxn>
                  <a:cxn ang="0">
                    <a:pos x="36" y="7"/>
                  </a:cxn>
                  <a:cxn ang="0">
                    <a:pos x="44" y="5"/>
                  </a:cxn>
                  <a:cxn ang="0">
                    <a:pos x="53" y="4"/>
                  </a:cxn>
                  <a:cxn ang="0">
                    <a:pos x="61" y="2"/>
                  </a:cxn>
                  <a:cxn ang="0">
                    <a:pos x="70" y="0"/>
                  </a:cxn>
                  <a:cxn ang="0">
                    <a:pos x="70" y="6"/>
                  </a:cxn>
                  <a:cxn ang="0">
                    <a:pos x="70" y="12"/>
                  </a:cxn>
                  <a:cxn ang="0">
                    <a:pos x="70" y="18"/>
                  </a:cxn>
                  <a:cxn ang="0">
                    <a:pos x="70" y="25"/>
                  </a:cxn>
                  <a:cxn ang="0">
                    <a:pos x="62" y="27"/>
                  </a:cxn>
                  <a:cxn ang="0">
                    <a:pos x="56" y="29"/>
                  </a:cxn>
                  <a:cxn ang="0">
                    <a:pos x="48" y="30"/>
                  </a:cxn>
                  <a:cxn ang="0">
                    <a:pos x="41" y="32"/>
                  </a:cxn>
                  <a:cxn ang="0">
                    <a:pos x="37" y="33"/>
                  </a:cxn>
                  <a:cxn ang="0">
                    <a:pos x="31" y="34"/>
                  </a:cxn>
                  <a:cxn ang="0">
                    <a:pos x="27" y="35"/>
                  </a:cxn>
                  <a:cxn ang="0">
                    <a:pos x="22" y="36"/>
                  </a:cxn>
                  <a:cxn ang="0">
                    <a:pos x="18" y="38"/>
                  </a:cxn>
                  <a:cxn ang="0">
                    <a:pos x="12" y="39"/>
                  </a:cxn>
                  <a:cxn ang="0">
                    <a:pos x="8" y="40"/>
                  </a:cxn>
                  <a:cxn ang="0">
                    <a:pos x="3" y="41"/>
                  </a:cxn>
                  <a:cxn ang="0">
                    <a:pos x="2" y="34"/>
                  </a:cxn>
                  <a:cxn ang="0">
                    <a:pos x="2" y="28"/>
                  </a:cxn>
                  <a:cxn ang="0">
                    <a:pos x="2" y="21"/>
                  </a:cxn>
                  <a:cxn ang="0">
                    <a:pos x="0" y="14"/>
                  </a:cxn>
                </a:cxnLst>
                <a:rect l="0" t="0" r="r" b="b"/>
                <a:pathLst>
                  <a:path w="70" h="41">
                    <a:moveTo>
                      <a:pt x="0" y="14"/>
                    </a:moveTo>
                    <a:lnTo>
                      <a:pt x="9" y="12"/>
                    </a:lnTo>
                    <a:lnTo>
                      <a:pt x="18" y="10"/>
                    </a:lnTo>
                    <a:lnTo>
                      <a:pt x="26" y="9"/>
                    </a:lnTo>
                    <a:lnTo>
                      <a:pt x="36" y="7"/>
                    </a:lnTo>
                    <a:lnTo>
                      <a:pt x="44" y="5"/>
                    </a:lnTo>
                    <a:lnTo>
                      <a:pt x="53" y="4"/>
                    </a:lnTo>
                    <a:lnTo>
                      <a:pt x="61" y="2"/>
                    </a:lnTo>
                    <a:lnTo>
                      <a:pt x="70" y="0"/>
                    </a:lnTo>
                    <a:lnTo>
                      <a:pt x="70" y="6"/>
                    </a:lnTo>
                    <a:lnTo>
                      <a:pt x="70" y="12"/>
                    </a:lnTo>
                    <a:lnTo>
                      <a:pt x="70" y="18"/>
                    </a:lnTo>
                    <a:lnTo>
                      <a:pt x="70" y="25"/>
                    </a:lnTo>
                    <a:lnTo>
                      <a:pt x="62" y="27"/>
                    </a:lnTo>
                    <a:lnTo>
                      <a:pt x="56" y="29"/>
                    </a:lnTo>
                    <a:lnTo>
                      <a:pt x="48" y="30"/>
                    </a:lnTo>
                    <a:lnTo>
                      <a:pt x="41" y="32"/>
                    </a:lnTo>
                    <a:lnTo>
                      <a:pt x="37" y="33"/>
                    </a:lnTo>
                    <a:lnTo>
                      <a:pt x="31" y="34"/>
                    </a:lnTo>
                    <a:lnTo>
                      <a:pt x="27" y="35"/>
                    </a:lnTo>
                    <a:lnTo>
                      <a:pt x="22" y="36"/>
                    </a:lnTo>
                    <a:lnTo>
                      <a:pt x="18" y="38"/>
                    </a:lnTo>
                    <a:lnTo>
                      <a:pt x="12" y="39"/>
                    </a:lnTo>
                    <a:lnTo>
                      <a:pt x="8" y="40"/>
                    </a:lnTo>
                    <a:lnTo>
                      <a:pt x="3" y="41"/>
                    </a:lnTo>
                    <a:lnTo>
                      <a:pt x="2" y="34"/>
                    </a:lnTo>
                    <a:lnTo>
                      <a:pt x="2" y="28"/>
                    </a:lnTo>
                    <a:lnTo>
                      <a:pt x="2" y="21"/>
                    </a:lnTo>
                    <a:lnTo>
                      <a:pt x="0" y="14"/>
                    </a:lnTo>
                    <a:close/>
                  </a:path>
                </a:pathLst>
              </a:custGeom>
              <a:solidFill>
                <a:srgbClr val="683F23"/>
              </a:solidFill>
              <a:ln w="9525">
                <a:noFill/>
                <a:round/>
                <a:headEnd/>
                <a:tailEnd/>
              </a:ln>
            </p:spPr>
            <p:txBody>
              <a:bodyPr/>
              <a:lstStyle/>
              <a:p>
                <a:endParaRPr lang="en-US"/>
              </a:p>
            </p:txBody>
          </p:sp>
          <p:sp>
            <p:nvSpPr>
              <p:cNvPr id="458" name="Freeform 203"/>
              <p:cNvSpPr>
                <a:spLocks/>
              </p:cNvSpPr>
              <p:nvPr/>
            </p:nvSpPr>
            <p:spPr bwMode="auto">
              <a:xfrm>
                <a:off x="2960" y="1349"/>
                <a:ext cx="11" cy="6"/>
              </a:xfrm>
              <a:custGeom>
                <a:avLst/>
                <a:gdLst/>
                <a:ahLst/>
                <a:cxnLst>
                  <a:cxn ang="0">
                    <a:pos x="0" y="13"/>
                  </a:cxn>
                  <a:cxn ang="0">
                    <a:pos x="7" y="11"/>
                  </a:cxn>
                  <a:cxn ang="0">
                    <a:pos x="16" y="10"/>
                  </a:cxn>
                  <a:cxn ang="0">
                    <a:pos x="23" y="8"/>
                  </a:cxn>
                  <a:cxn ang="0">
                    <a:pos x="32" y="6"/>
                  </a:cxn>
                  <a:cxn ang="0">
                    <a:pos x="39" y="5"/>
                  </a:cxn>
                  <a:cxn ang="0">
                    <a:pos x="47" y="3"/>
                  </a:cxn>
                  <a:cxn ang="0">
                    <a:pos x="55" y="2"/>
                  </a:cxn>
                  <a:cxn ang="0">
                    <a:pos x="63" y="0"/>
                  </a:cxn>
                  <a:cxn ang="0">
                    <a:pos x="63" y="6"/>
                  </a:cxn>
                  <a:cxn ang="0">
                    <a:pos x="63" y="12"/>
                  </a:cxn>
                  <a:cxn ang="0">
                    <a:pos x="63" y="18"/>
                  </a:cxn>
                  <a:cxn ang="0">
                    <a:pos x="63" y="26"/>
                  </a:cxn>
                  <a:cxn ang="0">
                    <a:pos x="55" y="27"/>
                  </a:cxn>
                  <a:cxn ang="0">
                    <a:pos x="49" y="29"/>
                  </a:cxn>
                  <a:cxn ang="0">
                    <a:pos x="41" y="30"/>
                  </a:cxn>
                  <a:cxn ang="0">
                    <a:pos x="34" y="32"/>
                  </a:cxn>
                  <a:cxn ang="0">
                    <a:pos x="30" y="33"/>
                  </a:cxn>
                  <a:cxn ang="0">
                    <a:pos x="26" y="34"/>
                  </a:cxn>
                  <a:cxn ang="0">
                    <a:pos x="22" y="35"/>
                  </a:cxn>
                  <a:cxn ang="0">
                    <a:pos x="18" y="36"/>
                  </a:cxn>
                  <a:cxn ang="0">
                    <a:pos x="14" y="37"/>
                  </a:cxn>
                  <a:cxn ang="0">
                    <a:pos x="11" y="37"/>
                  </a:cxn>
                  <a:cxn ang="0">
                    <a:pos x="6" y="38"/>
                  </a:cxn>
                  <a:cxn ang="0">
                    <a:pos x="2" y="39"/>
                  </a:cxn>
                  <a:cxn ang="0">
                    <a:pos x="1" y="33"/>
                  </a:cxn>
                  <a:cxn ang="0">
                    <a:pos x="1" y="27"/>
                  </a:cxn>
                  <a:cxn ang="0">
                    <a:pos x="0" y="20"/>
                  </a:cxn>
                  <a:cxn ang="0">
                    <a:pos x="0" y="13"/>
                  </a:cxn>
                </a:cxnLst>
                <a:rect l="0" t="0" r="r" b="b"/>
                <a:pathLst>
                  <a:path w="63" h="39">
                    <a:moveTo>
                      <a:pt x="0" y="13"/>
                    </a:moveTo>
                    <a:lnTo>
                      <a:pt x="7" y="11"/>
                    </a:lnTo>
                    <a:lnTo>
                      <a:pt x="16" y="10"/>
                    </a:lnTo>
                    <a:lnTo>
                      <a:pt x="23" y="8"/>
                    </a:lnTo>
                    <a:lnTo>
                      <a:pt x="32" y="6"/>
                    </a:lnTo>
                    <a:lnTo>
                      <a:pt x="39" y="5"/>
                    </a:lnTo>
                    <a:lnTo>
                      <a:pt x="47" y="3"/>
                    </a:lnTo>
                    <a:lnTo>
                      <a:pt x="55" y="2"/>
                    </a:lnTo>
                    <a:lnTo>
                      <a:pt x="63" y="0"/>
                    </a:lnTo>
                    <a:lnTo>
                      <a:pt x="63" y="6"/>
                    </a:lnTo>
                    <a:lnTo>
                      <a:pt x="63" y="12"/>
                    </a:lnTo>
                    <a:lnTo>
                      <a:pt x="63" y="18"/>
                    </a:lnTo>
                    <a:lnTo>
                      <a:pt x="63" y="26"/>
                    </a:lnTo>
                    <a:lnTo>
                      <a:pt x="55" y="27"/>
                    </a:lnTo>
                    <a:lnTo>
                      <a:pt x="49" y="29"/>
                    </a:lnTo>
                    <a:lnTo>
                      <a:pt x="41" y="30"/>
                    </a:lnTo>
                    <a:lnTo>
                      <a:pt x="34" y="32"/>
                    </a:lnTo>
                    <a:lnTo>
                      <a:pt x="30" y="33"/>
                    </a:lnTo>
                    <a:lnTo>
                      <a:pt x="26" y="34"/>
                    </a:lnTo>
                    <a:lnTo>
                      <a:pt x="22" y="35"/>
                    </a:lnTo>
                    <a:lnTo>
                      <a:pt x="18" y="36"/>
                    </a:lnTo>
                    <a:lnTo>
                      <a:pt x="14" y="37"/>
                    </a:lnTo>
                    <a:lnTo>
                      <a:pt x="11" y="37"/>
                    </a:lnTo>
                    <a:lnTo>
                      <a:pt x="6" y="38"/>
                    </a:lnTo>
                    <a:lnTo>
                      <a:pt x="2" y="39"/>
                    </a:lnTo>
                    <a:lnTo>
                      <a:pt x="1" y="33"/>
                    </a:lnTo>
                    <a:lnTo>
                      <a:pt x="1" y="27"/>
                    </a:lnTo>
                    <a:lnTo>
                      <a:pt x="0" y="20"/>
                    </a:lnTo>
                    <a:lnTo>
                      <a:pt x="0" y="13"/>
                    </a:lnTo>
                    <a:close/>
                  </a:path>
                </a:pathLst>
              </a:custGeom>
              <a:solidFill>
                <a:srgbClr val="703F21"/>
              </a:solidFill>
              <a:ln w="9525">
                <a:noFill/>
                <a:round/>
                <a:headEnd/>
                <a:tailEnd/>
              </a:ln>
            </p:spPr>
            <p:txBody>
              <a:bodyPr/>
              <a:lstStyle/>
              <a:p>
                <a:endParaRPr lang="en-US"/>
              </a:p>
            </p:txBody>
          </p:sp>
          <p:sp>
            <p:nvSpPr>
              <p:cNvPr id="459" name="Freeform 204"/>
              <p:cNvSpPr>
                <a:spLocks/>
              </p:cNvSpPr>
              <p:nvPr/>
            </p:nvSpPr>
            <p:spPr bwMode="auto">
              <a:xfrm>
                <a:off x="2961" y="1349"/>
                <a:ext cx="10" cy="6"/>
              </a:xfrm>
              <a:custGeom>
                <a:avLst/>
                <a:gdLst/>
                <a:ahLst/>
                <a:cxnLst>
                  <a:cxn ang="0">
                    <a:pos x="0" y="13"/>
                  </a:cxn>
                  <a:cxn ang="0">
                    <a:pos x="7" y="11"/>
                  </a:cxn>
                  <a:cxn ang="0">
                    <a:pos x="14" y="9"/>
                  </a:cxn>
                  <a:cxn ang="0">
                    <a:pos x="20" y="8"/>
                  </a:cxn>
                  <a:cxn ang="0">
                    <a:pos x="28" y="6"/>
                  </a:cxn>
                  <a:cxn ang="0">
                    <a:pos x="35" y="5"/>
                  </a:cxn>
                  <a:cxn ang="0">
                    <a:pos x="43" y="3"/>
                  </a:cxn>
                  <a:cxn ang="0">
                    <a:pos x="49" y="2"/>
                  </a:cxn>
                  <a:cxn ang="0">
                    <a:pos x="57" y="0"/>
                  </a:cxn>
                  <a:cxn ang="0">
                    <a:pos x="57" y="6"/>
                  </a:cxn>
                  <a:cxn ang="0">
                    <a:pos x="57" y="12"/>
                  </a:cxn>
                  <a:cxn ang="0">
                    <a:pos x="57" y="19"/>
                  </a:cxn>
                  <a:cxn ang="0">
                    <a:pos x="57" y="26"/>
                  </a:cxn>
                  <a:cxn ang="0">
                    <a:pos x="49" y="27"/>
                  </a:cxn>
                  <a:cxn ang="0">
                    <a:pos x="43" y="29"/>
                  </a:cxn>
                  <a:cxn ang="0">
                    <a:pos x="35" y="30"/>
                  </a:cxn>
                  <a:cxn ang="0">
                    <a:pos x="29" y="32"/>
                  </a:cxn>
                  <a:cxn ang="0">
                    <a:pos x="22" y="33"/>
                  </a:cxn>
                  <a:cxn ang="0">
                    <a:pos x="15" y="35"/>
                  </a:cxn>
                  <a:cxn ang="0">
                    <a:pos x="9" y="36"/>
                  </a:cxn>
                  <a:cxn ang="0">
                    <a:pos x="1" y="38"/>
                  </a:cxn>
                  <a:cxn ang="0">
                    <a:pos x="1" y="32"/>
                  </a:cxn>
                  <a:cxn ang="0">
                    <a:pos x="1" y="26"/>
                  </a:cxn>
                  <a:cxn ang="0">
                    <a:pos x="0" y="19"/>
                  </a:cxn>
                  <a:cxn ang="0">
                    <a:pos x="0" y="13"/>
                  </a:cxn>
                </a:cxnLst>
                <a:rect l="0" t="0" r="r" b="b"/>
                <a:pathLst>
                  <a:path w="57" h="38">
                    <a:moveTo>
                      <a:pt x="0" y="13"/>
                    </a:moveTo>
                    <a:lnTo>
                      <a:pt x="7" y="11"/>
                    </a:lnTo>
                    <a:lnTo>
                      <a:pt x="14" y="9"/>
                    </a:lnTo>
                    <a:lnTo>
                      <a:pt x="20" y="8"/>
                    </a:lnTo>
                    <a:lnTo>
                      <a:pt x="28" y="6"/>
                    </a:lnTo>
                    <a:lnTo>
                      <a:pt x="35" y="5"/>
                    </a:lnTo>
                    <a:lnTo>
                      <a:pt x="43" y="3"/>
                    </a:lnTo>
                    <a:lnTo>
                      <a:pt x="49" y="2"/>
                    </a:lnTo>
                    <a:lnTo>
                      <a:pt x="57" y="0"/>
                    </a:lnTo>
                    <a:lnTo>
                      <a:pt x="57" y="6"/>
                    </a:lnTo>
                    <a:lnTo>
                      <a:pt x="57" y="12"/>
                    </a:lnTo>
                    <a:lnTo>
                      <a:pt x="57" y="19"/>
                    </a:lnTo>
                    <a:lnTo>
                      <a:pt x="57" y="26"/>
                    </a:lnTo>
                    <a:lnTo>
                      <a:pt x="49" y="27"/>
                    </a:lnTo>
                    <a:lnTo>
                      <a:pt x="43" y="29"/>
                    </a:lnTo>
                    <a:lnTo>
                      <a:pt x="35" y="30"/>
                    </a:lnTo>
                    <a:lnTo>
                      <a:pt x="29" y="32"/>
                    </a:lnTo>
                    <a:lnTo>
                      <a:pt x="22" y="33"/>
                    </a:lnTo>
                    <a:lnTo>
                      <a:pt x="15" y="35"/>
                    </a:lnTo>
                    <a:lnTo>
                      <a:pt x="9" y="36"/>
                    </a:lnTo>
                    <a:lnTo>
                      <a:pt x="1" y="38"/>
                    </a:lnTo>
                    <a:lnTo>
                      <a:pt x="1" y="32"/>
                    </a:lnTo>
                    <a:lnTo>
                      <a:pt x="1" y="26"/>
                    </a:lnTo>
                    <a:lnTo>
                      <a:pt x="0" y="19"/>
                    </a:lnTo>
                    <a:lnTo>
                      <a:pt x="0" y="13"/>
                    </a:lnTo>
                    <a:close/>
                  </a:path>
                </a:pathLst>
              </a:custGeom>
              <a:solidFill>
                <a:srgbClr val="75421E"/>
              </a:solidFill>
              <a:ln w="9525">
                <a:noFill/>
                <a:round/>
                <a:headEnd/>
                <a:tailEnd/>
              </a:ln>
            </p:spPr>
            <p:txBody>
              <a:bodyPr/>
              <a:lstStyle/>
              <a:p>
                <a:endParaRPr lang="en-US"/>
              </a:p>
            </p:txBody>
          </p:sp>
          <p:sp>
            <p:nvSpPr>
              <p:cNvPr id="460" name="Freeform 205"/>
              <p:cNvSpPr>
                <a:spLocks/>
              </p:cNvSpPr>
              <p:nvPr/>
            </p:nvSpPr>
            <p:spPr bwMode="auto">
              <a:xfrm>
                <a:off x="2962" y="1349"/>
                <a:ext cx="9" cy="6"/>
              </a:xfrm>
              <a:custGeom>
                <a:avLst/>
                <a:gdLst/>
                <a:ahLst/>
                <a:cxnLst>
                  <a:cxn ang="0">
                    <a:pos x="0" y="12"/>
                  </a:cxn>
                  <a:cxn ang="0">
                    <a:pos x="51" y="0"/>
                  </a:cxn>
                  <a:cxn ang="0">
                    <a:pos x="51" y="27"/>
                  </a:cxn>
                  <a:cxn ang="0">
                    <a:pos x="23" y="32"/>
                  </a:cxn>
                  <a:cxn ang="0">
                    <a:pos x="2" y="36"/>
                  </a:cxn>
                  <a:cxn ang="0">
                    <a:pos x="0" y="12"/>
                  </a:cxn>
                </a:cxnLst>
                <a:rect l="0" t="0" r="r" b="b"/>
                <a:pathLst>
                  <a:path w="51" h="36">
                    <a:moveTo>
                      <a:pt x="0" y="12"/>
                    </a:moveTo>
                    <a:lnTo>
                      <a:pt x="51" y="0"/>
                    </a:lnTo>
                    <a:lnTo>
                      <a:pt x="51" y="27"/>
                    </a:lnTo>
                    <a:lnTo>
                      <a:pt x="23" y="32"/>
                    </a:lnTo>
                    <a:lnTo>
                      <a:pt x="2" y="36"/>
                    </a:lnTo>
                    <a:lnTo>
                      <a:pt x="0" y="12"/>
                    </a:lnTo>
                    <a:close/>
                  </a:path>
                </a:pathLst>
              </a:custGeom>
              <a:solidFill>
                <a:srgbClr val="7C421C"/>
              </a:solidFill>
              <a:ln w="9525">
                <a:noFill/>
                <a:round/>
                <a:headEnd/>
                <a:tailEnd/>
              </a:ln>
            </p:spPr>
            <p:txBody>
              <a:bodyPr/>
              <a:lstStyle/>
              <a:p>
                <a:endParaRPr lang="en-US"/>
              </a:p>
            </p:txBody>
          </p:sp>
          <p:sp>
            <p:nvSpPr>
              <p:cNvPr id="461" name="Freeform 206"/>
              <p:cNvSpPr>
                <a:spLocks/>
              </p:cNvSpPr>
              <p:nvPr/>
            </p:nvSpPr>
            <p:spPr bwMode="auto">
              <a:xfrm>
                <a:off x="2952" y="1289"/>
                <a:ext cx="13" cy="4"/>
              </a:xfrm>
              <a:custGeom>
                <a:avLst/>
                <a:gdLst/>
                <a:ahLst/>
                <a:cxnLst>
                  <a:cxn ang="0">
                    <a:pos x="0" y="0"/>
                  </a:cxn>
                  <a:cxn ang="0">
                    <a:pos x="0" y="27"/>
                  </a:cxn>
                  <a:cxn ang="0">
                    <a:pos x="20" y="27"/>
                  </a:cxn>
                  <a:cxn ang="0">
                    <a:pos x="79" y="25"/>
                  </a:cxn>
                  <a:cxn ang="0">
                    <a:pos x="74" y="0"/>
                  </a:cxn>
                  <a:cxn ang="0">
                    <a:pos x="0" y="0"/>
                  </a:cxn>
                </a:cxnLst>
                <a:rect l="0" t="0" r="r" b="b"/>
                <a:pathLst>
                  <a:path w="79" h="27">
                    <a:moveTo>
                      <a:pt x="0" y="0"/>
                    </a:moveTo>
                    <a:lnTo>
                      <a:pt x="0" y="27"/>
                    </a:lnTo>
                    <a:lnTo>
                      <a:pt x="20" y="27"/>
                    </a:lnTo>
                    <a:lnTo>
                      <a:pt x="79" y="25"/>
                    </a:lnTo>
                    <a:lnTo>
                      <a:pt x="74" y="0"/>
                    </a:lnTo>
                    <a:lnTo>
                      <a:pt x="0" y="0"/>
                    </a:lnTo>
                    <a:close/>
                  </a:path>
                </a:pathLst>
              </a:custGeom>
              <a:solidFill>
                <a:srgbClr val="33353A"/>
              </a:solidFill>
              <a:ln w="9525">
                <a:noFill/>
                <a:round/>
                <a:headEnd/>
                <a:tailEnd/>
              </a:ln>
            </p:spPr>
            <p:txBody>
              <a:bodyPr/>
              <a:lstStyle/>
              <a:p>
                <a:endParaRPr lang="en-US"/>
              </a:p>
            </p:txBody>
          </p:sp>
          <p:sp>
            <p:nvSpPr>
              <p:cNvPr id="462" name="Freeform 207"/>
              <p:cNvSpPr>
                <a:spLocks/>
              </p:cNvSpPr>
              <p:nvPr/>
            </p:nvSpPr>
            <p:spPr bwMode="auto">
              <a:xfrm>
                <a:off x="2953" y="1289"/>
                <a:ext cx="12" cy="4"/>
              </a:xfrm>
              <a:custGeom>
                <a:avLst/>
                <a:gdLst/>
                <a:ahLst/>
                <a:cxnLst>
                  <a:cxn ang="0">
                    <a:pos x="0" y="0"/>
                  </a:cxn>
                  <a:cxn ang="0">
                    <a:pos x="0" y="7"/>
                  </a:cxn>
                  <a:cxn ang="0">
                    <a:pos x="0" y="13"/>
                  </a:cxn>
                  <a:cxn ang="0">
                    <a:pos x="0" y="20"/>
                  </a:cxn>
                  <a:cxn ang="0">
                    <a:pos x="0" y="27"/>
                  </a:cxn>
                  <a:cxn ang="0">
                    <a:pos x="5" y="27"/>
                  </a:cxn>
                  <a:cxn ang="0">
                    <a:pos x="10" y="27"/>
                  </a:cxn>
                  <a:cxn ang="0">
                    <a:pos x="15" y="27"/>
                  </a:cxn>
                  <a:cxn ang="0">
                    <a:pos x="20" y="27"/>
                  </a:cxn>
                  <a:cxn ang="0">
                    <a:pos x="27" y="27"/>
                  </a:cxn>
                  <a:cxn ang="0">
                    <a:pos x="34" y="26"/>
                  </a:cxn>
                  <a:cxn ang="0">
                    <a:pos x="41" y="26"/>
                  </a:cxn>
                  <a:cxn ang="0">
                    <a:pos x="48" y="26"/>
                  </a:cxn>
                  <a:cxn ang="0">
                    <a:pos x="54" y="25"/>
                  </a:cxn>
                  <a:cxn ang="0">
                    <a:pos x="61" y="25"/>
                  </a:cxn>
                  <a:cxn ang="0">
                    <a:pos x="68" y="25"/>
                  </a:cxn>
                  <a:cxn ang="0">
                    <a:pos x="75" y="25"/>
                  </a:cxn>
                  <a:cxn ang="0">
                    <a:pos x="74" y="19"/>
                  </a:cxn>
                  <a:cxn ang="0">
                    <a:pos x="72" y="12"/>
                  </a:cxn>
                  <a:cxn ang="0">
                    <a:pos x="71" y="6"/>
                  </a:cxn>
                  <a:cxn ang="0">
                    <a:pos x="70" y="0"/>
                  </a:cxn>
                  <a:cxn ang="0">
                    <a:pos x="62" y="0"/>
                  </a:cxn>
                  <a:cxn ang="0">
                    <a:pos x="53" y="0"/>
                  </a:cxn>
                  <a:cxn ang="0">
                    <a:pos x="44" y="0"/>
                  </a:cxn>
                  <a:cxn ang="0">
                    <a:pos x="35" y="0"/>
                  </a:cxn>
                  <a:cxn ang="0">
                    <a:pos x="27" y="0"/>
                  </a:cxn>
                  <a:cxn ang="0">
                    <a:pos x="18" y="0"/>
                  </a:cxn>
                  <a:cxn ang="0">
                    <a:pos x="9" y="0"/>
                  </a:cxn>
                  <a:cxn ang="0">
                    <a:pos x="0" y="0"/>
                  </a:cxn>
                </a:cxnLst>
                <a:rect l="0" t="0" r="r" b="b"/>
                <a:pathLst>
                  <a:path w="75" h="27">
                    <a:moveTo>
                      <a:pt x="0" y="0"/>
                    </a:moveTo>
                    <a:lnTo>
                      <a:pt x="0" y="7"/>
                    </a:lnTo>
                    <a:lnTo>
                      <a:pt x="0" y="13"/>
                    </a:lnTo>
                    <a:lnTo>
                      <a:pt x="0" y="20"/>
                    </a:lnTo>
                    <a:lnTo>
                      <a:pt x="0" y="27"/>
                    </a:lnTo>
                    <a:lnTo>
                      <a:pt x="5" y="27"/>
                    </a:lnTo>
                    <a:lnTo>
                      <a:pt x="10" y="27"/>
                    </a:lnTo>
                    <a:lnTo>
                      <a:pt x="15" y="27"/>
                    </a:lnTo>
                    <a:lnTo>
                      <a:pt x="20" y="27"/>
                    </a:lnTo>
                    <a:lnTo>
                      <a:pt x="27" y="27"/>
                    </a:lnTo>
                    <a:lnTo>
                      <a:pt x="34" y="26"/>
                    </a:lnTo>
                    <a:lnTo>
                      <a:pt x="41" y="26"/>
                    </a:lnTo>
                    <a:lnTo>
                      <a:pt x="48" y="26"/>
                    </a:lnTo>
                    <a:lnTo>
                      <a:pt x="54" y="25"/>
                    </a:lnTo>
                    <a:lnTo>
                      <a:pt x="61" y="25"/>
                    </a:lnTo>
                    <a:lnTo>
                      <a:pt x="68" y="25"/>
                    </a:lnTo>
                    <a:lnTo>
                      <a:pt x="75" y="25"/>
                    </a:lnTo>
                    <a:lnTo>
                      <a:pt x="74" y="19"/>
                    </a:lnTo>
                    <a:lnTo>
                      <a:pt x="72" y="12"/>
                    </a:lnTo>
                    <a:lnTo>
                      <a:pt x="71" y="6"/>
                    </a:lnTo>
                    <a:lnTo>
                      <a:pt x="70" y="0"/>
                    </a:lnTo>
                    <a:lnTo>
                      <a:pt x="62" y="0"/>
                    </a:lnTo>
                    <a:lnTo>
                      <a:pt x="53" y="0"/>
                    </a:lnTo>
                    <a:lnTo>
                      <a:pt x="44" y="0"/>
                    </a:lnTo>
                    <a:lnTo>
                      <a:pt x="35" y="0"/>
                    </a:lnTo>
                    <a:lnTo>
                      <a:pt x="27" y="0"/>
                    </a:lnTo>
                    <a:lnTo>
                      <a:pt x="18" y="0"/>
                    </a:lnTo>
                    <a:lnTo>
                      <a:pt x="9" y="0"/>
                    </a:lnTo>
                    <a:lnTo>
                      <a:pt x="0" y="0"/>
                    </a:lnTo>
                    <a:close/>
                  </a:path>
                </a:pathLst>
              </a:custGeom>
              <a:solidFill>
                <a:srgbClr val="3A3538"/>
              </a:solidFill>
              <a:ln w="9525">
                <a:noFill/>
                <a:round/>
                <a:headEnd/>
                <a:tailEnd/>
              </a:ln>
            </p:spPr>
            <p:txBody>
              <a:bodyPr/>
              <a:lstStyle/>
              <a:p>
                <a:endParaRPr lang="en-US"/>
              </a:p>
            </p:txBody>
          </p:sp>
          <p:sp>
            <p:nvSpPr>
              <p:cNvPr id="463" name="Freeform 208"/>
              <p:cNvSpPr>
                <a:spLocks/>
              </p:cNvSpPr>
              <p:nvPr/>
            </p:nvSpPr>
            <p:spPr bwMode="auto">
              <a:xfrm>
                <a:off x="2953" y="1289"/>
                <a:ext cx="12" cy="4"/>
              </a:xfrm>
              <a:custGeom>
                <a:avLst/>
                <a:gdLst/>
                <a:ahLst/>
                <a:cxnLst>
                  <a:cxn ang="0">
                    <a:pos x="0" y="0"/>
                  </a:cxn>
                  <a:cxn ang="0">
                    <a:pos x="0" y="7"/>
                  </a:cxn>
                  <a:cxn ang="0">
                    <a:pos x="0" y="13"/>
                  </a:cxn>
                  <a:cxn ang="0">
                    <a:pos x="0" y="20"/>
                  </a:cxn>
                  <a:cxn ang="0">
                    <a:pos x="0" y="27"/>
                  </a:cxn>
                  <a:cxn ang="0">
                    <a:pos x="6" y="27"/>
                  </a:cxn>
                  <a:cxn ang="0">
                    <a:pos x="10" y="27"/>
                  </a:cxn>
                  <a:cxn ang="0">
                    <a:pos x="15" y="27"/>
                  </a:cxn>
                  <a:cxn ang="0">
                    <a:pos x="20" y="27"/>
                  </a:cxn>
                  <a:cxn ang="0">
                    <a:pos x="26" y="27"/>
                  </a:cxn>
                  <a:cxn ang="0">
                    <a:pos x="32" y="26"/>
                  </a:cxn>
                  <a:cxn ang="0">
                    <a:pos x="39" y="26"/>
                  </a:cxn>
                  <a:cxn ang="0">
                    <a:pos x="45" y="26"/>
                  </a:cxn>
                  <a:cxn ang="0">
                    <a:pos x="51" y="25"/>
                  </a:cxn>
                  <a:cxn ang="0">
                    <a:pos x="58" y="25"/>
                  </a:cxn>
                  <a:cxn ang="0">
                    <a:pos x="64" y="25"/>
                  </a:cxn>
                  <a:cxn ang="0">
                    <a:pos x="71" y="25"/>
                  </a:cxn>
                  <a:cxn ang="0">
                    <a:pos x="70" y="19"/>
                  </a:cxn>
                  <a:cxn ang="0">
                    <a:pos x="68" y="12"/>
                  </a:cxn>
                  <a:cxn ang="0">
                    <a:pos x="67" y="6"/>
                  </a:cxn>
                  <a:cxn ang="0">
                    <a:pos x="66" y="0"/>
                  </a:cxn>
                  <a:cxn ang="0">
                    <a:pos x="58" y="0"/>
                  </a:cxn>
                  <a:cxn ang="0">
                    <a:pos x="49" y="0"/>
                  </a:cxn>
                  <a:cxn ang="0">
                    <a:pos x="42" y="0"/>
                  </a:cxn>
                  <a:cxn ang="0">
                    <a:pos x="33" y="0"/>
                  </a:cxn>
                  <a:cxn ang="0">
                    <a:pos x="25" y="0"/>
                  </a:cxn>
                  <a:cxn ang="0">
                    <a:pos x="17" y="0"/>
                  </a:cxn>
                  <a:cxn ang="0">
                    <a:pos x="9" y="0"/>
                  </a:cxn>
                  <a:cxn ang="0">
                    <a:pos x="0" y="0"/>
                  </a:cxn>
                </a:cxnLst>
                <a:rect l="0" t="0" r="r" b="b"/>
                <a:pathLst>
                  <a:path w="71" h="27">
                    <a:moveTo>
                      <a:pt x="0" y="0"/>
                    </a:moveTo>
                    <a:lnTo>
                      <a:pt x="0" y="7"/>
                    </a:lnTo>
                    <a:lnTo>
                      <a:pt x="0" y="13"/>
                    </a:lnTo>
                    <a:lnTo>
                      <a:pt x="0" y="20"/>
                    </a:lnTo>
                    <a:lnTo>
                      <a:pt x="0" y="27"/>
                    </a:lnTo>
                    <a:lnTo>
                      <a:pt x="6" y="27"/>
                    </a:lnTo>
                    <a:lnTo>
                      <a:pt x="10" y="27"/>
                    </a:lnTo>
                    <a:lnTo>
                      <a:pt x="15" y="27"/>
                    </a:lnTo>
                    <a:lnTo>
                      <a:pt x="20" y="27"/>
                    </a:lnTo>
                    <a:lnTo>
                      <a:pt x="26" y="27"/>
                    </a:lnTo>
                    <a:lnTo>
                      <a:pt x="32" y="26"/>
                    </a:lnTo>
                    <a:lnTo>
                      <a:pt x="39" y="26"/>
                    </a:lnTo>
                    <a:lnTo>
                      <a:pt x="45" y="26"/>
                    </a:lnTo>
                    <a:lnTo>
                      <a:pt x="51" y="25"/>
                    </a:lnTo>
                    <a:lnTo>
                      <a:pt x="58" y="25"/>
                    </a:lnTo>
                    <a:lnTo>
                      <a:pt x="64" y="25"/>
                    </a:lnTo>
                    <a:lnTo>
                      <a:pt x="71" y="25"/>
                    </a:lnTo>
                    <a:lnTo>
                      <a:pt x="70" y="19"/>
                    </a:lnTo>
                    <a:lnTo>
                      <a:pt x="68" y="12"/>
                    </a:lnTo>
                    <a:lnTo>
                      <a:pt x="67" y="6"/>
                    </a:lnTo>
                    <a:lnTo>
                      <a:pt x="66" y="0"/>
                    </a:lnTo>
                    <a:lnTo>
                      <a:pt x="58" y="0"/>
                    </a:lnTo>
                    <a:lnTo>
                      <a:pt x="49" y="0"/>
                    </a:lnTo>
                    <a:lnTo>
                      <a:pt x="42" y="0"/>
                    </a:lnTo>
                    <a:lnTo>
                      <a:pt x="33" y="0"/>
                    </a:lnTo>
                    <a:lnTo>
                      <a:pt x="25" y="0"/>
                    </a:lnTo>
                    <a:lnTo>
                      <a:pt x="17" y="0"/>
                    </a:lnTo>
                    <a:lnTo>
                      <a:pt x="9" y="0"/>
                    </a:lnTo>
                    <a:lnTo>
                      <a:pt x="0" y="0"/>
                    </a:lnTo>
                    <a:close/>
                  </a:path>
                </a:pathLst>
              </a:custGeom>
              <a:solidFill>
                <a:srgbClr val="3F3835"/>
              </a:solidFill>
              <a:ln w="9525">
                <a:noFill/>
                <a:round/>
                <a:headEnd/>
                <a:tailEnd/>
              </a:ln>
            </p:spPr>
            <p:txBody>
              <a:bodyPr/>
              <a:lstStyle/>
              <a:p>
                <a:endParaRPr lang="en-US"/>
              </a:p>
            </p:txBody>
          </p:sp>
          <p:sp>
            <p:nvSpPr>
              <p:cNvPr id="464" name="Freeform 209"/>
              <p:cNvSpPr>
                <a:spLocks/>
              </p:cNvSpPr>
              <p:nvPr/>
            </p:nvSpPr>
            <p:spPr bwMode="auto">
              <a:xfrm>
                <a:off x="2954" y="1289"/>
                <a:ext cx="11" cy="4"/>
              </a:xfrm>
              <a:custGeom>
                <a:avLst/>
                <a:gdLst/>
                <a:ahLst/>
                <a:cxnLst>
                  <a:cxn ang="0">
                    <a:pos x="0" y="0"/>
                  </a:cxn>
                  <a:cxn ang="0">
                    <a:pos x="0" y="7"/>
                  </a:cxn>
                  <a:cxn ang="0">
                    <a:pos x="0" y="13"/>
                  </a:cxn>
                  <a:cxn ang="0">
                    <a:pos x="0" y="20"/>
                  </a:cxn>
                  <a:cxn ang="0">
                    <a:pos x="0" y="27"/>
                  </a:cxn>
                  <a:cxn ang="0">
                    <a:pos x="4" y="27"/>
                  </a:cxn>
                  <a:cxn ang="0">
                    <a:pos x="8" y="27"/>
                  </a:cxn>
                  <a:cxn ang="0">
                    <a:pos x="12" y="27"/>
                  </a:cxn>
                  <a:cxn ang="0">
                    <a:pos x="17" y="27"/>
                  </a:cxn>
                  <a:cxn ang="0">
                    <a:pos x="23" y="27"/>
                  </a:cxn>
                  <a:cxn ang="0">
                    <a:pos x="28" y="26"/>
                  </a:cxn>
                  <a:cxn ang="0">
                    <a:pos x="35" y="26"/>
                  </a:cxn>
                  <a:cxn ang="0">
                    <a:pos x="41" y="26"/>
                  </a:cxn>
                  <a:cxn ang="0">
                    <a:pos x="47" y="25"/>
                  </a:cxn>
                  <a:cxn ang="0">
                    <a:pos x="53" y="25"/>
                  </a:cxn>
                  <a:cxn ang="0">
                    <a:pos x="58" y="25"/>
                  </a:cxn>
                  <a:cxn ang="0">
                    <a:pos x="65" y="25"/>
                  </a:cxn>
                  <a:cxn ang="0">
                    <a:pos x="64" y="19"/>
                  </a:cxn>
                  <a:cxn ang="0">
                    <a:pos x="62" y="12"/>
                  </a:cxn>
                  <a:cxn ang="0">
                    <a:pos x="61" y="6"/>
                  </a:cxn>
                  <a:cxn ang="0">
                    <a:pos x="60" y="0"/>
                  </a:cxn>
                  <a:cxn ang="0">
                    <a:pos x="53" y="0"/>
                  </a:cxn>
                  <a:cxn ang="0">
                    <a:pos x="45" y="0"/>
                  </a:cxn>
                  <a:cxn ang="0">
                    <a:pos x="38" y="0"/>
                  </a:cxn>
                  <a:cxn ang="0">
                    <a:pos x="31" y="0"/>
                  </a:cxn>
                  <a:cxn ang="0">
                    <a:pos x="23" y="0"/>
                  </a:cxn>
                  <a:cxn ang="0">
                    <a:pos x="16" y="0"/>
                  </a:cxn>
                  <a:cxn ang="0">
                    <a:pos x="7" y="0"/>
                  </a:cxn>
                  <a:cxn ang="0">
                    <a:pos x="0" y="0"/>
                  </a:cxn>
                </a:cxnLst>
                <a:rect l="0" t="0" r="r" b="b"/>
                <a:pathLst>
                  <a:path w="65" h="27">
                    <a:moveTo>
                      <a:pt x="0" y="0"/>
                    </a:moveTo>
                    <a:lnTo>
                      <a:pt x="0" y="7"/>
                    </a:lnTo>
                    <a:lnTo>
                      <a:pt x="0" y="13"/>
                    </a:lnTo>
                    <a:lnTo>
                      <a:pt x="0" y="20"/>
                    </a:lnTo>
                    <a:lnTo>
                      <a:pt x="0" y="27"/>
                    </a:lnTo>
                    <a:lnTo>
                      <a:pt x="4" y="27"/>
                    </a:lnTo>
                    <a:lnTo>
                      <a:pt x="8" y="27"/>
                    </a:lnTo>
                    <a:lnTo>
                      <a:pt x="12" y="27"/>
                    </a:lnTo>
                    <a:lnTo>
                      <a:pt x="17" y="27"/>
                    </a:lnTo>
                    <a:lnTo>
                      <a:pt x="23" y="27"/>
                    </a:lnTo>
                    <a:lnTo>
                      <a:pt x="28" y="26"/>
                    </a:lnTo>
                    <a:lnTo>
                      <a:pt x="35" y="26"/>
                    </a:lnTo>
                    <a:lnTo>
                      <a:pt x="41" y="26"/>
                    </a:lnTo>
                    <a:lnTo>
                      <a:pt x="47" y="25"/>
                    </a:lnTo>
                    <a:lnTo>
                      <a:pt x="53" y="25"/>
                    </a:lnTo>
                    <a:lnTo>
                      <a:pt x="58" y="25"/>
                    </a:lnTo>
                    <a:lnTo>
                      <a:pt x="65" y="25"/>
                    </a:lnTo>
                    <a:lnTo>
                      <a:pt x="64" y="19"/>
                    </a:lnTo>
                    <a:lnTo>
                      <a:pt x="62" y="12"/>
                    </a:lnTo>
                    <a:lnTo>
                      <a:pt x="61" y="6"/>
                    </a:lnTo>
                    <a:lnTo>
                      <a:pt x="60" y="0"/>
                    </a:lnTo>
                    <a:lnTo>
                      <a:pt x="53" y="0"/>
                    </a:lnTo>
                    <a:lnTo>
                      <a:pt x="45" y="0"/>
                    </a:lnTo>
                    <a:lnTo>
                      <a:pt x="38" y="0"/>
                    </a:lnTo>
                    <a:lnTo>
                      <a:pt x="31" y="0"/>
                    </a:lnTo>
                    <a:lnTo>
                      <a:pt x="23" y="0"/>
                    </a:lnTo>
                    <a:lnTo>
                      <a:pt x="16" y="0"/>
                    </a:lnTo>
                    <a:lnTo>
                      <a:pt x="7" y="0"/>
                    </a:lnTo>
                    <a:lnTo>
                      <a:pt x="0" y="0"/>
                    </a:lnTo>
                    <a:close/>
                  </a:path>
                </a:pathLst>
              </a:custGeom>
              <a:solidFill>
                <a:srgbClr val="473833"/>
              </a:solidFill>
              <a:ln w="9525">
                <a:noFill/>
                <a:round/>
                <a:headEnd/>
                <a:tailEnd/>
              </a:ln>
            </p:spPr>
            <p:txBody>
              <a:bodyPr/>
              <a:lstStyle/>
              <a:p>
                <a:endParaRPr lang="en-US"/>
              </a:p>
            </p:txBody>
          </p:sp>
          <p:sp>
            <p:nvSpPr>
              <p:cNvPr id="465" name="Freeform 210"/>
              <p:cNvSpPr>
                <a:spLocks/>
              </p:cNvSpPr>
              <p:nvPr/>
            </p:nvSpPr>
            <p:spPr bwMode="auto">
              <a:xfrm>
                <a:off x="2955" y="1289"/>
                <a:ext cx="10" cy="4"/>
              </a:xfrm>
              <a:custGeom>
                <a:avLst/>
                <a:gdLst/>
                <a:ahLst/>
                <a:cxnLst>
                  <a:cxn ang="0">
                    <a:pos x="0" y="0"/>
                  </a:cxn>
                  <a:cxn ang="0">
                    <a:pos x="0" y="7"/>
                  </a:cxn>
                  <a:cxn ang="0">
                    <a:pos x="0" y="13"/>
                  </a:cxn>
                  <a:cxn ang="0">
                    <a:pos x="0" y="20"/>
                  </a:cxn>
                  <a:cxn ang="0">
                    <a:pos x="0" y="27"/>
                  </a:cxn>
                  <a:cxn ang="0">
                    <a:pos x="4" y="27"/>
                  </a:cxn>
                  <a:cxn ang="0">
                    <a:pos x="8" y="27"/>
                  </a:cxn>
                  <a:cxn ang="0">
                    <a:pos x="13" y="27"/>
                  </a:cxn>
                  <a:cxn ang="0">
                    <a:pos x="17" y="27"/>
                  </a:cxn>
                  <a:cxn ang="0">
                    <a:pos x="22" y="27"/>
                  </a:cxn>
                  <a:cxn ang="0">
                    <a:pos x="28" y="26"/>
                  </a:cxn>
                  <a:cxn ang="0">
                    <a:pos x="33" y="26"/>
                  </a:cxn>
                  <a:cxn ang="0">
                    <a:pos x="39" y="26"/>
                  </a:cxn>
                  <a:cxn ang="0">
                    <a:pos x="45" y="25"/>
                  </a:cxn>
                  <a:cxn ang="0">
                    <a:pos x="50" y="25"/>
                  </a:cxn>
                  <a:cxn ang="0">
                    <a:pos x="55" y="25"/>
                  </a:cxn>
                  <a:cxn ang="0">
                    <a:pos x="61" y="25"/>
                  </a:cxn>
                  <a:cxn ang="0">
                    <a:pos x="60" y="19"/>
                  </a:cxn>
                  <a:cxn ang="0">
                    <a:pos x="58" y="12"/>
                  </a:cxn>
                  <a:cxn ang="0">
                    <a:pos x="57" y="6"/>
                  </a:cxn>
                  <a:cxn ang="0">
                    <a:pos x="56" y="0"/>
                  </a:cxn>
                  <a:cxn ang="0">
                    <a:pos x="50" y="0"/>
                  </a:cxn>
                  <a:cxn ang="0">
                    <a:pos x="43" y="0"/>
                  </a:cxn>
                  <a:cxn ang="0">
                    <a:pos x="36" y="0"/>
                  </a:cxn>
                  <a:cxn ang="0">
                    <a:pos x="29" y="0"/>
                  </a:cxn>
                  <a:cxn ang="0">
                    <a:pos x="21" y="0"/>
                  </a:cxn>
                  <a:cxn ang="0">
                    <a:pos x="14" y="0"/>
                  </a:cxn>
                  <a:cxn ang="0">
                    <a:pos x="7" y="0"/>
                  </a:cxn>
                  <a:cxn ang="0">
                    <a:pos x="0" y="0"/>
                  </a:cxn>
                </a:cxnLst>
                <a:rect l="0" t="0" r="r" b="b"/>
                <a:pathLst>
                  <a:path w="61" h="27">
                    <a:moveTo>
                      <a:pt x="0" y="0"/>
                    </a:moveTo>
                    <a:lnTo>
                      <a:pt x="0" y="7"/>
                    </a:lnTo>
                    <a:lnTo>
                      <a:pt x="0" y="13"/>
                    </a:lnTo>
                    <a:lnTo>
                      <a:pt x="0" y="20"/>
                    </a:lnTo>
                    <a:lnTo>
                      <a:pt x="0" y="27"/>
                    </a:lnTo>
                    <a:lnTo>
                      <a:pt x="4" y="27"/>
                    </a:lnTo>
                    <a:lnTo>
                      <a:pt x="8" y="27"/>
                    </a:lnTo>
                    <a:lnTo>
                      <a:pt x="13" y="27"/>
                    </a:lnTo>
                    <a:lnTo>
                      <a:pt x="17" y="27"/>
                    </a:lnTo>
                    <a:lnTo>
                      <a:pt x="22" y="27"/>
                    </a:lnTo>
                    <a:lnTo>
                      <a:pt x="28" y="26"/>
                    </a:lnTo>
                    <a:lnTo>
                      <a:pt x="33" y="26"/>
                    </a:lnTo>
                    <a:lnTo>
                      <a:pt x="39" y="26"/>
                    </a:lnTo>
                    <a:lnTo>
                      <a:pt x="45" y="25"/>
                    </a:lnTo>
                    <a:lnTo>
                      <a:pt x="50" y="25"/>
                    </a:lnTo>
                    <a:lnTo>
                      <a:pt x="55" y="25"/>
                    </a:lnTo>
                    <a:lnTo>
                      <a:pt x="61" y="25"/>
                    </a:lnTo>
                    <a:lnTo>
                      <a:pt x="60" y="19"/>
                    </a:lnTo>
                    <a:lnTo>
                      <a:pt x="58" y="12"/>
                    </a:lnTo>
                    <a:lnTo>
                      <a:pt x="57" y="6"/>
                    </a:lnTo>
                    <a:lnTo>
                      <a:pt x="56" y="0"/>
                    </a:lnTo>
                    <a:lnTo>
                      <a:pt x="50" y="0"/>
                    </a:lnTo>
                    <a:lnTo>
                      <a:pt x="43" y="0"/>
                    </a:lnTo>
                    <a:lnTo>
                      <a:pt x="36" y="0"/>
                    </a:lnTo>
                    <a:lnTo>
                      <a:pt x="29" y="0"/>
                    </a:lnTo>
                    <a:lnTo>
                      <a:pt x="21" y="0"/>
                    </a:lnTo>
                    <a:lnTo>
                      <a:pt x="14" y="0"/>
                    </a:lnTo>
                    <a:lnTo>
                      <a:pt x="7" y="0"/>
                    </a:lnTo>
                    <a:lnTo>
                      <a:pt x="0" y="0"/>
                    </a:lnTo>
                    <a:close/>
                  </a:path>
                </a:pathLst>
              </a:custGeom>
              <a:solidFill>
                <a:srgbClr val="4F3A30"/>
              </a:solidFill>
              <a:ln w="9525">
                <a:noFill/>
                <a:round/>
                <a:headEnd/>
                <a:tailEnd/>
              </a:ln>
            </p:spPr>
            <p:txBody>
              <a:bodyPr/>
              <a:lstStyle/>
              <a:p>
                <a:endParaRPr lang="en-US"/>
              </a:p>
            </p:txBody>
          </p:sp>
          <p:sp>
            <p:nvSpPr>
              <p:cNvPr id="466" name="Freeform 211"/>
              <p:cNvSpPr>
                <a:spLocks/>
              </p:cNvSpPr>
              <p:nvPr/>
            </p:nvSpPr>
            <p:spPr bwMode="auto">
              <a:xfrm>
                <a:off x="2956" y="1289"/>
                <a:ext cx="9" cy="4"/>
              </a:xfrm>
              <a:custGeom>
                <a:avLst/>
                <a:gdLst/>
                <a:ahLst/>
                <a:cxnLst>
                  <a:cxn ang="0">
                    <a:pos x="0" y="0"/>
                  </a:cxn>
                  <a:cxn ang="0">
                    <a:pos x="0" y="7"/>
                  </a:cxn>
                  <a:cxn ang="0">
                    <a:pos x="0" y="13"/>
                  </a:cxn>
                  <a:cxn ang="0">
                    <a:pos x="0" y="20"/>
                  </a:cxn>
                  <a:cxn ang="0">
                    <a:pos x="0" y="27"/>
                  </a:cxn>
                  <a:cxn ang="0">
                    <a:pos x="4" y="27"/>
                  </a:cxn>
                  <a:cxn ang="0">
                    <a:pos x="9" y="27"/>
                  </a:cxn>
                  <a:cxn ang="0">
                    <a:pos x="13" y="27"/>
                  </a:cxn>
                  <a:cxn ang="0">
                    <a:pos x="16" y="27"/>
                  </a:cxn>
                  <a:cxn ang="0">
                    <a:pos x="21" y="27"/>
                  </a:cxn>
                  <a:cxn ang="0">
                    <a:pos x="27" y="26"/>
                  </a:cxn>
                  <a:cxn ang="0">
                    <a:pos x="31" y="26"/>
                  </a:cxn>
                  <a:cxn ang="0">
                    <a:pos x="36" y="26"/>
                  </a:cxn>
                  <a:cxn ang="0">
                    <a:pos x="42" y="25"/>
                  </a:cxn>
                  <a:cxn ang="0">
                    <a:pos x="46" y="25"/>
                  </a:cxn>
                  <a:cxn ang="0">
                    <a:pos x="51" y="25"/>
                  </a:cxn>
                  <a:cxn ang="0">
                    <a:pos x="57" y="25"/>
                  </a:cxn>
                  <a:cxn ang="0">
                    <a:pos x="56" y="19"/>
                  </a:cxn>
                  <a:cxn ang="0">
                    <a:pos x="54" y="12"/>
                  </a:cxn>
                  <a:cxn ang="0">
                    <a:pos x="53" y="6"/>
                  </a:cxn>
                  <a:cxn ang="0">
                    <a:pos x="52" y="0"/>
                  </a:cxn>
                  <a:cxn ang="0">
                    <a:pos x="46" y="0"/>
                  </a:cxn>
                  <a:cxn ang="0">
                    <a:pos x="40" y="0"/>
                  </a:cxn>
                  <a:cxn ang="0">
                    <a:pos x="33" y="0"/>
                  </a:cxn>
                  <a:cxn ang="0">
                    <a:pos x="27" y="0"/>
                  </a:cxn>
                  <a:cxn ang="0">
                    <a:pos x="20" y="0"/>
                  </a:cxn>
                  <a:cxn ang="0">
                    <a:pos x="14" y="0"/>
                  </a:cxn>
                  <a:cxn ang="0">
                    <a:pos x="7" y="0"/>
                  </a:cxn>
                  <a:cxn ang="0">
                    <a:pos x="0" y="0"/>
                  </a:cxn>
                </a:cxnLst>
                <a:rect l="0" t="0" r="r" b="b"/>
                <a:pathLst>
                  <a:path w="57" h="27">
                    <a:moveTo>
                      <a:pt x="0" y="0"/>
                    </a:moveTo>
                    <a:lnTo>
                      <a:pt x="0" y="7"/>
                    </a:lnTo>
                    <a:lnTo>
                      <a:pt x="0" y="13"/>
                    </a:lnTo>
                    <a:lnTo>
                      <a:pt x="0" y="20"/>
                    </a:lnTo>
                    <a:lnTo>
                      <a:pt x="0" y="27"/>
                    </a:lnTo>
                    <a:lnTo>
                      <a:pt x="4" y="27"/>
                    </a:lnTo>
                    <a:lnTo>
                      <a:pt x="9" y="27"/>
                    </a:lnTo>
                    <a:lnTo>
                      <a:pt x="13" y="27"/>
                    </a:lnTo>
                    <a:lnTo>
                      <a:pt x="16" y="27"/>
                    </a:lnTo>
                    <a:lnTo>
                      <a:pt x="21" y="27"/>
                    </a:lnTo>
                    <a:lnTo>
                      <a:pt x="27" y="26"/>
                    </a:lnTo>
                    <a:lnTo>
                      <a:pt x="31" y="26"/>
                    </a:lnTo>
                    <a:lnTo>
                      <a:pt x="36" y="26"/>
                    </a:lnTo>
                    <a:lnTo>
                      <a:pt x="42" y="25"/>
                    </a:lnTo>
                    <a:lnTo>
                      <a:pt x="46" y="25"/>
                    </a:lnTo>
                    <a:lnTo>
                      <a:pt x="51" y="25"/>
                    </a:lnTo>
                    <a:lnTo>
                      <a:pt x="57" y="25"/>
                    </a:lnTo>
                    <a:lnTo>
                      <a:pt x="56" y="19"/>
                    </a:lnTo>
                    <a:lnTo>
                      <a:pt x="54" y="12"/>
                    </a:lnTo>
                    <a:lnTo>
                      <a:pt x="53" y="6"/>
                    </a:lnTo>
                    <a:lnTo>
                      <a:pt x="52" y="0"/>
                    </a:lnTo>
                    <a:lnTo>
                      <a:pt x="46" y="0"/>
                    </a:lnTo>
                    <a:lnTo>
                      <a:pt x="40" y="0"/>
                    </a:lnTo>
                    <a:lnTo>
                      <a:pt x="33" y="0"/>
                    </a:lnTo>
                    <a:lnTo>
                      <a:pt x="27" y="0"/>
                    </a:lnTo>
                    <a:lnTo>
                      <a:pt x="20" y="0"/>
                    </a:lnTo>
                    <a:lnTo>
                      <a:pt x="14" y="0"/>
                    </a:lnTo>
                    <a:lnTo>
                      <a:pt x="7" y="0"/>
                    </a:lnTo>
                    <a:lnTo>
                      <a:pt x="0" y="0"/>
                    </a:lnTo>
                    <a:close/>
                  </a:path>
                </a:pathLst>
              </a:custGeom>
              <a:solidFill>
                <a:srgbClr val="543A2D"/>
              </a:solidFill>
              <a:ln w="9525">
                <a:noFill/>
                <a:round/>
                <a:headEnd/>
                <a:tailEnd/>
              </a:ln>
            </p:spPr>
            <p:txBody>
              <a:bodyPr/>
              <a:lstStyle/>
              <a:p>
                <a:endParaRPr lang="en-US"/>
              </a:p>
            </p:txBody>
          </p:sp>
          <p:sp>
            <p:nvSpPr>
              <p:cNvPr id="467" name="Freeform 212"/>
              <p:cNvSpPr>
                <a:spLocks/>
              </p:cNvSpPr>
              <p:nvPr/>
            </p:nvSpPr>
            <p:spPr bwMode="auto">
              <a:xfrm>
                <a:off x="2956" y="1289"/>
                <a:ext cx="9" cy="4"/>
              </a:xfrm>
              <a:custGeom>
                <a:avLst/>
                <a:gdLst/>
                <a:ahLst/>
                <a:cxnLst>
                  <a:cxn ang="0">
                    <a:pos x="0" y="0"/>
                  </a:cxn>
                  <a:cxn ang="0">
                    <a:pos x="0" y="7"/>
                  </a:cxn>
                  <a:cxn ang="0">
                    <a:pos x="0" y="13"/>
                  </a:cxn>
                  <a:cxn ang="0">
                    <a:pos x="0" y="20"/>
                  </a:cxn>
                  <a:cxn ang="0">
                    <a:pos x="0" y="27"/>
                  </a:cxn>
                  <a:cxn ang="0">
                    <a:pos x="3" y="27"/>
                  </a:cxn>
                  <a:cxn ang="0">
                    <a:pos x="7" y="27"/>
                  </a:cxn>
                  <a:cxn ang="0">
                    <a:pos x="10" y="27"/>
                  </a:cxn>
                  <a:cxn ang="0">
                    <a:pos x="14" y="27"/>
                  </a:cxn>
                  <a:cxn ang="0">
                    <a:pos x="19" y="27"/>
                  </a:cxn>
                  <a:cxn ang="0">
                    <a:pos x="23" y="26"/>
                  </a:cxn>
                  <a:cxn ang="0">
                    <a:pos x="27" y="26"/>
                  </a:cxn>
                  <a:cxn ang="0">
                    <a:pos x="33" y="26"/>
                  </a:cxn>
                  <a:cxn ang="0">
                    <a:pos x="37" y="25"/>
                  </a:cxn>
                  <a:cxn ang="0">
                    <a:pos x="41" y="25"/>
                  </a:cxn>
                  <a:cxn ang="0">
                    <a:pos x="46" y="25"/>
                  </a:cxn>
                  <a:cxn ang="0">
                    <a:pos x="51" y="25"/>
                  </a:cxn>
                  <a:cxn ang="0">
                    <a:pos x="50" y="19"/>
                  </a:cxn>
                  <a:cxn ang="0">
                    <a:pos x="48" y="12"/>
                  </a:cxn>
                  <a:cxn ang="0">
                    <a:pos x="47" y="6"/>
                  </a:cxn>
                  <a:cxn ang="0">
                    <a:pos x="46" y="0"/>
                  </a:cxn>
                  <a:cxn ang="0">
                    <a:pos x="40" y="0"/>
                  </a:cxn>
                  <a:cxn ang="0">
                    <a:pos x="35" y="0"/>
                  </a:cxn>
                  <a:cxn ang="0">
                    <a:pos x="28" y="0"/>
                  </a:cxn>
                  <a:cxn ang="0">
                    <a:pos x="23" y="0"/>
                  </a:cxn>
                  <a:cxn ang="0">
                    <a:pos x="17" y="0"/>
                  </a:cxn>
                  <a:cxn ang="0">
                    <a:pos x="11" y="0"/>
                  </a:cxn>
                  <a:cxn ang="0">
                    <a:pos x="5" y="0"/>
                  </a:cxn>
                  <a:cxn ang="0">
                    <a:pos x="0" y="0"/>
                  </a:cxn>
                </a:cxnLst>
                <a:rect l="0" t="0" r="r" b="b"/>
                <a:pathLst>
                  <a:path w="51" h="27">
                    <a:moveTo>
                      <a:pt x="0" y="0"/>
                    </a:moveTo>
                    <a:lnTo>
                      <a:pt x="0" y="7"/>
                    </a:lnTo>
                    <a:lnTo>
                      <a:pt x="0" y="13"/>
                    </a:lnTo>
                    <a:lnTo>
                      <a:pt x="0" y="20"/>
                    </a:lnTo>
                    <a:lnTo>
                      <a:pt x="0" y="27"/>
                    </a:lnTo>
                    <a:lnTo>
                      <a:pt x="3" y="27"/>
                    </a:lnTo>
                    <a:lnTo>
                      <a:pt x="7" y="27"/>
                    </a:lnTo>
                    <a:lnTo>
                      <a:pt x="10" y="27"/>
                    </a:lnTo>
                    <a:lnTo>
                      <a:pt x="14" y="27"/>
                    </a:lnTo>
                    <a:lnTo>
                      <a:pt x="19" y="27"/>
                    </a:lnTo>
                    <a:lnTo>
                      <a:pt x="23" y="26"/>
                    </a:lnTo>
                    <a:lnTo>
                      <a:pt x="27" y="26"/>
                    </a:lnTo>
                    <a:lnTo>
                      <a:pt x="33" y="26"/>
                    </a:lnTo>
                    <a:lnTo>
                      <a:pt x="37" y="25"/>
                    </a:lnTo>
                    <a:lnTo>
                      <a:pt x="41" y="25"/>
                    </a:lnTo>
                    <a:lnTo>
                      <a:pt x="46" y="25"/>
                    </a:lnTo>
                    <a:lnTo>
                      <a:pt x="51" y="25"/>
                    </a:lnTo>
                    <a:lnTo>
                      <a:pt x="50" y="19"/>
                    </a:lnTo>
                    <a:lnTo>
                      <a:pt x="48" y="12"/>
                    </a:lnTo>
                    <a:lnTo>
                      <a:pt x="47" y="6"/>
                    </a:lnTo>
                    <a:lnTo>
                      <a:pt x="46" y="0"/>
                    </a:lnTo>
                    <a:lnTo>
                      <a:pt x="40" y="0"/>
                    </a:lnTo>
                    <a:lnTo>
                      <a:pt x="35" y="0"/>
                    </a:lnTo>
                    <a:lnTo>
                      <a:pt x="28" y="0"/>
                    </a:lnTo>
                    <a:lnTo>
                      <a:pt x="23" y="0"/>
                    </a:lnTo>
                    <a:lnTo>
                      <a:pt x="17" y="0"/>
                    </a:lnTo>
                    <a:lnTo>
                      <a:pt x="11" y="0"/>
                    </a:lnTo>
                    <a:lnTo>
                      <a:pt x="5" y="0"/>
                    </a:lnTo>
                    <a:lnTo>
                      <a:pt x="0" y="0"/>
                    </a:lnTo>
                    <a:close/>
                  </a:path>
                </a:pathLst>
              </a:custGeom>
              <a:solidFill>
                <a:srgbClr val="5B3D28"/>
              </a:solidFill>
              <a:ln w="9525">
                <a:noFill/>
                <a:round/>
                <a:headEnd/>
                <a:tailEnd/>
              </a:ln>
            </p:spPr>
            <p:txBody>
              <a:bodyPr/>
              <a:lstStyle/>
              <a:p>
                <a:endParaRPr lang="en-US"/>
              </a:p>
            </p:txBody>
          </p:sp>
        </p:grpSp>
        <p:sp>
          <p:nvSpPr>
            <p:cNvPr id="251" name="Freeform 213"/>
            <p:cNvSpPr>
              <a:spLocks/>
            </p:cNvSpPr>
            <p:nvPr/>
          </p:nvSpPr>
          <p:spPr bwMode="auto">
            <a:xfrm>
              <a:off x="2957" y="1289"/>
              <a:ext cx="8" cy="4"/>
            </a:xfrm>
            <a:custGeom>
              <a:avLst/>
              <a:gdLst/>
              <a:ahLst/>
              <a:cxnLst>
                <a:cxn ang="0">
                  <a:pos x="0" y="0"/>
                </a:cxn>
                <a:cxn ang="0">
                  <a:pos x="0" y="7"/>
                </a:cxn>
                <a:cxn ang="0">
                  <a:pos x="0" y="13"/>
                </a:cxn>
                <a:cxn ang="0">
                  <a:pos x="0" y="20"/>
                </a:cxn>
                <a:cxn ang="0">
                  <a:pos x="0" y="27"/>
                </a:cxn>
                <a:cxn ang="0">
                  <a:pos x="3" y="27"/>
                </a:cxn>
                <a:cxn ang="0">
                  <a:pos x="7" y="27"/>
                </a:cxn>
                <a:cxn ang="0">
                  <a:pos x="10" y="27"/>
                </a:cxn>
                <a:cxn ang="0">
                  <a:pos x="14" y="27"/>
                </a:cxn>
                <a:cxn ang="0">
                  <a:pos x="18" y="27"/>
                </a:cxn>
                <a:cxn ang="0">
                  <a:pos x="22" y="26"/>
                </a:cxn>
                <a:cxn ang="0">
                  <a:pos x="26" y="26"/>
                </a:cxn>
                <a:cxn ang="0">
                  <a:pos x="31" y="26"/>
                </a:cxn>
                <a:cxn ang="0">
                  <a:pos x="34" y="25"/>
                </a:cxn>
                <a:cxn ang="0">
                  <a:pos x="38" y="25"/>
                </a:cxn>
                <a:cxn ang="0">
                  <a:pos x="42" y="25"/>
                </a:cxn>
                <a:cxn ang="0">
                  <a:pos x="47" y="25"/>
                </a:cxn>
                <a:cxn ang="0">
                  <a:pos x="46" y="19"/>
                </a:cxn>
                <a:cxn ang="0">
                  <a:pos x="44" y="12"/>
                </a:cxn>
                <a:cxn ang="0">
                  <a:pos x="43" y="6"/>
                </a:cxn>
                <a:cxn ang="0">
                  <a:pos x="42" y="0"/>
                </a:cxn>
                <a:cxn ang="0">
                  <a:pos x="37" y="0"/>
                </a:cxn>
                <a:cxn ang="0">
                  <a:pos x="32" y="0"/>
                </a:cxn>
                <a:cxn ang="0">
                  <a:pos x="26" y="0"/>
                </a:cxn>
                <a:cxn ang="0">
                  <a:pos x="21" y="0"/>
                </a:cxn>
                <a:cxn ang="0">
                  <a:pos x="16" y="0"/>
                </a:cxn>
                <a:cxn ang="0">
                  <a:pos x="10" y="0"/>
                </a:cxn>
                <a:cxn ang="0">
                  <a:pos x="5" y="0"/>
                </a:cxn>
                <a:cxn ang="0">
                  <a:pos x="0" y="0"/>
                </a:cxn>
              </a:cxnLst>
              <a:rect l="0" t="0" r="r" b="b"/>
              <a:pathLst>
                <a:path w="47" h="27">
                  <a:moveTo>
                    <a:pt x="0" y="0"/>
                  </a:moveTo>
                  <a:lnTo>
                    <a:pt x="0" y="7"/>
                  </a:lnTo>
                  <a:lnTo>
                    <a:pt x="0" y="13"/>
                  </a:lnTo>
                  <a:lnTo>
                    <a:pt x="0" y="20"/>
                  </a:lnTo>
                  <a:lnTo>
                    <a:pt x="0" y="27"/>
                  </a:lnTo>
                  <a:lnTo>
                    <a:pt x="3" y="27"/>
                  </a:lnTo>
                  <a:lnTo>
                    <a:pt x="7" y="27"/>
                  </a:lnTo>
                  <a:lnTo>
                    <a:pt x="10" y="27"/>
                  </a:lnTo>
                  <a:lnTo>
                    <a:pt x="14" y="27"/>
                  </a:lnTo>
                  <a:lnTo>
                    <a:pt x="18" y="27"/>
                  </a:lnTo>
                  <a:lnTo>
                    <a:pt x="22" y="26"/>
                  </a:lnTo>
                  <a:lnTo>
                    <a:pt x="26" y="26"/>
                  </a:lnTo>
                  <a:lnTo>
                    <a:pt x="31" y="26"/>
                  </a:lnTo>
                  <a:lnTo>
                    <a:pt x="34" y="25"/>
                  </a:lnTo>
                  <a:lnTo>
                    <a:pt x="38" y="25"/>
                  </a:lnTo>
                  <a:lnTo>
                    <a:pt x="42" y="25"/>
                  </a:lnTo>
                  <a:lnTo>
                    <a:pt x="47" y="25"/>
                  </a:lnTo>
                  <a:lnTo>
                    <a:pt x="46" y="19"/>
                  </a:lnTo>
                  <a:lnTo>
                    <a:pt x="44" y="12"/>
                  </a:lnTo>
                  <a:lnTo>
                    <a:pt x="43" y="6"/>
                  </a:lnTo>
                  <a:lnTo>
                    <a:pt x="42" y="0"/>
                  </a:lnTo>
                  <a:lnTo>
                    <a:pt x="37" y="0"/>
                  </a:lnTo>
                  <a:lnTo>
                    <a:pt x="32" y="0"/>
                  </a:lnTo>
                  <a:lnTo>
                    <a:pt x="26" y="0"/>
                  </a:lnTo>
                  <a:lnTo>
                    <a:pt x="21" y="0"/>
                  </a:lnTo>
                  <a:lnTo>
                    <a:pt x="16" y="0"/>
                  </a:lnTo>
                  <a:lnTo>
                    <a:pt x="10" y="0"/>
                  </a:lnTo>
                  <a:lnTo>
                    <a:pt x="5" y="0"/>
                  </a:lnTo>
                  <a:lnTo>
                    <a:pt x="0" y="0"/>
                  </a:lnTo>
                  <a:close/>
                </a:path>
              </a:pathLst>
            </a:custGeom>
            <a:solidFill>
              <a:srgbClr val="603D26"/>
            </a:solidFill>
            <a:ln w="9525">
              <a:noFill/>
              <a:round/>
              <a:headEnd/>
              <a:tailEnd/>
            </a:ln>
          </p:spPr>
          <p:txBody>
            <a:bodyPr/>
            <a:lstStyle/>
            <a:p>
              <a:endParaRPr lang="en-US"/>
            </a:p>
          </p:txBody>
        </p:sp>
        <p:sp>
          <p:nvSpPr>
            <p:cNvPr id="252" name="Freeform 214"/>
            <p:cNvSpPr>
              <a:spLocks/>
            </p:cNvSpPr>
            <p:nvPr/>
          </p:nvSpPr>
          <p:spPr bwMode="auto">
            <a:xfrm>
              <a:off x="2958" y="1289"/>
              <a:ext cx="7" cy="4"/>
            </a:xfrm>
            <a:custGeom>
              <a:avLst/>
              <a:gdLst/>
              <a:ahLst/>
              <a:cxnLst>
                <a:cxn ang="0">
                  <a:pos x="0" y="0"/>
                </a:cxn>
                <a:cxn ang="0">
                  <a:pos x="0" y="7"/>
                </a:cxn>
                <a:cxn ang="0">
                  <a:pos x="0" y="13"/>
                </a:cxn>
                <a:cxn ang="0">
                  <a:pos x="0" y="20"/>
                </a:cxn>
                <a:cxn ang="0">
                  <a:pos x="0" y="27"/>
                </a:cxn>
                <a:cxn ang="0">
                  <a:pos x="3" y="27"/>
                </a:cxn>
                <a:cxn ang="0">
                  <a:pos x="6" y="27"/>
                </a:cxn>
                <a:cxn ang="0">
                  <a:pos x="9" y="27"/>
                </a:cxn>
                <a:cxn ang="0">
                  <a:pos x="12" y="27"/>
                </a:cxn>
                <a:cxn ang="0">
                  <a:pos x="19" y="26"/>
                </a:cxn>
                <a:cxn ang="0">
                  <a:pos x="27" y="26"/>
                </a:cxn>
                <a:cxn ang="0">
                  <a:pos x="34" y="25"/>
                </a:cxn>
                <a:cxn ang="0">
                  <a:pos x="42" y="25"/>
                </a:cxn>
                <a:cxn ang="0">
                  <a:pos x="41" y="19"/>
                </a:cxn>
                <a:cxn ang="0">
                  <a:pos x="39" y="12"/>
                </a:cxn>
                <a:cxn ang="0">
                  <a:pos x="38" y="6"/>
                </a:cxn>
                <a:cxn ang="0">
                  <a:pos x="37" y="0"/>
                </a:cxn>
                <a:cxn ang="0">
                  <a:pos x="33" y="0"/>
                </a:cxn>
                <a:cxn ang="0">
                  <a:pos x="28" y="0"/>
                </a:cxn>
                <a:cxn ang="0">
                  <a:pos x="24" y="0"/>
                </a:cxn>
                <a:cxn ang="0">
                  <a:pos x="18" y="0"/>
                </a:cxn>
                <a:cxn ang="0">
                  <a:pos x="14" y="0"/>
                </a:cxn>
                <a:cxn ang="0">
                  <a:pos x="9" y="0"/>
                </a:cxn>
                <a:cxn ang="0">
                  <a:pos x="4" y="0"/>
                </a:cxn>
                <a:cxn ang="0">
                  <a:pos x="0" y="0"/>
                </a:cxn>
              </a:cxnLst>
              <a:rect l="0" t="0" r="r" b="b"/>
              <a:pathLst>
                <a:path w="42" h="27">
                  <a:moveTo>
                    <a:pt x="0" y="0"/>
                  </a:moveTo>
                  <a:lnTo>
                    <a:pt x="0" y="7"/>
                  </a:lnTo>
                  <a:lnTo>
                    <a:pt x="0" y="13"/>
                  </a:lnTo>
                  <a:lnTo>
                    <a:pt x="0" y="20"/>
                  </a:lnTo>
                  <a:lnTo>
                    <a:pt x="0" y="27"/>
                  </a:lnTo>
                  <a:lnTo>
                    <a:pt x="3" y="27"/>
                  </a:lnTo>
                  <a:lnTo>
                    <a:pt x="6" y="27"/>
                  </a:lnTo>
                  <a:lnTo>
                    <a:pt x="9" y="27"/>
                  </a:lnTo>
                  <a:lnTo>
                    <a:pt x="12" y="27"/>
                  </a:lnTo>
                  <a:lnTo>
                    <a:pt x="19" y="26"/>
                  </a:lnTo>
                  <a:lnTo>
                    <a:pt x="27" y="26"/>
                  </a:lnTo>
                  <a:lnTo>
                    <a:pt x="34" y="25"/>
                  </a:lnTo>
                  <a:lnTo>
                    <a:pt x="42" y="25"/>
                  </a:lnTo>
                  <a:lnTo>
                    <a:pt x="41" y="19"/>
                  </a:lnTo>
                  <a:lnTo>
                    <a:pt x="39" y="12"/>
                  </a:lnTo>
                  <a:lnTo>
                    <a:pt x="38" y="6"/>
                  </a:lnTo>
                  <a:lnTo>
                    <a:pt x="37" y="0"/>
                  </a:lnTo>
                  <a:lnTo>
                    <a:pt x="33" y="0"/>
                  </a:lnTo>
                  <a:lnTo>
                    <a:pt x="28" y="0"/>
                  </a:lnTo>
                  <a:lnTo>
                    <a:pt x="24" y="0"/>
                  </a:lnTo>
                  <a:lnTo>
                    <a:pt x="18" y="0"/>
                  </a:lnTo>
                  <a:lnTo>
                    <a:pt x="14" y="0"/>
                  </a:lnTo>
                  <a:lnTo>
                    <a:pt x="9" y="0"/>
                  </a:lnTo>
                  <a:lnTo>
                    <a:pt x="4" y="0"/>
                  </a:lnTo>
                  <a:lnTo>
                    <a:pt x="0" y="0"/>
                  </a:lnTo>
                  <a:close/>
                </a:path>
              </a:pathLst>
            </a:custGeom>
            <a:solidFill>
              <a:srgbClr val="683F23"/>
            </a:solidFill>
            <a:ln w="9525">
              <a:noFill/>
              <a:round/>
              <a:headEnd/>
              <a:tailEnd/>
            </a:ln>
          </p:spPr>
          <p:txBody>
            <a:bodyPr/>
            <a:lstStyle/>
            <a:p>
              <a:endParaRPr lang="en-US"/>
            </a:p>
          </p:txBody>
        </p:sp>
        <p:sp>
          <p:nvSpPr>
            <p:cNvPr id="253" name="Freeform 215"/>
            <p:cNvSpPr>
              <a:spLocks/>
            </p:cNvSpPr>
            <p:nvPr/>
          </p:nvSpPr>
          <p:spPr bwMode="auto">
            <a:xfrm>
              <a:off x="2959" y="1289"/>
              <a:ext cx="6" cy="4"/>
            </a:xfrm>
            <a:custGeom>
              <a:avLst/>
              <a:gdLst/>
              <a:ahLst/>
              <a:cxnLst>
                <a:cxn ang="0">
                  <a:pos x="0" y="0"/>
                </a:cxn>
                <a:cxn ang="0">
                  <a:pos x="0" y="7"/>
                </a:cxn>
                <a:cxn ang="0">
                  <a:pos x="0" y="13"/>
                </a:cxn>
                <a:cxn ang="0">
                  <a:pos x="0" y="20"/>
                </a:cxn>
                <a:cxn ang="0">
                  <a:pos x="0" y="27"/>
                </a:cxn>
                <a:cxn ang="0">
                  <a:pos x="4" y="27"/>
                </a:cxn>
                <a:cxn ang="0">
                  <a:pos x="7" y="27"/>
                </a:cxn>
                <a:cxn ang="0">
                  <a:pos x="9" y="27"/>
                </a:cxn>
                <a:cxn ang="0">
                  <a:pos x="12" y="27"/>
                </a:cxn>
                <a:cxn ang="0">
                  <a:pos x="18" y="26"/>
                </a:cxn>
                <a:cxn ang="0">
                  <a:pos x="25" y="26"/>
                </a:cxn>
                <a:cxn ang="0">
                  <a:pos x="31" y="25"/>
                </a:cxn>
                <a:cxn ang="0">
                  <a:pos x="38" y="25"/>
                </a:cxn>
                <a:cxn ang="0">
                  <a:pos x="37" y="19"/>
                </a:cxn>
                <a:cxn ang="0">
                  <a:pos x="35" y="12"/>
                </a:cxn>
                <a:cxn ang="0">
                  <a:pos x="34" y="6"/>
                </a:cxn>
                <a:cxn ang="0">
                  <a:pos x="33" y="0"/>
                </a:cxn>
                <a:cxn ang="0">
                  <a:pos x="29" y="0"/>
                </a:cxn>
                <a:cxn ang="0">
                  <a:pos x="25" y="0"/>
                </a:cxn>
                <a:cxn ang="0">
                  <a:pos x="21" y="0"/>
                </a:cxn>
                <a:cxn ang="0">
                  <a:pos x="16" y="0"/>
                </a:cxn>
                <a:cxn ang="0">
                  <a:pos x="12" y="0"/>
                </a:cxn>
                <a:cxn ang="0">
                  <a:pos x="9" y="0"/>
                </a:cxn>
                <a:cxn ang="0">
                  <a:pos x="5" y="0"/>
                </a:cxn>
                <a:cxn ang="0">
                  <a:pos x="0" y="0"/>
                </a:cxn>
              </a:cxnLst>
              <a:rect l="0" t="0" r="r" b="b"/>
              <a:pathLst>
                <a:path w="38" h="27">
                  <a:moveTo>
                    <a:pt x="0" y="0"/>
                  </a:moveTo>
                  <a:lnTo>
                    <a:pt x="0" y="7"/>
                  </a:lnTo>
                  <a:lnTo>
                    <a:pt x="0" y="13"/>
                  </a:lnTo>
                  <a:lnTo>
                    <a:pt x="0" y="20"/>
                  </a:lnTo>
                  <a:lnTo>
                    <a:pt x="0" y="27"/>
                  </a:lnTo>
                  <a:lnTo>
                    <a:pt x="4" y="27"/>
                  </a:lnTo>
                  <a:lnTo>
                    <a:pt x="7" y="27"/>
                  </a:lnTo>
                  <a:lnTo>
                    <a:pt x="9" y="27"/>
                  </a:lnTo>
                  <a:lnTo>
                    <a:pt x="12" y="27"/>
                  </a:lnTo>
                  <a:lnTo>
                    <a:pt x="18" y="26"/>
                  </a:lnTo>
                  <a:lnTo>
                    <a:pt x="25" y="26"/>
                  </a:lnTo>
                  <a:lnTo>
                    <a:pt x="31" y="25"/>
                  </a:lnTo>
                  <a:lnTo>
                    <a:pt x="38" y="25"/>
                  </a:lnTo>
                  <a:lnTo>
                    <a:pt x="37" y="19"/>
                  </a:lnTo>
                  <a:lnTo>
                    <a:pt x="35" y="12"/>
                  </a:lnTo>
                  <a:lnTo>
                    <a:pt x="34" y="6"/>
                  </a:lnTo>
                  <a:lnTo>
                    <a:pt x="33" y="0"/>
                  </a:lnTo>
                  <a:lnTo>
                    <a:pt x="29" y="0"/>
                  </a:lnTo>
                  <a:lnTo>
                    <a:pt x="25" y="0"/>
                  </a:lnTo>
                  <a:lnTo>
                    <a:pt x="21" y="0"/>
                  </a:lnTo>
                  <a:lnTo>
                    <a:pt x="16" y="0"/>
                  </a:lnTo>
                  <a:lnTo>
                    <a:pt x="12" y="0"/>
                  </a:lnTo>
                  <a:lnTo>
                    <a:pt x="9" y="0"/>
                  </a:lnTo>
                  <a:lnTo>
                    <a:pt x="5" y="0"/>
                  </a:lnTo>
                  <a:lnTo>
                    <a:pt x="0" y="0"/>
                  </a:lnTo>
                  <a:close/>
                </a:path>
              </a:pathLst>
            </a:custGeom>
            <a:solidFill>
              <a:srgbClr val="703F21"/>
            </a:solidFill>
            <a:ln w="9525">
              <a:noFill/>
              <a:round/>
              <a:headEnd/>
              <a:tailEnd/>
            </a:ln>
          </p:spPr>
          <p:txBody>
            <a:bodyPr/>
            <a:lstStyle/>
            <a:p>
              <a:endParaRPr lang="en-US"/>
            </a:p>
          </p:txBody>
        </p:sp>
        <p:sp>
          <p:nvSpPr>
            <p:cNvPr id="254" name="Freeform 216"/>
            <p:cNvSpPr>
              <a:spLocks/>
            </p:cNvSpPr>
            <p:nvPr/>
          </p:nvSpPr>
          <p:spPr bwMode="auto">
            <a:xfrm>
              <a:off x="2959" y="1289"/>
              <a:ext cx="6" cy="4"/>
            </a:xfrm>
            <a:custGeom>
              <a:avLst/>
              <a:gdLst/>
              <a:ahLst/>
              <a:cxnLst>
                <a:cxn ang="0">
                  <a:pos x="0" y="0"/>
                </a:cxn>
                <a:cxn ang="0">
                  <a:pos x="0" y="7"/>
                </a:cxn>
                <a:cxn ang="0">
                  <a:pos x="0" y="13"/>
                </a:cxn>
                <a:cxn ang="0">
                  <a:pos x="0" y="20"/>
                </a:cxn>
                <a:cxn ang="0">
                  <a:pos x="0" y="27"/>
                </a:cxn>
                <a:cxn ang="0">
                  <a:pos x="3" y="27"/>
                </a:cxn>
                <a:cxn ang="0">
                  <a:pos x="5" y="27"/>
                </a:cxn>
                <a:cxn ang="0">
                  <a:pos x="8" y="27"/>
                </a:cxn>
                <a:cxn ang="0">
                  <a:pos x="10" y="27"/>
                </a:cxn>
                <a:cxn ang="0">
                  <a:pos x="16" y="26"/>
                </a:cxn>
                <a:cxn ang="0">
                  <a:pos x="22" y="26"/>
                </a:cxn>
                <a:cxn ang="0">
                  <a:pos x="27" y="25"/>
                </a:cxn>
                <a:cxn ang="0">
                  <a:pos x="33" y="25"/>
                </a:cxn>
                <a:cxn ang="0">
                  <a:pos x="32" y="19"/>
                </a:cxn>
                <a:cxn ang="0">
                  <a:pos x="30" y="12"/>
                </a:cxn>
                <a:cxn ang="0">
                  <a:pos x="29" y="6"/>
                </a:cxn>
                <a:cxn ang="0">
                  <a:pos x="28" y="0"/>
                </a:cxn>
                <a:cxn ang="0">
                  <a:pos x="21" y="0"/>
                </a:cxn>
                <a:cxn ang="0">
                  <a:pos x="15" y="0"/>
                </a:cxn>
                <a:cxn ang="0">
                  <a:pos x="7" y="0"/>
                </a:cxn>
                <a:cxn ang="0">
                  <a:pos x="0" y="0"/>
                </a:cxn>
              </a:cxnLst>
              <a:rect l="0" t="0" r="r" b="b"/>
              <a:pathLst>
                <a:path w="33" h="27">
                  <a:moveTo>
                    <a:pt x="0" y="0"/>
                  </a:moveTo>
                  <a:lnTo>
                    <a:pt x="0" y="7"/>
                  </a:lnTo>
                  <a:lnTo>
                    <a:pt x="0" y="13"/>
                  </a:lnTo>
                  <a:lnTo>
                    <a:pt x="0" y="20"/>
                  </a:lnTo>
                  <a:lnTo>
                    <a:pt x="0" y="27"/>
                  </a:lnTo>
                  <a:lnTo>
                    <a:pt x="3" y="27"/>
                  </a:lnTo>
                  <a:lnTo>
                    <a:pt x="5" y="27"/>
                  </a:lnTo>
                  <a:lnTo>
                    <a:pt x="8" y="27"/>
                  </a:lnTo>
                  <a:lnTo>
                    <a:pt x="10" y="27"/>
                  </a:lnTo>
                  <a:lnTo>
                    <a:pt x="16" y="26"/>
                  </a:lnTo>
                  <a:lnTo>
                    <a:pt x="22" y="26"/>
                  </a:lnTo>
                  <a:lnTo>
                    <a:pt x="27" y="25"/>
                  </a:lnTo>
                  <a:lnTo>
                    <a:pt x="33" y="25"/>
                  </a:lnTo>
                  <a:lnTo>
                    <a:pt x="32" y="19"/>
                  </a:lnTo>
                  <a:lnTo>
                    <a:pt x="30" y="12"/>
                  </a:lnTo>
                  <a:lnTo>
                    <a:pt x="29" y="6"/>
                  </a:lnTo>
                  <a:lnTo>
                    <a:pt x="28" y="0"/>
                  </a:lnTo>
                  <a:lnTo>
                    <a:pt x="21" y="0"/>
                  </a:lnTo>
                  <a:lnTo>
                    <a:pt x="15" y="0"/>
                  </a:lnTo>
                  <a:lnTo>
                    <a:pt x="7" y="0"/>
                  </a:lnTo>
                  <a:lnTo>
                    <a:pt x="0" y="0"/>
                  </a:lnTo>
                  <a:close/>
                </a:path>
              </a:pathLst>
            </a:custGeom>
            <a:solidFill>
              <a:srgbClr val="75421E"/>
            </a:solidFill>
            <a:ln w="9525">
              <a:noFill/>
              <a:round/>
              <a:headEnd/>
              <a:tailEnd/>
            </a:ln>
          </p:spPr>
          <p:txBody>
            <a:bodyPr/>
            <a:lstStyle/>
            <a:p>
              <a:endParaRPr lang="en-US"/>
            </a:p>
          </p:txBody>
        </p:sp>
        <p:sp>
          <p:nvSpPr>
            <p:cNvPr id="255" name="Freeform 217"/>
            <p:cNvSpPr>
              <a:spLocks/>
            </p:cNvSpPr>
            <p:nvPr/>
          </p:nvSpPr>
          <p:spPr bwMode="auto">
            <a:xfrm>
              <a:off x="2960" y="1289"/>
              <a:ext cx="5" cy="4"/>
            </a:xfrm>
            <a:custGeom>
              <a:avLst/>
              <a:gdLst/>
              <a:ahLst/>
              <a:cxnLst>
                <a:cxn ang="0">
                  <a:pos x="0" y="0"/>
                </a:cxn>
                <a:cxn ang="0">
                  <a:pos x="0" y="27"/>
                </a:cxn>
                <a:cxn ang="0">
                  <a:pos x="8" y="27"/>
                </a:cxn>
                <a:cxn ang="0">
                  <a:pos x="28" y="25"/>
                </a:cxn>
                <a:cxn ang="0">
                  <a:pos x="23" y="0"/>
                </a:cxn>
                <a:cxn ang="0">
                  <a:pos x="0" y="0"/>
                </a:cxn>
              </a:cxnLst>
              <a:rect l="0" t="0" r="r" b="b"/>
              <a:pathLst>
                <a:path w="28" h="27">
                  <a:moveTo>
                    <a:pt x="0" y="0"/>
                  </a:moveTo>
                  <a:lnTo>
                    <a:pt x="0" y="27"/>
                  </a:lnTo>
                  <a:lnTo>
                    <a:pt x="8" y="27"/>
                  </a:lnTo>
                  <a:lnTo>
                    <a:pt x="28" y="25"/>
                  </a:lnTo>
                  <a:lnTo>
                    <a:pt x="23" y="0"/>
                  </a:lnTo>
                  <a:lnTo>
                    <a:pt x="0" y="0"/>
                  </a:lnTo>
                  <a:close/>
                </a:path>
              </a:pathLst>
            </a:custGeom>
            <a:solidFill>
              <a:srgbClr val="7C421C"/>
            </a:solidFill>
            <a:ln w="9525">
              <a:noFill/>
              <a:round/>
              <a:headEnd/>
              <a:tailEnd/>
            </a:ln>
          </p:spPr>
          <p:txBody>
            <a:bodyPr/>
            <a:lstStyle/>
            <a:p>
              <a:endParaRPr lang="en-US"/>
            </a:p>
          </p:txBody>
        </p:sp>
        <p:sp>
          <p:nvSpPr>
            <p:cNvPr id="256" name="Freeform 218"/>
            <p:cNvSpPr>
              <a:spLocks/>
            </p:cNvSpPr>
            <p:nvPr/>
          </p:nvSpPr>
          <p:spPr bwMode="auto">
            <a:xfrm>
              <a:off x="2961" y="1295"/>
              <a:ext cx="9" cy="52"/>
            </a:xfrm>
            <a:custGeom>
              <a:avLst/>
              <a:gdLst/>
              <a:ahLst/>
              <a:cxnLst>
                <a:cxn ang="0">
                  <a:pos x="0" y="2"/>
                </a:cxn>
                <a:cxn ang="0">
                  <a:pos x="11" y="0"/>
                </a:cxn>
                <a:cxn ang="0">
                  <a:pos x="25" y="0"/>
                </a:cxn>
                <a:cxn ang="0">
                  <a:pos x="38" y="78"/>
                </a:cxn>
                <a:cxn ang="0">
                  <a:pos x="46" y="152"/>
                </a:cxn>
                <a:cxn ang="0">
                  <a:pos x="51" y="227"/>
                </a:cxn>
                <a:cxn ang="0">
                  <a:pos x="52" y="304"/>
                </a:cxn>
                <a:cxn ang="0">
                  <a:pos x="30" y="311"/>
                </a:cxn>
                <a:cxn ang="0">
                  <a:pos x="28" y="233"/>
                </a:cxn>
                <a:cxn ang="0">
                  <a:pos x="24" y="156"/>
                </a:cxn>
                <a:cxn ang="0">
                  <a:pos x="14" y="80"/>
                </a:cxn>
                <a:cxn ang="0">
                  <a:pos x="0" y="2"/>
                </a:cxn>
              </a:cxnLst>
              <a:rect l="0" t="0" r="r" b="b"/>
              <a:pathLst>
                <a:path w="52" h="311">
                  <a:moveTo>
                    <a:pt x="0" y="2"/>
                  </a:moveTo>
                  <a:lnTo>
                    <a:pt x="11" y="0"/>
                  </a:lnTo>
                  <a:lnTo>
                    <a:pt x="25" y="0"/>
                  </a:lnTo>
                  <a:lnTo>
                    <a:pt x="38" y="78"/>
                  </a:lnTo>
                  <a:lnTo>
                    <a:pt x="46" y="152"/>
                  </a:lnTo>
                  <a:lnTo>
                    <a:pt x="51" y="227"/>
                  </a:lnTo>
                  <a:lnTo>
                    <a:pt x="52" y="304"/>
                  </a:lnTo>
                  <a:lnTo>
                    <a:pt x="30" y="311"/>
                  </a:lnTo>
                  <a:lnTo>
                    <a:pt x="28" y="233"/>
                  </a:lnTo>
                  <a:lnTo>
                    <a:pt x="24" y="156"/>
                  </a:lnTo>
                  <a:lnTo>
                    <a:pt x="14" y="80"/>
                  </a:lnTo>
                  <a:lnTo>
                    <a:pt x="0" y="2"/>
                  </a:lnTo>
                  <a:close/>
                </a:path>
              </a:pathLst>
            </a:custGeom>
            <a:solidFill>
              <a:srgbClr val="7C421C"/>
            </a:solidFill>
            <a:ln w="9525">
              <a:noFill/>
              <a:round/>
              <a:headEnd/>
              <a:tailEnd/>
            </a:ln>
          </p:spPr>
          <p:txBody>
            <a:bodyPr/>
            <a:lstStyle/>
            <a:p>
              <a:endParaRPr lang="en-US"/>
            </a:p>
          </p:txBody>
        </p:sp>
        <p:sp>
          <p:nvSpPr>
            <p:cNvPr id="257" name="Freeform 219"/>
            <p:cNvSpPr>
              <a:spLocks/>
            </p:cNvSpPr>
            <p:nvPr/>
          </p:nvSpPr>
          <p:spPr bwMode="auto">
            <a:xfrm>
              <a:off x="2960" y="1295"/>
              <a:ext cx="9" cy="52"/>
            </a:xfrm>
            <a:custGeom>
              <a:avLst/>
              <a:gdLst/>
              <a:ahLst/>
              <a:cxnLst>
                <a:cxn ang="0">
                  <a:pos x="0" y="2"/>
                </a:cxn>
                <a:cxn ang="0">
                  <a:pos x="2" y="1"/>
                </a:cxn>
                <a:cxn ang="0">
                  <a:pos x="5" y="1"/>
                </a:cxn>
                <a:cxn ang="0">
                  <a:pos x="8" y="1"/>
                </a:cxn>
                <a:cxn ang="0">
                  <a:pos x="12" y="0"/>
                </a:cxn>
                <a:cxn ang="0">
                  <a:pos x="15" y="0"/>
                </a:cxn>
                <a:cxn ang="0">
                  <a:pos x="18" y="0"/>
                </a:cxn>
                <a:cxn ang="0">
                  <a:pos x="22" y="0"/>
                </a:cxn>
                <a:cxn ang="0">
                  <a:pos x="27" y="0"/>
                </a:cxn>
                <a:cxn ang="0">
                  <a:pos x="38" y="78"/>
                </a:cxn>
                <a:cxn ang="0">
                  <a:pos x="47" y="152"/>
                </a:cxn>
                <a:cxn ang="0">
                  <a:pos x="51" y="227"/>
                </a:cxn>
                <a:cxn ang="0">
                  <a:pos x="53" y="304"/>
                </a:cxn>
                <a:cxn ang="0">
                  <a:pos x="48" y="306"/>
                </a:cxn>
                <a:cxn ang="0">
                  <a:pos x="41" y="307"/>
                </a:cxn>
                <a:cxn ang="0">
                  <a:pos x="35" y="309"/>
                </a:cxn>
                <a:cxn ang="0">
                  <a:pos x="30" y="311"/>
                </a:cxn>
                <a:cxn ang="0">
                  <a:pos x="28" y="233"/>
                </a:cxn>
                <a:cxn ang="0">
                  <a:pos x="23" y="156"/>
                </a:cxn>
                <a:cxn ang="0">
                  <a:pos x="14" y="80"/>
                </a:cxn>
                <a:cxn ang="0">
                  <a:pos x="0" y="2"/>
                </a:cxn>
              </a:cxnLst>
              <a:rect l="0" t="0" r="r" b="b"/>
              <a:pathLst>
                <a:path w="53" h="311">
                  <a:moveTo>
                    <a:pt x="0" y="2"/>
                  </a:moveTo>
                  <a:lnTo>
                    <a:pt x="2" y="1"/>
                  </a:lnTo>
                  <a:lnTo>
                    <a:pt x="5" y="1"/>
                  </a:lnTo>
                  <a:lnTo>
                    <a:pt x="8" y="1"/>
                  </a:lnTo>
                  <a:lnTo>
                    <a:pt x="12" y="0"/>
                  </a:lnTo>
                  <a:lnTo>
                    <a:pt x="15" y="0"/>
                  </a:lnTo>
                  <a:lnTo>
                    <a:pt x="18" y="0"/>
                  </a:lnTo>
                  <a:lnTo>
                    <a:pt x="22" y="0"/>
                  </a:lnTo>
                  <a:lnTo>
                    <a:pt x="27" y="0"/>
                  </a:lnTo>
                  <a:lnTo>
                    <a:pt x="38" y="78"/>
                  </a:lnTo>
                  <a:lnTo>
                    <a:pt x="47" y="152"/>
                  </a:lnTo>
                  <a:lnTo>
                    <a:pt x="51" y="227"/>
                  </a:lnTo>
                  <a:lnTo>
                    <a:pt x="53" y="304"/>
                  </a:lnTo>
                  <a:lnTo>
                    <a:pt x="48" y="306"/>
                  </a:lnTo>
                  <a:lnTo>
                    <a:pt x="41" y="307"/>
                  </a:lnTo>
                  <a:lnTo>
                    <a:pt x="35" y="309"/>
                  </a:lnTo>
                  <a:lnTo>
                    <a:pt x="30" y="311"/>
                  </a:lnTo>
                  <a:lnTo>
                    <a:pt x="28" y="233"/>
                  </a:lnTo>
                  <a:lnTo>
                    <a:pt x="23" y="156"/>
                  </a:lnTo>
                  <a:lnTo>
                    <a:pt x="14" y="80"/>
                  </a:lnTo>
                  <a:lnTo>
                    <a:pt x="0" y="2"/>
                  </a:lnTo>
                  <a:close/>
                </a:path>
              </a:pathLst>
            </a:custGeom>
            <a:solidFill>
              <a:srgbClr val="75421E"/>
            </a:solidFill>
            <a:ln w="9525">
              <a:noFill/>
              <a:round/>
              <a:headEnd/>
              <a:tailEnd/>
            </a:ln>
          </p:spPr>
          <p:txBody>
            <a:bodyPr/>
            <a:lstStyle/>
            <a:p>
              <a:endParaRPr lang="en-US"/>
            </a:p>
          </p:txBody>
        </p:sp>
        <p:sp>
          <p:nvSpPr>
            <p:cNvPr id="258" name="Freeform 220"/>
            <p:cNvSpPr>
              <a:spLocks/>
            </p:cNvSpPr>
            <p:nvPr/>
          </p:nvSpPr>
          <p:spPr bwMode="auto">
            <a:xfrm>
              <a:off x="2959" y="1295"/>
              <a:ext cx="9" cy="52"/>
            </a:xfrm>
            <a:custGeom>
              <a:avLst/>
              <a:gdLst/>
              <a:ahLst/>
              <a:cxnLst>
                <a:cxn ang="0">
                  <a:pos x="0" y="2"/>
                </a:cxn>
                <a:cxn ang="0">
                  <a:pos x="3" y="1"/>
                </a:cxn>
                <a:cxn ang="0">
                  <a:pos x="6" y="1"/>
                </a:cxn>
                <a:cxn ang="0">
                  <a:pos x="9" y="1"/>
                </a:cxn>
                <a:cxn ang="0">
                  <a:pos x="11" y="0"/>
                </a:cxn>
                <a:cxn ang="0">
                  <a:pos x="16" y="0"/>
                </a:cxn>
                <a:cxn ang="0">
                  <a:pos x="19" y="0"/>
                </a:cxn>
                <a:cxn ang="0">
                  <a:pos x="22" y="0"/>
                </a:cxn>
                <a:cxn ang="0">
                  <a:pos x="25" y="0"/>
                </a:cxn>
                <a:cxn ang="0">
                  <a:pos x="38" y="78"/>
                </a:cxn>
                <a:cxn ang="0">
                  <a:pos x="48" y="152"/>
                </a:cxn>
                <a:cxn ang="0">
                  <a:pos x="52" y="227"/>
                </a:cxn>
                <a:cxn ang="0">
                  <a:pos x="54" y="304"/>
                </a:cxn>
                <a:cxn ang="0">
                  <a:pos x="48" y="306"/>
                </a:cxn>
                <a:cxn ang="0">
                  <a:pos x="42" y="307"/>
                </a:cxn>
                <a:cxn ang="0">
                  <a:pos x="37" y="309"/>
                </a:cxn>
                <a:cxn ang="0">
                  <a:pos x="32" y="311"/>
                </a:cxn>
                <a:cxn ang="0">
                  <a:pos x="32" y="272"/>
                </a:cxn>
                <a:cxn ang="0">
                  <a:pos x="29" y="233"/>
                </a:cxn>
                <a:cxn ang="0">
                  <a:pos x="27" y="195"/>
                </a:cxn>
                <a:cxn ang="0">
                  <a:pos x="24" y="156"/>
                </a:cxn>
                <a:cxn ang="0">
                  <a:pos x="19" y="119"/>
                </a:cxn>
                <a:cxn ang="0">
                  <a:pos x="13" y="80"/>
                </a:cxn>
                <a:cxn ang="0">
                  <a:pos x="7" y="42"/>
                </a:cxn>
                <a:cxn ang="0">
                  <a:pos x="0" y="2"/>
                </a:cxn>
              </a:cxnLst>
              <a:rect l="0" t="0" r="r" b="b"/>
              <a:pathLst>
                <a:path w="54" h="311">
                  <a:moveTo>
                    <a:pt x="0" y="2"/>
                  </a:moveTo>
                  <a:lnTo>
                    <a:pt x="3" y="1"/>
                  </a:lnTo>
                  <a:lnTo>
                    <a:pt x="6" y="1"/>
                  </a:lnTo>
                  <a:lnTo>
                    <a:pt x="9" y="1"/>
                  </a:lnTo>
                  <a:lnTo>
                    <a:pt x="11" y="0"/>
                  </a:lnTo>
                  <a:lnTo>
                    <a:pt x="16" y="0"/>
                  </a:lnTo>
                  <a:lnTo>
                    <a:pt x="19" y="0"/>
                  </a:lnTo>
                  <a:lnTo>
                    <a:pt x="22" y="0"/>
                  </a:lnTo>
                  <a:lnTo>
                    <a:pt x="25" y="0"/>
                  </a:lnTo>
                  <a:lnTo>
                    <a:pt x="38" y="78"/>
                  </a:lnTo>
                  <a:lnTo>
                    <a:pt x="48" y="152"/>
                  </a:lnTo>
                  <a:lnTo>
                    <a:pt x="52" y="227"/>
                  </a:lnTo>
                  <a:lnTo>
                    <a:pt x="54" y="304"/>
                  </a:lnTo>
                  <a:lnTo>
                    <a:pt x="48" y="306"/>
                  </a:lnTo>
                  <a:lnTo>
                    <a:pt x="42" y="307"/>
                  </a:lnTo>
                  <a:lnTo>
                    <a:pt x="37" y="309"/>
                  </a:lnTo>
                  <a:lnTo>
                    <a:pt x="32" y="311"/>
                  </a:lnTo>
                  <a:lnTo>
                    <a:pt x="32" y="272"/>
                  </a:lnTo>
                  <a:lnTo>
                    <a:pt x="29" y="233"/>
                  </a:lnTo>
                  <a:lnTo>
                    <a:pt x="27" y="195"/>
                  </a:lnTo>
                  <a:lnTo>
                    <a:pt x="24" y="156"/>
                  </a:lnTo>
                  <a:lnTo>
                    <a:pt x="19" y="119"/>
                  </a:lnTo>
                  <a:lnTo>
                    <a:pt x="13" y="80"/>
                  </a:lnTo>
                  <a:lnTo>
                    <a:pt x="7" y="42"/>
                  </a:lnTo>
                  <a:lnTo>
                    <a:pt x="0" y="2"/>
                  </a:lnTo>
                  <a:close/>
                </a:path>
              </a:pathLst>
            </a:custGeom>
            <a:solidFill>
              <a:srgbClr val="703F21"/>
            </a:solidFill>
            <a:ln w="9525">
              <a:noFill/>
              <a:round/>
              <a:headEnd/>
              <a:tailEnd/>
            </a:ln>
          </p:spPr>
          <p:txBody>
            <a:bodyPr/>
            <a:lstStyle/>
            <a:p>
              <a:endParaRPr lang="en-US"/>
            </a:p>
          </p:txBody>
        </p:sp>
        <p:sp>
          <p:nvSpPr>
            <p:cNvPr id="259" name="Freeform 221"/>
            <p:cNvSpPr>
              <a:spLocks/>
            </p:cNvSpPr>
            <p:nvPr/>
          </p:nvSpPr>
          <p:spPr bwMode="auto">
            <a:xfrm>
              <a:off x="2959" y="1295"/>
              <a:ext cx="9" cy="52"/>
            </a:xfrm>
            <a:custGeom>
              <a:avLst/>
              <a:gdLst/>
              <a:ahLst/>
              <a:cxnLst>
                <a:cxn ang="0">
                  <a:pos x="0" y="2"/>
                </a:cxn>
                <a:cxn ang="0">
                  <a:pos x="4" y="1"/>
                </a:cxn>
                <a:cxn ang="0">
                  <a:pos x="7" y="1"/>
                </a:cxn>
                <a:cxn ang="0">
                  <a:pos x="9" y="1"/>
                </a:cxn>
                <a:cxn ang="0">
                  <a:pos x="12" y="0"/>
                </a:cxn>
                <a:cxn ang="0">
                  <a:pos x="15" y="0"/>
                </a:cxn>
                <a:cxn ang="0">
                  <a:pos x="20" y="0"/>
                </a:cxn>
                <a:cxn ang="0">
                  <a:pos x="23" y="0"/>
                </a:cxn>
                <a:cxn ang="0">
                  <a:pos x="26" y="0"/>
                </a:cxn>
                <a:cxn ang="0">
                  <a:pos x="39" y="78"/>
                </a:cxn>
                <a:cxn ang="0">
                  <a:pos x="47" y="152"/>
                </a:cxn>
                <a:cxn ang="0">
                  <a:pos x="53" y="227"/>
                </a:cxn>
                <a:cxn ang="0">
                  <a:pos x="54" y="304"/>
                </a:cxn>
                <a:cxn ang="0">
                  <a:pos x="48" y="306"/>
                </a:cxn>
                <a:cxn ang="0">
                  <a:pos x="42" y="307"/>
                </a:cxn>
                <a:cxn ang="0">
                  <a:pos x="37" y="309"/>
                </a:cxn>
                <a:cxn ang="0">
                  <a:pos x="30" y="311"/>
                </a:cxn>
                <a:cxn ang="0">
                  <a:pos x="28" y="233"/>
                </a:cxn>
                <a:cxn ang="0">
                  <a:pos x="24" y="156"/>
                </a:cxn>
                <a:cxn ang="0">
                  <a:pos x="14" y="80"/>
                </a:cxn>
                <a:cxn ang="0">
                  <a:pos x="0" y="2"/>
                </a:cxn>
              </a:cxnLst>
              <a:rect l="0" t="0" r="r" b="b"/>
              <a:pathLst>
                <a:path w="54" h="311">
                  <a:moveTo>
                    <a:pt x="0" y="2"/>
                  </a:moveTo>
                  <a:lnTo>
                    <a:pt x="4" y="1"/>
                  </a:lnTo>
                  <a:lnTo>
                    <a:pt x="7" y="1"/>
                  </a:lnTo>
                  <a:lnTo>
                    <a:pt x="9" y="1"/>
                  </a:lnTo>
                  <a:lnTo>
                    <a:pt x="12" y="0"/>
                  </a:lnTo>
                  <a:lnTo>
                    <a:pt x="15" y="0"/>
                  </a:lnTo>
                  <a:lnTo>
                    <a:pt x="20" y="0"/>
                  </a:lnTo>
                  <a:lnTo>
                    <a:pt x="23" y="0"/>
                  </a:lnTo>
                  <a:lnTo>
                    <a:pt x="26" y="0"/>
                  </a:lnTo>
                  <a:lnTo>
                    <a:pt x="39" y="78"/>
                  </a:lnTo>
                  <a:lnTo>
                    <a:pt x="47" y="152"/>
                  </a:lnTo>
                  <a:lnTo>
                    <a:pt x="53" y="227"/>
                  </a:lnTo>
                  <a:lnTo>
                    <a:pt x="54" y="304"/>
                  </a:lnTo>
                  <a:lnTo>
                    <a:pt x="48" y="306"/>
                  </a:lnTo>
                  <a:lnTo>
                    <a:pt x="42" y="307"/>
                  </a:lnTo>
                  <a:lnTo>
                    <a:pt x="37" y="309"/>
                  </a:lnTo>
                  <a:lnTo>
                    <a:pt x="30" y="311"/>
                  </a:lnTo>
                  <a:lnTo>
                    <a:pt x="28" y="233"/>
                  </a:lnTo>
                  <a:lnTo>
                    <a:pt x="24" y="156"/>
                  </a:lnTo>
                  <a:lnTo>
                    <a:pt x="14" y="80"/>
                  </a:lnTo>
                  <a:lnTo>
                    <a:pt x="0" y="2"/>
                  </a:lnTo>
                  <a:close/>
                </a:path>
              </a:pathLst>
            </a:custGeom>
            <a:solidFill>
              <a:srgbClr val="683F23"/>
            </a:solidFill>
            <a:ln w="9525">
              <a:noFill/>
              <a:round/>
              <a:headEnd/>
              <a:tailEnd/>
            </a:ln>
          </p:spPr>
          <p:txBody>
            <a:bodyPr/>
            <a:lstStyle/>
            <a:p>
              <a:endParaRPr lang="en-US"/>
            </a:p>
          </p:txBody>
        </p:sp>
        <p:sp>
          <p:nvSpPr>
            <p:cNvPr id="260" name="Freeform 222"/>
            <p:cNvSpPr>
              <a:spLocks/>
            </p:cNvSpPr>
            <p:nvPr/>
          </p:nvSpPr>
          <p:spPr bwMode="auto">
            <a:xfrm>
              <a:off x="2958" y="1295"/>
              <a:ext cx="9" cy="52"/>
            </a:xfrm>
            <a:custGeom>
              <a:avLst/>
              <a:gdLst/>
              <a:ahLst/>
              <a:cxnLst>
                <a:cxn ang="0">
                  <a:pos x="0" y="2"/>
                </a:cxn>
                <a:cxn ang="0">
                  <a:pos x="2" y="1"/>
                </a:cxn>
                <a:cxn ang="0">
                  <a:pos x="5" y="1"/>
                </a:cxn>
                <a:cxn ang="0">
                  <a:pos x="9" y="1"/>
                </a:cxn>
                <a:cxn ang="0">
                  <a:pos x="12" y="0"/>
                </a:cxn>
                <a:cxn ang="0">
                  <a:pos x="15" y="0"/>
                </a:cxn>
                <a:cxn ang="0">
                  <a:pos x="18" y="0"/>
                </a:cxn>
                <a:cxn ang="0">
                  <a:pos x="21" y="0"/>
                </a:cxn>
                <a:cxn ang="0">
                  <a:pos x="26" y="0"/>
                </a:cxn>
                <a:cxn ang="0">
                  <a:pos x="38" y="78"/>
                </a:cxn>
                <a:cxn ang="0">
                  <a:pos x="47" y="152"/>
                </a:cxn>
                <a:cxn ang="0">
                  <a:pos x="51" y="227"/>
                </a:cxn>
                <a:cxn ang="0">
                  <a:pos x="53" y="304"/>
                </a:cxn>
                <a:cxn ang="0">
                  <a:pos x="48" y="306"/>
                </a:cxn>
                <a:cxn ang="0">
                  <a:pos x="42" y="307"/>
                </a:cxn>
                <a:cxn ang="0">
                  <a:pos x="35" y="309"/>
                </a:cxn>
                <a:cxn ang="0">
                  <a:pos x="30" y="311"/>
                </a:cxn>
                <a:cxn ang="0">
                  <a:pos x="28" y="233"/>
                </a:cxn>
                <a:cxn ang="0">
                  <a:pos x="22" y="156"/>
                </a:cxn>
                <a:cxn ang="0">
                  <a:pos x="13" y="80"/>
                </a:cxn>
                <a:cxn ang="0">
                  <a:pos x="0" y="2"/>
                </a:cxn>
              </a:cxnLst>
              <a:rect l="0" t="0" r="r" b="b"/>
              <a:pathLst>
                <a:path w="53" h="311">
                  <a:moveTo>
                    <a:pt x="0" y="2"/>
                  </a:moveTo>
                  <a:lnTo>
                    <a:pt x="2" y="1"/>
                  </a:lnTo>
                  <a:lnTo>
                    <a:pt x="5" y="1"/>
                  </a:lnTo>
                  <a:lnTo>
                    <a:pt x="9" y="1"/>
                  </a:lnTo>
                  <a:lnTo>
                    <a:pt x="12" y="0"/>
                  </a:lnTo>
                  <a:lnTo>
                    <a:pt x="15" y="0"/>
                  </a:lnTo>
                  <a:lnTo>
                    <a:pt x="18" y="0"/>
                  </a:lnTo>
                  <a:lnTo>
                    <a:pt x="21" y="0"/>
                  </a:lnTo>
                  <a:lnTo>
                    <a:pt x="26" y="0"/>
                  </a:lnTo>
                  <a:lnTo>
                    <a:pt x="38" y="78"/>
                  </a:lnTo>
                  <a:lnTo>
                    <a:pt x="47" y="152"/>
                  </a:lnTo>
                  <a:lnTo>
                    <a:pt x="51" y="227"/>
                  </a:lnTo>
                  <a:lnTo>
                    <a:pt x="53" y="304"/>
                  </a:lnTo>
                  <a:lnTo>
                    <a:pt x="48" y="306"/>
                  </a:lnTo>
                  <a:lnTo>
                    <a:pt x="42" y="307"/>
                  </a:lnTo>
                  <a:lnTo>
                    <a:pt x="35" y="309"/>
                  </a:lnTo>
                  <a:lnTo>
                    <a:pt x="30" y="311"/>
                  </a:lnTo>
                  <a:lnTo>
                    <a:pt x="28" y="233"/>
                  </a:lnTo>
                  <a:lnTo>
                    <a:pt x="22" y="156"/>
                  </a:lnTo>
                  <a:lnTo>
                    <a:pt x="13" y="80"/>
                  </a:lnTo>
                  <a:lnTo>
                    <a:pt x="0" y="2"/>
                  </a:lnTo>
                  <a:close/>
                </a:path>
              </a:pathLst>
            </a:custGeom>
            <a:solidFill>
              <a:srgbClr val="603D26"/>
            </a:solidFill>
            <a:ln w="9525">
              <a:noFill/>
              <a:round/>
              <a:headEnd/>
              <a:tailEnd/>
            </a:ln>
          </p:spPr>
          <p:txBody>
            <a:bodyPr/>
            <a:lstStyle/>
            <a:p>
              <a:endParaRPr lang="en-US"/>
            </a:p>
          </p:txBody>
        </p:sp>
        <p:sp>
          <p:nvSpPr>
            <p:cNvPr id="261" name="Freeform 223"/>
            <p:cNvSpPr>
              <a:spLocks/>
            </p:cNvSpPr>
            <p:nvPr/>
          </p:nvSpPr>
          <p:spPr bwMode="auto">
            <a:xfrm>
              <a:off x="2957" y="1295"/>
              <a:ext cx="9" cy="52"/>
            </a:xfrm>
            <a:custGeom>
              <a:avLst/>
              <a:gdLst/>
              <a:ahLst/>
              <a:cxnLst>
                <a:cxn ang="0">
                  <a:pos x="0" y="2"/>
                </a:cxn>
                <a:cxn ang="0">
                  <a:pos x="3" y="1"/>
                </a:cxn>
                <a:cxn ang="0">
                  <a:pos x="6" y="1"/>
                </a:cxn>
                <a:cxn ang="0">
                  <a:pos x="9" y="1"/>
                </a:cxn>
                <a:cxn ang="0">
                  <a:pos x="11" y="0"/>
                </a:cxn>
                <a:cxn ang="0">
                  <a:pos x="16" y="0"/>
                </a:cxn>
                <a:cxn ang="0">
                  <a:pos x="19" y="0"/>
                </a:cxn>
                <a:cxn ang="0">
                  <a:pos x="22" y="0"/>
                </a:cxn>
                <a:cxn ang="0">
                  <a:pos x="25" y="0"/>
                </a:cxn>
                <a:cxn ang="0">
                  <a:pos x="39" y="78"/>
                </a:cxn>
                <a:cxn ang="0">
                  <a:pos x="48" y="152"/>
                </a:cxn>
                <a:cxn ang="0">
                  <a:pos x="53" y="227"/>
                </a:cxn>
                <a:cxn ang="0">
                  <a:pos x="54" y="304"/>
                </a:cxn>
                <a:cxn ang="0">
                  <a:pos x="49" y="306"/>
                </a:cxn>
                <a:cxn ang="0">
                  <a:pos x="42" y="307"/>
                </a:cxn>
                <a:cxn ang="0">
                  <a:pos x="36" y="309"/>
                </a:cxn>
                <a:cxn ang="0">
                  <a:pos x="31" y="311"/>
                </a:cxn>
                <a:cxn ang="0">
                  <a:pos x="29" y="233"/>
                </a:cxn>
                <a:cxn ang="0">
                  <a:pos x="23" y="156"/>
                </a:cxn>
                <a:cxn ang="0">
                  <a:pos x="14" y="80"/>
                </a:cxn>
                <a:cxn ang="0">
                  <a:pos x="0" y="2"/>
                </a:cxn>
              </a:cxnLst>
              <a:rect l="0" t="0" r="r" b="b"/>
              <a:pathLst>
                <a:path w="54" h="311">
                  <a:moveTo>
                    <a:pt x="0" y="2"/>
                  </a:moveTo>
                  <a:lnTo>
                    <a:pt x="3" y="1"/>
                  </a:lnTo>
                  <a:lnTo>
                    <a:pt x="6" y="1"/>
                  </a:lnTo>
                  <a:lnTo>
                    <a:pt x="9" y="1"/>
                  </a:lnTo>
                  <a:lnTo>
                    <a:pt x="11" y="0"/>
                  </a:lnTo>
                  <a:lnTo>
                    <a:pt x="16" y="0"/>
                  </a:lnTo>
                  <a:lnTo>
                    <a:pt x="19" y="0"/>
                  </a:lnTo>
                  <a:lnTo>
                    <a:pt x="22" y="0"/>
                  </a:lnTo>
                  <a:lnTo>
                    <a:pt x="25" y="0"/>
                  </a:lnTo>
                  <a:lnTo>
                    <a:pt x="39" y="78"/>
                  </a:lnTo>
                  <a:lnTo>
                    <a:pt x="48" y="152"/>
                  </a:lnTo>
                  <a:lnTo>
                    <a:pt x="53" y="227"/>
                  </a:lnTo>
                  <a:lnTo>
                    <a:pt x="54" y="304"/>
                  </a:lnTo>
                  <a:lnTo>
                    <a:pt x="49" y="306"/>
                  </a:lnTo>
                  <a:lnTo>
                    <a:pt x="42" y="307"/>
                  </a:lnTo>
                  <a:lnTo>
                    <a:pt x="36" y="309"/>
                  </a:lnTo>
                  <a:lnTo>
                    <a:pt x="31" y="311"/>
                  </a:lnTo>
                  <a:lnTo>
                    <a:pt x="29" y="233"/>
                  </a:lnTo>
                  <a:lnTo>
                    <a:pt x="23" y="156"/>
                  </a:lnTo>
                  <a:lnTo>
                    <a:pt x="14" y="80"/>
                  </a:lnTo>
                  <a:lnTo>
                    <a:pt x="0" y="2"/>
                  </a:lnTo>
                  <a:close/>
                </a:path>
              </a:pathLst>
            </a:custGeom>
            <a:solidFill>
              <a:srgbClr val="5B3D28"/>
            </a:solidFill>
            <a:ln w="9525">
              <a:noFill/>
              <a:round/>
              <a:headEnd/>
              <a:tailEnd/>
            </a:ln>
          </p:spPr>
          <p:txBody>
            <a:bodyPr/>
            <a:lstStyle/>
            <a:p>
              <a:endParaRPr lang="en-US"/>
            </a:p>
          </p:txBody>
        </p:sp>
        <p:sp>
          <p:nvSpPr>
            <p:cNvPr id="262" name="Freeform 224"/>
            <p:cNvSpPr>
              <a:spLocks/>
            </p:cNvSpPr>
            <p:nvPr/>
          </p:nvSpPr>
          <p:spPr bwMode="auto">
            <a:xfrm>
              <a:off x="2956" y="1295"/>
              <a:ext cx="9" cy="52"/>
            </a:xfrm>
            <a:custGeom>
              <a:avLst/>
              <a:gdLst/>
              <a:ahLst/>
              <a:cxnLst>
                <a:cxn ang="0">
                  <a:pos x="0" y="2"/>
                </a:cxn>
                <a:cxn ang="0">
                  <a:pos x="3" y="1"/>
                </a:cxn>
                <a:cxn ang="0">
                  <a:pos x="6" y="1"/>
                </a:cxn>
                <a:cxn ang="0">
                  <a:pos x="8" y="1"/>
                </a:cxn>
                <a:cxn ang="0">
                  <a:pos x="11" y="0"/>
                </a:cxn>
                <a:cxn ang="0">
                  <a:pos x="14" y="0"/>
                </a:cxn>
                <a:cxn ang="0">
                  <a:pos x="19" y="0"/>
                </a:cxn>
                <a:cxn ang="0">
                  <a:pos x="22" y="0"/>
                </a:cxn>
                <a:cxn ang="0">
                  <a:pos x="25" y="0"/>
                </a:cxn>
                <a:cxn ang="0">
                  <a:pos x="38" y="78"/>
                </a:cxn>
                <a:cxn ang="0">
                  <a:pos x="46" y="152"/>
                </a:cxn>
                <a:cxn ang="0">
                  <a:pos x="52" y="227"/>
                </a:cxn>
                <a:cxn ang="0">
                  <a:pos x="53" y="304"/>
                </a:cxn>
                <a:cxn ang="0">
                  <a:pos x="47" y="306"/>
                </a:cxn>
                <a:cxn ang="0">
                  <a:pos x="41" y="307"/>
                </a:cxn>
                <a:cxn ang="0">
                  <a:pos x="36" y="309"/>
                </a:cxn>
                <a:cxn ang="0">
                  <a:pos x="29" y="311"/>
                </a:cxn>
                <a:cxn ang="0">
                  <a:pos x="27" y="233"/>
                </a:cxn>
                <a:cxn ang="0">
                  <a:pos x="23" y="156"/>
                </a:cxn>
                <a:cxn ang="0">
                  <a:pos x="13" y="80"/>
                </a:cxn>
                <a:cxn ang="0">
                  <a:pos x="0" y="2"/>
                </a:cxn>
              </a:cxnLst>
              <a:rect l="0" t="0" r="r" b="b"/>
              <a:pathLst>
                <a:path w="53" h="311">
                  <a:moveTo>
                    <a:pt x="0" y="2"/>
                  </a:moveTo>
                  <a:lnTo>
                    <a:pt x="3" y="1"/>
                  </a:lnTo>
                  <a:lnTo>
                    <a:pt x="6" y="1"/>
                  </a:lnTo>
                  <a:lnTo>
                    <a:pt x="8" y="1"/>
                  </a:lnTo>
                  <a:lnTo>
                    <a:pt x="11" y="0"/>
                  </a:lnTo>
                  <a:lnTo>
                    <a:pt x="14" y="0"/>
                  </a:lnTo>
                  <a:lnTo>
                    <a:pt x="19" y="0"/>
                  </a:lnTo>
                  <a:lnTo>
                    <a:pt x="22" y="0"/>
                  </a:lnTo>
                  <a:lnTo>
                    <a:pt x="25" y="0"/>
                  </a:lnTo>
                  <a:lnTo>
                    <a:pt x="38" y="78"/>
                  </a:lnTo>
                  <a:lnTo>
                    <a:pt x="46" y="152"/>
                  </a:lnTo>
                  <a:lnTo>
                    <a:pt x="52" y="227"/>
                  </a:lnTo>
                  <a:lnTo>
                    <a:pt x="53" y="304"/>
                  </a:lnTo>
                  <a:lnTo>
                    <a:pt x="47" y="306"/>
                  </a:lnTo>
                  <a:lnTo>
                    <a:pt x="41" y="307"/>
                  </a:lnTo>
                  <a:lnTo>
                    <a:pt x="36" y="309"/>
                  </a:lnTo>
                  <a:lnTo>
                    <a:pt x="29" y="311"/>
                  </a:lnTo>
                  <a:lnTo>
                    <a:pt x="27" y="233"/>
                  </a:lnTo>
                  <a:lnTo>
                    <a:pt x="23" y="156"/>
                  </a:lnTo>
                  <a:lnTo>
                    <a:pt x="13" y="80"/>
                  </a:lnTo>
                  <a:lnTo>
                    <a:pt x="0" y="2"/>
                  </a:lnTo>
                  <a:close/>
                </a:path>
              </a:pathLst>
            </a:custGeom>
            <a:solidFill>
              <a:srgbClr val="543A2D"/>
            </a:solidFill>
            <a:ln w="9525">
              <a:noFill/>
              <a:round/>
              <a:headEnd/>
              <a:tailEnd/>
            </a:ln>
          </p:spPr>
          <p:txBody>
            <a:bodyPr/>
            <a:lstStyle/>
            <a:p>
              <a:endParaRPr lang="en-US"/>
            </a:p>
          </p:txBody>
        </p:sp>
        <p:sp>
          <p:nvSpPr>
            <p:cNvPr id="263" name="Freeform 225"/>
            <p:cNvSpPr>
              <a:spLocks/>
            </p:cNvSpPr>
            <p:nvPr/>
          </p:nvSpPr>
          <p:spPr bwMode="auto">
            <a:xfrm>
              <a:off x="2956" y="1295"/>
              <a:ext cx="9" cy="52"/>
            </a:xfrm>
            <a:custGeom>
              <a:avLst/>
              <a:gdLst/>
              <a:ahLst/>
              <a:cxnLst>
                <a:cxn ang="0">
                  <a:pos x="0" y="2"/>
                </a:cxn>
                <a:cxn ang="0">
                  <a:pos x="3" y="1"/>
                </a:cxn>
                <a:cxn ang="0">
                  <a:pos x="7" y="1"/>
                </a:cxn>
                <a:cxn ang="0">
                  <a:pos x="10" y="1"/>
                </a:cxn>
                <a:cxn ang="0">
                  <a:pos x="13" y="0"/>
                </a:cxn>
                <a:cxn ang="0">
                  <a:pos x="16" y="0"/>
                </a:cxn>
                <a:cxn ang="0">
                  <a:pos x="19" y="0"/>
                </a:cxn>
                <a:cxn ang="0">
                  <a:pos x="23" y="0"/>
                </a:cxn>
                <a:cxn ang="0">
                  <a:pos x="27" y="0"/>
                </a:cxn>
                <a:cxn ang="0">
                  <a:pos x="40" y="78"/>
                </a:cxn>
                <a:cxn ang="0">
                  <a:pos x="48" y="152"/>
                </a:cxn>
                <a:cxn ang="0">
                  <a:pos x="53" y="227"/>
                </a:cxn>
                <a:cxn ang="0">
                  <a:pos x="56" y="304"/>
                </a:cxn>
                <a:cxn ang="0">
                  <a:pos x="49" y="306"/>
                </a:cxn>
                <a:cxn ang="0">
                  <a:pos x="43" y="307"/>
                </a:cxn>
                <a:cxn ang="0">
                  <a:pos x="36" y="309"/>
                </a:cxn>
                <a:cxn ang="0">
                  <a:pos x="31" y="311"/>
                </a:cxn>
                <a:cxn ang="0">
                  <a:pos x="29" y="233"/>
                </a:cxn>
                <a:cxn ang="0">
                  <a:pos x="24" y="156"/>
                </a:cxn>
                <a:cxn ang="0">
                  <a:pos x="14" y="80"/>
                </a:cxn>
                <a:cxn ang="0">
                  <a:pos x="0" y="2"/>
                </a:cxn>
              </a:cxnLst>
              <a:rect l="0" t="0" r="r" b="b"/>
              <a:pathLst>
                <a:path w="56" h="311">
                  <a:moveTo>
                    <a:pt x="0" y="2"/>
                  </a:moveTo>
                  <a:lnTo>
                    <a:pt x="3" y="1"/>
                  </a:lnTo>
                  <a:lnTo>
                    <a:pt x="7" y="1"/>
                  </a:lnTo>
                  <a:lnTo>
                    <a:pt x="10" y="1"/>
                  </a:lnTo>
                  <a:lnTo>
                    <a:pt x="13" y="0"/>
                  </a:lnTo>
                  <a:lnTo>
                    <a:pt x="16" y="0"/>
                  </a:lnTo>
                  <a:lnTo>
                    <a:pt x="19" y="0"/>
                  </a:lnTo>
                  <a:lnTo>
                    <a:pt x="23" y="0"/>
                  </a:lnTo>
                  <a:lnTo>
                    <a:pt x="27" y="0"/>
                  </a:lnTo>
                  <a:lnTo>
                    <a:pt x="40" y="78"/>
                  </a:lnTo>
                  <a:lnTo>
                    <a:pt x="48" y="152"/>
                  </a:lnTo>
                  <a:lnTo>
                    <a:pt x="53" y="227"/>
                  </a:lnTo>
                  <a:lnTo>
                    <a:pt x="56" y="304"/>
                  </a:lnTo>
                  <a:lnTo>
                    <a:pt x="49" y="306"/>
                  </a:lnTo>
                  <a:lnTo>
                    <a:pt x="43" y="307"/>
                  </a:lnTo>
                  <a:lnTo>
                    <a:pt x="36" y="309"/>
                  </a:lnTo>
                  <a:lnTo>
                    <a:pt x="31" y="311"/>
                  </a:lnTo>
                  <a:lnTo>
                    <a:pt x="29" y="233"/>
                  </a:lnTo>
                  <a:lnTo>
                    <a:pt x="24" y="156"/>
                  </a:lnTo>
                  <a:lnTo>
                    <a:pt x="14" y="80"/>
                  </a:lnTo>
                  <a:lnTo>
                    <a:pt x="0" y="2"/>
                  </a:lnTo>
                  <a:close/>
                </a:path>
              </a:pathLst>
            </a:custGeom>
            <a:solidFill>
              <a:srgbClr val="4F3A30"/>
            </a:solidFill>
            <a:ln w="9525">
              <a:noFill/>
              <a:round/>
              <a:headEnd/>
              <a:tailEnd/>
            </a:ln>
          </p:spPr>
          <p:txBody>
            <a:bodyPr/>
            <a:lstStyle/>
            <a:p>
              <a:endParaRPr lang="en-US"/>
            </a:p>
          </p:txBody>
        </p:sp>
        <p:sp>
          <p:nvSpPr>
            <p:cNvPr id="264" name="Freeform 226"/>
            <p:cNvSpPr>
              <a:spLocks/>
            </p:cNvSpPr>
            <p:nvPr/>
          </p:nvSpPr>
          <p:spPr bwMode="auto">
            <a:xfrm>
              <a:off x="2955" y="1295"/>
              <a:ext cx="9" cy="52"/>
            </a:xfrm>
            <a:custGeom>
              <a:avLst/>
              <a:gdLst/>
              <a:ahLst/>
              <a:cxnLst>
                <a:cxn ang="0">
                  <a:pos x="0" y="2"/>
                </a:cxn>
                <a:cxn ang="0">
                  <a:pos x="3" y="1"/>
                </a:cxn>
                <a:cxn ang="0">
                  <a:pos x="6" y="1"/>
                </a:cxn>
                <a:cxn ang="0">
                  <a:pos x="8" y="1"/>
                </a:cxn>
                <a:cxn ang="0">
                  <a:pos x="12" y="0"/>
                </a:cxn>
                <a:cxn ang="0">
                  <a:pos x="16" y="0"/>
                </a:cxn>
                <a:cxn ang="0">
                  <a:pos x="19" y="0"/>
                </a:cxn>
                <a:cxn ang="0">
                  <a:pos x="22" y="0"/>
                </a:cxn>
                <a:cxn ang="0">
                  <a:pos x="25" y="0"/>
                </a:cxn>
                <a:cxn ang="0">
                  <a:pos x="38" y="78"/>
                </a:cxn>
                <a:cxn ang="0">
                  <a:pos x="47" y="152"/>
                </a:cxn>
                <a:cxn ang="0">
                  <a:pos x="52" y="227"/>
                </a:cxn>
                <a:cxn ang="0">
                  <a:pos x="53" y="304"/>
                </a:cxn>
                <a:cxn ang="0">
                  <a:pos x="48" y="306"/>
                </a:cxn>
                <a:cxn ang="0">
                  <a:pos x="43" y="307"/>
                </a:cxn>
                <a:cxn ang="0">
                  <a:pos x="36" y="309"/>
                </a:cxn>
                <a:cxn ang="0">
                  <a:pos x="31" y="311"/>
                </a:cxn>
                <a:cxn ang="0">
                  <a:pos x="29" y="233"/>
                </a:cxn>
                <a:cxn ang="0">
                  <a:pos x="23" y="156"/>
                </a:cxn>
                <a:cxn ang="0">
                  <a:pos x="14" y="80"/>
                </a:cxn>
                <a:cxn ang="0">
                  <a:pos x="0" y="2"/>
                </a:cxn>
              </a:cxnLst>
              <a:rect l="0" t="0" r="r" b="b"/>
              <a:pathLst>
                <a:path w="53" h="311">
                  <a:moveTo>
                    <a:pt x="0" y="2"/>
                  </a:moveTo>
                  <a:lnTo>
                    <a:pt x="3" y="1"/>
                  </a:lnTo>
                  <a:lnTo>
                    <a:pt x="6" y="1"/>
                  </a:lnTo>
                  <a:lnTo>
                    <a:pt x="8" y="1"/>
                  </a:lnTo>
                  <a:lnTo>
                    <a:pt x="12" y="0"/>
                  </a:lnTo>
                  <a:lnTo>
                    <a:pt x="16" y="0"/>
                  </a:lnTo>
                  <a:lnTo>
                    <a:pt x="19" y="0"/>
                  </a:lnTo>
                  <a:lnTo>
                    <a:pt x="22" y="0"/>
                  </a:lnTo>
                  <a:lnTo>
                    <a:pt x="25" y="0"/>
                  </a:lnTo>
                  <a:lnTo>
                    <a:pt x="38" y="78"/>
                  </a:lnTo>
                  <a:lnTo>
                    <a:pt x="47" y="152"/>
                  </a:lnTo>
                  <a:lnTo>
                    <a:pt x="52" y="227"/>
                  </a:lnTo>
                  <a:lnTo>
                    <a:pt x="53" y="304"/>
                  </a:lnTo>
                  <a:lnTo>
                    <a:pt x="48" y="306"/>
                  </a:lnTo>
                  <a:lnTo>
                    <a:pt x="43" y="307"/>
                  </a:lnTo>
                  <a:lnTo>
                    <a:pt x="36" y="309"/>
                  </a:lnTo>
                  <a:lnTo>
                    <a:pt x="31" y="311"/>
                  </a:lnTo>
                  <a:lnTo>
                    <a:pt x="29" y="233"/>
                  </a:lnTo>
                  <a:lnTo>
                    <a:pt x="23" y="156"/>
                  </a:lnTo>
                  <a:lnTo>
                    <a:pt x="14" y="80"/>
                  </a:lnTo>
                  <a:lnTo>
                    <a:pt x="0" y="2"/>
                  </a:lnTo>
                  <a:close/>
                </a:path>
              </a:pathLst>
            </a:custGeom>
            <a:solidFill>
              <a:srgbClr val="473833"/>
            </a:solidFill>
            <a:ln w="9525">
              <a:noFill/>
              <a:round/>
              <a:headEnd/>
              <a:tailEnd/>
            </a:ln>
          </p:spPr>
          <p:txBody>
            <a:bodyPr/>
            <a:lstStyle/>
            <a:p>
              <a:endParaRPr lang="en-US"/>
            </a:p>
          </p:txBody>
        </p:sp>
        <p:sp>
          <p:nvSpPr>
            <p:cNvPr id="265" name="Freeform 227"/>
            <p:cNvSpPr>
              <a:spLocks/>
            </p:cNvSpPr>
            <p:nvPr/>
          </p:nvSpPr>
          <p:spPr bwMode="auto">
            <a:xfrm>
              <a:off x="2954" y="1295"/>
              <a:ext cx="9" cy="52"/>
            </a:xfrm>
            <a:custGeom>
              <a:avLst/>
              <a:gdLst/>
              <a:ahLst/>
              <a:cxnLst>
                <a:cxn ang="0">
                  <a:pos x="0" y="2"/>
                </a:cxn>
                <a:cxn ang="0">
                  <a:pos x="2" y="1"/>
                </a:cxn>
                <a:cxn ang="0">
                  <a:pos x="5" y="1"/>
                </a:cxn>
                <a:cxn ang="0">
                  <a:pos x="8" y="1"/>
                </a:cxn>
                <a:cxn ang="0">
                  <a:pos x="11" y="0"/>
                </a:cxn>
                <a:cxn ang="0">
                  <a:pos x="15" y="0"/>
                </a:cxn>
                <a:cxn ang="0">
                  <a:pos x="19" y="0"/>
                </a:cxn>
                <a:cxn ang="0">
                  <a:pos x="22" y="0"/>
                </a:cxn>
                <a:cxn ang="0">
                  <a:pos x="25" y="0"/>
                </a:cxn>
                <a:cxn ang="0">
                  <a:pos x="38" y="78"/>
                </a:cxn>
                <a:cxn ang="0">
                  <a:pos x="47" y="152"/>
                </a:cxn>
                <a:cxn ang="0">
                  <a:pos x="51" y="227"/>
                </a:cxn>
                <a:cxn ang="0">
                  <a:pos x="53" y="304"/>
                </a:cxn>
                <a:cxn ang="0">
                  <a:pos x="48" y="306"/>
                </a:cxn>
                <a:cxn ang="0">
                  <a:pos x="41" y="307"/>
                </a:cxn>
                <a:cxn ang="0">
                  <a:pos x="35" y="309"/>
                </a:cxn>
                <a:cxn ang="0">
                  <a:pos x="29" y="311"/>
                </a:cxn>
                <a:cxn ang="0">
                  <a:pos x="27" y="233"/>
                </a:cxn>
                <a:cxn ang="0">
                  <a:pos x="23" y="156"/>
                </a:cxn>
                <a:cxn ang="0">
                  <a:pos x="14" y="80"/>
                </a:cxn>
                <a:cxn ang="0">
                  <a:pos x="0" y="2"/>
                </a:cxn>
              </a:cxnLst>
              <a:rect l="0" t="0" r="r" b="b"/>
              <a:pathLst>
                <a:path w="53" h="311">
                  <a:moveTo>
                    <a:pt x="0" y="2"/>
                  </a:moveTo>
                  <a:lnTo>
                    <a:pt x="2" y="1"/>
                  </a:lnTo>
                  <a:lnTo>
                    <a:pt x="5" y="1"/>
                  </a:lnTo>
                  <a:lnTo>
                    <a:pt x="8" y="1"/>
                  </a:lnTo>
                  <a:lnTo>
                    <a:pt x="11" y="0"/>
                  </a:lnTo>
                  <a:lnTo>
                    <a:pt x="15" y="0"/>
                  </a:lnTo>
                  <a:lnTo>
                    <a:pt x="19" y="0"/>
                  </a:lnTo>
                  <a:lnTo>
                    <a:pt x="22" y="0"/>
                  </a:lnTo>
                  <a:lnTo>
                    <a:pt x="25" y="0"/>
                  </a:lnTo>
                  <a:lnTo>
                    <a:pt x="38" y="78"/>
                  </a:lnTo>
                  <a:lnTo>
                    <a:pt x="47" y="152"/>
                  </a:lnTo>
                  <a:lnTo>
                    <a:pt x="51" y="227"/>
                  </a:lnTo>
                  <a:lnTo>
                    <a:pt x="53" y="304"/>
                  </a:lnTo>
                  <a:lnTo>
                    <a:pt x="48" y="306"/>
                  </a:lnTo>
                  <a:lnTo>
                    <a:pt x="41" y="307"/>
                  </a:lnTo>
                  <a:lnTo>
                    <a:pt x="35" y="309"/>
                  </a:lnTo>
                  <a:lnTo>
                    <a:pt x="29" y="311"/>
                  </a:lnTo>
                  <a:lnTo>
                    <a:pt x="27" y="233"/>
                  </a:lnTo>
                  <a:lnTo>
                    <a:pt x="23" y="156"/>
                  </a:lnTo>
                  <a:lnTo>
                    <a:pt x="14" y="80"/>
                  </a:lnTo>
                  <a:lnTo>
                    <a:pt x="0" y="2"/>
                  </a:lnTo>
                  <a:close/>
                </a:path>
              </a:pathLst>
            </a:custGeom>
            <a:solidFill>
              <a:srgbClr val="3F3835"/>
            </a:solidFill>
            <a:ln w="9525">
              <a:noFill/>
              <a:round/>
              <a:headEnd/>
              <a:tailEnd/>
            </a:ln>
          </p:spPr>
          <p:txBody>
            <a:bodyPr/>
            <a:lstStyle/>
            <a:p>
              <a:endParaRPr lang="en-US"/>
            </a:p>
          </p:txBody>
        </p:sp>
        <p:sp>
          <p:nvSpPr>
            <p:cNvPr id="266" name="Freeform 228"/>
            <p:cNvSpPr>
              <a:spLocks/>
            </p:cNvSpPr>
            <p:nvPr/>
          </p:nvSpPr>
          <p:spPr bwMode="auto">
            <a:xfrm>
              <a:off x="2953" y="1295"/>
              <a:ext cx="9" cy="52"/>
            </a:xfrm>
            <a:custGeom>
              <a:avLst/>
              <a:gdLst/>
              <a:ahLst/>
              <a:cxnLst>
                <a:cxn ang="0">
                  <a:pos x="0" y="2"/>
                </a:cxn>
                <a:cxn ang="0">
                  <a:pos x="4" y="1"/>
                </a:cxn>
                <a:cxn ang="0">
                  <a:pos x="7" y="1"/>
                </a:cxn>
                <a:cxn ang="0">
                  <a:pos x="10" y="1"/>
                </a:cxn>
                <a:cxn ang="0">
                  <a:pos x="12" y="0"/>
                </a:cxn>
                <a:cxn ang="0">
                  <a:pos x="16" y="0"/>
                </a:cxn>
                <a:cxn ang="0">
                  <a:pos x="20" y="0"/>
                </a:cxn>
                <a:cxn ang="0">
                  <a:pos x="23" y="0"/>
                </a:cxn>
                <a:cxn ang="0">
                  <a:pos x="27" y="0"/>
                </a:cxn>
                <a:cxn ang="0">
                  <a:pos x="40" y="78"/>
                </a:cxn>
                <a:cxn ang="0">
                  <a:pos x="48" y="152"/>
                </a:cxn>
                <a:cxn ang="0">
                  <a:pos x="53" y="227"/>
                </a:cxn>
                <a:cxn ang="0">
                  <a:pos x="55" y="304"/>
                </a:cxn>
                <a:cxn ang="0">
                  <a:pos x="48" y="306"/>
                </a:cxn>
                <a:cxn ang="0">
                  <a:pos x="43" y="307"/>
                </a:cxn>
                <a:cxn ang="0">
                  <a:pos x="37" y="309"/>
                </a:cxn>
                <a:cxn ang="0">
                  <a:pos x="31" y="311"/>
                </a:cxn>
                <a:cxn ang="0">
                  <a:pos x="29" y="233"/>
                </a:cxn>
                <a:cxn ang="0">
                  <a:pos x="24" y="156"/>
                </a:cxn>
                <a:cxn ang="0">
                  <a:pos x="14" y="80"/>
                </a:cxn>
                <a:cxn ang="0">
                  <a:pos x="0" y="2"/>
                </a:cxn>
              </a:cxnLst>
              <a:rect l="0" t="0" r="r" b="b"/>
              <a:pathLst>
                <a:path w="55" h="311">
                  <a:moveTo>
                    <a:pt x="0" y="2"/>
                  </a:moveTo>
                  <a:lnTo>
                    <a:pt x="4" y="1"/>
                  </a:lnTo>
                  <a:lnTo>
                    <a:pt x="7" y="1"/>
                  </a:lnTo>
                  <a:lnTo>
                    <a:pt x="10" y="1"/>
                  </a:lnTo>
                  <a:lnTo>
                    <a:pt x="12" y="0"/>
                  </a:lnTo>
                  <a:lnTo>
                    <a:pt x="16" y="0"/>
                  </a:lnTo>
                  <a:lnTo>
                    <a:pt x="20" y="0"/>
                  </a:lnTo>
                  <a:lnTo>
                    <a:pt x="23" y="0"/>
                  </a:lnTo>
                  <a:lnTo>
                    <a:pt x="27" y="0"/>
                  </a:lnTo>
                  <a:lnTo>
                    <a:pt x="40" y="78"/>
                  </a:lnTo>
                  <a:lnTo>
                    <a:pt x="48" y="152"/>
                  </a:lnTo>
                  <a:lnTo>
                    <a:pt x="53" y="227"/>
                  </a:lnTo>
                  <a:lnTo>
                    <a:pt x="55" y="304"/>
                  </a:lnTo>
                  <a:lnTo>
                    <a:pt x="48" y="306"/>
                  </a:lnTo>
                  <a:lnTo>
                    <a:pt x="43" y="307"/>
                  </a:lnTo>
                  <a:lnTo>
                    <a:pt x="37" y="309"/>
                  </a:lnTo>
                  <a:lnTo>
                    <a:pt x="31" y="311"/>
                  </a:lnTo>
                  <a:lnTo>
                    <a:pt x="29" y="233"/>
                  </a:lnTo>
                  <a:lnTo>
                    <a:pt x="24" y="156"/>
                  </a:lnTo>
                  <a:lnTo>
                    <a:pt x="14" y="80"/>
                  </a:lnTo>
                  <a:lnTo>
                    <a:pt x="0" y="2"/>
                  </a:lnTo>
                  <a:close/>
                </a:path>
              </a:pathLst>
            </a:custGeom>
            <a:solidFill>
              <a:srgbClr val="3A3538"/>
            </a:solidFill>
            <a:ln w="9525">
              <a:noFill/>
              <a:round/>
              <a:headEnd/>
              <a:tailEnd/>
            </a:ln>
          </p:spPr>
          <p:txBody>
            <a:bodyPr/>
            <a:lstStyle/>
            <a:p>
              <a:endParaRPr lang="en-US"/>
            </a:p>
          </p:txBody>
        </p:sp>
        <p:sp>
          <p:nvSpPr>
            <p:cNvPr id="267" name="Freeform 229"/>
            <p:cNvSpPr>
              <a:spLocks/>
            </p:cNvSpPr>
            <p:nvPr/>
          </p:nvSpPr>
          <p:spPr bwMode="auto">
            <a:xfrm>
              <a:off x="2953" y="1295"/>
              <a:ext cx="8" cy="52"/>
            </a:xfrm>
            <a:custGeom>
              <a:avLst/>
              <a:gdLst/>
              <a:ahLst/>
              <a:cxnLst>
                <a:cxn ang="0">
                  <a:pos x="0" y="2"/>
                </a:cxn>
                <a:cxn ang="0">
                  <a:pos x="12" y="0"/>
                </a:cxn>
                <a:cxn ang="0">
                  <a:pos x="26" y="0"/>
                </a:cxn>
                <a:cxn ang="0">
                  <a:pos x="38" y="78"/>
                </a:cxn>
                <a:cxn ang="0">
                  <a:pos x="47" y="152"/>
                </a:cxn>
                <a:cxn ang="0">
                  <a:pos x="52" y="227"/>
                </a:cxn>
                <a:cxn ang="0">
                  <a:pos x="53" y="304"/>
                </a:cxn>
                <a:cxn ang="0">
                  <a:pos x="31" y="311"/>
                </a:cxn>
                <a:cxn ang="0">
                  <a:pos x="29" y="233"/>
                </a:cxn>
                <a:cxn ang="0">
                  <a:pos x="24" y="156"/>
                </a:cxn>
                <a:cxn ang="0">
                  <a:pos x="14" y="80"/>
                </a:cxn>
                <a:cxn ang="0">
                  <a:pos x="0" y="2"/>
                </a:cxn>
              </a:cxnLst>
              <a:rect l="0" t="0" r="r" b="b"/>
              <a:pathLst>
                <a:path w="53" h="311">
                  <a:moveTo>
                    <a:pt x="0" y="2"/>
                  </a:moveTo>
                  <a:lnTo>
                    <a:pt x="12" y="0"/>
                  </a:lnTo>
                  <a:lnTo>
                    <a:pt x="26" y="0"/>
                  </a:lnTo>
                  <a:lnTo>
                    <a:pt x="38" y="78"/>
                  </a:lnTo>
                  <a:lnTo>
                    <a:pt x="47" y="152"/>
                  </a:lnTo>
                  <a:lnTo>
                    <a:pt x="52" y="227"/>
                  </a:lnTo>
                  <a:lnTo>
                    <a:pt x="53" y="304"/>
                  </a:lnTo>
                  <a:lnTo>
                    <a:pt x="31" y="311"/>
                  </a:lnTo>
                  <a:lnTo>
                    <a:pt x="29" y="233"/>
                  </a:lnTo>
                  <a:lnTo>
                    <a:pt x="24" y="156"/>
                  </a:lnTo>
                  <a:lnTo>
                    <a:pt x="14" y="80"/>
                  </a:lnTo>
                  <a:lnTo>
                    <a:pt x="0" y="2"/>
                  </a:lnTo>
                  <a:close/>
                </a:path>
              </a:pathLst>
            </a:custGeom>
            <a:solidFill>
              <a:srgbClr val="33353A"/>
            </a:solidFill>
            <a:ln w="9525">
              <a:noFill/>
              <a:round/>
              <a:headEnd/>
              <a:tailEnd/>
            </a:ln>
          </p:spPr>
          <p:txBody>
            <a:bodyPr/>
            <a:lstStyle/>
            <a:p>
              <a:endParaRPr lang="en-US"/>
            </a:p>
          </p:txBody>
        </p:sp>
      </p:grpSp>
      <p:grpSp>
        <p:nvGrpSpPr>
          <p:cNvPr id="7" name="Group 10"/>
          <p:cNvGrpSpPr>
            <a:grpSpLocks noChangeAspect="1"/>
          </p:cNvGrpSpPr>
          <p:nvPr/>
        </p:nvGrpSpPr>
        <p:grpSpPr bwMode="auto">
          <a:xfrm>
            <a:off x="7833360" y="2906848"/>
            <a:ext cx="1013460" cy="382251"/>
            <a:chOff x="2719" y="1152"/>
            <a:chExt cx="354" cy="207"/>
          </a:xfrm>
        </p:grpSpPr>
        <p:sp>
          <p:nvSpPr>
            <p:cNvPr id="469" name="AutoShape 11"/>
            <p:cNvSpPr>
              <a:spLocks noChangeAspect="1" noChangeArrowheads="1" noTextEdit="1"/>
            </p:cNvSpPr>
            <p:nvPr/>
          </p:nvSpPr>
          <p:spPr bwMode="auto">
            <a:xfrm>
              <a:off x="2719" y="1152"/>
              <a:ext cx="354" cy="207"/>
            </a:xfrm>
            <a:prstGeom prst="rect">
              <a:avLst/>
            </a:prstGeom>
            <a:noFill/>
            <a:ln w="9525">
              <a:noFill/>
              <a:miter lim="800000"/>
              <a:headEnd/>
              <a:tailEnd/>
            </a:ln>
          </p:spPr>
          <p:txBody>
            <a:bodyPr/>
            <a:lstStyle/>
            <a:p>
              <a:endParaRPr lang="en-US"/>
            </a:p>
          </p:txBody>
        </p:sp>
        <p:grpSp>
          <p:nvGrpSpPr>
            <p:cNvPr id="11" name="Group 12"/>
            <p:cNvGrpSpPr>
              <a:grpSpLocks/>
            </p:cNvGrpSpPr>
            <p:nvPr/>
          </p:nvGrpSpPr>
          <p:grpSpPr bwMode="auto">
            <a:xfrm>
              <a:off x="2719" y="1152"/>
              <a:ext cx="354" cy="207"/>
              <a:chOff x="2719" y="1152"/>
              <a:chExt cx="354" cy="207"/>
            </a:xfrm>
          </p:grpSpPr>
          <p:sp>
            <p:nvSpPr>
              <p:cNvPr id="488" name="Freeform 13"/>
              <p:cNvSpPr>
                <a:spLocks/>
              </p:cNvSpPr>
              <p:nvPr/>
            </p:nvSpPr>
            <p:spPr bwMode="auto">
              <a:xfrm>
                <a:off x="2783" y="1315"/>
                <a:ext cx="86" cy="21"/>
              </a:xfrm>
              <a:custGeom>
                <a:avLst/>
                <a:gdLst/>
                <a:ahLst/>
                <a:cxnLst>
                  <a:cxn ang="0">
                    <a:pos x="0" y="124"/>
                  </a:cxn>
                  <a:cxn ang="0">
                    <a:pos x="518" y="100"/>
                  </a:cxn>
                  <a:cxn ang="0">
                    <a:pos x="508" y="0"/>
                  </a:cxn>
                  <a:cxn ang="0">
                    <a:pos x="18" y="54"/>
                  </a:cxn>
                  <a:cxn ang="0">
                    <a:pos x="0" y="124"/>
                  </a:cxn>
                </a:cxnLst>
                <a:rect l="0" t="0" r="r" b="b"/>
                <a:pathLst>
                  <a:path w="518" h="124">
                    <a:moveTo>
                      <a:pt x="0" y="124"/>
                    </a:moveTo>
                    <a:lnTo>
                      <a:pt x="518" y="100"/>
                    </a:lnTo>
                    <a:lnTo>
                      <a:pt x="508" y="0"/>
                    </a:lnTo>
                    <a:lnTo>
                      <a:pt x="18" y="54"/>
                    </a:lnTo>
                    <a:lnTo>
                      <a:pt x="0" y="124"/>
                    </a:lnTo>
                    <a:close/>
                  </a:path>
                </a:pathLst>
              </a:custGeom>
              <a:solidFill>
                <a:srgbClr val="A0BAE2"/>
              </a:solidFill>
              <a:ln w="9525">
                <a:noFill/>
                <a:round/>
                <a:headEnd/>
                <a:tailEnd/>
              </a:ln>
            </p:spPr>
            <p:txBody>
              <a:bodyPr/>
              <a:lstStyle/>
              <a:p>
                <a:endParaRPr lang="en-US"/>
              </a:p>
            </p:txBody>
          </p:sp>
          <p:sp>
            <p:nvSpPr>
              <p:cNvPr id="489" name="Freeform 14"/>
              <p:cNvSpPr>
                <a:spLocks/>
              </p:cNvSpPr>
              <p:nvPr/>
            </p:nvSpPr>
            <p:spPr bwMode="auto">
              <a:xfrm>
                <a:off x="2845" y="1180"/>
                <a:ext cx="228" cy="176"/>
              </a:xfrm>
              <a:custGeom>
                <a:avLst/>
                <a:gdLst/>
                <a:ahLst/>
                <a:cxnLst>
                  <a:cxn ang="0">
                    <a:pos x="1125" y="183"/>
                  </a:cxn>
                  <a:cxn ang="0">
                    <a:pos x="1348" y="792"/>
                  </a:cxn>
                  <a:cxn ang="0">
                    <a:pos x="925" y="945"/>
                  </a:cxn>
                  <a:cxn ang="0">
                    <a:pos x="952" y="955"/>
                  </a:cxn>
                  <a:cxn ang="0">
                    <a:pos x="957" y="968"/>
                  </a:cxn>
                  <a:cxn ang="0">
                    <a:pos x="944" y="982"/>
                  </a:cxn>
                  <a:cxn ang="0">
                    <a:pos x="916" y="996"/>
                  </a:cxn>
                  <a:cxn ang="0">
                    <a:pos x="875" y="1011"/>
                  </a:cxn>
                  <a:cxn ang="0">
                    <a:pos x="826" y="1027"/>
                  </a:cxn>
                  <a:cxn ang="0">
                    <a:pos x="772" y="1043"/>
                  </a:cxn>
                  <a:cxn ang="0">
                    <a:pos x="714" y="1057"/>
                  </a:cxn>
                  <a:cxn ang="0">
                    <a:pos x="379" y="1002"/>
                  </a:cxn>
                  <a:cxn ang="0">
                    <a:pos x="340" y="1002"/>
                  </a:cxn>
                  <a:cxn ang="0">
                    <a:pos x="294" y="1002"/>
                  </a:cxn>
                  <a:cxn ang="0">
                    <a:pos x="244" y="1002"/>
                  </a:cxn>
                  <a:cxn ang="0">
                    <a:pos x="195" y="1001"/>
                  </a:cxn>
                  <a:cxn ang="0">
                    <a:pos x="149" y="998"/>
                  </a:cxn>
                  <a:cxn ang="0">
                    <a:pos x="111" y="992"/>
                  </a:cxn>
                  <a:cxn ang="0">
                    <a:pos x="83" y="981"/>
                  </a:cxn>
                  <a:cxn ang="0">
                    <a:pos x="69" y="966"/>
                  </a:cxn>
                  <a:cxn ang="0">
                    <a:pos x="187" y="939"/>
                  </a:cxn>
                  <a:cxn ang="0">
                    <a:pos x="235" y="901"/>
                  </a:cxn>
                  <a:cxn ang="0">
                    <a:pos x="188" y="873"/>
                  </a:cxn>
                  <a:cxn ang="0">
                    <a:pos x="165" y="871"/>
                  </a:cxn>
                  <a:cxn ang="0">
                    <a:pos x="142" y="868"/>
                  </a:cxn>
                  <a:cxn ang="0">
                    <a:pos x="117" y="864"/>
                  </a:cxn>
                  <a:cxn ang="0">
                    <a:pos x="91" y="859"/>
                  </a:cxn>
                  <a:cxn ang="0">
                    <a:pos x="66" y="852"/>
                  </a:cxn>
                  <a:cxn ang="0">
                    <a:pos x="39" y="844"/>
                  </a:cxn>
                  <a:cxn ang="0">
                    <a:pos x="13" y="833"/>
                  </a:cxn>
                  <a:cxn ang="0">
                    <a:pos x="46" y="756"/>
                  </a:cxn>
                  <a:cxn ang="0">
                    <a:pos x="100" y="679"/>
                  </a:cxn>
                  <a:cxn ang="0">
                    <a:pos x="154" y="587"/>
                  </a:cxn>
                  <a:cxn ang="0">
                    <a:pos x="208" y="484"/>
                  </a:cxn>
                  <a:cxn ang="0">
                    <a:pos x="263" y="377"/>
                  </a:cxn>
                  <a:cxn ang="0">
                    <a:pos x="321" y="271"/>
                  </a:cxn>
                  <a:cxn ang="0">
                    <a:pos x="384" y="168"/>
                  </a:cxn>
                  <a:cxn ang="0">
                    <a:pos x="452" y="77"/>
                  </a:cxn>
                  <a:cxn ang="0">
                    <a:pos x="528" y="0"/>
                  </a:cxn>
                </a:cxnLst>
                <a:rect l="0" t="0" r="r" b="b"/>
                <a:pathLst>
                  <a:path w="1368" h="1057">
                    <a:moveTo>
                      <a:pt x="754" y="24"/>
                    </a:moveTo>
                    <a:lnTo>
                      <a:pt x="1125" y="183"/>
                    </a:lnTo>
                    <a:lnTo>
                      <a:pt x="1368" y="381"/>
                    </a:lnTo>
                    <a:lnTo>
                      <a:pt x="1348" y="792"/>
                    </a:lnTo>
                    <a:lnTo>
                      <a:pt x="1001" y="845"/>
                    </a:lnTo>
                    <a:lnTo>
                      <a:pt x="925" y="945"/>
                    </a:lnTo>
                    <a:lnTo>
                      <a:pt x="941" y="950"/>
                    </a:lnTo>
                    <a:lnTo>
                      <a:pt x="952" y="955"/>
                    </a:lnTo>
                    <a:lnTo>
                      <a:pt x="957" y="962"/>
                    </a:lnTo>
                    <a:lnTo>
                      <a:pt x="957" y="968"/>
                    </a:lnTo>
                    <a:lnTo>
                      <a:pt x="953" y="975"/>
                    </a:lnTo>
                    <a:lnTo>
                      <a:pt x="944" y="982"/>
                    </a:lnTo>
                    <a:lnTo>
                      <a:pt x="931" y="989"/>
                    </a:lnTo>
                    <a:lnTo>
                      <a:pt x="916" y="996"/>
                    </a:lnTo>
                    <a:lnTo>
                      <a:pt x="896" y="1004"/>
                    </a:lnTo>
                    <a:lnTo>
                      <a:pt x="875" y="1011"/>
                    </a:lnTo>
                    <a:lnTo>
                      <a:pt x="852" y="1019"/>
                    </a:lnTo>
                    <a:lnTo>
                      <a:pt x="826" y="1027"/>
                    </a:lnTo>
                    <a:lnTo>
                      <a:pt x="799" y="1035"/>
                    </a:lnTo>
                    <a:lnTo>
                      <a:pt x="772" y="1043"/>
                    </a:lnTo>
                    <a:lnTo>
                      <a:pt x="743" y="1050"/>
                    </a:lnTo>
                    <a:lnTo>
                      <a:pt x="714" y="1057"/>
                    </a:lnTo>
                    <a:lnTo>
                      <a:pt x="618" y="1013"/>
                    </a:lnTo>
                    <a:lnTo>
                      <a:pt x="379" y="1002"/>
                    </a:lnTo>
                    <a:lnTo>
                      <a:pt x="360" y="1002"/>
                    </a:lnTo>
                    <a:lnTo>
                      <a:pt x="340" y="1002"/>
                    </a:lnTo>
                    <a:lnTo>
                      <a:pt x="317" y="1002"/>
                    </a:lnTo>
                    <a:lnTo>
                      <a:pt x="294" y="1002"/>
                    </a:lnTo>
                    <a:lnTo>
                      <a:pt x="269" y="1002"/>
                    </a:lnTo>
                    <a:lnTo>
                      <a:pt x="244" y="1002"/>
                    </a:lnTo>
                    <a:lnTo>
                      <a:pt x="219" y="1002"/>
                    </a:lnTo>
                    <a:lnTo>
                      <a:pt x="195" y="1001"/>
                    </a:lnTo>
                    <a:lnTo>
                      <a:pt x="171" y="1000"/>
                    </a:lnTo>
                    <a:lnTo>
                      <a:pt x="149" y="998"/>
                    </a:lnTo>
                    <a:lnTo>
                      <a:pt x="129" y="995"/>
                    </a:lnTo>
                    <a:lnTo>
                      <a:pt x="111" y="992"/>
                    </a:lnTo>
                    <a:lnTo>
                      <a:pt x="96" y="987"/>
                    </a:lnTo>
                    <a:lnTo>
                      <a:pt x="83" y="981"/>
                    </a:lnTo>
                    <a:lnTo>
                      <a:pt x="74" y="974"/>
                    </a:lnTo>
                    <a:lnTo>
                      <a:pt x="69" y="966"/>
                    </a:lnTo>
                    <a:lnTo>
                      <a:pt x="111" y="953"/>
                    </a:lnTo>
                    <a:lnTo>
                      <a:pt x="187" y="939"/>
                    </a:lnTo>
                    <a:lnTo>
                      <a:pt x="253" y="916"/>
                    </a:lnTo>
                    <a:lnTo>
                      <a:pt x="235" y="901"/>
                    </a:lnTo>
                    <a:lnTo>
                      <a:pt x="199" y="874"/>
                    </a:lnTo>
                    <a:lnTo>
                      <a:pt x="188" y="873"/>
                    </a:lnTo>
                    <a:lnTo>
                      <a:pt x="177" y="872"/>
                    </a:lnTo>
                    <a:lnTo>
                      <a:pt x="165" y="871"/>
                    </a:lnTo>
                    <a:lnTo>
                      <a:pt x="153" y="869"/>
                    </a:lnTo>
                    <a:lnTo>
                      <a:pt x="142" y="868"/>
                    </a:lnTo>
                    <a:lnTo>
                      <a:pt x="130" y="866"/>
                    </a:lnTo>
                    <a:lnTo>
                      <a:pt x="117" y="864"/>
                    </a:lnTo>
                    <a:lnTo>
                      <a:pt x="104" y="861"/>
                    </a:lnTo>
                    <a:lnTo>
                      <a:pt x="91" y="859"/>
                    </a:lnTo>
                    <a:lnTo>
                      <a:pt x="79" y="855"/>
                    </a:lnTo>
                    <a:lnTo>
                      <a:pt x="66" y="852"/>
                    </a:lnTo>
                    <a:lnTo>
                      <a:pt x="52" y="848"/>
                    </a:lnTo>
                    <a:lnTo>
                      <a:pt x="39" y="844"/>
                    </a:lnTo>
                    <a:lnTo>
                      <a:pt x="27" y="839"/>
                    </a:lnTo>
                    <a:lnTo>
                      <a:pt x="13" y="833"/>
                    </a:lnTo>
                    <a:lnTo>
                      <a:pt x="0" y="827"/>
                    </a:lnTo>
                    <a:lnTo>
                      <a:pt x="46" y="756"/>
                    </a:lnTo>
                    <a:lnTo>
                      <a:pt x="73" y="719"/>
                    </a:lnTo>
                    <a:lnTo>
                      <a:pt x="100" y="679"/>
                    </a:lnTo>
                    <a:lnTo>
                      <a:pt x="128" y="634"/>
                    </a:lnTo>
                    <a:lnTo>
                      <a:pt x="154" y="587"/>
                    </a:lnTo>
                    <a:lnTo>
                      <a:pt x="181" y="536"/>
                    </a:lnTo>
                    <a:lnTo>
                      <a:pt x="208" y="484"/>
                    </a:lnTo>
                    <a:lnTo>
                      <a:pt x="235" y="431"/>
                    </a:lnTo>
                    <a:lnTo>
                      <a:pt x="263" y="377"/>
                    </a:lnTo>
                    <a:lnTo>
                      <a:pt x="292" y="323"/>
                    </a:lnTo>
                    <a:lnTo>
                      <a:pt x="321" y="271"/>
                    </a:lnTo>
                    <a:lnTo>
                      <a:pt x="352" y="218"/>
                    </a:lnTo>
                    <a:lnTo>
                      <a:pt x="384" y="168"/>
                    </a:lnTo>
                    <a:lnTo>
                      <a:pt x="417" y="121"/>
                    </a:lnTo>
                    <a:lnTo>
                      <a:pt x="452" y="77"/>
                    </a:lnTo>
                    <a:lnTo>
                      <a:pt x="490" y="37"/>
                    </a:lnTo>
                    <a:lnTo>
                      <a:pt x="528" y="0"/>
                    </a:lnTo>
                    <a:lnTo>
                      <a:pt x="754" y="24"/>
                    </a:lnTo>
                    <a:close/>
                  </a:path>
                </a:pathLst>
              </a:custGeom>
              <a:solidFill>
                <a:srgbClr val="A0BAE2"/>
              </a:solidFill>
              <a:ln w="9525">
                <a:noFill/>
                <a:round/>
                <a:headEnd/>
                <a:tailEnd/>
              </a:ln>
            </p:spPr>
            <p:txBody>
              <a:bodyPr/>
              <a:lstStyle/>
              <a:p>
                <a:endParaRPr lang="en-US"/>
              </a:p>
            </p:txBody>
          </p:sp>
          <p:sp>
            <p:nvSpPr>
              <p:cNvPr id="490" name="Freeform 15"/>
              <p:cNvSpPr>
                <a:spLocks/>
              </p:cNvSpPr>
              <p:nvPr/>
            </p:nvSpPr>
            <p:spPr bwMode="auto">
              <a:xfrm>
                <a:off x="2719" y="1270"/>
                <a:ext cx="41" cy="61"/>
              </a:xfrm>
              <a:custGeom>
                <a:avLst/>
                <a:gdLst/>
                <a:ahLst/>
                <a:cxnLst>
                  <a:cxn ang="0">
                    <a:pos x="32" y="4"/>
                  </a:cxn>
                  <a:cxn ang="0">
                    <a:pos x="121" y="0"/>
                  </a:cxn>
                  <a:cxn ang="0">
                    <a:pos x="211" y="4"/>
                  </a:cxn>
                  <a:cxn ang="0">
                    <a:pos x="223" y="49"/>
                  </a:cxn>
                  <a:cxn ang="0">
                    <a:pos x="231" y="91"/>
                  </a:cxn>
                  <a:cxn ang="0">
                    <a:pos x="237" y="131"/>
                  </a:cxn>
                  <a:cxn ang="0">
                    <a:pos x="242" y="170"/>
                  </a:cxn>
                  <a:cxn ang="0">
                    <a:pos x="245" y="210"/>
                  </a:cxn>
                  <a:cxn ang="0">
                    <a:pos x="246" y="250"/>
                  </a:cxn>
                  <a:cxn ang="0">
                    <a:pos x="247" y="292"/>
                  </a:cxn>
                  <a:cxn ang="0">
                    <a:pos x="247" y="337"/>
                  </a:cxn>
                  <a:cxn ang="0">
                    <a:pos x="143" y="366"/>
                  </a:cxn>
                  <a:cxn ang="0">
                    <a:pos x="0" y="344"/>
                  </a:cxn>
                  <a:cxn ang="0">
                    <a:pos x="1" y="245"/>
                  </a:cxn>
                  <a:cxn ang="0">
                    <a:pos x="14" y="82"/>
                  </a:cxn>
                  <a:cxn ang="0">
                    <a:pos x="32" y="4"/>
                  </a:cxn>
                </a:cxnLst>
                <a:rect l="0" t="0" r="r" b="b"/>
                <a:pathLst>
                  <a:path w="247" h="366">
                    <a:moveTo>
                      <a:pt x="32" y="4"/>
                    </a:moveTo>
                    <a:lnTo>
                      <a:pt x="121" y="0"/>
                    </a:lnTo>
                    <a:lnTo>
                      <a:pt x="211" y="4"/>
                    </a:lnTo>
                    <a:lnTo>
                      <a:pt x="223" y="49"/>
                    </a:lnTo>
                    <a:lnTo>
                      <a:pt x="231" y="91"/>
                    </a:lnTo>
                    <a:lnTo>
                      <a:pt x="237" y="131"/>
                    </a:lnTo>
                    <a:lnTo>
                      <a:pt x="242" y="170"/>
                    </a:lnTo>
                    <a:lnTo>
                      <a:pt x="245" y="210"/>
                    </a:lnTo>
                    <a:lnTo>
                      <a:pt x="246" y="250"/>
                    </a:lnTo>
                    <a:lnTo>
                      <a:pt x="247" y="292"/>
                    </a:lnTo>
                    <a:lnTo>
                      <a:pt x="247" y="337"/>
                    </a:lnTo>
                    <a:lnTo>
                      <a:pt x="143" y="366"/>
                    </a:lnTo>
                    <a:lnTo>
                      <a:pt x="0" y="344"/>
                    </a:lnTo>
                    <a:lnTo>
                      <a:pt x="1" y="245"/>
                    </a:lnTo>
                    <a:lnTo>
                      <a:pt x="14" y="82"/>
                    </a:lnTo>
                    <a:lnTo>
                      <a:pt x="32" y="4"/>
                    </a:lnTo>
                    <a:close/>
                  </a:path>
                </a:pathLst>
              </a:custGeom>
              <a:solidFill>
                <a:srgbClr val="3A4447"/>
              </a:solidFill>
              <a:ln w="9525">
                <a:noFill/>
                <a:round/>
                <a:headEnd/>
                <a:tailEnd/>
              </a:ln>
            </p:spPr>
            <p:txBody>
              <a:bodyPr/>
              <a:lstStyle/>
              <a:p>
                <a:endParaRPr lang="en-US"/>
              </a:p>
            </p:txBody>
          </p:sp>
          <p:sp>
            <p:nvSpPr>
              <p:cNvPr id="491" name="Freeform 16"/>
              <p:cNvSpPr>
                <a:spLocks/>
              </p:cNvSpPr>
              <p:nvPr/>
            </p:nvSpPr>
            <p:spPr bwMode="auto">
              <a:xfrm>
                <a:off x="2719" y="1276"/>
                <a:ext cx="25" cy="48"/>
              </a:xfrm>
              <a:custGeom>
                <a:avLst/>
                <a:gdLst/>
                <a:ahLst/>
                <a:cxnLst>
                  <a:cxn ang="0">
                    <a:pos x="21" y="4"/>
                  </a:cxn>
                  <a:cxn ang="0">
                    <a:pos x="77" y="0"/>
                  </a:cxn>
                  <a:cxn ang="0">
                    <a:pos x="144" y="5"/>
                  </a:cxn>
                  <a:cxn ang="0">
                    <a:pos x="148" y="76"/>
                  </a:cxn>
                  <a:cxn ang="0">
                    <a:pos x="149" y="150"/>
                  </a:cxn>
                  <a:cxn ang="0">
                    <a:pos x="148" y="220"/>
                  </a:cxn>
                  <a:cxn ang="0">
                    <a:pos x="144" y="286"/>
                  </a:cxn>
                  <a:cxn ang="0">
                    <a:pos x="126" y="286"/>
                  </a:cxn>
                  <a:cxn ang="0">
                    <a:pos x="108" y="285"/>
                  </a:cxn>
                  <a:cxn ang="0">
                    <a:pos x="88" y="284"/>
                  </a:cxn>
                  <a:cxn ang="0">
                    <a:pos x="70" y="283"/>
                  </a:cxn>
                  <a:cxn ang="0">
                    <a:pos x="51" y="281"/>
                  </a:cxn>
                  <a:cxn ang="0">
                    <a:pos x="34" y="279"/>
                  </a:cxn>
                  <a:cxn ang="0">
                    <a:pos x="16" y="278"/>
                  </a:cxn>
                  <a:cxn ang="0">
                    <a:pos x="0" y="276"/>
                  </a:cxn>
                  <a:cxn ang="0">
                    <a:pos x="0" y="203"/>
                  </a:cxn>
                  <a:cxn ang="0">
                    <a:pos x="2" y="138"/>
                  </a:cxn>
                  <a:cxn ang="0">
                    <a:pos x="9" y="75"/>
                  </a:cxn>
                  <a:cxn ang="0">
                    <a:pos x="21" y="4"/>
                  </a:cxn>
                </a:cxnLst>
                <a:rect l="0" t="0" r="r" b="b"/>
                <a:pathLst>
                  <a:path w="149" h="286">
                    <a:moveTo>
                      <a:pt x="21" y="4"/>
                    </a:moveTo>
                    <a:lnTo>
                      <a:pt x="77" y="0"/>
                    </a:lnTo>
                    <a:lnTo>
                      <a:pt x="144" y="5"/>
                    </a:lnTo>
                    <a:lnTo>
                      <a:pt x="148" y="76"/>
                    </a:lnTo>
                    <a:lnTo>
                      <a:pt x="149" y="150"/>
                    </a:lnTo>
                    <a:lnTo>
                      <a:pt x="148" y="220"/>
                    </a:lnTo>
                    <a:lnTo>
                      <a:pt x="144" y="286"/>
                    </a:lnTo>
                    <a:lnTo>
                      <a:pt x="126" y="286"/>
                    </a:lnTo>
                    <a:lnTo>
                      <a:pt x="108" y="285"/>
                    </a:lnTo>
                    <a:lnTo>
                      <a:pt x="88" y="284"/>
                    </a:lnTo>
                    <a:lnTo>
                      <a:pt x="70" y="283"/>
                    </a:lnTo>
                    <a:lnTo>
                      <a:pt x="51" y="281"/>
                    </a:lnTo>
                    <a:lnTo>
                      <a:pt x="34" y="279"/>
                    </a:lnTo>
                    <a:lnTo>
                      <a:pt x="16" y="278"/>
                    </a:lnTo>
                    <a:lnTo>
                      <a:pt x="0" y="276"/>
                    </a:lnTo>
                    <a:lnTo>
                      <a:pt x="0" y="203"/>
                    </a:lnTo>
                    <a:lnTo>
                      <a:pt x="2" y="138"/>
                    </a:lnTo>
                    <a:lnTo>
                      <a:pt x="9" y="75"/>
                    </a:lnTo>
                    <a:lnTo>
                      <a:pt x="21" y="4"/>
                    </a:lnTo>
                    <a:close/>
                  </a:path>
                </a:pathLst>
              </a:custGeom>
              <a:solidFill>
                <a:srgbClr val="967044"/>
              </a:solidFill>
              <a:ln w="9525">
                <a:noFill/>
                <a:round/>
                <a:headEnd/>
                <a:tailEnd/>
              </a:ln>
            </p:spPr>
            <p:txBody>
              <a:bodyPr/>
              <a:lstStyle/>
              <a:p>
                <a:endParaRPr lang="en-US"/>
              </a:p>
            </p:txBody>
          </p:sp>
          <p:sp>
            <p:nvSpPr>
              <p:cNvPr id="492" name="Freeform 17"/>
              <p:cNvSpPr>
                <a:spLocks/>
              </p:cNvSpPr>
              <p:nvPr/>
            </p:nvSpPr>
            <p:spPr bwMode="auto">
              <a:xfrm>
                <a:off x="2720" y="1276"/>
                <a:ext cx="23" cy="45"/>
              </a:xfrm>
              <a:custGeom>
                <a:avLst/>
                <a:gdLst/>
                <a:ahLst/>
                <a:cxnLst>
                  <a:cxn ang="0">
                    <a:pos x="20" y="4"/>
                  </a:cxn>
                  <a:cxn ang="0">
                    <a:pos x="27" y="3"/>
                  </a:cxn>
                  <a:cxn ang="0">
                    <a:pos x="34" y="3"/>
                  </a:cxn>
                  <a:cxn ang="0">
                    <a:pos x="41" y="2"/>
                  </a:cxn>
                  <a:cxn ang="0">
                    <a:pos x="47" y="2"/>
                  </a:cxn>
                  <a:cxn ang="0">
                    <a:pos x="53" y="1"/>
                  </a:cxn>
                  <a:cxn ang="0">
                    <a:pos x="60" y="1"/>
                  </a:cxn>
                  <a:cxn ang="0">
                    <a:pos x="67" y="0"/>
                  </a:cxn>
                  <a:cxn ang="0">
                    <a:pos x="74" y="0"/>
                  </a:cxn>
                  <a:cxn ang="0">
                    <a:pos x="82" y="1"/>
                  </a:cxn>
                  <a:cxn ang="0">
                    <a:pos x="90" y="1"/>
                  </a:cxn>
                  <a:cxn ang="0">
                    <a:pos x="98" y="2"/>
                  </a:cxn>
                  <a:cxn ang="0">
                    <a:pos x="106" y="2"/>
                  </a:cxn>
                  <a:cxn ang="0">
                    <a:pos x="114" y="3"/>
                  </a:cxn>
                  <a:cxn ang="0">
                    <a:pos x="122" y="4"/>
                  </a:cxn>
                  <a:cxn ang="0">
                    <a:pos x="130" y="4"/>
                  </a:cxn>
                  <a:cxn ang="0">
                    <a:pos x="139" y="5"/>
                  </a:cxn>
                  <a:cxn ang="0">
                    <a:pos x="142" y="72"/>
                  </a:cxn>
                  <a:cxn ang="0">
                    <a:pos x="144" y="139"/>
                  </a:cxn>
                  <a:cxn ang="0">
                    <a:pos x="142" y="207"/>
                  </a:cxn>
                  <a:cxn ang="0">
                    <a:pos x="139" y="269"/>
                  </a:cxn>
                  <a:cxn ang="0">
                    <a:pos x="121" y="269"/>
                  </a:cxn>
                  <a:cxn ang="0">
                    <a:pos x="103" y="268"/>
                  </a:cxn>
                  <a:cxn ang="0">
                    <a:pos x="85" y="267"/>
                  </a:cxn>
                  <a:cxn ang="0">
                    <a:pos x="67" y="266"/>
                  </a:cxn>
                  <a:cxn ang="0">
                    <a:pos x="50" y="264"/>
                  </a:cxn>
                  <a:cxn ang="0">
                    <a:pos x="33" y="262"/>
                  </a:cxn>
                  <a:cxn ang="0">
                    <a:pos x="16" y="261"/>
                  </a:cxn>
                  <a:cxn ang="0">
                    <a:pos x="0" y="259"/>
                  </a:cxn>
                  <a:cxn ang="0">
                    <a:pos x="0" y="191"/>
                  </a:cxn>
                  <a:cxn ang="0">
                    <a:pos x="2" y="130"/>
                  </a:cxn>
                  <a:cxn ang="0">
                    <a:pos x="8" y="71"/>
                  </a:cxn>
                  <a:cxn ang="0">
                    <a:pos x="20" y="4"/>
                  </a:cxn>
                </a:cxnLst>
                <a:rect l="0" t="0" r="r" b="b"/>
                <a:pathLst>
                  <a:path w="144" h="269">
                    <a:moveTo>
                      <a:pt x="20" y="4"/>
                    </a:moveTo>
                    <a:lnTo>
                      <a:pt x="27" y="3"/>
                    </a:lnTo>
                    <a:lnTo>
                      <a:pt x="34" y="3"/>
                    </a:lnTo>
                    <a:lnTo>
                      <a:pt x="41" y="2"/>
                    </a:lnTo>
                    <a:lnTo>
                      <a:pt x="47" y="2"/>
                    </a:lnTo>
                    <a:lnTo>
                      <a:pt x="53" y="1"/>
                    </a:lnTo>
                    <a:lnTo>
                      <a:pt x="60" y="1"/>
                    </a:lnTo>
                    <a:lnTo>
                      <a:pt x="67" y="0"/>
                    </a:lnTo>
                    <a:lnTo>
                      <a:pt x="74" y="0"/>
                    </a:lnTo>
                    <a:lnTo>
                      <a:pt x="82" y="1"/>
                    </a:lnTo>
                    <a:lnTo>
                      <a:pt x="90" y="1"/>
                    </a:lnTo>
                    <a:lnTo>
                      <a:pt x="98" y="2"/>
                    </a:lnTo>
                    <a:lnTo>
                      <a:pt x="106" y="2"/>
                    </a:lnTo>
                    <a:lnTo>
                      <a:pt x="114" y="3"/>
                    </a:lnTo>
                    <a:lnTo>
                      <a:pt x="122" y="4"/>
                    </a:lnTo>
                    <a:lnTo>
                      <a:pt x="130" y="4"/>
                    </a:lnTo>
                    <a:lnTo>
                      <a:pt x="139" y="5"/>
                    </a:lnTo>
                    <a:lnTo>
                      <a:pt x="142" y="72"/>
                    </a:lnTo>
                    <a:lnTo>
                      <a:pt x="144" y="139"/>
                    </a:lnTo>
                    <a:lnTo>
                      <a:pt x="142" y="207"/>
                    </a:lnTo>
                    <a:lnTo>
                      <a:pt x="139" y="269"/>
                    </a:lnTo>
                    <a:lnTo>
                      <a:pt x="121" y="269"/>
                    </a:lnTo>
                    <a:lnTo>
                      <a:pt x="103" y="268"/>
                    </a:lnTo>
                    <a:lnTo>
                      <a:pt x="85" y="267"/>
                    </a:lnTo>
                    <a:lnTo>
                      <a:pt x="67" y="266"/>
                    </a:lnTo>
                    <a:lnTo>
                      <a:pt x="50" y="264"/>
                    </a:lnTo>
                    <a:lnTo>
                      <a:pt x="33" y="262"/>
                    </a:lnTo>
                    <a:lnTo>
                      <a:pt x="16" y="261"/>
                    </a:lnTo>
                    <a:lnTo>
                      <a:pt x="0" y="259"/>
                    </a:lnTo>
                    <a:lnTo>
                      <a:pt x="0" y="191"/>
                    </a:lnTo>
                    <a:lnTo>
                      <a:pt x="2" y="130"/>
                    </a:lnTo>
                    <a:lnTo>
                      <a:pt x="8" y="71"/>
                    </a:lnTo>
                    <a:lnTo>
                      <a:pt x="20" y="4"/>
                    </a:lnTo>
                    <a:close/>
                  </a:path>
                </a:pathLst>
              </a:custGeom>
              <a:solidFill>
                <a:srgbClr val="9B774F"/>
              </a:solidFill>
              <a:ln w="9525">
                <a:noFill/>
                <a:round/>
                <a:headEnd/>
                <a:tailEnd/>
              </a:ln>
            </p:spPr>
            <p:txBody>
              <a:bodyPr/>
              <a:lstStyle/>
              <a:p>
                <a:endParaRPr lang="en-US"/>
              </a:p>
            </p:txBody>
          </p:sp>
          <p:sp>
            <p:nvSpPr>
              <p:cNvPr id="493" name="Freeform 18"/>
              <p:cNvSpPr>
                <a:spLocks/>
              </p:cNvSpPr>
              <p:nvPr/>
            </p:nvSpPr>
            <p:spPr bwMode="auto">
              <a:xfrm>
                <a:off x="2720" y="1276"/>
                <a:ext cx="23" cy="42"/>
              </a:xfrm>
              <a:custGeom>
                <a:avLst/>
                <a:gdLst/>
                <a:ahLst/>
                <a:cxnLst>
                  <a:cxn ang="0">
                    <a:pos x="20" y="4"/>
                  </a:cxn>
                  <a:cxn ang="0">
                    <a:pos x="27" y="3"/>
                  </a:cxn>
                  <a:cxn ang="0">
                    <a:pos x="33" y="3"/>
                  </a:cxn>
                  <a:cxn ang="0">
                    <a:pos x="40" y="2"/>
                  </a:cxn>
                  <a:cxn ang="0">
                    <a:pos x="46" y="2"/>
                  </a:cxn>
                  <a:cxn ang="0">
                    <a:pos x="52" y="1"/>
                  </a:cxn>
                  <a:cxn ang="0">
                    <a:pos x="59" y="1"/>
                  </a:cxn>
                  <a:cxn ang="0">
                    <a:pos x="65" y="0"/>
                  </a:cxn>
                  <a:cxn ang="0">
                    <a:pos x="72" y="0"/>
                  </a:cxn>
                  <a:cxn ang="0">
                    <a:pos x="79" y="1"/>
                  </a:cxn>
                  <a:cxn ang="0">
                    <a:pos x="86" y="1"/>
                  </a:cxn>
                  <a:cxn ang="0">
                    <a:pos x="95" y="2"/>
                  </a:cxn>
                  <a:cxn ang="0">
                    <a:pos x="102" y="2"/>
                  </a:cxn>
                  <a:cxn ang="0">
                    <a:pos x="111" y="3"/>
                  </a:cxn>
                  <a:cxn ang="0">
                    <a:pos x="118" y="4"/>
                  </a:cxn>
                  <a:cxn ang="0">
                    <a:pos x="127" y="4"/>
                  </a:cxn>
                  <a:cxn ang="0">
                    <a:pos x="134" y="5"/>
                  </a:cxn>
                  <a:cxn ang="0">
                    <a:pos x="138" y="66"/>
                  </a:cxn>
                  <a:cxn ang="0">
                    <a:pos x="139" y="130"/>
                  </a:cxn>
                  <a:cxn ang="0">
                    <a:pos x="138" y="193"/>
                  </a:cxn>
                  <a:cxn ang="0">
                    <a:pos x="134" y="251"/>
                  </a:cxn>
                  <a:cxn ang="0">
                    <a:pos x="117" y="251"/>
                  </a:cxn>
                  <a:cxn ang="0">
                    <a:pos x="100" y="251"/>
                  </a:cxn>
                  <a:cxn ang="0">
                    <a:pos x="82" y="250"/>
                  </a:cxn>
                  <a:cxn ang="0">
                    <a:pos x="65" y="249"/>
                  </a:cxn>
                  <a:cxn ang="0">
                    <a:pos x="48" y="248"/>
                  </a:cxn>
                  <a:cxn ang="0">
                    <a:pos x="32" y="246"/>
                  </a:cxn>
                  <a:cxn ang="0">
                    <a:pos x="16" y="245"/>
                  </a:cxn>
                  <a:cxn ang="0">
                    <a:pos x="0" y="243"/>
                  </a:cxn>
                  <a:cxn ang="0">
                    <a:pos x="0" y="179"/>
                  </a:cxn>
                  <a:cxn ang="0">
                    <a:pos x="2" y="122"/>
                  </a:cxn>
                  <a:cxn ang="0">
                    <a:pos x="9" y="65"/>
                  </a:cxn>
                  <a:cxn ang="0">
                    <a:pos x="20" y="4"/>
                  </a:cxn>
                </a:cxnLst>
                <a:rect l="0" t="0" r="r" b="b"/>
                <a:pathLst>
                  <a:path w="139" h="251">
                    <a:moveTo>
                      <a:pt x="20" y="4"/>
                    </a:moveTo>
                    <a:lnTo>
                      <a:pt x="27" y="3"/>
                    </a:lnTo>
                    <a:lnTo>
                      <a:pt x="33" y="3"/>
                    </a:lnTo>
                    <a:lnTo>
                      <a:pt x="40" y="2"/>
                    </a:lnTo>
                    <a:lnTo>
                      <a:pt x="46" y="2"/>
                    </a:lnTo>
                    <a:lnTo>
                      <a:pt x="52" y="1"/>
                    </a:lnTo>
                    <a:lnTo>
                      <a:pt x="59" y="1"/>
                    </a:lnTo>
                    <a:lnTo>
                      <a:pt x="65" y="0"/>
                    </a:lnTo>
                    <a:lnTo>
                      <a:pt x="72" y="0"/>
                    </a:lnTo>
                    <a:lnTo>
                      <a:pt x="79" y="1"/>
                    </a:lnTo>
                    <a:lnTo>
                      <a:pt x="86" y="1"/>
                    </a:lnTo>
                    <a:lnTo>
                      <a:pt x="95" y="2"/>
                    </a:lnTo>
                    <a:lnTo>
                      <a:pt x="102" y="2"/>
                    </a:lnTo>
                    <a:lnTo>
                      <a:pt x="111" y="3"/>
                    </a:lnTo>
                    <a:lnTo>
                      <a:pt x="118" y="4"/>
                    </a:lnTo>
                    <a:lnTo>
                      <a:pt x="127" y="4"/>
                    </a:lnTo>
                    <a:lnTo>
                      <a:pt x="134" y="5"/>
                    </a:lnTo>
                    <a:lnTo>
                      <a:pt x="138" y="66"/>
                    </a:lnTo>
                    <a:lnTo>
                      <a:pt x="139" y="130"/>
                    </a:lnTo>
                    <a:lnTo>
                      <a:pt x="138" y="193"/>
                    </a:lnTo>
                    <a:lnTo>
                      <a:pt x="134" y="251"/>
                    </a:lnTo>
                    <a:lnTo>
                      <a:pt x="117" y="251"/>
                    </a:lnTo>
                    <a:lnTo>
                      <a:pt x="100" y="251"/>
                    </a:lnTo>
                    <a:lnTo>
                      <a:pt x="82" y="250"/>
                    </a:lnTo>
                    <a:lnTo>
                      <a:pt x="65" y="249"/>
                    </a:lnTo>
                    <a:lnTo>
                      <a:pt x="48" y="248"/>
                    </a:lnTo>
                    <a:lnTo>
                      <a:pt x="32" y="246"/>
                    </a:lnTo>
                    <a:lnTo>
                      <a:pt x="16" y="245"/>
                    </a:lnTo>
                    <a:lnTo>
                      <a:pt x="0" y="243"/>
                    </a:lnTo>
                    <a:lnTo>
                      <a:pt x="0" y="179"/>
                    </a:lnTo>
                    <a:lnTo>
                      <a:pt x="2" y="122"/>
                    </a:lnTo>
                    <a:lnTo>
                      <a:pt x="9" y="65"/>
                    </a:lnTo>
                    <a:lnTo>
                      <a:pt x="20" y="4"/>
                    </a:lnTo>
                    <a:close/>
                  </a:path>
                </a:pathLst>
              </a:custGeom>
              <a:solidFill>
                <a:srgbClr val="A07F59"/>
              </a:solidFill>
              <a:ln w="9525">
                <a:noFill/>
                <a:round/>
                <a:headEnd/>
                <a:tailEnd/>
              </a:ln>
            </p:spPr>
            <p:txBody>
              <a:bodyPr/>
              <a:lstStyle/>
              <a:p>
                <a:endParaRPr lang="en-US"/>
              </a:p>
            </p:txBody>
          </p:sp>
          <p:sp>
            <p:nvSpPr>
              <p:cNvPr id="494" name="Freeform 19"/>
              <p:cNvSpPr>
                <a:spLocks/>
              </p:cNvSpPr>
              <p:nvPr/>
            </p:nvSpPr>
            <p:spPr bwMode="auto">
              <a:xfrm>
                <a:off x="2720" y="1276"/>
                <a:ext cx="22" cy="39"/>
              </a:xfrm>
              <a:custGeom>
                <a:avLst/>
                <a:gdLst/>
                <a:ahLst/>
                <a:cxnLst>
                  <a:cxn ang="0">
                    <a:pos x="20" y="4"/>
                  </a:cxn>
                  <a:cxn ang="0">
                    <a:pos x="26" y="4"/>
                  </a:cxn>
                  <a:cxn ang="0">
                    <a:pos x="31" y="3"/>
                  </a:cxn>
                  <a:cxn ang="0">
                    <a:pos x="38" y="3"/>
                  </a:cxn>
                  <a:cxn ang="0">
                    <a:pos x="44" y="2"/>
                  </a:cxn>
                  <a:cxn ang="0">
                    <a:pos x="50" y="1"/>
                  </a:cxn>
                  <a:cxn ang="0">
                    <a:pos x="57" y="1"/>
                  </a:cxn>
                  <a:cxn ang="0">
                    <a:pos x="62" y="0"/>
                  </a:cxn>
                  <a:cxn ang="0">
                    <a:pos x="69" y="0"/>
                  </a:cxn>
                  <a:cxn ang="0">
                    <a:pos x="76" y="1"/>
                  </a:cxn>
                  <a:cxn ang="0">
                    <a:pos x="83" y="1"/>
                  </a:cxn>
                  <a:cxn ang="0">
                    <a:pos x="91" y="2"/>
                  </a:cxn>
                  <a:cxn ang="0">
                    <a:pos x="98" y="2"/>
                  </a:cxn>
                  <a:cxn ang="0">
                    <a:pos x="106" y="3"/>
                  </a:cxn>
                  <a:cxn ang="0">
                    <a:pos x="113" y="4"/>
                  </a:cxn>
                  <a:cxn ang="0">
                    <a:pos x="121" y="4"/>
                  </a:cxn>
                  <a:cxn ang="0">
                    <a:pos x="128" y="5"/>
                  </a:cxn>
                  <a:cxn ang="0">
                    <a:pos x="131" y="62"/>
                  </a:cxn>
                  <a:cxn ang="0">
                    <a:pos x="132" y="121"/>
                  </a:cxn>
                  <a:cxn ang="0">
                    <a:pos x="131" y="180"/>
                  </a:cxn>
                  <a:cxn ang="0">
                    <a:pos x="128" y="234"/>
                  </a:cxn>
                  <a:cxn ang="0">
                    <a:pos x="112" y="234"/>
                  </a:cxn>
                  <a:cxn ang="0">
                    <a:pos x="96" y="234"/>
                  </a:cxn>
                  <a:cxn ang="0">
                    <a:pos x="79" y="233"/>
                  </a:cxn>
                  <a:cxn ang="0">
                    <a:pos x="63" y="232"/>
                  </a:cxn>
                  <a:cxn ang="0">
                    <a:pos x="47" y="231"/>
                  </a:cxn>
                  <a:cxn ang="0">
                    <a:pos x="31" y="230"/>
                  </a:cxn>
                  <a:cxn ang="0">
                    <a:pos x="15" y="228"/>
                  </a:cxn>
                  <a:cxn ang="0">
                    <a:pos x="0" y="227"/>
                  </a:cxn>
                  <a:cxn ang="0">
                    <a:pos x="0" y="167"/>
                  </a:cxn>
                  <a:cxn ang="0">
                    <a:pos x="3" y="114"/>
                  </a:cxn>
                  <a:cxn ang="0">
                    <a:pos x="8" y="61"/>
                  </a:cxn>
                  <a:cxn ang="0">
                    <a:pos x="20" y="4"/>
                  </a:cxn>
                </a:cxnLst>
                <a:rect l="0" t="0" r="r" b="b"/>
                <a:pathLst>
                  <a:path w="132" h="234">
                    <a:moveTo>
                      <a:pt x="20" y="4"/>
                    </a:moveTo>
                    <a:lnTo>
                      <a:pt x="26" y="4"/>
                    </a:lnTo>
                    <a:lnTo>
                      <a:pt x="31" y="3"/>
                    </a:lnTo>
                    <a:lnTo>
                      <a:pt x="38" y="3"/>
                    </a:lnTo>
                    <a:lnTo>
                      <a:pt x="44" y="2"/>
                    </a:lnTo>
                    <a:lnTo>
                      <a:pt x="50" y="1"/>
                    </a:lnTo>
                    <a:lnTo>
                      <a:pt x="57" y="1"/>
                    </a:lnTo>
                    <a:lnTo>
                      <a:pt x="62" y="0"/>
                    </a:lnTo>
                    <a:lnTo>
                      <a:pt x="69" y="0"/>
                    </a:lnTo>
                    <a:lnTo>
                      <a:pt x="76" y="1"/>
                    </a:lnTo>
                    <a:lnTo>
                      <a:pt x="83" y="1"/>
                    </a:lnTo>
                    <a:lnTo>
                      <a:pt x="91" y="2"/>
                    </a:lnTo>
                    <a:lnTo>
                      <a:pt x="98" y="2"/>
                    </a:lnTo>
                    <a:lnTo>
                      <a:pt x="106" y="3"/>
                    </a:lnTo>
                    <a:lnTo>
                      <a:pt x="113" y="4"/>
                    </a:lnTo>
                    <a:lnTo>
                      <a:pt x="121" y="4"/>
                    </a:lnTo>
                    <a:lnTo>
                      <a:pt x="128" y="5"/>
                    </a:lnTo>
                    <a:lnTo>
                      <a:pt x="131" y="62"/>
                    </a:lnTo>
                    <a:lnTo>
                      <a:pt x="132" y="121"/>
                    </a:lnTo>
                    <a:lnTo>
                      <a:pt x="131" y="180"/>
                    </a:lnTo>
                    <a:lnTo>
                      <a:pt x="128" y="234"/>
                    </a:lnTo>
                    <a:lnTo>
                      <a:pt x="112" y="234"/>
                    </a:lnTo>
                    <a:lnTo>
                      <a:pt x="96" y="234"/>
                    </a:lnTo>
                    <a:lnTo>
                      <a:pt x="79" y="233"/>
                    </a:lnTo>
                    <a:lnTo>
                      <a:pt x="63" y="232"/>
                    </a:lnTo>
                    <a:lnTo>
                      <a:pt x="47" y="231"/>
                    </a:lnTo>
                    <a:lnTo>
                      <a:pt x="31" y="230"/>
                    </a:lnTo>
                    <a:lnTo>
                      <a:pt x="15" y="228"/>
                    </a:lnTo>
                    <a:lnTo>
                      <a:pt x="0" y="227"/>
                    </a:lnTo>
                    <a:lnTo>
                      <a:pt x="0" y="167"/>
                    </a:lnTo>
                    <a:lnTo>
                      <a:pt x="3" y="114"/>
                    </a:lnTo>
                    <a:lnTo>
                      <a:pt x="8" y="61"/>
                    </a:lnTo>
                    <a:lnTo>
                      <a:pt x="20" y="4"/>
                    </a:lnTo>
                    <a:close/>
                  </a:path>
                </a:pathLst>
              </a:custGeom>
              <a:solidFill>
                <a:srgbClr val="A58966"/>
              </a:solidFill>
              <a:ln w="9525">
                <a:noFill/>
                <a:round/>
                <a:headEnd/>
                <a:tailEnd/>
              </a:ln>
            </p:spPr>
            <p:txBody>
              <a:bodyPr/>
              <a:lstStyle/>
              <a:p>
                <a:endParaRPr lang="en-US"/>
              </a:p>
            </p:txBody>
          </p:sp>
          <p:sp>
            <p:nvSpPr>
              <p:cNvPr id="495" name="Freeform 20"/>
              <p:cNvSpPr>
                <a:spLocks/>
              </p:cNvSpPr>
              <p:nvPr/>
            </p:nvSpPr>
            <p:spPr bwMode="auto">
              <a:xfrm>
                <a:off x="2720" y="1276"/>
                <a:ext cx="21" cy="36"/>
              </a:xfrm>
              <a:custGeom>
                <a:avLst/>
                <a:gdLst/>
                <a:ahLst/>
                <a:cxnLst>
                  <a:cxn ang="0">
                    <a:pos x="17" y="4"/>
                  </a:cxn>
                  <a:cxn ang="0">
                    <a:pos x="23" y="4"/>
                  </a:cxn>
                  <a:cxn ang="0">
                    <a:pos x="28" y="3"/>
                  </a:cxn>
                  <a:cxn ang="0">
                    <a:pos x="35" y="3"/>
                  </a:cxn>
                  <a:cxn ang="0">
                    <a:pos x="41" y="2"/>
                  </a:cxn>
                  <a:cxn ang="0">
                    <a:pos x="46" y="1"/>
                  </a:cxn>
                  <a:cxn ang="0">
                    <a:pos x="53" y="1"/>
                  </a:cxn>
                  <a:cxn ang="0">
                    <a:pos x="58" y="0"/>
                  </a:cxn>
                  <a:cxn ang="0">
                    <a:pos x="64" y="0"/>
                  </a:cxn>
                  <a:cxn ang="0">
                    <a:pos x="72" y="1"/>
                  </a:cxn>
                  <a:cxn ang="0">
                    <a:pos x="79" y="1"/>
                  </a:cxn>
                  <a:cxn ang="0">
                    <a:pos x="86" y="2"/>
                  </a:cxn>
                  <a:cxn ang="0">
                    <a:pos x="93" y="2"/>
                  </a:cxn>
                  <a:cxn ang="0">
                    <a:pos x="101" y="3"/>
                  </a:cxn>
                  <a:cxn ang="0">
                    <a:pos x="108" y="4"/>
                  </a:cxn>
                  <a:cxn ang="0">
                    <a:pos x="115" y="4"/>
                  </a:cxn>
                  <a:cxn ang="0">
                    <a:pos x="122" y="5"/>
                  </a:cxn>
                  <a:cxn ang="0">
                    <a:pos x="124" y="57"/>
                  </a:cxn>
                  <a:cxn ang="0">
                    <a:pos x="125" y="112"/>
                  </a:cxn>
                  <a:cxn ang="0">
                    <a:pos x="124" y="166"/>
                  </a:cxn>
                  <a:cxn ang="0">
                    <a:pos x="122" y="216"/>
                  </a:cxn>
                  <a:cxn ang="0">
                    <a:pos x="106" y="216"/>
                  </a:cxn>
                  <a:cxn ang="0">
                    <a:pos x="91" y="216"/>
                  </a:cxn>
                  <a:cxn ang="0">
                    <a:pos x="75" y="215"/>
                  </a:cxn>
                  <a:cxn ang="0">
                    <a:pos x="59" y="214"/>
                  </a:cxn>
                  <a:cxn ang="0">
                    <a:pos x="43" y="213"/>
                  </a:cxn>
                  <a:cxn ang="0">
                    <a:pos x="28" y="212"/>
                  </a:cxn>
                  <a:cxn ang="0">
                    <a:pos x="13" y="211"/>
                  </a:cxn>
                  <a:cxn ang="0">
                    <a:pos x="0" y="210"/>
                  </a:cxn>
                  <a:cxn ang="0">
                    <a:pos x="0" y="156"/>
                  </a:cxn>
                  <a:cxn ang="0">
                    <a:pos x="1" y="106"/>
                  </a:cxn>
                  <a:cxn ang="0">
                    <a:pos x="6" y="57"/>
                  </a:cxn>
                  <a:cxn ang="0">
                    <a:pos x="17" y="4"/>
                  </a:cxn>
                </a:cxnLst>
                <a:rect l="0" t="0" r="r" b="b"/>
                <a:pathLst>
                  <a:path w="125" h="216">
                    <a:moveTo>
                      <a:pt x="17" y="4"/>
                    </a:moveTo>
                    <a:lnTo>
                      <a:pt x="23" y="4"/>
                    </a:lnTo>
                    <a:lnTo>
                      <a:pt x="28" y="3"/>
                    </a:lnTo>
                    <a:lnTo>
                      <a:pt x="35" y="3"/>
                    </a:lnTo>
                    <a:lnTo>
                      <a:pt x="41" y="2"/>
                    </a:lnTo>
                    <a:lnTo>
                      <a:pt x="46" y="1"/>
                    </a:lnTo>
                    <a:lnTo>
                      <a:pt x="53" y="1"/>
                    </a:lnTo>
                    <a:lnTo>
                      <a:pt x="58" y="0"/>
                    </a:lnTo>
                    <a:lnTo>
                      <a:pt x="64" y="0"/>
                    </a:lnTo>
                    <a:lnTo>
                      <a:pt x="72" y="1"/>
                    </a:lnTo>
                    <a:lnTo>
                      <a:pt x="79" y="1"/>
                    </a:lnTo>
                    <a:lnTo>
                      <a:pt x="86" y="2"/>
                    </a:lnTo>
                    <a:lnTo>
                      <a:pt x="93" y="2"/>
                    </a:lnTo>
                    <a:lnTo>
                      <a:pt x="101" y="3"/>
                    </a:lnTo>
                    <a:lnTo>
                      <a:pt x="108" y="4"/>
                    </a:lnTo>
                    <a:lnTo>
                      <a:pt x="115" y="4"/>
                    </a:lnTo>
                    <a:lnTo>
                      <a:pt x="122" y="5"/>
                    </a:lnTo>
                    <a:lnTo>
                      <a:pt x="124" y="57"/>
                    </a:lnTo>
                    <a:lnTo>
                      <a:pt x="125" y="112"/>
                    </a:lnTo>
                    <a:lnTo>
                      <a:pt x="124" y="166"/>
                    </a:lnTo>
                    <a:lnTo>
                      <a:pt x="122" y="216"/>
                    </a:lnTo>
                    <a:lnTo>
                      <a:pt x="106" y="216"/>
                    </a:lnTo>
                    <a:lnTo>
                      <a:pt x="91" y="216"/>
                    </a:lnTo>
                    <a:lnTo>
                      <a:pt x="75" y="215"/>
                    </a:lnTo>
                    <a:lnTo>
                      <a:pt x="59" y="214"/>
                    </a:lnTo>
                    <a:lnTo>
                      <a:pt x="43" y="213"/>
                    </a:lnTo>
                    <a:lnTo>
                      <a:pt x="28" y="212"/>
                    </a:lnTo>
                    <a:lnTo>
                      <a:pt x="13" y="211"/>
                    </a:lnTo>
                    <a:lnTo>
                      <a:pt x="0" y="210"/>
                    </a:lnTo>
                    <a:lnTo>
                      <a:pt x="0" y="156"/>
                    </a:lnTo>
                    <a:lnTo>
                      <a:pt x="1" y="106"/>
                    </a:lnTo>
                    <a:lnTo>
                      <a:pt x="6" y="57"/>
                    </a:lnTo>
                    <a:lnTo>
                      <a:pt x="17" y="4"/>
                    </a:lnTo>
                    <a:close/>
                  </a:path>
                </a:pathLst>
              </a:custGeom>
              <a:solidFill>
                <a:srgbClr val="AA9170"/>
              </a:solidFill>
              <a:ln w="9525">
                <a:noFill/>
                <a:round/>
                <a:headEnd/>
                <a:tailEnd/>
              </a:ln>
            </p:spPr>
            <p:txBody>
              <a:bodyPr/>
              <a:lstStyle/>
              <a:p>
                <a:endParaRPr lang="en-US"/>
              </a:p>
            </p:txBody>
          </p:sp>
          <p:sp>
            <p:nvSpPr>
              <p:cNvPr id="496" name="Freeform 21"/>
              <p:cNvSpPr>
                <a:spLocks/>
              </p:cNvSpPr>
              <p:nvPr/>
            </p:nvSpPr>
            <p:spPr bwMode="auto">
              <a:xfrm>
                <a:off x="2721" y="1276"/>
                <a:ext cx="20" cy="34"/>
              </a:xfrm>
              <a:custGeom>
                <a:avLst/>
                <a:gdLst/>
                <a:ahLst/>
                <a:cxnLst>
                  <a:cxn ang="0">
                    <a:pos x="16" y="4"/>
                  </a:cxn>
                  <a:cxn ang="0">
                    <a:pos x="22" y="4"/>
                  </a:cxn>
                  <a:cxn ang="0">
                    <a:pos x="27" y="3"/>
                  </a:cxn>
                  <a:cxn ang="0">
                    <a:pos x="34" y="3"/>
                  </a:cxn>
                  <a:cxn ang="0">
                    <a:pos x="39" y="2"/>
                  </a:cxn>
                  <a:cxn ang="0">
                    <a:pos x="44" y="2"/>
                  </a:cxn>
                  <a:cxn ang="0">
                    <a:pos x="50" y="1"/>
                  </a:cxn>
                  <a:cxn ang="0">
                    <a:pos x="56" y="1"/>
                  </a:cxn>
                  <a:cxn ang="0">
                    <a:pos x="61" y="0"/>
                  </a:cxn>
                  <a:cxn ang="0">
                    <a:pos x="68" y="1"/>
                  </a:cxn>
                  <a:cxn ang="0">
                    <a:pos x="75" y="1"/>
                  </a:cxn>
                  <a:cxn ang="0">
                    <a:pos x="82" y="2"/>
                  </a:cxn>
                  <a:cxn ang="0">
                    <a:pos x="89" y="2"/>
                  </a:cxn>
                  <a:cxn ang="0">
                    <a:pos x="95" y="3"/>
                  </a:cxn>
                  <a:cxn ang="0">
                    <a:pos x="103" y="4"/>
                  </a:cxn>
                  <a:cxn ang="0">
                    <a:pos x="109" y="4"/>
                  </a:cxn>
                  <a:cxn ang="0">
                    <a:pos x="117" y="5"/>
                  </a:cxn>
                  <a:cxn ang="0">
                    <a:pos x="119" y="52"/>
                  </a:cxn>
                  <a:cxn ang="0">
                    <a:pos x="119" y="103"/>
                  </a:cxn>
                  <a:cxn ang="0">
                    <a:pos x="119" y="153"/>
                  </a:cxn>
                  <a:cxn ang="0">
                    <a:pos x="117" y="199"/>
                  </a:cxn>
                  <a:cxn ang="0">
                    <a:pos x="102" y="199"/>
                  </a:cxn>
                  <a:cxn ang="0">
                    <a:pos x="87" y="199"/>
                  </a:cxn>
                  <a:cxn ang="0">
                    <a:pos x="72" y="198"/>
                  </a:cxn>
                  <a:cxn ang="0">
                    <a:pos x="57" y="198"/>
                  </a:cxn>
                  <a:cxn ang="0">
                    <a:pos x="42" y="197"/>
                  </a:cxn>
                  <a:cxn ang="0">
                    <a:pos x="27" y="196"/>
                  </a:cxn>
                  <a:cxn ang="0">
                    <a:pos x="13" y="195"/>
                  </a:cxn>
                  <a:cxn ang="0">
                    <a:pos x="0" y="194"/>
                  </a:cxn>
                  <a:cxn ang="0">
                    <a:pos x="0" y="143"/>
                  </a:cxn>
                  <a:cxn ang="0">
                    <a:pos x="1" y="98"/>
                  </a:cxn>
                  <a:cxn ang="0">
                    <a:pos x="5" y="53"/>
                  </a:cxn>
                  <a:cxn ang="0">
                    <a:pos x="16" y="4"/>
                  </a:cxn>
                </a:cxnLst>
                <a:rect l="0" t="0" r="r" b="b"/>
                <a:pathLst>
                  <a:path w="119" h="199">
                    <a:moveTo>
                      <a:pt x="16" y="4"/>
                    </a:moveTo>
                    <a:lnTo>
                      <a:pt x="22" y="4"/>
                    </a:lnTo>
                    <a:lnTo>
                      <a:pt x="27" y="3"/>
                    </a:lnTo>
                    <a:lnTo>
                      <a:pt x="34" y="3"/>
                    </a:lnTo>
                    <a:lnTo>
                      <a:pt x="39" y="2"/>
                    </a:lnTo>
                    <a:lnTo>
                      <a:pt x="44" y="2"/>
                    </a:lnTo>
                    <a:lnTo>
                      <a:pt x="50" y="1"/>
                    </a:lnTo>
                    <a:lnTo>
                      <a:pt x="56" y="1"/>
                    </a:lnTo>
                    <a:lnTo>
                      <a:pt x="61" y="0"/>
                    </a:lnTo>
                    <a:lnTo>
                      <a:pt x="68" y="1"/>
                    </a:lnTo>
                    <a:lnTo>
                      <a:pt x="75" y="1"/>
                    </a:lnTo>
                    <a:lnTo>
                      <a:pt x="82" y="2"/>
                    </a:lnTo>
                    <a:lnTo>
                      <a:pt x="89" y="2"/>
                    </a:lnTo>
                    <a:lnTo>
                      <a:pt x="95" y="3"/>
                    </a:lnTo>
                    <a:lnTo>
                      <a:pt x="103" y="4"/>
                    </a:lnTo>
                    <a:lnTo>
                      <a:pt x="109" y="4"/>
                    </a:lnTo>
                    <a:lnTo>
                      <a:pt x="117" y="5"/>
                    </a:lnTo>
                    <a:lnTo>
                      <a:pt x="119" y="52"/>
                    </a:lnTo>
                    <a:lnTo>
                      <a:pt x="119" y="103"/>
                    </a:lnTo>
                    <a:lnTo>
                      <a:pt x="119" y="153"/>
                    </a:lnTo>
                    <a:lnTo>
                      <a:pt x="117" y="199"/>
                    </a:lnTo>
                    <a:lnTo>
                      <a:pt x="102" y="199"/>
                    </a:lnTo>
                    <a:lnTo>
                      <a:pt x="87" y="199"/>
                    </a:lnTo>
                    <a:lnTo>
                      <a:pt x="72" y="198"/>
                    </a:lnTo>
                    <a:lnTo>
                      <a:pt x="57" y="198"/>
                    </a:lnTo>
                    <a:lnTo>
                      <a:pt x="42" y="197"/>
                    </a:lnTo>
                    <a:lnTo>
                      <a:pt x="27" y="196"/>
                    </a:lnTo>
                    <a:lnTo>
                      <a:pt x="13" y="195"/>
                    </a:lnTo>
                    <a:lnTo>
                      <a:pt x="0" y="194"/>
                    </a:lnTo>
                    <a:lnTo>
                      <a:pt x="0" y="143"/>
                    </a:lnTo>
                    <a:lnTo>
                      <a:pt x="1" y="98"/>
                    </a:lnTo>
                    <a:lnTo>
                      <a:pt x="5" y="53"/>
                    </a:lnTo>
                    <a:lnTo>
                      <a:pt x="16" y="4"/>
                    </a:lnTo>
                    <a:close/>
                  </a:path>
                </a:pathLst>
              </a:custGeom>
              <a:solidFill>
                <a:srgbClr val="AF997A"/>
              </a:solidFill>
              <a:ln w="9525">
                <a:noFill/>
                <a:round/>
                <a:headEnd/>
                <a:tailEnd/>
              </a:ln>
            </p:spPr>
            <p:txBody>
              <a:bodyPr/>
              <a:lstStyle/>
              <a:p>
                <a:endParaRPr lang="en-US"/>
              </a:p>
            </p:txBody>
          </p:sp>
          <p:sp>
            <p:nvSpPr>
              <p:cNvPr id="497" name="Freeform 22"/>
              <p:cNvSpPr>
                <a:spLocks/>
              </p:cNvSpPr>
              <p:nvPr/>
            </p:nvSpPr>
            <p:spPr bwMode="auto">
              <a:xfrm>
                <a:off x="2721" y="1276"/>
                <a:ext cx="19" cy="30"/>
              </a:xfrm>
              <a:custGeom>
                <a:avLst/>
                <a:gdLst/>
                <a:ahLst/>
                <a:cxnLst>
                  <a:cxn ang="0">
                    <a:pos x="16" y="3"/>
                  </a:cxn>
                  <a:cxn ang="0">
                    <a:pos x="21" y="3"/>
                  </a:cxn>
                  <a:cxn ang="0">
                    <a:pos x="26" y="2"/>
                  </a:cxn>
                  <a:cxn ang="0">
                    <a:pos x="32" y="2"/>
                  </a:cxn>
                  <a:cxn ang="0">
                    <a:pos x="38" y="1"/>
                  </a:cxn>
                  <a:cxn ang="0">
                    <a:pos x="43" y="1"/>
                  </a:cxn>
                  <a:cxn ang="0">
                    <a:pos x="49" y="1"/>
                  </a:cxn>
                  <a:cxn ang="0">
                    <a:pos x="54" y="0"/>
                  </a:cxn>
                  <a:cxn ang="0">
                    <a:pos x="59" y="0"/>
                  </a:cxn>
                  <a:cxn ang="0">
                    <a:pos x="66" y="0"/>
                  </a:cxn>
                  <a:cxn ang="0">
                    <a:pos x="73" y="1"/>
                  </a:cxn>
                  <a:cxn ang="0">
                    <a:pos x="80" y="1"/>
                  </a:cxn>
                  <a:cxn ang="0">
                    <a:pos x="86" y="1"/>
                  </a:cxn>
                  <a:cxn ang="0">
                    <a:pos x="92" y="2"/>
                  </a:cxn>
                  <a:cxn ang="0">
                    <a:pos x="99" y="2"/>
                  </a:cxn>
                  <a:cxn ang="0">
                    <a:pos x="105" y="3"/>
                  </a:cxn>
                  <a:cxn ang="0">
                    <a:pos x="112" y="3"/>
                  </a:cxn>
                  <a:cxn ang="0">
                    <a:pos x="114" y="47"/>
                  </a:cxn>
                  <a:cxn ang="0">
                    <a:pos x="114" y="93"/>
                  </a:cxn>
                  <a:cxn ang="0">
                    <a:pos x="114" y="137"/>
                  </a:cxn>
                  <a:cxn ang="0">
                    <a:pos x="112" y="180"/>
                  </a:cxn>
                  <a:cxn ang="0">
                    <a:pos x="98" y="180"/>
                  </a:cxn>
                  <a:cxn ang="0">
                    <a:pos x="83" y="180"/>
                  </a:cxn>
                  <a:cxn ang="0">
                    <a:pos x="69" y="180"/>
                  </a:cxn>
                  <a:cxn ang="0">
                    <a:pos x="55" y="179"/>
                  </a:cxn>
                  <a:cxn ang="0">
                    <a:pos x="40" y="179"/>
                  </a:cxn>
                  <a:cxn ang="0">
                    <a:pos x="26" y="178"/>
                  </a:cxn>
                  <a:cxn ang="0">
                    <a:pos x="14" y="177"/>
                  </a:cxn>
                  <a:cxn ang="0">
                    <a:pos x="0" y="176"/>
                  </a:cxn>
                  <a:cxn ang="0">
                    <a:pos x="0" y="130"/>
                  </a:cxn>
                  <a:cxn ang="0">
                    <a:pos x="1" y="89"/>
                  </a:cxn>
                  <a:cxn ang="0">
                    <a:pos x="5" y="48"/>
                  </a:cxn>
                  <a:cxn ang="0">
                    <a:pos x="16" y="3"/>
                  </a:cxn>
                </a:cxnLst>
                <a:rect l="0" t="0" r="r" b="b"/>
                <a:pathLst>
                  <a:path w="114" h="180">
                    <a:moveTo>
                      <a:pt x="16" y="3"/>
                    </a:moveTo>
                    <a:lnTo>
                      <a:pt x="21" y="3"/>
                    </a:lnTo>
                    <a:lnTo>
                      <a:pt x="26" y="2"/>
                    </a:lnTo>
                    <a:lnTo>
                      <a:pt x="32" y="2"/>
                    </a:lnTo>
                    <a:lnTo>
                      <a:pt x="38" y="1"/>
                    </a:lnTo>
                    <a:lnTo>
                      <a:pt x="43" y="1"/>
                    </a:lnTo>
                    <a:lnTo>
                      <a:pt x="49" y="1"/>
                    </a:lnTo>
                    <a:lnTo>
                      <a:pt x="54" y="0"/>
                    </a:lnTo>
                    <a:lnTo>
                      <a:pt x="59" y="0"/>
                    </a:lnTo>
                    <a:lnTo>
                      <a:pt x="66" y="0"/>
                    </a:lnTo>
                    <a:lnTo>
                      <a:pt x="73" y="1"/>
                    </a:lnTo>
                    <a:lnTo>
                      <a:pt x="80" y="1"/>
                    </a:lnTo>
                    <a:lnTo>
                      <a:pt x="86" y="1"/>
                    </a:lnTo>
                    <a:lnTo>
                      <a:pt x="92" y="2"/>
                    </a:lnTo>
                    <a:lnTo>
                      <a:pt x="99" y="2"/>
                    </a:lnTo>
                    <a:lnTo>
                      <a:pt x="105" y="3"/>
                    </a:lnTo>
                    <a:lnTo>
                      <a:pt x="112" y="3"/>
                    </a:lnTo>
                    <a:lnTo>
                      <a:pt x="114" y="47"/>
                    </a:lnTo>
                    <a:lnTo>
                      <a:pt x="114" y="93"/>
                    </a:lnTo>
                    <a:lnTo>
                      <a:pt x="114" y="137"/>
                    </a:lnTo>
                    <a:lnTo>
                      <a:pt x="112" y="180"/>
                    </a:lnTo>
                    <a:lnTo>
                      <a:pt x="98" y="180"/>
                    </a:lnTo>
                    <a:lnTo>
                      <a:pt x="83" y="180"/>
                    </a:lnTo>
                    <a:lnTo>
                      <a:pt x="69" y="180"/>
                    </a:lnTo>
                    <a:lnTo>
                      <a:pt x="55" y="179"/>
                    </a:lnTo>
                    <a:lnTo>
                      <a:pt x="40" y="179"/>
                    </a:lnTo>
                    <a:lnTo>
                      <a:pt x="26" y="178"/>
                    </a:lnTo>
                    <a:lnTo>
                      <a:pt x="14" y="177"/>
                    </a:lnTo>
                    <a:lnTo>
                      <a:pt x="0" y="176"/>
                    </a:lnTo>
                    <a:lnTo>
                      <a:pt x="0" y="130"/>
                    </a:lnTo>
                    <a:lnTo>
                      <a:pt x="1" y="89"/>
                    </a:lnTo>
                    <a:lnTo>
                      <a:pt x="5" y="48"/>
                    </a:lnTo>
                    <a:lnTo>
                      <a:pt x="16" y="3"/>
                    </a:lnTo>
                    <a:close/>
                  </a:path>
                </a:pathLst>
              </a:custGeom>
              <a:solidFill>
                <a:srgbClr val="B59E82"/>
              </a:solidFill>
              <a:ln w="9525">
                <a:noFill/>
                <a:round/>
                <a:headEnd/>
                <a:tailEnd/>
              </a:ln>
            </p:spPr>
            <p:txBody>
              <a:bodyPr/>
              <a:lstStyle/>
              <a:p>
                <a:endParaRPr lang="en-US"/>
              </a:p>
            </p:txBody>
          </p:sp>
          <p:sp>
            <p:nvSpPr>
              <p:cNvPr id="498" name="Freeform 23"/>
              <p:cNvSpPr>
                <a:spLocks/>
              </p:cNvSpPr>
              <p:nvPr/>
            </p:nvSpPr>
            <p:spPr bwMode="auto">
              <a:xfrm>
                <a:off x="2721" y="1276"/>
                <a:ext cx="18" cy="28"/>
              </a:xfrm>
              <a:custGeom>
                <a:avLst/>
                <a:gdLst/>
                <a:ahLst/>
                <a:cxnLst>
                  <a:cxn ang="0">
                    <a:pos x="15" y="3"/>
                  </a:cxn>
                  <a:cxn ang="0">
                    <a:pos x="20" y="3"/>
                  </a:cxn>
                  <a:cxn ang="0">
                    <a:pos x="25" y="2"/>
                  </a:cxn>
                  <a:cxn ang="0">
                    <a:pos x="31" y="2"/>
                  </a:cxn>
                  <a:cxn ang="0">
                    <a:pos x="36" y="1"/>
                  </a:cxn>
                  <a:cxn ang="0">
                    <a:pos x="40" y="1"/>
                  </a:cxn>
                  <a:cxn ang="0">
                    <a:pos x="46" y="1"/>
                  </a:cxn>
                  <a:cxn ang="0">
                    <a:pos x="51" y="0"/>
                  </a:cxn>
                  <a:cxn ang="0">
                    <a:pos x="56" y="0"/>
                  </a:cxn>
                  <a:cxn ang="0">
                    <a:pos x="63" y="0"/>
                  </a:cxn>
                  <a:cxn ang="0">
                    <a:pos x="69" y="1"/>
                  </a:cxn>
                  <a:cxn ang="0">
                    <a:pos x="75" y="1"/>
                  </a:cxn>
                  <a:cxn ang="0">
                    <a:pos x="82" y="1"/>
                  </a:cxn>
                  <a:cxn ang="0">
                    <a:pos x="87" y="2"/>
                  </a:cxn>
                  <a:cxn ang="0">
                    <a:pos x="94" y="2"/>
                  </a:cxn>
                  <a:cxn ang="0">
                    <a:pos x="100" y="3"/>
                  </a:cxn>
                  <a:cxn ang="0">
                    <a:pos x="106" y="3"/>
                  </a:cxn>
                  <a:cxn ang="0">
                    <a:pos x="107" y="42"/>
                  </a:cxn>
                  <a:cxn ang="0">
                    <a:pos x="108" y="83"/>
                  </a:cxn>
                  <a:cxn ang="0">
                    <a:pos x="108" y="124"/>
                  </a:cxn>
                  <a:cxn ang="0">
                    <a:pos x="106" y="163"/>
                  </a:cxn>
                  <a:cxn ang="0">
                    <a:pos x="92" y="164"/>
                  </a:cxn>
                  <a:cxn ang="0">
                    <a:pos x="80" y="164"/>
                  </a:cxn>
                  <a:cxn ang="0">
                    <a:pos x="66" y="163"/>
                  </a:cxn>
                  <a:cxn ang="0">
                    <a:pos x="52" y="163"/>
                  </a:cxn>
                  <a:cxn ang="0">
                    <a:pos x="39" y="162"/>
                  </a:cxn>
                  <a:cxn ang="0">
                    <a:pos x="25" y="162"/>
                  </a:cxn>
                  <a:cxn ang="0">
                    <a:pos x="13" y="161"/>
                  </a:cxn>
                  <a:cxn ang="0">
                    <a:pos x="0" y="160"/>
                  </a:cxn>
                  <a:cxn ang="0">
                    <a:pos x="0" y="118"/>
                  </a:cxn>
                  <a:cxn ang="0">
                    <a:pos x="1" y="81"/>
                  </a:cxn>
                  <a:cxn ang="0">
                    <a:pos x="5" y="43"/>
                  </a:cxn>
                  <a:cxn ang="0">
                    <a:pos x="15" y="3"/>
                  </a:cxn>
                </a:cxnLst>
                <a:rect l="0" t="0" r="r" b="b"/>
                <a:pathLst>
                  <a:path w="108" h="164">
                    <a:moveTo>
                      <a:pt x="15" y="3"/>
                    </a:moveTo>
                    <a:lnTo>
                      <a:pt x="20" y="3"/>
                    </a:lnTo>
                    <a:lnTo>
                      <a:pt x="25" y="2"/>
                    </a:lnTo>
                    <a:lnTo>
                      <a:pt x="31" y="2"/>
                    </a:lnTo>
                    <a:lnTo>
                      <a:pt x="36" y="1"/>
                    </a:lnTo>
                    <a:lnTo>
                      <a:pt x="40" y="1"/>
                    </a:lnTo>
                    <a:lnTo>
                      <a:pt x="46" y="1"/>
                    </a:lnTo>
                    <a:lnTo>
                      <a:pt x="51" y="0"/>
                    </a:lnTo>
                    <a:lnTo>
                      <a:pt x="56" y="0"/>
                    </a:lnTo>
                    <a:lnTo>
                      <a:pt x="63" y="0"/>
                    </a:lnTo>
                    <a:lnTo>
                      <a:pt x="69" y="1"/>
                    </a:lnTo>
                    <a:lnTo>
                      <a:pt x="75" y="1"/>
                    </a:lnTo>
                    <a:lnTo>
                      <a:pt x="82" y="1"/>
                    </a:lnTo>
                    <a:lnTo>
                      <a:pt x="87" y="2"/>
                    </a:lnTo>
                    <a:lnTo>
                      <a:pt x="94" y="2"/>
                    </a:lnTo>
                    <a:lnTo>
                      <a:pt x="100" y="3"/>
                    </a:lnTo>
                    <a:lnTo>
                      <a:pt x="106" y="3"/>
                    </a:lnTo>
                    <a:lnTo>
                      <a:pt x="107" y="42"/>
                    </a:lnTo>
                    <a:lnTo>
                      <a:pt x="108" y="83"/>
                    </a:lnTo>
                    <a:lnTo>
                      <a:pt x="108" y="124"/>
                    </a:lnTo>
                    <a:lnTo>
                      <a:pt x="106" y="163"/>
                    </a:lnTo>
                    <a:lnTo>
                      <a:pt x="92" y="164"/>
                    </a:lnTo>
                    <a:lnTo>
                      <a:pt x="80" y="164"/>
                    </a:lnTo>
                    <a:lnTo>
                      <a:pt x="66" y="163"/>
                    </a:lnTo>
                    <a:lnTo>
                      <a:pt x="52" y="163"/>
                    </a:lnTo>
                    <a:lnTo>
                      <a:pt x="39" y="162"/>
                    </a:lnTo>
                    <a:lnTo>
                      <a:pt x="25" y="162"/>
                    </a:lnTo>
                    <a:lnTo>
                      <a:pt x="13" y="161"/>
                    </a:lnTo>
                    <a:lnTo>
                      <a:pt x="0" y="160"/>
                    </a:lnTo>
                    <a:lnTo>
                      <a:pt x="0" y="118"/>
                    </a:lnTo>
                    <a:lnTo>
                      <a:pt x="1" y="81"/>
                    </a:lnTo>
                    <a:lnTo>
                      <a:pt x="5" y="43"/>
                    </a:lnTo>
                    <a:lnTo>
                      <a:pt x="15" y="3"/>
                    </a:lnTo>
                    <a:close/>
                  </a:path>
                </a:pathLst>
              </a:custGeom>
              <a:solidFill>
                <a:srgbClr val="BAA58C"/>
              </a:solidFill>
              <a:ln w="9525">
                <a:noFill/>
                <a:round/>
                <a:headEnd/>
                <a:tailEnd/>
              </a:ln>
            </p:spPr>
            <p:txBody>
              <a:bodyPr/>
              <a:lstStyle/>
              <a:p>
                <a:endParaRPr lang="en-US"/>
              </a:p>
            </p:txBody>
          </p:sp>
          <p:sp>
            <p:nvSpPr>
              <p:cNvPr id="499" name="Freeform 24"/>
              <p:cNvSpPr>
                <a:spLocks/>
              </p:cNvSpPr>
              <p:nvPr/>
            </p:nvSpPr>
            <p:spPr bwMode="auto">
              <a:xfrm>
                <a:off x="2722" y="1276"/>
                <a:ext cx="17" cy="25"/>
              </a:xfrm>
              <a:custGeom>
                <a:avLst/>
                <a:gdLst/>
                <a:ahLst/>
                <a:cxnLst>
                  <a:cxn ang="0">
                    <a:pos x="14" y="3"/>
                  </a:cxn>
                  <a:cxn ang="0">
                    <a:pos x="19" y="3"/>
                  </a:cxn>
                  <a:cxn ang="0">
                    <a:pos x="23" y="2"/>
                  </a:cxn>
                  <a:cxn ang="0">
                    <a:pos x="29" y="2"/>
                  </a:cxn>
                  <a:cxn ang="0">
                    <a:pos x="34" y="1"/>
                  </a:cxn>
                  <a:cxn ang="0">
                    <a:pos x="38" y="1"/>
                  </a:cxn>
                  <a:cxn ang="0">
                    <a:pos x="44" y="1"/>
                  </a:cxn>
                  <a:cxn ang="0">
                    <a:pos x="48" y="0"/>
                  </a:cxn>
                  <a:cxn ang="0">
                    <a:pos x="53" y="0"/>
                  </a:cxn>
                  <a:cxn ang="0">
                    <a:pos x="60" y="0"/>
                  </a:cxn>
                  <a:cxn ang="0">
                    <a:pos x="65" y="1"/>
                  </a:cxn>
                  <a:cxn ang="0">
                    <a:pos x="71" y="1"/>
                  </a:cxn>
                  <a:cxn ang="0">
                    <a:pos x="78" y="1"/>
                  </a:cxn>
                  <a:cxn ang="0">
                    <a:pos x="83" y="2"/>
                  </a:cxn>
                  <a:cxn ang="0">
                    <a:pos x="89" y="2"/>
                  </a:cxn>
                  <a:cxn ang="0">
                    <a:pos x="95" y="3"/>
                  </a:cxn>
                  <a:cxn ang="0">
                    <a:pos x="101" y="3"/>
                  </a:cxn>
                  <a:cxn ang="0">
                    <a:pos x="102" y="37"/>
                  </a:cxn>
                  <a:cxn ang="0">
                    <a:pos x="103" y="74"/>
                  </a:cxn>
                  <a:cxn ang="0">
                    <a:pos x="102" y="110"/>
                  </a:cxn>
                  <a:cxn ang="0">
                    <a:pos x="101" y="145"/>
                  </a:cxn>
                  <a:cxn ang="0">
                    <a:pos x="88" y="145"/>
                  </a:cxn>
                  <a:cxn ang="0">
                    <a:pos x="76" y="145"/>
                  </a:cxn>
                  <a:cxn ang="0">
                    <a:pos x="63" y="145"/>
                  </a:cxn>
                  <a:cxn ang="0">
                    <a:pos x="50" y="145"/>
                  </a:cxn>
                  <a:cxn ang="0">
                    <a:pos x="37" y="144"/>
                  </a:cxn>
                  <a:cxn ang="0">
                    <a:pos x="24" y="144"/>
                  </a:cxn>
                  <a:cxn ang="0">
                    <a:pos x="12" y="143"/>
                  </a:cxn>
                  <a:cxn ang="0">
                    <a:pos x="0" y="143"/>
                  </a:cxn>
                  <a:cxn ang="0">
                    <a:pos x="0" y="106"/>
                  </a:cxn>
                  <a:cxn ang="0">
                    <a:pos x="1" y="73"/>
                  </a:cxn>
                  <a:cxn ang="0">
                    <a:pos x="4" y="39"/>
                  </a:cxn>
                  <a:cxn ang="0">
                    <a:pos x="14" y="3"/>
                  </a:cxn>
                </a:cxnLst>
                <a:rect l="0" t="0" r="r" b="b"/>
                <a:pathLst>
                  <a:path w="103" h="145">
                    <a:moveTo>
                      <a:pt x="14" y="3"/>
                    </a:moveTo>
                    <a:lnTo>
                      <a:pt x="19" y="3"/>
                    </a:lnTo>
                    <a:lnTo>
                      <a:pt x="23" y="2"/>
                    </a:lnTo>
                    <a:lnTo>
                      <a:pt x="29" y="2"/>
                    </a:lnTo>
                    <a:lnTo>
                      <a:pt x="34" y="1"/>
                    </a:lnTo>
                    <a:lnTo>
                      <a:pt x="38" y="1"/>
                    </a:lnTo>
                    <a:lnTo>
                      <a:pt x="44" y="1"/>
                    </a:lnTo>
                    <a:lnTo>
                      <a:pt x="48" y="0"/>
                    </a:lnTo>
                    <a:lnTo>
                      <a:pt x="53" y="0"/>
                    </a:lnTo>
                    <a:lnTo>
                      <a:pt x="60" y="0"/>
                    </a:lnTo>
                    <a:lnTo>
                      <a:pt x="65" y="1"/>
                    </a:lnTo>
                    <a:lnTo>
                      <a:pt x="71" y="1"/>
                    </a:lnTo>
                    <a:lnTo>
                      <a:pt x="78" y="1"/>
                    </a:lnTo>
                    <a:lnTo>
                      <a:pt x="83" y="2"/>
                    </a:lnTo>
                    <a:lnTo>
                      <a:pt x="89" y="2"/>
                    </a:lnTo>
                    <a:lnTo>
                      <a:pt x="95" y="3"/>
                    </a:lnTo>
                    <a:lnTo>
                      <a:pt x="101" y="3"/>
                    </a:lnTo>
                    <a:lnTo>
                      <a:pt x="102" y="37"/>
                    </a:lnTo>
                    <a:lnTo>
                      <a:pt x="103" y="74"/>
                    </a:lnTo>
                    <a:lnTo>
                      <a:pt x="102" y="110"/>
                    </a:lnTo>
                    <a:lnTo>
                      <a:pt x="101" y="145"/>
                    </a:lnTo>
                    <a:lnTo>
                      <a:pt x="88" y="145"/>
                    </a:lnTo>
                    <a:lnTo>
                      <a:pt x="76" y="145"/>
                    </a:lnTo>
                    <a:lnTo>
                      <a:pt x="63" y="145"/>
                    </a:lnTo>
                    <a:lnTo>
                      <a:pt x="50" y="145"/>
                    </a:lnTo>
                    <a:lnTo>
                      <a:pt x="37" y="144"/>
                    </a:lnTo>
                    <a:lnTo>
                      <a:pt x="24" y="144"/>
                    </a:lnTo>
                    <a:lnTo>
                      <a:pt x="12" y="143"/>
                    </a:lnTo>
                    <a:lnTo>
                      <a:pt x="0" y="143"/>
                    </a:lnTo>
                    <a:lnTo>
                      <a:pt x="0" y="106"/>
                    </a:lnTo>
                    <a:lnTo>
                      <a:pt x="1" y="73"/>
                    </a:lnTo>
                    <a:lnTo>
                      <a:pt x="4" y="39"/>
                    </a:lnTo>
                    <a:lnTo>
                      <a:pt x="14" y="3"/>
                    </a:lnTo>
                    <a:close/>
                  </a:path>
                </a:pathLst>
              </a:custGeom>
              <a:solidFill>
                <a:srgbClr val="BFAD96"/>
              </a:solidFill>
              <a:ln w="9525">
                <a:noFill/>
                <a:round/>
                <a:headEnd/>
                <a:tailEnd/>
              </a:ln>
            </p:spPr>
            <p:txBody>
              <a:bodyPr/>
              <a:lstStyle/>
              <a:p>
                <a:endParaRPr lang="en-US"/>
              </a:p>
            </p:txBody>
          </p:sp>
          <p:sp>
            <p:nvSpPr>
              <p:cNvPr id="500" name="Freeform 25"/>
              <p:cNvSpPr>
                <a:spLocks/>
              </p:cNvSpPr>
              <p:nvPr/>
            </p:nvSpPr>
            <p:spPr bwMode="auto">
              <a:xfrm>
                <a:off x="2722" y="1276"/>
                <a:ext cx="16" cy="22"/>
              </a:xfrm>
              <a:custGeom>
                <a:avLst/>
                <a:gdLst/>
                <a:ahLst/>
                <a:cxnLst>
                  <a:cxn ang="0">
                    <a:pos x="12" y="3"/>
                  </a:cxn>
                  <a:cxn ang="0">
                    <a:pos x="17" y="3"/>
                  </a:cxn>
                  <a:cxn ang="0">
                    <a:pos x="21" y="2"/>
                  </a:cxn>
                  <a:cxn ang="0">
                    <a:pos x="27" y="2"/>
                  </a:cxn>
                  <a:cxn ang="0">
                    <a:pos x="31" y="1"/>
                  </a:cxn>
                  <a:cxn ang="0">
                    <a:pos x="36" y="1"/>
                  </a:cxn>
                  <a:cxn ang="0">
                    <a:pos x="41" y="1"/>
                  </a:cxn>
                  <a:cxn ang="0">
                    <a:pos x="46" y="0"/>
                  </a:cxn>
                  <a:cxn ang="0">
                    <a:pos x="50" y="0"/>
                  </a:cxn>
                  <a:cxn ang="0">
                    <a:pos x="55" y="0"/>
                  </a:cxn>
                  <a:cxn ang="0">
                    <a:pos x="62" y="1"/>
                  </a:cxn>
                  <a:cxn ang="0">
                    <a:pos x="67" y="1"/>
                  </a:cxn>
                  <a:cxn ang="0">
                    <a:pos x="72" y="1"/>
                  </a:cxn>
                  <a:cxn ang="0">
                    <a:pos x="78" y="2"/>
                  </a:cxn>
                  <a:cxn ang="0">
                    <a:pos x="84" y="2"/>
                  </a:cxn>
                  <a:cxn ang="0">
                    <a:pos x="90" y="3"/>
                  </a:cxn>
                  <a:cxn ang="0">
                    <a:pos x="95" y="3"/>
                  </a:cxn>
                  <a:cxn ang="0">
                    <a:pos x="96" y="33"/>
                  </a:cxn>
                  <a:cxn ang="0">
                    <a:pos x="97" y="64"/>
                  </a:cxn>
                  <a:cxn ang="0">
                    <a:pos x="96" y="97"/>
                  </a:cxn>
                  <a:cxn ang="0">
                    <a:pos x="95" y="128"/>
                  </a:cxn>
                  <a:cxn ang="0">
                    <a:pos x="83" y="128"/>
                  </a:cxn>
                  <a:cxn ang="0">
                    <a:pos x="71" y="128"/>
                  </a:cxn>
                  <a:cxn ang="0">
                    <a:pos x="59" y="128"/>
                  </a:cxn>
                  <a:cxn ang="0">
                    <a:pos x="47" y="128"/>
                  </a:cxn>
                  <a:cxn ang="0">
                    <a:pos x="35" y="128"/>
                  </a:cxn>
                  <a:cxn ang="0">
                    <a:pos x="24" y="128"/>
                  </a:cxn>
                  <a:cxn ang="0">
                    <a:pos x="12" y="127"/>
                  </a:cxn>
                  <a:cxn ang="0">
                    <a:pos x="0" y="127"/>
                  </a:cxn>
                  <a:cxn ang="0">
                    <a:pos x="0" y="94"/>
                  </a:cxn>
                  <a:cxn ang="0">
                    <a:pos x="0" y="64"/>
                  </a:cxn>
                  <a:cxn ang="0">
                    <a:pos x="3" y="35"/>
                  </a:cxn>
                  <a:cxn ang="0">
                    <a:pos x="12" y="3"/>
                  </a:cxn>
                </a:cxnLst>
                <a:rect l="0" t="0" r="r" b="b"/>
                <a:pathLst>
                  <a:path w="97" h="128">
                    <a:moveTo>
                      <a:pt x="12" y="3"/>
                    </a:moveTo>
                    <a:lnTo>
                      <a:pt x="17" y="3"/>
                    </a:lnTo>
                    <a:lnTo>
                      <a:pt x="21" y="2"/>
                    </a:lnTo>
                    <a:lnTo>
                      <a:pt x="27" y="2"/>
                    </a:lnTo>
                    <a:lnTo>
                      <a:pt x="31" y="1"/>
                    </a:lnTo>
                    <a:lnTo>
                      <a:pt x="36" y="1"/>
                    </a:lnTo>
                    <a:lnTo>
                      <a:pt x="41" y="1"/>
                    </a:lnTo>
                    <a:lnTo>
                      <a:pt x="46" y="0"/>
                    </a:lnTo>
                    <a:lnTo>
                      <a:pt x="50" y="0"/>
                    </a:lnTo>
                    <a:lnTo>
                      <a:pt x="55" y="0"/>
                    </a:lnTo>
                    <a:lnTo>
                      <a:pt x="62" y="1"/>
                    </a:lnTo>
                    <a:lnTo>
                      <a:pt x="67" y="1"/>
                    </a:lnTo>
                    <a:lnTo>
                      <a:pt x="72" y="1"/>
                    </a:lnTo>
                    <a:lnTo>
                      <a:pt x="78" y="2"/>
                    </a:lnTo>
                    <a:lnTo>
                      <a:pt x="84" y="2"/>
                    </a:lnTo>
                    <a:lnTo>
                      <a:pt x="90" y="3"/>
                    </a:lnTo>
                    <a:lnTo>
                      <a:pt x="95" y="3"/>
                    </a:lnTo>
                    <a:lnTo>
                      <a:pt x="96" y="33"/>
                    </a:lnTo>
                    <a:lnTo>
                      <a:pt x="97" y="64"/>
                    </a:lnTo>
                    <a:lnTo>
                      <a:pt x="96" y="97"/>
                    </a:lnTo>
                    <a:lnTo>
                      <a:pt x="95" y="128"/>
                    </a:lnTo>
                    <a:lnTo>
                      <a:pt x="83" y="128"/>
                    </a:lnTo>
                    <a:lnTo>
                      <a:pt x="71" y="128"/>
                    </a:lnTo>
                    <a:lnTo>
                      <a:pt x="59" y="128"/>
                    </a:lnTo>
                    <a:lnTo>
                      <a:pt x="47" y="128"/>
                    </a:lnTo>
                    <a:lnTo>
                      <a:pt x="35" y="128"/>
                    </a:lnTo>
                    <a:lnTo>
                      <a:pt x="24" y="128"/>
                    </a:lnTo>
                    <a:lnTo>
                      <a:pt x="12" y="127"/>
                    </a:lnTo>
                    <a:lnTo>
                      <a:pt x="0" y="127"/>
                    </a:lnTo>
                    <a:lnTo>
                      <a:pt x="0" y="94"/>
                    </a:lnTo>
                    <a:lnTo>
                      <a:pt x="0" y="64"/>
                    </a:lnTo>
                    <a:lnTo>
                      <a:pt x="3" y="35"/>
                    </a:lnTo>
                    <a:lnTo>
                      <a:pt x="12" y="3"/>
                    </a:lnTo>
                    <a:close/>
                  </a:path>
                </a:pathLst>
              </a:custGeom>
              <a:solidFill>
                <a:srgbClr val="C4B7A3"/>
              </a:solidFill>
              <a:ln w="9525">
                <a:noFill/>
                <a:round/>
                <a:headEnd/>
                <a:tailEnd/>
              </a:ln>
            </p:spPr>
            <p:txBody>
              <a:bodyPr/>
              <a:lstStyle/>
              <a:p>
                <a:endParaRPr lang="en-US"/>
              </a:p>
            </p:txBody>
          </p:sp>
          <p:sp>
            <p:nvSpPr>
              <p:cNvPr id="501" name="Freeform 26"/>
              <p:cNvSpPr>
                <a:spLocks/>
              </p:cNvSpPr>
              <p:nvPr/>
            </p:nvSpPr>
            <p:spPr bwMode="auto">
              <a:xfrm>
                <a:off x="2722" y="1276"/>
                <a:ext cx="15" cy="19"/>
              </a:xfrm>
              <a:custGeom>
                <a:avLst/>
                <a:gdLst/>
                <a:ahLst/>
                <a:cxnLst>
                  <a:cxn ang="0">
                    <a:pos x="12" y="3"/>
                  </a:cxn>
                  <a:cxn ang="0">
                    <a:pos x="16" y="3"/>
                  </a:cxn>
                  <a:cxn ang="0">
                    <a:pos x="21" y="2"/>
                  </a:cxn>
                  <a:cxn ang="0">
                    <a:pos x="26" y="2"/>
                  </a:cxn>
                  <a:cxn ang="0">
                    <a:pos x="30" y="1"/>
                  </a:cxn>
                  <a:cxn ang="0">
                    <a:pos x="35" y="1"/>
                  </a:cxn>
                  <a:cxn ang="0">
                    <a:pos x="40" y="1"/>
                  </a:cxn>
                  <a:cxn ang="0">
                    <a:pos x="44" y="0"/>
                  </a:cxn>
                  <a:cxn ang="0">
                    <a:pos x="48" y="0"/>
                  </a:cxn>
                  <a:cxn ang="0">
                    <a:pos x="53" y="0"/>
                  </a:cxn>
                  <a:cxn ang="0">
                    <a:pos x="59" y="1"/>
                  </a:cxn>
                  <a:cxn ang="0">
                    <a:pos x="64" y="1"/>
                  </a:cxn>
                  <a:cxn ang="0">
                    <a:pos x="69" y="1"/>
                  </a:cxn>
                  <a:cxn ang="0">
                    <a:pos x="75" y="2"/>
                  </a:cxn>
                  <a:cxn ang="0">
                    <a:pos x="80" y="2"/>
                  </a:cxn>
                  <a:cxn ang="0">
                    <a:pos x="85" y="3"/>
                  </a:cxn>
                  <a:cxn ang="0">
                    <a:pos x="91" y="3"/>
                  </a:cxn>
                  <a:cxn ang="0">
                    <a:pos x="92" y="28"/>
                  </a:cxn>
                  <a:cxn ang="0">
                    <a:pos x="92" y="55"/>
                  </a:cxn>
                  <a:cxn ang="0">
                    <a:pos x="92" y="83"/>
                  </a:cxn>
                  <a:cxn ang="0">
                    <a:pos x="91" y="110"/>
                  </a:cxn>
                  <a:cxn ang="0">
                    <a:pos x="79" y="111"/>
                  </a:cxn>
                  <a:cxn ang="0">
                    <a:pos x="68" y="111"/>
                  </a:cxn>
                  <a:cxn ang="0">
                    <a:pos x="57" y="111"/>
                  </a:cxn>
                  <a:cxn ang="0">
                    <a:pos x="46" y="111"/>
                  </a:cxn>
                  <a:cxn ang="0">
                    <a:pos x="34" y="111"/>
                  </a:cxn>
                  <a:cxn ang="0">
                    <a:pos x="24" y="111"/>
                  </a:cxn>
                  <a:cxn ang="0">
                    <a:pos x="12" y="111"/>
                  </a:cxn>
                  <a:cxn ang="0">
                    <a:pos x="0" y="111"/>
                  </a:cxn>
                  <a:cxn ang="0">
                    <a:pos x="0" y="83"/>
                  </a:cxn>
                  <a:cxn ang="0">
                    <a:pos x="1" y="56"/>
                  </a:cxn>
                  <a:cxn ang="0">
                    <a:pos x="4" y="31"/>
                  </a:cxn>
                  <a:cxn ang="0">
                    <a:pos x="12" y="3"/>
                  </a:cxn>
                </a:cxnLst>
                <a:rect l="0" t="0" r="r" b="b"/>
                <a:pathLst>
                  <a:path w="92" h="111">
                    <a:moveTo>
                      <a:pt x="12" y="3"/>
                    </a:moveTo>
                    <a:lnTo>
                      <a:pt x="16" y="3"/>
                    </a:lnTo>
                    <a:lnTo>
                      <a:pt x="21" y="2"/>
                    </a:lnTo>
                    <a:lnTo>
                      <a:pt x="26" y="2"/>
                    </a:lnTo>
                    <a:lnTo>
                      <a:pt x="30" y="1"/>
                    </a:lnTo>
                    <a:lnTo>
                      <a:pt x="35" y="1"/>
                    </a:lnTo>
                    <a:lnTo>
                      <a:pt x="40" y="1"/>
                    </a:lnTo>
                    <a:lnTo>
                      <a:pt x="44" y="0"/>
                    </a:lnTo>
                    <a:lnTo>
                      <a:pt x="48" y="0"/>
                    </a:lnTo>
                    <a:lnTo>
                      <a:pt x="53" y="0"/>
                    </a:lnTo>
                    <a:lnTo>
                      <a:pt x="59" y="1"/>
                    </a:lnTo>
                    <a:lnTo>
                      <a:pt x="64" y="1"/>
                    </a:lnTo>
                    <a:lnTo>
                      <a:pt x="69" y="1"/>
                    </a:lnTo>
                    <a:lnTo>
                      <a:pt x="75" y="2"/>
                    </a:lnTo>
                    <a:lnTo>
                      <a:pt x="80" y="2"/>
                    </a:lnTo>
                    <a:lnTo>
                      <a:pt x="85" y="3"/>
                    </a:lnTo>
                    <a:lnTo>
                      <a:pt x="91" y="3"/>
                    </a:lnTo>
                    <a:lnTo>
                      <a:pt x="92" y="28"/>
                    </a:lnTo>
                    <a:lnTo>
                      <a:pt x="92" y="55"/>
                    </a:lnTo>
                    <a:lnTo>
                      <a:pt x="92" y="83"/>
                    </a:lnTo>
                    <a:lnTo>
                      <a:pt x="91" y="110"/>
                    </a:lnTo>
                    <a:lnTo>
                      <a:pt x="79" y="111"/>
                    </a:lnTo>
                    <a:lnTo>
                      <a:pt x="68" y="111"/>
                    </a:lnTo>
                    <a:lnTo>
                      <a:pt x="57" y="111"/>
                    </a:lnTo>
                    <a:lnTo>
                      <a:pt x="46" y="111"/>
                    </a:lnTo>
                    <a:lnTo>
                      <a:pt x="34" y="111"/>
                    </a:lnTo>
                    <a:lnTo>
                      <a:pt x="24" y="111"/>
                    </a:lnTo>
                    <a:lnTo>
                      <a:pt x="12" y="111"/>
                    </a:lnTo>
                    <a:lnTo>
                      <a:pt x="0" y="111"/>
                    </a:lnTo>
                    <a:lnTo>
                      <a:pt x="0" y="83"/>
                    </a:lnTo>
                    <a:lnTo>
                      <a:pt x="1" y="56"/>
                    </a:lnTo>
                    <a:lnTo>
                      <a:pt x="4" y="31"/>
                    </a:lnTo>
                    <a:lnTo>
                      <a:pt x="12" y="3"/>
                    </a:lnTo>
                    <a:close/>
                  </a:path>
                </a:pathLst>
              </a:custGeom>
              <a:solidFill>
                <a:srgbClr val="C9BFAD"/>
              </a:solidFill>
              <a:ln w="9525">
                <a:noFill/>
                <a:round/>
                <a:headEnd/>
                <a:tailEnd/>
              </a:ln>
            </p:spPr>
            <p:txBody>
              <a:bodyPr/>
              <a:lstStyle/>
              <a:p>
                <a:endParaRPr lang="en-US"/>
              </a:p>
            </p:txBody>
          </p:sp>
          <p:sp>
            <p:nvSpPr>
              <p:cNvPr id="502" name="Freeform 27"/>
              <p:cNvSpPr>
                <a:spLocks/>
              </p:cNvSpPr>
              <p:nvPr/>
            </p:nvSpPr>
            <p:spPr bwMode="auto">
              <a:xfrm>
                <a:off x="2723" y="1276"/>
                <a:ext cx="14" cy="16"/>
              </a:xfrm>
              <a:custGeom>
                <a:avLst/>
                <a:gdLst/>
                <a:ahLst/>
                <a:cxnLst>
                  <a:cxn ang="0">
                    <a:pos x="11" y="3"/>
                  </a:cxn>
                  <a:cxn ang="0">
                    <a:pos x="46" y="0"/>
                  </a:cxn>
                  <a:cxn ang="0">
                    <a:pos x="85" y="3"/>
                  </a:cxn>
                  <a:cxn ang="0">
                    <a:pos x="85" y="24"/>
                  </a:cxn>
                  <a:cxn ang="0">
                    <a:pos x="85" y="46"/>
                  </a:cxn>
                  <a:cxn ang="0">
                    <a:pos x="85" y="70"/>
                  </a:cxn>
                  <a:cxn ang="0">
                    <a:pos x="85" y="93"/>
                  </a:cxn>
                  <a:cxn ang="0">
                    <a:pos x="75" y="94"/>
                  </a:cxn>
                  <a:cxn ang="0">
                    <a:pos x="64" y="94"/>
                  </a:cxn>
                  <a:cxn ang="0">
                    <a:pos x="54" y="95"/>
                  </a:cxn>
                  <a:cxn ang="0">
                    <a:pos x="43" y="95"/>
                  </a:cxn>
                  <a:cxn ang="0">
                    <a:pos x="32" y="95"/>
                  </a:cxn>
                  <a:cxn ang="0">
                    <a:pos x="22" y="95"/>
                  </a:cxn>
                  <a:cxn ang="0">
                    <a:pos x="11" y="95"/>
                  </a:cxn>
                  <a:cxn ang="0">
                    <a:pos x="0" y="95"/>
                  </a:cxn>
                  <a:cxn ang="0">
                    <a:pos x="0" y="71"/>
                  </a:cxn>
                  <a:cxn ang="0">
                    <a:pos x="0" y="48"/>
                  </a:cxn>
                  <a:cxn ang="0">
                    <a:pos x="3" y="27"/>
                  </a:cxn>
                  <a:cxn ang="0">
                    <a:pos x="11" y="3"/>
                  </a:cxn>
                </a:cxnLst>
                <a:rect l="0" t="0" r="r" b="b"/>
                <a:pathLst>
                  <a:path w="85" h="95">
                    <a:moveTo>
                      <a:pt x="11" y="3"/>
                    </a:moveTo>
                    <a:lnTo>
                      <a:pt x="46" y="0"/>
                    </a:lnTo>
                    <a:lnTo>
                      <a:pt x="85" y="3"/>
                    </a:lnTo>
                    <a:lnTo>
                      <a:pt x="85" y="24"/>
                    </a:lnTo>
                    <a:lnTo>
                      <a:pt x="85" y="46"/>
                    </a:lnTo>
                    <a:lnTo>
                      <a:pt x="85" y="70"/>
                    </a:lnTo>
                    <a:lnTo>
                      <a:pt x="85" y="93"/>
                    </a:lnTo>
                    <a:lnTo>
                      <a:pt x="75" y="94"/>
                    </a:lnTo>
                    <a:lnTo>
                      <a:pt x="64" y="94"/>
                    </a:lnTo>
                    <a:lnTo>
                      <a:pt x="54" y="95"/>
                    </a:lnTo>
                    <a:lnTo>
                      <a:pt x="43" y="95"/>
                    </a:lnTo>
                    <a:lnTo>
                      <a:pt x="32" y="95"/>
                    </a:lnTo>
                    <a:lnTo>
                      <a:pt x="22" y="95"/>
                    </a:lnTo>
                    <a:lnTo>
                      <a:pt x="11" y="95"/>
                    </a:lnTo>
                    <a:lnTo>
                      <a:pt x="0" y="95"/>
                    </a:lnTo>
                    <a:lnTo>
                      <a:pt x="0" y="71"/>
                    </a:lnTo>
                    <a:lnTo>
                      <a:pt x="0" y="48"/>
                    </a:lnTo>
                    <a:lnTo>
                      <a:pt x="3" y="27"/>
                    </a:lnTo>
                    <a:lnTo>
                      <a:pt x="11" y="3"/>
                    </a:lnTo>
                    <a:close/>
                  </a:path>
                </a:pathLst>
              </a:custGeom>
              <a:solidFill>
                <a:srgbClr val="CEC6B7"/>
              </a:solidFill>
              <a:ln w="9525">
                <a:noFill/>
                <a:round/>
                <a:headEnd/>
                <a:tailEnd/>
              </a:ln>
            </p:spPr>
            <p:txBody>
              <a:bodyPr/>
              <a:lstStyle/>
              <a:p>
                <a:endParaRPr lang="en-US"/>
              </a:p>
            </p:txBody>
          </p:sp>
          <p:sp>
            <p:nvSpPr>
              <p:cNvPr id="503" name="Freeform 28"/>
              <p:cNvSpPr>
                <a:spLocks/>
              </p:cNvSpPr>
              <p:nvPr/>
            </p:nvSpPr>
            <p:spPr bwMode="auto">
              <a:xfrm>
                <a:off x="2723" y="1272"/>
                <a:ext cx="20" cy="4"/>
              </a:xfrm>
              <a:custGeom>
                <a:avLst/>
                <a:gdLst/>
                <a:ahLst/>
                <a:cxnLst>
                  <a:cxn ang="0">
                    <a:pos x="3" y="1"/>
                  </a:cxn>
                  <a:cxn ang="0">
                    <a:pos x="0" y="24"/>
                  </a:cxn>
                  <a:cxn ang="0">
                    <a:pos x="15" y="23"/>
                  </a:cxn>
                  <a:cxn ang="0">
                    <a:pos x="29" y="22"/>
                  </a:cxn>
                  <a:cxn ang="0">
                    <a:pos x="44" y="22"/>
                  </a:cxn>
                  <a:cxn ang="0">
                    <a:pos x="59" y="23"/>
                  </a:cxn>
                  <a:cxn ang="0">
                    <a:pos x="73" y="24"/>
                  </a:cxn>
                  <a:cxn ang="0">
                    <a:pos x="88" y="25"/>
                  </a:cxn>
                  <a:cxn ang="0">
                    <a:pos x="103" y="26"/>
                  </a:cxn>
                  <a:cxn ang="0">
                    <a:pos x="119" y="27"/>
                  </a:cxn>
                  <a:cxn ang="0">
                    <a:pos x="119" y="3"/>
                  </a:cxn>
                  <a:cxn ang="0">
                    <a:pos x="63" y="0"/>
                  </a:cxn>
                  <a:cxn ang="0">
                    <a:pos x="3" y="1"/>
                  </a:cxn>
                </a:cxnLst>
                <a:rect l="0" t="0" r="r" b="b"/>
                <a:pathLst>
                  <a:path w="119" h="27">
                    <a:moveTo>
                      <a:pt x="3" y="1"/>
                    </a:moveTo>
                    <a:lnTo>
                      <a:pt x="0" y="24"/>
                    </a:lnTo>
                    <a:lnTo>
                      <a:pt x="15" y="23"/>
                    </a:lnTo>
                    <a:lnTo>
                      <a:pt x="29" y="22"/>
                    </a:lnTo>
                    <a:lnTo>
                      <a:pt x="44" y="22"/>
                    </a:lnTo>
                    <a:lnTo>
                      <a:pt x="59" y="23"/>
                    </a:lnTo>
                    <a:lnTo>
                      <a:pt x="73" y="24"/>
                    </a:lnTo>
                    <a:lnTo>
                      <a:pt x="88" y="25"/>
                    </a:lnTo>
                    <a:lnTo>
                      <a:pt x="103" y="26"/>
                    </a:lnTo>
                    <a:lnTo>
                      <a:pt x="119" y="27"/>
                    </a:lnTo>
                    <a:lnTo>
                      <a:pt x="119" y="3"/>
                    </a:lnTo>
                    <a:lnTo>
                      <a:pt x="63" y="0"/>
                    </a:lnTo>
                    <a:lnTo>
                      <a:pt x="3" y="1"/>
                    </a:lnTo>
                    <a:close/>
                  </a:path>
                </a:pathLst>
              </a:custGeom>
              <a:solidFill>
                <a:srgbClr val="AA8E70"/>
              </a:solidFill>
              <a:ln w="9525">
                <a:noFill/>
                <a:round/>
                <a:headEnd/>
                <a:tailEnd/>
              </a:ln>
            </p:spPr>
            <p:txBody>
              <a:bodyPr/>
              <a:lstStyle/>
              <a:p>
                <a:endParaRPr lang="en-US"/>
              </a:p>
            </p:txBody>
          </p:sp>
          <p:sp>
            <p:nvSpPr>
              <p:cNvPr id="504" name="Freeform 29"/>
              <p:cNvSpPr>
                <a:spLocks/>
              </p:cNvSpPr>
              <p:nvPr/>
            </p:nvSpPr>
            <p:spPr bwMode="auto">
              <a:xfrm>
                <a:off x="2719" y="1324"/>
                <a:ext cx="24" cy="7"/>
              </a:xfrm>
              <a:custGeom>
                <a:avLst/>
                <a:gdLst/>
                <a:ahLst/>
                <a:cxnLst>
                  <a:cxn ang="0">
                    <a:pos x="1" y="0"/>
                  </a:cxn>
                  <a:cxn ang="0">
                    <a:pos x="144" y="13"/>
                  </a:cxn>
                  <a:cxn ang="0">
                    <a:pos x="144" y="45"/>
                  </a:cxn>
                  <a:cxn ang="0">
                    <a:pos x="0" y="25"/>
                  </a:cxn>
                  <a:cxn ang="0">
                    <a:pos x="1" y="0"/>
                  </a:cxn>
                </a:cxnLst>
                <a:rect l="0" t="0" r="r" b="b"/>
                <a:pathLst>
                  <a:path w="144" h="45">
                    <a:moveTo>
                      <a:pt x="1" y="0"/>
                    </a:moveTo>
                    <a:lnTo>
                      <a:pt x="144" y="13"/>
                    </a:lnTo>
                    <a:lnTo>
                      <a:pt x="144" y="45"/>
                    </a:lnTo>
                    <a:lnTo>
                      <a:pt x="0" y="25"/>
                    </a:lnTo>
                    <a:lnTo>
                      <a:pt x="1" y="0"/>
                    </a:lnTo>
                    <a:close/>
                  </a:path>
                </a:pathLst>
              </a:custGeom>
              <a:solidFill>
                <a:srgbClr val="AA8E70"/>
              </a:solidFill>
              <a:ln w="9525">
                <a:noFill/>
                <a:round/>
                <a:headEnd/>
                <a:tailEnd/>
              </a:ln>
            </p:spPr>
            <p:txBody>
              <a:bodyPr/>
              <a:lstStyle/>
              <a:p>
                <a:endParaRPr lang="en-US"/>
              </a:p>
            </p:txBody>
          </p:sp>
          <p:sp>
            <p:nvSpPr>
              <p:cNvPr id="505" name="Freeform 30"/>
              <p:cNvSpPr>
                <a:spLocks/>
              </p:cNvSpPr>
              <p:nvPr/>
            </p:nvSpPr>
            <p:spPr bwMode="auto">
              <a:xfrm>
                <a:off x="2726" y="1325"/>
                <a:ext cx="10" cy="3"/>
              </a:xfrm>
              <a:custGeom>
                <a:avLst/>
                <a:gdLst/>
                <a:ahLst/>
                <a:cxnLst>
                  <a:cxn ang="0">
                    <a:pos x="30" y="0"/>
                  </a:cxn>
                  <a:cxn ang="0">
                    <a:pos x="41" y="1"/>
                  </a:cxn>
                  <a:cxn ang="0">
                    <a:pos x="50" y="3"/>
                  </a:cxn>
                  <a:cxn ang="0">
                    <a:pos x="55" y="6"/>
                  </a:cxn>
                  <a:cxn ang="0">
                    <a:pos x="57" y="10"/>
                  </a:cxn>
                  <a:cxn ang="0">
                    <a:pos x="55" y="13"/>
                  </a:cxn>
                  <a:cxn ang="0">
                    <a:pos x="49" y="14"/>
                  </a:cxn>
                  <a:cxn ang="0">
                    <a:pos x="40" y="15"/>
                  </a:cxn>
                  <a:cxn ang="0">
                    <a:pos x="28" y="14"/>
                  </a:cxn>
                  <a:cxn ang="0">
                    <a:pos x="17" y="13"/>
                  </a:cxn>
                  <a:cxn ang="0">
                    <a:pos x="8" y="11"/>
                  </a:cxn>
                  <a:cxn ang="0">
                    <a:pos x="2" y="7"/>
                  </a:cxn>
                  <a:cxn ang="0">
                    <a:pos x="0" y="4"/>
                  </a:cxn>
                  <a:cxn ang="0">
                    <a:pos x="3" y="2"/>
                  </a:cxn>
                  <a:cxn ang="0">
                    <a:pos x="9" y="0"/>
                  </a:cxn>
                  <a:cxn ang="0">
                    <a:pos x="18" y="0"/>
                  </a:cxn>
                  <a:cxn ang="0">
                    <a:pos x="30" y="0"/>
                  </a:cxn>
                </a:cxnLst>
                <a:rect l="0" t="0" r="r" b="b"/>
                <a:pathLst>
                  <a:path w="57" h="15">
                    <a:moveTo>
                      <a:pt x="30" y="0"/>
                    </a:moveTo>
                    <a:lnTo>
                      <a:pt x="41" y="1"/>
                    </a:lnTo>
                    <a:lnTo>
                      <a:pt x="50" y="3"/>
                    </a:lnTo>
                    <a:lnTo>
                      <a:pt x="55" y="6"/>
                    </a:lnTo>
                    <a:lnTo>
                      <a:pt x="57" y="10"/>
                    </a:lnTo>
                    <a:lnTo>
                      <a:pt x="55" y="13"/>
                    </a:lnTo>
                    <a:lnTo>
                      <a:pt x="49" y="14"/>
                    </a:lnTo>
                    <a:lnTo>
                      <a:pt x="40" y="15"/>
                    </a:lnTo>
                    <a:lnTo>
                      <a:pt x="28" y="14"/>
                    </a:lnTo>
                    <a:lnTo>
                      <a:pt x="17" y="13"/>
                    </a:lnTo>
                    <a:lnTo>
                      <a:pt x="8" y="11"/>
                    </a:lnTo>
                    <a:lnTo>
                      <a:pt x="2" y="7"/>
                    </a:lnTo>
                    <a:lnTo>
                      <a:pt x="0" y="4"/>
                    </a:lnTo>
                    <a:lnTo>
                      <a:pt x="3" y="2"/>
                    </a:lnTo>
                    <a:lnTo>
                      <a:pt x="9" y="0"/>
                    </a:lnTo>
                    <a:lnTo>
                      <a:pt x="18" y="0"/>
                    </a:lnTo>
                    <a:lnTo>
                      <a:pt x="30" y="0"/>
                    </a:lnTo>
                    <a:close/>
                  </a:path>
                </a:pathLst>
              </a:custGeom>
              <a:solidFill>
                <a:srgbClr val="003551"/>
              </a:solidFill>
              <a:ln w="9525">
                <a:noFill/>
                <a:round/>
                <a:headEnd/>
                <a:tailEnd/>
              </a:ln>
            </p:spPr>
            <p:txBody>
              <a:bodyPr/>
              <a:lstStyle/>
              <a:p>
                <a:endParaRPr lang="en-US"/>
              </a:p>
            </p:txBody>
          </p:sp>
          <p:sp>
            <p:nvSpPr>
              <p:cNvPr id="506" name="Freeform 31"/>
              <p:cNvSpPr>
                <a:spLocks/>
              </p:cNvSpPr>
              <p:nvPr/>
            </p:nvSpPr>
            <p:spPr bwMode="auto">
              <a:xfrm>
                <a:off x="2726" y="1325"/>
                <a:ext cx="7" cy="2"/>
              </a:xfrm>
              <a:custGeom>
                <a:avLst/>
                <a:gdLst/>
                <a:ahLst/>
                <a:cxnLst>
                  <a:cxn ang="0">
                    <a:pos x="20" y="0"/>
                  </a:cxn>
                  <a:cxn ang="0">
                    <a:pos x="27" y="1"/>
                  </a:cxn>
                  <a:cxn ang="0">
                    <a:pos x="34" y="3"/>
                  </a:cxn>
                  <a:cxn ang="0">
                    <a:pos x="38" y="6"/>
                  </a:cxn>
                  <a:cxn ang="0">
                    <a:pos x="39" y="9"/>
                  </a:cxn>
                  <a:cxn ang="0">
                    <a:pos x="37" y="12"/>
                  </a:cxn>
                  <a:cxn ang="0">
                    <a:pos x="33" y="14"/>
                  </a:cxn>
                  <a:cxn ang="0">
                    <a:pos x="26" y="15"/>
                  </a:cxn>
                  <a:cxn ang="0">
                    <a:pos x="19" y="15"/>
                  </a:cxn>
                  <a:cxn ang="0">
                    <a:pos x="11" y="14"/>
                  </a:cxn>
                  <a:cxn ang="0">
                    <a:pos x="5" y="12"/>
                  </a:cxn>
                  <a:cxn ang="0">
                    <a:pos x="1" y="8"/>
                  </a:cxn>
                  <a:cxn ang="0">
                    <a:pos x="0" y="5"/>
                  </a:cxn>
                  <a:cxn ang="0">
                    <a:pos x="2" y="3"/>
                  </a:cxn>
                  <a:cxn ang="0">
                    <a:pos x="6" y="1"/>
                  </a:cxn>
                  <a:cxn ang="0">
                    <a:pos x="12" y="0"/>
                  </a:cxn>
                  <a:cxn ang="0">
                    <a:pos x="20" y="0"/>
                  </a:cxn>
                </a:cxnLst>
                <a:rect l="0" t="0" r="r" b="b"/>
                <a:pathLst>
                  <a:path w="39" h="15">
                    <a:moveTo>
                      <a:pt x="20" y="0"/>
                    </a:moveTo>
                    <a:lnTo>
                      <a:pt x="27" y="1"/>
                    </a:lnTo>
                    <a:lnTo>
                      <a:pt x="34" y="3"/>
                    </a:lnTo>
                    <a:lnTo>
                      <a:pt x="38" y="6"/>
                    </a:lnTo>
                    <a:lnTo>
                      <a:pt x="39" y="9"/>
                    </a:lnTo>
                    <a:lnTo>
                      <a:pt x="37" y="12"/>
                    </a:lnTo>
                    <a:lnTo>
                      <a:pt x="33" y="14"/>
                    </a:lnTo>
                    <a:lnTo>
                      <a:pt x="26" y="15"/>
                    </a:lnTo>
                    <a:lnTo>
                      <a:pt x="19" y="15"/>
                    </a:lnTo>
                    <a:lnTo>
                      <a:pt x="11" y="14"/>
                    </a:lnTo>
                    <a:lnTo>
                      <a:pt x="5" y="12"/>
                    </a:lnTo>
                    <a:lnTo>
                      <a:pt x="1" y="8"/>
                    </a:lnTo>
                    <a:lnTo>
                      <a:pt x="0" y="5"/>
                    </a:lnTo>
                    <a:lnTo>
                      <a:pt x="2" y="3"/>
                    </a:lnTo>
                    <a:lnTo>
                      <a:pt x="6" y="1"/>
                    </a:lnTo>
                    <a:lnTo>
                      <a:pt x="12" y="0"/>
                    </a:lnTo>
                    <a:lnTo>
                      <a:pt x="20" y="0"/>
                    </a:lnTo>
                    <a:close/>
                  </a:path>
                </a:pathLst>
              </a:custGeom>
              <a:solidFill>
                <a:srgbClr val="876B4C"/>
              </a:solidFill>
              <a:ln w="9525">
                <a:noFill/>
                <a:round/>
                <a:headEnd/>
                <a:tailEnd/>
              </a:ln>
            </p:spPr>
            <p:txBody>
              <a:bodyPr/>
              <a:lstStyle/>
              <a:p>
                <a:endParaRPr lang="en-US"/>
              </a:p>
            </p:txBody>
          </p:sp>
          <p:sp>
            <p:nvSpPr>
              <p:cNvPr id="507" name="Freeform 32"/>
              <p:cNvSpPr>
                <a:spLocks/>
              </p:cNvSpPr>
              <p:nvPr/>
            </p:nvSpPr>
            <p:spPr bwMode="auto">
              <a:xfrm>
                <a:off x="2726" y="1325"/>
                <a:ext cx="5" cy="2"/>
              </a:xfrm>
              <a:custGeom>
                <a:avLst/>
                <a:gdLst/>
                <a:ahLst/>
                <a:cxnLst>
                  <a:cxn ang="0">
                    <a:pos x="15" y="0"/>
                  </a:cxn>
                  <a:cxn ang="0">
                    <a:pos x="20" y="1"/>
                  </a:cxn>
                  <a:cxn ang="0">
                    <a:pos x="24" y="2"/>
                  </a:cxn>
                  <a:cxn ang="0">
                    <a:pos x="26" y="4"/>
                  </a:cxn>
                  <a:cxn ang="0">
                    <a:pos x="27" y="6"/>
                  </a:cxn>
                  <a:cxn ang="0">
                    <a:pos x="26" y="7"/>
                  </a:cxn>
                  <a:cxn ang="0">
                    <a:pos x="23" y="10"/>
                  </a:cxn>
                  <a:cxn ang="0">
                    <a:pos x="19" y="10"/>
                  </a:cxn>
                  <a:cxn ang="0">
                    <a:pos x="14" y="10"/>
                  </a:cxn>
                  <a:cxn ang="0">
                    <a:pos x="8" y="9"/>
                  </a:cxn>
                  <a:cxn ang="0">
                    <a:pos x="4" y="7"/>
                  </a:cxn>
                  <a:cxn ang="0">
                    <a:pos x="1" y="5"/>
                  </a:cxn>
                  <a:cxn ang="0">
                    <a:pos x="0" y="3"/>
                  </a:cxn>
                  <a:cxn ang="0">
                    <a:pos x="1" y="2"/>
                  </a:cxn>
                  <a:cxn ang="0">
                    <a:pos x="4" y="0"/>
                  </a:cxn>
                  <a:cxn ang="0">
                    <a:pos x="8" y="0"/>
                  </a:cxn>
                  <a:cxn ang="0">
                    <a:pos x="15" y="0"/>
                  </a:cxn>
                </a:cxnLst>
                <a:rect l="0" t="0" r="r" b="b"/>
                <a:pathLst>
                  <a:path w="27" h="10">
                    <a:moveTo>
                      <a:pt x="15" y="0"/>
                    </a:moveTo>
                    <a:lnTo>
                      <a:pt x="20" y="1"/>
                    </a:lnTo>
                    <a:lnTo>
                      <a:pt x="24" y="2"/>
                    </a:lnTo>
                    <a:lnTo>
                      <a:pt x="26" y="4"/>
                    </a:lnTo>
                    <a:lnTo>
                      <a:pt x="27" y="6"/>
                    </a:lnTo>
                    <a:lnTo>
                      <a:pt x="26" y="7"/>
                    </a:lnTo>
                    <a:lnTo>
                      <a:pt x="23" y="10"/>
                    </a:lnTo>
                    <a:lnTo>
                      <a:pt x="19" y="10"/>
                    </a:lnTo>
                    <a:lnTo>
                      <a:pt x="14" y="10"/>
                    </a:lnTo>
                    <a:lnTo>
                      <a:pt x="8" y="9"/>
                    </a:lnTo>
                    <a:lnTo>
                      <a:pt x="4" y="7"/>
                    </a:lnTo>
                    <a:lnTo>
                      <a:pt x="1" y="5"/>
                    </a:lnTo>
                    <a:lnTo>
                      <a:pt x="0" y="3"/>
                    </a:lnTo>
                    <a:lnTo>
                      <a:pt x="1" y="2"/>
                    </a:lnTo>
                    <a:lnTo>
                      <a:pt x="4" y="0"/>
                    </a:lnTo>
                    <a:lnTo>
                      <a:pt x="8" y="0"/>
                    </a:lnTo>
                    <a:lnTo>
                      <a:pt x="15" y="0"/>
                    </a:lnTo>
                    <a:close/>
                  </a:path>
                </a:pathLst>
              </a:custGeom>
              <a:solidFill>
                <a:srgbClr val="C6B59E"/>
              </a:solidFill>
              <a:ln w="9525">
                <a:noFill/>
                <a:round/>
                <a:headEnd/>
                <a:tailEnd/>
              </a:ln>
            </p:spPr>
            <p:txBody>
              <a:bodyPr/>
              <a:lstStyle/>
              <a:p>
                <a:endParaRPr lang="en-US"/>
              </a:p>
            </p:txBody>
          </p:sp>
          <p:sp>
            <p:nvSpPr>
              <p:cNvPr id="508" name="Freeform 33"/>
              <p:cNvSpPr>
                <a:spLocks/>
              </p:cNvSpPr>
              <p:nvPr/>
            </p:nvSpPr>
            <p:spPr bwMode="auto">
              <a:xfrm>
                <a:off x="2744" y="1323"/>
                <a:ext cx="16" cy="7"/>
              </a:xfrm>
              <a:custGeom>
                <a:avLst/>
                <a:gdLst/>
                <a:ahLst/>
                <a:cxnLst>
                  <a:cxn ang="0">
                    <a:pos x="0" y="18"/>
                  </a:cxn>
                  <a:cxn ang="0">
                    <a:pos x="98" y="0"/>
                  </a:cxn>
                  <a:cxn ang="0">
                    <a:pos x="98" y="18"/>
                  </a:cxn>
                  <a:cxn ang="0">
                    <a:pos x="71" y="27"/>
                  </a:cxn>
                  <a:cxn ang="0">
                    <a:pos x="0" y="45"/>
                  </a:cxn>
                  <a:cxn ang="0">
                    <a:pos x="0" y="18"/>
                  </a:cxn>
                </a:cxnLst>
                <a:rect l="0" t="0" r="r" b="b"/>
                <a:pathLst>
                  <a:path w="98" h="45">
                    <a:moveTo>
                      <a:pt x="0" y="18"/>
                    </a:moveTo>
                    <a:lnTo>
                      <a:pt x="98" y="0"/>
                    </a:lnTo>
                    <a:lnTo>
                      <a:pt x="98" y="18"/>
                    </a:lnTo>
                    <a:lnTo>
                      <a:pt x="71" y="27"/>
                    </a:lnTo>
                    <a:lnTo>
                      <a:pt x="0" y="45"/>
                    </a:lnTo>
                    <a:lnTo>
                      <a:pt x="0" y="18"/>
                    </a:lnTo>
                    <a:close/>
                  </a:path>
                </a:pathLst>
              </a:custGeom>
              <a:solidFill>
                <a:srgbClr val="3A4447"/>
              </a:solidFill>
              <a:ln w="9525">
                <a:noFill/>
                <a:round/>
                <a:headEnd/>
                <a:tailEnd/>
              </a:ln>
            </p:spPr>
            <p:txBody>
              <a:bodyPr/>
              <a:lstStyle/>
              <a:p>
                <a:endParaRPr lang="en-US"/>
              </a:p>
            </p:txBody>
          </p:sp>
          <p:sp>
            <p:nvSpPr>
              <p:cNvPr id="509" name="Freeform 34"/>
              <p:cNvSpPr>
                <a:spLocks/>
              </p:cNvSpPr>
              <p:nvPr/>
            </p:nvSpPr>
            <p:spPr bwMode="auto">
              <a:xfrm>
                <a:off x="2745" y="1323"/>
                <a:ext cx="15" cy="7"/>
              </a:xfrm>
              <a:custGeom>
                <a:avLst/>
                <a:gdLst/>
                <a:ahLst/>
                <a:cxnLst>
                  <a:cxn ang="0">
                    <a:pos x="0" y="17"/>
                  </a:cxn>
                  <a:cxn ang="0">
                    <a:pos x="12" y="15"/>
                  </a:cxn>
                  <a:cxn ang="0">
                    <a:pos x="24" y="13"/>
                  </a:cxn>
                  <a:cxn ang="0">
                    <a:pos x="36" y="11"/>
                  </a:cxn>
                  <a:cxn ang="0">
                    <a:pos x="47" y="9"/>
                  </a:cxn>
                  <a:cxn ang="0">
                    <a:pos x="58" y="7"/>
                  </a:cxn>
                  <a:cxn ang="0">
                    <a:pos x="70" y="4"/>
                  </a:cxn>
                  <a:cxn ang="0">
                    <a:pos x="81" y="2"/>
                  </a:cxn>
                  <a:cxn ang="0">
                    <a:pos x="93" y="0"/>
                  </a:cxn>
                  <a:cxn ang="0">
                    <a:pos x="93" y="4"/>
                  </a:cxn>
                  <a:cxn ang="0">
                    <a:pos x="93" y="9"/>
                  </a:cxn>
                  <a:cxn ang="0">
                    <a:pos x="93" y="13"/>
                  </a:cxn>
                  <a:cxn ang="0">
                    <a:pos x="93" y="18"/>
                  </a:cxn>
                  <a:cxn ang="0">
                    <a:pos x="86" y="20"/>
                  </a:cxn>
                  <a:cxn ang="0">
                    <a:pos x="79" y="22"/>
                  </a:cxn>
                  <a:cxn ang="0">
                    <a:pos x="73" y="24"/>
                  </a:cxn>
                  <a:cxn ang="0">
                    <a:pos x="66" y="27"/>
                  </a:cxn>
                  <a:cxn ang="0">
                    <a:pos x="58" y="29"/>
                  </a:cxn>
                  <a:cxn ang="0">
                    <a:pos x="49" y="31"/>
                  </a:cxn>
                  <a:cxn ang="0">
                    <a:pos x="41" y="33"/>
                  </a:cxn>
                  <a:cxn ang="0">
                    <a:pos x="33" y="35"/>
                  </a:cxn>
                  <a:cxn ang="0">
                    <a:pos x="25" y="38"/>
                  </a:cxn>
                  <a:cxn ang="0">
                    <a:pos x="16" y="40"/>
                  </a:cxn>
                  <a:cxn ang="0">
                    <a:pos x="9" y="42"/>
                  </a:cxn>
                  <a:cxn ang="0">
                    <a:pos x="0" y="44"/>
                  </a:cxn>
                  <a:cxn ang="0">
                    <a:pos x="0" y="37"/>
                  </a:cxn>
                  <a:cxn ang="0">
                    <a:pos x="0" y="31"/>
                  </a:cxn>
                  <a:cxn ang="0">
                    <a:pos x="0" y="24"/>
                  </a:cxn>
                  <a:cxn ang="0">
                    <a:pos x="0" y="17"/>
                  </a:cxn>
                </a:cxnLst>
                <a:rect l="0" t="0" r="r" b="b"/>
                <a:pathLst>
                  <a:path w="93" h="44">
                    <a:moveTo>
                      <a:pt x="0" y="17"/>
                    </a:moveTo>
                    <a:lnTo>
                      <a:pt x="12" y="15"/>
                    </a:lnTo>
                    <a:lnTo>
                      <a:pt x="24" y="13"/>
                    </a:lnTo>
                    <a:lnTo>
                      <a:pt x="36" y="11"/>
                    </a:lnTo>
                    <a:lnTo>
                      <a:pt x="47" y="9"/>
                    </a:lnTo>
                    <a:lnTo>
                      <a:pt x="58" y="7"/>
                    </a:lnTo>
                    <a:lnTo>
                      <a:pt x="70" y="4"/>
                    </a:lnTo>
                    <a:lnTo>
                      <a:pt x="81" y="2"/>
                    </a:lnTo>
                    <a:lnTo>
                      <a:pt x="93" y="0"/>
                    </a:lnTo>
                    <a:lnTo>
                      <a:pt x="93" y="4"/>
                    </a:lnTo>
                    <a:lnTo>
                      <a:pt x="93" y="9"/>
                    </a:lnTo>
                    <a:lnTo>
                      <a:pt x="93" y="13"/>
                    </a:lnTo>
                    <a:lnTo>
                      <a:pt x="93" y="18"/>
                    </a:lnTo>
                    <a:lnTo>
                      <a:pt x="86" y="20"/>
                    </a:lnTo>
                    <a:lnTo>
                      <a:pt x="79" y="22"/>
                    </a:lnTo>
                    <a:lnTo>
                      <a:pt x="73" y="24"/>
                    </a:lnTo>
                    <a:lnTo>
                      <a:pt x="66" y="27"/>
                    </a:lnTo>
                    <a:lnTo>
                      <a:pt x="58" y="29"/>
                    </a:lnTo>
                    <a:lnTo>
                      <a:pt x="49" y="31"/>
                    </a:lnTo>
                    <a:lnTo>
                      <a:pt x="41" y="33"/>
                    </a:lnTo>
                    <a:lnTo>
                      <a:pt x="33" y="35"/>
                    </a:lnTo>
                    <a:lnTo>
                      <a:pt x="25" y="38"/>
                    </a:lnTo>
                    <a:lnTo>
                      <a:pt x="16" y="40"/>
                    </a:lnTo>
                    <a:lnTo>
                      <a:pt x="9" y="42"/>
                    </a:lnTo>
                    <a:lnTo>
                      <a:pt x="0" y="44"/>
                    </a:lnTo>
                    <a:lnTo>
                      <a:pt x="0" y="37"/>
                    </a:lnTo>
                    <a:lnTo>
                      <a:pt x="0" y="31"/>
                    </a:lnTo>
                    <a:lnTo>
                      <a:pt x="0" y="24"/>
                    </a:lnTo>
                    <a:lnTo>
                      <a:pt x="0" y="17"/>
                    </a:lnTo>
                    <a:close/>
                  </a:path>
                </a:pathLst>
              </a:custGeom>
              <a:solidFill>
                <a:srgbClr val="424444"/>
              </a:solidFill>
              <a:ln w="9525">
                <a:noFill/>
                <a:round/>
                <a:headEnd/>
                <a:tailEnd/>
              </a:ln>
            </p:spPr>
            <p:txBody>
              <a:bodyPr/>
              <a:lstStyle/>
              <a:p>
                <a:endParaRPr lang="en-US"/>
              </a:p>
            </p:txBody>
          </p:sp>
          <p:sp>
            <p:nvSpPr>
              <p:cNvPr id="510" name="Freeform 35"/>
              <p:cNvSpPr>
                <a:spLocks/>
              </p:cNvSpPr>
              <p:nvPr/>
            </p:nvSpPr>
            <p:spPr bwMode="auto">
              <a:xfrm>
                <a:off x="2746" y="1323"/>
                <a:ext cx="14" cy="7"/>
              </a:xfrm>
              <a:custGeom>
                <a:avLst/>
                <a:gdLst/>
                <a:ahLst/>
                <a:cxnLst>
                  <a:cxn ang="0">
                    <a:pos x="0" y="17"/>
                  </a:cxn>
                  <a:cxn ang="0">
                    <a:pos x="10" y="15"/>
                  </a:cxn>
                  <a:cxn ang="0">
                    <a:pos x="22" y="13"/>
                  </a:cxn>
                  <a:cxn ang="0">
                    <a:pos x="33" y="10"/>
                  </a:cxn>
                  <a:cxn ang="0">
                    <a:pos x="44" y="8"/>
                  </a:cxn>
                  <a:cxn ang="0">
                    <a:pos x="55" y="6"/>
                  </a:cxn>
                  <a:cxn ang="0">
                    <a:pos x="66" y="4"/>
                  </a:cxn>
                  <a:cxn ang="0">
                    <a:pos x="77" y="2"/>
                  </a:cxn>
                  <a:cxn ang="0">
                    <a:pos x="88" y="0"/>
                  </a:cxn>
                  <a:cxn ang="0">
                    <a:pos x="88" y="5"/>
                  </a:cxn>
                  <a:cxn ang="0">
                    <a:pos x="88" y="9"/>
                  </a:cxn>
                  <a:cxn ang="0">
                    <a:pos x="88" y="14"/>
                  </a:cxn>
                  <a:cxn ang="0">
                    <a:pos x="88" y="19"/>
                  </a:cxn>
                  <a:cxn ang="0">
                    <a:pos x="82" y="21"/>
                  </a:cxn>
                  <a:cxn ang="0">
                    <a:pos x="75" y="22"/>
                  </a:cxn>
                  <a:cxn ang="0">
                    <a:pos x="68" y="24"/>
                  </a:cxn>
                  <a:cxn ang="0">
                    <a:pos x="61" y="27"/>
                  </a:cxn>
                  <a:cxn ang="0">
                    <a:pos x="54" y="29"/>
                  </a:cxn>
                  <a:cxn ang="0">
                    <a:pos x="47" y="31"/>
                  </a:cxn>
                  <a:cxn ang="0">
                    <a:pos x="39" y="33"/>
                  </a:cxn>
                  <a:cxn ang="0">
                    <a:pos x="32" y="35"/>
                  </a:cxn>
                  <a:cxn ang="0">
                    <a:pos x="23" y="37"/>
                  </a:cxn>
                  <a:cxn ang="0">
                    <a:pos x="16" y="39"/>
                  </a:cxn>
                  <a:cxn ang="0">
                    <a:pos x="8" y="41"/>
                  </a:cxn>
                  <a:cxn ang="0">
                    <a:pos x="1" y="43"/>
                  </a:cxn>
                  <a:cxn ang="0">
                    <a:pos x="1" y="36"/>
                  </a:cxn>
                  <a:cxn ang="0">
                    <a:pos x="1" y="30"/>
                  </a:cxn>
                  <a:cxn ang="0">
                    <a:pos x="0" y="23"/>
                  </a:cxn>
                  <a:cxn ang="0">
                    <a:pos x="0" y="17"/>
                  </a:cxn>
                </a:cxnLst>
                <a:rect l="0" t="0" r="r" b="b"/>
                <a:pathLst>
                  <a:path w="88" h="43">
                    <a:moveTo>
                      <a:pt x="0" y="17"/>
                    </a:moveTo>
                    <a:lnTo>
                      <a:pt x="10" y="15"/>
                    </a:lnTo>
                    <a:lnTo>
                      <a:pt x="22" y="13"/>
                    </a:lnTo>
                    <a:lnTo>
                      <a:pt x="33" y="10"/>
                    </a:lnTo>
                    <a:lnTo>
                      <a:pt x="44" y="8"/>
                    </a:lnTo>
                    <a:lnTo>
                      <a:pt x="55" y="6"/>
                    </a:lnTo>
                    <a:lnTo>
                      <a:pt x="66" y="4"/>
                    </a:lnTo>
                    <a:lnTo>
                      <a:pt x="77" y="2"/>
                    </a:lnTo>
                    <a:lnTo>
                      <a:pt x="88" y="0"/>
                    </a:lnTo>
                    <a:lnTo>
                      <a:pt x="88" y="5"/>
                    </a:lnTo>
                    <a:lnTo>
                      <a:pt x="88" y="9"/>
                    </a:lnTo>
                    <a:lnTo>
                      <a:pt x="88" y="14"/>
                    </a:lnTo>
                    <a:lnTo>
                      <a:pt x="88" y="19"/>
                    </a:lnTo>
                    <a:lnTo>
                      <a:pt x="82" y="21"/>
                    </a:lnTo>
                    <a:lnTo>
                      <a:pt x="75" y="22"/>
                    </a:lnTo>
                    <a:lnTo>
                      <a:pt x="68" y="24"/>
                    </a:lnTo>
                    <a:lnTo>
                      <a:pt x="61" y="27"/>
                    </a:lnTo>
                    <a:lnTo>
                      <a:pt x="54" y="29"/>
                    </a:lnTo>
                    <a:lnTo>
                      <a:pt x="47" y="31"/>
                    </a:lnTo>
                    <a:lnTo>
                      <a:pt x="39" y="33"/>
                    </a:lnTo>
                    <a:lnTo>
                      <a:pt x="32" y="35"/>
                    </a:lnTo>
                    <a:lnTo>
                      <a:pt x="23" y="37"/>
                    </a:lnTo>
                    <a:lnTo>
                      <a:pt x="16" y="39"/>
                    </a:lnTo>
                    <a:lnTo>
                      <a:pt x="8" y="41"/>
                    </a:lnTo>
                    <a:lnTo>
                      <a:pt x="1" y="43"/>
                    </a:lnTo>
                    <a:lnTo>
                      <a:pt x="1" y="36"/>
                    </a:lnTo>
                    <a:lnTo>
                      <a:pt x="1" y="30"/>
                    </a:lnTo>
                    <a:lnTo>
                      <a:pt x="0" y="23"/>
                    </a:lnTo>
                    <a:lnTo>
                      <a:pt x="0" y="17"/>
                    </a:lnTo>
                    <a:close/>
                  </a:path>
                </a:pathLst>
              </a:custGeom>
              <a:solidFill>
                <a:srgbClr val="44423D"/>
              </a:solidFill>
              <a:ln w="9525">
                <a:noFill/>
                <a:round/>
                <a:headEnd/>
                <a:tailEnd/>
              </a:ln>
            </p:spPr>
            <p:txBody>
              <a:bodyPr/>
              <a:lstStyle/>
              <a:p>
                <a:endParaRPr lang="en-US"/>
              </a:p>
            </p:txBody>
          </p:sp>
          <p:sp>
            <p:nvSpPr>
              <p:cNvPr id="511" name="Freeform 36"/>
              <p:cNvSpPr>
                <a:spLocks/>
              </p:cNvSpPr>
              <p:nvPr/>
            </p:nvSpPr>
            <p:spPr bwMode="auto">
              <a:xfrm>
                <a:off x="2747" y="1323"/>
                <a:ext cx="13" cy="6"/>
              </a:xfrm>
              <a:custGeom>
                <a:avLst/>
                <a:gdLst/>
                <a:ahLst/>
                <a:cxnLst>
                  <a:cxn ang="0">
                    <a:pos x="0" y="16"/>
                  </a:cxn>
                  <a:cxn ang="0">
                    <a:pos x="11" y="14"/>
                  </a:cxn>
                  <a:cxn ang="0">
                    <a:pos x="21" y="12"/>
                  </a:cxn>
                  <a:cxn ang="0">
                    <a:pos x="31" y="10"/>
                  </a:cxn>
                  <a:cxn ang="0">
                    <a:pos x="42" y="8"/>
                  </a:cxn>
                  <a:cxn ang="0">
                    <a:pos x="52" y="6"/>
                  </a:cxn>
                  <a:cxn ang="0">
                    <a:pos x="63" y="4"/>
                  </a:cxn>
                  <a:cxn ang="0">
                    <a:pos x="72" y="2"/>
                  </a:cxn>
                  <a:cxn ang="0">
                    <a:pos x="83" y="0"/>
                  </a:cxn>
                  <a:cxn ang="0">
                    <a:pos x="83" y="5"/>
                  </a:cxn>
                  <a:cxn ang="0">
                    <a:pos x="83" y="9"/>
                  </a:cxn>
                  <a:cxn ang="0">
                    <a:pos x="83" y="14"/>
                  </a:cxn>
                  <a:cxn ang="0">
                    <a:pos x="83" y="19"/>
                  </a:cxn>
                  <a:cxn ang="0">
                    <a:pos x="77" y="21"/>
                  </a:cxn>
                  <a:cxn ang="0">
                    <a:pos x="70" y="22"/>
                  </a:cxn>
                  <a:cxn ang="0">
                    <a:pos x="64" y="24"/>
                  </a:cxn>
                  <a:cxn ang="0">
                    <a:pos x="58" y="27"/>
                  </a:cxn>
                  <a:cxn ang="0">
                    <a:pos x="50" y="29"/>
                  </a:cxn>
                  <a:cxn ang="0">
                    <a:pos x="44" y="31"/>
                  </a:cxn>
                  <a:cxn ang="0">
                    <a:pos x="36" y="33"/>
                  </a:cxn>
                  <a:cxn ang="0">
                    <a:pos x="29" y="34"/>
                  </a:cxn>
                  <a:cxn ang="0">
                    <a:pos x="21" y="36"/>
                  </a:cxn>
                  <a:cxn ang="0">
                    <a:pos x="15" y="38"/>
                  </a:cxn>
                  <a:cxn ang="0">
                    <a:pos x="7" y="39"/>
                  </a:cxn>
                  <a:cxn ang="0">
                    <a:pos x="1" y="41"/>
                  </a:cxn>
                  <a:cxn ang="0">
                    <a:pos x="0" y="35"/>
                  </a:cxn>
                  <a:cxn ang="0">
                    <a:pos x="0" y="29"/>
                  </a:cxn>
                  <a:cxn ang="0">
                    <a:pos x="0" y="22"/>
                  </a:cxn>
                  <a:cxn ang="0">
                    <a:pos x="0" y="16"/>
                  </a:cxn>
                </a:cxnLst>
                <a:rect l="0" t="0" r="r" b="b"/>
                <a:pathLst>
                  <a:path w="83" h="41">
                    <a:moveTo>
                      <a:pt x="0" y="16"/>
                    </a:moveTo>
                    <a:lnTo>
                      <a:pt x="11" y="14"/>
                    </a:lnTo>
                    <a:lnTo>
                      <a:pt x="21" y="12"/>
                    </a:lnTo>
                    <a:lnTo>
                      <a:pt x="31" y="10"/>
                    </a:lnTo>
                    <a:lnTo>
                      <a:pt x="42" y="8"/>
                    </a:lnTo>
                    <a:lnTo>
                      <a:pt x="52" y="6"/>
                    </a:lnTo>
                    <a:lnTo>
                      <a:pt x="63" y="4"/>
                    </a:lnTo>
                    <a:lnTo>
                      <a:pt x="72" y="2"/>
                    </a:lnTo>
                    <a:lnTo>
                      <a:pt x="83" y="0"/>
                    </a:lnTo>
                    <a:lnTo>
                      <a:pt x="83" y="5"/>
                    </a:lnTo>
                    <a:lnTo>
                      <a:pt x="83" y="9"/>
                    </a:lnTo>
                    <a:lnTo>
                      <a:pt x="83" y="14"/>
                    </a:lnTo>
                    <a:lnTo>
                      <a:pt x="83" y="19"/>
                    </a:lnTo>
                    <a:lnTo>
                      <a:pt x="77" y="21"/>
                    </a:lnTo>
                    <a:lnTo>
                      <a:pt x="70" y="22"/>
                    </a:lnTo>
                    <a:lnTo>
                      <a:pt x="64" y="24"/>
                    </a:lnTo>
                    <a:lnTo>
                      <a:pt x="58" y="27"/>
                    </a:lnTo>
                    <a:lnTo>
                      <a:pt x="50" y="29"/>
                    </a:lnTo>
                    <a:lnTo>
                      <a:pt x="44" y="31"/>
                    </a:lnTo>
                    <a:lnTo>
                      <a:pt x="36" y="33"/>
                    </a:lnTo>
                    <a:lnTo>
                      <a:pt x="29" y="34"/>
                    </a:lnTo>
                    <a:lnTo>
                      <a:pt x="21" y="36"/>
                    </a:lnTo>
                    <a:lnTo>
                      <a:pt x="15" y="38"/>
                    </a:lnTo>
                    <a:lnTo>
                      <a:pt x="7" y="39"/>
                    </a:lnTo>
                    <a:lnTo>
                      <a:pt x="1" y="41"/>
                    </a:lnTo>
                    <a:lnTo>
                      <a:pt x="0" y="35"/>
                    </a:lnTo>
                    <a:lnTo>
                      <a:pt x="0" y="29"/>
                    </a:lnTo>
                    <a:lnTo>
                      <a:pt x="0" y="22"/>
                    </a:lnTo>
                    <a:lnTo>
                      <a:pt x="0" y="16"/>
                    </a:lnTo>
                    <a:close/>
                  </a:path>
                </a:pathLst>
              </a:custGeom>
              <a:solidFill>
                <a:srgbClr val="4C443A"/>
              </a:solidFill>
              <a:ln w="9525">
                <a:noFill/>
                <a:round/>
                <a:headEnd/>
                <a:tailEnd/>
              </a:ln>
            </p:spPr>
            <p:txBody>
              <a:bodyPr/>
              <a:lstStyle/>
              <a:p>
                <a:endParaRPr lang="en-US"/>
              </a:p>
            </p:txBody>
          </p:sp>
          <p:sp>
            <p:nvSpPr>
              <p:cNvPr id="512" name="Freeform 37"/>
              <p:cNvSpPr>
                <a:spLocks/>
              </p:cNvSpPr>
              <p:nvPr/>
            </p:nvSpPr>
            <p:spPr bwMode="auto">
              <a:xfrm>
                <a:off x="2747" y="1323"/>
                <a:ext cx="13" cy="6"/>
              </a:xfrm>
              <a:custGeom>
                <a:avLst/>
                <a:gdLst/>
                <a:ahLst/>
                <a:cxnLst>
                  <a:cxn ang="0">
                    <a:pos x="0" y="15"/>
                  </a:cxn>
                  <a:cxn ang="0">
                    <a:pos x="10" y="13"/>
                  </a:cxn>
                  <a:cxn ang="0">
                    <a:pos x="20" y="11"/>
                  </a:cxn>
                  <a:cxn ang="0">
                    <a:pos x="29" y="9"/>
                  </a:cxn>
                  <a:cxn ang="0">
                    <a:pos x="39" y="7"/>
                  </a:cxn>
                  <a:cxn ang="0">
                    <a:pos x="48" y="6"/>
                  </a:cxn>
                  <a:cxn ang="0">
                    <a:pos x="58" y="4"/>
                  </a:cxn>
                  <a:cxn ang="0">
                    <a:pos x="68" y="2"/>
                  </a:cxn>
                  <a:cxn ang="0">
                    <a:pos x="78" y="0"/>
                  </a:cxn>
                  <a:cxn ang="0">
                    <a:pos x="78" y="5"/>
                  </a:cxn>
                  <a:cxn ang="0">
                    <a:pos x="78" y="9"/>
                  </a:cxn>
                  <a:cxn ang="0">
                    <a:pos x="78" y="14"/>
                  </a:cxn>
                  <a:cxn ang="0">
                    <a:pos x="78" y="19"/>
                  </a:cxn>
                  <a:cxn ang="0">
                    <a:pos x="72" y="21"/>
                  </a:cxn>
                  <a:cxn ang="0">
                    <a:pos x="65" y="23"/>
                  </a:cxn>
                  <a:cxn ang="0">
                    <a:pos x="59" y="24"/>
                  </a:cxn>
                  <a:cxn ang="0">
                    <a:pos x="53" y="27"/>
                  </a:cxn>
                  <a:cxn ang="0">
                    <a:pos x="46" y="29"/>
                  </a:cxn>
                  <a:cxn ang="0">
                    <a:pos x="40" y="30"/>
                  </a:cxn>
                  <a:cxn ang="0">
                    <a:pos x="33" y="32"/>
                  </a:cxn>
                  <a:cxn ang="0">
                    <a:pos x="27" y="33"/>
                  </a:cxn>
                  <a:cxn ang="0">
                    <a:pos x="21" y="35"/>
                  </a:cxn>
                  <a:cxn ang="0">
                    <a:pos x="14" y="37"/>
                  </a:cxn>
                  <a:cxn ang="0">
                    <a:pos x="7" y="38"/>
                  </a:cxn>
                  <a:cxn ang="0">
                    <a:pos x="0" y="40"/>
                  </a:cxn>
                  <a:cxn ang="0">
                    <a:pos x="0" y="34"/>
                  </a:cxn>
                  <a:cxn ang="0">
                    <a:pos x="0" y="28"/>
                  </a:cxn>
                  <a:cxn ang="0">
                    <a:pos x="0" y="21"/>
                  </a:cxn>
                  <a:cxn ang="0">
                    <a:pos x="0" y="15"/>
                  </a:cxn>
                </a:cxnLst>
                <a:rect l="0" t="0" r="r" b="b"/>
                <a:pathLst>
                  <a:path w="78" h="40">
                    <a:moveTo>
                      <a:pt x="0" y="15"/>
                    </a:moveTo>
                    <a:lnTo>
                      <a:pt x="10" y="13"/>
                    </a:lnTo>
                    <a:lnTo>
                      <a:pt x="20" y="11"/>
                    </a:lnTo>
                    <a:lnTo>
                      <a:pt x="29" y="9"/>
                    </a:lnTo>
                    <a:lnTo>
                      <a:pt x="39" y="7"/>
                    </a:lnTo>
                    <a:lnTo>
                      <a:pt x="48" y="6"/>
                    </a:lnTo>
                    <a:lnTo>
                      <a:pt x="58" y="4"/>
                    </a:lnTo>
                    <a:lnTo>
                      <a:pt x="68" y="2"/>
                    </a:lnTo>
                    <a:lnTo>
                      <a:pt x="78" y="0"/>
                    </a:lnTo>
                    <a:lnTo>
                      <a:pt x="78" y="5"/>
                    </a:lnTo>
                    <a:lnTo>
                      <a:pt x="78" y="9"/>
                    </a:lnTo>
                    <a:lnTo>
                      <a:pt x="78" y="14"/>
                    </a:lnTo>
                    <a:lnTo>
                      <a:pt x="78" y="19"/>
                    </a:lnTo>
                    <a:lnTo>
                      <a:pt x="72" y="21"/>
                    </a:lnTo>
                    <a:lnTo>
                      <a:pt x="65" y="23"/>
                    </a:lnTo>
                    <a:lnTo>
                      <a:pt x="59" y="24"/>
                    </a:lnTo>
                    <a:lnTo>
                      <a:pt x="53" y="27"/>
                    </a:lnTo>
                    <a:lnTo>
                      <a:pt x="46" y="29"/>
                    </a:lnTo>
                    <a:lnTo>
                      <a:pt x="40" y="30"/>
                    </a:lnTo>
                    <a:lnTo>
                      <a:pt x="33" y="32"/>
                    </a:lnTo>
                    <a:lnTo>
                      <a:pt x="27" y="33"/>
                    </a:lnTo>
                    <a:lnTo>
                      <a:pt x="21" y="35"/>
                    </a:lnTo>
                    <a:lnTo>
                      <a:pt x="14" y="37"/>
                    </a:lnTo>
                    <a:lnTo>
                      <a:pt x="7" y="38"/>
                    </a:lnTo>
                    <a:lnTo>
                      <a:pt x="0" y="40"/>
                    </a:lnTo>
                    <a:lnTo>
                      <a:pt x="0" y="34"/>
                    </a:lnTo>
                    <a:lnTo>
                      <a:pt x="0" y="28"/>
                    </a:lnTo>
                    <a:lnTo>
                      <a:pt x="0" y="21"/>
                    </a:lnTo>
                    <a:lnTo>
                      <a:pt x="0" y="15"/>
                    </a:lnTo>
                    <a:close/>
                  </a:path>
                </a:pathLst>
              </a:custGeom>
              <a:solidFill>
                <a:srgbClr val="544438"/>
              </a:solidFill>
              <a:ln w="9525">
                <a:noFill/>
                <a:round/>
                <a:headEnd/>
                <a:tailEnd/>
              </a:ln>
            </p:spPr>
            <p:txBody>
              <a:bodyPr/>
              <a:lstStyle/>
              <a:p>
                <a:endParaRPr lang="en-US"/>
              </a:p>
            </p:txBody>
          </p:sp>
          <p:sp>
            <p:nvSpPr>
              <p:cNvPr id="513" name="Freeform 38"/>
              <p:cNvSpPr>
                <a:spLocks/>
              </p:cNvSpPr>
              <p:nvPr/>
            </p:nvSpPr>
            <p:spPr bwMode="auto">
              <a:xfrm>
                <a:off x="2748" y="1323"/>
                <a:ext cx="12" cy="6"/>
              </a:xfrm>
              <a:custGeom>
                <a:avLst/>
                <a:gdLst/>
                <a:ahLst/>
                <a:cxnLst>
                  <a:cxn ang="0">
                    <a:pos x="0" y="14"/>
                  </a:cxn>
                  <a:cxn ang="0">
                    <a:pos x="8" y="12"/>
                  </a:cxn>
                  <a:cxn ang="0">
                    <a:pos x="18" y="11"/>
                  </a:cxn>
                  <a:cxn ang="0">
                    <a:pos x="26" y="9"/>
                  </a:cxn>
                  <a:cxn ang="0">
                    <a:pos x="36" y="7"/>
                  </a:cxn>
                  <a:cxn ang="0">
                    <a:pos x="44" y="6"/>
                  </a:cxn>
                  <a:cxn ang="0">
                    <a:pos x="54" y="4"/>
                  </a:cxn>
                  <a:cxn ang="0">
                    <a:pos x="62" y="2"/>
                  </a:cxn>
                  <a:cxn ang="0">
                    <a:pos x="72" y="0"/>
                  </a:cxn>
                  <a:cxn ang="0">
                    <a:pos x="72" y="5"/>
                  </a:cxn>
                  <a:cxn ang="0">
                    <a:pos x="72" y="10"/>
                  </a:cxn>
                  <a:cxn ang="0">
                    <a:pos x="72" y="15"/>
                  </a:cxn>
                  <a:cxn ang="0">
                    <a:pos x="72" y="20"/>
                  </a:cxn>
                  <a:cxn ang="0">
                    <a:pos x="66" y="21"/>
                  </a:cxn>
                  <a:cxn ang="0">
                    <a:pos x="59" y="23"/>
                  </a:cxn>
                  <a:cxn ang="0">
                    <a:pos x="53" y="24"/>
                  </a:cxn>
                  <a:cxn ang="0">
                    <a:pos x="47" y="27"/>
                  </a:cxn>
                  <a:cxn ang="0">
                    <a:pos x="41" y="28"/>
                  </a:cxn>
                  <a:cxn ang="0">
                    <a:pos x="35" y="30"/>
                  </a:cxn>
                  <a:cxn ang="0">
                    <a:pos x="29" y="31"/>
                  </a:cxn>
                  <a:cxn ang="0">
                    <a:pos x="23" y="33"/>
                  </a:cxn>
                  <a:cxn ang="0">
                    <a:pos x="18" y="34"/>
                  </a:cxn>
                  <a:cxn ang="0">
                    <a:pos x="11" y="36"/>
                  </a:cxn>
                  <a:cxn ang="0">
                    <a:pos x="6" y="37"/>
                  </a:cxn>
                  <a:cxn ang="0">
                    <a:pos x="0" y="39"/>
                  </a:cxn>
                  <a:cxn ang="0">
                    <a:pos x="0" y="33"/>
                  </a:cxn>
                  <a:cxn ang="0">
                    <a:pos x="0" y="27"/>
                  </a:cxn>
                  <a:cxn ang="0">
                    <a:pos x="0" y="20"/>
                  </a:cxn>
                  <a:cxn ang="0">
                    <a:pos x="0" y="14"/>
                  </a:cxn>
                </a:cxnLst>
                <a:rect l="0" t="0" r="r" b="b"/>
                <a:pathLst>
                  <a:path w="72" h="39">
                    <a:moveTo>
                      <a:pt x="0" y="14"/>
                    </a:moveTo>
                    <a:lnTo>
                      <a:pt x="8" y="12"/>
                    </a:lnTo>
                    <a:lnTo>
                      <a:pt x="18" y="11"/>
                    </a:lnTo>
                    <a:lnTo>
                      <a:pt x="26" y="9"/>
                    </a:lnTo>
                    <a:lnTo>
                      <a:pt x="36" y="7"/>
                    </a:lnTo>
                    <a:lnTo>
                      <a:pt x="44" y="6"/>
                    </a:lnTo>
                    <a:lnTo>
                      <a:pt x="54" y="4"/>
                    </a:lnTo>
                    <a:lnTo>
                      <a:pt x="62" y="2"/>
                    </a:lnTo>
                    <a:lnTo>
                      <a:pt x="72" y="0"/>
                    </a:lnTo>
                    <a:lnTo>
                      <a:pt x="72" y="5"/>
                    </a:lnTo>
                    <a:lnTo>
                      <a:pt x="72" y="10"/>
                    </a:lnTo>
                    <a:lnTo>
                      <a:pt x="72" y="15"/>
                    </a:lnTo>
                    <a:lnTo>
                      <a:pt x="72" y="20"/>
                    </a:lnTo>
                    <a:lnTo>
                      <a:pt x="66" y="21"/>
                    </a:lnTo>
                    <a:lnTo>
                      <a:pt x="59" y="23"/>
                    </a:lnTo>
                    <a:lnTo>
                      <a:pt x="53" y="24"/>
                    </a:lnTo>
                    <a:lnTo>
                      <a:pt x="47" y="27"/>
                    </a:lnTo>
                    <a:lnTo>
                      <a:pt x="41" y="28"/>
                    </a:lnTo>
                    <a:lnTo>
                      <a:pt x="35" y="30"/>
                    </a:lnTo>
                    <a:lnTo>
                      <a:pt x="29" y="31"/>
                    </a:lnTo>
                    <a:lnTo>
                      <a:pt x="23" y="33"/>
                    </a:lnTo>
                    <a:lnTo>
                      <a:pt x="18" y="34"/>
                    </a:lnTo>
                    <a:lnTo>
                      <a:pt x="11" y="36"/>
                    </a:lnTo>
                    <a:lnTo>
                      <a:pt x="6" y="37"/>
                    </a:lnTo>
                    <a:lnTo>
                      <a:pt x="0" y="39"/>
                    </a:lnTo>
                    <a:lnTo>
                      <a:pt x="0" y="33"/>
                    </a:lnTo>
                    <a:lnTo>
                      <a:pt x="0" y="27"/>
                    </a:lnTo>
                    <a:lnTo>
                      <a:pt x="0" y="20"/>
                    </a:lnTo>
                    <a:lnTo>
                      <a:pt x="0" y="14"/>
                    </a:lnTo>
                    <a:close/>
                  </a:path>
                </a:pathLst>
              </a:custGeom>
              <a:solidFill>
                <a:srgbClr val="594435"/>
              </a:solidFill>
              <a:ln w="9525">
                <a:noFill/>
                <a:round/>
                <a:headEnd/>
                <a:tailEnd/>
              </a:ln>
            </p:spPr>
            <p:txBody>
              <a:bodyPr/>
              <a:lstStyle/>
              <a:p>
                <a:endParaRPr lang="en-US"/>
              </a:p>
            </p:txBody>
          </p:sp>
          <p:sp>
            <p:nvSpPr>
              <p:cNvPr id="514" name="Freeform 39"/>
              <p:cNvSpPr>
                <a:spLocks/>
              </p:cNvSpPr>
              <p:nvPr/>
            </p:nvSpPr>
            <p:spPr bwMode="auto">
              <a:xfrm>
                <a:off x="2749" y="1323"/>
                <a:ext cx="11" cy="6"/>
              </a:xfrm>
              <a:custGeom>
                <a:avLst/>
                <a:gdLst/>
                <a:ahLst/>
                <a:cxnLst>
                  <a:cxn ang="0">
                    <a:pos x="0" y="14"/>
                  </a:cxn>
                  <a:cxn ang="0">
                    <a:pos x="8" y="12"/>
                  </a:cxn>
                  <a:cxn ang="0">
                    <a:pos x="17" y="10"/>
                  </a:cxn>
                  <a:cxn ang="0">
                    <a:pos x="25" y="8"/>
                  </a:cxn>
                  <a:cxn ang="0">
                    <a:pos x="34" y="7"/>
                  </a:cxn>
                  <a:cxn ang="0">
                    <a:pos x="43" y="5"/>
                  </a:cxn>
                  <a:cxn ang="0">
                    <a:pos x="51" y="3"/>
                  </a:cxn>
                  <a:cxn ang="0">
                    <a:pos x="60" y="2"/>
                  </a:cxn>
                  <a:cxn ang="0">
                    <a:pos x="68" y="0"/>
                  </a:cxn>
                  <a:cxn ang="0">
                    <a:pos x="68" y="5"/>
                  </a:cxn>
                  <a:cxn ang="0">
                    <a:pos x="68" y="10"/>
                  </a:cxn>
                  <a:cxn ang="0">
                    <a:pos x="68" y="15"/>
                  </a:cxn>
                  <a:cxn ang="0">
                    <a:pos x="68" y="20"/>
                  </a:cxn>
                  <a:cxn ang="0">
                    <a:pos x="62" y="21"/>
                  </a:cxn>
                  <a:cxn ang="0">
                    <a:pos x="55" y="23"/>
                  </a:cxn>
                  <a:cxn ang="0">
                    <a:pos x="49" y="24"/>
                  </a:cxn>
                  <a:cxn ang="0">
                    <a:pos x="44" y="27"/>
                  </a:cxn>
                  <a:cxn ang="0">
                    <a:pos x="38" y="28"/>
                  </a:cxn>
                  <a:cxn ang="0">
                    <a:pos x="33" y="30"/>
                  </a:cxn>
                  <a:cxn ang="0">
                    <a:pos x="28" y="31"/>
                  </a:cxn>
                  <a:cxn ang="0">
                    <a:pos x="22" y="32"/>
                  </a:cxn>
                  <a:cxn ang="0">
                    <a:pos x="17" y="34"/>
                  </a:cxn>
                  <a:cxn ang="0">
                    <a:pos x="12" y="35"/>
                  </a:cxn>
                  <a:cxn ang="0">
                    <a:pos x="6" y="36"/>
                  </a:cxn>
                  <a:cxn ang="0">
                    <a:pos x="1" y="37"/>
                  </a:cxn>
                  <a:cxn ang="0">
                    <a:pos x="1" y="32"/>
                  </a:cxn>
                  <a:cxn ang="0">
                    <a:pos x="1" y="26"/>
                  </a:cxn>
                  <a:cxn ang="0">
                    <a:pos x="1" y="19"/>
                  </a:cxn>
                  <a:cxn ang="0">
                    <a:pos x="0" y="14"/>
                  </a:cxn>
                </a:cxnLst>
                <a:rect l="0" t="0" r="r" b="b"/>
                <a:pathLst>
                  <a:path w="68" h="37">
                    <a:moveTo>
                      <a:pt x="0" y="14"/>
                    </a:moveTo>
                    <a:lnTo>
                      <a:pt x="8" y="12"/>
                    </a:lnTo>
                    <a:lnTo>
                      <a:pt x="17" y="10"/>
                    </a:lnTo>
                    <a:lnTo>
                      <a:pt x="25" y="8"/>
                    </a:lnTo>
                    <a:lnTo>
                      <a:pt x="34" y="7"/>
                    </a:lnTo>
                    <a:lnTo>
                      <a:pt x="43" y="5"/>
                    </a:lnTo>
                    <a:lnTo>
                      <a:pt x="51" y="3"/>
                    </a:lnTo>
                    <a:lnTo>
                      <a:pt x="60" y="2"/>
                    </a:lnTo>
                    <a:lnTo>
                      <a:pt x="68" y="0"/>
                    </a:lnTo>
                    <a:lnTo>
                      <a:pt x="68" y="5"/>
                    </a:lnTo>
                    <a:lnTo>
                      <a:pt x="68" y="10"/>
                    </a:lnTo>
                    <a:lnTo>
                      <a:pt x="68" y="15"/>
                    </a:lnTo>
                    <a:lnTo>
                      <a:pt x="68" y="20"/>
                    </a:lnTo>
                    <a:lnTo>
                      <a:pt x="62" y="21"/>
                    </a:lnTo>
                    <a:lnTo>
                      <a:pt x="55" y="23"/>
                    </a:lnTo>
                    <a:lnTo>
                      <a:pt x="49" y="24"/>
                    </a:lnTo>
                    <a:lnTo>
                      <a:pt x="44" y="27"/>
                    </a:lnTo>
                    <a:lnTo>
                      <a:pt x="38" y="28"/>
                    </a:lnTo>
                    <a:lnTo>
                      <a:pt x="33" y="30"/>
                    </a:lnTo>
                    <a:lnTo>
                      <a:pt x="28" y="31"/>
                    </a:lnTo>
                    <a:lnTo>
                      <a:pt x="22" y="32"/>
                    </a:lnTo>
                    <a:lnTo>
                      <a:pt x="17" y="34"/>
                    </a:lnTo>
                    <a:lnTo>
                      <a:pt x="12" y="35"/>
                    </a:lnTo>
                    <a:lnTo>
                      <a:pt x="6" y="36"/>
                    </a:lnTo>
                    <a:lnTo>
                      <a:pt x="1" y="37"/>
                    </a:lnTo>
                    <a:lnTo>
                      <a:pt x="1" y="32"/>
                    </a:lnTo>
                    <a:lnTo>
                      <a:pt x="1" y="26"/>
                    </a:lnTo>
                    <a:lnTo>
                      <a:pt x="1" y="19"/>
                    </a:lnTo>
                    <a:lnTo>
                      <a:pt x="0" y="14"/>
                    </a:lnTo>
                    <a:close/>
                  </a:path>
                </a:pathLst>
              </a:custGeom>
              <a:solidFill>
                <a:srgbClr val="5E422D"/>
              </a:solidFill>
              <a:ln w="9525">
                <a:noFill/>
                <a:round/>
                <a:headEnd/>
                <a:tailEnd/>
              </a:ln>
            </p:spPr>
            <p:txBody>
              <a:bodyPr/>
              <a:lstStyle/>
              <a:p>
                <a:endParaRPr lang="en-US"/>
              </a:p>
            </p:txBody>
          </p:sp>
          <p:sp>
            <p:nvSpPr>
              <p:cNvPr id="515" name="Freeform 40"/>
              <p:cNvSpPr>
                <a:spLocks/>
              </p:cNvSpPr>
              <p:nvPr/>
            </p:nvSpPr>
            <p:spPr bwMode="auto">
              <a:xfrm>
                <a:off x="2750" y="1323"/>
                <a:ext cx="10" cy="5"/>
              </a:xfrm>
              <a:custGeom>
                <a:avLst/>
                <a:gdLst/>
                <a:ahLst/>
                <a:cxnLst>
                  <a:cxn ang="0">
                    <a:pos x="0" y="13"/>
                  </a:cxn>
                  <a:cxn ang="0">
                    <a:pos x="8" y="11"/>
                  </a:cxn>
                  <a:cxn ang="0">
                    <a:pos x="16" y="10"/>
                  </a:cxn>
                  <a:cxn ang="0">
                    <a:pos x="24" y="8"/>
                  </a:cxn>
                  <a:cxn ang="0">
                    <a:pos x="32" y="6"/>
                  </a:cxn>
                  <a:cxn ang="0">
                    <a:pos x="40" y="5"/>
                  </a:cxn>
                  <a:cxn ang="0">
                    <a:pos x="47" y="3"/>
                  </a:cxn>
                  <a:cxn ang="0">
                    <a:pos x="56" y="2"/>
                  </a:cxn>
                  <a:cxn ang="0">
                    <a:pos x="63" y="0"/>
                  </a:cxn>
                  <a:cxn ang="0">
                    <a:pos x="63" y="5"/>
                  </a:cxn>
                  <a:cxn ang="0">
                    <a:pos x="63" y="10"/>
                  </a:cxn>
                  <a:cxn ang="0">
                    <a:pos x="63" y="15"/>
                  </a:cxn>
                  <a:cxn ang="0">
                    <a:pos x="63" y="20"/>
                  </a:cxn>
                  <a:cxn ang="0">
                    <a:pos x="57" y="21"/>
                  </a:cxn>
                  <a:cxn ang="0">
                    <a:pos x="51" y="23"/>
                  </a:cxn>
                  <a:cxn ang="0">
                    <a:pos x="45" y="24"/>
                  </a:cxn>
                  <a:cxn ang="0">
                    <a:pos x="39" y="27"/>
                  </a:cxn>
                  <a:cxn ang="0">
                    <a:pos x="34" y="28"/>
                  </a:cxn>
                  <a:cxn ang="0">
                    <a:pos x="29" y="29"/>
                  </a:cxn>
                  <a:cxn ang="0">
                    <a:pos x="25" y="30"/>
                  </a:cxn>
                  <a:cxn ang="0">
                    <a:pos x="20" y="31"/>
                  </a:cxn>
                  <a:cxn ang="0">
                    <a:pos x="15" y="33"/>
                  </a:cxn>
                  <a:cxn ang="0">
                    <a:pos x="11" y="34"/>
                  </a:cxn>
                  <a:cxn ang="0">
                    <a:pos x="6" y="35"/>
                  </a:cxn>
                  <a:cxn ang="0">
                    <a:pos x="1" y="36"/>
                  </a:cxn>
                  <a:cxn ang="0">
                    <a:pos x="1" y="31"/>
                  </a:cxn>
                  <a:cxn ang="0">
                    <a:pos x="1" y="24"/>
                  </a:cxn>
                  <a:cxn ang="0">
                    <a:pos x="1" y="18"/>
                  </a:cxn>
                  <a:cxn ang="0">
                    <a:pos x="0" y="13"/>
                  </a:cxn>
                </a:cxnLst>
                <a:rect l="0" t="0" r="r" b="b"/>
                <a:pathLst>
                  <a:path w="63" h="36">
                    <a:moveTo>
                      <a:pt x="0" y="13"/>
                    </a:moveTo>
                    <a:lnTo>
                      <a:pt x="8" y="11"/>
                    </a:lnTo>
                    <a:lnTo>
                      <a:pt x="16" y="10"/>
                    </a:lnTo>
                    <a:lnTo>
                      <a:pt x="24" y="8"/>
                    </a:lnTo>
                    <a:lnTo>
                      <a:pt x="32" y="6"/>
                    </a:lnTo>
                    <a:lnTo>
                      <a:pt x="40" y="5"/>
                    </a:lnTo>
                    <a:lnTo>
                      <a:pt x="47" y="3"/>
                    </a:lnTo>
                    <a:lnTo>
                      <a:pt x="56" y="2"/>
                    </a:lnTo>
                    <a:lnTo>
                      <a:pt x="63" y="0"/>
                    </a:lnTo>
                    <a:lnTo>
                      <a:pt x="63" y="5"/>
                    </a:lnTo>
                    <a:lnTo>
                      <a:pt x="63" y="10"/>
                    </a:lnTo>
                    <a:lnTo>
                      <a:pt x="63" y="15"/>
                    </a:lnTo>
                    <a:lnTo>
                      <a:pt x="63" y="20"/>
                    </a:lnTo>
                    <a:lnTo>
                      <a:pt x="57" y="21"/>
                    </a:lnTo>
                    <a:lnTo>
                      <a:pt x="51" y="23"/>
                    </a:lnTo>
                    <a:lnTo>
                      <a:pt x="45" y="24"/>
                    </a:lnTo>
                    <a:lnTo>
                      <a:pt x="39" y="27"/>
                    </a:lnTo>
                    <a:lnTo>
                      <a:pt x="34" y="28"/>
                    </a:lnTo>
                    <a:lnTo>
                      <a:pt x="29" y="29"/>
                    </a:lnTo>
                    <a:lnTo>
                      <a:pt x="25" y="30"/>
                    </a:lnTo>
                    <a:lnTo>
                      <a:pt x="20" y="31"/>
                    </a:lnTo>
                    <a:lnTo>
                      <a:pt x="15" y="33"/>
                    </a:lnTo>
                    <a:lnTo>
                      <a:pt x="11" y="34"/>
                    </a:lnTo>
                    <a:lnTo>
                      <a:pt x="6" y="35"/>
                    </a:lnTo>
                    <a:lnTo>
                      <a:pt x="1" y="36"/>
                    </a:lnTo>
                    <a:lnTo>
                      <a:pt x="1" y="31"/>
                    </a:lnTo>
                    <a:lnTo>
                      <a:pt x="1" y="24"/>
                    </a:lnTo>
                    <a:lnTo>
                      <a:pt x="1" y="18"/>
                    </a:lnTo>
                    <a:lnTo>
                      <a:pt x="0" y="13"/>
                    </a:lnTo>
                    <a:close/>
                  </a:path>
                </a:pathLst>
              </a:custGeom>
              <a:solidFill>
                <a:srgbClr val="63422B"/>
              </a:solidFill>
              <a:ln w="9525">
                <a:noFill/>
                <a:round/>
                <a:headEnd/>
                <a:tailEnd/>
              </a:ln>
            </p:spPr>
            <p:txBody>
              <a:bodyPr/>
              <a:lstStyle/>
              <a:p>
                <a:endParaRPr lang="en-US"/>
              </a:p>
            </p:txBody>
          </p:sp>
          <p:sp>
            <p:nvSpPr>
              <p:cNvPr id="516" name="Freeform 41"/>
              <p:cNvSpPr>
                <a:spLocks/>
              </p:cNvSpPr>
              <p:nvPr/>
            </p:nvSpPr>
            <p:spPr bwMode="auto">
              <a:xfrm>
                <a:off x="2751" y="1323"/>
                <a:ext cx="9" cy="5"/>
              </a:xfrm>
              <a:custGeom>
                <a:avLst/>
                <a:gdLst/>
                <a:ahLst/>
                <a:cxnLst>
                  <a:cxn ang="0">
                    <a:pos x="0" y="12"/>
                  </a:cxn>
                  <a:cxn ang="0">
                    <a:pos x="7" y="10"/>
                  </a:cxn>
                  <a:cxn ang="0">
                    <a:pos x="14" y="9"/>
                  </a:cxn>
                  <a:cxn ang="0">
                    <a:pos x="21" y="7"/>
                  </a:cxn>
                  <a:cxn ang="0">
                    <a:pos x="28" y="6"/>
                  </a:cxn>
                  <a:cxn ang="0">
                    <a:pos x="36" y="4"/>
                  </a:cxn>
                  <a:cxn ang="0">
                    <a:pos x="43" y="3"/>
                  </a:cxn>
                  <a:cxn ang="0">
                    <a:pos x="50" y="1"/>
                  </a:cxn>
                  <a:cxn ang="0">
                    <a:pos x="57" y="0"/>
                  </a:cxn>
                  <a:cxn ang="0">
                    <a:pos x="57" y="5"/>
                  </a:cxn>
                  <a:cxn ang="0">
                    <a:pos x="57" y="10"/>
                  </a:cxn>
                  <a:cxn ang="0">
                    <a:pos x="57" y="16"/>
                  </a:cxn>
                  <a:cxn ang="0">
                    <a:pos x="57" y="21"/>
                  </a:cxn>
                  <a:cxn ang="0">
                    <a:pos x="51" y="22"/>
                  </a:cxn>
                  <a:cxn ang="0">
                    <a:pos x="45" y="23"/>
                  </a:cxn>
                  <a:cxn ang="0">
                    <a:pos x="39" y="26"/>
                  </a:cxn>
                  <a:cxn ang="0">
                    <a:pos x="33" y="27"/>
                  </a:cxn>
                  <a:cxn ang="0">
                    <a:pos x="28" y="28"/>
                  </a:cxn>
                  <a:cxn ang="0">
                    <a:pos x="25" y="29"/>
                  </a:cxn>
                  <a:cxn ang="0">
                    <a:pos x="21" y="30"/>
                  </a:cxn>
                  <a:cxn ang="0">
                    <a:pos x="17" y="31"/>
                  </a:cxn>
                  <a:cxn ang="0">
                    <a:pos x="12" y="32"/>
                  </a:cxn>
                  <a:cxn ang="0">
                    <a:pos x="9" y="33"/>
                  </a:cxn>
                  <a:cxn ang="0">
                    <a:pos x="5" y="34"/>
                  </a:cxn>
                  <a:cxn ang="0">
                    <a:pos x="1" y="35"/>
                  </a:cxn>
                  <a:cxn ang="0">
                    <a:pos x="1" y="29"/>
                  </a:cxn>
                  <a:cxn ang="0">
                    <a:pos x="1" y="23"/>
                  </a:cxn>
                  <a:cxn ang="0">
                    <a:pos x="0" y="17"/>
                  </a:cxn>
                  <a:cxn ang="0">
                    <a:pos x="0" y="12"/>
                  </a:cxn>
                </a:cxnLst>
                <a:rect l="0" t="0" r="r" b="b"/>
                <a:pathLst>
                  <a:path w="57" h="35">
                    <a:moveTo>
                      <a:pt x="0" y="12"/>
                    </a:moveTo>
                    <a:lnTo>
                      <a:pt x="7" y="10"/>
                    </a:lnTo>
                    <a:lnTo>
                      <a:pt x="14" y="9"/>
                    </a:lnTo>
                    <a:lnTo>
                      <a:pt x="21" y="7"/>
                    </a:lnTo>
                    <a:lnTo>
                      <a:pt x="28" y="6"/>
                    </a:lnTo>
                    <a:lnTo>
                      <a:pt x="36" y="4"/>
                    </a:lnTo>
                    <a:lnTo>
                      <a:pt x="43" y="3"/>
                    </a:lnTo>
                    <a:lnTo>
                      <a:pt x="50" y="1"/>
                    </a:lnTo>
                    <a:lnTo>
                      <a:pt x="57" y="0"/>
                    </a:lnTo>
                    <a:lnTo>
                      <a:pt x="57" y="5"/>
                    </a:lnTo>
                    <a:lnTo>
                      <a:pt x="57" y="10"/>
                    </a:lnTo>
                    <a:lnTo>
                      <a:pt x="57" y="16"/>
                    </a:lnTo>
                    <a:lnTo>
                      <a:pt x="57" y="21"/>
                    </a:lnTo>
                    <a:lnTo>
                      <a:pt x="51" y="22"/>
                    </a:lnTo>
                    <a:lnTo>
                      <a:pt x="45" y="23"/>
                    </a:lnTo>
                    <a:lnTo>
                      <a:pt x="39" y="26"/>
                    </a:lnTo>
                    <a:lnTo>
                      <a:pt x="33" y="27"/>
                    </a:lnTo>
                    <a:lnTo>
                      <a:pt x="28" y="28"/>
                    </a:lnTo>
                    <a:lnTo>
                      <a:pt x="25" y="29"/>
                    </a:lnTo>
                    <a:lnTo>
                      <a:pt x="21" y="30"/>
                    </a:lnTo>
                    <a:lnTo>
                      <a:pt x="17" y="31"/>
                    </a:lnTo>
                    <a:lnTo>
                      <a:pt x="12" y="32"/>
                    </a:lnTo>
                    <a:lnTo>
                      <a:pt x="9" y="33"/>
                    </a:lnTo>
                    <a:lnTo>
                      <a:pt x="5" y="34"/>
                    </a:lnTo>
                    <a:lnTo>
                      <a:pt x="1" y="35"/>
                    </a:lnTo>
                    <a:lnTo>
                      <a:pt x="1" y="29"/>
                    </a:lnTo>
                    <a:lnTo>
                      <a:pt x="1" y="23"/>
                    </a:lnTo>
                    <a:lnTo>
                      <a:pt x="0" y="17"/>
                    </a:lnTo>
                    <a:lnTo>
                      <a:pt x="0" y="12"/>
                    </a:lnTo>
                    <a:close/>
                  </a:path>
                </a:pathLst>
              </a:custGeom>
              <a:solidFill>
                <a:srgbClr val="6B4228"/>
              </a:solidFill>
              <a:ln w="9525">
                <a:noFill/>
                <a:round/>
                <a:headEnd/>
                <a:tailEnd/>
              </a:ln>
            </p:spPr>
            <p:txBody>
              <a:bodyPr/>
              <a:lstStyle/>
              <a:p>
                <a:endParaRPr lang="en-US"/>
              </a:p>
            </p:txBody>
          </p:sp>
          <p:sp>
            <p:nvSpPr>
              <p:cNvPr id="517" name="Freeform 42"/>
              <p:cNvSpPr>
                <a:spLocks/>
              </p:cNvSpPr>
              <p:nvPr/>
            </p:nvSpPr>
            <p:spPr bwMode="auto">
              <a:xfrm>
                <a:off x="2752" y="1323"/>
                <a:ext cx="8" cy="5"/>
              </a:xfrm>
              <a:custGeom>
                <a:avLst/>
                <a:gdLst/>
                <a:ahLst/>
                <a:cxnLst>
                  <a:cxn ang="0">
                    <a:pos x="0" y="11"/>
                  </a:cxn>
                  <a:cxn ang="0">
                    <a:pos x="6" y="10"/>
                  </a:cxn>
                  <a:cxn ang="0">
                    <a:pos x="13" y="9"/>
                  </a:cxn>
                  <a:cxn ang="0">
                    <a:pos x="19" y="7"/>
                  </a:cxn>
                  <a:cxn ang="0">
                    <a:pos x="27" y="6"/>
                  </a:cxn>
                  <a:cxn ang="0">
                    <a:pos x="33" y="4"/>
                  </a:cxn>
                  <a:cxn ang="0">
                    <a:pos x="39" y="3"/>
                  </a:cxn>
                  <a:cxn ang="0">
                    <a:pos x="46" y="1"/>
                  </a:cxn>
                  <a:cxn ang="0">
                    <a:pos x="52" y="0"/>
                  </a:cxn>
                  <a:cxn ang="0">
                    <a:pos x="52" y="5"/>
                  </a:cxn>
                  <a:cxn ang="0">
                    <a:pos x="52" y="10"/>
                  </a:cxn>
                  <a:cxn ang="0">
                    <a:pos x="52" y="16"/>
                  </a:cxn>
                  <a:cxn ang="0">
                    <a:pos x="52" y="21"/>
                  </a:cxn>
                  <a:cxn ang="0">
                    <a:pos x="47" y="22"/>
                  </a:cxn>
                  <a:cxn ang="0">
                    <a:pos x="40" y="24"/>
                  </a:cxn>
                  <a:cxn ang="0">
                    <a:pos x="34" y="26"/>
                  </a:cxn>
                  <a:cxn ang="0">
                    <a:pos x="29" y="27"/>
                  </a:cxn>
                  <a:cxn ang="0">
                    <a:pos x="21" y="28"/>
                  </a:cxn>
                  <a:cxn ang="0">
                    <a:pos x="15" y="30"/>
                  </a:cxn>
                  <a:cxn ang="0">
                    <a:pos x="8" y="31"/>
                  </a:cxn>
                  <a:cxn ang="0">
                    <a:pos x="1" y="33"/>
                  </a:cxn>
                  <a:cxn ang="0">
                    <a:pos x="1" y="28"/>
                  </a:cxn>
                  <a:cxn ang="0">
                    <a:pos x="1" y="21"/>
                  </a:cxn>
                  <a:cxn ang="0">
                    <a:pos x="0" y="16"/>
                  </a:cxn>
                  <a:cxn ang="0">
                    <a:pos x="0" y="11"/>
                  </a:cxn>
                </a:cxnLst>
                <a:rect l="0" t="0" r="r" b="b"/>
                <a:pathLst>
                  <a:path w="52" h="33">
                    <a:moveTo>
                      <a:pt x="0" y="11"/>
                    </a:moveTo>
                    <a:lnTo>
                      <a:pt x="6" y="10"/>
                    </a:lnTo>
                    <a:lnTo>
                      <a:pt x="13" y="9"/>
                    </a:lnTo>
                    <a:lnTo>
                      <a:pt x="19" y="7"/>
                    </a:lnTo>
                    <a:lnTo>
                      <a:pt x="27" y="6"/>
                    </a:lnTo>
                    <a:lnTo>
                      <a:pt x="33" y="4"/>
                    </a:lnTo>
                    <a:lnTo>
                      <a:pt x="39" y="3"/>
                    </a:lnTo>
                    <a:lnTo>
                      <a:pt x="46" y="1"/>
                    </a:lnTo>
                    <a:lnTo>
                      <a:pt x="52" y="0"/>
                    </a:lnTo>
                    <a:lnTo>
                      <a:pt x="52" y="5"/>
                    </a:lnTo>
                    <a:lnTo>
                      <a:pt x="52" y="10"/>
                    </a:lnTo>
                    <a:lnTo>
                      <a:pt x="52" y="16"/>
                    </a:lnTo>
                    <a:lnTo>
                      <a:pt x="52" y="21"/>
                    </a:lnTo>
                    <a:lnTo>
                      <a:pt x="47" y="22"/>
                    </a:lnTo>
                    <a:lnTo>
                      <a:pt x="40" y="24"/>
                    </a:lnTo>
                    <a:lnTo>
                      <a:pt x="34" y="26"/>
                    </a:lnTo>
                    <a:lnTo>
                      <a:pt x="29" y="27"/>
                    </a:lnTo>
                    <a:lnTo>
                      <a:pt x="21" y="28"/>
                    </a:lnTo>
                    <a:lnTo>
                      <a:pt x="15" y="30"/>
                    </a:lnTo>
                    <a:lnTo>
                      <a:pt x="8" y="31"/>
                    </a:lnTo>
                    <a:lnTo>
                      <a:pt x="1" y="33"/>
                    </a:lnTo>
                    <a:lnTo>
                      <a:pt x="1" y="28"/>
                    </a:lnTo>
                    <a:lnTo>
                      <a:pt x="1" y="21"/>
                    </a:lnTo>
                    <a:lnTo>
                      <a:pt x="0" y="16"/>
                    </a:lnTo>
                    <a:lnTo>
                      <a:pt x="0" y="11"/>
                    </a:lnTo>
                    <a:close/>
                  </a:path>
                </a:pathLst>
              </a:custGeom>
              <a:solidFill>
                <a:srgbClr val="724426"/>
              </a:solidFill>
              <a:ln w="9525">
                <a:noFill/>
                <a:round/>
                <a:headEnd/>
                <a:tailEnd/>
              </a:ln>
            </p:spPr>
            <p:txBody>
              <a:bodyPr/>
              <a:lstStyle/>
              <a:p>
                <a:endParaRPr lang="en-US"/>
              </a:p>
            </p:txBody>
          </p:sp>
          <p:sp>
            <p:nvSpPr>
              <p:cNvPr id="518" name="Freeform 43"/>
              <p:cNvSpPr>
                <a:spLocks/>
              </p:cNvSpPr>
              <p:nvPr/>
            </p:nvSpPr>
            <p:spPr bwMode="auto">
              <a:xfrm>
                <a:off x="2753" y="1323"/>
                <a:ext cx="7" cy="5"/>
              </a:xfrm>
              <a:custGeom>
                <a:avLst/>
                <a:gdLst/>
                <a:ahLst/>
                <a:cxnLst>
                  <a:cxn ang="0">
                    <a:pos x="0" y="11"/>
                  </a:cxn>
                  <a:cxn ang="0">
                    <a:pos x="6" y="10"/>
                  </a:cxn>
                  <a:cxn ang="0">
                    <a:pos x="12" y="8"/>
                  </a:cxn>
                  <a:cxn ang="0">
                    <a:pos x="17" y="7"/>
                  </a:cxn>
                  <a:cxn ang="0">
                    <a:pos x="24" y="5"/>
                  </a:cxn>
                  <a:cxn ang="0">
                    <a:pos x="29" y="4"/>
                  </a:cxn>
                  <a:cxn ang="0">
                    <a:pos x="35" y="3"/>
                  </a:cxn>
                  <a:cxn ang="0">
                    <a:pos x="41" y="1"/>
                  </a:cxn>
                  <a:cxn ang="0">
                    <a:pos x="47" y="0"/>
                  </a:cxn>
                  <a:cxn ang="0">
                    <a:pos x="47" y="5"/>
                  </a:cxn>
                  <a:cxn ang="0">
                    <a:pos x="47" y="10"/>
                  </a:cxn>
                  <a:cxn ang="0">
                    <a:pos x="47" y="16"/>
                  </a:cxn>
                  <a:cxn ang="0">
                    <a:pos x="47" y="21"/>
                  </a:cxn>
                  <a:cxn ang="0">
                    <a:pos x="42" y="22"/>
                  </a:cxn>
                  <a:cxn ang="0">
                    <a:pos x="35" y="24"/>
                  </a:cxn>
                  <a:cxn ang="0">
                    <a:pos x="29" y="26"/>
                  </a:cxn>
                  <a:cxn ang="0">
                    <a:pos x="24" y="27"/>
                  </a:cxn>
                  <a:cxn ang="0">
                    <a:pos x="18" y="28"/>
                  </a:cxn>
                  <a:cxn ang="0">
                    <a:pos x="13" y="29"/>
                  </a:cxn>
                  <a:cxn ang="0">
                    <a:pos x="7" y="31"/>
                  </a:cxn>
                  <a:cxn ang="0">
                    <a:pos x="1" y="32"/>
                  </a:cxn>
                  <a:cxn ang="0">
                    <a:pos x="1" y="27"/>
                  </a:cxn>
                  <a:cxn ang="0">
                    <a:pos x="1" y="21"/>
                  </a:cxn>
                  <a:cxn ang="0">
                    <a:pos x="0" y="16"/>
                  </a:cxn>
                  <a:cxn ang="0">
                    <a:pos x="0" y="11"/>
                  </a:cxn>
                </a:cxnLst>
                <a:rect l="0" t="0" r="r" b="b"/>
                <a:pathLst>
                  <a:path w="47" h="32">
                    <a:moveTo>
                      <a:pt x="0" y="11"/>
                    </a:moveTo>
                    <a:lnTo>
                      <a:pt x="6" y="10"/>
                    </a:lnTo>
                    <a:lnTo>
                      <a:pt x="12" y="8"/>
                    </a:lnTo>
                    <a:lnTo>
                      <a:pt x="17" y="7"/>
                    </a:lnTo>
                    <a:lnTo>
                      <a:pt x="24" y="5"/>
                    </a:lnTo>
                    <a:lnTo>
                      <a:pt x="29" y="4"/>
                    </a:lnTo>
                    <a:lnTo>
                      <a:pt x="35" y="3"/>
                    </a:lnTo>
                    <a:lnTo>
                      <a:pt x="41" y="1"/>
                    </a:lnTo>
                    <a:lnTo>
                      <a:pt x="47" y="0"/>
                    </a:lnTo>
                    <a:lnTo>
                      <a:pt x="47" y="5"/>
                    </a:lnTo>
                    <a:lnTo>
                      <a:pt x="47" y="10"/>
                    </a:lnTo>
                    <a:lnTo>
                      <a:pt x="47" y="16"/>
                    </a:lnTo>
                    <a:lnTo>
                      <a:pt x="47" y="21"/>
                    </a:lnTo>
                    <a:lnTo>
                      <a:pt x="42" y="22"/>
                    </a:lnTo>
                    <a:lnTo>
                      <a:pt x="35" y="24"/>
                    </a:lnTo>
                    <a:lnTo>
                      <a:pt x="29" y="26"/>
                    </a:lnTo>
                    <a:lnTo>
                      <a:pt x="24" y="27"/>
                    </a:lnTo>
                    <a:lnTo>
                      <a:pt x="18" y="28"/>
                    </a:lnTo>
                    <a:lnTo>
                      <a:pt x="13" y="29"/>
                    </a:lnTo>
                    <a:lnTo>
                      <a:pt x="7" y="31"/>
                    </a:lnTo>
                    <a:lnTo>
                      <a:pt x="1" y="32"/>
                    </a:lnTo>
                    <a:lnTo>
                      <a:pt x="1" y="27"/>
                    </a:lnTo>
                    <a:lnTo>
                      <a:pt x="1" y="21"/>
                    </a:lnTo>
                    <a:lnTo>
                      <a:pt x="0" y="16"/>
                    </a:lnTo>
                    <a:lnTo>
                      <a:pt x="0" y="11"/>
                    </a:lnTo>
                    <a:close/>
                  </a:path>
                </a:pathLst>
              </a:custGeom>
              <a:solidFill>
                <a:srgbClr val="75421E"/>
              </a:solidFill>
              <a:ln w="9525">
                <a:noFill/>
                <a:round/>
                <a:headEnd/>
                <a:tailEnd/>
              </a:ln>
            </p:spPr>
            <p:txBody>
              <a:bodyPr/>
              <a:lstStyle/>
              <a:p>
                <a:endParaRPr lang="en-US"/>
              </a:p>
            </p:txBody>
          </p:sp>
          <p:sp>
            <p:nvSpPr>
              <p:cNvPr id="519" name="Freeform 44"/>
              <p:cNvSpPr>
                <a:spLocks/>
              </p:cNvSpPr>
              <p:nvPr/>
            </p:nvSpPr>
            <p:spPr bwMode="auto">
              <a:xfrm>
                <a:off x="2753" y="1323"/>
                <a:ext cx="7" cy="5"/>
              </a:xfrm>
              <a:custGeom>
                <a:avLst/>
                <a:gdLst/>
                <a:ahLst/>
                <a:cxnLst>
                  <a:cxn ang="0">
                    <a:pos x="0" y="10"/>
                  </a:cxn>
                  <a:cxn ang="0">
                    <a:pos x="43" y="0"/>
                  </a:cxn>
                  <a:cxn ang="0">
                    <a:pos x="43" y="22"/>
                  </a:cxn>
                  <a:cxn ang="0">
                    <a:pos x="20" y="27"/>
                  </a:cxn>
                  <a:cxn ang="0">
                    <a:pos x="3" y="31"/>
                  </a:cxn>
                  <a:cxn ang="0">
                    <a:pos x="0" y="10"/>
                  </a:cxn>
                </a:cxnLst>
                <a:rect l="0" t="0" r="r" b="b"/>
                <a:pathLst>
                  <a:path w="43" h="31">
                    <a:moveTo>
                      <a:pt x="0" y="10"/>
                    </a:moveTo>
                    <a:lnTo>
                      <a:pt x="43" y="0"/>
                    </a:lnTo>
                    <a:lnTo>
                      <a:pt x="43" y="22"/>
                    </a:lnTo>
                    <a:lnTo>
                      <a:pt x="20" y="27"/>
                    </a:lnTo>
                    <a:lnTo>
                      <a:pt x="3" y="31"/>
                    </a:lnTo>
                    <a:lnTo>
                      <a:pt x="0" y="10"/>
                    </a:lnTo>
                    <a:close/>
                  </a:path>
                </a:pathLst>
              </a:custGeom>
              <a:solidFill>
                <a:srgbClr val="7C421C"/>
              </a:solidFill>
              <a:ln w="9525">
                <a:noFill/>
                <a:round/>
                <a:headEnd/>
                <a:tailEnd/>
              </a:ln>
            </p:spPr>
            <p:txBody>
              <a:bodyPr/>
              <a:lstStyle/>
              <a:p>
                <a:endParaRPr lang="en-US"/>
              </a:p>
            </p:txBody>
          </p:sp>
          <p:sp>
            <p:nvSpPr>
              <p:cNvPr id="520" name="Freeform 45"/>
              <p:cNvSpPr>
                <a:spLocks/>
              </p:cNvSpPr>
              <p:nvPr/>
            </p:nvSpPr>
            <p:spPr bwMode="auto">
              <a:xfrm>
                <a:off x="2745" y="1272"/>
                <a:ext cx="11" cy="4"/>
              </a:xfrm>
              <a:custGeom>
                <a:avLst/>
                <a:gdLst/>
                <a:ahLst/>
                <a:cxnLst>
                  <a:cxn ang="0">
                    <a:pos x="0" y="0"/>
                  </a:cxn>
                  <a:cxn ang="0">
                    <a:pos x="0" y="23"/>
                  </a:cxn>
                  <a:cxn ang="0">
                    <a:pos x="18" y="23"/>
                  </a:cxn>
                  <a:cxn ang="0">
                    <a:pos x="66" y="21"/>
                  </a:cxn>
                  <a:cxn ang="0">
                    <a:pos x="63" y="0"/>
                  </a:cxn>
                  <a:cxn ang="0">
                    <a:pos x="0" y="0"/>
                  </a:cxn>
                </a:cxnLst>
                <a:rect l="0" t="0" r="r" b="b"/>
                <a:pathLst>
                  <a:path w="66" h="23">
                    <a:moveTo>
                      <a:pt x="0" y="0"/>
                    </a:moveTo>
                    <a:lnTo>
                      <a:pt x="0" y="23"/>
                    </a:lnTo>
                    <a:lnTo>
                      <a:pt x="18" y="23"/>
                    </a:lnTo>
                    <a:lnTo>
                      <a:pt x="66" y="21"/>
                    </a:lnTo>
                    <a:lnTo>
                      <a:pt x="63" y="0"/>
                    </a:lnTo>
                    <a:lnTo>
                      <a:pt x="0" y="0"/>
                    </a:lnTo>
                    <a:close/>
                  </a:path>
                </a:pathLst>
              </a:custGeom>
              <a:solidFill>
                <a:srgbClr val="3A4447"/>
              </a:solidFill>
              <a:ln w="9525">
                <a:noFill/>
                <a:round/>
                <a:headEnd/>
                <a:tailEnd/>
              </a:ln>
            </p:spPr>
            <p:txBody>
              <a:bodyPr/>
              <a:lstStyle/>
              <a:p>
                <a:endParaRPr lang="en-US"/>
              </a:p>
            </p:txBody>
          </p:sp>
          <p:sp>
            <p:nvSpPr>
              <p:cNvPr id="521" name="Freeform 46"/>
              <p:cNvSpPr>
                <a:spLocks/>
              </p:cNvSpPr>
              <p:nvPr/>
            </p:nvSpPr>
            <p:spPr bwMode="auto">
              <a:xfrm>
                <a:off x="2745" y="1272"/>
                <a:ext cx="11" cy="4"/>
              </a:xfrm>
              <a:custGeom>
                <a:avLst/>
                <a:gdLst/>
                <a:ahLst/>
                <a:cxnLst>
                  <a:cxn ang="0">
                    <a:pos x="0" y="0"/>
                  </a:cxn>
                  <a:cxn ang="0">
                    <a:pos x="0" y="6"/>
                  </a:cxn>
                  <a:cxn ang="0">
                    <a:pos x="0" y="11"/>
                  </a:cxn>
                  <a:cxn ang="0">
                    <a:pos x="0" y="18"/>
                  </a:cxn>
                  <a:cxn ang="0">
                    <a:pos x="0" y="23"/>
                  </a:cxn>
                  <a:cxn ang="0">
                    <a:pos x="4" y="23"/>
                  </a:cxn>
                  <a:cxn ang="0">
                    <a:pos x="8" y="23"/>
                  </a:cxn>
                  <a:cxn ang="0">
                    <a:pos x="11" y="23"/>
                  </a:cxn>
                  <a:cxn ang="0">
                    <a:pos x="16" y="23"/>
                  </a:cxn>
                  <a:cxn ang="0">
                    <a:pos x="22" y="23"/>
                  </a:cxn>
                  <a:cxn ang="0">
                    <a:pos x="27" y="23"/>
                  </a:cxn>
                  <a:cxn ang="0">
                    <a:pos x="34" y="23"/>
                  </a:cxn>
                  <a:cxn ang="0">
                    <a:pos x="39" y="22"/>
                  </a:cxn>
                  <a:cxn ang="0">
                    <a:pos x="44" y="22"/>
                  </a:cxn>
                  <a:cxn ang="0">
                    <a:pos x="50" y="22"/>
                  </a:cxn>
                  <a:cxn ang="0">
                    <a:pos x="56" y="21"/>
                  </a:cxn>
                  <a:cxn ang="0">
                    <a:pos x="61" y="21"/>
                  </a:cxn>
                  <a:cxn ang="0">
                    <a:pos x="60" y="15"/>
                  </a:cxn>
                  <a:cxn ang="0">
                    <a:pos x="60" y="10"/>
                  </a:cxn>
                  <a:cxn ang="0">
                    <a:pos x="59" y="5"/>
                  </a:cxn>
                  <a:cxn ang="0">
                    <a:pos x="58" y="0"/>
                  </a:cxn>
                  <a:cxn ang="0">
                    <a:pos x="51" y="0"/>
                  </a:cxn>
                  <a:cxn ang="0">
                    <a:pos x="43" y="0"/>
                  </a:cxn>
                  <a:cxn ang="0">
                    <a:pos x="36" y="0"/>
                  </a:cxn>
                  <a:cxn ang="0">
                    <a:pos x="28" y="0"/>
                  </a:cxn>
                  <a:cxn ang="0">
                    <a:pos x="21" y="0"/>
                  </a:cxn>
                  <a:cxn ang="0">
                    <a:pos x="14" y="0"/>
                  </a:cxn>
                  <a:cxn ang="0">
                    <a:pos x="7" y="0"/>
                  </a:cxn>
                  <a:cxn ang="0">
                    <a:pos x="0" y="0"/>
                  </a:cxn>
                </a:cxnLst>
                <a:rect l="0" t="0" r="r" b="b"/>
                <a:pathLst>
                  <a:path w="61" h="23">
                    <a:moveTo>
                      <a:pt x="0" y="0"/>
                    </a:moveTo>
                    <a:lnTo>
                      <a:pt x="0" y="6"/>
                    </a:lnTo>
                    <a:lnTo>
                      <a:pt x="0" y="11"/>
                    </a:lnTo>
                    <a:lnTo>
                      <a:pt x="0" y="18"/>
                    </a:lnTo>
                    <a:lnTo>
                      <a:pt x="0" y="23"/>
                    </a:lnTo>
                    <a:lnTo>
                      <a:pt x="4" y="23"/>
                    </a:lnTo>
                    <a:lnTo>
                      <a:pt x="8" y="23"/>
                    </a:lnTo>
                    <a:lnTo>
                      <a:pt x="11" y="23"/>
                    </a:lnTo>
                    <a:lnTo>
                      <a:pt x="16" y="23"/>
                    </a:lnTo>
                    <a:lnTo>
                      <a:pt x="22" y="23"/>
                    </a:lnTo>
                    <a:lnTo>
                      <a:pt x="27" y="23"/>
                    </a:lnTo>
                    <a:lnTo>
                      <a:pt x="34" y="23"/>
                    </a:lnTo>
                    <a:lnTo>
                      <a:pt x="39" y="22"/>
                    </a:lnTo>
                    <a:lnTo>
                      <a:pt x="44" y="22"/>
                    </a:lnTo>
                    <a:lnTo>
                      <a:pt x="50" y="22"/>
                    </a:lnTo>
                    <a:lnTo>
                      <a:pt x="56" y="21"/>
                    </a:lnTo>
                    <a:lnTo>
                      <a:pt x="61" y="21"/>
                    </a:lnTo>
                    <a:lnTo>
                      <a:pt x="60" y="15"/>
                    </a:lnTo>
                    <a:lnTo>
                      <a:pt x="60" y="10"/>
                    </a:lnTo>
                    <a:lnTo>
                      <a:pt x="59" y="5"/>
                    </a:lnTo>
                    <a:lnTo>
                      <a:pt x="58" y="0"/>
                    </a:lnTo>
                    <a:lnTo>
                      <a:pt x="51" y="0"/>
                    </a:lnTo>
                    <a:lnTo>
                      <a:pt x="43" y="0"/>
                    </a:lnTo>
                    <a:lnTo>
                      <a:pt x="36" y="0"/>
                    </a:lnTo>
                    <a:lnTo>
                      <a:pt x="28" y="0"/>
                    </a:lnTo>
                    <a:lnTo>
                      <a:pt x="21" y="0"/>
                    </a:lnTo>
                    <a:lnTo>
                      <a:pt x="14" y="0"/>
                    </a:lnTo>
                    <a:lnTo>
                      <a:pt x="7" y="0"/>
                    </a:lnTo>
                    <a:lnTo>
                      <a:pt x="0" y="0"/>
                    </a:lnTo>
                    <a:close/>
                  </a:path>
                </a:pathLst>
              </a:custGeom>
              <a:solidFill>
                <a:srgbClr val="424444"/>
              </a:solidFill>
              <a:ln w="9525">
                <a:noFill/>
                <a:round/>
                <a:headEnd/>
                <a:tailEnd/>
              </a:ln>
            </p:spPr>
            <p:txBody>
              <a:bodyPr/>
              <a:lstStyle/>
              <a:p>
                <a:endParaRPr lang="en-US"/>
              </a:p>
            </p:txBody>
          </p:sp>
          <p:sp>
            <p:nvSpPr>
              <p:cNvPr id="522" name="Freeform 47"/>
              <p:cNvSpPr>
                <a:spLocks/>
              </p:cNvSpPr>
              <p:nvPr/>
            </p:nvSpPr>
            <p:spPr bwMode="auto">
              <a:xfrm>
                <a:off x="2746" y="1272"/>
                <a:ext cx="10" cy="4"/>
              </a:xfrm>
              <a:custGeom>
                <a:avLst/>
                <a:gdLst/>
                <a:ahLst/>
                <a:cxnLst>
                  <a:cxn ang="0">
                    <a:pos x="0" y="0"/>
                  </a:cxn>
                  <a:cxn ang="0">
                    <a:pos x="0" y="6"/>
                  </a:cxn>
                  <a:cxn ang="0">
                    <a:pos x="0" y="11"/>
                  </a:cxn>
                  <a:cxn ang="0">
                    <a:pos x="0" y="18"/>
                  </a:cxn>
                  <a:cxn ang="0">
                    <a:pos x="0" y="23"/>
                  </a:cxn>
                  <a:cxn ang="0">
                    <a:pos x="3" y="23"/>
                  </a:cxn>
                  <a:cxn ang="0">
                    <a:pos x="7" y="23"/>
                  </a:cxn>
                  <a:cxn ang="0">
                    <a:pos x="10" y="23"/>
                  </a:cxn>
                  <a:cxn ang="0">
                    <a:pos x="15" y="23"/>
                  </a:cxn>
                  <a:cxn ang="0">
                    <a:pos x="20" y="23"/>
                  </a:cxn>
                  <a:cxn ang="0">
                    <a:pos x="25" y="23"/>
                  </a:cxn>
                  <a:cxn ang="0">
                    <a:pos x="31" y="23"/>
                  </a:cxn>
                  <a:cxn ang="0">
                    <a:pos x="36" y="22"/>
                  </a:cxn>
                  <a:cxn ang="0">
                    <a:pos x="41" y="22"/>
                  </a:cxn>
                  <a:cxn ang="0">
                    <a:pos x="47" y="22"/>
                  </a:cxn>
                  <a:cxn ang="0">
                    <a:pos x="52" y="21"/>
                  </a:cxn>
                  <a:cxn ang="0">
                    <a:pos x="57" y="21"/>
                  </a:cxn>
                  <a:cxn ang="0">
                    <a:pos x="56" y="15"/>
                  </a:cxn>
                  <a:cxn ang="0">
                    <a:pos x="56" y="10"/>
                  </a:cxn>
                  <a:cxn ang="0">
                    <a:pos x="55" y="5"/>
                  </a:cxn>
                  <a:cxn ang="0">
                    <a:pos x="54" y="0"/>
                  </a:cxn>
                  <a:cxn ang="0">
                    <a:pos x="48" y="0"/>
                  </a:cxn>
                  <a:cxn ang="0">
                    <a:pos x="40" y="0"/>
                  </a:cxn>
                  <a:cxn ang="0">
                    <a:pos x="34" y="0"/>
                  </a:cxn>
                  <a:cxn ang="0">
                    <a:pos x="28" y="0"/>
                  </a:cxn>
                  <a:cxn ang="0">
                    <a:pos x="20" y="0"/>
                  </a:cxn>
                  <a:cxn ang="0">
                    <a:pos x="14" y="0"/>
                  </a:cxn>
                  <a:cxn ang="0">
                    <a:pos x="6" y="0"/>
                  </a:cxn>
                  <a:cxn ang="0">
                    <a:pos x="0" y="0"/>
                  </a:cxn>
                </a:cxnLst>
                <a:rect l="0" t="0" r="r" b="b"/>
                <a:pathLst>
                  <a:path w="57" h="23">
                    <a:moveTo>
                      <a:pt x="0" y="0"/>
                    </a:moveTo>
                    <a:lnTo>
                      <a:pt x="0" y="6"/>
                    </a:lnTo>
                    <a:lnTo>
                      <a:pt x="0" y="11"/>
                    </a:lnTo>
                    <a:lnTo>
                      <a:pt x="0" y="18"/>
                    </a:lnTo>
                    <a:lnTo>
                      <a:pt x="0" y="23"/>
                    </a:lnTo>
                    <a:lnTo>
                      <a:pt x="3" y="23"/>
                    </a:lnTo>
                    <a:lnTo>
                      <a:pt x="7" y="23"/>
                    </a:lnTo>
                    <a:lnTo>
                      <a:pt x="10" y="23"/>
                    </a:lnTo>
                    <a:lnTo>
                      <a:pt x="15" y="23"/>
                    </a:lnTo>
                    <a:lnTo>
                      <a:pt x="20" y="23"/>
                    </a:lnTo>
                    <a:lnTo>
                      <a:pt x="25" y="23"/>
                    </a:lnTo>
                    <a:lnTo>
                      <a:pt x="31" y="23"/>
                    </a:lnTo>
                    <a:lnTo>
                      <a:pt x="36" y="22"/>
                    </a:lnTo>
                    <a:lnTo>
                      <a:pt x="41" y="22"/>
                    </a:lnTo>
                    <a:lnTo>
                      <a:pt x="47" y="22"/>
                    </a:lnTo>
                    <a:lnTo>
                      <a:pt x="52" y="21"/>
                    </a:lnTo>
                    <a:lnTo>
                      <a:pt x="57" y="21"/>
                    </a:lnTo>
                    <a:lnTo>
                      <a:pt x="56" y="15"/>
                    </a:lnTo>
                    <a:lnTo>
                      <a:pt x="56" y="10"/>
                    </a:lnTo>
                    <a:lnTo>
                      <a:pt x="55" y="5"/>
                    </a:lnTo>
                    <a:lnTo>
                      <a:pt x="54" y="0"/>
                    </a:lnTo>
                    <a:lnTo>
                      <a:pt x="48" y="0"/>
                    </a:lnTo>
                    <a:lnTo>
                      <a:pt x="40" y="0"/>
                    </a:lnTo>
                    <a:lnTo>
                      <a:pt x="34" y="0"/>
                    </a:lnTo>
                    <a:lnTo>
                      <a:pt x="28" y="0"/>
                    </a:lnTo>
                    <a:lnTo>
                      <a:pt x="20" y="0"/>
                    </a:lnTo>
                    <a:lnTo>
                      <a:pt x="14" y="0"/>
                    </a:lnTo>
                    <a:lnTo>
                      <a:pt x="6" y="0"/>
                    </a:lnTo>
                    <a:lnTo>
                      <a:pt x="0" y="0"/>
                    </a:lnTo>
                    <a:close/>
                  </a:path>
                </a:pathLst>
              </a:custGeom>
              <a:solidFill>
                <a:srgbClr val="44423D"/>
              </a:solidFill>
              <a:ln w="9525">
                <a:noFill/>
                <a:round/>
                <a:headEnd/>
                <a:tailEnd/>
              </a:ln>
            </p:spPr>
            <p:txBody>
              <a:bodyPr/>
              <a:lstStyle/>
              <a:p>
                <a:endParaRPr lang="en-US"/>
              </a:p>
            </p:txBody>
          </p:sp>
          <p:sp>
            <p:nvSpPr>
              <p:cNvPr id="523" name="Freeform 48"/>
              <p:cNvSpPr>
                <a:spLocks/>
              </p:cNvSpPr>
              <p:nvPr/>
            </p:nvSpPr>
            <p:spPr bwMode="auto">
              <a:xfrm>
                <a:off x="2747" y="1272"/>
                <a:ext cx="9" cy="4"/>
              </a:xfrm>
              <a:custGeom>
                <a:avLst/>
                <a:gdLst/>
                <a:ahLst/>
                <a:cxnLst>
                  <a:cxn ang="0">
                    <a:pos x="0" y="0"/>
                  </a:cxn>
                  <a:cxn ang="0">
                    <a:pos x="0" y="6"/>
                  </a:cxn>
                  <a:cxn ang="0">
                    <a:pos x="0" y="11"/>
                  </a:cxn>
                  <a:cxn ang="0">
                    <a:pos x="0" y="18"/>
                  </a:cxn>
                  <a:cxn ang="0">
                    <a:pos x="0" y="23"/>
                  </a:cxn>
                  <a:cxn ang="0">
                    <a:pos x="4" y="23"/>
                  </a:cxn>
                  <a:cxn ang="0">
                    <a:pos x="7" y="23"/>
                  </a:cxn>
                  <a:cxn ang="0">
                    <a:pos x="11" y="23"/>
                  </a:cxn>
                  <a:cxn ang="0">
                    <a:pos x="15" y="23"/>
                  </a:cxn>
                  <a:cxn ang="0">
                    <a:pos x="20" y="23"/>
                  </a:cxn>
                  <a:cxn ang="0">
                    <a:pos x="26" y="23"/>
                  </a:cxn>
                  <a:cxn ang="0">
                    <a:pos x="30" y="23"/>
                  </a:cxn>
                  <a:cxn ang="0">
                    <a:pos x="35" y="22"/>
                  </a:cxn>
                  <a:cxn ang="0">
                    <a:pos x="39" y="22"/>
                  </a:cxn>
                  <a:cxn ang="0">
                    <a:pos x="45" y="22"/>
                  </a:cxn>
                  <a:cxn ang="0">
                    <a:pos x="49" y="21"/>
                  </a:cxn>
                  <a:cxn ang="0">
                    <a:pos x="54" y="21"/>
                  </a:cxn>
                  <a:cxn ang="0">
                    <a:pos x="53" y="15"/>
                  </a:cxn>
                  <a:cxn ang="0">
                    <a:pos x="53" y="10"/>
                  </a:cxn>
                  <a:cxn ang="0">
                    <a:pos x="52" y="5"/>
                  </a:cxn>
                  <a:cxn ang="0">
                    <a:pos x="51" y="0"/>
                  </a:cxn>
                  <a:cxn ang="0">
                    <a:pos x="45" y="0"/>
                  </a:cxn>
                  <a:cxn ang="0">
                    <a:pos x="38" y="0"/>
                  </a:cxn>
                  <a:cxn ang="0">
                    <a:pos x="32" y="0"/>
                  </a:cxn>
                  <a:cxn ang="0">
                    <a:pos x="26" y="0"/>
                  </a:cxn>
                  <a:cxn ang="0">
                    <a:pos x="19" y="0"/>
                  </a:cxn>
                  <a:cxn ang="0">
                    <a:pos x="13" y="0"/>
                  </a:cxn>
                  <a:cxn ang="0">
                    <a:pos x="6" y="0"/>
                  </a:cxn>
                  <a:cxn ang="0">
                    <a:pos x="0" y="0"/>
                  </a:cxn>
                </a:cxnLst>
                <a:rect l="0" t="0" r="r" b="b"/>
                <a:pathLst>
                  <a:path w="54" h="23">
                    <a:moveTo>
                      <a:pt x="0" y="0"/>
                    </a:moveTo>
                    <a:lnTo>
                      <a:pt x="0" y="6"/>
                    </a:lnTo>
                    <a:lnTo>
                      <a:pt x="0" y="11"/>
                    </a:lnTo>
                    <a:lnTo>
                      <a:pt x="0" y="18"/>
                    </a:lnTo>
                    <a:lnTo>
                      <a:pt x="0" y="23"/>
                    </a:lnTo>
                    <a:lnTo>
                      <a:pt x="4" y="23"/>
                    </a:lnTo>
                    <a:lnTo>
                      <a:pt x="7" y="23"/>
                    </a:lnTo>
                    <a:lnTo>
                      <a:pt x="11" y="23"/>
                    </a:lnTo>
                    <a:lnTo>
                      <a:pt x="15" y="23"/>
                    </a:lnTo>
                    <a:lnTo>
                      <a:pt x="20" y="23"/>
                    </a:lnTo>
                    <a:lnTo>
                      <a:pt x="26" y="23"/>
                    </a:lnTo>
                    <a:lnTo>
                      <a:pt x="30" y="23"/>
                    </a:lnTo>
                    <a:lnTo>
                      <a:pt x="35" y="22"/>
                    </a:lnTo>
                    <a:lnTo>
                      <a:pt x="39" y="22"/>
                    </a:lnTo>
                    <a:lnTo>
                      <a:pt x="45" y="22"/>
                    </a:lnTo>
                    <a:lnTo>
                      <a:pt x="49" y="21"/>
                    </a:lnTo>
                    <a:lnTo>
                      <a:pt x="54" y="21"/>
                    </a:lnTo>
                    <a:lnTo>
                      <a:pt x="53" y="15"/>
                    </a:lnTo>
                    <a:lnTo>
                      <a:pt x="53" y="10"/>
                    </a:lnTo>
                    <a:lnTo>
                      <a:pt x="52" y="5"/>
                    </a:lnTo>
                    <a:lnTo>
                      <a:pt x="51" y="0"/>
                    </a:lnTo>
                    <a:lnTo>
                      <a:pt x="45" y="0"/>
                    </a:lnTo>
                    <a:lnTo>
                      <a:pt x="38" y="0"/>
                    </a:lnTo>
                    <a:lnTo>
                      <a:pt x="32" y="0"/>
                    </a:lnTo>
                    <a:lnTo>
                      <a:pt x="26" y="0"/>
                    </a:lnTo>
                    <a:lnTo>
                      <a:pt x="19" y="0"/>
                    </a:lnTo>
                    <a:lnTo>
                      <a:pt x="13" y="0"/>
                    </a:lnTo>
                    <a:lnTo>
                      <a:pt x="6" y="0"/>
                    </a:lnTo>
                    <a:lnTo>
                      <a:pt x="0" y="0"/>
                    </a:lnTo>
                    <a:close/>
                  </a:path>
                </a:pathLst>
              </a:custGeom>
              <a:solidFill>
                <a:srgbClr val="4C443A"/>
              </a:solidFill>
              <a:ln w="9525">
                <a:noFill/>
                <a:round/>
                <a:headEnd/>
                <a:tailEnd/>
              </a:ln>
            </p:spPr>
            <p:txBody>
              <a:bodyPr/>
              <a:lstStyle/>
              <a:p>
                <a:endParaRPr lang="en-US"/>
              </a:p>
            </p:txBody>
          </p:sp>
          <p:sp>
            <p:nvSpPr>
              <p:cNvPr id="524" name="Freeform 49"/>
              <p:cNvSpPr>
                <a:spLocks/>
              </p:cNvSpPr>
              <p:nvPr/>
            </p:nvSpPr>
            <p:spPr bwMode="auto">
              <a:xfrm>
                <a:off x="2747" y="1272"/>
                <a:ext cx="9" cy="4"/>
              </a:xfrm>
              <a:custGeom>
                <a:avLst/>
                <a:gdLst/>
                <a:ahLst/>
                <a:cxnLst>
                  <a:cxn ang="0">
                    <a:pos x="0" y="0"/>
                  </a:cxn>
                  <a:cxn ang="0">
                    <a:pos x="0" y="6"/>
                  </a:cxn>
                  <a:cxn ang="0">
                    <a:pos x="0" y="11"/>
                  </a:cxn>
                  <a:cxn ang="0">
                    <a:pos x="0" y="18"/>
                  </a:cxn>
                  <a:cxn ang="0">
                    <a:pos x="0" y="23"/>
                  </a:cxn>
                  <a:cxn ang="0">
                    <a:pos x="3" y="23"/>
                  </a:cxn>
                  <a:cxn ang="0">
                    <a:pos x="8" y="23"/>
                  </a:cxn>
                  <a:cxn ang="0">
                    <a:pos x="11" y="23"/>
                  </a:cxn>
                  <a:cxn ang="0">
                    <a:pos x="14" y="23"/>
                  </a:cxn>
                  <a:cxn ang="0">
                    <a:pos x="18" y="23"/>
                  </a:cxn>
                  <a:cxn ang="0">
                    <a:pos x="23" y="23"/>
                  </a:cxn>
                  <a:cxn ang="0">
                    <a:pos x="28" y="23"/>
                  </a:cxn>
                  <a:cxn ang="0">
                    <a:pos x="32" y="22"/>
                  </a:cxn>
                  <a:cxn ang="0">
                    <a:pos x="36" y="22"/>
                  </a:cxn>
                  <a:cxn ang="0">
                    <a:pos x="42" y="22"/>
                  </a:cxn>
                  <a:cxn ang="0">
                    <a:pos x="46" y="21"/>
                  </a:cxn>
                  <a:cxn ang="0">
                    <a:pos x="50" y="21"/>
                  </a:cxn>
                  <a:cxn ang="0">
                    <a:pos x="49" y="15"/>
                  </a:cxn>
                  <a:cxn ang="0">
                    <a:pos x="49" y="10"/>
                  </a:cxn>
                  <a:cxn ang="0">
                    <a:pos x="48" y="5"/>
                  </a:cxn>
                  <a:cxn ang="0">
                    <a:pos x="47" y="0"/>
                  </a:cxn>
                  <a:cxn ang="0">
                    <a:pos x="41" y="0"/>
                  </a:cxn>
                  <a:cxn ang="0">
                    <a:pos x="35" y="0"/>
                  </a:cxn>
                  <a:cxn ang="0">
                    <a:pos x="29" y="0"/>
                  </a:cxn>
                  <a:cxn ang="0">
                    <a:pos x="24" y="0"/>
                  </a:cxn>
                  <a:cxn ang="0">
                    <a:pos x="17" y="0"/>
                  </a:cxn>
                  <a:cxn ang="0">
                    <a:pos x="12" y="0"/>
                  </a:cxn>
                  <a:cxn ang="0">
                    <a:pos x="6" y="0"/>
                  </a:cxn>
                  <a:cxn ang="0">
                    <a:pos x="0" y="0"/>
                  </a:cxn>
                </a:cxnLst>
                <a:rect l="0" t="0" r="r" b="b"/>
                <a:pathLst>
                  <a:path w="50" h="23">
                    <a:moveTo>
                      <a:pt x="0" y="0"/>
                    </a:moveTo>
                    <a:lnTo>
                      <a:pt x="0" y="6"/>
                    </a:lnTo>
                    <a:lnTo>
                      <a:pt x="0" y="11"/>
                    </a:lnTo>
                    <a:lnTo>
                      <a:pt x="0" y="18"/>
                    </a:lnTo>
                    <a:lnTo>
                      <a:pt x="0" y="23"/>
                    </a:lnTo>
                    <a:lnTo>
                      <a:pt x="3" y="23"/>
                    </a:lnTo>
                    <a:lnTo>
                      <a:pt x="8" y="23"/>
                    </a:lnTo>
                    <a:lnTo>
                      <a:pt x="11" y="23"/>
                    </a:lnTo>
                    <a:lnTo>
                      <a:pt x="14" y="23"/>
                    </a:lnTo>
                    <a:lnTo>
                      <a:pt x="18" y="23"/>
                    </a:lnTo>
                    <a:lnTo>
                      <a:pt x="23" y="23"/>
                    </a:lnTo>
                    <a:lnTo>
                      <a:pt x="28" y="23"/>
                    </a:lnTo>
                    <a:lnTo>
                      <a:pt x="32" y="22"/>
                    </a:lnTo>
                    <a:lnTo>
                      <a:pt x="36" y="22"/>
                    </a:lnTo>
                    <a:lnTo>
                      <a:pt x="42" y="22"/>
                    </a:lnTo>
                    <a:lnTo>
                      <a:pt x="46" y="21"/>
                    </a:lnTo>
                    <a:lnTo>
                      <a:pt x="50" y="21"/>
                    </a:lnTo>
                    <a:lnTo>
                      <a:pt x="49" y="15"/>
                    </a:lnTo>
                    <a:lnTo>
                      <a:pt x="49" y="10"/>
                    </a:lnTo>
                    <a:lnTo>
                      <a:pt x="48" y="5"/>
                    </a:lnTo>
                    <a:lnTo>
                      <a:pt x="47" y="0"/>
                    </a:lnTo>
                    <a:lnTo>
                      <a:pt x="41" y="0"/>
                    </a:lnTo>
                    <a:lnTo>
                      <a:pt x="35" y="0"/>
                    </a:lnTo>
                    <a:lnTo>
                      <a:pt x="29" y="0"/>
                    </a:lnTo>
                    <a:lnTo>
                      <a:pt x="24" y="0"/>
                    </a:lnTo>
                    <a:lnTo>
                      <a:pt x="17" y="0"/>
                    </a:lnTo>
                    <a:lnTo>
                      <a:pt x="12" y="0"/>
                    </a:lnTo>
                    <a:lnTo>
                      <a:pt x="6" y="0"/>
                    </a:lnTo>
                    <a:lnTo>
                      <a:pt x="0" y="0"/>
                    </a:lnTo>
                    <a:close/>
                  </a:path>
                </a:pathLst>
              </a:custGeom>
              <a:solidFill>
                <a:srgbClr val="544438"/>
              </a:solidFill>
              <a:ln w="9525">
                <a:noFill/>
                <a:round/>
                <a:headEnd/>
                <a:tailEnd/>
              </a:ln>
            </p:spPr>
            <p:txBody>
              <a:bodyPr/>
              <a:lstStyle/>
              <a:p>
                <a:endParaRPr lang="en-US"/>
              </a:p>
            </p:txBody>
          </p:sp>
          <p:sp>
            <p:nvSpPr>
              <p:cNvPr id="525" name="Freeform 50"/>
              <p:cNvSpPr>
                <a:spLocks/>
              </p:cNvSpPr>
              <p:nvPr/>
            </p:nvSpPr>
            <p:spPr bwMode="auto">
              <a:xfrm>
                <a:off x="2748" y="1272"/>
                <a:ext cx="8" cy="4"/>
              </a:xfrm>
              <a:custGeom>
                <a:avLst/>
                <a:gdLst/>
                <a:ahLst/>
                <a:cxnLst>
                  <a:cxn ang="0">
                    <a:pos x="0" y="0"/>
                  </a:cxn>
                  <a:cxn ang="0">
                    <a:pos x="0" y="6"/>
                  </a:cxn>
                  <a:cxn ang="0">
                    <a:pos x="0" y="11"/>
                  </a:cxn>
                  <a:cxn ang="0">
                    <a:pos x="0" y="18"/>
                  </a:cxn>
                  <a:cxn ang="0">
                    <a:pos x="0" y="23"/>
                  </a:cxn>
                  <a:cxn ang="0">
                    <a:pos x="5" y="23"/>
                  </a:cxn>
                  <a:cxn ang="0">
                    <a:pos x="8" y="23"/>
                  </a:cxn>
                  <a:cxn ang="0">
                    <a:pos x="11" y="23"/>
                  </a:cxn>
                  <a:cxn ang="0">
                    <a:pos x="14" y="23"/>
                  </a:cxn>
                  <a:cxn ang="0">
                    <a:pos x="19" y="23"/>
                  </a:cxn>
                  <a:cxn ang="0">
                    <a:pos x="23" y="23"/>
                  </a:cxn>
                  <a:cxn ang="0">
                    <a:pos x="27" y="23"/>
                  </a:cxn>
                  <a:cxn ang="0">
                    <a:pos x="31" y="22"/>
                  </a:cxn>
                  <a:cxn ang="0">
                    <a:pos x="35" y="22"/>
                  </a:cxn>
                  <a:cxn ang="0">
                    <a:pos x="39" y="22"/>
                  </a:cxn>
                  <a:cxn ang="0">
                    <a:pos x="43" y="21"/>
                  </a:cxn>
                  <a:cxn ang="0">
                    <a:pos x="47" y="21"/>
                  </a:cxn>
                  <a:cxn ang="0">
                    <a:pos x="46" y="15"/>
                  </a:cxn>
                  <a:cxn ang="0">
                    <a:pos x="46" y="10"/>
                  </a:cxn>
                  <a:cxn ang="0">
                    <a:pos x="45" y="5"/>
                  </a:cxn>
                  <a:cxn ang="0">
                    <a:pos x="44" y="0"/>
                  </a:cxn>
                  <a:cxn ang="0">
                    <a:pos x="39" y="0"/>
                  </a:cxn>
                  <a:cxn ang="0">
                    <a:pos x="33" y="0"/>
                  </a:cxn>
                  <a:cxn ang="0">
                    <a:pos x="28" y="0"/>
                  </a:cxn>
                  <a:cxn ang="0">
                    <a:pos x="23" y="0"/>
                  </a:cxn>
                  <a:cxn ang="0">
                    <a:pos x="16" y="0"/>
                  </a:cxn>
                  <a:cxn ang="0">
                    <a:pos x="11" y="0"/>
                  </a:cxn>
                  <a:cxn ang="0">
                    <a:pos x="6" y="0"/>
                  </a:cxn>
                  <a:cxn ang="0">
                    <a:pos x="0" y="0"/>
                  </a:cxn>
                </a:cxnLst>
                <a:rect l="0" t="0" r="r" b="b"/>
                <a:pathLst>
                  <a:path w="47" h="23">
                    <a:moveTo>
                      <a:pt x="0" y="0"/>
                    </a:moveTo>
                    <a:lnTo>
                      <a:pt x="0" y="6"/>
                    </a:lnTo>
                    <a:lnTo>
                      <a:pt x="0" y="11"/>
                    </a:lnTo>
                    <a:lnTo>
                      <a:pt x="0" y="18"/>
                    </a:lnTo>
                    <a:lnTo>
                      <a:pt x="0" y="23"/>
                    </a:lnTo>
                    <a:lnTo>
                      <a:pt x="5" y="23"/>
                    </a:lnTo>
                    <a:lnTo>
                      <a:pt x="8" y="23"/>
                    </a:lnTo>
                    <a:lnTo>
                      <a:pt x="11" y="23"/>
                    </a:lnTo>
                    <a:lnTo>
                      <a:pt x="14" y="23"/>
                    </a:lnTo>
                    <a:lnTo>
                      <a:pt x="19" y="23"/>
                    </a:lnTo>
                    <a:lnTo>
                      <a:pt x="23" y="23"/>
                    </a:lnTo>
                    <a:lnTo>
                      <a:pt x="27" y="23"/>
                    </a:lnTo>
                    <a:lnTo>
                      <a:pt x="31" y="22"/>
                    </a:lnTo>
                    <a:lnTo>
                      <a:pt x="35" y="22"/>
                    </a:lnTo>
                    <a:lnTo>
                      <a:pt x="39" y="22"/>
                    </a:lnTo>
                    <a:lnTo>
                      <a:pt x="43" y="21"/>
                    </a:lnTo>
                    <a:lnTo>
                      <a:pt x="47" y="21"/>
                    </a:lnTo>
                    <a:lnTo>
                      <a:pt x="46" y="15"/>
                    </a:lnTo>
                    <a:lnTo>
                      <a:pt x="46" y="10"/>
                    </a:lnTo>
                    <a:lnTo>
                      <a:pt x="45" y="5"/>
                    </a:lnTo>
                    <a:lnTo>
                      <a:pt x="44" y="0"/>
                    </a:lnTo>
                    <a:lnTo>
                      <a:pt x="39" y="0"/>
                    </a:lnTo>
                    <a:lnTo>
                      <a:pt x="33" y="0"/>
                    </a:lnTo>
                    <a:lnTo>
                      <a:pt x="28" y="0"/>
                    </a:lnTo>
                    <a:lnTo>
                      <a:pt x="23" y="0"/>
                    </a:lnTo>
                    <a:lnTo>
                      <a:pt x="16" y="0"/>
                    </a:lnTo>
                    <a:lnTo>
                      <a:pt x="11" y="0"/>
                    </a:lnTo>
                    <a:lnTo>
                      <a:pt x="6" y="0"/>
                    </a:lnTo>
                    <a:lnTo>
                      <a:pt x="0" y="0"/>
                    </a:lnTo>
                    <a:close/>
                  </a:path>
                </a:pathLst>
              </a:custGeom>
              <a:solidFill>
                <a:srgbClr val="594435"/>
              </a:solidFill>
              <a:ln w="9525">
                <a:noFill/>
                <a:round/>
                <a:headEnd/>
                <a:tailEnd/>
              </a:ln>
            </p:spPr>
            <p:txBody>
              <a:bodyPr/>
              <a:lstStyle/>
              <a:p>
                <a:endParaRPr lang="en-US"/>
              </a:p>
            </p:txBody>
          </p:sp>
          <p:sp>
            <p:nvSpPr>
              <p:cNvPr id="526" name="Freeform 51"/>
              <p:cNvSpPr>
                <a:spLocks/>
              </p:cNvSpPr>
              <p:nvPr/>
            </p:nvSpPr>
            <p:spPr bwMode="auto">
              <a:xfrm>
                <a:off x="2748" y="1272"/>
                <a:ext cx="8" cy="4"/>
              </a:xfrm>
              <a:custGeom>
                <a:avLst/>
                <a:gdLst/>
                <a:ahLst/>
                <a:cxnLst>
                  <a:cxn ang="0">
                    <a:pos x="0" y="0"/>
                  </a:cxn>
                  <a:cxn ang="0">
                    <a:pos x="0" y="6"/>
                  </a:cxn>
                  <a:cxn ang="0">
                    <a:pos x="0" y="11"/>
                  </a:cxn>
                  <a:cxn ang="0">
                    <a:pos x="0" y="18"/>
                  </a:cxn>
                  <a:cxn ang="0">
                    <a:pos x="0" y="23"/>
                  </a:cxn>
                  <a:cxn ang="0">
                    <a:pos x="3" y="23"/>
                  </a:cxn>
                  <a:cxn ang="0">
                    <a:pos x="6" y="23"/>
                  </a:cxn>
                  <a:cxn ang="0">
                    <a:pos x="9" y="23"/>
                  </a:cxn>
                  <a:cxn ang="0">
                    <a:pos x="13" y="23"/>
                  </a:cxn>
                  <a:cxn ang="0">
                    <a:pos x="20" y="23"/>
                  </a:cxn>
                  <a:cxn ang="0">
                    <a:pos x="27" y="22"/>
                  </a:cxn>
                  <a:cxn ang="0">
                    <a:pos x="35" y="22"/>
                  </a:cxn>
                  <a:cxn ang="0">
                    <a:pos x="42" y="21"/>
                  </a:cxn>
                  <a:cxn ang="0">
                    <a:pos x="41" y="15"/>
                  </a:cxn>
                  <a:cxn ang="0">
                    <a:pos x="41" y="10"/>
                  </a:cxn>
                  <a:cxn ang="0">
                    <a:pos x="40" y="5"/>
                  </a:cxn>
                  <a:cxn ang="0">
                    <a:pos x="39" y="0"/>
                  </a:cxn>
                  <a:cxn ang="0">
                    <a:pos x="34" y="0"/>
                  </a:cxn>
                  <a:cxn ang="0">
                    <a:pos x="28" y="0"/>
                  </a:cxn>
                  <a:cxn ang="0">
                    <a:pos x="24" y="0"/>
                  </a:cxn>
                  <a:cxn ang="0">
                    <a:pos x="19" y="0"/>
                  </a:cxn>
                  <a:cxn ang="0">
                    <a:pos x="15" y="0"/>
                  </a:cxn>
                  <a:cxn ang="0">
                    <a:pos x="9" y="0"/>
                  </a:cxn>
                  <a:cxn ang="0">
                    <a:pos x="5" y="0"/>
                  </a:cxn>
                  <a:cxn ang="0">
                    <a:pos x="0" y="0"/>
                  </a:cxn>
                </a:cxnLst>
                <a:rect l="0" t="0" r="r" b="b"/>
                <a:pathLst>
                  <a:path w="42" h="23">
                    <a:moveTo>
                      <a:pt x="0" y="0"/>
                    </a:moveTo>
                    <a:lnTo>
                      <a:pt x="0" y="6"/>
                    </a:lnTo>
                    <a:lnTo>
                      <a:pt x="0" y="11"/>
                    </a:lnTo>
                    <a:lnTo>
                      <a:pt x="0" y="18"/>
                    </a:lnTo>
                    <a:lnTo>
                      <a:pt x="0" y="23"/>
                    </a:lnTo>
                    <a:lnTo>
                      <a:pt x="3" y="23"/>
                    </a:lnTo>
                    <a:lnTo>
                      <a:pt x="6" y="23"/>
                    </a:lnTo>
                    <a:lnTo>
                      <a:pt x="9" y="23"/>
                    </a:lnTo>
                    <a:lnTo>
                      <a:pt x="13" y="23"/>
                    </a:lnTo>
                    <a:lnTo>
                      <a:pt x="20" y="23"/>
                    </a:lnTo>
                    <a:lnTo>
                      <a:pt x="27" y="22"/>
                    </a:lnTo>
                    <a:lnTo>
                      <a:pt x="35" y="22"/>
                    </a:lnTo>
                    <a:lnTo>
                      <a:pt x="42" y="21"/>
                    </a:lnTo>
                    <a:lnTo>
                      <a:pt x="41" y="15"/>
                    </a:lnTo>
                    <a:lnTo>
                      <a:pt x="41" y="10"/>
                    </a:lnTo>
                    <a:lnTo>
                      <a:pt x="40" y="5"/>
                    </a:lnTo>
                    <a:lnTo>
                      <a:pt x="39" y="0"/>
                    </a:lnTo>
                    <a:lnTo>
                      <a:pt x="34" y="0"/>
                    </a:lnTo>
                    <a:lnTo>
                      <a:pt x="28" y="0"/>
                    </a:lnTo>
                    <a:lnTo>
                      <a:pt x="24" y="0"/>
                    </a:lnTo>
                    <a:lnTo>
                      <a:pt x="19" y="0"/>
                    </a:lnTo>
                    <a:lnTo>
                      <a:pt x="15" y="0"/>
                    </a:lnTo>
                    <a:lnTo>
                      <a:pt x="9" y="0"/>
                    </a:lnTo>
                    <a:lnTo>
                      <a:pt x="5" y="0"/>
                    </a:lnTo>
                    <a:lnTo>
                      <a:pt x="0" y="0"/>
                    </a:lnTo>
                    <a:close/>
                  </a:path>
                </a:pathLst>
              </a:custGeom>
              <a:solidFill>
                <a:srgbClr val="5E422D"/>
              </a:solidFill>
              <a:ln w="9525">
                <a:noFill/>
                <a:round/>
                <a:headEnd/>
                <a:tailEnd/>
              </a:ln>
            </p:spPr>
            <p:txBody>
              <a:bodyPr/>
              <a:lstStyle/>
              <a:p>
                <a:endParaRPr lang="en-US"/>
              </a:p>
            </p:txBody>
          </p:sp>
          <p:sp>
            <p:nvSpPr>
              <p:cNvPr id="527" name="Freeform 52"/>
              <p:cNvSpPr>
                <a:spLocks/>
              </p:cNvSpPr>
              <p:nvPr/>
            </p:nvSpPr>
            <p:spPr bwMode="auto">
              <a:xfrm>
                <a:off x="2749" y="1272"/>
                <a:ext cx="7" cy="4"/>
              </a:xfrm>
              <a:custGeom>
                <a:avLst/>
                <a:gdLst/>
                <a:ahLst/>
                <a:cxnLst>
                  <a:cxn ang="0">
                    <a:pos x="0" y="0"/>
                  </a:cxn>
                  <a:cxn ang="0">
                    <a:pos x="0" y="6"/>
                  </a:cxn>
                  <a:cxn ang="0">
                    <a:pos x="0" y="11"/>
                  </a:cxn>
                  <a:cxn ang="0">
                    <a:pos x="0" y="18"/>
                  </a:cxn>
                  <a:cxn ang="0">
                    <a:pos x="0" y="23"/>
                  </a:cxn>
                  <a:cxn ang="0">
                    <a:pos x="2" y="23"/>
                  </a:cxn>
                  <a:cxn ang="0">
                    <a:pos x="5" y="23"/>
                  </a:cxn>
                  <a:cxn ang="0">
                    <a:pos x="9" y="23"/>
                  </a:cxn>
                  <a:cxn ang="0">
                    <a:pos x="11" y="23"/>
                  </a:cxn>
                  <a:cxn ang="0">
                    <a:pos x="18" y="23"/>
                  </a:cxn>
                  <a:cxn ang="0">
                    <a:pos x="24" y="22"/>
                  </a:cxn>
                  <a:cxn ang="0">
                    <a:pos x="32" y="22"/>
                  </a:cxn>
                  <a:cxn ang="0">
                    <a:pos x="38" y="21"/>
                  </a:cxn>
                  <a:cxn ang="0">
                    <a:pos x="37" y="15"/>
                  </a:cxn>
                  <a:cxn ang="0">
                    <a:pos x="37" y="10"/>
                  </a:cxn>
                  <a:cxn ang="0">
                    <a:pos x="36" y="5"/>
                  </a:cxn>
                  <a:cxn ang="0">
                    <a:pos x="35" y="0"/>
                  </a:cxn>
                  <a:cxn ang="0">
                    <a:pos x="31" y="0"/>
                  </a:cxn>
                  <a:cxn ang="0">
                    <a:pos x="27" y="0"/>
                  </a:cxn>
                  <a:cxn ang="0">
                    <a:pos x="22" y="0"/>
                  </a:cxn>
                  <a:cxn ang="0">
                    <a:pos x="18" y="0"/>
                  </a:cxn>
                  <a:cxn ang="0">
                    <a:pos x="13" y="0"/>
                  </a:cxn>
                  <a:cxn ang="0">
                    <a:pos x="9" y="0"/>
                  </a:cxn>
                  <a:cxn ang="0">
                    <a:pos x="4" y="0"/>
                  </a:cxn>
                  <a:cxn ang="0">
                    <a:pos x="0" y="0"/>
                  </a:cxn>
                </a:cxnLst>
                <a:rect l="0" t="0" r="r" b="b"/>
                <a:pathLst>
                  <a:path w="38" h="23">
                    <a:moveTo>
                      <a:pt x="0" y="0"/>
                    </a:moveTo>
                    <a:lnTo>
                      <a:pt x="0" y="6"/>
                    </a:lnTo>
                    <a:lnTo>
                      <a:pt x="0" y="11"/>
                    </a:lnTo>
                    <a:lnTo>
                      <a:pt x="0" y="18"/>
                    </a:lnTo>
                    <a:lnTo>
                      <a:pt x="0" y="23"/>
                    </a:lnTo>
                    <a:lnTo>
                      <a:pt x="2" y="23"/>
                    </a:lnTo>
                    <a:lnTo>
                      <a:pt x="5" y="23"/>
                    </a:lnTo>
                    <a:lnTo>
                      <a:pt x="9" y="23"/>
                    </a:lnTo>
                    <a:lnTo>
                      <a:pt x="11" y="23"/>
                    </a:lnTo>
                    <a:lnTo>
                      <a:pt x="18" y="23"/>
                    </a:lnTo>
                    <a:lnTo>
                      <a:pt x="24" y="22"/>
                    </a:lnTo>
                    <a:lnTo>
                      <a:pt x="32" y="22"/>
                    </a:lnTo>
                    <a:lnTo>
                      <a:pt x="38" y="21"/>
                    </a:lnTo>
                    <a:lnTo>
                      <a:pt x="37" y="15"/>
                    </a:lnTo>
                    <a:lnTo>
                      <a:pt x="37" y="10"/>
                    </a:lnTo>
                    <a:lnTo>
                      <a:pt x="36" y="5"/>
                    </a:lnTo>
                    <a:lnTo>
                      <a:pt x="35" y="0"/>
                    </a:lnTo>
                    <a:lnTo>
                      <a:pt x="31" y="0"/>
                    </a:lnTo>
                    <a:lnTo>
                      <a:pt x="27" y="0"/>
                    </a:lnTo>
                    <a:lnTo>
                      <a:pt x="22" y="0"/>
                    </a:lnTo>
                    <a:lnTo>
                      <a:pt x="18" y="0"/>
                    </a:lnTo>
                    <a:lnTo>
                      <a:pt x="13" y="0"/>
                    </a:lnTo>
                    <a:lnTo>
                      <a:pt x="9" y="0"/>
                    </a:lnTo>
                    <a:lnTo>
                      <a:pt x="4" y="0"/>
                    </a:lnTo>
                    <a:lnTo>
                      <a:pt x="0" y="0"/>
                    </a:lnTo>
                    <a:close/>
                  </a:path>
                </a:pathLst>
              </a:custGeom>
              <a:solidFill>
                <a:srgbClr val="63422B"/>
              </a:solidFill>
              <a:ln w="9525">
                <a:noFill/>
                <a:round/>
                <a:headEnd/>
                <a:tailEnd/>
              </a:ln>
            </p:spPr>
            <p:txBody>
              <a:bodyPr/>
              <a:lstStyle/>
              <a:p>
                <a:endParaRPr lang="en-US"/>
              </a:p>
            </p:txBody>
          </p:sp>
          <p:sp>
            <p:nvSpPr>
              <p:cNvPr id="528" name="Freeform 53"/>
              <p:cNvSpPr>
                <a:spLocks/>
              </p:cNvSpPr>
              <p:nvPr/>
            </p:nvSpPr>
            <p:spPr bwMode="auto">
              <a:xfrm>
                <a:off x="2750" y="1272"/>
                <a:ext cx="6" cy="4"/>
              </a:xfrm>
              <a:custGeom>
                <a:avLst/>
                <a:gdLst/>
                <a:ahLst/>
                <a:cxnLst>
                  <a:cxn ang="0">
                    <a:pos x="0" y="0"/>
                  </a:cxn>
                  <a:cxn ang="0">
                    <a:pos x="0" y="6"/>
                  </a:cxn>
                  <a:cxn ang="0">
                    <a:pos x="0" y="11"/>
                  </a:cxn>
                  <a:cxn ang="0">
                    <a:pos x="0" y="18"/>
                  </a:cxn>
                  <a:cxn ang="0">
                    <a:pos x="0" y="23"/>
                  </a:cxn>
                  <a:cxn ang="0">
                    <a:pos x="3" y="23"/>
                  </a:cxn>
                  <a:cxn ang="0">
                    <a:pos x="6" y="23"/>
                  </a:cxn>
                  <a:cxn ang="0">
                    <a:pos x="9" y="23"/>
                  </a:cxn>
                  <a:cxn ang="0">
                    <a:pos x="11" y="23"/>
                  </a:cxn>
                  <a:cxn ang="0">
                    <a:pos x="17" y="23"/>
                  </a:cxn>
                  <a:cxn ang="0">
                    <a:pos x="24" y="22"/>
                  </a:cxn>
                  <a:cxn ang="0">
                    <a:pos x="30" y="22"/>
                  </a:cxn>
                  <a:cxn ang="0">
                    <a:pos x="35" y="21"/>
                  </a:cxn>
                  <a:cxn ang="0">
                    <a:pos x="34" y="15"/>
                  </a:cxn>
                  <a:cxn ang="0">
                    <a:pos x="34" y="10"/>
                  </a:cxn>
                  <a:cxn ang="0">
                    <a:pos x="33" y="5"/>
                  </a:cxn>
                  <a:cxn ang="0">
                    <a:pos x="32" y="0"/>
                  </a:cxn>
                  <a:cxn ang="0">
                    <a:pos x="28" y="0"/>
                  </a:cxn>
                  <a:cxn ang="0">
                    <a:pos x="25" y="0"/>
                  </a:cxn>
                  <a:cxn ang="0">
                    <a:pos x="20" y="0"/>
                  </a:cxn>
                  <a:cxn ang="0">
                    <a:pos x="16" y="0"/>
                  </a:cxn>
                  <a:cxn ang="0">
                    <a:pos x="12" y="0"/>
                  </a:cxn>
                  <a:cxn ang="0">
                    <a:pos x="9" y="0"/>
                  </a:cxn>
                  <a:cxn ang="0">
                    <a:pos x="4" y="0"/>
                  </a:cxn>
                  <a:cxn ang="0">
                    <a:pos x="0" y="0"/>
                  </a:cxn>
                </a:cxnLst>
                <a:rect l="0" t="0" r="r" b="b"/>
                <a:pathLst>
                  <a:path w="35" h="23">
                    <a:moveTo>
                      <a:pt x="0" y="0"/>
                    </a:moveTo>
                    <a:lnTo>
                      <a:pt x="0" y="6"/>
                    </a:lnTo>
                    <a:lnTo>
                      <a:pt x="0" y="11"/>
                    </a:lnTo>
                    <a:lnTo>
                      <a:pt x="0" y="18"/>
                    </a:lnTo>
                    <a:lnTo>
                      <a:pt x="0" y="23"/>
                    </a:lnTo>
                    <a:lnTo>
                      <a:pt x="3" y="23"/>
                    </a:lnTo>
                    <a:lnTo>
                      <a:pt x="6" y="23"/>
                    </a:lnTo>
                    <a:lnTo>
                      <a:pt x="9" y="23"/>
                    </a:lnTo>
                    <a:lnTo>
                      <a:pt x="11" y="23"/>
                    </a:lnTo>
                    <a:lnTo>
                      <a:pt x="17" y="23"/>
                    </a:lnTo>
                    <a:lnTo>
                      <a:pt x="24" y="22"/>
                    </a:lnTo>
                    <a:lnTo>
                      <a:pt x="30" y="22"/>
                    </a:lnTo>
                    <a:lnTo>
                      <a:pt x="35" y="21"/>
                    </a:lnTo>
                    <a:lnTo>
                      <a:pt x="34" y="15"/>
                    </a:lnTo>
                    <a:lnTo>
                      <a:pt x="34" y="10"/>
                    </a:lnTo>
                    <a:lnTo>
                      <a:pt x="33" y="5"/>
                    </a:lnTo>
                    <a:lnTo>
                      <a:pt x="32" y="0"/>
                    </a:lnTo>
                    <a:lnTo>
                      <a:pt x="28" y="0"/>
                    </a:lnTo>
                    <a:lnTo>
                      <a:pt x="25" y="0"/>
                    </a:lnTo>
                    <a:lnTo>
                      <a:pt x="20" y="0"/>
                    </a:lnTo>
                    <a:lnTo>
                      <a:pt x="16" y="0"/>
                    </a:lnTo>
                    <a:lnTo>
                      <a:pt x="12" y="0"/>
                    </a:lnTo>
                    <a:lnTo>
                      <a:pt x="9" y="0"/>
                    </a:lnTo>
                    <a:lnTo>
                      <a:pt x="4" y="0"/>
                    </a:lnTo>
                    <a:lnTo>
                      <a:pt x="0" y="0"/>
                    </a:lnTo>
                    <a:close/>
                  </a:path>
                </a:pathLst>
              </a:custGeom>
              <a:solidFill>
                <a:srgbClr val="6B4228"/>
              </a:solidFill>
              <a:ln w="9525">
                <a:noFill/>
                <a:round/>
                <a:headEnd/>
                <a:tailEnd/>
              </a:ln>
            </p:spPr>
            <p:txBody>
              <a:bodyPr/>
              <a:lstStyle/>
              <a:p>
                <a:endParaRPr lang="en-US"/>
              </a:p>
            </p:txBody>
          </p:sp>
          <p:sp>
            <p:nvSpPr>
              <p:cNvPr id="529" name="Freeform 54"/>
              <p:cNvSpPr>
                <a:spLocks/>
              </p:cNvSpPr>
              <p:nvPr/>
            </p:nvSpPr>
            <p:spPr bwMode="auto">
              <a:xfrm>
                <a:off x="2750" y="1272"/>
                <a:ext cx="6" cy="4"/>
              </a:xfrm>
              <a:custGeom>
                <a:avLst/>
                <a:gdLst/>
                <a:ahLst/>
                <a:cxnLst>
                  <a:cxn ang="0">
                    <a:pos x="0" y="0"/>
                  </a:cxn>
                  <a:cxn ang="0">
                    <a:pos x="0" y="6"/>
                  </a:cxn>
                  <a:cxn ang="0">
                    <a:pos x="0" y="11"/>
                  </a:cxn>
                  <a:cxn ang="0">
                    <a:pos x="0" y="18"/>
                  </a:cxn>
                  <a:cxn ang="0">
                    <a:pos x="0" y="23"/>
                  </a:cxn>
                  <a:cxn ang="0">
                    <a:pos x="3" y="23"/>
                  </a:cxn>
                  <a:cxn ang="0">
                    <a:pos x="6" y="23"/>
                  </a:cxn>
                  <a:cxn ang="0">
                    <a:pos x="8" y="23"/>
                  </a:cxn>
                  <a:cxn ang="0">
                    <a:pos x="10" y="23"/>
                  </a:cxn>
                  <a:cxn ang="0">
                    <a:pos x="15" y="23"/>
                  </a:cxn>
                  <a:cxn ang="0">
                    <a:pos x="21" y="22"/>
                  </a:cxn>
                  <a:cxn ang="0">
                    <a:pos x="26" y="22"/>
                  </a:cxn>
                  <a:cxn ang="0">
                    <a:pos x="31" y="21"/>
                  </a:cxn>
                  <a:cxn ang="0">
                    <a:pos x="30" y="15"/>
                  </a:cxn>
                  <a:cxn ang="0">
                    <a:pos x="30" y="10"/>
                  </a:cxn>
                  <a:cxn ang="0">
                    <a:pos x="29" y="5"/>
                  </a:cxn>
                  <a:cxn ang="0">
                    <a:pos x="28" y="0"/>
                  </a:cxn>
                  <a:cxn ang="0">
                    <a:pos x="21" y="0"/>
                  </a:cxn>
                  <a:cxn ang="0">
                    <a:pos x="14" y="0"/>
                  </a:cxn>
                  <a:cxn ang="0">
                    <a:pos x="8" y="0"/>
                  </a:cxn>
                  <a:cxn ang="0">
                    <a:pos x="0" y="0"/>
                  </a:cxn>
                </a:cxnLst>
                <a:rect l="0" t="0" r="r" b="b"/>
                <a:pathLst>
                  <a:path w="31" h="23">
                    <a:moveTo>
                      <a:pt x="0" y="0"/>
                    </a:moveTo>
                    <a:lnTo>
                      <a:pt x="0" y="6"/>
                    </a:lnTo>
                    <a:lnTo>
                      <a:pt x="0" y="11"/>
                    </a:lnTo>
                    <a:lnTo>
                      <a:pt x="0" y="18"/>
                    </a:lnTo>
                    <a:lnTo>
                      <a:pt x="0" y="23"/>
                    </a:lnTo>
                    <a:lnTo>
                      <a:pt x="3" y="23"/>
                    </a:lnTo>
                    <a:lnTo>
                      <a:pt x="6" y="23"/>
                    </a:lnTo>
                    <a:lnTo>
                      <a:pt x="8" y="23"/>
                    </a:lnTo>
                    <a:lnTo>
                      <a:pt x="10" y="23"/>
                    </a:lnTo>
                    <a:lnTo>
                      <a:pt x="15" y="23"/>
                    </a:lnTo>
                    <a:lnTo>
                      <a:pt x="21" y="22"/>
                    </a:lnTo>
                    <a:lnTo>
                      <a:pt x="26" y="22"/>
                    </a:lnTo>
                    <a:lnTo>
                      <a:pt x="31" y="21"/>
                    </a:lnTo>
                    <a:lnTo>
                      <a:pt x="30" y="15"/>
                    </a:lnTo>
                    <a:lnTo>
                      <a:pt x="30" y="10"/>
                    </a:lnTo>
                    <a:lnTo>
                      <a:pt x="29" y="5"/>
                    </a:lnTo>
                    <a:lnTo>
                      <a:pt x="28" y="0"/>
                    </a:lnTo>
                    <a:lnTo>
                      <a:pt x="21" y="0"/>
                    </a:lnTo>
                    <a:lnTo>
                      <a:pt x="14" y="0"/>
                    </a:lnTo>
                    <a:lnTo>
                      <a:pt x="8" y="0"/>
                    </a:lnTo>
                    <a:lnTo>
                      <a:pt x="0" y="0"/>
                    </a:lnTo>
                    <a:close/>
                  </a:path>
                </a:pathLst>
              </a:custGeom>
              <a:solidFill>
                <a:srgbClr val="724426"/>
              </a:solidFill>
              <a:ln w="9525">
                <a:noFill/>
                <a:round/>
                <a:headEnd/>
                <a:tailEnd/>
              </a:ln>
            </p:spPr>
            <p:txBody>
              <a:bodyPr/>
              <a:lstStyle/>
              <a:p>
                <a:endParaRPr lang="en-US"/>
              </a:p>
            </p:txBody>
          </p:sp>
          <p:sp>
            <p:nvSpPr>
              <p:cNvPr id="530" name="Freeform 55"/>
              <p:cNvSpPr>
                <a:spLocks/>
              </p:cNvSpPr>
              <p:nvPr/>
            </p:nvSpPr>
            <p:spPr bwMode="auto">
              <a:xfrm>
                <a:off x="2751" y="1272"/>
                <a:ext cx="5" cy="4"/>
              </a:xfrm>
              <a:custGeom>
                <a:avLst/>
                <a:gdLst/>
                <a:ahLst/>
                <a:cxnLst>
                  <a:cxn ang="0">
                    <a:pos x="0" y="0"/>
                  </a:cxn>
                  <a:cxn ang="0">
                    <a:pos x="0" y="6"/>
                  </a:cxn>
                  <a:cxn ang="0">
                    <a:pos x="0" y="11"/>
                  </a:cxn>
                  <a:cxn ang="0">
                    <a:pos x="0" y="18"/>
                  </a:cxn>
                  <a:cxn ang="0">
                    <a:pos x="0" y="23"/>
                  </a:cxn>
                  <a:cxn ang="0">
                    <a:pos x="2" y="23"/>
                  </a:cxn>
                  <a:cxn ang="0">
                    <a:pos x="4" y="23"/>
                  </a:cxn>
                  <a:cxn ang="0">
                    <a:pos x="6" y="23"/>
                  </a:cxn>
                  <a:cxn ang="0">
                    <a:pos x="8" y="23"/>
                  </a:cxn>
                  <a:cxn ang="0">
                    <a:pos x="12" y="23"/>
                  </a:cxn>
                  <a:cxn ang="0">
                    <a:pos x="18" y="22"/>
                  </a:cxn>
                  <a:cxn ang="0">
                    <a:pos x="22" y="22"/>
                  </a:cxn>
                  <a:cxn ang="0">
                    <a:pos x="26" y="21"/>
                  </a:cxn>
                  <a:cxn ang="0">
                    <a:pos x="25" y="15"/>
                  </a:cxn>
                  <a:cxn ang="0">
                    <a:pos x="25" y="10"/>
                  </a:cxn>
                  <a:cxn ang="0">
                    <a:pos x="24" y="5"/>
                  </a:cxn>
                  <a:cxn ang="0">
                    <a:pos x="23" y="0"/>
                  </a:cxn>
                  <a:cxn ang="0">
                    <a:pos x="17" y="0"/>
                  </a:cxn>
                  <a:cxn ang="0">
                    <a:pos x="11" y="0"/>
                  </a:cxn>
                  <a:cxn ang="0">
                    <a:pos x="5" y="0"/>
                  </a:cxn>
                  <a:cxn ang="0">
                    <a:pos x="0" y="0"/>
                  </a:cxn>
                </a:cxnLst>
                <a:rect l="0" t="0" r="r" b="b"/>
                <a:pathLst>
                  <a:path w="26" h="23">
                    <a:moveTo>
                      <a:pt x="0" y="0"/>
                    </a:moveTo>
                    <a:lnTo>
                      <a:pt x="0" y="6"/>
                    </a:lnTo>
                    <a:lnTo>
                      <a:pt x="0" y="11"/>
                    </a:lnTo>
                    <a:lnTo>
                      <a:pt x="0" y="18"/>
                    </a:lnTo>
                    <a:lnTo>
                      <a:pt x="0" y="23"/>
                    </a:lnTo>
                    <a:lnTo>
                      <a:pt x="2" y="23"/>
                    </a:lnTo>
                    <a:lnTo>
                      <a:pt x="4" y="23"/>
                    </a:lnTo>
                    <a:lnTo>
                      <a:pt x="6" y="23"/>
                    </a:lnTo>
                    <a:lnTo>
                      <a:pt x="8" y="23"/>
                    </a:lnTo>
                    <a:lnTo>
                      <a:pt x="12" y="23"/>
                    </a:lnTo>
                    <a:lnTo>
                      <a:pt x="18" y="22"/>
                    </a:lnTo>
                    <a:lnTo>
                      <a:pt x="22" y="22"/>
                    </a:lnTo>
                    <a:lnTo>
                      <a:pt x="26" y="21"/>
                    </a:lnTo>
                    <a:lnTo>
                      <a:pt x="25" y="15"/>
                    </a:lnTo>
                    <a:lnTo>
                      <a:pt x="25" y="10"/>
                    </a:lnTo>
                    <a:lnTo>
                      <a:pt x="24" y="5"/>
                    </a:lnTo>
                    <a:lnTo>
                      <a:pt x="23" y="0"/>
                    </a:lnTo>
                    <a:lnTo>
                      <a:pt x="17" y="0"/>
                    </a:lnTo>
                    <a:lnTo>
                      <a:pt x="11" y="0"/>
                    </a:lnTo>
                    <a:lnTo>
                      <a:pt x="5" y="0"/>
                    </a:lnTo>
                    <a:lnTo>
                      <a:pt x="0" y="0"/>
                    </a:lnTo>
                    <a:close/>
                  </a:path>
                </a:pathLst>
              </a:custGeom>
              <a:solidFill>
                <a:srgbClr val="75421E"/>
              </a:solidFill>
              <a:ln w="9525">
                <a:noFill/>
                <a:round/>
                <a:headEnd/>
                <a:tailEnd/>
              </a:ln>
            </p:spPr>
            <p:txBody>
              <a:bodyPr/>
              <a:lstStyle/>
              <a:p>
                <a:endParaRPr lang="en-US"/>
              </a:p>
            </p:txBody>
          </p:sp>
          <p:sp>
            <p:nvSpPr>
              <p:cNvPr id="531" name="Freeform 56"/>
              <p:cNvSpPr>
                <a:spLocks/>
              </p:cNvSpPr>
              <p:nvPr/>
            </p:nvSpPr>
            <p:spPr bwMode="auto">
              <a:xfrm>
                <a:off x="2752" y="1272"/>
                <a:ext cx="4" cy="4"/>
              </a:xfrm>
              <a:custGeom>
                <a:avLst/>
                <a:gdLst/>
                <a:ahLst/>
                <a:cxnLst>
                  <a:cxn ang="0">
                    <a:pos x="0" y="0"/>
                  </a:cxn>
                  <a:cxn ang="0">
                    <a:pos x="0" y="23"/>
                  </a:cxn>
                  <a:cxn ang="0">
                    <a:pos x="8" y="23"/>
                  </a:cxn>
                  <a:cxn ang="0">
                    <a:pos x="23" y="21"/>
                  </a:cxn>
                  <a:cxn ang="0">
                    <a:pos x="20" y="0"/>
                  </a:cxn>
                  <a:cxn ang="0">
                    <a:pos x="0" y="0"/>
                  </a:cxn>
                </a:cxnLst>
                <a:rect l="0" t="0" r="r" b="b"/>
                <a:pathLst>
                  <a:path w="23" h="23">
                    <a:moveTo>
                      <a:pt x="0" y="0"/>
                    </a:moveTo>
                    <a:lnTo>
                      <a:pt x="0" y="23"/>
                    </a:lnTo>
                    <a:lnTo>
                      <a:pt x="8" y="23"/>
                    </a:lnTo>
                    <a:lnTo>
                      <a:pt x="23" y="21"/>
                    </a:lnTo>
                    <a:lnTo>
                      <a:pt x="20" y="0"/>
                    </a:lnTo>
                    <a:lnTo>
                      <a:pt x="0" y="0"/>
                    </a:lnTo>
                    <a:close/>
                  </a:path>
                </a:pathLst>
              </a:custGeom>
              <a:solidFill>
                <a:srgbClr val="7C421C"/>
              </a:solidFill>
              <a:ln w="9525">
                <a:noFill/>
                <a:round/>
                <a:headEnd/>
                <a:tailEnd/>
              </a:ln>
            </p:spPr>
            <p:txBody>
              <a:bodyPr/>
              <a:lstStyle/>
              <a:p>
                <a:endParaRPr lang="en-US"/>
              </a:p>
            </p:txBody>
          </p:sp>
          <p:sp>
            <p:nvSpPr>
              <p:cNvPr id="532" name="Freeform 57"/>
              <p:cNvSpPr>
                <a:spLocks/>
              </p:cNvSpPr>
              <p:nvPr/>
            </p:nvSpPr>
            <p:spPr bwMode="auto">
              <a:xfrm>
                <a:off x="2752" y="1278"/>
                <a:ext cx="8" cy="43"/>
              </a:xfrm>
              <a:custGeom>
                <a:avLst/>
                <a:gdLst/>
                <a:ahLst/>
                <a:cxnLst>
                  <a:cxn ang="0">
                    <a:pos x="0" y="1"/>
                  </a:cxn>
                  <a:cxn ang="0">
                    <a:pos x="10" y="0"/>
                  </a:cxn>
                  <a:cxn ang="0">
                    <a:pos x="21" y="0"/>
                  </a:cxn>
                  <a:cxn ang="0">
                    <a:pos x="32" y="65"/>
                  </a:cxn>
                  <a:cxn ang="0">
                    <a:pos x="40" y="127"/>
                  </a:cxn>
                  <a:cxn ang="0">
                    <a:pos x="44" y="189"/>
                  </a:cxn>
                  <a:cxn ang="0">
                    <a:pos x="45" y="255"/>
                  </a:cxn>
                  <a:cxn ang="0">
                    <a:pos x="26" y="261"/>
                  </a:cxn>
                  <a:cxn ang="0">
                    <a:pos x="25" y="195"/>
                  </a:cxn>
                  <a:cxn ang="0">
                    <a:pos x="19" y="130"/>
                  </a:cxn>
                  <a:cxn ang="0">
                    <a:pos x="12" y="66"/>
                  </a:cxn>
                  <a:cxn ang="0">
                    <a:pos x="0" y="1"/>
                  </a:cxn>
                </a:cxnLst>
                <a:rect l="0" t="0" r="r" b="b"/>
                <a:pathLst>
                  <a:path w="45" h="261">
                    <a:moveTo>
                      <a:pt x="0" y="1"/>
                    </a:moveTo>
                    <a:lnTo>
                      <a:pt x="10" y="0"/>
                    </a:lnTo>
                    <a:lnTo>
                      <a:pt x="21" y="0"/>
                    </a:lnTo>
                    <a:lnTo>
                      <a:pt x="32" y="65"/>
                    </a:lnTo>
                    <a:lnTo>
                      <a:pt x="40" y="127"/>
                    </a:lnTo>
                    <a:lnTo>
                      <a:pt x="44" y="189"/>
                    </a:lnTo>
                    <a:lnTo>
                      <a:pt x="45" y="255"/>
                    </a:lnTo>
                    <a:lnTo>
                      <a:pt x="26" y="261"/>
                    </a:lnTo>
                    <a:lnTo>
                      <a:pt x="25" y="195"/>
                    </a:lnTo>
                    <a:lnTo>
                      <a:pt x="19" y="130"/>
                    </a:lnTo>
                    <a:lnTo>
                      <a:pt x="12" y="66"/>
                    </a:lnTo>
                    <a:lnTo>
                      <a:pt x="0" y="1"/>
                    </a:lnTo>
                    <a:close/>
                  </a:path>
                </a:pathLst>
              </a:custGeom>
              <a:solidFill>
                <a:srgbClr val="7C421C"/>
              </a:solidFill>
              <a:ln w="9525">
                <a:noFill/>
                <a:round/>
                <a:headEnd/>
                <a:tailEnd/>
              </a:ln>
            </p:spPr>
            <p:txBody>
              <a:bodyPr/>
              <a:lstStyle/>
              <a:p>
                <a:endParaRPr lang="en-US"/>
              </a:p>
            </p:txBody>
          </p:sp>
          <p:sp>
            <p:nvSpPr>
              <p:cNvPr id="533" name="Freeform 58"/>
              <p:cNvSpPr>
                <a:spLocks/>
              </p:cNvSpPr>
              <p:nvPr/>
            </p:nvSpPr>
            <p:spPr bwMode="auto">
              <a:xfrm>
                <a:off x="2752" y="1278"/>
                <a:ext cx="7" cy="43"/>
              </a:xfrm>
              <a:custGeom>
                <a:avLst/>
                <a:gdLst/>
                <a:ahLst/>
                <a:cxnLst>
                  <a:cxn ang="0">
                    <a:pos x="0" y="1"/>
                  </a:cxn>
                  <a:cxn ang="0">
                    <a:pos x="2" y="1"/>
                  </a:cxn>
                  <a:cxn ang="0">
                    <a:pos x="5" y="0"/>
                  </a:cxn>
                  <a:cxn ang="0">
                    <a:pos x="7" y="0"/>
                  </a:cxn>
                  <a:cxn ang="0">
                    <a:pos x="11" y="0"/>
                  </a:cxn>
                  <a:cxn ang="0">
                    <a:pos x="13" y="0"/>
                  </a:cxn>
                  <a:cxn ang="0">
                    <a:pos x="16" y="0"/>
                  </a:cxn>
                  <a:cxn ang="0">
                    <a:pos x="19" y="0"/>
                  </a:cxn>
                  <a:cxn ang="0">
                    <a:pos x="21" y="0"/>
                  </a:cxn>
                  <a:cxn ang="0">
                    <a:pos x="32" y="65"/>
                  </a:cxn>
                  <a:cxn ang="0">
                    <a:pos x="39" y="127"/>
                  </a:cxn>
                  <a:cxn ang="0">
                    <a:pos x="44" y="189"/>
                  </a:cxn>
                  <a:cxn ang="0">
                    <a:pos x="45" y="255"/>
                  </a:cxn>
                  <a:cxn ang="0">
                    <a:pos x="40" y="256"/>
                  </a:cxn>
                  <a:cxn ang="0">
                    <a:pos x="35" y="258"/>
                  </a:cxn>
                  <a:cxn ang="0">
                    <a:pos x="31" y="259"/>
                  </a:cxn>
                  <a:cxn ang="0">
                    <a:pos x="25" y="261"/>
                  </a:cxn>
                  <a:cxn ang="0">
                    <a:pos x="24" y="195"/>
                  </a:cxn>
                  <a:cxn ang="0">
                    <a:pos x="19" y="130"/>
                  </a:cxn>
                  <a:cxn ang="0">
                    <a:pos x="12" y="66"/>
                  </a:cxn>
                  <a:cxn ang="0">
                    <a:pos x="0" y="1"/>
                  </a:cxn>
                </a:cxnLst>
                <a:rect l="0" t="0" r="r" b="b"/>
                <a:pathLst>
                  <a:path w="45" h="261">
                    <a:moveTo>
                      <a:pt x="0" y="1"/>
                    </a:moveTo>
                    <a:lnTo>
                      <a:pt x="2" y="1"/>
                    </a:lnTo>
                    <a:lnTo>
                      <a:pt x="5" y="0"/>
                    </a:lnTo>
                    <a:lnTo>
                      <a:pt x="7" y="0"/>
                    </a:lnTo>
                    <a:lnTo>
                      <a:pt x="11" y="0"/>
                    </a:lnTo>
                    <a:lnTo>
                      <a:pt x="13" y="0"/>
                    </a:lnTo>
                    <a:lnTo>
                      <a:pt x="16" y="0"/>
                    </a:lnTo>
                    <a:lnTo>
                      <a:pt x="19" y="0"/>
                    </a:lnTo>
                    <a:lnTo>
                      <a:pt x="21" y="0"/>
                    </a:lnTo>
                    <a:lnTo>
                      <a:pt x="32" y="65"/>
                    </a:lnTo>
                    <a:lnTo>
                      <a:pt x="39" y="127"/>
                    </a:lnTo>
                    <a:lnTo>
                      <a:pt x="44" y="189"/>
                    </a:lnTo>
                    <a:lnTo>
                      <a:pt x="45" y="255"/>
                    </a:lnTo>
                    <a:lnTo>
                      <a:pt x="40" y="256"/>
                    </a:lnTo>
                    <a:lnTo>
                      <a:pt x="35" y="258"/>
                    </a:lnTo>
                    <a:lnTo>
                      <a:pt x="31" y="259"/>
                    </a:lnTo>
                    <a:lnTo>
                      <a:pt x="25" y="261"/>
                    </a:lnTo>
                    <a:lnTo>
                      <a:pt x="24" y="195"/>
                    </a:lnTo>
                    <a:lnTo>
                      <a:pt x="19" y="130"/>
                    </a:lnTo>
                    <a:lnTo>
                      <a:pt x="12" y="66"/>
                    </a:lnTo>
                    <a:lnTo>
                      <a:pt x="0" y="1"/>
                    </a:lnTo>
                    <a:close/>
                  </a:path>
                </a:pathLst>
              </a:custGeom>
              <a:solidFill>
                <a:srgbClr val="75421E"/>
              </a:solidFill>
              <a:ln w="9525">
                <a:noFill/>
                <a:round/>
                <a:headEnd/>
                <a:tailEnd/>
              </a:ln>
            </p:spPr>
            <p:txBody>
              <a:bodyPr/>
              <a:lstStyle/>
              <a:p>
                <a:endParaRPr lang="en-US"/>
              </a:p>
            </p:txBody>
          </p:sp>
          <p:sp>
            <p:nvSpPr>
              <p:cNvPr id="534" name="Freeform 59"/>
              <p:cNvSpPr>
                <a:spLocks/>
              </p:cNvSpPr>
              <p:nvPr/>
            </p:nvSpPr>
            <p:spPr bwMode="auto">
              <a:xfrm>
                <a:off x="2751" y="1278"/>
                <a:ext cx="8" cy="43"/>
              </a:xfrm>
              <a:custGeom>
                <a:avLst/>
                <a:gdLst/>
                <a:ahLst/>
                <a:cxnLst>
                  <a:cxn ang="0">
                    <a:pos x="0" y="1"/>
                  </a:cxn>
                  <a:cxn ang="0">
                    <a:pos x="2" y="1"/>
                  </a:cxn>
                  <a:cxn ang="0">
                    <a:pos x="5" y="0"/>
                  </a:cxn>
                  <a:cxn ang="0">
                    <a:pos x="7" y="0"/>
                  </a:cxn>
                  <a:cxn ang="0">
                    <a:pos x="9" y="0"/>
                  </a:cxn>
                  <a:cxn ang="0">
                    <a:pos x="12" y="0"/>
                  </a:cxn>
                  <a:cxn ang="0">
                    <a:pos x="16" y="0"/>
                  </a:cxn>
                  <a:cxn ang="0">
                    <a:pos x="18" y="0"/>
                  </a:cxn>
                  <a:cxn ang="0">
                    <a:pos x="21" y="0"/>
                  </a:cxn>
                  <a:cxn ang="0">
                    <a:pos x="32" y="65"/>
                  </a:cxn>
                  <a:cxn ang="0">
                    <a:pos x="39" y="127"/>
                  </a:cxn>
                  <a:cxn ang="0">
                    <a:pos x="43" y="189"/>
                  </a:cxn>
                  <a:cxn ang="0">
                    <a:pos x="44" y="255"/>
                  </a:cxn>
                  <a:cxn ang="0">
                    <a:pos x="39" y="256"/>
                  </a:cxn>
                  <a:cxn ang="0">
                    <a:pos x="35" y="258"/>
                  </a:cxn>
                  <a:cxn ang="0">
                    <a:pos x="30" y="259"/>
                  </a:cxn>
                  <a:cxn ang="0">
                    <a:pos x="24" y="261"/>
                  </a:cxn>
                  <a:cxn ang="0">
                    <a:pos x="23" y="195"/>
                  </a:cxn>
                  <a:cxn ang="0">
                    <a:pos x="19" y="130"/>
                  </a:cxn>
                  <a:cxn ang="0">
                    <a:pos x="10" y="66"/>
                  </a:cxn>
                  <a:cxn ang="0">
                    <a:pos x="0" y="1"/>
                  </a:cxn>
                </a:cxnLst>
                <a:rect l="0" t="0" r="r" b="b"/>
                <a:pathLst>
                  <a:path w="44" h="261">
                    <a:moveTo>
                      <a:pt x="0" y="1"/>
                    </a:moveTo>
                    <a:lnTo>
                      <a:pt x="2" y="1"/>
                    </a:lnTo>
                    <a:lnTo>
                      <a:pt x="5" y="0"/>
                    </a:lnTo>
                    <a:lnTo>
                      <a:pt x="7" y="0"/>
                    </a:lnTo>
                    <a:lnTo>
                      <a:pt x="9" y="0"/>
                    </a:lnTo>
                    <a:lnTo>
                      <a:pt x="12" y="0"/>
                    </a:lnTo>
                    <a:lnTo>
                      <a:pt x="16" y="0"/>
                    </a:lnTo>
                    <a:lnTo>
                      <a:pt x="18" y="0"/>
                    </a:lnTo>
                    <a:lnTo>
                      <a:pt x="21" y="0"/>
                    </a:lnTo>
                    <a:lnTo>
                      <a:pt x="32" y="65"/>
                    </a:lnTo>
                    <a:lnTo>
                      <a:pt x="39" y="127"/>
                    </a:lnTo>
                    <a:lnTo>
                      <a:pt x="43" y="189"/>
                    </a:lnTo>
                    <a:lnTo>
                      <a:pt x="44" y="255"/>
                    </a:lnTo>
                    <a:lnTo>
                      <a:pt x="39" y="256"/>
                    </a:lnTo>
                    <a:lnTo>
                      <a:pt x="35" y="258"/>
                    </a:lnTo>
                    <a:lnTo>
                      <a:pt x="30" y="259"/>
                    </a:lnTo>
                    <a:lnTo>
                      <a:pt x="24" y="261"/>
                    </a:lnTo>
                    <a:lnTo>
                      <a:pt x="23" y="195"/>
                    </a:lnTo>
                    <a:lnTo>
                      <a:pt x="19" y="130"/>
                    </a:lnTo>
                    <a:lnTo>
                      <a:pt x="10" y="66"/>
                    </a:lnTo>
                    <a:lnTo>
                      <a:pt x="0" y="1"/>
                    </a:lnTo>
                    <a:close/>
                  </a:path>
                </a:pathLst>
              </a:custGeom>
              <a:solidFill>
                <a:srgbClr val="724426"/>
              </a:solidFill>
              <a:ln w="9525">
                <a:noFill/>
                <a:round/>
                <a:headEnd/>
                <a:tailEnd/>
              </a:ln>
            </p:spPr>
            <p:txBody>
              <a:bodyPr/>
              <a:lstStyle/>
              <a:p>
                <a:endParaRPr lang="en-US"/>
              </a:p>
            </p:txBody>
          </p:sp>
          <p:sp>
            <p:nvSpPr>
              <p:cNvPr id="535" name="Freeform 60"/>
              <p:cNvSpPr>
                <a:spLocks/>
              </p:cNvSpPr>
              <p:nvPr/>
            </p:nvSpPr>
            <p:spPr bwMode="auto">
              <a:xfrm>
                <a:off x="2750" y="1278"/>
                <a:ext cx="8" cy="43"/>
              </a:xfrm>
              <a:custGeom>
                <a:avLst/>
                <a:gdLst/>
                <a:ahLst/>
                <a:cxnLst>
                  <a:cxn ang="0">
                    <a:pos x="0" y="1"/>
                  </a:cxn>
                  <a:cxn ang="0">
                    <a:pos x="3" y="1"/>
                  </a:cxn>
                  <a:cxn ang="0">
                    <a:pos x="6" y="0"/>
                  </a:cxn>
                  <a:cxn ang="0">
                    <a:pos x="8" y="0"/>
                  </a:cxn>
                  <a:cxn ang="0">
                    <a:pos x="10" y="0"/>
                  </a:cxn>
                  <a:cxn ang="0">
                    <a:pos x="13" y="0"/>
                  </a:cxn>
                  <a:cxn ang="0">
                    <a:pos x="16" y="0"/>
                  </a:cxn>
                  <a:cxn ang="0">
                    <a:pos x="20" y="0"/>
                  </a:cxn>
                  <a:cxn ang="0">
                    <a:pos x="22" y="0"/>
                  </a:cxn>
                  <a:cxn ang="0">
                    <a:pos x="32" y="65"/>
                  </a:cxn>
                  <a:cxn ang="0">
                    <a:pos x="40" y="127"/>
                  </a:cxn>
                  <a:cxn ang="0">
                    <a:pos x="44" y="189"/>
                  </a:cxn>
                  <a:cxn ang="0">
                    <a:pos x="45" y="255"/>
                  </a:cxn>
                  <a:cxn ang="0">
                    <a:pos x="41" y="256"/>
                  </a:cxn>
                  <a:cxn ang="0">
                    <a:pos x="36" y="258"/>
                  </a:cxn>
                  <a:cxn ang="0">
                    <a:pos x="31" y="259"/>
                  </a:cxn>
                  <a:cxn ang="0">
                    <a:pos x="26" y="261"/>
                  </a:cxn>
                  <a:cxn ang="0">
                    <a:pos x="25" y="195"/>
                  </a:cxn>
                  <a:cxn ang="0">
                    <a:pos x="20" y="130"/>
                  </a:cxn>
                  <a:cxn ang="0">
                    <a:pos x="12" y="66"/>
                  </a:cxn>
                  <a:cxn ang="0">
                    <a:pos x="0" y="1"/>
                  </a:cxn>
                </a:cxnLst>
                <a:rect l="0" t="0" r="r" b="b"/>
                <a:pathLst>
                  <a:path w="45" h="261">
                    <a:moveTo>
                      <a:pt x="0" y="1"/>
                    </a:moveTo>
                    <a:lnTo>
                      <a:pt x="3" y="1"/>
                    </a:lnTo>
                    <a:lnTo>
                      <a:pt x="6" y="0"/>
                    </a:lnTo>
                    <a:lnTo>
                      <a:pt x="8" y="0"/>
                    </a:lnTo>
                    <a:lnTo>
                      <a:pt x="10" y="0"/>
                    </a:lnTo>
                    <a:lnTo>
                      <a:pt x="13" y="0"/>
                    </a:lnTo>
                    <a:lnTo>
                      <a:pt x="16" y="0"/>
                    </a:lnTo>
                    <a:lnTo>
                      <a:pt x="20" y="0"/>
                    </a:lnTo>
                    <a:lnTo>
                      <a:pt x="22" y="0"/>
                    </a:lnTo>
                    <a:lnTo>
                      <a:pt x="32" y="65"/>
                    </a:lnTo>
                    <a:lnTo>
                      <a:pt x="40" y="127"/>
                    </a:lnTo>
                    <a:lnTo>
                      <a:pt x="44" y="189"/>
                    </a:lnTo>
                    <a:lnTo>
                      <a:pt x="45" y="255"/>
                    </a:lnTo>
                    <a:lnTo>
                      <a:pt x="41" y="256"/>
                    </a:lnTo>
                    <a:lnTo>
                      <a:pt x="36" y="258"/>
                    </a:lnTo>
                    <a:lnTo>
                      <a:pt x="31" y="259"/>
                    </a:lnTo>
                    <a:lnTo>
                      <a:pt x="26" y="261"/>
                    </a:lnTo>
                    <a:lnTo>
                      <a:pt x="25" y="195"/>
                    </a:lnTo>
                    <a:lnTo>
                      <a:pt x="20" y="130"/>
                    </a:lnTo>
                    <a:lnTo>
                      <a:pt x="12" y="66"/>
                    </a:lnTo>
                    <a:lnTo>
                      <a:pt x="0" y="1"/>
                    </a:lnTo>
                    <a:close/>
                  </a:path>
                </a:pathLst>
              </a:custGeom>
              <a:solidFill>
                <a:srgbClr val="6B4228"/>
              </a:solidFill>
              <a:ln w="9525">
                <a:noFill/>
                <a:round/>
                <a:headEnd/>
                <a:tailEnd/>
              </a:ln>
            </p:spPr>
            <p:txBody>
              <a:bodyPr/>
              <a:lstStyle/>
              <a:p>
                <a:endParaRPr lang="en-US"/>
              </a:p>
            </p:txBody>
          </p:sp>
          <p:sp>
            <p:nvSpPr>
              <p:cNvPr id="536" name="Freeform 61"/>
              <p:cNvSpPr>
                <a:spLocks/>
              </p:cNvSpPr>
              <p:nvPr/>
            </p:nvSpPr>
            <p:spPr bwMode="auto">
              <a:xfrm>
                <a:off x="2750" y="1278"/>
                <a:ext cx="7" cy="43"/>
              </a:xfrm>
              <a:custGeom>
                <a:avLst/>
                <a:gdLst/>
                <a:ahLst/>
                <a:cxnLst>
                  <a:cxn ang="0">
                    <a:pos x="0" y="1"/>
                  </a:cxn>
                  <a:cxn ang="0">
                    <a:pos x="2" y="1"/>
                  </a:cxn>
                  <a:cxn ang="0">
                    <a:pos x="6" y="0"/>
                  </a:cxn>
                  <a:cxn ang="0">
                    <a:pos x="9" y="0"/>
                  </a:cxn>
                  <a:cxn ang="0">
                    <a:pos x="11" y="0"/>
                  </a:cxn>
                  <a:cxn ang="0">
                    <a:pos x="13" y="0"/>
                  </a:cxn>
                  <a:cxn ang="0">
                    <a:pos x="16" y="0"/>
                  </a:cxn>
                  <a:cxn ang="0">
                    <a:pos x="19" y="0"/>
                  </a:cxn>
                  <a:cxn ang="0">
                    <a:pos x="23" y="0"/>
                  </a:cxn>
                  <a:cxn ang="0">
                    <a:pos x="33" y="65"/>
                  </a:cxn>
                  <a:cxn ang="0">
                    <a:pos x="40" y="127"/>
                  </a:cxn>
                  <a:cxn ang="0">
                    <a:pos x="44" y="189"/>
                  </a:cxn>
                  <a:cxn ang="0">
                    <a:pos x="45" y="255"/>
                  </a:cxn>
                  <a:cxn ang="0">
                    <a:pos x="41" y="256"/>
                  </a:cxn>
                  <a:cxn ang="0">
                    <a:pos x="35" y="258"/>
                  </a:cxn>
                  <a:cxn ang="0">
                    <a:pos x="31" y="259"/>
                  </a:cxn>
                  <a:cxn ang="0">
                    <a:pos x="26" y="261"/>
                  </a:cxn>
                  <a:cxn ang="0">
                    <a:pos x="25" y="195"/>
                  </a:cxn>
                  <a:cxn ang="0">
                    <a:pos x="19" y="130"/>
                  </a:cxn>
                  <a:cxn ang="0">
                    <a:pos x="12" y="66"/>
                  </a:cxn>
                  <a:cxn ang="0">
                    <a:pos x="0" y="1"/>
                  </a:cxn>
                </a:cxnLst>
                <a:rect l="0" t="0" r="r" b="b"/>
                <a:pathLst>
                  <a:path w="45" h="261">
                    <a:moveTo>
                      <a:pt x="0" y="1"/>
                    </a:moveTo>
                    <a:lnTo>
                      <a:pt x="2" y="1"/>
                    </a:lnTo>
                    <a:lnTo>
                      <a:pt x="6" y="0"/>
                    </a:lnTo>
                    <a:lnTo>
                      <a:pt x="9" y="0"/>
                    </a:lnTo>
                    <a:lnTo>
                      <a:pt x="11" y="0"/>
                    </a:lnTo>
                    <a:lnTo>
                      <a:pt x="13" y="0"/>
                    </a:lnTo>
                    <a:lnTo>
                      <a:pt x="16" y="0"/>
                    </a:lnTo>
                    <a:lnTo>
                      <a:pt x="19" y="0"/>
                    </a:lnTo>
                    <a:lnTo>
                      <a:pt x="23" y="0"/>
                    </a:lnTo>
                    <a:lnTo>
                      <a:pt x="33" y="65"/>
                    </a:lnTo>
                    <a:lnTo>
                      <a:pt x="40" y="127"/>
                    </a:lnTo>
                    <a:lnTo>
                      <a:pt x="44" y="189"/>
                    </a:lnTo>
                    <a:lnTo>
                      <a:pt x="45" y="255"/>
                    </a:lnTo>
                    <a:lnTo>
                      <a:pt x="41" y="256"/>
                    </a:lnTo>
                    <a:lnTo>
                      <a:pt x="35" y="258"/>
                    </a:lnTo>
                    <a:lnTo>
                      <a:pt x="31" y="259"/>
                    </a:lnTo>
                    <a:lnTo>
                      <a:pt x="26" y="261"/>
                    </a:lnTo>
                    <a:lnTo>
                      <a:pt x="25" y="195"/>
                    </a:lnTo>
                    <a:lnTo>
                      <a:pt x="19" y="130"/>
                    </a:lnTo>
                    <a:lnTo>
                      <a:pt x="12" y="66"/>
                    </a:lnTo>
                    <a:lnTo>
                      <a:pt x="0" y="1"/>
                    </a:lnTo>
                    <a:close/>
                  </a:path>
                </a:pathLst>
              </a:custGeom>
              <a:solidFill>
                <a:srgbClr val="63422B"/>
              </a:solidFill>
              <a:ln w="9525">
                <a:noFill/>
                <a:round/>
                <a:headEnd/>
                <a:tailEnd/>
              </a:ln>
            </p:spPr>
            <p:txBody>
              <a:bodyPr/>
              <a:lstStyle/>
              <a:p>
                <a:endParaRPr lang="en-US"/>
              </a:p>
            </p:txBody>
          </p:sp>
          <p:sp>
            <p:nvSpPr>
              <p:cNvPr id="537" name="Freeform 62"/>
              <p:cNvSpPr>
                <a:spLocks/>
              </p:cNvSpPr>
              <p:nvPr/>
            </p:nvSpPr>
            <p:spPr bwMode="auto">
              <a:xfrm>
                <a:off x="2749" y="1278"/>
                <a:ext cx="8" cy="43"/>
              </a:xfrm>
              <a:custGeom>
                <a:avLst/>
                <a:gdLst/>
                <a:ahLst/>
                <a:cxnLst>
                  <a:cxn ang="0">
                    <a:pos x="0" y="1"/>
                  </a:cxn>
                  <a:cxn ang="0">
                    <a:pos x="2" y="1"/>
                  </a:cxn>
                  <a:cxn ang="0">
                    <a:pos x="5" y="0"/>
                  </a:cxn>
                  <a:cxn ang="0">
                    <a:pos x="7" y="0"/>
                  </a:cxn>
                  <a:cxn ang="0">
                    <a:pos x="10" y="0"/>
                  </a:cxn>
                  <a:cxn ang="0">
                    <a:pos x="13" y="0"/>
                  </a:cxn>
                  <a:cxn ang="0">
                    <a:pos x="16" y="0"/>
                  </a:cxn>
                  <a:cxn ang="0">
                    <a:pos x="18" y="0"/>
                  </a:cxn>
                  <a:cxn ang="0">
                    <a:pos x="21" y="0"/>
                  </a:cxn>
                  <a:cxn ang="0">
                    <a:pos x="32" y="65"/>
                  </a:cxn>
                  <a:cxn ang="0">
                    <a:pos x="39" y="127"/>
                  </a:cxn>
                  <a:cxn ang="0">
                    <a:pos x="44" y="189"/>
                  </a:cxn>
                  <a:cxn ang="0">
                    <a:pos x="45" y="255"/>
                  </a:cxn>
                  <a:cxn ang="0">
                    <a:pos x="40" y="256"/>
                  </a:cxn>
                  <a:cxn ang="0">
                    <a:pos x="35" y="258"/>
                  </a:cxn>
                  <a:cxn ang="0">
                    <a:pos x="31" y="259"/>
                  </a:cxn>
                  <a:cxn ang="0">
                    <a:pos x="26" y="261"/>
                  </a:cxn>
                  <a:cxn ang="0">
                    <a:pos x="24" y="195"/>
                  </a:cxn>
                  <a:cxn ang="0">
                    <a:pos x="19" y="130"/>
                  </a:cxn>
                  <a:cxn ang="0">
                    <a:pos x="12" y="66"/>
                  </a:cxn>
                  <a:cxn ang="0">
                    <a:pos x="0" y="1"/>
                  </a:cxn>
                </a:cxnLst>
                <a:rect l="0" t="0" r="r" b="b"/>
                <a:pathLst>
                  <a:path w="45" h="261">
                    <a:moveTo>
                      <a:pt x="0" y="1"/>
                    </a:moveTo>
                    <a:lnTo>
                      <a:pt x="2" y="1"/>
                    </a:lnTo>
                    <a:lnTo>
                      <a:pt x="5" y="0"/>
                    </a:lnTo>
                    <a:lnTo>
                      <a:pt x="7" y="0"/>
                    </a:lnTo>
                    <a:lnTo>
                      <a:pt x="10" y="0"/>
                    </a:lnTo>
                    <a:lnTo>
                      <a:pt x="13" y="0"/>
                    </a:lnTo>
                    <a:lnTo>
                      <a:pt x="16" y="0"/>
                    </a:lnTo>
                    <a:lnTo>
                      <a:pt x="18" y="0"/>
                    </a:lnTo>
                    <a:lnTo>
                      <a:pt x="21" y="0"/>
                    </a:lnTo>
                    <a:lnTo>
                      <a:pt x="32" y="65"/>
                    </a:lnTo>
                    <a:lnTo>
                      <a:pt x="39" y="127"/>
                    </a:lnTo>
                    <a:lnTo>
                      <a:pt x="44" y="189"/>
                    </a:lnTo>
                    <a:lnTo>
                      <a:pt x="45" y="255"/>
                    </a:lnTo>
                    <a:lnTo>
                      <a:pt x="40" y="256"/>
                    </a:lnTo>
                    <a:lnTo>
                      <a:pt x="35" y="258"/>
                    </a:lnTo>
                    <a:lnTo>
                      <a:pt x="31" y="259"/>
                    </a:lnTo>
                    <a:lnTo>
                      <a:pt x="26" y="261"/>
                    </a:lnTo>
                    <a:lnTo>
                      <a:pt x="24" y="195"/>
                    </a:lnTo>
                    <a:lnTo>
                      <a:pt x="19" y="130"/>
                    </a:lnTo>
                    <a:lnTo>
                      <a:pt x="12" y="66"/>
                    </a:lnTo>
                    <a:lnTo>
                      <a:pt x="0" y="1"/>
                    </a:lnTo>
                    <a:close/>
                  </a:path>
                </a:pathLst>
              </a:custGeom>
              <a:solidFill>
                <a:srgbClr val="5E422D"/>
              </a:solidFill>
              <a:ln w="9525">
                <a:noFill/>
                <a:round/>
                <a:headEnd/>
                <a:tailEnd/>
              </a:ln>
            </p:spPr>
            <p:txBody>
              <a:bodyPr/>
              <a:lstStyle/>
              <a:p>
                <a:endParaRPr lang="en-US"/>
              </a:p>
            </p:txBody>
          </p:sp>
          <p:sp>
            <p:nvSpPr>
              <p:cNvPr id="538" name="Freeform 63"/>
              <p:cNvSpPr>
                <a:spLocks/>
              </p:cNvSpPr>
              <p:nvPr/>
            </p:nvSpPr>
            <p:spPr bwMode="auto">
              <a:xfrm>
                <a:off x="2748" y="1278"/>
                <a:ext cx="8" cy="43"/>
              </a:xfrm>
              <a:custGeom>
                <a:avLst/>
                <a:gdLst/>
                <a:ahLst/>
                <a:cxnLst>
                  <a:cxn ang="0">
                    <a:pos x="0" y="1"/>
                  </a:cxn>
                  <a:cxn ang="0">
                    <a:pos x="2" y="1"/>
                  </a:cxn>
                  <a:cxn ang="0">
                    <a:pos x="5" y="0"/>
                  </a:cxn>
                  <a:cxn ang="0">
                    <a:pos x="7" y="0"/>
                  </a:cxn>
                  <a:cxn ang="0">
                    <a:pos x="9" y="0"/>
                  </a:cxn>
                  <a:cxn ang="0">
                    <a:pos x="13" y="0"/>
                  </a:cxn>
                  <a:cxn ang="0">
                    <a:pos x="16" y="0"/>
                  </a:cxn>
                  <a:cxn ang="0">
                    <a:pos x="19" y="0"/>
                  </a:cxn>
                  <a:cxn ang="0">
                    <a:pos x="21" y="0"/>
                  </a:cxn>
                  <a:cxn ang="0">
                    <a:pos x="32" y="65"/>
                  </a:cxn>
                  <a:cxn ang="0">
                    <a:pos x="39" y="127"/>
                  </a:cxn>
                  <a:cxn ang="0">
                    <a:pos x="43" y="189"/>
                  </a:cxn>
                  <a:cxn ang="0">
                    <a:pos x="44" y="255"/>
                  </a:cxn>
                  <a:cxn ang="0">
                    <a:pos x="40" y="256"/>
                  </a:cxn>
                  <a:cxn ang="0">
                    <a:pos x="35" y="258"/>
                  </a:cxn>
                  <a:cxn ang="0">
                    <a:pos x="31" y="259"/>
                  </a:cxn>
                  <a:cxn ang="0">
                    <a:pos x="25" y="261"/>
                  </a:cxn>
                  <a:cxn ang="0">
                    <a:pos x="24" y="195"/>
                  </a:cxn>
                  <a:cxn ang="0">
                    <a:pos x="19" y="130"/>
                  </a:cxn>
                  <a:cxn ang="0">
                    <a:pos x="11" y="66"/>
                  </a:cxn>
                  <a:cxn ang="0">
                    <a:pos x="0" y="1"/>
                  </a:cxn>
                </a:cxnLst>
                <a:rect l="0" t="0" r="r" b="b"/>
                <a:pathLst>
                  <a:path w="44" h="261">
                    <a:moveTo>
                      <a:pt x="0" y="1"/>
                    </a:moveTo>
                    <a:lnTo>
                      <a:pt x="2" y="1"/>
                    </a:lnTo>
                    <a:lnTo>
                      <a:pt x="5" y="0"/>
                    </a:lnTo>
                    <a:lnTo>
                      <a:pt x="7" y="0"/>
                    </a:lnTo>
                    <a:lnTo>
                      <a:pt x="9" y="0"/>
                    </a:lnTo>
                    <a:lnTo>
                      <a:pt x="13" y="0"/>
                    </a:lnTo>
                    <a:lnTo>
                      <a:pt x="16" y="0"/>
                    </a:lnTo>
                    <a:lnTo>
                      <a:pt x="19" y="0"/>
                    </a:lnTo>
                    <a:lnTo>
                      <a:pt x="21" y="0"/>
                    </a:lnTo>
                    <a:lnTo>
                      <a:pt x="32" y="65"/>
                    </a:lnTo>
                    <a:lnTo>
                      <a:pt x="39" y="127"/>
                    </a:lnTo>
                    <a:lnTo>
                      <a:pt x="43" y="189"/>
                    </a:lnTo>
                    <a:lnTo>
                      <a:pt x="44" y="255"/>
                    </a:lnTo>
                    <a:lnTo>
                      <a:pt x="40" y="256"/>
                    </a:lnTo>
                    <a:lnTo>
                      <a:pt x="35" y="258"/>
                    </a:lnTo>
                    <a:lnTo>
                      <a:pt x="31" y="259"/>
                    </a:lnTo>
                    <a:lnTo>
                      <a:pt x="25" y="261"/>
                    </a:lnTo>
                    <a:lnTo>
                      <a:pt x="24" y="195"/>
                    </a:lnTo>
                    <a:lnTo>
                      <a:pt x="19" y="130"/>
                    </a:lnTo>
                    <a:lnTo>
                      <a:pt x="11" y="66"/>
                    </a:lnTo>
                    <a:lnTo>
                      <a:pt x="0" y="1"/>
                    </a:lnTo>
                    <a:close/>
                  </a:path>
                </a:pathLst>
              </a:custGeom>
              <a:solidFill>
                <a:srgbClr val="594435"/>
              </a:solidFill>
              <a:ln w="9525">
                <a:noFill/>
                <a:round/>
                <a:headEnd/>
                <a:tailEnd/>
              </a:ln>
            </p:spPr>
            <p:txBody>
              <a:bodyPr/>
              <a:lstStyle/>
              <a:p>
                <a:endParaRPr lang="en-US"/>
              </a:p>
            </p:txBody>
          </p:sp>
          <p:sp>
            <p:nvSpPr>
              <p:cNvPr id="539" name="Freeform 64"/>
              <p:cNvSpPr>
                <a:spLocks/>
              </p:cNvSpPr>
              <p:nvPr/>
            </p:nvSpPr>
            <p:spPr bwMode="auto">
              <a:xfrm>
                <a:off x="2748" y="1278"/>
                <a:ext cx="7" cy="43"/>
              </a:xfrm>
              <a:custGeom>
                <a:avLst/>
                <a:gdLst/>
                <a:ahLst/>
                <a:cxnLst>
                  <a:cxn ang="0">
                    <a:pos x="0" y="1"/>
                  </a:cxn>
                  <a:cxn ang="0">
                    <a:pos x="4" y="1"/>
                  </a:cxn>
                  <a:cxn ang="0">
                    <a:pos x="6" y="0"/>
                  </a:cxn>
                  <a:cxn ang="0">
                    <a:pos x="9" y="0"/>
                  </a:cxn>
                  <a:cxn ang="0">
                    <a:pos x="11" y="0"/>
                  </a:cxn>
                  <a:cxn ang="0">
                    <a:pos x="13" y="0"/>
                  </a:cxn>
                  <a:cxn ang="0">
                    <a:pos x="16" y="0"/>
                  </a:cxn>
                  <a:cxn ang="0">
                    <a:pos x="20" y="0"/>
                  </a:cxn>
                  <a:cxn ang="0">
                    <a:pos x="23" y="0"/>
                  </a:cxn>
                  <a:cxn ang="0">
                    <a:pos x="33" y="65"/>
                  </a:cxn>
                  <a:cxn ang="0">
                    <a:pos x="40" y="127"/>
                  </a:cxn>
                  <a:cxn ang="0">
                    <a:pos x="44" y="189"/>
                  </a:cxn>
                  <a:cxn ang="0">
                    <a:pos x="45" y="255"/>
                  </a:cxn>
                  <a:cxn ang="0">
                    <a:pos x="41" y="256"/>
                  </a:cxn>
                  <a:cxn ang="0">
                    <a:pos x="36" y="258"/>
                  </a:cxn>
                  <a:cxn ang="0">
                    <a:pos x="31" y="259"/>
                  </a:cxn>
                  <a:cxn ang="0">
                    <a:pos x="26" y="261"/>
                  </a:cxn>
                  <a:cxn ang="0">
                    <a:pos x="25" y="195"/>
                  </a:cxn>
                  <a:cxn ang="0">
                    <a:pos x="20" y="130"/>
                  </a:cxn>
                  <a:cxn ang="0">
                    <a:pos x="12" y="66"/>
                  </a:cxn>
                  <a:cxn ang="0">
                    <a:pos x="0" y="1"/>
                  </a:cxn>
                </a:cxnLst>
                <a:rect l="0" t="0" r="r" b="b"/>
                <a:pathLst>
                  <a:path w="45" h="261">
                    <a:moveTo>
                      <a:pt x="0" y="1"/>
                    </a:moveTo>
                    <a:lnTo>
                      <a:pt x="4" y="1"/>
                    </a:lnTo>
                    <a:lnTo>
                      <a:pt x="6" y="0"/>
                    </a:lnTo>
                    <a:lnTo>
                      <a:pt x="9" y="0"/>
                    </a:lnTo>
                    <a:lnTo>
                      <a:pt x="11" y="0"/>
                    </a:lnTo>
                    <a:lnTo>
                      <a:pt x="13" y="0"/>
                    </a:lnTo>
                    <a:lnTo>
                      <a:pt x="16" y="0"/>
                    </a:lnTo>
                    <a:lnTo>
                      <a:pt x="20" y="0"/>
                    </a:lnTo>
                    <a:lnTo>
                      <a:pt x="23" y="0"/>
                    </a:lnTo>
                    <a:lnTo>
                      <a:pt x="33" y="65"/>
                    </a:lnTo>
                    <a:lnTo>
                      <a:pt x="40" y="127"/>
                    </a:lnTo>
                    <a:lnTo>
                      <a:pt x="44" y="189"/>
                    </a:lnTo>
                    <a:lnTo>
                      <a:pt x="45" y="255"/>
                    </a:lnTo>
                    <a:lnTo>
                      <a:pt x="41" y="256"/>
                    </a:lnTo>
                    <a:lnTo>
                      <a:pt x="36" y="258"/>
                    </a:lnTo>
                    <a:lnTo>
                      <a:pt x="31" y="259"/>
                    </a:lnTo>
                    <a:lnTo>
                      <a:pt x="26" y="261"/>
                    </a:lnTo>
                    <a:lnTo>
                      <a:pt x="25" y="195"/>
                    </a:lnTo>
                    <a:lnTo>
                      <a:pt x="20" y="130"/>
                    </a:lnTo>
                    <a:lnTo>
                      <a:pt x="12" y="66"/>
                    </a:lnTo>
                    <a:lnTo>
                      <a:pt x="0" y="1"/>
                    </a:lnTo>
                    <a:close/>
                  </a:path>
                </a:pathLst>
              </a:custGeom>
              <a:solidFill>
                <a:srgbClr val="544438"/>
              </a:solidFill>
              <a:ln w="9525">
                <a:noFill/>
                <a:round/>
                <a:headEnd/>
                <a:tailEnd/>
              </a:ln>
            </p:spPr>
            <p:txBody>
              <a:bodyPr/>
              <a:lstStyle/>
              <a:p>
                <a:endParaRPr lang="en-US"/>
              </a:p>
            </p:txBody>
          </p:sp>
          <p:sp>
            <p:nvSpPr>
              <p:cNvPr id="540" name="Freeform 65"/>
              <p:cNvSpPr>
                <a:spLocks/>
              </p:cNvSpPr>
              <p:nvPr/>
            </p:nvSpPr>
            <p:spPr bwMode="auto">
              <a:xfrm>
                <a:off x="2747" y="1278"/>
                <a:ext cx="8" cy="43"/>
              </a:xfrm>
              <a:custGeom>
                <a:avLst/>
                <a:gdLst/>
                <a:ahLst/>
                <a:cxnLst>
                  <a:cxn ang="0">
                    <a:pos x="0" y="1"/>
                  </a:cxn>
                  <a:cxn ang="0">
                    <a:pos x="2" y="1"/>
                  </a:cxn>
                  <a:cxn ang="0">
                    <a:pos x="6" y="0"/>
                  </a:cxn>
                  <a:cxn ang="0">
                    <a:pos x="8" y="0"/>
                  </a:cxn>
                  <a:cxn ang="0">
                    <a:pos x="10" y="0"/>
                  </a:cxn>
                  <a:cxn ang="0">
                    <a:pos x="13" y="0"/>
                  </a:cxn>
                  <a:cxn ang="0">
                    <a:pos x="16" y="0"/>
                  </a:cxn>
                  <a:cxn ang="0">
                    <a:pos x="18" y="0"/>
                  </a:cxn>
                  <a:cxn ang="0">
                    <a:pos x="22" y="0"/>
                  </a:cxn>
                  <a:cxn ang="0">
                    <a:pos x="32" y="65"/>
                  </a:cxn>
                  <a:cxn ang="0">
                    <a:pos x="40" y="127"/>
                  </a:cxn>
                  <a:cxn ang="0">
                    <a:pos x="44" y="189"/>
                  </a:cxn>
                  <a:cxn ang="0">
                    <a:pos x="45" y="255"/>
                  </a:cxn>
                  <a:cxn ang="0">
                    <a:pos x="41" y="256"/>
                  </a:cxn>
                  <a:cxn ang="0">
                    <a:pos x="35" y="258"/>
                  </a:cxn>
                  <a:cxn ang="0">
                    <a:pos x="31" y="259"/>
                  </a:cxn>
                  <a:cxn ang="0">
                    <a:pos x="26" y="261"/>
                  </a:cxn>
                  <a:cxn ang="0">
                    <a:pos x="25" y="195"/>
                  </a:cxn>
                  <a:cxn ang="0">
                    <a:pos x="19" y="130"/>
                  </a:cxn>
                  <a:cxn ang="0">
                    <a:pos x="12" y="66"/>
                  </a:cxn>
                  <a:cxn ang="0">
                    <a:pos x="0" y="1"/>
                  </a:cxn>
                </a:cxnLst>
                <a:rect l="0" t="0" r="r" b="b"/>
                <a:pathLst>
                  <a:path w="45" h="261">
                    <a:moveTo>
                      <a:pt x="0" y="1"/>
                    </a:moveTo>
                    <a:lnTo>
                      <a:pt x="2" y="1"/>
                    </a:lnTo>
                    <a:lnTo>
                      <a:pt x="6" y="0"/>
                    </a:lnTo>
                    <a:lnTo>
                      <a:pt x="8" y="0"/>
                    </a:lnTo>
                    <a:lnTo>
                      <a:pt x="10" y="0"/>
                    </a:lnTo>
                    <a:lnTo>
                      <a:pt x="13" y="0"/>
                    </a:lnTo>
                    <a:lnTo>
                      <a:pt x="16" y="0"/>
                    </a:lnTo>
                    <a:lnTo>
                      <a:pt x="18" y="0"/>
                    </a:lnTo>
                    <a:lnTo>
                      <a:pt x="22" y="0"/>
                    </a:lnTo>
                    <a:lnTo>
                      <a:pt x="32" y="65"/>
                    </a:lnTo>
                    <a:lnTo>
                      <a:pt x="40" y="127"/>
                    </a:lnTo>
                    <a:lnTo>
                      <a:pt x="44" y="189"/>
                    </a:lnTo>
                    <a:lnTo>
                      <a:pt x="45" y="255"/>
                    </a:lnTo>
                    <a:lnTo>
                      <a:pt x="41" y="256"/>
                    </a:lnTo>
                    <a:lnTo>
                      <a:pt x="35" y="258"/>
                    </a:lnTo>
                    <a:lnTo>
                      <a:pt x="31" y="259"/>
                    </a:lnTo>
                    <a:lnTo>
                      <a:pt x="26" y="261"/>
                    </a:lnTo>
                    <a:lnTo>
                      <a:pt x="25" y="195"/>
                    </a:lnTo>
                    <a:lnTo>
                      <a:pt x="19" y="130"/>
                    </a:lnTo>
                    <a:lnTo>
                      <a:pt x="12" y="66"/>
                    </a:lnTo>
                    <a:lnTo>
                      <a:pt x="0" y="1"/>
                    </a:lnTo>
                    <a:close/>
                  </a:path>
                </a:pathLst>
              </a:custGeom>
              <a:solidFill>
                <a:srgbClr val="4C443A"/>
              </a:solidFill>
              <a:ln w="9525">
                <a:noFill/>
                <a:round/>
                <a:headEnd/>
                <a:tailEnd/>
              </a:ln>
            </p:spPr>
            <p:txBody>
              <a:bodyPr/>
              <a:lstStyle/>
              <a:p>
                <a:endParaRPr lang="en-US"/>
              </a:p>
            </p:txBody>
          </p:sp>
          <p:sp>
            <p:nvSpPr>
              <p:cNvPr id="541" name="Freeform 66"/>
              <p:cNvSpPr>
                <a:spLocks/>
              </p:cNvSpPr>
              <p:nvPr/>
            </p:nvSpPr>
            <p:spPr bwMode="auto">
              <a:xfrm>
                <a:off x="2747" y="1278"/>
                <a:ext cx="7" cy="43"/>
              </a:xfrm>
              <a:custGeom>
                <a:avLst/>
                <a:gdLst/>
                <a:ahLst/>
                <a:cxnLst>
                  <a:cxn ang="0">
                    <a:pos x="0" y="1"/>
                  </a:cxn>
                  <a:cxn ang="0">
                    <a:pos x="2" y="1"/>
                  </a:cxn>
                  <a:cxn ang="0">
                    <a:pos x="5" y="0"/>
                  </a:cxn>
                  <a:cxn ang="0">
                    <a:pos x="7" y="0"/>
                  </a:cxn>
                  <a:cxn ang="0">
                    <a:pos x="10" y="0"/>
                  </a:cxn>
                  <a:cxn ang="0">
                    <a:pos x="13" y="0"/>
                  </a:cxn>
                  <a:cxn ang="0">
                    <a:pos x="16" y="0"/>
                  </a:cxn>
                  <a:cxn ang="0">
                    <a:pos x="19" y="0"/>
                  </a:cxn>
                  <a:cxn ang="0">
                    <a:pos x="21" y="0"/>
                  </a:cxn>
                  <a:cxn ang="0">
                    <a:pos x="32" y="65"/>
                  </a:cxn>
                  <a:cxn ang="0">
                    <a:pos x="39" y="127"/>
                  </a:cxn>
                  <a:cxn ang="0">
                    <a:pos x="44" y="189"/>
                  </a:cxn>
                  <a:cxn ang="0">
                    <a:pos x="45" y="255"/>
                  </a:cxn>
                  <a:cxn ang="0">
                    <a:pos x="40" y="256"/>
                  </a:cxn>
                  <a:cxn ang="0">
                    <a:pos x="35" y="258"/>
                  </a:cxn>
                  <a:cxn ang="0">
                    <a:pos x="31" y="259"/>
                  </a:cxn>
                  <a:cxn ang="0">
                    <a:pos x="26" y="261"/>
                  </a:cxn>
                  <a:cxn ang="0">
                    <a:pos x="25" y="195"/>
                  </a:cxn>
                  <a:cxn ang="0">
                    <a:pos x="19" y="130"/>
                  </a:cxn>
                  <a:cxn ang="0">
                    <a:pos x="12" y="66"/>
                  </a:cxn>
                  <a:cxn ang="0">
                    <a:pos x="0" y="1"/>
                  </a:cxn>
                </a:cxnLst>
                <a:rect l="0" t="0" r="r" b="b"/>
                <a:pathLst>
                  <a:path w="45" h="261">
                    <a:moveTo>
                      <a:pt x="0" y="1"/>
                    </a:moveTo>
                    <a:lnTo>
                      <a:pt x="2" y="1"/>
                    </a:lnTo>
                    <a:lnTo>
                      <a:pt x="5" y="0"/>
                    </a:lnTo>
                    <a:lnTo>
                      <a:pt x="7" y="0"/>
                    </a:lnTo>
                    <a:lnTo>
                      <a:pt x="10" y="0"/>
                    </a:lnTo>
                    <a:lnTo>
                      <a:pt x="13" y="0"/>
                    </a:lnTo>
                    <a:lnTo>
                      <a:pt x="16" y="0"/>
                    </a:lnTo>
                    <a:lnTo>
                      <a:pt x="19" y="0"/>
                    </a:lnTo>
                    <a:lnTo>
                      <a:pt x="21" y="0"/>
                    </a:lnTo>
                    <a:lnTo>
                      <a:pt x="32" y="65"/>
                    </a:lnTo>
                    <a:lnTo>
                      <a:pt x="39" y="127"/>
                    </a:lnTo>
                    <a:lnTo>
                      <a:pt x="44" y="189"/>
                    </a:lnTo>
                    <a:lnTo>
                      <a:pt x="45" y="255"/>
                    </a:lnTo>
                    <a:lnTo>
                      <a:pt x="40" y="256"/>
                    </a:lnTo>
                    <a:lnTo>
                      <a:pt x="35" y="258"/>
                    </a:lnTo>
                    <a:lnTo>
                      <a:pt x="31" y="259"/>
                    </a:lnTo>
                    <a:lnTo>
                      <a:pt x="26" y="261"/>
                    </a:lnTo>
                    <a:lnTo>
                      <a:pt x="25" y="195"/>
                    </a:lnTo>
                    <a:lnTo>
                      <a:pt x="19" y="130"/>
                    </a:lnTo>
                    <a:lnTo>
                      <a:pt x="12" y="66"/>
                    </a:lnTo>
                    <a:lnTo>
                      <a:pt x="0" y="1"/>
                    </a:lnTo>
                    <a:close/>
                  </a:path>
                </a:pathLst>
              </a:custGeom>
              <a:solidFill>
                <a:srgbClr val="44423D"/>
              </a:solidFill>
              <a:ln w="9525">
                <a:noFill/>
                <a:round/>
                <a:headEnd/>
                <a:tailEnd/>
              </a:ln>
            </p:spPr>
            <p:txBody>
              <a:bodyPr/>
              <a:lstStyle/>
              <a:p>
                <a:endParaRPr lang="en-US"/>
              </a:p>
            </p:txBody>
          </p:sp>
          <p:sp>
            <p:nvSpPr>
              <p:cNvPr id="542" name="Freeform 67"/>
              <p:cNvSpPr>
                <a:spLocks/>
              </p:cNvSpPr>
              <p:nvPr/>
            </p:nvSpPr>
            <p:spPr bwMode="auto">
              <a:xfrm>
                <a:off x="2746" y="1278"/>
                <a:ext cx="7" cy="43"/>
              </a:xfrm>
              <a:custGeom>
                <a:avLst/>
                <a:gdLst/>
                <a:ahLst/>
                <a:cxnLst>
                  <a:cxn ang="0">
                    <a:pos x="0" y="1"/>
                  </a:cxn>
                  <a:cxn ang="0">
                    <a:pos x="2" y="1"/>
                  </a:cxn>
                  <a:cxn ang="0">
                    <a:pos x="5" y="0"/>
                  </a:cxn>
                  <a:cxn ang="0">
                    <a:pos x="7" y="0"/>
                  </a:cxn>
                  <a:cxn ang="0">
                    <a:pos x="9" y="0"/>
                  </a:cxn>
                  <a:cxn ang="0">
                    <a:pos x="12" y="0"/>
                  </a:cxn>
                  <a:cxn ang="0">
                    <a:pos x="15" y="0"/>
                  </a:cxn>
                  <a:cxn ang="0">
                    <a:pos x="18" y="0"/>
                  </a:cxn>
                  <a:cxn ang="0">
                    <a:pos x="21" y="0"/>
                  </a:cxn>
                  <a:cxn ang="0">
                    <a:pos x="32" y="65"/>
                  </a:cxn>
                  <a:cxn ang="0">
                    <a:pos x="39" y="127"/>
                  </a:cxn>
                  <a:cxn ang="0">
                    <a:pos x="43" y="189"/>
                  </a:cxn>
                  <a:cxn ang="0">
                    <a:pos x="45" y="255"/>
                  </a:cxn>
                  <a:cxn ang="0">
                    <a:pos x="39" y="256"/>
                  </a:cxn>
                  <a:cxn ang="0">
                    <a:pos x="34" y="258"/>
                  </a:cxn>
                  <a:cxn ang="0">
                    <a:pos x="30" y="259"/>
                  </a:cxn>
                  <a:cxn ang="0">
                    <a:pos x="24" y="261"/>
                  </a:cxn>
                  <a:cxn ang="0">
                    <a:pos x="23" y="195"/>
                  </a:cxn>
                  <a:cxn ang="0">
                    <a:pos x="19" y="130"/>
                  </a:cxn>
                  <a:cxn ang="0">
                    <a:pos x="10" y="66"/>
                  </a:cxn>
                  <a:cxn ang="0">
                    <a:pos x="0" y="1"/>
                  </a:cxn>
                </a:cxnLst>
                <a:rect l="0" t="0" r="r" b="b"/>
                <a:pathLst>
                  <a:path w="45" h="261">
                    <a:moveTo>
                      <a:pt x="0" y="1"/>
                    </a:moveTo>
                    <a:lnTo>
                      <a:pt x="2" y="1"/>
                    </a:lnTo>
                    <a:lnTo>
                      <a:pt x="5" y="0"/>
                    </a:lnTo>
                    <a:lnTo>
                      <a:pt x="7" y="0"/>
                    </a:lnTo>
                    <a:lnTo>
                      <a:pt x="9" y="0"/>
                    </a:lnTo>
                    <a:lnTo>
                      <a:pt x="12" y="0"/>
                    </a:lnTo>
                    <a:lnTo>
                      <a:pt x="15" y="0"/>
                    </a:lnTo>
                    <a:lnTo>
                      <a:pt x="18" y="0"/>
                    </a:lnTo>
                    <a:lnTo>
                      <a:pt x="21" y="0"/>
                    </a:lnTo>
                    <a:lnTo>
                      <a:pt x="32" y="65"/>
                    </a:lnTo>
                    <a:lnTo>
                      <a:pt x="39" y="127"/>
                    </a:lnTo>
                    <a:lnTo>
                      <a:pt x="43" y="189"/>
                    </a:lnTo>
                    <a:lnTo>
                      <a:pt x="45" y="255"/>
                    </a:lnTo>
                    <a:lnTo>
                      <a:pt x="39" y="256"/>
                    </a:lnTo>
                    <a:lnTo>
                      <a:pt x="34" y="258"/>
                    </a:lnTo>
                    <a:lnTo>
                      <a:pt x="30" y="259"/>
                    </a:lnTo>
                    <a:lnTo>
                      <a:pt x="24" y="261"/>
                    </a:lnTo>
                    <a:lnTo>
                      <a:pt x="23" y="195"/>
                    </a:lnTo>
                    <a:lnTo>
                      <a:pt x="19" y="130"/>
                    </a:lnTo>
                    <a:lnTo>
                      <a:pt x="10" y="66"/>
                    </a:lnTo>
                    <a:lnTo>
                      <a:pt x="0" y="1"/>
                    </a:lnTo>
                    <a:close/>
                  </a:path>
                </a:pathLst>
              </a:custGeom>
              <a:solidFill>
                <a:srgbClr val="424444"/>
              </a:solidFill>
              <a:ln w="9525">
                <a:noFill/>
                <a:round/>
                <a:headEnd/>
                <a:tailEnd/>
              </a:ln>
            </p:spPr>
            <p:txBody>
              <a:bodyPr/>
              <a:lstStyle/>
              <a:p>
                <a:endParaRPr lang="en-US"/>
              </a:p>
            </p:txBody>
          </p:sp>
          <p:sp>
            <p:nvSpPr>
              <p:cNvPr id="543" name="Freeform 68"/>
              <p:cNvSpPr>
                <a:spLocks/>
              </p:cNvSpPr>
              <p:nvPr/>
            </p:nvSpPr>
            <p:spPr bwMode="auto">
              <a:xfrm>
                <a:off x="2745" y="1278"/>
                <a:ext cx="8" cy="43"/>
              </a:xfrm>
              <a:custGeom>
                <a:avLst/>
                <a:gdLst/>
                <a:ahLst/>
                <a:cxnLst>
                  <a:cxn ang="0">
                    <a:pos x="0" y="1"/>
                  </a:cxn>
                  <a:cxn ang="0">
                    <a:pos x="9" y="0"/>
                  </a:cxn>
                  <a:cxn ang="0">
                    <a:pos x="21" y="0"/>
                  </a:cxn>
                  <a:cxn ang="0">
                    <a:pos x="32" y="65"/>
                  </a:cxn>
                  <a:cxn ang="0">
                    <a:pos x="39" y="127"/>
                  </a:cxn>
                  <a:cxn ang="0">
                    <a:pos x="43" y="189"/>
                  </a:cxn>
                  <a:cxn ang="0">
                    <a:pos x="44" y="255"/>
                  </a:cxn>
                  <a:cxn ang="0">
                    <a:pos x="25" y="261"/>
                  </a:cxn>
                  <a:cxn ang="0">
                    <a:pos x="24" y="195"/>
                  </a:cxn>
                  <a:cxn ang="0">
                    <a:pos x="19" y="130"/>
                  </a:cxn>
                  <a:cxn ang="0">
                    <a:pos x="11" y="66"/>
                  </a:cxn>
                  <a:cxn ang="0">
                    <a:pos x="0" y="1"/>
                  </a:cxn>
                </a:cxnLst>
                <a:rect l="0" t="0" r="r" b="b"/>
                <a:pathLst>
                  <a:path w="44" h="261">
                    <a:moveTo>
                      <a:pt x="0" y="1"/>
                    </a:moveTo>
                    <a:lnTo>
                      <a:pt x="9" y="0"/>
                    </a:lnTo>
                    <a:lnTo>
                      <a:pt x="21" y="0"/>
                    </a:lnTo>
                    <a:lnTo>
                      <a:pt x="32" y="65"/>
                    </a:lnTo>
                    <a:lnTo>
                      <a:pt x="39" y="127"/>
                    </a:lnTo>
                    <a:lnTo>
                      <a:pt x="43" y="189"/>
                    </a:lnTo>
                    <a:lnTo>
                      <a:pt x="44" y="255"/>
                    </a:lnTo>
                    <a:lnTo>
                      <a:pt x="25" y="261"/>
                    </a:lnTo>
                    <a:lnTo>
                      <a:pt x="24" y="195"/>
                    </a:lnTo>
                    <a:lnTo>
                      <a:pt x="19" y="130"/>
                    </a:lnTo>
                    <a:lnTo>
                      <a:pt x="11" y="66"/>
                    </a:lnTo>
                    <a:lnTo>
                      <a:pt x="0" y="1"/>
                    </a:lnTo>
                    <a:close/>
                  </a:path>
                </a:pathLst>
              </a:custGeom>
              <a:solidFill>
                <a:srgbClr val="3A4447"/>
              </a:solidFill>
              <a:ln w="9525">
                <a:noFill/>
                <a:round/>
                <a:headEnd/>
                <a:tailEnd/>
              </a:ln>
            </p:spPr>
            <p:txBody>
              <a:bodyPr/>
              <a:lstStyle/>
              <a:p>
                <a:endParaRPr lang="en-US"/>
              </a:p>
            </p:txBody>
          </p:sp>
          <p:sp>
            <p:nvSpPr>
              <p:cNvPr id="544" name="Freeform 69"/>
              <p:cNvSpPr>
                <a:spLocks/>
              </p:cNvSpPr>
              <p:nvPr/>
            </p:nvSpPr>
            <p:spPr bwMode="auto">
              <a:xfrm>
                <a:off x="2752" y="1182"/>
                <a:ext cx="145" cy="153"/>
              </a:xfrm>
              <a:custGeom>
                <a:avLst/>
                <a:gdLst/>
                <a:ahLst/>
                <a:cxnLst>
                  <a:cxn ang="0">
                    <a:pos x="0" y="22"/>
                  </a:cxn>
                  <a:cxn ang="0">
                    <a:pos x="215" y="0"/>
                  </a:cxn>
                  <a:cxn ang="0">
                    <a:pos x="861" y="47"/>
                  </a:cxn>
                  <a:cxn ang="0">
                    <a:pos x="872" y="843"/>
                  </a:cxn>
                  <a:cxn ang="0">
                    <a:pos x="775" y="846"/>
                  </a:cxn>
                  <a:cxn ang="0">
                    <a:pos x="215" y="919"/>
                  </a:cxn>
                  <a:cxn ang="0">
                    <a:pos x="49" y="884"/>
                  </a:cxn>
                  <a:cxn ang="0">
                    <a:pos x="49" y="853"/>
                  </a:cxn>
                  <a:cxn ang="0">
                    <a:pos x="5" y="853"/>
                  </a:cxn>
                  <a:cxn ang="0">
                    <a:pos x="0" y="22"/>
                  </a:cxn>
                </a:cxnLst>
                <a:rect l="0" t="0" r="r" b="b"/>
                <a:pathLst>
                  <a:path w="872" h="919">
                    <a:moveTo>
                      <a:pt x="0" y="22"/>
                    </a:moveTo>
                    <a:lnTo>
                      <a:pt x="215" y="0"/>
                    </a:lnTo>
                    <a:lnTo>
                      <a:pt x="861" y="47"/>
                    </a:lnTo>
                    <a:lnTo>
                      <a:pt x="872" y="843"/>
                    </a:lnTo>
                    <a:lnTo>
                      <a:pt x="775" y="846"/>
                    </a:lnTo>
                    <a:lnTo>
                      <a:pt x="215" y="919"/>
                    </a:lnTo>
                    <a:lnTo>
                      <a:pt x="49" y="884"/>
                    </a:lnTo>
                    <a:lnTo>
                      <a:pt x="49" y="853"/>
                    </a:lnTo>
                    <a:lnTo>
                      <a:pt x="5" y="853"/>
                    </a:lnTo>
                    <a:lnTo>
                      <a:pt x="0" y="22"/>
                    </a:lnTo>
                    <a:close/>
                  </a:path>
                </a:pathLst>
              </a:custGeom>
              <a:solidFill>
                <a:srgbClr val="3A4447"/>
              </a:solidFill>
              <a:ln w="9525">
                <a:noFill/>
                <a:round/>
                <a:headEnd/>
                <a:tailEnd/>
              </a:ln>
            </p:spPr>
            <p:txBody>
              <a:bodyPr/>
              <a:lstStyle/>
              <a:p>
                <a:endParaRPr lang="en-US"/>
              </a:p>
            </p:txBody>
          </p:sp>
          <p:sp>
            <p:nvSpPr>
              <p:cNvPr id="545" name="Freeform 70"/>
              <p:cNvSpPr>
                <a:spLocks/>
              </p:cNvSpPr>
              <p:nvPr/>
            </p:nvSpPr>
            <p:spPr bwMode="auto">
              <a:xfrm>
                <a:off x="2795" y="1152"/>
                <a:ext cx="223" cy="197"/>
              </a:xfrm>
              <a:custGeom>
                <a:avLst/>
                <a:gdLst/>
                <a:ahLst/>
                <a:cxnLst>
                  <a:cxn ang="0">
                    <a:pos x="768" y="7"/>
                  </a:cxn>
                  <a:cxn ang="0">
                    <a:pos x="821" y="21"/>
                  </a:cxn>
                  <a:cxn ang="0">
                    <a:pos x="865" y="33"/>
                  </a:cxn>
                  <a:cxn ang="0">
                    <a:pos x="903" y="49"/>
                  </a:cxn>
                  <a:cxn ang="0">
                    <a:pos x="936" y="67"/>
                  </a:cxn>
                  <a:cxn ang="0">
                    <a:pos x="964" y="92"/>
                  </a:cxn>
                  <a:cxn ang="0">
                    <a:pos x="991" y="126"/>
                  </a:cxn>
                  <a:cxn ang="0">
                    <a:pos x="1018" y="169"/>
                  </a:cxn>
                  <a:cxn ang="0">
                    <a:pos x="1321" y="360"/>
                  </a:cxn>
                  <a:cxn ang="0">
                    <a:pos x="1335" y="496"/>
                  </a:cxn>
                  <a:cxn ang="0">
                    <a:pos x="1336" y="640"/>
                  </a:cxn>
                  <a:cxn ang="0">
                    <a:pos x="1326" y="778"/>
                  </a:cxn>
                  <a:cxn ang="0">
                    <a:pos x="1313" y="898"/>
                  </a:cxn>
                  <a:cxn ang="0">
                    <a:pos x="898" y="1001"/>
                  </a:cxn>
                  <a:cxn ang="0">
                    <a:pos x="942" y="1015"/>
                  </a:cxn>
                  <a:cxn ang="0">
                    <a:pos x="977" y="1030"/>
                  </a:cxn>
                  <a:cxn ang="0">
                    <a:pos x="1003" y="1046"/>
                  </a:cxn>
                  <a:cxn ang="0">
                    <a:pos x="1019" y="1065"/>
                  </a:cxn>
                  <a:cxn ang="0">
                    <a:pos x="1023" y="1083"/>
                  </a:cxn>
                  <a:cxn ang="0">
                    <a:pos x="1015" y="1102"/>
                  </a:cxn>
                  <a:cxn ang="0">
                    <a:pos x="994" y="1121"/>
                  </a:cxn>
                  <a:cxn ang="0">
                    <a:pos x="958" y="1142"/>
                  </a:cxn>
                  <a:cxn ang="0">
                    <a:pos x="562" y="1165"/>
                  </a:cxn>
                  <a:cxn ang="0">
                    <a:pos x="523" y="1165"/>
                  </a:cxn>
                  <a:cxn ang="0">
                    <a:pos x="477" y="1166"/>
                  </a:cxn>
                  <a:cxn ang="0">
                    <a:pos x="428" y="1167"/>
                  </a:cxn>
                  <a:cxn ang="0">
                    <a:pos x="378" y="1165"/>
                  </a:cxn>
                  <a:cxn ang="0">
                    <a:pos x="329" y="1160"/>
                  </a:cxn>
                  <a:cxn ang="0">
                    <a:pos x="285" y="1151"/>
                  </a:cxn>
                  <a:cxn ang="0">
                    <a:pos x="248" y="1137"/>
                  </a:cxn>
                  <a:cxn ang="0">
                    <a:pos x="219" y="1114"/>
                  </a:cxn>
                  <a:cxn ang="0">
                    <a:pos x="314" y="1080"/>
                  </a:cxn>
                  <a:cxn ang="0">
                    <a:pos x="326" y="1023"/>
                  </a:cxn>
                  <a:cxn ang="0">
                    <a:pos x="254" y="986"/>
                  </a:cxn>
                  <a:cxn ang="0">
                    <a:pos x="230" y="983"/>
                  </a:cxn>
                  <a:cxn ang="0">
                    <a:pos x="203" y="979"/>
                  </a:cxn>
                  <a:cxn ang="0">
                    <a:pos x="175" y="973"/>
                  </a:cxn>
                  <a:cxn ang="0">
                    <a:pos x="146" y="965"/>
                  </a:cxn>
                  <a:cxn ang="0">
                    <a:pos x="114" y="955"/>
                  </a:cxn>
                  <a:cxn ang="0">
                    <a:pos x="80" y="943"/>
                  </a:cxn>
                  <a:cxn ang="0">
                    <a:pos x="43" y="929"/>
                  </a:cxn>
                  <a:cxn ang="0">
                    <a:pos x="8" y="822"/>
                  </a:cxn>
                  <a:cxn ang="0">
                    <a:pos x="1" y="639"/>
                  </a:cxn>
                  <a:cxn ang="0">
                    <a:pos x="1" y="468"/>
                  </a:cxn>
                  <a:cxn ang="0">
                    <a:pos x="13" y="298"/>
                  </a:cxn>
                  <a:cxn ang="0">
                    <a:pos x="41" y="119"/>
                  </a:cxn>
                  <a:cxn ang="0">
                    <a:pos x="85" y="109"/>
                  </a:cxn>
                  <a:cxn ang="0">
                    <a:pos x="128" y="100"/>
                  </a:cxn>
                  <a:cxn ang="0">
                    <a:pos x="171" y="91"/>
                  </a:cxn>
                  <a:cxn ang="0">
                    <a:pos x="215" y="83"/>
                  </a:cxn>
                  <a:cxn ang="0">
                    <a:pos x="259" y="76"/>
                  </a:cxn>
                  <a:cxn ang="0">
                    <a:pos x="302" y="68"/>
                  </a:cxn>
                  <a:cxn ang="0">
                    <a:pos x="346" y="61"/>
                  </a:cxn>
                  <a:cxn ang="0">
                    <a:pos x="389" y="54"/>
                  </a:cxn>
                  <a:cxn ang="0">
                    <a:pos x="433" y="47"/>
                  </a:cxn>
                  <a:cxn ang="0">
                    <a:pos x="477" y="40"/>
                  </a:cxn>
                  <a:cxn ang="0">
                    <a:pos x="520" y="33"/>
                  </a:cxn>
                  <a:cxn ang="0">
                    <a:pos x="564" y="26"/>
                  </a:cxn>
                  <a:cxn ang="0">
                    <a:pos x="608" y="20"/>
                  </a:cxn>
                  <a:cxn ang="0">
                    <a:pos x="651" y="13"/>
                  </a:cxn>
                  <a:cxn ang="0">
                    <a:pos x="695" y="7"/>
                  </a:cxn>
                  <a:cxn ang="0">
                    <a:pos x="739" y="0"/>
                  </a:cxn>
                </a:cxnLst>
                <a:rect l="0" t="0" r="r" b="b"/>
                <a:pathLst>
                  <a:path w="1337" h="1181">
                    <a:moveTo>
                      <a:pt x="739" y="0"/>
                    </a:moveTo>
                    <a:lnTo>
                      <a:pt x="768" y="7"/>
                    </a:lnTo>
                    <a:lnTo>
                      <a:pt x="796" y="14"/>
                    </a:lnTo>
                    <a:lnTo>
                      <a:pt x="821" y="21"/>
                    </a:lnTo>
                    <a:lnTo>
                      <a:pt x="844" y="27"/>
                    </a:lnTo>
                    <a:lnTo>
                      <a:pt x="865" y="33"/>
                    </a:lnTo>
                    <a:lnTo>
                      <a:pt x="885" y="41"/>
                    </a:lnTo>
                    <a:lnTo>
                      <a:pt x="903" y="49"/>
                    </a:lnTo>
                    <a:lnTo>
                      <a:pt x="920" y="57"/>
                    </a:lnTo>
                    <a:lnTo>
                      <a:pt x="936" y="67"/>
                    </a:lnTo>
                    <a:lnTo>
                      <a:pt x="951" y="78"/>
                    </a:lnTo>
                    <a:lnTo>
                      <a:pt x="964" y="92"/>
                    </a:lnTo>
                    <a:lnTo>
                      <a:pt x="978" y="107"/>
                    </a:lnTo>
                    <a:lnTo>
                      <a:pt x="991" y="126"/>
                    </a:lnTo>
                    <a:lnTo>
                      <a:pt x="1005" y="146"/>
                    </a:lnTo>
                    <a:lnTo>
                      <a:pt x="1018" y="169"/>
                    </a:lnTo>
                    <a:lnTo>
                      <a:pt x="1030" y="197"/>
                    </a:lnTo>
                    <a:lnTo>
                      <a:pt x="1321" y="360"/>
                    </a:lnTo>
                    <a:lnTo>
                      <a:pt x="1330" y="426"/>
                    </a:lnTo>
                    <a:lnTo>
                      <a:pt x="1335" y="496"/>
                    </a:lnTo>
                    <a:lnTo>
                      <a:pt x="1337" y="568"/>
                    </a:lnTo>
                    <a:lnTo>
                      <a:pt x="1336" y="640"/>
                    </a:lnTo>
                    <a:lnTo>
                      <a:pt x="1332" y="711"/>
                    </a:lnTo>
                    <a:lnTo>
                      <a:pt x="1326" y="778"/>
                    </a:lnTo>
                    <a:lnTo>
                      <a:pt x="1320" y="841"/>
                    </a:lnTo>
                    <a:lnTo>
                      <a:pt x="1313" y="898"/>
                    </a:lnTo>
                    <a:lnTo>
                      <a:pt x="1042" y="945"/>
                    </a:lnTo>
                    <a:lnTo>
                      <a:pt x="898" y="1001"/>
                    </a:lnTo>
                    <a:lnTo>
                      <a:pt x="921" y="1008"/>
                    </a:lnTo>
                    <a:lnTo>
                      <a:pt x="942" y="1015"/>
                    </a:lnTo>
                    <a:lnTo>
                      <a:pt x="960" y="1022"/>
                    </a:lnTo>
                    <a:lnTo>
                      <a:pt x="977" y="1030"/>
                    </a:lnTo>
                    <a:lnTo>
                      <a:pt x="991" y="1038"/>
                    </a:lnTo>
                    <a:lnTo>
                      <a:pt x="1003" y="1046"/>
                    </a:lnTo>
                    <a:lnTo>
                      <a:pt x="1012" y="1056"/>
                    </a:lnTo>
                    <a:lnTo>
                      <a:pt x="1019" y="1065"/>
                    </a:lnTo>
                    <a:lnTo>
                      <a:pt x="1023" y="1074"/>
                    </a:lnTo>
                    <a:lnTo>
                      <a:pt x="1023" y="1083"/>
                    </a:lnTo>
                    <a:lnTo>
                      <a:pt x="1021" y="1093"/>
                    </a:lnTo>
                    <a:lnTo>
                      <a:pt x="1015" y="1102"/>
                    </a:lnTo>
                    <a:lnTo>
                      <a:pt x="1007" y="1112"/>
                    </a:lnTo>
                    <a:lnTo>
                      <a:pt x="994" y="1121"/>
                    </a:lnTo>
                    <a:lnTo>
                      <a:pt x="978" y="1132"/>
                    </a:lnTo>
                    <a:lnTo>
                      <a:pt x="958" y="1142"/>
                    </a:lnTo>
                    <a:lnTo>
                      <a:pt x="812" y="1181"/>
                    </a:lnTo>
                    <a:lnTo>
                      <a:pt x="562" y="1165"/>
                    </a:lnTo>
                    <a:lnTo>
                      <a:pt x="543" y="1165"/>
                    </a:lnTo>
                    <a:lnTo>
                      <a:pt x="523" y="1165"/>
                    </a:lnTo>
                    <a:lnTo>
                      <a:pt x="500" y="1166"/>
                    </a:lnTo>
                    <a:lnTo>
                      <a:pt x="477" y="1166"/>
                    </a:lnTo>
                    <a:lnTo>
                      <a:pt x="452" y="1167"/>
                    </a:lnTo>
                    <a:lnTo>
                      <a:pt x="428" y="1167"/>
                    </a:lnTo>
                    <a:lnTo>
                      <a:pt x="402" y="1166"/>
                    </a:lnTo>
                    <a:lnTo>
                      <a:pt x="378" y="1165"/>
                    </a:lnTo>
                    <a:lnTo>
                      <a:pt x="353" y="1163"/>
                    </a:lnTo>
                    <a:lnTo>
                      <a:pt x="329" y="1160"/>
                    </a:lnTo>
                    <a:lnTo>
                      <a:pt x="306" y="1157"/>
                    </a:lnTo>
                    <a:lnTo>
                      <a:pt x="285" y="1151"/>
                    </a:lnTo>
                    <a:lnTo>
                      <a:pt x="265" y="1145"/>
                    </a:lnTo>
                    <a:lnTo>
                      <a:pt x="248" y="1137"/>
                    </a:lnTo>
                    <a:lnTo>
                      <a:pt x="232" y="1127"/>
                    </a:lnTo>
                    <a:lnTo>
                      <a:pt x="219" y="1114"/>
                    </a:lnTo>
                    <a:lnTo>
                      <a:pt x="250" y="1098"/>
                    </a:lnTo>
                    <a:lnTo>
                      <a:pt x="314" y="1080"/>
                    </a:lnTo>
                    <a:lnTo>
                      <a:pt x="360" y="1047"/>
                    </a:lnTo>
                    <a:lnTo>
                      <a:pt x="326" y="1023"/>
                    </a:lnTo>
                    <a:lnTo>
                      <a:pt x="266" y="987"/>
                    </a:lnTo>
                    <a:lnTo>
                      <a:pt x="254" y="986"/>
                    </a:lnTo>
                    <a:lnTo>
                      <a:pt x="243" y="984"/>
                    </a:lnTo>
                    <a:lnTo>
                      <a:pt x="230" y="983"/>
                    </a:lnTo>
                    <a:lnTo>
                      <a:pt x="217" y="981"/>
                    </a:lnTo>
                    <a:lnTo>
                      <a:pt x="203" y="979"/>
                    </a:lnTo>
                    <a:lnTo>
                      <a:pt x="189" y="976"/>
                    </a:lnTo>
                    <a:lnTo>
                      <a:pt x="175" y="973"/>
                    </a:lnTo>
                    <a:lnTo>
                      <a:pt x="161" y="969"/>
                    </a:lnTo>
                    <a:lnTo>
                      <a:pt x="146" y="965"/>
                    </a:lnTo>
                    <a:lnTo>
                      <a:pt x="130" y="960"/>
                    </a:lnTo>
                    <a:lnTo>
                      <a:pt x="114" y="955"/>
                    </a:lnTo>
                    <a:lnTo>
                      <a:pt x="97" y="950"/>
                    </a:lnTo>
                    <a:lnTo>
                      <a:pt x="80" y="943"/>
                    </a:lnTo>
                    <a:lnTo>
                      <a:pt x="62" y="936"/>
                    </a:lnTo>
                    <a:lnTo>
                      <a:pt x="43" y="929"/>
                    </a:lnTo>
                    <a:lnTo>
                      <a:pt x="24" y="920"/>
                    </a:lnTo>
                    <a:lnTo>
                      <a:pt x="8" y="822"/>
                    </a:lnTo>
                    <a:lnTo>
                      <a:pt x="4" y="728"/>
                    </a:lnTo>
                    <a:lnTo>
                      <a:pt x="1" y="639"/>
                    </a:lnTo>
                    <a:lnTo>
                      <a:pt x="0" y="553"/>
                    </a:lnTo>
                    <a:lnTo>
                      <a:pt x="1" y="468"/>
                    </a:lnTo>
                    <a:lnTo>
                      <a:pt x="4" y="384"/>
                    </a:lnTo>
                    <a:lnTo>
                      <a:pt x="13" y="298"/>
                    </a:lnTo>
                    <a:lnTo>
                      <a:pt x="24" y="210"/>
                    </a:lnTo>
                    <a:lnTo>
                      <a:pt x="41" y="119"/>
                    </a:lnTo>
                    <a:lnTo>
                      <a:pt x="63" y="113"/>
                    </a:lnTo>
                    <a:lnTo>
                      <a:pt x="85" y="109"/>
                    </a:lnTo>
                    <a:lnTo>
                      <a:pt x="106" y="104"/>
                    </a:lnTo>
                    <a:lnTo>
                      <a:pt x="128" y="100"/>
                    </a:lnTo>
                    <a:lnTo>
                      <a:pt x="150" y="96"/>
                    </a:lnTo>
                    <a:lnTo>
                      <a:pt x="171" y="91"/>
                    </a:lnTo>
                    <a:lnTo>
                      <a:pt x="194" y="87"/>
                    </a:lnTo>
                    <a:lnTo>
                      <a:pt x="215" y="83"/>
                    </a:lnTo>
                    <a:lnTo>
                      <a:pt x="237" y="79"/>
                    </a:lnTo>
                    <a:lnTo>
                      <a:pt x="259" y="76"/>
                    </a:lnTo>
                    <a:lnTo>
                      <a:pt x="280" y="72"/>
                    </a:lnTo>
                    <a:lnTo>
                      <a:pt x="302" y="68"/>
                    </a:lnTo>
                    <a:lnTo>
                      <a:pt x="323" y="64"/>
                    </a:lnTo>
                    <a:lnTo>
                      <a:pt x="346" y="61"/>
                    </a:lnTo>
                    <a:lnTo>
                      <a:pt x="367" y="57"/>
                    </a:lnTo>
                    <a:lnTo>
                      <a:pt x="389" y="54"/>
                    </a:lnTo>
                    <a:lnTo>
                      <a:pt x="411" y="50"/>
                    </a:lnTo>
                    <a:lnTo>
                      <a:pt x="433" y="47"/>
                    </a:lnTo>
                    <a:lnTo>
                      <a:pt x="454" y="44"/>
                    </a:lnTo>
                    <a:lnTo>
                      <a:pt x="477" y="40"/>
                    </a:lnTo>
                    <a:lnTo>
                      <a:pt x="498" y="36"/>
                    </a:lnTo>
                    <a:lnTo>
                      <a:pt x="520" y="33"/>
                    </a:lnTo>
                    <a:lnTo>
                      <a:pt x="542" y="30"/>
                    </a:lnTo>
                    <a:lnTo>
                      <a:pt x="564" y="26"/>
                    </a:lnTo>
                    <a:lnTo>
                      <a:pt x="585" y="23"/>
                    </a:lnTo>
                    <a:lnTo>
                      <a:pt x="608" y="20"/>
                    </a:lnTo>
                    <a:lnTo>
                      <a:pt x="629" y="17"/>
                    </a:lnTo>
                    <a:lnTo>
                      <a:pt x="651" y="13"/>
                    </a:lnTo>
                    <a:lnTo>
                      <a:pt x="673" y="10"/>
                    </a:lnTo>
                    <a:lnTo>
                      <a:pt x="695" y="7"/>
                    </a:lnTo>
                    <a:lnTo>
                      <a:pt x="716" y="3"/>
                    </a:lnTo>
                    <a:lnTo>
                      <a:pt x="739" y="0"/>
                    </a:lnTo>
                    <a:close/>
                  </a:path>
                </a:pathLst>
              </a:custGeom>
              <a:solidFill>
                <a:srgbClr val="473A26"/>
              </a:solidFill>
              <a:ln w="9525">
                <a:noFill/>
                <a:round/>
                <a:headEnd/>
                <a:tailEnd/>
              </a:ln>
            </p:spPr>
            <p:txBody>
              <a:bodyPr/>
              <a:lstStyle/>
              <a:p>
                <a:endParaRPr lang="en-US"/>
              </a:p>
            </p:txBody>
          </p:sp>
          <p:sp>
            <p:nvSpPr>
              <p:cNvPr id="546" name="Freeform 71"/>
              <p:cNvSpPr>
                <a:spLocks/>
              </p:cNvSpPr>
              <p:nvPr/>
            </p:nvSpPr>
            <p:spPr bwMode="auto">
              <a:xfrm>
                <a:off x="2932" y="1156"/>
                <a:ext cx="2" cy="150"/>
              </a:xfrm>
              <a:custGeom>
                <a:avLst/>
                <a:gdLst/>
                <a:ahLst/>
                <a:cxnLst>
                  <a:cxn ang="0">
                    <a:pos x="5" y="0"/>
                  </a:cxn>
                  <a:cxn ang="0">
                    <a:pos x="2" y="140"/>
                  </a:cxn>
                  <a:cxn ang="0">
                    <a:pos x="0" y="450"/>
                  </a:cxn>
                  <a:cxn ang="0">
                    <a:pos x="0" y="760"/>
                  </a:cxn>
                  <a:cxn ang="0">
                    <a:pos x="3" y="901"/>
                  </a:cxn>
                  <a:cxn ang="0">
                    <a:pos x="14" y="900"/>
                  </a:cxn>
                  <a:cxn ang="0">
                    <a:pos x="10" y="697"/>
                  </a:cxn>
                  <a:cxn ang="0">
                    <a:pos x="10" y="501"/>
                  </a:cxn>
                  <a:cxn ang="0">
                    <a:pos x="12" y="280"/>
                  </a:cxn>
                  <a:cxn ang="0">
                    <a:pos x="14" y="2"/>
                  </a:cxn>
                  <a:cxn ang="0">
                    <a:pos x="5" y="0"/>
                  </a:cxn>
                </a:cxnLst>
                <a:rect l="0" t="0" r="r" b="b"/>
                <a:pathLst>
                  <a:path w="14" h="901">
                    <a:moveTo>
                      <a:pt x="5" y="0"/>
                    </a:moveTo>
                    <a:lnTo>
                      <a:pt x="2" y="140"/>
                    </a:lnTo>
                    <a:lnTo>
                      <a:pt x="0" y="450"/>
                    </a:lnTo>
                    <a:lnTo>
                      <a:pt x="0" y="760"/>
                    </a:lnTo>
                    <a:lnTo>
                      <a:pt x="3" y="901"/>
                    </a:lnTo>
                    <a:lnTo>
                      <a:pt x="14" y="900"/>
                    </a:lnTo>
                    <a:lnTo>
                      <a:pt x="10" y="697"/>
                    </a:lnTo>
                    <a:lnTo>
                      <a:pt x="10" y="501"/>
                    </a:lnTo>
                    <a:lnTo>
                      <a:pt x="12" y="280"/>
                    </a:lnTo>
                    <a:lnTo>
                      <a:pt x="14" y="2"/>
                    </a:lnTo>
                    <a:lnTo>
                      <a:pt x="5" y="0"/>
                    </a:lnTo>
                    <a:close/>
                  </a:path>
                </a:pathLst>
              </a:custGeom>
              <a:solidFill>
                <a:srgbClr val="7C421C"/>
              </a:solidFill>
              <a:ln w="9525">
                <a:noFill/>
                <a:round/>
                <a:headEnd/>
                <a:tailEnd/>
              </a:ln>
            </p:spPr>
            <p:txBody>
              <a:bodyPr/>
              <a:lstStyle/>
              <a:p>
                <a:endParaRPr lang="en-US"/>
              </a:p>
            </p:txBody>
          </p:sp>
          <p:sp>
            <p:nvSpPr>
              <p:cNvPr id="547" name="Freeform 72"/>
              <p:cNvSpPr>
                <a:spLocks/>
              </p:cNvSpPr>
              <p:nvPr/>
            </p:nvSpPr>
            <p:spPr bwMode="auto">
              <a:xfrm>
                <a:off x="2931" y="1156"/>
                <a:ext cx="2" cy="150"/>
              </a:xfrm>
              <a:custGeom>
                <a:avLst/>
                <a:gdLst/>
                <a:ahLst/>
                <a:cxnLst>
                  <a:cxn ang="0">
                    <a:pos x="6" y="0"/>
                  </a:cxn>
                  <a:cxn ang="0">
                    <a:pos x="2" y="140"/>
                  </a:cxn>
                  <a:cxn ang="0">
                    <a:pos x="0" y="450"/>
                  </a:cxn>
                  <a:cxn ang="0">
                    <a:pos x="0" y="760"/>
                  </a:cxn>
                  <a:cxn ang="0">
                    <a:pos x="3" y="901"/>
                  </a:cxn>
                  <a:cxn ang="0">
                    <a:pos x="6" y="900"/>
                  </a:cxn>
                  <a:cxn ang="0">
                    <a:pos x="9" y="900"/>
                  </a:cxn>
                  <a:cxn ang="0">
                    <a:pos x="12" y="900"/>
                  </a:cxn>
                  <a:cxn ang="0">
                    <a:pos x="15" y="900"/>
                  </a:cxn>
                  <a:cxn ang="0">
                    <a:pos x="11" y="697"/>
                  </a:cxn>
                  <a:cxn ang="0">
                    <a:pos x="11" y="502"/>
                  </a:cxn>
                  <a:cxn ang="0">
                    <a:pos x="12" y="281"/>
                  </a:cxn>
                  <a:cxn ang="0">
                    <a:pos x="15" y="3"/>
                  </a:cxn>
                  <a:cxn ang="0">
                    <a:pos x="13" y="2"/>
                  </a:cxn>
                  <a:cxn ang="0">
                    <a:pos x="11" y="1"/>
                  </a:cxn>
                  <a:cxn ang="0">
                    <a:pos x="8" y="1"/>
                  </a:cxn>
                  <a:cxn ang="0">
                    <a:pos x="6" y="0"/>
                  </a:cxn>
                </a:cxnLst>
                <a:rect l="0" t="0" r="r" b="b"/>
                <a:pathLst>
                  <a:path w="15" h="901">
                    <a:moveTo>
                      <a:pt x="6" y="0"/>
                    </a:moveTo>
                    <a:lnTo>
                      <a:pt x="2" y="140"/>
                    </a:lnTo>
                    <a:lnTo>
                      <a:pt x="0" y="450"/>
                    </a:lnTo>
                    <a:lnTo>
                      <a:pt x="0" y="760"/>
                    </a:lnTo>
                    <a:lnTo>
                      <a:pt x="3" y="901"/>
                    </a:lnTo>
                    <a:lnTo>
                      <a:pt x="6" y="900"/>
                    </a:lnTo>
                    <a:lnTo>
                      <a:pt x="9" y="900"/>
                    </a:lnTo>
                    <a:lnTo>
                      <a:pt x="12" y="900"/>
                    </a:lnTo>
                    <a:lnTo>
                      <a:pt x="15" y="900"/>
                    </a:lnTo>
                    <a:lnTo>
                      <a:pt x="11" y="697"/>
                    </a:lnTo>
                    <a:lnTo>
                      <a:pt x="11" y="502"/>
                    </a:lnTo>
                    <a:lnTo>
                      <a:pt x="12" y="281"/>
                    </a:lnTo>
                    <a:lnTo>
                      <a:pt x="15" y="3"/>
                    </a:lnTo>
                    <a:lnTo>
                      <a:pt x="13" y="2"/>
                    </a:lnTo>
                    <a:lnTo>
                      <a:pt x="11" y="1"/>
                    </a:lnTo>
                    <a:lnTo>
                      <a:pt x="8" y="1"/>
                    </a:lnTo>
                    <a:lnTo>
                      <a:pt x="6" y="0"/>
                    </a:lnTo>
                    <a:close/>
                  </a:path>
                </a:pathLst>
              </a:custGeom>
              <a:solidFill>
                <a:srgbClr val="77421E"/>
              </a:solidFill>
              <a:ln w="9525">
                <a:noFill/>
                <a:round/>
                <a:headEnd/>
                <a:tailEnd/>
              </a:ln>
            </p:spPr>
            <p:txBody>
              <a:bodyPr/>
              <a:lstStyle/>
              <a:p>
                <a:endParaRPr lang="en-US"/>
              </a:p>
            </p:txBody>
          </p:sp>
          <p:sp>
            <p:nvSpPr>
              <p:cNvPr id="548" name="Freeform 73"/>
              <p:cNvSpPr>
                <a:spLocks/>
              </p:cNvSpPr>
              <p:nvPr/>
            </p:nvSpPr>
            <p:spPr bwMode="auto">
              <a:xfrm>
                <a:off x="2930" y="1155"/>
                <a:ext cx="2" cy="150"/>
              </a:xfrm>
              <a:custGeom>
                <a:avLst/>
                <a:gdLst/>
                <a:ahLst/>
                <a:cxnLst>
                  <a:cxn ang="0">
                    <a:pos x="6" y="0"/>
                  </a:cxn>
                  <a:cxn ang="0">
                    <a:pos x="2" y="140"/>
                  </a:cxn>
                  <a:cxn ang="0">
                    <a:pos x="0" y="450"/>
                  </a:cxn>
                  <a:cxn ang="0">
                    <a:pos x="0" y="760"/>
                  </a:cxn>
                  <a:cxn ang="0">
                    <a:pos x="3" y="901"/>
                  </a:cxn>
                  <a:cxn ang="0">
                    <a:pos x="6" y="900"/>
                  </a:cxn>
                  <a:cxn ang="0">
                    <a:pos x="9" y="900"/>
                  </a:cxn>
                  <a:cxn ang="0">
                    <a:pos x="13" y="900"/>
                  </a:cxn>
                  <a:cxn ang="0">
                    <a:pos x="16" y="899"/>
                  </a:cxn>
                  <a:cxn ang="0">
                    <a:pos x="12" y="696"/>
                  </a:cxn>
                  <a:cxn ang="0">
                    <a:pos x="12" y="501"/>
                  </a:cxn>
                  <a:cxn ang="0">
                    <a:pos x="13" y="281"/>
                  </a:cxn>
                  <a:cxn ang="0">
                    <a:pos x="16" y="3"/>
                  </a:cxn>
                  <a:cxn ang="0">
                    <a:pos x="14" y="2"/>
                  </a:cxn>
                  <a:cxn ang="0">
                    <a:pos x="12" y="1"/>
                  </a:cxn>
                  <a:cxn ang="0">
                    <a:pos x="8" y="1"/>
                  </a:cxn>
                  <a:cxn ang="0">
                    <a:pos x="6" y="0"/>
                  </a:cxn>
                </a:cxnLst>
                <a:rect l="0" t="0" r="r" b="b"/>
                <a:pathLst>
                  <a:path w="16" h="901">
                    <a:moveTo>
                      <a:pt x="6" y="0"/>
                    </a:moveTo>
                    <a:lnTo>
                      <a:pt x="2" y="140"/>
                    </a:lnTo>
                    <a:lnTo>
                      <a:pt x="0" y="450"/>
                    </a:lnTo>
                    <a:lnTo>
                      <a:pt x="0" y="760"/>
                    </a:lnTo>
                    <a:lnTo>
                      <a:pt x="3" y="901"/>
                    </a:lnTo>
                    <a:lnTo>
                      <a:pt x="6" y="900"/>
                    </a:lnTo>
                    <a:lnTo>
                      <a:pt x="9" y="900"/>
                    </a:lnTo>
                    <a:lnTo>
                      <a:pt x="13" y="900"/>
                    </a:lnTo>
                    <a:lnTo>
                      <a:pt x="16" y="899"/>
                    </a:lnTo>
                    <a:lnTo>
                      <a:pt x="12" y="696"/>
                    </a:lnTo>
                    <a:lnTo>
                      <a:pt x="12" y="501"/>
                    </a:lnTo>
                    <a:lnTo>
                      <a:pt x="13" y="281"/>
                    </a:lnTo>
                    <a:lnTo>
                      <a:pt x="16" y="3"/>
                    </a:lnTo>
                    <a:lnTo>
                      <a:pt x="14" y="2"/>
                    </a:lnTo>
                    <a:lnTo>
                      <a:pt x="12" y="1"/>
                    </a:lnTo>
                    <a:lnTo>
                      <a:pt x="8" y="1"/>
                    </a:lnTo>
                    <a:lnTo>
                      <a:pt x="6" y="0"/>
                    </a:lnTo>
                    <a:close/>
                  </a:path>
                </a:pathLst>
              </a:custGeom>
              <a:solidFill>
                <a:srgbClr val="723F1C"/>
              </a:solidFill>
              <a:ln w="9525">
                <a:noFill/>
                <a:round/>
                <a:headEnd/>
                <a:tailEnd/>
              </a:ln>
            </p:spPr>
            <p:txBody>
              <a:bodyPr/>
              <a:lstStyle/>
              <a:p>
                <a:endParaRPr lang="en-US"/>
              </a:p>
            </p:txBody>
          </p:sp>
          <p:sp>
            <p:nvSpPr>
              <p:cNvPr id="549" name="Freeform 74"/>
              <p:cNvSpPr>
                <a:spLocks/>
              </p:cNvSpPr>
              <p:nvPr/>
            </p:nvSpPr>
            <p:spPr bwMode="auto">
              <a:xfrm>
                <a:off x="2929" y="1155"/>
                <a:ext cx="3" cy="150"/>
              </a:xfrm>
              <a:custGeom>
                <a:avLst/>
                <a:gdLst/>
                <a:ahLst/>
                <a:cxnLst>
                  <a:cxn ang="0">
                    <a:pos x="7" y="0"/>
                  </a:cxn>
                  <a:cxn ang="0">
                    <a:pos x="3" y="140"/>
                  </a:cxn>
                  <a:cxn ang="0">
                    <a:pos x="0" y="450"/>
                  </a:cxn>
                  <a:cxn ang="0">
                    <a:pos x="0" y="759"/>
                  </a:cxn>
                  <a:cxn ang="0">
                    <a:pos x="4" y="900"/>
                  </a:cxn>
                  <a:cxn ang="0">
                    <a:pos x="7" y="900"/>
                  </a:cxn>
                  <a:cxn ang="0">
                    <a:pos x="10" y="899"/>
                  </a:cxn>
                  <a:cxn ang="0">
                    <a:pos x="13" y="899"/>
                  </a:cxn>
                  <a:cxn ang="0">
                    <a:pos x="18" y="899"/>
                  </a:cxn>
                  <a:cxn ang="0">
                    <a:pos x="12" y="696"/>
                  </a:cxn>
                  <a:cxn ang="0">
                    <a:pos x="12" y="501"/>
                  </a:cxn>
                  <a:cxn ang="0">
                    <a:pos x="14" y="281"/>
                  </a:cxn>
                  <a:cxn ang="0">
                    <a:pos x="18" y="3"/>
                  </a:cxn>
                  <a:cxn ang="0">
                    <a:pos x="14" y="2"/>
                  </a:cxn>
                  <a:cxn ang="0">
                    <a:pos x="12" y="1"/>
                  </a:cxn>
                  <a:cxn ang="0">
                    <a:pos x="9" y="1"/>
                  </a:cxn>
                  <a:cxn ang="0">
                    <a:pos x="7" y="0"/>
                  </a:cxn>
                </a:cxnLst>
                <a:rect l="0" t="0" r="r" b="b"/>
                <a:pathLst>
                  <a:path w="18" h="900">
                    <a:moveTo>
                      <a:pt x="7" y="0"/>
                    </a:moveTo>
                    <a:lnTo>
                      <a:pt x="3" y="140"/>
                    </a:lnTo>
                    <a:lnTo>
                      <a:pt x="0" y="450"/>
                    </a:lnTo>
                    <a:lnTo>
                      <a:pt x="0" y="759"/>
                    </a:lnTo>
                    <a:lnTo>
                      <a:pt x="4" y="900"/>
                    </a:lnTo>
                    <a:lnTo>
                      <a:pt x="7" y="900"/>
                    </a:lnTo>
                    <a:lnTo>
                      <a:pt x="10" y="899"/>
                    </a:lnTo>
                    <a:lnTo>
                      <a:pt x="13" y="899"/>
                    </a:lnTo>
                    <a:lnTo>
                      <a:pt x="18" y="899"/>
                    </a:lnTo>
                    <a:lnTo>
                      <a:pt x="12" y="696"/>
                    </a:lnTo>
                    <a:lnTo>
                      <a:pt x="12" y="501"/>
                    </a:lnTo>
                    <a:lnTo>
                      <a:pt x="14" y="281"/>
                    </a:lnTo>
                    <a:lnTo>
                      <a:pt x="18" y="3"/>
                    </a:lnTo>
                    <a:lnTo>
                      <a:pt x="14" y="2"/>
                    </a:lnTo>
                    <a:lnTo>
                      <a:pt x="12" y="1"/>
                    </a:lnTo>
                    <a:lnTo>
                      <a:pt x="9" y="1"/>
                    </a:lnTo>
                    <a:lnTo>
                      <a:pt x="7" y="0"/>
                    </a:lnTo>
                    <a:close/>
                  </a:path>
                </a:pathLst>
              </a:custGeom>
              <a:solidFill>
                <a:srgbClr val="6D3F1E"/>
              </a:solidFill>
              <a:ln w="9525">
                <a:noFill/>
                <a:round/>
                <a:headEnd/>
                <a:tailEnd/>
              </a:ln>
            </p:spPr>
            <p:txBody>
              <a:bodyPr/>
              <a:lstStyle/>
              <a:p>
                <a:endParaRPr lang="en-US"/>
              </a:p>
            </p:txBody>
          </p:sp>
          <p:sp>
            <p:nvSpPr>
              <p:cNvPr id="550" name="Freeform 75"/>
              <p:cNvSpPr>
                <a:spLocks/>
              </p:cNvSpPr>
              <p:nvPr/>
            </p:nvSpPr>
            <p:spPr bwMode="auto">
              <a:xfrm>
                <a:off x="2928" y="1155"/>
                <a:ext cx="3" cy="150"/>
              </a:xfrm>
              <a:custGeom>
                <a:avLst/>
                <a:gdLst/>
                <a:ahLst/>
                <a:cxnLst>
                  <a:cxn ang="0">
                    <a:pos x="5" y="0"/>
                  </a:cxn>
                  <a:cxn ang="0">
                    <a:pos x="2" y="140"/>
                  </a:cxn>
                  <a:cxn ang="0">
                    <a:pos x="0" y="450"/>
                  </a:cxn>
                  <a:cxn ang="0">
                    <a:pos x="0" y="759"/>
                  </a:cxn>
                  <a:cxn ang="0">
                    <a:pos x="3" y="900"/>
                  </a:cxn>
                  <a:cxn ang="0">
                    <a:pos x="7" y="900"/>
                  </a:cxn>
                  <a:cxn ang="0">
                    <a:pos x="10" y="899"/>
                  </a:cxn>
                  <a:cxn ang="0">
                    <a:pos x="13" y="899"/>
                  </a:cxn>
                  <a:cxn ang="0">
                    <a:pos x="16" y="899"/>
                  </a:cxn>
                  <a:cxn ang="0">
                    <a:pos x="12" y="696"/>
                  </a:cxn>
                  <a:cxn ang="0">
                    <a:pos x="11" y="501"/>
                  </a:cxn>
                  <a:cxn ang="0">
                    <a:pos x="13" y="281"/>
                  </a:cxn>
                  <a:cxn ang="0">
                    <a:pos x="15" y="3"/>
                  </a:cxn>
                  <a:cxn ang="0">
                    <a:pos x="13" y="2"/>
                  </a:cxn>
                  <a:cxn ang="0">
                    <a:pos x="11" y="1"/>
                  </a:cxn>
                  <a:cxn ang="0">
                    <a:pos x="8" y="1"/>
                  </a:cxn>
                  <a:cxn ang="0">
                    <a:pos x="5" y="0"/>
                  </a:cxn>
                </a:cxnLst>
                <a:rect l="0" t="0" r="r" b="b"/>
                <a:pathLst>
                  <a:path w="16" h="900">
                    <a:moveTo>
                      <a:pt x="5" y="0"/>
                    </a:moveTo>
                    <a:lnTo>
                      <a:pt x="2" y="140"/>
                    </a:lnTo>
                    <a:lnTo>
                      <a:pt x="0" y="450"/>
                    </a:lnTo>
                    <a:lnTo>
                      <a:pt x="0" y="759"/>
                    </a:lnTo>
                    <a:lnTo>
                      <a:pt x="3" y="900"/>
                    </a:lnTo>
                    <a:lnTo>
                      <a:pt x="7" y="900"/>
                    </a:lnTo>
                    <a:lnTo>
                      <a:pt x="10" y="899"/>
                    </a:lnTo>
                    <a:lnTo>
                      <a:pt x="13" y="899"/>
                    </a:lnTo>
                    <a:lnTo>
                      <a:pt x="16" y="899"/>
                    </a:lnTo>
                    <a:lnTo>
                      <a:pt x="12" y="696"/>
                    </a:lnTo>
                    <a:lnTo>
                      <a:pt x="11" y="501"/>
                    </a:lnTo>
                    <a:lnTo>
                      <a:pt x="13" y="281"/>
                    </a:lnTo>
                    <a:lnTo>
                      <a:pt x="15" y="3"/>
                    </a:lnTo>
                    <a:lnTo>
                      <a:pt x="13" y="2"/>
                    </a:lnTo>
                    <a:lnTo>
                      <a:pt x="11" y="1"/>
                    </a:lnTo>
                    <a:lnTo>
                      <a:pt x="8" y="1"/>
                    </a:lnTo>
                    <a:lnTo>
                      <a:pt x="5" y="0"/>
                    </a:lnTo>
                    <a:close/>
                  </a:path>
                </a:pathLst>
              </a:custGeom>
              <a:solidFill>
                <a:srgbClr val="683F21"/>
              </a:solidFill>
              <a:ln w="9525">
                <a:noFill/>
                <a:round/>
                <a:headEnd/>
                <a:tailEnd/>
              </a:ln>
            </p:spPr>
            <p:txBody>
              <a:bodyPr/>
              <a:lstStyle/>
              <a:p>
                <a:endParaRPr lang="en-US"/>
              </a:p>
            </p:txBody>
          </p:sp>
          <p:sp>
            <p:nvSpPr>
              <p:cNvPr id="551" name="Freeform 76"/>
              <p:cNvSpPr>
                <a:spLocks/>
              </p:cNvSpPr>
              <p:nvPr/>
            </p:nvSpPr>
            <p:spPr bwMode="auto">
              <a:xfrm>
                <a:off x="2927" y="1155"/>
                <a:ext cx="3" cy="150"/>
              </a:xfrm>
              <a:custGeom>
                <a:avLst/>
                <a:gdLst/>
                <a:ahLst/>
                <a:cxnLst>
                  <a:cxn ang="0">
                    <a:pos x="6" y="0"/>
                  </a:cxn>
                  <a:cxn ang="0">
                    <a:pos x="2" y="140"/>
                  </a:cxn>
                  <a:cxn ang="0">
                    <a:pos x="0" y="449"/>
                  </a:cxn>
                  <a:cxn ang="0">
                    <a:pos x="0" y="759"/>
                  </a:cxn>
                  <a:cxn ang="0">
                    <a:pos x="3" y="900"/>
                  </a:cxn>
                  <a:cxn ang="0">
                    <a:pos x="6" y="899"/>
                  </a:cxn>
                  <a:cxn ang="0">
                    <a:pos x="9" y="899"/>
                  </a:cxn>
                  <a:cxn ang="0">
                    <a:pos x="13" y="899"/>
                  </a:cxn>
                  <a:cxn ang="0">
                    <a:pos x="15" y="898"/>
                  </a:cxn>
                  <a:cxn ang="0">
                    <a:pos x="10" y="695"/>
                  </a:cxn>
                  <a:cxn ang="0">
                    <a:pos x="10" y="501"/>
                  </a:cxn>
                  <a:cxn ang="0">
                    <a:pos x="13" y="281"/>
                  </a:cxn>
                  <a:cxn ang="0">
                    <a:pos x="15" y="3"/>
                  </a:cxn>
                  <a:cxn ang="0">
                    <a:pos x="13" y="2"/>
                  </a:cxn>
                  <a:cxn ang="0">
                    <a:pos x="10" y="1"/>
                  </a:cxn>
                  <a:cxn ang="0">
                    <a:pos x="8" y="1"/>
                  </a:cxn>
                  <a:cxn ang="0">
                    <a:pos x="6" y="0"/>
                  </a:cxn>
                </a:cxnLst>
                <a:rect l="0" t="0" r="r" b="b"/>
                <a:pathLst>
                  <a:path w="15" h="900">
                    <a:moveTo>
                      <a:pt x="6" y="0"/>
                    </a:moveTo>
                    <a:lnTo>
                      <a:pt x="2" y="140"/>
                    </a:lnTo>
                    <a:lnTo>
                      <a:pt x="0" y="449"/>
                    </a:lnTo>
                    <a:lnTo>
                      <a:pt x="0" y="759"/>
                    </a:lnTo>
                    <a:lnTo>
                      <a:pt x="3" y="900"/>
                    </a:lnTo>
                    <a:lnTo>
                      <a:pt x="6" y="899"/>
                    </a:lnTo>
                    <a:lnTo>
                      <a:pt x="9" y="899"/>
                    </a:lnTo>
                    <a:lnTo>
                      <a:pt x="13" y="899"/>
                    </a:lnTo>
                    <a:lnTo>
                      <a:pt x="15" y="898"/>
                    </a:lnTo>
                    <a:lnTo>
                      <a:pt x="10" y="695"/>
                    </a:lnTo>
                    <a:lnTo>
                      <a:pt x="10" y="501"/>
                    </a:lnTo>
                    <a:lnTo>
                      <a:pt x="13" y="281"/>
                    </a:lnTo>
                    <a:lnTo>
                      <a:pt x="15" y="3"/>
                    </a:lnTo>
                    <a:lnTo>
                      <a:pt x="13" y="2"/>
                    </a:lnTo>
                    <a:lnTo>
                      <a:pt x="10" y="1"/>
                    </a:lnTo>
                    <a:lnTo>
                      <a:pt x="8" y="1"/>
                    </a:lnTo>
                    <a:lnTo>
                      <a:pt x="6" y="0"/>
                    </a:lnTo>
                    <a:close/>
                  </a:path>
                </a:pathLst>
              </a:custGeom>
              <a:solidFill>
                <a:srgbClr val="663F21"/>
              </a:solidFill>
              <a:ln w="9525">
                <a:noFill/>
                <a:round/>
                <a:headEnd/>
                <a:tailEnd/>
              </a:ln>
            </p:spPr>
            <p:txBody>
              <a:bodyPr/>
              <a:lstStyle/>
              <a:p>
                <a:endParaRPr lang="en-US"/>
              </a:p>
            </p:txBody>
          </p:sp>
          <p:sp>
            <p:nvSpPr>
              <p:cNvPr id="552" name="Freeform 77"/>
              <p:cNvSpPr>
                <a:spLocks/>
              </p:cNvSpPr>
              <p:nvPr/>
            </p:nvSpPr>
            <p:spPr bwMode="auto">
              <a:xfrm>
                <a:off x="2926" y="1155"/>
                <a:ext cx="3" cy="149"/>
              </a:xfrm>
              <a:custGeom>
                <a:avLst/>
                <a:gdLst/>
                <a:ahLst/>
                <a:cxnLst>
                  <a:cxn ang="0">
                    <a:pos x="5" y="0"/>
                  </a:cxn>
                  <a:cxn ang="0">
                    <a:pos x="2" y="140"/>
                  </a:cxn>
                  <a:cxn ang="0">
                    <a:pos x="0" y="449"/>
                  </a:cxn>
                  <a:cxn ang="0">
                    <a:pos x="0" y="759"/>
                  </a:cxn>
                  <a:cxn ang="0">
                    <a:pos x="3" y="899"/>
                  </a:cxn>
                  <a:cxn ang="0">
                    <a:pos x="6" y="899"/>
                  </a:cxn>
                  <a:cxn ang="0">
                    <a:pos x="9" y="899"/>
                  </a:cxn>
                  <a:cxn ang="0">
                    <a:pos x="11" y="899"/>
                  </a:cxn>
                  <a:cxn ang="0">
                    <a:pos x="14" y="898"/>
                  </a:cxn>
                  <a:cxn ang="0">
                    <a:pos x="10" y="695"/>
                  </a:cxn>
                  <a:cxn ang="0">
                    <a:pos x="10" y="501"/>
                  </a:cxn>
                  <a:cxn ang="0">
                    <a:pos x="11" y="281"/>
                  </a:cxn>
                  <a:cxn ang="0">
                    <a:pos x="14" y="3"/>
                  </a:cxn>
                  <a:cxn ang="0">
                    <a:pos x="12" y="2"/>
                  </a:cxn>
                  <a:cxn ang="0">
                    <a:pos x="10" y="1"/>
                  </a:cxn>
                  <a:cxn ang="0">
                    <a:pos x="7" y="1"/>
                  </a:cxn>
                  <a:cxn ang="0">
                    <a:pos x="5" y="0"/>
                  </a:cxn>
                </a:cxnLst>
                <a:rect l="0" t="0" r="r" b="b"/>
                <a:pathLst>
                  <a:path w="14" h="899">
                    <a:moveTo>
                      <a:pt x="5" y="0"/>
                    </a:moveTo>
                    <a:lnTo>
                      <a:pt x="2" y="140"/>
                    </a:lnTo>
                    <a:lnTo>
                      <a:pt x="0" y="449"/>
                    </a:lnTo>
                    <a:lnTo>
                      <a:pt x="0" y="759"/>
                    </a:lnTo>
                    <a:lnTo>
                      <a:pt x="3" y="899"/>
                    </a:lnTo>
                    <a:lnTo>
                      <a:pt x="6" y="899"/>
                    </a:lnTo>
                    <a:lnTo>
                      <a:pt x="9" y="899"/>
                    </a:lnTo>
                    <a:lnTo>
                      <a:pt x="11" y="899"/>
                    </a:lnTo>
                    <a:lnTo>
                      <a:pt x="14" y="898"/>
                    </a:lnTo>
                    <a:lnTo>
                      <a:pt x="10" y="695"/>
                    </a:lnTo>
                    <a:lnTo>
                      <a:pt x="10" y="501"/>
                    </a:lnTo>
                    <a:lnTo>
                      <a:pt x="11" y="281"/>
                    </a:lnTo>
                    <a:lnTo>
                      <a:pt x="14" y="3"/>
                    </a:lnTo>
                    <a:lnTo>
                      <a:pt x="12" y="2"/>
                    </a:lnTo>
                    <a:lnTo>
                      <a:pt x="10" y="1"/>
                    </a:lnTo>
                    <a:lnTo>
                      <a:pt x="7" y="1"/>
                    </a:lnTo>
                    <a:lnTo>
                      <a:pt x="5" y="0"/>
                    </a:lnTo>
                    <a:close/>
                  </a:path>
                </a:pathLst>
              </a:custGeom>
              <a:solidFill>
                <a:srgbClr val="5E3D21"/>
              </a:solidFill>
              <a:ln w="9525">
                <a:noFill/>
                <a:round/>
                <a:headEnd/>
                <a:tailEnd/>
              </a:ln>
            </p:spPr>
            <p:txBody>
              <a:bodyPr/>
              <a:lstStyle/>
              <a:p>
                <a:endParaRPr lang="en-US"/>
              </a:p>
            </p:txBody>
          </p:sp>
          <p:sp>
            <p:nvSpPr>
              <p:cNvPr id="553" name="Freeform 78"/>
              <p:cNvSpPr>
                <a:spLocks/>
              </p:cNvSpPr>
              <p:nvPr/>
            </p:nvSpPr>
            <p:spPr bwMode="auto">
              <a:xfrm>
                <a:off x="2925" y="1155"/>
                <a:ext cx="3" cy="149"/>
              </a:xfrm>
              <a:custGeom>
                <a:avLst/>
                <a:gdLst/>
                <a:ahLst/>
                <a:cxnLst>
                  <a:cxn ang="0">
                    <a:pos x="7" y="0"/>
                  </a:cxn>
                  <a:cxn ang="0">
                    <a:pos x="2" y="140"/>
                  </a:cxn>
                  <a:cxn ang="0">
                    <a:pos x="0" y="449"/>
                  </a:cxn>
                  <a:cxn ang="0">
                    <a:pos x="0" y="759"/>
                  </a:cxn>
                  <a:cxn ang="0">
                    <a:pos x="3" y="899"/>
                  </a:cxn>
                  <a:cxn ang="0">
                    <a:pos x="7" y="899"/>
                  </a:cxn>
                  <a:cxn ang="0">
                    <a:pos x="10" y="898"/>
                  </a:cxn>
                  <a:cxn ang="0">
                    <a:pos x="13" y="898"/>
                  </a:cxn>
                  <a:cxn ang="0">
                    <a:pos x="16" y="898"/>
                  </a:cxn>
                  <a:cxn ang="0">
                    <a:pos x="12" y="695"/>
                  </a:cxn>
                  <a:cxn ang="0">
                    <a:pos x="12" y="501"/>
                  </a:cxn>
                  <a:cxn ang="0">
                    <a:pos x="13" y="281"/>
                  </a:cxn>
                  <a:cxn ang="0">
                    <a:pos x="16" y="3"/>
                  </a:cxn>
                  <a:cxn ang="0">
                    <a:pos x="14" y="2"/>
                  </a:cxn>
                  <a:cxn ang="0">
                    <a:pos x="12" y="1"/>
                  </a:cxn>
                  <a:cxn ang="0">
                    <a:pos x="9" y="1"/>
                  </a:cxn>
                  <a:cxn ang="0">
                    <a:pos x="7" y="0"/>
                  </a:cxn>
                </a:cxnLst>
                <a:rect l="0" t="0" r="r" b="b"/>
                <a:pathLst>
                  <a:path w="16" h="899">
                    <a:moveTo>
                      <a:pt x="7" y="0"/>
                    </a:moveTo>
                    <a:lnTo>
                      <a:pt x="2" y="140"/>
                    </a:lnTo>
                    <a:lnTo>
                      <a:pt x="0" y="449"/>
                    </a:lnTo>
                    <a:lnTo>
                      <a:pt x="0" y="759"/>
                    </a:lnTo>
                    <a:lnTo>
                      <a:pt x="3" y="899"/>
                    </a:lnTo>
                    <a:lnTo>
                      <a:pt x="7" y="899"/>
                    </a:lnTo>
                    <a:lnTo>
                      <a:pt x="10" y="898"/>
                    </a:lnTo>
                    <a:lnTo>
                      <a:pt x="13" y="898"/>
                    </a:lnTo>
                    <a:lnTo>
                      <a:pt x="16" y="898"/>
                    </a:lnTo>
                    <a:lnTo>
                      <a:pt x="12" y="695"/>
                    </a:lnTo>
                    <a:lnTo>
                      <a:pt x="12" y="501"/>
                    </a:lnTo>
                    <a:lnTo>
                      <a:pt x="13" y="281"/>
                    </a:lnTo>
                    <a:lnTo>
                      <a:pt x="16" y="3"/>
                    </a:lnTo>
                    <a:lnTo>
                      <a:pt x="14" y="2"/>
                    </a:lnTo>
                    <a:lnTo>
                      <a:pt x="12" y="1"/>
                    </a:lnTo>
                    <a:lnTo>
                      <a:pt x="9" y="1"/>
                    </a:lnTo>
                    <a:lnTo>
                      <a:pt x="7" y="0"/>
                    </a:lnTo>
                    <a:close/>
                  </a:path>
                </a:pathLst>
              </a:custGeom>
              <a:solidFill>
                <a:srgbClr val="5B3D21"/>
              </a:solidFill>
              <a:ln w="9525">
                <a:noFill/>
                <a:round/>
                <a:headEnd/>
                <a:tailEnd/>
              </a:ln>
            </p:spPr>
            <p:txBody>
              <a:bodyPr/>
              <a:lstStyle/>
              <a:p>
                <a:endParaRPr lang="en-US"/>
              </a:p>
            </p:txBody>
          </p:sp>
          <p:sp>
            <p:nvSpPr>
              <p:cNvPr id="554" name="Freeform 79"/>
              <p:cNvSpPr>
                <a:spLocks/>
              </p:cNvSpPr>
              <p:nvPr/>
            </p:nvSpPr>
            <p:spPr bwMode="auto">
              <a:xfrm>
                <a:off x="2924" y="1154"/>
                <a:ext cx="3" cy="150"/>
              </a:xfrm>
              <a:custGeom>
                <a:avLst/>
                <a:gdLst/>
                <a:ahLst/>
                <a:cxnLst>
                  <a:cxn ang="0">
                    <a:pos x="6" y="0"/>
                  </a:cxn>
                  <a:cxn ang="0">
                    <a:pos x="2" y="140"/>
                  </a:cxn>
                  <a:cxn ang="0">
                    <a:pos x="0" y="449"/>
                  </a:cxn>
                  <a:cxn ang="0">
                    <a:pos x="0" y="758"/>
                  </a:cxn>
                  <a:cxn ang="0">
                    <a:pos x="3" y="899"/>
                  </a:cxn>
                  <a:cxn ang="0">
                    <a:pos x="6" y="898"/>
                  </a:cxn>
                  <a:cxn ang="0">
                    <a:pos x="9" y="898"/>
                  </a:cxn>
                  <a:cxn ang="0">
                    <a:pos x="13" y="898"/>
                  </a:cxn>
                  <a:cxn ang="0">
                    <a:pos x="16" y="898"/>
                  </a:cxn>
                  <a:cxn ang="0">
                    <a:pos x="12" y="695"/>
                  </a:cxn>
                  <a:cxn ang="0">
                    <a:pos x="12" y="501"/>
                  </a:cxn>
                  <a:cxn ang="0">
                    <a:pos x="13" y="281"/>
                  </a:cxn>
                  <a:cxn ang="0">
                    <a:pos x="16" y="4"/>
                  </a:cxn>
                  <a:cxn ang="0">
                    <a:pos x="14" y="3"/>
                  </a:cxn>
                  <a:cxn ang="0">
                    <a:pos x="12" y="2"/>
                  </a:cxn>
                  <a:cxn ang="0">
                    <a:pos x="8" y="1"/>
                  </a:cxn>
                  <a:cxn ang="0">
                    <a:pos x="6" y="0"/>
                  </a:cxn>
                </a:cxnLst>
                <a:rect l="0" t="0" r="r" b="b"/>
                <a:pathLst>
                  <a:path w="16" h="899">
                    <a:moveTo>
                      <a:pt x="6" y="0"/>
                    </a:moveTo>
                    <a:lnTo>
                      <a:pt x="2" y="140"/>
                    </a:lnTo>
                    <a:lnTo>
                      <a:pt x="0" y="449"/>
                    </a:lnTo>
                    <a:lnTo>
                      <a:pt x="0" y="758"/>
                    </a:lnTo>
                    <a:lnTo>
                      <a:pt x="3" y="899"/>
                    </a:lnTo>
                    <a:lnTo>
                      <a:pt x="6" y="898"/>
                    </a:lnTo>
                    <a:lnTo>
                      <a:pt x="9" y="898"/>
                    </a:lnTo>
                    <a:lnTo>
                      <a:pt x="13" y="898"/>
                    </a:lnTo>
                    <a:lnTo>
                      <a:pt x="16" y="898"/>
                    </a:lnTo>
                    <a:lnTo>
                      <a:pt x="12" y="695"/>
                    </a:lnTo>
                    <a:lnTo>
                      <a:pt x="12" y="501"/>
                    </a:lnTo>
                    <a:lnTo>
                      <a:pt x="13" y="281"/>
                    </a:lnTo>
                    <a:lnTo>
                      <a:pt x="16" y="4"/>
                    </a:lnTo>
                    <a:lnTo>
                      <a:pt x="14" y="3"/>
                    </a:lnTo>
                    <a:lnTo>
                      <a:pt x="12" y="2"/>
                    </a:lnTo>
                    <a:lnTo>
                      <a:pt x="8" y="1"/>
                    </a:lnTo>
                    <a:lnTo>
                      <a:pt x="6" y="0"/>
                    </a:lnTo>
                    <a:close/>
                  </a:path>
                </a:pathLst>
              </a:custGeom>
              <a:solidFill>
                <a:srgbClr val="563D23"/>
              </a:solidFill>
              <a:ln w="9525">
                <a:noFill/>
                <a:round/>
                <a:headEnd/>
                <a:tailEnd/>
              </a:ln>
            </p:spPr>
            <p:txBody>
              <a:bodyPr/>
              <a:lstStyle/>
              <a:p>
                <a:endParaRPr lang="en-US"/>
              </a:p>
            </p:txBody>
          </p:sp>
          <p:sp>
            <p:nvSpPr>
              <p:cNvPr id="555" name="Freeform 80"/>
              <p:cNvSpPr>
                <a:spLocks/>
              </p:cNvSpPr>
              <p:nvPr/>
            </p:nvSpPr>
            <p:spPr bwMode="auto">
              <a:xfrm>
                <a:off x="2923" y="1154"/>
                <a:ext cx="3" cy="150"/>
              </a:xfrm>
              <a:custGeom>
                <a:avLst/>
                <a:gdLst/>
                <a:ahLst/>
                <a:cxnLst>
                  <a:cxn ang="0">
                    <a:pos x="6" y="0"/>
                  </a:cxn>
                  <a:cxn ang="0">
                    <a:pos x="3" y="140"/>
                  </a:cxn>
                  <a:cxn ang="0">
                    <a:pos x="0" y="449"/>
                  </a:cxn>
                  <a:cxn ang="0">
                    <a:pos x="0" y="758"/>
                  </a:cxn>
                  <a:cxn ang="0">
                    <a:pos x="5" y="898"/>
                  </a:cxn>
                  <a:cxn ang="0">
                    <a:pos x="7" y="898"/>
                  </a:cxn>
                  <a:cxn ang="0">
                    <a:pos x="10" y="898"/>
                  </a:cxn>
                  <a:cxn ang="0">
                    <a:pos x="13" y="898"/>
                  </a:cxn>
                  <a:cxn ang="0">
                    <a:pos x="16" y="897"/>
                  </a:cxn>
                  <a:cxn ang="0">
                    <a:pos x="12" y="695"/>
                  </a:cxn>
                  <a:cxn ang="0">
                    <a:pos x="11" y="501"/>
                  </a:cxn>
                  <a:cxn ang="0">
                    <a:pos x="13" y="281"/>
                  </a:cxn>
                  <a:cxn ang="0">
                    <a:pos x="15" y="4"/>
                  </a:cxn>
                  <a:cxn ang="0">
                    <a:pos x="13" y="3"/>
                  </a:cxn>
                  <a:cxn ang="0">
                    <a:pos x="11" y="2"/>
                  </a:cxn>
                  <a:cxn ang="0">
                    <a:pos x="8" y="1"/>
                  </a:cxn>
                  <a:cxn ang="0">
                    <a:pos x="6" y="0"/>
                  </a:cxn>
                </a:cxnLst>
                <a:rect l="0" t="0" r="r" b="b"/>
                <a:pathLst>
                  <a:path w="16" h="898">
                    <a:moveTo>
                      <a:pt x="6" y="0"/>
                    </a:moveTo>
                    <a:lnTo>
                      <a:pt x="3" y="140"/>
                    </a:lnTo>
                    <a:lnTo>
                      <a:pt x="0" y="449"/>
                    </a:lnTo>
                    <a:lnTo>
                      <a:pt x="0" y="758"/>
                    </a:lnTo>
                    <a:lnTo>
                      <a:pt x="5" y="898"/>
                    </a:lnTo>
                    <a:lnTo>
                      <a:pt x="7" y="898"/>
                    </a:lnTo>
                    <a:lnTo>
                      <a:pt x="10" y="898"/>
                    </a:lnTo>
                    <a:lnTo>
                      <a:pt x="13" y="898"/>
                    </a:lnTo>
                    <a:lnTo>
                      <a:pt x="16" y="897"/>
                    </a:lnTo>
                    <a:lnTo>
                      <a:pt x="12" y="695"/>
                    </a:lnTo>
                    <a:lnTo>
                      <a:pt x="11" y="501"/>
                    </a:lnTo>
                    <a:lnTo>
                      <a:pt x="13" y="281"/>
                    </a:lnTo>
                    <a:lnTo>
                      <a:pt x="15" y="4"/>
                    </a:lnTo>
                    <a:lnTo>
                      <a:pt x="13" y="3"/>
                    </a:lnTo>
                    <a:lnTo>
                      <a:pt x="11" y="2"/>
                    </a:lnTo>
                    <a:lnTo>
                      <a:pt x="8" y="1"/>
                    </a:lnTo>
                    <a:lnTo>
                      <a:pt x="6" y="0"/>
                    </a:lnTo>
                    <a:close/>
                  </a:path>
                </a:pathLst>
              </a:custGeom>
              <a:solidFill>
                <a:srgbClr val="513D26"/>
              </a:solidFill>
              <a:ln w="9525">
                <a:noFill/>
                <a:round/>
                <a:headEnd/>
                <a:tailEnd/>
              </a:ln>
            </p:spPr>
            <p:txBody>
              <a:bodyPr/>
              <a:lstStyle/>
              <a:p>
                <a:endParaRPr lang="en-US"/>
              </a:p>
            </p:txBody>
          </p:sp>
          <p:sp>
            <p:nvSpPr>
              <p:cNvPr id="556" name="Freeform 81"/>
              <p:cNvSpPr>
                <a:spLocks/>
              </p:cNvSpPr>
              <p:nvPr/>
            </p:nvSpPr>
            <p:spPr bwMode="auto">
              <a:xfrm>
                <a:off x="2923" y="1154"/>
                <a:ext cx="2" cy="150"/>
              </a:xfrm>
              <a:custGeom>
                <a:avLst/>
                <a:gdLst/>
                <a:ahLst/>
                <a:cxnLst>
                  <a:cxn ang="0">
                    <a:pos x="5" y="0"/>
                  </a:cxn>
                  <a:cxn ang="0">
                    <a:pos x="2" y="140"/>
                  </a:cxn>
                  <a:cxn ang="0">
                    <a:pos x="0" y="449"/>
                  </a:cxn>
                  <a:cxn ang="0">
                    <a:pos x="0" y="758"/>
                  </a:cxn>
                  <a:cxn ang="0">
                    <a:pos x="3" y="898"/>
                  </a:cxn>
                  <a:cxn ang="0">
                    <a:pos x="7" y="898"/>
                  </a:cxn>
                  <a:cxn ang="0">
                    <a:pos x="10" y="897"/>
                  </a:cxn>
                  <a:cxn ang="0">
                    <a:pos x="13" y="897"/>
                  </a:cxn>
                  <a:cxn ang="0">
                    <a:pos x="15" y="897"/>
                  </a:cxn>
                  <a:cxn ang="0">
                    <a:pos x="11" y="695"/>
                  </a:cxn>
                  <a:cxn ang="0">
                    <a:pos x="11" y="501"/>
                  </a:cxn>
                  <a:cxn ang="0">
                    <a:pos x="12" y="281"/>
                  </a:cxn>
                  <a:cxn ang="0">
                    <a:pos x="15" y="4"/>
                  </a:cxn>
                  <a:cxn ang="0">
                    <a:pos x="13" y="3"/>
                  </a:cxn>
                  <a:cxn ang="0">
                    <a:pos x="11" y="2"/>
                  </a:cxn>
                  <a:cxn ang="0">
                    <a:pos x="9" y="1"/>
                  </a:cxn>
                  <a:cxn ang="0">
                    <a:pos x="5" y="0"/>
                  </a:cxn>
                </a:cxnLst>
                <a:rect l="0" t="0" r="r" b="b"/>
                <a:pathLst>
                  <a:path w="15" h="898">
                    <a:moveTo>
                      <a:pt x="5" y="0"/>
                    </a:moveTo>
                    <a:lnTo>
                      <a:pt x="2" y="140"/>
                    </a:lnTo>
                    <a:lnTo>
                      <a:pt x="0" y="449"/>
                    </a:lnTo>
                    <a:lnTo>
                      <a:pt x="0" y="758"/>
                    </a:lnTo>
                    <a:lnTo>
                      <a:pt x="3" y="898"/>
                    </a:lnTo>
                    <a:lnTo>
                      <a:pt x="7" y="898"/>
                    </a:lnTo>
                    <a:lnTo>
                      <a:pt x="10" y="897"/>
                    </a:lnTo>
                    <a:lnTo>
                      <a:pt x="13" y="897"/>
                    </a:lnTo>
                    <a:lnTo>
                      <a:pt x="15" y="897"/>
                    </a:lnTo>
                    <a:lnTo>
                      <a:pt x="11" y="695"/>
                    </a:lnTo>
                    <a:lnTo>
                      <a:pt x="11" y="501"/>
                    </a:lnTo>
                    <a:lnTo>
                      <a:pt x="12" y="281"/>
                    </a:lnTo>
                    <a:lnTo>
                      <a:pt x="15" y="4"/>
                    </a:lnTo>
                    <a:lnTo>
                      <a:pt x="13" y="3"/>
                    </a:lnTo>
                    <a:lnTo>
                      <a:pt x="11" y="2"/>
                    </a:lnTo>
                    <a:lnTo>
                      <a:pt x="9" y="1"/>
                    </a:lnTo>
                    <a:lnTo>
                      <a:pt x="5" y="0"/>
                    </a:lnTo>
                    <a:close/>
                  </a:path>
                </a:pathLst>
              </a:custGeom>
              <a:solidFill>
                <a:srgbClr val="4C3A23"/>
              </a:solidFill>
              <a:ln w="9525">
                <a:noFill/>
                <a:round/>
                <a:headEnd/>
                <a:tailEnd/>
              </a:ln>
            </p:spPr>
            <p:txBody>
              <a:bodyPr/>
              <a:lstStyle/>
              <a:p>
                <a:endParaRPr lang="en-US"/>
              </a:p>
            </p:txBody>
          </p:sp>
          <p:sp>
            <p:nvSpPr>
              <p:cNvPr id="557" name="Freeform 82"/>
              <p:cNvSpPr>
                <a:spLocks/>
              </p:cNvSpPr>
              <p:nvPr/>
            </p:nvSpPr>
            <p:spPr bwMode="auto">
              <a:xfrm>
                <a:off x="2922" y="1154"/>
                <a:ext cx="2" cy="149"/>
              </a:xfrm>
              <a:custGeom>
                <a:avLst/>
                <a:gdLst/>
                <a:ahLst/>
                <a:cxnLst>
                  <a:cxn ang="0">
                    <a:pos x="5" y="0"/>
                  </a:cxn>
                  <a:cxn ang="0">
                    <a:pos x="2" y="140"/>
                  </a:cxn>
                  <a:cxn ang="0">
                    <a:pos x="0" y="449"/>
                  </a:cxn>
                  <a:cxn ang="0">
                    <a:pos x="0" y="758"/>
                  </a:cxn>
                  <a:cxn ang="0">
                    <a:pos x="3" y="898"/>
                  </a:cxn>
                  <a:cxn ang="0">
                    <a:pos x="15" y="897"/>
                  </a:cxn>
                  <a:cxn ang="0">
                    <a:pos x="10" y="695"/>
                  </a:cxn>
                  <a:cxn ang="0">
                    <a:pos x="10" y="501"/>
                  </a:cxn>
                  <a:cxn ang="0">
                    <a:pos x="12" y="281"/>
                  </a:cxn>
                  <a:cxn ang="0">
                    <a:pos x="15" y="4"/>
                  </a:cxn>
                  <a:cxn ang="0">
                    <a:pos x="5" y="0"/>
                  </a:cxn>
                </a:cxnLst>
                <a:rect l="0" t="0" r="r" b="b"/>
                <a:pathLst>
                  <a:path w="15" h="898">
                    <a:moveTo>
                      <a:pt x="5" y="0"/>
                    </a:moveTo>
                    <a:lnTo>
                      <a:pt x="2" y="140"/>
                    </a:lnTo>
                    <a:lnTo>
                      <a:pt x="0" y="449"/>
                    </a:lnTo>
                    <a:lnTo>
                      <a:pt x="0" y="758"/>
                    </a:lnTo>
                    <a:lnTo>
                      <a:pt x="3" y="898"/>
                    </a:lnTo>
                    <a:lnTo>
                      <a:pt x="15" y="897"/>
                    </a:lnTo>
                    <a:lnTo>
                      <a:pt x="10" y="695"/>
                    </a:lnTo>
                    <a:lnTo>
                      <a:pt x="10" y="501"/>
                    </a:lnTo>
                    <a:lnTo>
                      <a:pt x="12" y="281"/>
                    </a:lnTo>
                    <a:lnTo>
                      <a:pt x="15" y="4"/>
                    </a:lnTo>
                    <a:lnTo>
                      <a:pt x="5" y="0"/>
                    </a:lnTo>
                    <a:close/>
                  </a:path>
                </a:pathLst>
              </a:custGeom>
              <a:solidFill>
                <a:srgbClr val="473A26"/>
              </a:solidFill>
              <a:ln w="9525">
                <a:noFill/>
                <a:round/>
                <a:headEnd/>
                <a:tailEnd/>
              </a:ln>
            </p:spPr>
            <p:txBody>
              <a:bodyPr/>
              <a:lstStyle/>
              <a:p>
                <a:endParaRPr lang="en-US"/>
              </a:p>
            </p:txBody>
          </p:sp>
          <p:sp>
            <p:nvSpPr>
              <p:cNvPr id="558" name="Freeform 83"/>
              <p:cNvSpPr>
                <a:spLocks/>
              </p:cNvSpPr>
              <p:nvPr/>
            </p:nvSpPr>
            <p:spPr bwMode="auto">
              <a:xfrm>
                <a:off x="2933" y="1156"/>
                <a:ext cx="3" cy="150"/>
              </a:xfrm>
              <a:custGeom>
                <a:avLst/>
                <a:gdLst/>
                <a:ahLst/>
                <a:cxnLst>
                  <a:cxn ang="0">
                    <a:pos x="5" y="0"/>
                  </a:cxn>
                  <a:cxn ang="0">
                    <a:pos x="2" y="140"/>
                  </a:cxn>
                  <a:cxn ang="0">
                    <a:pos x="0" y="449"/>
                  </a:cxn>
                  <a:cxn ang="0">
                    <a:pos x="0" y="758"/>
                  </a:cxn>
                  <a:cxn ang="0">
                    <a:pos x="3" y="898"/>
                  </a:cxn>
                  <a:cxn ang="0">
                    <a:pos x="15" y="897"/>
                  </a:cxn>
                  <a:cxn ang="0">
                    <a:pos x="11" y="695"/>
                  </a:cxn>
                  <a:cxn ang="0">
                    <a:pos x="11" y="501"/>
                  </a:cxn>
                  <a:cxn ang="0">
                    <a:pos x="13" y="281"/>
                  </a:cxn>
                  <a:cxn ang="0">
                    <a:pos x="15" y="4"/>
                  </a:cxn>
                  <a:cxn ang="0">
                    <a:pos x="5" y="0"/>
                  </a:cxn>
                </a:cxnLst>
                <a:rect l="0" t="0" r="r" b="b"/>
                <a:pathLst>
                  <a:path w="15" h="898">
                    <a:moveTo>
                      <a:pt x="5" y="0"/>
                    </a:moveTo>
                    <a:lnTo>
                      <a:pt x="2" y="140"/>
                    </a:lnTo>
                    <a:lnTo>
                      <a:pt x="0" y="449"/>
                    </a:lnTo>
                    <a:lnTo>
                      <a:pt x="0" y="758"/>
                    </a:lnTo>
                    <a:lnTo>
                      <a:pt x="3" y="898"/>
                    </a:lnTo>
                    <a:lnTo>
                      <a:pt x="15" y="897"/>
                    </a:lnTo>
                    <a:lnTo>
                      <a:pt x="11" y="695"/>
                    </a:lnTo>
                    <a:lnTo>
                      <a:pt x="11" y="501"/>
                    </a:lnTo>
                    <a:lnTo>
                      <a:pt x="13" y="281"/>
                    </a:lnTo>
                    <a:lnTo>
                      <a:pt x="15" y="4"/>
                    </a:lnTo>
                    <a:lnTo>
                      <a:pt x="5" y="0"/>
                    </a:lnTo>
                    <a:close/>
                  </a:path>
                </a:pathLst>
              </a:custGeom>
              <a:solidFill>
                <a:srgbClr val="002D38"/>
              </a:solidFill>
              <a:ln w="9525">
                <a:noFill/>
                <a:round/>
                <a:headEnd/>
                <a:tailEnd/>
              </a:ln>
            </p:spPr>
            <p:txBody>
              <a:bodyPr/>
              <a:lstStyle/>
              <a:p>
                <a:endParaRPr lang="en-US"/>
              </a:p>
            </p:txBody>
          </p:sp>
          <p:sp>
            <p:nvSpPr>
              <p:cNvPr id="559" name="Freeform 84"/>
              <p:cNvSpPr>
                <a:spLocks/>
              </p:cNvSpPr>
              <p:nvPr/>
            </p:nvSpPr>
            <p:spPr bwMode="auto">
              <a:xfrm>
                <a:off x="2752" y="1182"/>
                <a:ext cx="36" cy="150"/>
              </a:xfrm>
              <a:custGeom>
                <a:avLst/>
                <a:gdLst/>
                <a:ahLst/>
                <a:cxnLst>
                  <a:cxn ang="0">
                    <a:pos x="0" y="22"/>
                  </a:cxn>
                  <a:cxn ang="0">
                    <a:pos x="215" y="0"/>
                  </a:cxn>
                  <a:cxn ang="0">
                    <a:pos x="216" y="884"/>
                  </a:cxn>
                  <a:cxn ang="0">
                    <a:pos x="216" y="900"/>
                  </a:cxn>
                  <a:cxn ang="0">
                    <a:pos x="41" y="899"/>
                  </a:cxn>
                  <a:cxn ang="0">
                    <a:pos x="39" y="865"/>
                  </a:cxn>
                  <a:cxn ang="0">
                    <a:pos x="1" y="859"/>
                  </a:cxn>
                  <a:cxn ang="0">
                    <a:pos x="0" y="22"/>
                  </a:cxn>
                </a:cxnLst>
                <a:rect l="0" t="0" r="r" b="b"/>
                <a:pathLst>
                  <a:path w="216" h="900">
                    <a:moveTo>
                      <a:pt x="0" y="22"/>
                    </a:moveTo>
                    <a:lnTo>
                      <a:pt x="215" y="0"/>
                    </a:lnTo>
                    <a:lnTo>
                      <a:pt x="216" y="884"/>
                    </a:lnTo>
                    <a:lnTo>
                      <a:pt x="216" y="900"/>
                    </a:lnTo>
                    <a:lnTo>
                      <a:pt x="41" y="899"/>
                    </a:lnTo>
                    <a:lnTo>
                      <a:pt x="39" y="865"/>
                    </a:lnTo>
                    <a:lnTo>
                      <a:pt x="1" y="859"/>
                    </a:lnTo>
                    <a:lnTo>
                      <a:pt x="0" y="22"/>
                    </a:lnTo>
                    <a:close/>
                  </a:path>
                </a:pathLst>
              </a:custGeom>
              <a:solidFill>
                <a:srgbClr val="AA8E70"/>
              </a:solidFill>
              <a:ln w="9525">
                <a:noFill/>
                <a:round/>
                <a:headEnd/>
                <a:tailEnd/>
              </a:ln>
            </p:spPr>
            <p:txBody>
              <a:bodyPr/>
              <a:lstStyle/>
              <a:p>
                <a:endParaRPr lang="en-US"/>
              </a:p>
            </p:txBody>
          </p:sp>
          <p:sp>
            <p:nvSpPr>
              <p:cNvPr id="560" name="Freeform 85"/>
              <p:cNvSpPr>
                <a:spLocks/>
              </p:cNvSpPr>
              <p:nvPr/>
            </p:nvSpPr>
            <p:spPr bwMode="auto">
              <a:xfrm>
                <a:off x="2752" y="1182"/>
                <a:ext cx="36" cy="139"/>
              </a:xfrm>
              <a:custGeom>
                <a:avLst/>
                <a:gdLst/>
                <a:ahLst/>
                <a:cxnLst>
                  <a:cxn ang="0">
                    <a:pos x="0" y="22"/>
                  </a:cxn>
                  <a:cxn ang="0">
                    <a:pos x="14" y="21"/>
                  </a:cxn>
                  <a:cxn ang="0">
                    <a:pos x="27" y="19"/>
                  </a:cxn>
                  <a:cxn ang="0">
                    <a:pos x="40" y="18"/>
                  </a:cxn>
                  <a:cxn ang="0">
                    <a:pos x="53" y="17"/>
                  </a:cxn>
                  <a:cxn ang="0">
                    <a:pos x="67" y="14"/>
                  </a:cxn>
                  <a:cxn ang="0">
                    <a:pos x="81" y="13"/>
                  </a:cxn>
                  <a:cxn ang="0">
                    <a:pos x="94" y="12"/>
                  </a:cxn>
                  <a:cxn ang="0">
                    <a:pos x="107" y="10"/>
                  </a:cxn>
                  <a:cxn ang="0">
                    <a:pos x="121" y="9"/>
                  </a:cxn>
                  <a:cxn ang="0">
                    <a:pos x="134" y="8"/>
                  </a:cxn>
                  <a:cxn ang="0">
                    <a:pos x="148" y="7"/>
                  </a:cxn>
                  <a:cxn ang="0">
                    <a:pos x="162" y="5"/>
                  </a:cxn>
                  <a:cxn ang="0">
                    <a:pos x="175" y="4"/>
                  </a:cxn>
                  <a:cxn ang="0">
                    <a:pos x="188" y="3"/>
                  </a:cxn>
                  <a:cxn ang="0">
                    <a:pos x="201" y="1"/>
                  </a:cxn>
                  <a:cxn ang="0">
                    <a:pos x="215" y="0"/>
                  </a:cxn>
                  <a:cxn ang="0">
                    <a:pos x="215" y="205"/>
                  </a:cxn>
                  <a:cxn ang="0">
                    <a:pos x="216" y="410"/>
                  </a:cxn>
                  <a:cxn ang="0">
                    <a:pos x="216" y="615"/>
                  </a:cxn>
                  <a:cxn ang="0">
                    <a:pos x="216" y="820"/>
                  </a:cxn>
                  <a:cxn ang="0">
                    <a:pos x="216" y="824"/>
                  </a:cxn>
                  <a:cxn ang="0">
                    <a:pos x="216" y="827"/>
                  </a:cxn>
                  <a:cxn ang="0">
                    <a:pos x="216" y="831"/>
                  </a:cxn>
                  <a:cxn ang="0">
                    <a:pos x="216" y="835"/>
                  </a:cxn>
                  <a:cxn ang="0">
                    <a:pos x="205" y="835"/>
                  </a:cxn>
                  <a:cxn ang="0">
                    <a:pos x="195" y="835"/>
                  </a:cxn>
                  <a:cxn ang="0">
                    <a:pos x="184" y="835"/>
                  </a:cxn>
                  <a:cxn ang="0">
                    <a:pos x="172" y="835"/>
                  </a:cxn>
                  <a:cxn ang="0">
                    <a:pos x="162" y="835"/>
                  </a:cxn>
                  <a:cxn ang="0">
                    <a:pos x="151" y="835"/>
                  </a:cxn>
                  <a:cxn ang="0">
                    <a:pos x="140" y="835"/>
                  </a:cxn>
                  <a:cxn ang="0">
                    <a:pos x="129" y="834"/>
                  </a:cxn>
                  <a:cxn ang="0">
                    <a:pos x="118" y="834"/>
                  </a:cxn>
                  <a:cxn ang="0">
                    <a:pos x="107" y="834"/>
                  </a:cxn>
                  <a:cxn ang="0">
                    <a:pos x="97" y="834"/>
                  </a:cxn>
                  <a:cxn ang="0">
                    <a:pos x="85" y="834"/>
                  </a:cxn>
                  <a:cxn ang="0">
                    <a:pos x="74" y="834"/>
                  </a:cxn>
                  <a:cxn ang="0">
                    <a:pos x="64" y="834"/>
                  </a:cxn>
                  <a:cxn ang="0">
                    <a:pos x="52" y="834"/>
                  </a:cxn>
                  <a:cxn ang="0">
                    <a:pos x="41" y="834"/>
                  </a:cxn>
                  <a:cxn ang="0">
                    <a:pos x="40" y="826"/>
                  </a:cxn>
                  <a:cxn ang="0">
                    <a:pos x="40" y="819"/>
                  </a:cxn>
                  <a:cxn ang="0">
                    <a:pos x="39" y="811"/>
                  </a:cxn>
                  <a:cxn ang="0">
                    <a:pos x="39" y="803"/>
                  </a:cxn>
                  <a:cxn ang="0">
                    <a:pos x="35" y="803"/>
                  </a:cxn>
                  <a:cxn ang="0">
                    <a:pos x="30" y="802"/>
                  </a:cxn>
                  <a:cxn ang="0">
                    <a:pos x="25" y="802"/>
                  </a:cxn>
                  <a:cxn ang="0">
                    <a:pos x="20" y="801"/>
                  </a:cxn>
                  <a:cxn ang="0">
                    <a:pos x="16" y="800"/>
                  </a:cxn>
                  <a:cxn ang="0">
                    <a:pos x="11" y="799"/>
                  </a:cxn>
                  <a:cxn ang="0">
                    <a:pos x="6" y="799"/>
                  </a:cxn>
                  <a:cxn ang="0">
                    <a:pos x="1" y="798"/>
                  </a:cxn>
                  <a:cxn ang="0">
                    <a:pos x="1" y="604"/>
                  </a:cxn>
                  <a:cxn ang="0">
                    <a:pos x="1" y="410"/>
                  </a:cxn>
                  <a:cxn ang="0">
                    <a:pos x="1" y="215"/>
                  </a:cxn>
                  <a:cxn ang="0">
                    <a:pos x="0" y="22"/>
                  </a:cxn>
                </a:cxnLst>
                <a:rect l="0" t="0" r="r" b="b"/>
                <a:pathLst>
                  <a:path w="216" h="835">
                    <a:moveTo>
                      <a:pt x="0" y="22"/>
                    </a:moveTo>
                    <a:lnTo>
                      <a:pt x="14" y="21"/>
                    </a:lnTo>
                    <a:lnTo>
                      <a:pt x="27" y="19"/>
                    </a:lnTo>
                    <a:lnTo>
                      <a:pt x="40" y="18"/>
                    </a:lnTo>
                    <a:lnTo>
                      <a:pt x="53" y="17"/>
                    </a:lnTo>
                    <a:lnTo>
                      <a:pt x="67" y="14"/>
                    </a:lnTo>
                    <a:lnTo>
                      <a:pt x="81" y="13"/>
                    </a:lnTo>
                    <a:lnTo>
                      <a:pt x="94" y="12"/>
                    </a:lnTo>
                    <a:lnTo>
                      <a:pt x="107" y="10"/>
                    </a:lnTo>
                    <a:lnTo>
                      <a:pt x="121" y="9"/>
                    </a:lnTo>
                    <a:lnTo>
                      <a:pt x="134" y="8"/>
                    </a:lnTo>
                    <a:lnTo>
                      <a:pt x="148" y="7"/>
                    </a:lnTo>
                    <a:lnTo>
                      <a:pt x="162" y="5"/>
                    </a:lnTo>
                    <a:lnTo>
                      <a:pt x="175" y="4"/>
                    </a:lnTo>
                    <a:lnTo>
                      <a:pt x="188" y="3"/>
                    </a:lnTo>
                    <a:lnTo>
                      <a:pt x="201" y="1"/>
                    </a:lnTo>
                    <a:lnTo>
                      <a:pt x="215" y="0"/>
                    </a:lnTo>
                    <a:lnTo>
                      <a:pt x="215" y="205"/>
                    </a:lnTo>
                    <a:lnTo>
                      <a:pt x="216" y="410"/>
                    </a:lnTo>
                    <a:lnTo>
                      <a:pt x="216" y="615"/>
                    </a:lnTo>
                    <a:lnTo>
                      <a:pt x="216" y="820"/>
                    </a:lnTo>
                    <a:lnTo>
                      <a:pt x="216" y="824"/>
                    </a:lnTo>
                    <a:lnTo>
                      <a:pt x="216" y="827"/>
                    </a:lnTo>
                    <a:lnTo>
                      <a:pt x="216" y="831"/>
                    </a:lnTo>
                    <a:lnTo>
                      <a:pt x="216" y="835"/>
                    </a:lnTo>
                    <a:lnTo>
                      <a:pt x="205" y="835"/>
                    </a:lnTo>
                    <a:lnTo>
                      <a:pt x="195" y="835"/>
                    </a:lnTo>
                    <a:lnTo>
                      <a:pt x="184" y="835"/>
                    </a:lnTo>
                    <a:lnTo>
                      <a:pt x="172" y="835"/>
                    </a:lnTo>
                    <a:lnTo>
                      <a:pt x="162" y="835"/>
                    </a:lnTo>
                    <a:lnTo>
                      <a:pt x="151" y="835"/>
                    </a:lnTo>
                    <a:lnTo>
                      <a:pt x="140" y="835"/>
                    </a:lnTo>
                    <a:lnTo>
                      <a:pt x="129" y="834"/>
                    </a:lnTo>
                    <a:lnTo>
                      <a:pt x="118" y="834"/>
                    </a:lnTo>
                    <a:lnTo>
                      <a:pt x="107" y="834"/>
                    </a:lnTo>
                    <a:lnTo>
                      <a:pt x="97" y="834"/>
                    </a:lnTo>
                    <a:lnTo>
                      <a:pt x="85" y="834"/>
                    </a:lnTo>
                    <a:lnTo>
                      <a:pt x="74" y="834"/>
                    </a:lnTo>
                    <a:lnTo>
                      <a:pt x="64" y="834"/>
                    </a:lnTo>
                    <a:lnTo>
                      <a:pt x="52" y="834"/>
                    </a:lnTo>
                    <a:lnTo>
                      <a:pt x="41" y="834"/>
                    </a:lnTo>
                    <a:lnTo>
                      <a:pt x="40" y="826"/>
                    </a:lnTo>
                    <a:lnTo>
                      <a:pt x="40" y="819"/>
                    </a:lnTo>
                    <a:lnTo>
                      <a:pt x="39" y="811"/>
                    </a:lnTo>
                    <a:lnTo>
                      <a:pt x="39" y="803"/>
                    </a:lnTo>
                    <a:lnTo>
                      <a:pt x="35" y="803"/>
                    </a:lnTo>
                    <a:lnTo>
                      <a:pt x="30" y="802"/>
                    </a:lnTo>
                    <a:lnTo>
                      <a:pt x="25" y="802"/>
                    </a:lnTo>
                    <a:lnTo>
                      <a:pt x="20" y="801"/>
                    </a:lnTo>
                    <a:lnTo>
                      <a:pt x="16" y="800"/>
                    </a:lnTo>
                    <a:lnTo>
                      <a:pt x="11" y="799"/>
                    </a:lnTo>
                    <a:lnTo>
                      <a:pt x="6" y="799"/>
                    </a:lnTo>
                    <a:lnTo>
                      <a:pt x="1" y="798"/>
                    </a:lnTo>
                    <a:lnTo>
                      <a:pt x="1" y="604"/>
                    </a:lnTo>
                    <a:lnTo>
                      <a:pt x="1" y="410"/>
                    </a:lnTo>
                    <a:lnTo>
                      <a:pt x="1" y="215"/>
                    </a:lnTo>
                    <a:lnTo>
                      <a:pt x="0" y="22"/>
                    </a:lnTo>
                    <a:close/>
                  </a:path>
                </a:pathLst>
              </a:custGeom>
              <a:solidFill>
                <a:srgbClr val="AF9677"/>
              </a:solidFill>
              <a:ln w="9525">
                <a:noFill/>
                <a:round/>
                <a:headEnd/>
                <a:tailEnd/>
              </a:ln>
            </p:spPr>
            <p:txBody>
              <a:bodyPr/>
              <a:lstStyle/>
              <a:p>
                <a:endParaRPr lang="en-US"/>
              </a:p>
            </p:txBody>
          </p:sp>
          <p:sp>
            <p:nvSpPr>
              <p:cNvPr id="561" name="Freeform 86"/>
              <p:cNvSpPr>
                <a:spLocks/>
              </p:cNvSpPr>
              <p:nvPr/>
            </p:nvSpPr>
            <p:spPr bwMode="auto">
              <a:xfrm>
                <a:off x="2752" y="1182"/>
                <a:ext cx="36" cy="128"/>
              </a:xfrm>
              <a:custGeom>
                <a:avLst/>
                <a:gdLst/>
                <a:ahLst/>
                <a:cxnLst>
                  <a:cxn ang="0">
                    <a:pos x="0" y="20"/>
                  </a:cxn>
                  <a:cxn ang="0">
                    <a:pos x="14" y="19"/>
                  </a:cxn>
                  <a:cxn ang="0">
                    <a:pos x="27" y="18"/>
                  </a:cxn>
                  <a:cxn ang="0">
                    <a:pos x="40" y="17"/>
                  </a:cxn>
                  <a:cxn ang="0">
                    <a:pos x="53" y="15"/>
                  </a:cxn>
                  <a:cxn ang="0">
                    <a:pos x="67" y="13"/>
                  </a:cxn>
                  <a:cxn ang="0">
                    <a:pos x="81" y="12"/>
                  </a:cxn>
                  <a:cxn ang="0">
                    <a:pos x="94" y="11"/>
                  </a:cxn>
                  <a:cxn ang="0">
                    <a:pos x="107" y="10"/>
                  </a:cxn>
                  <a:cxn ang="0">
                    <a:pos x="121" y="9"/>
                  </a:cxn>
                  <a:cxn ang="0">
                    <a:pos x="134" y="8"/>
                  </a:cxn>
                  <a:cxn ang="0">
                    <a:pos x="148" y="6"/>
                  </a:cxn>
                  <a:cxn ang="0">
                    <a:pos x="162" y="5"/>
                  </a:cxn>
                  <a:cxn ang="0">
                    <a:pos x="175" y="4"/>
                  </a:cxn>
                  <a:cxn ang="0">
                    <a:pos x="188" y="3"/>
                  </a:cxn>
                  <a:cxn ang="0">
                    <a:pos x="201" y="1"/>
                  </a:cxn>
                  <a:cxn ang="0">
                    <a:pos x="215" y="0"/>
                  </a:cxn>
                  <a:cxn ang="0">
                    <a:pos x="215" y="189"/>
                  </a:cxn>
                  <a:cxn ang="0">
                    <a:pos x="216" y="377"/>
                  </a:cxn>
                  <a:cxn ang="0">
                    <a:pos x="216" y="567"/>
                  </a:cxn>
                  <a:cxn ang="0">
                    <a:pos x="216" y="755"/>
                  </a:cxn>
                  <a:cxn ang="0">
                    <a:pos x="216" y="759"/>
                  </a:cxn>
                  <a:cxn ang="0">
                    <a:pos x="216" y="762"/>
                  </a:cxn>
                  <a:cxn ang="0">
                    <a:pos x="216" y="765"/>
                  </a:cxn>
                  <a:cxn ang="0">
                    <a:pos x="216" y="769"/>
                  </a:cxn>
                  <a:cxn ang="0">
                    <a:pos x="205" y="769"/>
                  </a:cxn>
                  <a:cxn ang="0">
                    <a:pos x="195" y="769"/>
                  </a:cxn>
                  <a:cxn ang="0">
                    <a:pos x="184" y="769"/>
                  </a:cxn>
                  <a:cxn ang="0">
                    <a:pos x="172" y="769"/>
                  </a:cxn>
                  <a:cxn ang="0">
                    <a:pos x="162" y="769"/>
                  </a:cxn>
                  <a:cxn ang="0">
                    <a:pos x="151" y="769"/>
                  </a:cxn>
                  <a:cxn ang="0">
                    <a:pos x="140" y="769"/>
                  </a:cxn>
                  <a:cxn ang="0">
                    <a:pos x="129" y="768"/>
                  </a:cxn>
                  <a:cxn ang="0">
                    <a:pos x="118" y="768"/>
                  </a:cxn>
                  <a:cxn ang="0">
                    <a:pos x="107" y="768"/>
                  </a:cxn>
                  <a:cxn ang="0">
                    <a:pos x="97" y="768"/>
                  </a:cxn>
                  <a:cxn ang="0">
                    <a:pos x="85" y="768"/>
                  </a:cxn>
                  <a:cxn ang="0">
                    <a:pos x="74" y="768"/>
                  </a:cxn>
                  <a:cxn ang="0">
                    <a:pos x="64" y="768"/>
                  </a:cxn>
                  <a:cxn ang="0">
                    <a:pos x="52" y="768"/>
                  </a:cxn>
                  <a:cxn ang="0">
                    <a:pos x="41" y="768"/>
                  </a:cxn>
                  <a:cxn ang="0">
                    <a:pos x="40" y="761"/>
                  </a:cxn>
                  <a:cxn ang="0">
                    <a:pos x="40" y="754"/>
                  </a:cxn>
                  <a:cxn ang="0">
                    <a:pos x="39" y="747"/>
                  </a:cxn>
                  <a:cxn ang="0">
                    <a:pos x="39" y="740"/>
                  </a:cxn>
                  <a:cxn ang="0">
                    <a:pos x="35" y="739"/>
                  </a:cxn>
                  <a:cxn ang="0">
                    <a:pos x="30" y="739"/>
                  </a:cxn>
                  <a:cxn ang="0">
                    <a:pos x="25" y="738"/>
                  </a:cxn>
                  <a:cxn ang="0">
                    <a:pos x="20" y="737"/>
                  </a:cxn>
                  <a:cxn ang="0">
                    <a:pos x="16" y="737"/>
                  </a:cxn>
                  <a:cxn ang="0">
                    <a:pos x="11" y="736"/>
                  </a:cxn>
                  <a:cxn ang="0">
                    <a:pos x="6" y="736"/>
                  </a:cxn>
                  <a:cxn ang="0">
                    <a:pos x="1" y="735"/>
                  </a:cxn>
                  <a:cxn ang="0">
                    <a:pos x="1" y="556"/>
                  </a:cxn>
                  <a:cxn ang="0">
                    <a:pos x="1" y="377"/>
                  </a:cxn>
                  <a:cxn ang="0">
                    <a:pos x="1" y="199"/>
                  </a:cxn>
                  <a:cxn ang="0">
                    <a:pos x="0" y="20"/>
                  </a:cxn>
                </a:cxnLst>
                <a:rect l="0" t="0" r="r" b="b"/>
                <a:pathLst>
                  <a:path w="216" h="769">
                    <a:moveTo>
                      <a:pt x="0" y="20"/>
                    </a:moveTo>
                    <a:lnTo>
                      <a:pt x="14" y="19"/>
                    </a:lnTo>
                    <a:lnTo>
                      <a:pt x="27" y="18"/>
                    </a:lnTo>
                    <a:lnTo>
                      <a:pt x="40" y="17"/>
                    </a:lnTo>
                    <a:lnTo>
                      <a:pt x="53" y="15"/>
                    </a:lnTo>
                    <a:lnTo>
                      <a:pt x="67" y="13"/>
                    </a:lnTo>
                    <a:lnTo>
                      <a:pt x="81" y="12"/>
                    </a:lnTo>
                    <a:lnTo>
                      <a:pt x="94" y="11"/>
                    </a:lnTo>
                    <a:lnTo>
                      <a:pt x="107" y="10"/>
                    </a:lnTo>
                    <a:lnTo>
                      <a:pt x="121" y="9"/>
                    </a:lnTo>
                    <a:lnTo>
                      <a:pt x="134" y="8"/>
                    </a:lnTo>
                    <a:lnTo>
                      <a:pt x="148" y="6"/>
                    </a:lnTo>
                    <a:lnTo>
                      <a:pt x="162" y="5"/>
                    </a:lnTo>
                    <a:lnTo>
                      <a:pt x="175" y="4"/>
                    </a:lnTo>
                    <a:lnTo>
                      <a:pt x="188" y="3"/>
                    </a:lnTo>
                    <a:lnTo>
                      <a:pt x="201" y="1"/>
                    </a:lnTo>
                    <a:lnTo>
                      <a:pt x="215" y="0"/>
                    </a:lnTo>
                    <a:lnTo>
                      <a:pt x="215" y="189"/>
                    </a:lnTo>
                    <a:lnTo>
                      <a:pt x="216" y="377"/>
                    </a:lnTo>
                    <a:lnTo>
                      <a:pt x="216" y="567"/>
                    </a:lnTo>
                    <a:lnTo>
                      <a:pt x="216" y="755"/>
                    </a:lnTo>
                    <a:lnTo>
                      <a:pt x="216" y="759"/>
                    </a:lnTo>
                    <a:lnTo>
                      <a:pt x="216" y="762"/>
                    </a:lnTo>
                    <a:lnTo>
                      <a:pt x="216" y="765"/>
                    </a:lnTo>
                    <a:lnTo>
                      <a:pt x="216" y="769"/>
                    </a:lnTo>
                    <a:lnTo>
                      <a:pt x="205" y="769"/>
                    </a:lnTo>
                    <a:lnTo>
                      <a:pt x="195" y="769"/>
                    </a:lnTo>
                    <a:lnTo>
                      <a:pt x="184" y="769"/>
                    </a:lnTo>
                    <a:lnTo>
                      <a:pt x="172" y="769"/>
                    </a:lnTo>
                    <a:lnTo>
                      <a:pt x="162" y="769"/>
                    </a:lnTo>
                    <a:lnTo>
                      <a:pt x="151" y="769"/>
                    </a:lnTo>
                    <a:lnTo>
                      <a:pt x="140" y="769"/>
                    </a:lnTo>
                    <a:lnTo>
                      <a:pt x="129" y="768"/>
                    </a:lnTo>
                    <a:lnTo>
                      <a:pt x="118" y="768"/>
                    </a:lnTo>
                    <a:lnTo>
                      <a:pt x="107" y="768"/>
                    </a:lnTo>
                    <a:lnTo>
                      <a:pt x="97" y="768"/>
                    </a:lnTo>
                    <a:lnTo>
                      <a:pt x="85" y="768"/>
                    </a:lnTo>
                    <a:lnTo>
                      <a:pt x="74" y="768"/>
                    </a:lnTo>
                    <a:lnTo>
                      <a:pt x="64" y="768"/>
                    </a:lnTo>
                    <a:lnTo>
                      <a:pt x="52" y="768"/>
                    </a:lnTo>
                    <a:lnTo>
                      <a:pt x="41" y="768"/>
                    </a:lnTo>
                    <a:lnTo>
                      <a:pt x="40" y="761"/>
                    </a:lnTo>
                    <a:lnTo>
                      <a:pt x="40" y="754"/>
                    </a:lnTo>
                    <a:lnTo>
                      <a:pt x="39" y="747"/>
                    </a:lnTo>
                    <a:lnTo>
                      <a:pt x="39" y="740"/>
                    </a:lnTo>
                    <a:lnTo>
                      <a:pt x="35" y="739"/>
                    </a:lnTo>
                    <a:lnTo>
                      <a:pt x="30" y="739"/>
                    </a:lnTo>
                    <a:lnTo>
                      <a:pt x="25" y="738"/>
                    </a:lnTo>
                    <a:lnTo>
                      <a:pt x="20" y="737"/>
                    </a:lnTo>
                    <a:lnTo>
                      <a:pt x="16" y="737"/>
                    </a:lnTo>
                    <a:lnTo>
                      <a:pt x="11" y="736"/>
                    </a:lnTo>
                    <a:lnTo>
                      <a:pt x="6" y="736"/>
                    </a:lnTo>
                    <a:lnTo>
                      <a:pt x="1" y="735"/>
                    </a:lnTo>
                    <a:lnTo>
                      <a:pt x="1" y="556"/>
                    </a:lnTo>
                    <a:lnTo>
                      <a:pt x="1" y="377"/>
                    </a:lnTo>
                    <a:lnTo>
                      <a:pt x="1" y="199"/>
                    </a:lnTo>
                    <a:lnTo>
                      <a:pt x="0" y="20"/>
                    </a:lnTo>
                    <a:close/>
                  </a:path>
                </a:pathLst>
              </a:custGeom>
              <a:solidFill>
                <a:srgbClr val="B79E82"/>
              </a:solidFill>
              <a:ln w="9525">
                <a:noFill/>
                <a:round/>
                <a:headEnd/>
                <a:tailEnd/>
              </a:ln>
            </p:spPr>
            <p:txBody>
              <a:bodyPr/>
              <a:lstStyle/>
              <a:p>
                <a:endParaRPr lang="en-US"/>
              </a:p>
            </p:txBody>
          </p:sp>
          <p:sp>
            <p:nvSpPr>
              <p:cNvPr id="562" name="Freeform 87"/>
              <p:cNvSpPr>
                <a:spLocks/>
              </p:cNvSpPr>
              <p:nvPr/>
            </p:nvSpPr>
            <p:spPr bwMode="auto">
              <a:xfrm>
                <a:off x="2752" y="1182"/>
                <a:ext cx="36" cy="117"/>
              </a:xfrm>
              <a:custGeom>
                <a:avLst/>
                <a:gdLst/>
                <a:ahLst/>
                <a:cxnLst>
                  <a:cxn ang="0">
                    <a:pos x="0" y="19"/>
                  </a:cxn>
                  <a:cxn ang="0">
                    <a:pos x="14" y="18"/>
                  </a:cxn>
                  <a:cxn ang="0">
                    <a:pos x="27" y="17"/>
                  </a:cxn>
                  <a:cxn ang="0">
                    <a:pos x="40" y="16"/>
                  </a:cxn>
                  <a:cxn ang="0">
                    <a:pos x="53" y="14"/>
                  </a:cxn>
                  <a:cxn ang="0">
                    <a:pos x="67" y="12"/>
                  </a:cxn>
                  <a:cxn ang="0">
                    <a:pos x="81" y="11"/>
                  </a:cxn>
                  <a:cxn ang="0">
                    <a:pos x="94" y="10"/>
                  </a:cxn>
                  <a:cxn ang="0">
                    <a:pos x="107" y="9"/>
                  </a:cxn>
                  <a:cxn ang="0">
                    <a:pos x="121" y="8"/>
                  </a:cxn>
                  <a:cxn ang="0">
                    <a:pos x="134" y="7"/>
                  </a:cxn>
                  <a:cxn ang="0">
                    <a:pos x="148" y="6"/>
                  </a:cxn>
                  <a:cxn ang="0">
                    <a:pos x="162" y="4"/>
                  </a:cxn>
                  <a:cxn ang="0">
                    <a:pos x="175" y="3"/>
                  </a:cxn>
                  <a:cxn ang="0">
                    <a:pos x="188" y="2"/>
                  </a:cxn>
                  <a:cxn ang="0">
                    <a:pos x="201" y="1"/>
                  </a:cxn>
                  <a:cxn ang="0">
                    <a:pos x="215" y="0"/>
                  </a:cxn>
                  <a:cxn ang="0">
                    <a:pos x="215" y="173"/>
                  </a:cxn>
                  <a:cxn ang="0">
                    <a:pos x="216" y="345"/>
                  </a:cxn>
                  <a:cxn ang="0">
                    <a:pos x="216" y="518"/>
                  </a:cxn>
                  <a:cxn ang="0">
                    <a:pos x="216" y="690"/>
                  </a:cxn>
                  <a:cxn ang="0">
                    <a:pos x="216" y="693"/>
                  </a:cxn>
                  <a:cxn ang="0">
                    <a:pos x="216" y="696"/>
                  </a:cxn>
                  <a:cxn ang="0">
                    <a:pos x="216" y="700"/>
                  </a:cxn>
                  <a:cxn ang="0">
                    <a:pos x="216" y="703"/>
                  </a:cxn>
                  <a:cxn ang="0">
                    <a:pos x="205" y="703"/>
                  </a:cxn>
                  <a:cxn ang="0">
                    <a:pos x="195" y="703"/>
                  </a:cxn>
                  <a:cxn ang="0">
                    <a:pos x="184" y="703"/>
                  </a:cxn>
                  <a:cxn ang="0">
                    <a:pos x="172" y="703"/>
                  </a:cxn>
                  <a:cxn ang="0">
                    <a:pos x="162" y="703"/>
                  </a:cxn>
                  <a:cxn ang="0">
                    <a:pos x="151" y="703"/>
                  </a:cxn>
                  <a:cxn ang="0">
                    <a:pos x="140" y="703"/>
                  </a:cxn>
                  <a:cxn ang="0">
                    <a:pos x="129" y="703"/>
                  </a:cxn>
                  <a:cxn ang="0">
                    <a:pos x="118" y="703"/>
                  </a:cxn>
                  <a:cxn ang="0">
                    <a:pos x="107" y="703"/>
                  </a:cxn>
                  <a:cxn ang="0">
                    <a:pos x="97" y="703"/>
                  </a:cxn>
                  <a:cxn ang="0">
                    <a:pos x="85" y="703"/>
                  </a:cxn>
                  <a:cxn ang="0">
                    <a:pos x="74" y="702"/>
                  </a:cxn>
                  <a:cxn ang="0">
                    <a:pos x="64" y="702"/>
                  </a:cxn>
                  <a:cxn ang="0">
                    <a:pos x="52" y="702"/>
                  </a:cxn>
                  <a:cxn ang="0">
                    <a:pos x="41" y="702"/>
                  </a:cxn>
                  <a:cxn ang="0">
                    <a:pos x="40" y="696"/>
                  </a:cxn>
                  <a:cxn ang="0">
                    <a:pos x="40" y="689"/>
                  </a:cxn>
                  <a:cxn ang="0">
                    <a:pos x="39" y="683"/>
                  </a:cxn>
                  <a:cxn ang="0">
                    <a:pos x="39" y="677"/>
                  </a:cxn>
                  <a:cxn ang="0">
                    <a:pos x="35" y="676"/>
                  </a:cxn>
                  <a:cxn ang="0">
                    <a:pos x="30" y="676"/>
                  </a:cxn>
                  <a:cxn ang="0">
                    <a:pos x="25" y="675"/>
                  </a:cxn>
                  <a:cxn ang="0">
                    <a:pos x="20" y="674"/>
                  </a:cxn>
                  <a:cxn ang="0">
                    <a:pos x="16" y="674"/>
                  </a:cxn>
                  <a:cxn ang="0">
                    <a:pos x="11" y="673"/>
                  </a:cxn>
                  <a:cxn ang="0">
                    <a:pos x="6" y="673"/>
                  </a:cxn>
                  <a:cxn ang="0">
                    <a:pos x="1" y="672"/>
                  </a:cxn>
                  <a:cxn ang="0">
                    <a:pos x="1" y="509"/>
                  </a:cxn>
                  <a:cxn ang="0">
                    <a:pos x="1" y="345"/>
                  </a:cxn>
                  <a:cxn ang="0">
                    <a:pos x="1" y="182"/>
                  </a:cxn>
                  <a:cxn ang="0">
                    <a:pos x="0" y="19"/>
                  </a:cxn>
                </a:cxnLst>
                <a:rect l="0" t="0" r="r" b="b"/>
                <a:pathLst>
                  <a:path w="216" h="703">
                    <a:moveTo>
                      <a:pt x="0" y="19"/>
                    </a:moveTo>
                    <a:lnTo>
                      <a:pt x="14" y="18"/>
                    </a:lnTo>
                    <a:lnTo>
                      <a:pt x="27" y="17"/>
                    </a:lnTo>
                    <a:lnTo>
                      <a:pt x="40" y="16"/>
                    </a:lnTo>
                    <a:lnTo>
                      <a:pt x="53" y="14"/>
                    </a:lnTo>
                    <a:lnTo>
                      <a:pt x="67" y="12"/>
                    </a:lnTo>
                    <a:lnTo>
                      <a:pt x="81" y="11"/>
                    </a:lnTo>
                    <a:lnTo>
                      <a:pt x="94" y="10"/>
                    </a:lnTo>
                    <a:lnTo>
                      <a:pt x="107" y="9"/>
                    </a:lnTo>
                    <a:lnTo>
                      <a:pt x="121" y="8"/>
                    </a:lnTo>
                    <a:lnTo>
                      <a:pt x="134" y="7"/>
                    </a:lnTo>
                    <a:lnTo>
                      <a:pt x="148" y="6"/>
                    </a:lnTo>
                    <a:lnTo>
                      <a:pt x="162" y="4"/>
                    </a:lnTo>
                    <a:lnTo>
                      <a:pt x="175" y="3"/>
                    </a:lnTo>
                    <a:lnTo>
                      <a:pt x="188" y="2"/>
                    </a:lnTo>
                    <a:lnTo>
                      <a:pt x="201" y="1"/>
                    </a:lnTo>
                    <a:lnTo>
                      <a:pt x="215" y="0"/>
                    </a:lnTo>
                    <a:lnTo>
                      <a:pt x="215" y="173"/>
                    </a:lnTo>
                    <a:lnTo>
                      <a:pt x="216" y="345"/>
                    </a:lnTo>
                    <a:lnTo>
                      <a:pt x="216" y="518"/>
                    </a:lnTo>
                    <a:lnTo>
                      <a:pt x="216" y="690"/>
                    </a:lnTo>
                    <a:lnTo>
                      <a:pt x="216" y="693"/>
                    </a:lnTo>
                    <a:lnTo>
                      <a:pt x="216" y="696"/>
                    </a:lnTo>
                    <a:lnTo>
                      <a:pt x="216" y="700"/>
                    </a:lnTo>
                    <a:lnTo>
                      <a:pt x="216" y="703"/>
                    </a:lnTo>
                    <a:lnTo>
                      <a:pt x="205" y="703"/>
                    </a:lnTo>
                    <a:lnTo>
                      <a:pt x="195" y="703"/>
                    </a:lnTo>
                    <a:lnTo>
                      <a:pt x="184" y="703"/>
                    </a:lnTo>
                    <a:lnTo>
                      <a:pt x="172" y="703"/>
                    </a:lnTo>
                    <a:lnTo>
                      <a:pt x="162" y="703"/>
                    </a:lnTo>
                    <a:lnTo>
                      <a:pt x="151" y="703"/>
                    </a:lnTo>
                    <a:lnTo>
                      <a:pt x="140" y="703"/>
                    </a:lnTo>
                    <a:lnTo>
                      <a:pt x="129" y="703"/>
                    </a:lnTo>
                    <a:lnTo>
                      <a:pt x="118" y="703"/>
                    </a:lnTo>
                    <a:lnTo>
                      <a:pt x="107" y="703"/>
                    </a:lnTo>
                    <a:lnTo>
                      <a:pt x="97" y="703"/>
                    </a:lnTo>
                    <a:lnTo>
                      <a:pt x="85" y="703"/>
                    </a:lnTo>
                    <a:lnTo>
                      <a:pt x="74" y="702"/>
                    </a:lnTo>
                    <a:lnTo>
                      <a:pt x="64" y="702"/>
                    </a:lnTo>
                    <a:lnTo>
                      <a:pt x="52" y="702"/>
                    </a:lnTo>
                    <a:lnTo>
                      <a:pt x="41" y="702"/>
                    </a:lnTo>
                    <a:lnTo>
                      <a:pt x="40" y="696"/>
                    </a:lnTo>
                    <a:lnTo>
                      <a:pt x="40" y="689"/>
                    </a:lnTo>
                    <a:lnTo>
                      <a:pt x="39" y="683"/>
                    </a:lnTo>
                    <a:lnTo>
                      <a:pt x="39" y="677"/>
                    </a:lnTo>
                    <a:lnTo>
                      <a:pt x="35" y="676"/>
                    </a:lnTo>
                    <a:lnTo>
                      <a:pt x="30" y="676"/>
                    </a:lnTo>
                    <a:lnTo>
                      <a:pt x="25" y="675"/>
                    </a:lnTo>
                    <a:lnTo>
                      <a:pt x="20" y="674"/>
                    </a:lnTo>
                    <a:lnTo>
                      <a:pt x="16" y="674"/>
                    </a:lnTo>
                    <a:lnTo>
                      <a:pt x="11" y="673"/>
                    </a:lnTo>
                    <a:lnTo>
                      <a:pt x="6" y="673"/>
                    </a:lnTo>
                    <a:lnTo>
                      <a:pt x="1" y="672"/>
                    </a:lnTo>
                    <a:lnTo>
                      <a:pt x="1" y="509"/>
                    </a:lnTo>
                    <a:lnTo>
                      <a:pt x="1" y="345"/>
                    </a:lnTo>
                    <a:lnTo>
                      <a:pt x="1" y="182"/>
                    </a:lnTo>
                    <a:lnTo>
                      <a:pt x="0" y="19"/>
                    </a:lnTo>
                    <a:close/>
                  </a:path>
                </a:pathLst>
              </a:custGeom>
              <a:solidFill>
                <a:srgbClr val="BCA589"/>
              </a:solidFill>
              <a:ln w="9525">
                <a:noFill/>
                <a:round/>
                <a:headEnd/>
                <a:tailEnd/>
              </a:ln>
            </p:spPr>
            <p:txBody>
              <a:bodyPr/>
              <a:lstStyle/>
              <a:p>
                <a:endParaRPr lang="en-US"/>
              </a:p>
            </p:txBody>
          </p:sp>
          <p:sp>
            <p:nvSpPr>
              <p:cNvPr id="563" name="Freeform 88"/>
              <p:cNvSpPr>
                <a:spLocks/>
              </p:cNvSpPr>
              <p:nvPr/>
            </p:nvSpPr>
            <p:spPr bwMode="auto">
              <a:xfrm>
                <a:off x="2752" y="1182"/>
                <a:ext cx="36" cy="107"/>
              </a:xfrm>
              <a:custGeom>
                <a:avLst/>
                <a:gdLst/>
                <a:ahLst/>
                <a:cxnLst>
                  <a:cxn ang="0">
                    <a:pos x="0" y="19"/>
                  </a:cxn>
                  <a:cxn ang="0">
                    <a:pos x="14" y="18"/>
                  </a:cxn>
                  <a:cxn ang="0">
                    <a:pos x="27" y="17"/>
                  </a:cxn>
                  <a:cxn ang="0">
                    <a:pos x="40" y="16"/>
                  </a:cxn>
                  <a:cxn ang="0">
                    <a:pos x="53" y="14"/>
                  </a:cxn>
                  <a:cxn ang="0">
                    <a:pos x="67" y="12"/>
                  </a:cxn>
                  <a:cxn ang="0">
                    <a:pos x="81" y="11"/>
                  </a:cxn>
                  <a:cxn ang="0">
                    <a:pos x="94" y="10"/>
                  </a:cxn>
                  <a:cxn ang="0">
                    <a:pos x="107" y="9"/>
                  </a:cxn>
                  <a:cxn ang="0">
                    <a:pos x="121" y="8"/>
                  </a:cxn>
                  <a:cxn ang="0">
                    <a:pos x="134" y="7"/>
                  </a:cxn>
                  <a:cxn ang="0">
                    <a:pos x="148" y="6"/>
                  </a:cxn>
                  <a:cxn ang="0">
                    <a:pos x="162" y="4"/>
                  </a:cxn>
                  <a:cxn ang="0">
                    <a:pos x="175" y="3"/>
                  </a:cxn>
                  <a:cxn ang="0">
                    <a:pos x="188" y="2"/>
                  </a:cxn>
                  <a:cxn ang="0">
                    <a:pos x="201" y="1"/>
                  </a:cxn>
                  <a:cxn ang="0">
                    <a:pos x="215" y="0"/>
                  </a:cxn>
                  <a:cxn ang="0">
                    <a:pos x="215" y="156"/>
                  </a:cxn>
                  <a:cxn ang="0">
                    <a:pos x="216" y="313"/>
                  </a:cxn>
                  <a:cxn ang="0">
                    <a:pos x="216" y="469"/>
                  </a:cxn>
                  <a:cxn ang="0">
                    <a:pos x="216" y="626"/>
                  </a:cxn>
                  <a:cxn ang="0">
                    <a:pos x="216" y="629"/>
                  </a:cxn>
                  <a:cxn ang="0">
                    <a:pos x="216" y="632"/>
                  </a:cxn>
                  <a:cxn ang="0">
                    <a:pos x="216" y="636"/>
                  </a:cxn>
                  <a:cxn ang="0">
                    <a:pos x="216" y="639"/>
                  </a:cxn>
                  <a:cxn ang="0">
                    <a:pos x="205" y="639"/>
                  </a:cxn>
                  <a:cxn ang="0">
                    <a:pos x="195" y="639"/>
                  </a:cxn>
                  <a:cxn ang="0">
                    <a:pos x="184" y="639"/>
                  </a:cxn>
                  <a:cxn ang="0">
                    <a:pos x="172" y="639"/>
                  </a:cxn>
                  <a:cxn ang="0">
                    <a:pos x="162" y="639"/>
                  </a:cxn>
                  <a:cxn ang="0">
                    <a:pos x="151" y="639"/>
                  </a:cxn>
                  <a:cxn ang="0">
                    <a:pos x="140" y="639"/>
                  </a:cxn>
                  <a:cxn ang="0">
                    <a:pos x="129" y="639"/>
                  </a:cxn>
                  <a:cxn ang="0">
                    <a:pos x="118" y="639"/>
                  </a:cxn>
                  <a:cxn ang="0">
                    <a:pos x="107" y="639"/>
                  </a:cxn>
                  <a:cxn ang="0">
                    <a:pos x="97" y="639"/>
                  </a:cxn>
                  <a:cxn ang="0">
                    <a:pos x="85" y="639"/>
                  </a:cxn>
                  <a:cxn ang="0">
                    <a:pos x="74" y="638"/>
                  </a:cxn>
                  <a:cxn ang="0">
                    <a:pos x="64" y="638"/>
                  </a:cxn>
                  <a:cxn ang="0">
                    <a:pos x="52" y="638"/>
                  </a:cxn>
                  <a:cxn ang="0">
                    <a:pos x="41" y="638"/>
                  </a:cxn>
                  <a:cxn ang="0">
                    <a:pos x="40" y="632"/>
                  </a:cxn>
                  <a:cxn ang="0">
                    <a:pos x="40" y="626"/>
                  </a:cxn>
                  <a:cxn ang="0">
                    <a:pos x="39" y="620"/>
                  </a:cxn>
                  <a:cxn ang="0">
                    <a:pos x="39" y="614"/>
                  </a:cxn>
                  <a:cxn ang="0">
                    <a:pos x="35" y="614"/>
                  </a:cxn>
                  <a:cxn ang="0">
                    <a:pos x="30" y="613"/>
                  </a:cxn>
                  <a:cxn ang="0">
                    <a:pos x="25" y="613"/>
                  </a:cxn>
                  <a:cxn ang="0">
                    <a:pos x="20" y="612"/>
                  </a:cxn>
                  <a:cxn ang="0">
                    <a:pos x="16" y="612"/>
                  </a:cxn>
                  <a:cxn ang="0">
                    <a:pos x="11" y="612"/>
                  </a:cxn>
                  <a:cxn ang="0">
                    <a:pos x="6" y="611"/>
                  </a:cxn>
                  <a:cxn ang="0">
                    <a:pos x="1" y="611"/>
                  </a:cxn>
                  <a:cxn ang="0">
                    <a:pos x="1" y="463"/>
                  </a:cxn>
                  <a:cxn ang="0">
                    <a:pos x="1" y="314"/>
                  </a:cxn>
                  <a:cxn ang="0">
                    <a:pos x="1" y="166"/>
                  </a:cxn>
                  <a:cxn ang="0">
                    <a:pos x="0" y="19"/>
                  </a:cxn>
                </a:cxnLst>
                <a:rect l="0" t="0" r="r" b="b"/>
                <a:pathLst>
                  <a:path w="216" h="639">
                    <a:moveTo>
                      <a:pt x="0" y="19"/>
                    </a:moveTo>
                    <a:lnTo>
                      <a:pt x="14" y="18"/>
                    </a:lnTo>
                    <a:lnTo>
                      <a:pt x="27" y="17"/>
                    </a:lnTo>
                    <a:lnTo>
                      <a:pt x="40" y="16"/>
                    </a:lnTo>
                    <a:lnTo>
                      <a:pt x="53" y="14"/>
                    </a:lnTo>
                    <a:lnTo>
                      <a:pt x="67" y="12"/>
                    </a:lnTo>
                    <a:lnTo>
                      <a:pt x="81" y="11"/>
                    </a:lnTo>
                    <a:lnTo>
                      <a:pt x="94" y="10"/>
                    </a:lnTo>
                    <a:lnTo>
                      <a:pt x="107" y="9"/>
                    </a:lnTo>
                    <a:lnTo>
                      <a:pt x="121" y="8"/>
                    </a:lnTo>
                    <a:lnTo>
                      <a:pt x="134" y="7"/>
                    </a:lnTo>
                    <a:lnTo>
                      <a:pt x="148" y="6"/>
                    </a:lnTo>
                    <a:lnTo>
                      <a:pt x="162" y="4"/>
                    </a:lnTo>
                    <a:lnTo>
                      <a:pt x="175" y="3"/>
                    </a:lnTo>
                    <a:lnTo>
                      <a:pt x="188" y="2"/>
                    </a:lnTo>
                    <a:lnTo>
                      <a:pt x="201" y="1"/>
                    </a:lnTo>
                    <a:lnTo>
                      <a:pt x="215" y="0"/>
                    </a:lnTo>
                    <a:lnTo>
                      <a:pt x="215" y="156"/>
                    </a:lnTo>
                    <a:lnTo>
                      <a:pt x="216" y="313"/>
                    </a:lnTo>
                    <a:lnTo>
                      <a:pt x="216" y="469"/>
                    </a:lnTo>
                    <a:lnTo>
                      <a:pt x="216" y="626"/>
                    </a:lnTo>
                    <a:lnTo>
                      <a:pt x="216" y="629"/>
                    </a:lnTo>
                    <a:lnTo>
                      <a:pt x="216" y="632"/>
                    </a:lnTo>
                    <a:lnTo>
                      <a:pt x="216" y="636"/>
                    </a:lnTo>
                    <a:lnTo>
                      <a:pt x="216" y="639"/>
                    </a:lnTo>
                    <a:lnTo>
                      <a:pt x="205" y="639"/>
                    </a:lnTo>
                    <a:lnTo>
                      <a:pt x="195" y="639"/>
                    </a:lnTo>
                    <a:lnTo>
                      <a:pt x="184" y="639"/>
                    </a:lnTo>
                    <a:lnTo>
                      <a:pt x="172" y="639"/>
                    </a:lnTo>
                    <a:lnTo>
                      <a:pt x="162" y="639"/>
                    </a:lnTo>
                    <a:lnTo>
                      <a:pt x="151" y="639"/>
                    </a:lnTo>
                    <a:lnTo>
                      <a:pt x="140" y="639"/>
                    </a:lnTo>
                    <a:lnTo>
                      <a:pt x="129" y="639"/>
                    </a:lnTo>
                    <a:lnTo>
                      <a:pt x="118" y="639"/>
                    </a:lnTo>
                    <a:lnTo>
                      <a:pt x="107" y="639"/>
                    </a:lnTo>
                    <a:lnTo>
                      <a:pt x="97" y="639"/>
                    </a:lnTo>
                    <a:lnTo>
                      <a:pt x="85" y="639"/>
                    </a:lnTo>
                    <a:lnTo>
                      <a:pt x="74" y="638"/>
                    </a:lnTo>
                    <a:lnTo>
                      <a:pt x="64" y="638"/>
                    </a:lnTo>
                    <a:lnTo>
                      <a:pt x="52" y="638"/>
                    </a:lnTo>
                    <a:lnTo>
                      <a:pt x="41" y="638"/>
                    </a:lnTo>
                    <a:lnTo>
                      <a:pt x="40" y="632"/>
                    </a:lnTo>
                    <a:lnTo>
                      <a:pt x="40" y="626"/>
                    </a:lnTo>
                    <a:lnTo>
                      <a:pt x="39" y="620"/>
                    </a:lnTo>
                    <a:lnTo>
                      <a:pt x="39" y="614"/>
                    </a:lnTo>
                    <a:lnTo>
                      <a:pt x="35" y="614"/>
                    </a:lnTo>
                    <a:lnTo>
                      <a:pt x="30" y="613"/>
                    </a:lnTo>
                    <a:lnTo>
                      <a:pt x="25" y="613"/>
                    </a:lnTo>
                    <a:lnTo>
                      <a:pt x="20" y="612"/>
                    </a:lnTo>
                    <a:lnTo>
                      <a:pt x="16" y="612"/>
                    </a:lnTo>
                    <a:lnTo>
                      <a:pt x="11" y="612"/>
                    </a:lnTo>
                    <a:lnTo>
                      <a:pt x="6" y="611"/>
                    </a:lnTo>
                    <a:lnTo>
                      <a:pt x="1" y="611"/>
                    </a:lnTo>
                    <a:lnTo>
                      <a:pt x="1" y="463"/>
                    </a:lnTo>
                    <a:lnTo>
                      <a:pt x="1" y="314"/>
                    </a:lnTo>
                    <a:lnTo>
                      <a:pt x="1" y="166"/>
                    </a:lnTo>
                    <a:lnTo>
                      <a:pt x="0" y="19"/>
                    </a:lnTo>
                    <a:close/>
                  </a:path>
                </a:pathLst>
              </a:custGeom>
              <a:solidFill>
                <a:srgbClr val="C1AD91"/>
              </a:solidFill>
              <a:ln w="9525">
                <a:noFill/>
                <a:round/>
                <a:headEnd/>
                <a:tailEnd/>
              </a:ln>
            </p:spPr>
            <p:txBody>
              <a:bodyPr/>
              <a:lstStyle/>
              <a:p>
                <a:endParaRPr lang="en-US"/>
              </a:p>
            </p:txBody>
          </p:sp>
          <p:sp>
            <p:nvSpPr>
              <p:cNvPr id="564" name="Freeform 89"/>
              <p:cNvSpPr>
                <a:spLocks/>
              </p:cNvSpPr>
              <p:nvPr/>
            </p:nvSpPr>
            <p:spPr bwMode="auto">
              <a:xfrm>
                <a:off x="2752" y="1182"/>
                <a:ext cx="36" cy="96"/>
              </a:xfrm>
              <a:custGeom>
                <a:avLst/>
                <a:gdLst/>
                <a:ahLst/>
                <a:cxnLst>
                  <a:cxn ang="0">
                    <a:pos x="0" y="17"/>
                  </a:cxn>
                  <a:cxn ang="0">
                    <a:pos x="14" y="16"/>
                  </a:cxn>
                  <a:cxn ang="0">
                    <a:pos x="27" y="15"/>
                  </a:cxn>
                  <a:cxn ang="0">
                    <a:pos x="40" y="14"/>
                  </a:cxn>
                  <a:cxn ang="0">
                    <a:pos x="53" y="13"/>
                  </a:cxn>
                  <a:cxn ang="0">
                    <a:pos x="67" y="11"/>
                  </a:cxn>
                  <a:cxn ang="0">
                    <a:pos x="81" y="10"/>
                  </a:cxn>
                  <a:cxn ang="0">
                    <a:pos x="94" y="9"/>
                  </a:cxn>
                  <a:cxn ang="0">
                    <a:pos x="107" y="8"/>
                  </a:cxn>
                  <a:cxn ang="0">
                    <a:pos x="121" y="7"/>
                  </a:cxn>
                  <a:cxn ang="0">
                    <a:pos x="134" y="6"/>
                  </a:cxn>
                  <a:cxn ang="0">
                    <a:pos x="148" y="5"/>
                  </a:cxn>
                  <a:cxn ang="0">
                    <a:pos x="162" y="4"/>
                  </a:cxn>
                  <a:cxn ang="0">
                    <a:pos x="175" y="3"/>
                  </a:cxn>
                  <a:cxn ang="0">
                    <a:pos x="188" y="2"/>
                  </a:cxn>
                  <a:cxn ang="0">
                    <a:pos x="201" y="1"/>
                  </a:cxn>
                  <a:cxn ang="0">
                    <a:pos x="215" y="0"/>
                  </a:cxn>
                  <a:cxn ang="0">
                    <a:pos x="215" y="141"/>
                  </a:cxn>
                  <a:cxn ang="0">
                    <a:pos x="216" y="281"/>
                  </a:cxn>
                  <a:cxn ang="0">
                    <a:pos x="216" y="421"/>
                  </a:cxn>
                  <a:cxn ang="0">
                    <a:pos x="216" y="562"/>
                  </a:cxn>
                  <a:cxn ang="0">
                    <a:pos x="216" y="565"/>
                  </a:cxn>
                  <a:cxn ang="0">
                    <a:pos x="216" y="568"/>
                  </a:cxn>
                  <a:cxn ang="0">
                    <a:pos x="216" y="571"/>
                  </a:cxn>
                  <a:cxn ang="0">
                    <a:pos x="216" y="573"/>
                  </a:cxn>
                  <a:cxn ang="0">
                    <a:pos x="205" y="573"/>
                  </a:cxn>
                  <a:cxn ang="0">
                    <a:pos x="195" y="573"/>
                  </a:cxn>
                  <a:cxn ang="0">
                    <a:pos x="184" y="573"/>
                  </a:cxn>
                  <a:cxn ang="0">
                    <a:pos x="172" y="573"/>
                  </a:cxn>
                  <a:cxn ang="0">
                    <a:pos x="162" y="573"/>
                  </a:cxn>
                  <a:cxn ang="0">
                    <a:pos x="151" y="573"/>
                  </a:cxn>
                  <a:cxn ang="0">
                    <a:pos x="140" y="573"/>
                  </a:cxn>
                  <a:cxn ang="0">
                    <a:pos x="129" y="573"/>
                  </a:cxn>
                  <a:cxn ang="0">
                    <a:pos x="118" y="573"/>
                  </a:cxn>
                  <a:cxn ang="0">
                    <a:pos x="107" y="573"/>
                  </a:cxn>
                  <a:cxn ang="0">
                    <a:pos x="97" y="573"/>
                  </a:cxn>
                  <a:cxn ang="0">
                    <a:pos x="85" y="573"/>
                  </a:cxn>
                  <a:cxn ang="0">
                    <a:pos x="74" y="573"/>
                  </a:cxn>
                  <a:cxn ang="0">
                    <a:pos x="64" y="573"/>
                  </a:cxn>
                  <a:cxn ang="0">
                    <a:pos x="52" y="573"/>
                  </a:cxn>
                  <a:cxn ang="0">
                    <a:pos x="41" y="573"/>
                  </a:cxn>
                  <a:cxn ang="0">
                    <a:pos x="40" y="568"/>
                  </a:cxn>
                  <a:cxn ang="0">
                    <a:pos x="40" y="562"/>
                  </a:cxn>
                  <a:cxn ang="0">
                    <a:pos x="39" y="557"/>
                  </a:cxn>
                  <a:cxn ang="0">
                    <a:pos x="39" y="551"/>
                  </a:cxn>
                  <a:cxn ang="0">
                    <a:pos x="35" y="551"/>
                  </a:cxn>
                  <a:cxn ang="0">
                    <a:pos x="30" y="550"/>
                  </a:cxn>
                  <a:cxn ang="0">
                    <a:pos x="25" y="550"/>
                  </a:cxn>
                  <a:cxn ang="0">
                    <a:pos x="20" y="549"/>
                  </a:cxn>
                  <a:cxn ang="0">
                    <a:pos x="16" y="549"/>
                  </a:cxn>
                  <a:cxn ang="0">
                    <a:pos x="11" y="549"/>
                  </a:cxn>
                  <a:cxn ang="0">
                    <a:pos x="6" y="548"/>
                  </a:cxn>
                  <a:cxn ang="0">
                    <a:pos x="1" y="548"/>
                  </a:cxn>
                  <a:cxn ang="0">
                    <a:pos x="1" y="416"/>
                  </a:cxn>
                  <a:cxn ang="0">
                    <a:pos x="1" y="282"/>
                  </a:cxn>
                  <a:cxn ang="0">
                    <a:pos x="1" y="149"/>
                  </a:cxn>
                  <a:cxn ang="0">
                    <a:pos x="0" y="17"/>
                  </a:cxn>
                </a:cxnLst>
                <a:rect l="0" t="0" r="r" b="b"/>
                <a:pathLst>
                  <a:path w="216" h="573">
                    <a:moveTo>
                      <a:pt x="0" y="17"/>
                    </a:moveTo>
                    <a:lnTo>
                      <a:pt x="14" y="16"/>
                    </a:lnTo>
                    <a:lnTo>
                      <a:pt x="27" y="15"/>
                    </a:lnTo>
                    <a:lnTo>
                      <a:pt x="40" y="14"/>
                    </a:lnTo>
                    <a:lnTo>
                      <a:pt x="53" y="13"/>
                    </a:lnTo>
                    <a:lnTo>
                      <a:pt x="67" y="11"/>
                    </a:lnTo>
                    <a:lnTo>
                      <a:pt x="81" y="10"/>
                    </a:lnTo>
                    <a:lnTo>
                      <a:pt x="94" y="9"/>
                    </a:lnTo>
                    <a:lnTo>
                      <a:pt x="107" y="8"/>
                    </a:lnTo>
                    <a:lnTo>
                      <a:pt x="121" y="7"/>
                    </a:lnTo>
                    <a:lnTo>
                      <a:pt x="134" y="6"/>
                    </a:lnTo>
                    <a:lnTo>
                      <a:pt x="148" y="5"/>
                    </a:lnTo>
                    <a:lnTo>
                      <a:pt x="162" y="4"/>
                    </a:lnTo>
                    <a:lnTo>
                      <a:pt x="175" y="3"/>
                    </a:lnTo>
                    <a:lnTo>
                      <a:pt x="188" y="2"/>
                    </a:lnTo>
                    <a:lnTo>
                      <a:pt x="201" y="1"/>
                    </a:lnTo>
                    <a:lnTo>
                      <a:pt x="215" y="0"/>
                    </a:lnTo>
                    <a:lnTo>
                      <a:pt x="215" y="141"/>
                    </a:lnTo>
                    <a:lnTo>
                      <a:pt x="216" y="281"/>
                    </a:lnTo>
                    <a:lnTo>
                      <a:pt x="216" y="421"/>
                    </a:lnTo>
                    <a:lnTo>
                      <a:pt x="216" y="562"/>
                    </a:lnTo>
                    <a:lnTo>
                      <a:pt x="216" y="565"/>
                    </a:lnTo>
                    <a:lnTo>
                      <a:pt x="216" y="568"/>
                    </a:lnTo>
                    <a:lnTo>
                      <a:pt x="216" y="571"/>
                    </a:lnTo>
                    <a:lnTo>
                      <a:pt x="216" y="573"/>
                    </a:lnTo>
                    <a:lnTo>
                      <a:pt x="205" y="573"/>
                    </a:lnTo>
                    <a:lnTo>
                      <a:pt x="195" y="573"/>
                    </a:lnTo>
                    <a:lnTo>
                      <a:pt x="184" y="573"/>
                    </a:lnTo>
                    <a:lnTo>
                      <a:pt x="172" y="573"/>
                    </a:lnTo>
                    <a:lnTo>
                      <a:pt x="162" y="573"/>
                    </a:lnTo>
                    <a:lnTo>
                      <a:pt x="151" y="573"/>
                    </a:lnTo>
                    <a:lnTo>
                      <a:pt x="140" y="573"/>
                    </a:lnTo>
                    <a:lnTo>
                      <a:pt x="129" y="573"/>
                    </a:lnTo>
                    <a:lnTo>
                      <a:pt x="118" y="573"/>
                    </a:lnTo>
                    <a:lnTo>
                      <a:pt x="107" y="573"/>
                    </a:lnTo>
                    <a:lnTo>
                      <a:pt x="97" y="573"/>
                    </a:lnTo>
                    <a:lnTo>
                      <a:pt x="85" y="573"/>
                    </a:lnTo>
                    <a:lnTo>
                      <a:pt x="74" y="573"/>
                    </a:lnTo>
                    <a:lnTo>
                      <a:pt x="64" y="573"/>
                    </a:lnTo>
                    <a:lnTo>
                      <a:pt x="52" y="573"/>
                    </a:lnTo>
                    <a:lnTo>
                      <a:pt x="41" y="573"/>
                    </a:lnTo>
                    <a:lnTo>
                      <a:pt x="40" y="568"/>
                    </a:lnTo>
                    <a:lnTo>
                      <a:pt x="40" y="562"/>
                    </a:lnTo>
                    <a:lnTo>
                      <a:pt x="39" y="557"/>
                    </a:lnTo>
                    <a:lnTo>
                      <a:pt x="39" y="551"/>
                    </a:lnTo>
                    <a:lnTo>
                      <a:pt x="35" y="551"/>
                    </a:lnTo>
                    <a:lnTo>
                      <a:pt x="30" y="550"/>
                    </a:lnTo>
                    <a:lnTo>
                      <a:pt x="25" y="550"/>
                    </a:lnTo>
                    <a:lnTo>
                      <a:pt x="20" y="549"/>
                    </a:lnTo>
                    <a:lnTo>
                      <a:pt x="16" y="549"/>
                    </a:lnTo>
                    <a:lnTo>
                      <a:pt x="11" y="549"/>
                    </a:lnTo>
                    <a:lnTo>
                      <a:pt x="6" y="548"/>
                    </a:lnTo>
                    <a:lnTo>
                      <a:pt x="1" y="548"/>
                    </a:lnTo>
                    <a:lnTo>
                      <a:pt x="1" y="416"/>
                    </a:lnTo>
                    <a:lnTo>
                      <a:pt x="1" y="282"/>
                    </a:lnTo>
                    <a:lnTo>
                      <a:pt x="1" y="149"/>
                    </a:lnTo>
                    <a:lnTo>
                      <a:pt x="0" y="17"/>
                    </a:lnTo>
                    <a:close/>
                  </a:path>
                </a:pathLst>
              </a:custGeom>
              <a:solidFill>
                <a:srgbClr val="C9B59B"/>
              </a:solidFill>
              <a:ln w="9525">
                <a:noFill/>
                <a:round/>
                <a:headEnd/>
                <a:tailEnd/>
              </a:ln>
            </p:spPr>
            <p:txBody>
              <a:bodyPr/>
              <a:lstStyle/>
              <a:p>
                <a:endParaRPr lang="en-US"/>
              </a:p>
            </p:txBody>
          </p:sp>
          <p:sp>
            <p:nvSpPr>
              <p:cNvPr id="565" name="Freeform 90"/>
              <p:cNvSpPr>
                <a:spLocks/>
              </p:cNvSpPr>
              <p:nvPr/>
            </p:nvSpPr>
            <p:spPr bwMode="auto">
              <a:xfrm>
                <a:off x="2752" y="1182"/>
                <a:ext cx="36" cy="85"/>
              </a:xfrm>
              <a:custGeom>
                <a:avLst/>
                <a:gdLst/>
                <a:ahLst/>
                <a:cxnLst>
                  <a:cxn ang="0">
                    <a:pos x="0" y="17"/>
                  </a:cxn>
                  <a:cxn ang="0">
                    <a:pos x="14" y="16"/>
                  </a:cxn>
                  <a:cxn ang="0">
                    <a:pos x="27" y="15"/>
                  </a:cxn>
                  <a:cxn ang="0">
                    <a:pos x="40" y="14"/>
                  </a:cxn>
                  <a:cxn ang="0">
                    <a:pos x="53" y="13"/>
                  </a:cxn>
                  <a:cxn ang="0">
                    <a:pos x="67" y="11"/>
                  </a:cxn>
                  <a:cxn ang="0">
                    <a:pos x="81" y="10"/>
                  </a:cxn>
                  <a:cxn ang="0">
                    <a:pos x="94" y="9"/>
                  </a:cxn>
                  <a:cxn ang="0">
                    <a:pos x="107" y="8"/>
                  </a:cxn>
                  <a:cxn ang="0">
                    <a:pos x="121" y="7"/>
                  </a:cxn>
                  <a:cxn ang="0">
                    <a:pos x="134" y="6"/>
                  </a:cxn>
                  <a:cxn ang="0">
                    <a:pos x="148" y="5"/>
                  </a:cxn>
                  <a:cxn ang="0">
                    <a:pos x="162" y="4"/>
                  </a:cxn>
                  <a:cxn ang="0">
                    <a:pos x="175" y="3"/>
                  </a:cxn>
                  <a:cxn ang="0">
                    <a:pos x="188" y="2"/>
                  </a:cxn>
                  <a:cxn ang="0">
                    <a:pos x="201" y="1"/>
                  </a:cxn>
                  <a:cxn ang="0">
                    <a:pos x="215" y="0"/>
                  </a:cxn>
                  <a:cxn ang="0">
                    <a:pos x="215" y="125"/>
                  </a:cxn>
                  <a:cxn ang="0">
                    <a:pos x="216" y="250"/>
                  </a:cxn>
                  <a:cxn ang="0">
                    <a:pos x="216" y="374"/>
                  </a:cxn>
                  <a:cxn ang="0">
                    <a:pos x="216" y="498"/>
                  </a:cxn>
                  <a:cxn ang="0">
                    <a:pos x="216" y="501"/>
                  </a:cxn>
                  <a:cxn ang="0">
                    <a:pos x="216" y="503"/>
                  </a:cxn>
                  <a:cxn ang="0">
                    <a:pos x="216" y="506"/>
                  </a:cxn>
                  <a:cxn ang="0">
                    <a:pos x="216" y="509"/>
                  </a:cxn>
                  <a:cxn ang="0">
                    <a:pos x="205" y="509"/>
                  </a:cxn>
                  <a:cxn ang="0">
                    <a:pos x="195" y="509"/>
                  </a:cxn>
                  <a:cxn ang="0">
                    <a:pos x="184" y="509"/>
                  </a:cxn>
                  <a:cxn ang="0">
                    <a:pos x="172" y="508"/>
                  </a:cxn>
                  <a:cxn ang="0">
                    <a:pos x="162" y="508"/>
                  </a:cxn>
                  <a:cxn ang="0">
                    <a:pos x="151" y="508"/>
                  </a:cxn>
                  <a:cxn ang="0">
                    <a:pos x="140" y="508"/>
                  </a:cxn>
                  <a:cxn ang="0">
                    <a:pos x="129" y="508"/>
                  </a:cxn>
                  <a:cxn ang="0">
                    <a:pos x="118" y="508"/>
                  </a:cxn>
                  <a:cxn ang="0">
                    <a:pos x="107" y="508"/>
                  </a:cxn>
                  <a:cxn ang="0">
                    <a:pos x="97" y="508"/>
                  </a:cxn>
                  <a:cxn ang="0">
                    <a:pos x="85" y="508"/>
                  </a:cxn>
                  <a:cxn ang="0">
                    <a:pos x="74" y="508"/>
                  </a:cxn>
                  <a:cxn ang="0">
                    <a:pos x="64" y="508"/>
                  </a:cxn>
                  <a:cxn ang="0">
                    <a:pos x="52" y="508"/>
                  </a:cxn>
                  <a:cxn ang="0">
                    <a:pos x="41" y="508"/>
                  </a:cxn>
                  <a:cxn ang="0">
                    <a:pos x="40" y="503"/>
                  </a:cxn>
                  <a:cxn ang="0">
                    <a:pos x="40" y="499"/>
                  </a:cxn>
                  <a:cxn ang="0">
                    <a:pos x="39" y="494"/>
                  </a:cxn>
                  <a:cxn ang="0">
                    <a:pos x="39" y="490"/>
                  </a:cxn>
                  <a:cxn ang="0">
                    <a:pos x="35" y="490"/>
                  </a:cxn>
                  <a:cxn ang="0">
                    <a:pos x="30" y="489"/>
                  </a:cxn>
                  <a:cxn ang="0">
                    <a:pos x="25" y="489"/>
                  </a:cxn>
                  <a:cxn ang="0">
                    <a:pos x="20" y="488"/>
                  </a:cxn>
                  <a:cxn ang="0">
                    <a:pos x="16" y="488"/>
                  </a:cxn>
                  <a:cxn ang="0">
                    <a:pos x="11" y="488"/>
                  </a:cxn>
                  <a:cxn ang="0">
                    <a:pos x="6" y="487"/>
                  </a:cxn>
                  <a:cxn ang="0">
                    <a:pos x="1" y="487"/>
                  </a:cxn>
                  <a:cxn ang="0">
                    <a:pos x="1" y="369"/>
                  </a:cxn>
                  <a:cxn ang="0">
                    <a:pos x="1" y="252"/>
                  </a:cxn>
                  <a:cxn ang="0">
                    <a:pos x="1" y="134"/>
                  </a:cxn>
                  <a:cxn ang="0">
                    <a:pos x="0" y="17"/>
                  </a:cxn>
                </a:cxnLst>
                <a:rect l="0" t="0" r="r" b="b"/>
                <a:pathLst>
                  <a:path w="216" h="509">
                    <a:moveTo>
                      <a:pt x="0" y="17"/>
                    </a:moveTo>
                    <a:lnTo>
                      <a:pt x="14" y="16"/>
                    </a:lnTo>
                    <a:lnTo>
                      <a:pt x="27" y="15"/>
                    </a:lnTo>
                    <a:lnTo>
                      <a:pt x="40" y="14"/>
                    </a:lnTo>
                    <a:lnTo>
                      <a:pt x="53" y="13"/>
                    </a:lnTo>
                    <a:lnTo>
                      <a:pt x="67" y="11"/>
                    </a:lnTo>
                    <a:lnTo>
                      <a:pt x="81" y="10"/>
                    </a:lnTo>
                    <a:lnTo>
                      <a:pt x="94" y="9"/>
                    </a:lnTo>
                    <a:lnTo>
                      <a:pt x="107" y="8"/>
                    </a:lnTo>
                    <a:lnTo>
                      <a:pt x="121" y="7"/>
                    </a:lnTo>
                    <a:lnTo>
                      <a:pt x="134" y="6"/>
                    </a:lnTo>
                    <a:lnTo>
                      <a:pt x="148" y="5"/>
                    </a:lnTo>
                    <a:lnTo>
                      <a:pt x="162" y="4"/>
                    </a:lnTo>
                    <a:lnTo>
                      <a:pt x="175" y="3"/>
                    </a:lnTo>
                    <a:lnTo>
                      <a:pt x="188" y="2"/>
                    </a:lnTo>
                    <a:lnTo>
                      <a:pt x="201" y="1"/>
                    </a:lnTo>
                    <a:lnTo>
                      <a:pt x="215" y="0"/>
                    </a:lnTo>
                    <a:lnTo>
                      <a:pt x="215" y="125"/>
                    </a:lnTo>
                    <a:lnTo>
                      <a:pt x="216" y="250"/>
                    </a:lnTo>
                    <a:lnTo>
                      <a:pt x="216" y="374"/>
                    </a:lnTo>
                    <a:lnTo>
                      <a:pt x="216" y="498"/>
                    </a:lnTo>
                    <a:lnTo>
                      <a:pt x="216" y="501"/>
                    </a:lnTo>
                    <a:lnTo>
                      <a:pt x="216" y="503"/>
                    </a:lnTo>
                    <a:lnTo>
                      <a:pt x="216" y="506"/>
                    </a:lnTo>
                    <a:lnTo>
                      <a:pt x="216" y="509"/>
                    </a:lnTo>
                    <a:lnTo>
                      <a:pt x="205" y="509"/>
                    </a:lnTo>
                    <a:lnTo>
                      <a:pt x="195" y="509"/>
                    </a:lnTo>
                    <a:lnTo>
                      <a:pt x="184" y="509"/>
                    </a:lnTo>
                    <a:lnTo>
                      <a:pt x="172" y="508"/>
                    </a:lnTo>
                    <a:lnTo>
                      <a:pt x="162" y="508"/>
                    </a:lnTo>
                    <a:lnTo>
                      <a:pt x="151" y="508"/>
                    </a:lnTo>
                    <a:lnTo>
                      <a:pt x="140" y="508"/>
                    </a:lnTo>
                    <a:lnTo>
                      <a:pt x="129" y="508"/>
                    </a:lnTo>
                    <a:lnTo>
                      <a:pt x="118" y="508"/>
                    </a:lnTo>
                    <a:lnTo>
                      <a:pt x="107" y="508"/>
                    </a:lnTo>
                    <a:lnTo>
                      <a:pt x="97" y="508"/>
                    </a:lnTo>
                    <a:lnTo>
                      <a:pt x="85" y="508"/>
                    </a:lnTo>
                    <a:lnTo>
                      <a:pt x="74" y="508"/>
                    </a:lnTo>
                    <a:lnTo>
                      <a:pt x="64" y="508"/>
                    </a:lnTo>
                    <a:lnTo>
                      <a:pt x="52" y="508"/>
                    </a:lnTo>
                    <a:lnTo>
                      <a:pt x="41" y="508"/>
                    </a:lnTo>
                    <a:lnTo>
                      <a:pt x="40" y="503"/>
                    </a:lnTo>
                    <a:lnTo>
                      <a:pt x="40" y="499"/>
                    </a:lnTo>
                    <a:lnTo>
                      <a:pt x="39" y="494"/>
                    </a:lnTo>
                    <a:lnTo>
                      <a:pt x="39" y="490"/>
                    </a:lnTo>
                    <a:lnTo>
                      <a:pt x="35" y="490"/>
                    </a:lnTo>
                    <a:lnTo>
                      <a:pt x="30" y="489"/>
                    </a:lnTo>
                    <a:lnTo>
                      <a:pt x="25" y="489"/>
                    </a:lnTo>
                    <a:lnTo>
                      <a:pt x="20" y="488"/>
                    </a:lnTo>
                    <a:lnTo>
                      <a:pt x="16" y="488"/>
                    </a:lnTo>
                    <a:lnTo>
                      <a:pt x="11" y="488"/>
                    </a:lnTo>
                    <a:lnTo>
                      <a:pt x="6" y="487"/>
                    </a:lnTo>
                    <a:lnTo>
                      <a:pt x="1" y="487"/>
                    </a:lnTo>
                    <a:lnTo>
                      <a:pt x="1" y="369"/>
                    </a:lnTo>
                    <a:lnTo>
                      <a:pt x="1" y="252"/>
                    </a:lnTo>
                    <a:lnTo>
                      <a:pt x="1" y="134"/>
                    </a:lnTo>
                    <a:lnTo>
                      <a:pt x="0" y="17"/>
                    </a:lnTo>
                    <a:close/>
                  </a:path>
                </a:pathLst>
              </a:custGeom>
              <a:solidFill>
                <a:srgbClr val="CCBAA0"/>
              </a:solidFill>
              <a:ln w="9525">
                <a:noFill/>
                <a:round/>
                <a:headEnd/>
                <a:tailEnd/>
              </a:ln>
            </p:spPr>
            <p:txBody>
              <a:bodyPr/>
              <a:lstStyle/>
              <a:p>
                <a:endParaRPr lang="en-US"/>
              </a:p>
            </p:txBody>
          </p:sp>
          <p:sp>
            <p:nvSpPr>
              <p:cNvPr id="566" name="Freeform 91"/>
              <p:cNvSpPr>
                <a:spLocks/>
              </p:cNvSpPr>
              <p:nvPr/>
            </p:nvSpPr>
            <p:spPr bwMode="auto">
              <a:xfrm>
                <a:off x="2752" y="1183"/>
                <a:ext cx="36" cy="73"/>
              </a:xfrm>
              <a:custGeom>
                <a:avLst/>
                <a:gdLst/>
                <a:ahLst/>
                <a:cxnLst>
                  <a:cxn ang="0">
                    <a:pos x="0" y="16"/>
                  </a:cxn>
                  <a:cxn ang="0">
                    <a:pos x="14" y="15"/>
                  </a:cxn>
                  <a:cxn ang="0">
                    <a:pos x="27" y="14"/>
                  </a:cxn>
                  <a:cxn ang="0">
                    <a:pos x="40" y="13"/>
                  </a:cxn>
                  <a:cxn ang="0">
                    <a:pos x="53" y="12"/>
                  </a:cxn>
                  <a:cxn ang="0">
                    <a:pos x="67" y="10"/>
                  </a:cxn>
                  <a:cxn ang="0">
                    <a:pos x="81" y="9"/>
                  </a:cxn>
                  <a:cxn ang="0">
                    <a:pos x="94" y="8"/>
                  </a:cxn>
                  <a:cxn ang="0">
                    <a:pos x="107" y="7"/>
                  </a:cxn>
                  <a:cxn ang="0">
                    <a:pos x="121" y="7"/>
                  </a:cxn>
                  <a:cxn ang="0">
                    <a:pos x="134" y="6"/>
                  </a:cxn>
                  <a:cxn ang="0">
                    <a:pos x="148" y="5"/>
                  </a:cxn>
                  <a:cxn ang="0">
                    <a:pos x="162" y="4"/>
                  </a:cxn>
                  <a:cxn ang="0">
                    <a:pos x="175" y="3"/>
                  </a:cxn>
                  <a:cxn ang="0">
                    <a:pos x="188" y="2"/>
                  </a:cxn>
                  <a:cxn ang="0">
                    <a:pos x="201" y="1"/>
                  </a:cxn>
                  <a:cxn ang="0">
                    <a:pos x="215" y="0"/>
                  </a:cxn>
                  <a:cxn ang="0">
                    <a:pos x="215" y="109"/>
                  </a:cxn>
                  <a:cxn ang="0">
                    <a:pos x="216" y="216"/>
                  </a:cxn>
                  <a:cxn ang="0">
                    <a:pos x="216" y="325"/>
                  </a:cxn>
                  <a:cxn ang="0">
                    <a:pos x="216" y="433"/>
                  </a:cxn>
                  <a:cxn ang="0">
                    <a:pos x="216" y="435"/>
                  </a:cxn>
                  <a:cxn ang="0">
                    <a:pos x="216" y="438"/>
                  </a:cxn>
                  <a:cxn ang="0">
                    <a:pos x="216" y="440"/>
                  </a:cxn>
                  <a:cxn ang="0">
                    <a:pos x="216" y="443"/>
                  </a:cxn>
                  <a:cxn ang="0">
                    <a:pos x="205" y="443"/>
                  </a:cxn>
                  <a:cxn ang="0">
                    <a:pos x="195" y="443"/>
                  </a:cxn>
                  <a:cxn ang="0">
                    <a:pos x="184" y="443"/>
                  </a:cxn>
                  <a:cxn ang="0">
                    <a:pos x="172" y="442"/>
                  </a:cxn>
                  <a:cxn ang="0">
                    <a:pos x="162" y="442"/>
                  </a:cxn>
                  <a:cxn ang="0">
                    <a:pos x="151" y="442"/>
                  </a:cxn>
                  <a:cxn ang="0">
                    <a:pos x="140" y="442"/>
                  </a:cxn>
                  <a:cxn ang="0">
                    <a:pos x="129" y="442"/>
                  </a:cxn>
                  <a:cxn ang="0">
                    <a:pos x="118" y="442"/>
                  </a:cxn>
                  <a:cxn ang="0">
                    <a:pos x="107" y="442"/>
                  </a:cxn>
                  <a:cxn ang="0">
                    <a:pos x="97" y="442"/>
                  </a:cxn>
                  <a:cxn ang="0">
                    <a:pos x="85" y="442"/>
                  </a:cxn>
                  <a:cxn ang="0">
                    <a:pos x="74" y="442"/>
                  </a:cxn>
                  <a:cxn ang="0">
                    <a:pos x="64" y="442"/>
                  </a:cxn>
                  <a:cxn ang="0">
                    <a:pos x="52" y="442"/>
                  </a:cxn>
                  <a:cxn ang="0">
                    <a:pos x="41" y="442"/>
                  </a:cxn>
                  <a:cxn ang="0">
                    <a:pos x="40" y="438"/>
                  </a:cxn>
                  <a:cxn ang="0">
                    <a:pos x="40" y="434"/>
                  </a:cxn>
                  <a:cxn ang="0">
                    <a:pos x="39" y="430"/>
                  </a:cxn>
                  <a:cxn ang="0">
                    <a:pos x="39" y="426"/>
                  </a:cxn>
                  <a:cxn ang="0">
                    <a:pos x="35" y="426"/>
                  </a:cxn>
                  <a:cxn ang="0">
                    <a:pos x="30" y="425"/>
                  </a:cxn>
                  <a:cxn ang="0">
                    <a:pos x="25" y="425"/>
                  </a:cxn>
                  <a:cxn ang="0">
                    <a:pos x="20" y="425"/>
                  </a:cxn>
                  <a:cxn ang="0">
                    <a:pos x="16" y="425"/>
                  </a:cxn>
                  <a:cxn ang="0">
                    <a:pos x="11" y="425"/>
                  </a:cxn>
                  <a:cxn ang="0">
                    <a:pos x="6" y="424"/>
                  </a:cxn>
                  <a:cxn ang="0">
                    <a:pos x="1" y="424"/>
                  </a:cxn>
                  <a:cxn ang="0">
                    <a:pos x="1" y="321"/>
                  </a:cxn>
                  <a:cxn ang="0">
                    <a:pos x="1" y="219"/>
                  </a:cxn>
                  <a:cxn ang="0">
                    <a:pos x="1" y="118"/>
                  </a:cxn>
                  <a:cxn ang="0">
                    <a:pos x="0" y="16"/>
                  </a:cxn>
                </a:cxnLst>
                <a:rect l="0" t="0" r="r" b="b"/>
                <a:pathLst>
                  <a:path w="216" h="443">
                    <a:moveTo>
                      <a:pt x="0" y="16"/>
                    </a:moveTo>
                    <a:lnTo>
                      <a:pt x="14" y="15"/>
                    </a:lnTo>
                    <a:lnTo>
                      <a:pt x="27" y="14"/>
                    </a:lnTo>
                    <a:lnTo>
                      <a:pt x="40" y="13"/>
                    </a:lnTo>
                    <a:lnTo>
                      <a:pt x="53" y="12"/>
                    </a:lnTo>
                    <a:lnTo>
                      <a:pt x="67" y="10"/>
                    </a:lnTo>
                    <a:lnTo>
                      <a:pt x="81" y="9"/>
                    </a:lnTo>
                    <a:lnTo>
                      <a:pt x="94" y="8"/>
                    </a:lnTo>
                    <a:lnTo>
                      <a:pt x="107" y="7"/>
                    </a:lnTo>
                    <a:lnTo>
                      <a:pt x="121" y="7"/>
                    </a:lnTo>
                    <a:lnTo>
                      <a:pt x="134" y="6"/>
                    </a:lnTo>
                    <a:lnTo>
                      <a:pt x="148" y="5"/>
                    </a:lnTo>
                    <a:lnTo>
                      <a:pt x="162" y="4"/>
                    </a:lnTo>
                    <a:lnTo>
                      <a:pt x="175" y="3"/>
                    </a:lnTo>
                    <a:lnTo>
                      <a:pt x="188" y="2"/>
                    </a:lnTo>
                    <a:lnTo>
                      <a:pt x="201" y="1"/>
                    </a:lnTo>
                    <a:lnTo>
                      <a:pt x="215" y="0"/>
                    </a:lnTo>
                    <a:lnTo>
                      <a:pt x="215" y="109"/>
                    </a:lnTo>
                    <a:lnTo>
                      <a:pt x="216" y="216"/>
                    </a:lnTo>
                    <a:lnTo>
                      <a:pt x="216" y="325"/>
                    </a:lnTo>
                    <a:lnTo>
                      <a:pt x="216" y="433"/>
                    </a:lnTo>
                    <a:lnTo>
                      <a:pt x="216" y="435"/>
                    </a:lnTo>
                    <a:lnTo>
                      <a:pt x="216" y="438"/>
                    </a:lnTo>
                    <a:lnTo>
                      <a:pt x="216" y="440"/>
                    </a:lnTo>
                    <a:lnTo>
                      <a:pt x="216" y="443"/>
                    </a:lnTo>
                    <a:lnTo>
                      <a:pt x="205" y="443"/>
                    </a:lnTo>
                    <a:lnTo>
                      <a:pt x="195" y="443"/>
                    </a:lnTo>
                    <a:lnTo>
                      <a:pt x="184" y="443"/>
                    </a:lnTo>
                    <a:lnTo>
                      <a:pt x="172" y="442"/>
                    </a:lnTo>
                    <a:lnTo>
                      <a:pt x="162" y="442"/>
                    </a:lnTo>
                    <a:lnTo>
                      <a:pt x="151" y="442"/>
                    </a:lnTo>
                    <a:lnTo>
                      <a:pt x="140" y="442"/>
                    </a:lnTo>
                    <a:lnTo>
                      <a:pt x="129" y="442"/>
                    </a:lnTo>
                    <a:lnTo>
                      <a:pt x="118" y="442"/>
                    </a:lnTo>
                    <a:lnTo>
                      <a:pt x="107" y="442"/>
                    </a:lnTo>
                    <a:lnTo>
                      <a:pt x="97" y="442"/>
                    </a:lnTo>
                    <a:lnTo>
                      <a:pt x="85" y="442"/>
                    </a:lnTo>
                    <a:lnTo>
                      <a:pt x="74" y="442"/>
                    </a:lnTo>
                    <a:lnTo>
                      <a:pt x="64" y="442"/>
                    </a:lnTo>
                    <a:lnTo>
                      <a:pt x="52" y="442"/>
                    </a:lnTo>
                    <a:lnTo>
                      <a:pt x="41" y="442"/>
                    </a:lnTo>
                    <a:lnTo>
                      <a:pt x="40" y="438"/>
                    </a:lnTo>
                    <a:lnTo>
                      <a:pt x="40" y="434"/>
                    </a:lnTo>
                    <a:lnTo>
                      <a:pt x="39" y="430"/>
                    </a:lnTo>
                    <a:lnTo>
                      <a:pt x="39" y="426"/>
                    </a:lnTo>
                    <a:lnTo>
                      <a:pt x="35" y="426"/>
                    </a:lnTo>
                    <a:lnTo>
                      <a:pt x="30" y="425"/>
                    </a:lnTo>
                    <a:lnTo>
                      <a:pt x="25" y="425"/>
                    </a:lnTo>
                    <a:lnTo>
                      <a:pt x="20" y="425"/>
                    </a:lnTo>
                    <a:lnTo>
                      <a:pt x="16" y="425"/>
                    </a:lnTo>
                    <a:lnTo>
                      <a:pt x="11" y="425"/>
                    </a:lnTo>
                    <a:lnTo>
                      <a:pt x="6" y="424"/>
                    </a:lnTo>
                    <a:lnTo>
                      <a:pt x="1" y="424"/>
                    </a:lnTo>
                    <a:lnTo>
                      <a:pt x="1" y="321"/>
                    </a:lnTo>
                    <a:lnTo>
                      <a:pt x="1" y="219"/>
                    </a:lnTo>
                    <a:lnTo>
                      <a:pt x="1" y="118"/>
                    </a:lnTo>
                    <a:lnTo>
                      <a:pt x="0" y="16"/>
                    </a:lnTo>
                    <a:close/>
                  </a:path>
                </a:pathLst>
              </a:custGeom>
              <a:solidFill>
                <a:srgbClr val="D3C1AA"/>
              </a:solidFill>
              <a:ln w="9525">
                <a:noFill/>
                <a:round/>
                <a:headEnd/>
                <a:tailEnd/>
              </a:ln>
            </p:spPr>
            <p:txBody>
              <a:bodyPr/>
              <a:lstStyle/>
              <a:p>
                <a:endParaRPr lang="en-US"/>
              </a:p>
            </p:txBody>
          </p:sp>
          <p:sp>
            <p:nvSpPr>
              <p:cNvPr id="567" name="Freeform 92"/>
              <p:cNvSpPr>
                <a:spLocks/>
              </p:cNvSpPr>
              <p:nvPr/>
            </p:nvSpPr>
            <p:spPr bwMode="auto">
              <a:xfrm>
                <a:off x="2752" y="1183"/>
                <a:ext cx="36" cy="63"/>
              </a:xfrm>
              <a:custGeom>
                <a:avLst/>
                <a:gdLst/>
                <a:ahLst/>
                <a:cxnLst>
                  <a:cxn ang="0">
                    <a:pos x="0" y="14"/>
                  </a:cxn>
                  <a:cxn ang="0">
                    <a:pos x="14" y="13"/>
                  </a:cxn>
                  <a:cxn ang="0">
                    <a:pos x="27" y="12"/>
                  </a:cxn>
                  <a:cxn ang="0">
                    <a:pos x="40" y="12"/>
                  </a:cxn>
                  <a:cxn ang="0">
                    <a:pos x="53" y="11"/>
                  </a:cxn>
                  <a:cxn ang="0">
                    <a:pos x="67" y="9"/>
                  </a:cxn>
                  <a:cxn ang="0">
                    <a:pos x="81" y="8"/>
                  </a:cxn>
                  <a:cxn ang="0">
                    <a:pos x="94" y="7"/>
                  </a:cxn>
                  <a:cxn ang="0">
                    <a:pos x="107" y="6"/>
                  </a:cxn>
                  <a:cxn ang="0">
                    <a:pos x="121" y="6"/>
                  </a:cxn>
                  <a:cxn ang="0">
                    <a:pos x="134" y="5"/>
                  </a:cxn>
                  <a:cxn ang="0">
                    <a:pos x="148" y="4"/>
                  </a:cxn>
                  <a:cxn ang="0">
                    <a:pos x="162" y="3"/>
                  </a:cxn>
                  <a:cxn ang="0">
                    <a:pos x="175" y="2"/>
                  </a:cxn>
                  <a:cxn ang="0">
                    <a:pos x="188" y="2"/>
                  </a:cxn>
                  <a:cxn ang="0">
                    <a:pos x="201" y="1"/>
                  </a:cxn>
                  <a:cxn ang="0">
                    <a:pos x="215" y="0"/>
                  </a:cxn>
                  <a:cxn ang="0">
                    <a:pos x="215" y="93"/>
                  </a:cxn>
                  <a:cxn ang="0">
                    <a:pos x="216" y="184"/>
                  </a:cxn>
                  <a:cxn ang="0">
                    <a:pos x="216" y="276"/>
                  </a:cxn>
                  <a:cxn ang="0">
                    <a:pos x="216" y="368"/>
                  </a:cxn>
                  <a:cxn ang="0">
                    <a:pos x="216" y="370"/>
                  </a:cxn>
                  <a:cxn ang="0">
                    <a:pos x="216" y="372"/>
                  </a:cxn>
                  <a:cxn ang="0">
                    <a:pos x="216" y="375"/>
                  </a:cxn>
                  <a:cxn ang="0">
                    <a:pos x="216" y="377"/>
                  </a:cxn>
                  <a:cxn ang="0">
                    <a:pos x="205" y="377"/>
                  </a:cxn>
                  <a:cxn ang="0">
                    <a:pos x="195" y="377"/>
                  </a:cxn>
                  <a:cxn ang="0">
                    <a:pos x="184" y="377"/>
                  </a:cxn>
                  <a:cxn ang="0">
                    <a:pos x="172" y="377"/>
                  </a:cxn>
                  <a:cxn ang="0">
                    <a:pos x="162" y="377"/>
                  </a:cxn>
                  <a:cxn ang="0">
                    <a:pos x="151" y="377"/>
                  </a:cxn>
                  <a:cxn ang="0">
                    <a:pos x="140" y="377"/>
                  </a:cxn>
                  <a:cxn ang="0">
                    <a:pos x="129" y="376"/>
                  </a:cxn>
                  <a:cxn ang="0">
                    <a:pos x="118" y="376"/>
                  </a:cxn>
                  <a:cxn ang="0">
                    <a:pos x="107" y="376"/>
                  </a:cxn>
                  <a:cxn ang="0">
                    <a:pos x="97" y="376"/>
                  </a:cxn>
                  <a:cxn ang="0">
                    <a:pos x="85" y="376"/>
                  </a:cxn>
                  <a:cxn ang="0">
                    <a:pos x="74" y="376"/>
                  </a:cxn>
                  <a:cxn ang="0">
                    <a:pos x="64" y="376"/>
                  </a:cxn>
                  <a:cxn ang="0">
                    <a:pos x="52" y="376"/>
                  </a:cxn>
                  <a:cxn ang="0">
                    <a:pos x="41" y="376"/>
                  </a:cxn>
                  <a:cxn ang="0">
                    <a:pos x="40" y="373"/>
                  </a:cxn>
                  <a:cxn ang="0">
                    <a:pos x="40" y="369"/>
                  </a:cxn>
                  <a:cxn ang="0">
                    <a:pos x="39" y="366"/>
                  </a:cxn>
                  <a:cxn ang="0">
                    <a:pos x="39" y="363"/>
                  </a:cxn>
                  <a:cxn ang="0">
                    <a:pos x="35" y="363"/>
                  </a:cxn>
                  <a:cxn ang="0">
                    <a:pos x="30" y="362"/>
                  </a:cxn>
                  <a:cxn ang="0">
                    <a:pos x="25" y="362"/>
                  </a:cxn>
                  <a:cxn ang="0">
                    <a:pos x="20" y="362"/>
                  </a:cxn>
                  <a:cxn ang="0">
                    <a:pos x="16" y="362"/>
                  </a:cxn>
                  <a:cxn ang="0">
                    <a:pos x="11" y="362"/>
                  </a:cxn>
                  <a:cxn ang="0">
                    <a:pos x="6" y="361"/>
                  </a:cxn>
                  <a:cxn ang="0">
                    <a:pos x="1" y="361"/>
                  </a:cxn>
                  <a:cxn ang="0">
                    <a:pos x="1" y="274"/>
                  </a:cxn>
                  <a:cxn ang="0">
                    <a:pos x="1" y="188"/>
                  </a:cxn>
                  <a:cxn ang="0">
                    <a:pos x="1" y="101"/>
                  </a:cxn>
                  <a:cxn ang="0">
                    <a:pos x="0" y="14"/>
                  </a:cxn>
                </a:cxnLst>
                <a:rect l="0" t="0" r="r" b="b"/>
                <a:pathLst>
                  <a:path w="216" h="377">
                    <a:moveTo>
                      <a:pt x="0" y="14"/>
                    </a:moveTo>
                    <a:lnTo>
                      <a:pt x="14" y="13"/>
                    </a:lnTo>
                    <a:lnTo>
                      <a:pt x="27" y="12"/>
                    </a:lnTo>
                    <a:lnTo>
                      <a:pt x="40" y="12"/>
                    </a:lnTo>
                    <a:lnTo>
                      <a:pt x="53" y="11"/>
                    </a:lnTo>
                    <a:lnTo>
                      <a:pt x="67" y="9"/>
                    </a:lnTo>
                    <a:lnTo>
                      <a:pt x="81" y="8"/>
                    </a:lnTo>
                    <a:lnTo>
                      <a:pt x="94" y="7"/>
                    </a:lnTo>
                    <a:lnTo>
                      <a:pt x="107" y="6"/>
                    </a:lnTo>
                    <a:lnTo>
                      <a:pt x="121" y="6"/>
                    </a:lnTo>
                    <a:lnTo>
                      <a:pt x="134" y="5"/>
                    </a:lnTo>
                    <a:lnTo>
                      <a:pt x="148" y="4"/>
                    </a:lnTo>
                    <a:lnTo>
                      <a:pt x="162" y="3"/>
                    </a:lnTo>
                    <a:lnTo>
                      <a:pt x="175" y="2"/>
                    </a:lnTo>
                    <a:lnTo>
                      <a:pt x="188" y="2"/>
                    </a:lnTo>
                    <a:lnTo>
                      <a:pt x="201" y="1"/>
                    </a:lnTo>
                    <a:lnTo>
                      <a:pt x="215" y="0"/>
                    </a:lnTo>
                    <a:lnTo>
                      <a:pt x="215" y="93"/>
                    </a:lnTo>
                    <a:lnTo>
                      <a:pt x="216" y="184"/>
                    </a:lnTo>
                    <a:lnTo>
                      <a:pt x="216" y="276"/>
                    </a:lnTo>
                    <a:lnTo>
                      <a:pt x="216" y="368"/>
                    </a:lnTo>
                    <a:lnTo>
                      <a:pt x="216" y="370"/>
                    </a:lnTo>
                    <a:lnTo>
                      <a:pt x="216" y="372"/>
                    </a:lnTo>
                    <a:lnTo>
                      <a:pt x="216" y="375"/>
                    </a:lnTo>
                    <a:lnTo>
                      <a:pt x="216" y="377"/>
                    </a:lnTo>
                    <a:lnTo>
                      <a:pt x="205" y="377"/>
                    </a:lnTo>
                    <a:lnTo>
                      <a:pt x="195" y="377"/>
                    </a:lnTo>
                    <a:lnTo>
                      <a:pt x="184" y="377"/>
                    </a:lnTo>
                    <a:lnTo>
                      <a:pt x="172" y="377"/>
                    </a:lnTo>
                    <a:lnTo>
                      <a:pt x="162" y="377"/>
                    </a:lnTo>
                    <a:lnTo>
                      <a:pt x="151" y="377"/>
                    </a:lnTo>
                    <a:lnTo>
                      <a:pt x="140" y="377"/>
                    </a:lnTo>
                    <a:lnTo>
                      <a:pt x="129" y="376"/>
                    </a:lnTo>
                    <a:lnTo>
                      <a:pt x="118" y="376"/>
                    </a:lnTo>
                    <a:lnTo>
                      <a:pt x="107" y="376"/>
                    </a:lnTo>
                    <a:lnTo>
                      <a:pt x="97" y="376"/>
                    </a:lnTo>
                    <a:lnTo>
                      <a:pt x="85" y="376"/>
                    </a:lnTo>
                    <a:lnTo>
                      <a:pt x="74" y="376"/>
                    </a:lnTo>
                    <a:lnTo>
                      <a:pt x="64" y="376"/>
                    </a:lnTo>
                    <a:lnTo>
                      <a:pt x="52" y="376"/>
                    </a:lnTo>
                    <a:lnTo>
                      <a:pt x="41" y="376"/>
                    </a:lnTo>
                    <a:lnTo>
                      <a:pt x="40" y="373"/>
                    </a:lnTo>
                    <a:lnTo>
                      <a:pt x="40" y="369"/>
                    </a:lnTo>
                    <a:lnTo>
                      <a:pt x="39" y="366"/>
                    </a:lnTo>
                    <a:lnTo>
                      <a:pt x="39" y="363"/>
                    </a:lnTo>
                    <a:lnTo>
                      <a:pt x="35" y="363"/>
                    </a:lnTo>
                    <a:lnTo>
                      <a:pt x="30" y="362"/>
                    </a:lnTo>
                    <a:lnTo>
                      <a:pt x="25" y="362"/>
                    </a:lnTo>
                    <a:lnTo>
                      <a:pt x="20" y="362"/>
                    </a:lnTo>
                    <a:lnTo>
                      <a:pt x="16" y="362"/>
                    </a:lnTo>
                    <a:lnTo>
                      <a:pt x="11" y="362"/>
                    </a:lnTo>
                    <a:lnTo>
                      <a:pt x="6" y="361"/>
                    </a:lnTo>
                    <a:lnTo>
                      <a:pt x="1" y="361"/>
                    </a:lnTo>
                    <a:lnTo>
                      <a:pt x="1" y="274"/>
                    </a:lnTo>
                    <a:lnTo>
                      <a:pt x="1" y="188"/>
                    </a:lnTo>
                    <a:lnTo>
                      <a:pt x="1" y="101"/>
                    </a:lnTo>
                    <a:lnTo>
                      <a:pt x="0" y="14"/>
                    </a:lnTo>
                    <a:close/>
                  </a:path>
                </a:pathLst>
              </a:custGeom>
              <a:solidFill>
                <a:srgbClr val="D8C9B2"/>
              </a:solidFill>
              <a:ln w="9525">
                <a:noFill/>
                <a:round/>
                <a:headEnd/>
                <a:tailEnd/>
              </a:ln>
            </p:spPr>
            <p:txBody>
              <a:bodyPr/>
              <a:lstStyle/>
              <a:p>
                <a:endParaRPr lang="en-US"/>
              </a:p>
            </p:txBody>
          </p:sp>
          <p:sp>
            <p:nvSpPr>
              <p:cNvPr id="568" name="Freeform 93"/>
              <p:cNvSpPr>
                <a:spLocks/>
              </p:cNvSpPr>
              <p:nvPr/>
            </p:nvSpPr>
            <p:spPr bwMode="auto">
              <a:xfrm>
                <a:off x="2752" y="1183"/>
                <a:ext cx="36" cy="52"/>
              </a:xfrm>
              <a:custGeom>
                <a:avLst/>
                <a:gdLst/>
                <a:ahLst/>
                <a:cxnLst>
                  <a:cxn ang="0">
                    <a:pos x="0" y="14"/>
                  </a:cxn>
                  <a:cxn ang="0">
                    <a:pos x="14" y="13"/>
                  </a:cxn>
                  <a:cxn ang="0">
                    <a:pos x="27" y="12"/>
                  </a:cxn>
                  <a:cxn ang="0">
                    <a:pos x="40" y="12"/>
                  </a:cxn>
                  <a:cxn ang="0">
                    <a:pos x="53" y="11"/>
                  </a:cxn>
                  <a:cxn ang="0">
                    <a:pos x="67" y="9"/>
                  </a:cxn>
                  <a:cxn ang="0">
                    <a:pos x="81" y="8"/>
                  </a:cxn>
                  <a:cxn ang="0">
                    <a:pos x="94" y="7"/>
                  </a:cxn>
                  <a:cxn ang="0">
                    <a:pos x="107" y="6"/>
                  </a:cxn>
                  <a:cxn ang="0">
                    <a:pos x="121" y="6"/>
                  </a:cxn>
                  <a:cxn ang="0">
                    <a:pos x="134" y="5"/>
                  </a:cxn>
                  <a:cxn ang="0">
                    <a:pos x="148" y="4"/>
                  </a:cxn>
                  <a:cxn ang="0">
                    <a:pos x="162" y="3"/>
                  </a:cxn>
                  <a:cxn ang="0">
                    <a:pos x="175" y="2"/>
                  </a:cxn>
                  <a:cxn ang="0">
                    <a:pos x="188" y="2"/>
                  </a:cxn>
                  <a:cxn ang="0">
                    <a:pos x="201" y="1"/>
                  </a:cxn>
                  <a:cxn ang="0">
                    <a:pos x="215" y="0"/>
                  </a:cxn>
                  <a:cxn ang="0">
                    <a:pos x="215" y="76"/>
                  </a:cxn>
                  <a:cxn ang="0">
                    <a:pos x="216" y="152"/>
                  </a:cxn>
                  <a:cxn ang="0">
                    <a:pos x="216" y="228"/>
                  </a:cxn>
                  <a:cxn ang="0">
                    <a:pos x="216" y="304"/>
                  </a:cxn>
                  <a:cxn ang="0">
                    <a:pos x="216" y="306"/>
                  </a:cxn>
                  <a:cxn ang="0">
                    <a:pos x="216" y="308"/>
                  </a:cxn>
                  <a:cxn ang="0">
                    <a:pos x="216" y="310"/>
                  </a:cxn>
                  <a:cxn ang="0">
                    <a:pos x="216" y="312"/>
                  </a:cxn>
                  <a:cxn ang="0">
                    <a:pos x="205" y="312"/>
                  </a:cxn>
                  <a:cxn ang="0">
                    <a:pos x="195" y="312"/>
                  </a:cxn>
                  <a:cxn ang="0">
                    <a:pos x="184" y="312"/>
                  </a:cxn>
                  <a:cxn ang="0">
                    <a:pos x="172" y="312"/>
                  </a:cxn>
                  <a:cxn ang="0">
                    <a:pos x="162" y="312"/>
                  </a:cxn>
                  <a:cxn ang="0">
                    <a:pos x="151" y="312"/>
                  </a:cxn>
                  <a:cxn ang="0">
                    <a:pos x="140" y="312"/>
                  </a:cxn>
                  <a:cxn ang="0">
                    <a:pos x="129" y="312"/>
                  </a:cxn>
                  <a:cxn ang="0">
                    <a:pos x="118" y="312"/>
                  </a:cxn>
                  <a:cxn ang="0">
                    <a:pos x="107" y="312"/>
                  </a:cxn>
                  <a:cxn ang="0">
                    <a:pos x="97" y="312"/>
                  </a:cxn>
                  <a:cxn ang="0">
                    <a:pos x="85" y="312"/>
                  </a:cxn>
                  <a:cxn ang="0">
                    <a:pos x="74" y="311"/>
                  </a:cxn>
                  <a:cxn ang="0">
                    <a:pos x="64" y="311"/>
                  </a:cxn>
                  <a:cxn ang="0">
                    <a:pos x="52" y="311"/>
                  </a:cxn>
                  <a:cxn ang="0">
                    <a:pos x="41" y="311"/>
                  </a:cxn>
                  <a:cxn ang="0">
                    <a:pos x="40" y="309"/>
                  </a:cxn>
                  <a:cxn ang="0">
                    <a:pos x="40" y="306"/>
                  </a:cxn>
                  <a:cxn ang="0">
                    <a:pos x="39" y="303"/>
                  </a:cxn>
                  <a:cxn ang="0">
                    <a:pos x="39" y="300"/>
                  </a:cxn>
                  <a:cxn ang="0">
                    <a:pos x="35" y="300"/>
                  </a:cxn>
                  <a:cxn ang="0">
                    <a:pos x="30" y="300"/>
                  </a:cxn>
                  <a:cxn ang="0">
                    <a:pos x="25" y="300"/>
                  </a:cxn>
                  <a:cxn ang="0">
                    <a:pos x="20" y="300"/>
                  </a:cxn>
                  <a:cxn ang="0">
                    <a:pos x="16" y="300"/>
                  </a:cxn>
                  <a:cxn ang="0">
                    <a:pos x="11" y="300"/>
                  </a:cxn>
                  <a:cxn ang="0">
                    <a:pos x="6" y="299"/>
                  </a:cxn>
                  <a:cxn ang="0">
                    <a:pos x="1" y="299"/>
                  </a:cxn>
                  <a:cxn ang="0">
                    <a:pos x="1" y="227"/>
                  </a:cxn>
                  <a:cxn ang="0">
                    <a:pos x="1" y="156"/>
                  </a:cxn>
                  <a:cxn ang="0">
                    <a:pos x="1" y="84"/>
                  </a:cxn>
                  <a:cxn ang="0">
                    <a:pos x="0" y="14"/>
                  </a:cxn>
                </a:cxnLst>
                <a:rect l="0" t="0" r="r" b="b"/>
                <a:pathLst>
                  <a:path w="216" h="312">
                    <a:moveTo>
                      <a:pt x="0" y="14"/>
                    </a:moveTo>
                    <a:lnTo>
                      <a:pt x="14" y="13"/>
                    </a:lnTo>
                    <a:lnTo>
                      <a:pt x="27" y="12"/>
                    </a:lnTo>
                    <a:lnTo>
                      <a:pt x="40" y="12"/>
                    </a:lnTo>
                    <a:lnTo>
                      <a:pt x="53" y="11"/>
                    </a:lnTo>
                    <a:lnTo>
                      <a:pt x="67" y="9"/>
                    </a:lnTo>
                    <a:lnTo>
                      <a:pt x="81" y="8"/>
                    </a:lnTo>
                    <a:lnTo>
                      <a:pt x="94" y="7"/>
                    </a:lnTo>
                    <a:lnTo>
                      <a:pt x="107" y="6"/>
                    </a:lnTo>
                    <a:lnTo>
                      <a:pt x="121" y="6"/>
                    </a:lnTo>
                    <a:lnTo>
                      <a:pt x="134" y="5"/>
                    </a:lnTo>
                    <a:lnTo>
                      <a:pt x="148" y="4"/>
                    </a:lnTo>
                    <a:lnTo>
                      <a:pt x="162" y="3"/>
                    </a:lnTo>
                    <a:lnTo>
                      <a:pt x="175" y="2"/>
                    </a:lnTo>
                    <a:lnTo>
                      <a:pt x="188" y="2"/>
                    </a:lnTo>
                    <a:lnTo>
                      <a:pt x="201" y="1"/>
                    </a:lnTo>
                    <a:lnTo>
                      <a:pt x="215" y="0"/>
                    </a:lnTo>
                    <a:lnTo>
                      <a:pt x="215" y="76"/>
                    </a:lnTo>
                    <a:lnTo>
                      <a:pt x="216" y="152"/>
                    </a:lnTo>
                    <a:lnTo>
                      <a:pt x="216" y="228"/>
                    </a:lnTo>
                    <a:lnTo>
                      <a:pt x="216" y="304"/>
                    </a:lnTo>
                    <a:lnTo>
                      <a:pt x="216" y="306"/>
                    </a:lnTo>
                    <a:lnTo>
                      <a:pt x="216" y="308"/>
                    </a:lnTo>
                    <a:lnTo>
                      <a:pt x="216" y="310"/>
                    </a:lnTo>
                    <a:lnTo>
                      <a:pt x="216" y="312"/>
                    </a:lnTo>
                    <a:lnTo>
                      <a:pt x="205" y="312"/>
                    </a:lnTo>
                    <a:lnTo>
                      <a:pt x="195" y="312"/>
                    </a:lnTo>
                    <a:lnTo>
                      <a:pt x="184" y="312"/>
                    </a:lnTo>
                    <a:lnTo>
                      <a:pt x="172" y="312"/>
                    </a:lnTo>
                    <a:lnTo>
                      <a:pt x="162" y="312"/>
                    </a:lnTo>
                    <a:lnTo>
                      <a:pt x="151" y="312"/>
                    </a:lnTo>
                    <a:lnTo>
                      <a:pt x="140" y="312"/>
                    </a:lnTo>
                    <a:lnTo>
                      <a:pt x="129" y="312"/>
                    </a:lnTo>
                    <a:lnTo>
                      <a:pt x="118" y="312"/>
                    </a:lnTo>
                    <a:lnTo>
                      <a:pt x="107" y="312"/>
                    </a:lnTo>
                    <a:lnTo>
                      <a:pt x="97" y="312"/>
                    </a:lnTo>
                    <a:lnTo>
                      <a:pt x="85" y="312"/>
                    </a:lnTo>
                    <a:lnTo>
                      <a:pt x="74" y="311"/>
                    </a:lnTo>
                    <a:lnTo>
                      <a:pt x="64" y="311"/>
                    </a:lnTo>
                    <a:lnTo>
                      <a:pt x="52" y="311"/>
                    </a:lnTo>
                    <a:lnTo>
                      <a:pt x="41" y="311"/>
                    </a:lnTo>
                    <a:lnTo>
                      <a:pt x="40" y="309"/>
                    </a:lnTo>
                    <a:lnTo>
                      <a:pt x="40" y="306"/>
                    </a:lnTo>
                    <a:lnTo>
                      <a:pt x="39" y="303"/>
                    </a:lnTo>
                    <a:lnTo>
                      <a:pt x="39" y="300"/>
                    </a:lnTo>
                    <a:lnTo>
                      <a:pt x="35" y="300"/>
                    </a:lnTo>
                    <a:lnTo>
                      <a:pt x="30" y="300"/>
                    </a:lnTo>
                    <a:lnTo>
                      <a:pt x="25" y="300"/>
                    </a:lnTo>
                    <a:lnTo>
                      <a:pt x="20" y="300"/>
                    </a:lnTo>
                    <a:lnTo>
                      <a:pt x="16" y="300"/>
                    </a:lnTo>
                    <a:lnTo>
                      <a:pt x="11" y="300"/>
                    </a:lnTo>
                    <a:lnTo>
                      <a:pt x="6" y="299"/>
                    </a:lnTo>
                    <a:lnTo>
                      <a:pt x="1" y="299"/>
                    </a:lnTo>
                    <a:lnTo>
                      <a:pt x="1" y="227"/>
                    </a:lnTo>
                    <a:lnTo>
                      <a:pt x="1" y="156"/>
                    </a:lnTo>
                    <a:lnTo>
                      <a:pt x="1" y="84"/>
                    </a:lnTo>
                    <a:lnTo>
                      <a:pt x="0" y="14"/>
                    </a:lnTo>
                    <a:close/>
                  </a:path>
                </a:pathLst>
              </a:custGeom>
              <a:solidFill>
                <a:srgbClr val="DDD1BA"/>
              </a:solidFill>
              <a:ln w="9525">
                <a:noFill/>
                <a:round/>
                <a:headEnd/>
                <a:tailEnd/>
              </a:ln>
            </p:spPr>
            <p:txBody>
              <a:bodyPr/>
              <a:lstStyle/>
              <a:p>
                <a:endParaRPr lang="en-US"/>
              </a:p>
            </p:txBody>
          </p:sp>
          <p:sp>
            <p:nvSpPr>
              <p:cNvPr id="569" name="Freeform 94"/>
              <p:cNvSpPr>
                <a:spLocks/>
              </p:cNvSpPr>
              <p:nvPr/>
            </p:nvSpPr>
            <p:spPr bwMode="auto">
              <a:xfrm>
                <a:off x="2752" y="1183"/>
                <a:ext cx="36" cy="41"/>
              </a:xfrm>
              <a:custGeom>
                <a:avLst/>
                <a:gdLst/>
                <a:ahLst/>
                <a:cxnLst>
                  <a:cxn ang="0">
                    <a:pos x="0" y="13"/>
                  </a:cxn>
                  <a:cxn ang="0">
                    <a:pos x="14" y="12"/>
                  </a:cxn>
                  <a:cxn ang="0">
                    <a:pos x="27" y="11"/>
                  </a:cxn>
                  <a:cxn ang="0">
                    <a:pos x="40" y="11"/>
                  </a:cxn>
                  <a:cxn ang="0">
                    <a:pos x="53" y="10"/>
                  </a:cxn>
                  <a:cxn ang="0">
                    <a:pos x="67" y="8"/>
                  </a:cxn>
                  <a:cxn ang="0">
                    <a:pos x="81" y="7"/>
                  </a:cxn>
                  <a:cxn ang="0">
                    <a:pos x="94" y="7"/>
                  </a:cxn>
                  <a:cxn ang="0">
                    <a:pos x="107" y="6"/>
                  </a:cxn>
                  <a:cxn ang="0">
                    <a:pos x="121" y="5"/>
                  </a:cxn>
                  <a:cxn ang="0">
                    <a:pos x="134" y="4"/>
                  </a:cxn>
                  <a:cxn ang="0">
                    <a:pos x="148" y="4"/>
                  </a:cxn>
                  <a:cxn ang="0">
                    <a:pos x="162" y="3"/>
                  </a:cxn>
                  <a:cxn ang="0">
                    <a:pos x="175" y="2"/>
                  </a:cxn>
                  <a:cxn ang="0">
                    <a:pos x="188" y="1"/>
                  </a:cxn>
                  <a:cxn ang="0">
                    <a:pos x="201" y="1"/>
                  </a:cxn>
                  <a:cxn ang="0">
                    <a:pos x="215" y="0"/>
                  </a:cxn>
                  <a:cxn ang="0">
                    <a:pos x="215" y="60"/>
                  </a:cxn>
                  <a:cxn ang="0">
                    <a:pos x="216" y="120"/>
                  </a:cxn>
                  <a:cxn ang="0">
                    <a:pos x="216" y="180"/>
                  </a:cxn>
                  <a:cxn ang="0">
                    <a:pos x="216" y="239"/>
                  </a:cxn>
                  <a:cxn ang="0">
                    <a:pos x="216" y="241"/>
                  </a:cxn>
                  <a:cxn ang="0">
                    <a:pos x="216" y="244"/>
                  </a:cxn>
                  <a:cxn ang="0">
                    <a:pos x="216" y="245"/>
                  </a:cxn>
                  <a:cxn ang="0">
                    <a:pos x="216" y="247"/>
                  </a:cxn>
                  <a:cxn ang="0">
                    <a:pos x="205" y="247"/>
                  </a:cxn>
                  <a:cxn ang="0">
                    <a:pos x="195" y="247"/>
                  </a:cxn>
                  <a:cxn ang="0">
                    <a:pos x="184" y="247"/>
                  </a:cxn>
                  <a:cxn ang="0">
                    <a:pos x="172" y="247"/>
                  </a:cxn>
                  <a:cxn ang="0">
                    <a:pos x="162" y="247"/>
                  </a:cxn>
                  <a:cxn ang="0">
                    <a:pos x="151" y="247"/>
                  </a:cxn>
                  <a:cxn ang="0">
                    <a:pos x="140" y="247"/>
                  </a:cxn>
                  <a:cxn ang="0">
                    <a:pos x="129" y="247"/>
                  </a:cxn>
                  <a:cxn ang="0">
                    <a:pos x="118" y="247"/>
                  </a:cxn>
                  <a:cxn ang="0">
                    <a:pos x="107" y="247"/>
                  </a:cxn>
                  <a:cxn ang="0">
                    <a:pos x="97" y="247"/>
                  </a:cxn>
                  <a:cxn ang="0">
                    <a:pos x="85" y="247"/>
                  </a:cxn>
                  <a:cxn ang="0">
                    <a:pos x="74" y="247"/>
                  </a:cxn>
                  <a:cxn ang="0">
                    <a:pos x="64" y="247"/>
                  </a:cxn>
                  <a:cxn ang="0">
                    <a:pos x="52" y="247"/>
                  </a:cxn>
                  <a:cxn ang="0">
                    <a:pos x="41" y="247"/>
                  </a:cxn>
                  <a:cxn ang="0">
                    <a:pos x="40" y="245"/>
                  </a:cxn>
                  <a:cxn ang="0">
                    <a:pos x="40" y="241"/>
                  </a:cxn>
                  <a:cxn ang="0">
                    <a:pos x="39" y="239"/>
                  </a:cxn>
                  <a:cxn ang="0">
                    <a:pos x="39" y="237"/>
                  </a:cxn>
                  <a:cxn ang="0">
                    <a:pos x="35" y="237"/>
                  </a:cxn>
                  <a:cxn ang="0">
                    <a:pos x="30" y="237"/>
                  </a:cxn>
                  <a:cxn ang="0">
                    <a:pos x="25" y="237"/>
                  </a:cxn>
                  <a:cxn ang="0">
                    <a:pos x="20" y="237"/>
                  </a:cxn>
                  <a:cxn ang="0">
                    <a:pos x="16" y="237"/>
                  </a:cxn>
                  <a:cxn ang="0">
                    <a:pos x="11" y="237"/>
                  </a:cxn>
                  <a:cxn ang="0">
                    <a:pos x="6" y="236"/>
                  </a:cxn>
                  <a:cxn ang="0">
                    <a:pos x="1" y="236"/>
                  </a:cxn>
                  <a:cxn ang="0">
                    <a:pos x="1" y="181"/>
                  </a:cxn>
                  <a:cxn ang="0">
                    <a:pos x="1" y="125"/>
                  </a:cxn>
                  <a:cxn ang="0">
                    <a:pos x="1" y="68"/>
                  </a:cxn>
                  <a:cxn ang="0">
                    <a:pos x="0" y="13"/>
                  </a:cxn>
                </a:cxnLst>
                <a:rect l="0" t="0" r="r" b="b"/>
                <a:pathLst>
                  <a:path w="216" h="247">
                    <a:moveTo>
                      <a:pt x="0" y="13"/>
                    </a:moveTo>
                    <a:lnTo>
                      <a:pt x="14" y="12"/>
                    </a:lnTo>
                    <a:lnTo>
                      <a:pt x="27" y="11"/>
                    </a:lnTo>
                    <a:lnTo>
                      <a:pt x="40" y="11"/>
                    </a:lnTo>
                    <a:lnTo>
                      <a:pt x="53" y="10"/>
                    </a:lnTo>
                    <a:lnTo>
                      <a:pt x="67" y="8"/>
                    </a:lnTo>
                    <a:lnTo>
                      <a:pt x="81" y="7"/>
                    </a:lnTo>
                    <a:lnTo>
                      <a:pt x="94" y="7"/>
                    </a:lnTo>
                    <a:lnTo>
                      <a:pt x="107" y="6"/>
                    </a:lnTo>
                    <a:lnTo>
                      <a:pt x="121" y="5"/>
                    </a:lnTo>
                    <a:lnTo>
                      <a:pt x="134" y="4"/>
                    </a:lnTo>
                    <a:lnTo>
                      <a:pt x="148" y="4"/>
                    </a:lnTo>
                    <a:lnTo>
                      <a:pt x="162" y="3"/>
                    </a:lnTo>
                    <a:lnTo>
                      <a:pt x="175" y="2"/>
                    </a:lnTo>
                    <a:lnTo>
                      <a:pt x="188" y="1"/>
                    </a:lnTo>
                    <a:lnTo>
                      <a:pt x="201" y="1"/>
                    </a:lnTo>
                    <a:lnTo>
                      <a:pt x="215" y="0"/>
                    </a:lnTo>
                    <a:lnTo>
                      <a:pt x="215" y="60"/>
                    </a:lnTo>
                    <a:lnTo>
                      <a:pt x="216" y="120"/>
                    </a:lnTo>
                    <a:lnTo>
                      <a:pt x="216" y="180"/>
                    </a:lnTo>
                    <a:lnTo>
                      <a:pt x="216" y="239"/>
                    </a:lnTo>
                    <a:lnTo>
                      <a:pt x="216" y="241"/>
                    </a:lnTo>
                    <a:lnTo>
                      <a:pt x="216" y="244"/>
                    </a:lnTo>
                    <a:lnTo>
                      <a:pt x="216" y="245"/>
                    </a:lnTo>
                    <a:lnTo>
                      <a:pt x="216" y="247"/>
                    </a:lnTo>
                    <a:lnTo>
                      <a:pt x="205" y="247"/>
                    </a:lnTo>
                    <a:lnTo>
                      <a:pt x="195" y="247"/>
                    </a:lnTo>
                    <a:lnTo>
                      <a:pt x="184" y="247"/>
                    </a:lnTo>
                    <a:lnTo>
                      <a:pt x="172" y="247"/>
                    </a:lnTo>
                    <a:lnTo>
                      <a:pt x="162" y="247"/>
                    </a:lnTo>
                    <a:lnTo>
                      <a:pt x="151" y="247"/>
                    </a:lnTo>
                    <a:lnTo>
                      <a:pt x="140" y="247"/>
                    </a:lnTo>
                    <a:lnTo>
                      <a:pt x="129" y="247"/>
                    </a:lnTo>
                    <a:lnTo>
                      <a:pt x="118" y="247"/>
                    </a:lnTo>
                    <a:lnTo>
                      <a:pt x="107" y="247"/>
                    </a:lnTo>
                    <a:lnTo>
                      <a:pt x="97" y="247"/>
                    </a:lnTo>
                    <a:lnTo>
                      <a:pt x="85" y="247"/>
                    </a:lnTo>
                    <a:lnTo>
                      <a:pt x="74" y="247"/>
                    </a:lnTo>
                    <a:lnTo>
                      <a:pt x="64" y="247"/>
                    </a:lnTo>
                    <a:lnTo>
                      <a:pt x="52" y="247"/>
                    </a:lnTo>
                    <a:lnTo>
                      <a:pt x="41" y="247"/>
                    </a:lnTo>
                    <a:lnTo>
                      <a:pt x="40" y="245"/>
                    </a:lnTo>
                    <a:lnTo>
                      <a:pt x="40" y="241"/>
                    </a:lnTo>
                    <a:lnTo>
                      <a:pt x="39" y="239"/>
                    </a:lnTo>
                    <a:lnTo>
                      <a:pt x="39" y="237"/>
                    </a:lnTo>
                    <a:lnTo>
                      <a:pt x="35" y="237"/>
                    </a:lnTo>
                    <a:lnTo>
                      <a:pt x="30" y="237"/>
                    </a:lnTo>
                    <a:lnTo>
                      <a:pt x="25" y="237"/>
                    </a:lnTo>
                    <a:lnTo>
                      <a:pt x="20" y="237"/>
                    </a:lnTo>
                    <a:lnTo>
                      <a:pt x="16" y="237"/>
                    </a:lnTo>
                    <a:lnTo>
                      <a:pt x="11" y="237"/>
                    </a:lnTo>
                    <a:lnTo>
                      <a:pt x="6" y="236"/>
                    </a:lnTo>
                    <a:lnTo>
                      <a:pt x="1" y="236"/>
                    </a:lnTo>
                    <a:lnTo>
                      <a:pt x="1" y="181"/>
                    </a:lnTo>
                    <a:lnTo>
                      <a:pt x="1" y="125"/>
                    </a:lnTo>
                    <a:lnTo>
                      <a:pt x="1" y="68"/>
                    </a:lnTo>
                    <a:lnTo>
                      <a:pt x="0" y="13"/>
                    </a:lnTo>
                    <a:close/>
                  </a:path>
                </a:pathLst>
              </a:custGeom>
              <a:solidFill>
                <a:srgbClr val="E5D8C4"/>
              </a:solidFill>
              <a:ln w="9525">
                <a:noFill/>
                <a:round/>
                <a:headEnd/>
                <a:tailEnd/>
              </a:ln>
            </p:spPr>
            <p:txBody>
              <a:bodyPr/>
              <a:lstStyle/>
              <a:p>
                <a:endParaRPr lang="en-US"/>
              </a:p>
            </p:txBody>
          </p:sp>
          <p:sp>
            <p:nvSpPr>
              <p:cNvPr id="570" name="Freeform 95"/>
              <p:cNvSpPr>
                <a:spLocks/>
              </p:cNvSpPr>
              <p:nvPr/>
            </p:nvSpPr>
            <p:spPr bwMode="auto">
              <a:xfrm>
                <a:off x="2752" y="1183"/>
                <a:ext cx="36" cy="30"/>
              </a:xfrm>
              <a:custGeom>
                <a:avLst/>
                <a:gdLst/>
                <a:ahLst/>
                <a:cxnLst>
                  <a:cxn ang="0">
                    <a:pos x="0" y="12"/>
                  </a:cxn>
                  <a:cxn ang="0">
                    <a:pos x="215" y="0"/>
                  </a:cxn>
                  <a:cxn ang="0">
                    <a:pos x="216" y="176"/>
                  </a:cxn>
                  <a:cxn ang="0">
                    <a:pos x="216" y="182"/>
                  </a:cxn>
                  <a:cxn ang="0">
                    <a:pos x="41" y="182"/>
                  </a:cxn>
                  <a:cxn ang="0">
                    <a:pos x="39" y="176"/>
                  </a:cxn>
                  <a:cxn ang="0">
                    <a:pos x="1" y="176"/>
                  </a:cxn>
                  <a:cxn ang="0">
                    <a:pos x="0" y="12"/>
                  </a:cxn>
                </a:cxnLst>
                <a:rect l="0" t="0" r="r" b="b"/>
                <a:pathLst>
                  <a:path w="216" h="182">
                    <a:moveTo>
                      <a:pt x="0" y="12"/>
                    </a:moveTo>
                    <a:lnTo>
                      <a:pt x="215" y="0"/>
                    </a:lnTo>
                    <a:lnTo>
                      <a:pt x="216" y="176"/>
                    </a:lnTo>
                    <a:lnTo>
                      <a:pt x="216" y="182"/>
                    </a:lnTo>
                    <a:lnTo>
                      <a:pt x="41" y="182"/>
                    </a:lnTo>
                    <a:lnTo>
                      <a:pt x="39" y="176"/>
                    </a:lnTo>
                    <a:lnTo>
                      <a:pt x="1" y="176"/>
                    </a:lnTo>
                    <a:lnTo>
                      <a:pt x="0" y="12"/>
                    </a:lnTo>
                    <a:close/>
                  </a:path>
                </a:pathLst>
              </a:custGeom>
              <a:solidFill>
                <a:srgbClr val="EAE0CC"/>
              </a:solidFill>
              <a:ln w="9525">
                <a:noFill/>
                <a:round/>
                <a:headEnd/>
                <a:tailEnd/>
              </a:ln>
            </p:spPr>
            <p:txBody>
              <a:bodyPr/>
              <a:lstStyle/>
              <a:p>
                <a:endParaRPr lang="en-US"/>
              </a:p>
            </p:txBody>
          </p:sp>
          <p:sp>
            <p:nvSpPr>
              <p:cNvPr id="571" name="Freeform 96"/>
              <p:cNvSpPr>
                <a:spLocks/>
              </p:cNvSpPr>
              <p:nvPr/>
            </p:nvSpPr>
            <p:spPr bwMode="auto">
              <a:xfrm>
                <a:off x="2794" y="1152"/>
                <a:ext cx="125" cy="159"/>
              </a:xfrm>
              <a:custGeom>
                <a:avLst/>
                <a:gdLst/>
                <a:ahLst/>
                <a:cxnLst>
                  <a:cxn ang="0">
                    <a:pos x="60" y="98"/>
                  </a:cxn>
                  <a:cxn ang="0">
                    <a:pos x="104" y="87"/>
                  </a:cxn>
                  <a:cxn ang="0">
                    <a:pos x="147" y="77"/>
                  </a:cxn>
                  <a:cxn ang="0">
                    <a:pos x="191" y="68"/>
                  </a:cxn>
                  <a:cxn ang="0">
                    <a:pos x="235" y="59"/>
                  </a:cxn>
                  <a:cxn ang="0">
                    <a:pos x="279" y="51"/>
                  </a:cxn>
                  <a:cxn ang="0">
                    <a:pos x="323" y="43"/>
                  </a:cxn>
                  <a:cxn ang="0">
                    <a:pos x="368" y="35"/>
                  </a:cxn>
                  <a:cxn ang="0">
                    <a:pos x="411" y="29"/>
                  </a:cxn>
                  <a:cxn ang="0">
                    <a:pos x="456" y="23"/>
                  </a:cxn>
                  <a:cxn ang="0">
                    <a:pos x="501" y="18"/>
                  </a:cxn>
                  <a:cxn ang="0">
                    <a:pos x="545" y="13"/>
                  </a:cxn>
                  <a:cxn ang="0">
                    <a:pos x="590" y="9"/>
                  </a:cxn>
                  <a:cxn ang="0">
                    <a:pos x="635" y="6"/>
                  </a:cxn>
                  <a:cxn ang="0">
                    <a:pos x="680" y="3"/>
                  </a:cxn>
                  <a:cxn ang="0">
                    <a:pos x="725" y="1"/>
                  </a:cxn>
                  <a:cxn ang="0">
                    <a:pos x="736" y="232"/>
                  </a:cxn>
                  <a:cxn ang="0">
                    <a:pos x="726" y="693"/>
                  </a:cxn>
                  <a:cxn ang="0">
                    <a:pos x="717" y="929"/>
                  </a:cxn>
                  <a:cxn ang="0">
                    <a:pos x="683" y="935"/>
                  </a:cxn>
                  <a:cxn ang="0">
                    <a:pos x="644" y="941"/>
                  </a:cxn>
                  <a:cxn ang="0">
                    <a:pos x="603" y="945"/>
                  </a:cxn>
                  <a:cxn ang="0">
                    <a:pos x="558" y="949"/>
                  </a:cxn>
                  <a:cxn ang="0">
                    <a:pos x="511" y="951"/>
                  </a:cxn>
                  <a:cxn ang="0">
                    <a:pos x="462" y="953"/>
                  </a:cxn>
                  <a:cxn ang="0">
                    <a:pos x="412" y="953"/>
                  </a:cxn>
                  <a:cxn ang="0">
                    <a:pos x="362" y="952"/>
                  </a:cxn>
                  <a:cxn ang="0">
                    <a:pos x="312" y="950"/>
                  </a:cxn>
                  <a:cxn ang="0">
                    <a:pos x="262" y="947"/>
                  </a:cxn>
                  <a:cxn ang="0">
                    <a:pos x="214" y="943"/>
                  </a:cxn>
                  <a:cxn ang="0">
                    <a:pos x="169" y="938"/>
                  </a:cxn>
                  <a:cxn ang="0">
                    <a:pos x="125" y="931"/>
                  </a:cxn>
                  <a:cxn ang="0">
                    <a:pos x="84" y="924"/>
                  </a:cxn>
                  <a:cxn ang="0">
                    <a:pos x="48" y="915"/>
                  </a:cxn>
                  <a:cxn ang="0">
                    <a:pos x="17" y="808"/>
                  </a:cxn>
                  <a:cxn ang="0">
                    <a:pos x="1" y="611"/>
                  </a:cxn>
                  <a:cxn ang="0">
                    <a:pos x="2" y="413"/>
                  </a:cxn>
                  <a:cxn ang="0">
                    <a:pos x="22" y="210"/>
                  </a:cxn>
                </a:cxnLst>
                <a:rect l="0" t="0" r="r" b="b"/>
                <a:pathLst>
                  <a:path w="748" h="953">
                    <a:moveTo>
                      <a:pt x="38" y="103"/>
                    </a:moveTo>
                    <a:lnTo>
                      <a:pt x="60" y="98"/>
                    </a:lnTo>
                    <a:lnTo>
                      <a:pt x="81" y="92"/>
                    </a:lnTo>
                    <a:lnTo>
                      <a:pt x="104" y="87"/>
                    </a:lnTo>
                    <a:lnTo>
                      <a:pt x="125" y="82"/>
                    </a:lnTo>
                    <a:lnTo>
                      <a:pt x="147" y="77"/>
                    </a:lnTo>
                    <a:lnTo>
                      <a:pt x="169" y="72"/>
                    </a:lnTo>
                    <a:lnTo>
                      <a:pt x="191" y="68"/>
                    </a:lnTo>
                    <a:lnTo>
                      <a:pt x="213" y="63"/>
                    </a:lnTo>
                    <a:lnTo>
                      <a:pt x="235" y="59"/>
                    </a:lnTo>
                    <a:lnTo>
                      <a:pt x="257" y="55"/>
                    </a:lnTo>
                    <a:lnTo>
                      <a:pt x="279" y="51"/>
                    </a:lnTo>
                    <a:lnTo>
                      <a:pt x="301" y="47"/>
                    </a:lnTo>
                    <a:lnTo>
                      <a:pt x="323" y="43"/>
                    </a:lnTo>
                    <a:lnTo>
                      <a:pt x="345" y="40"/>
                    </a:lnTo>
                    <a:lnTo>
                      <a:pt x="368" y="35"/>
                    </a:lnTo>
                    <a:lnTo>
                      <a:pt x="390" y="32"/>
                    </a:lnTo>
                    <a:lnTo>
                      <a:pt x="411" y="29"/>
                    </a:lnTo>
                    <a:lnTo>
                      <a:pt x="434" y="26"/>
                    </a:lnTo>
                    <a:lnTo>
                      <a:pt x="456" y="23"/>
                    </a:lnTo>
                    <a:lnTo>
                      <a:pt x="478" y="20"/>
                    </a:lnTo>
                    <a:lnTo>
                      <a:pt x="501" y="18"/>
                    </a:lnTo>
                    <a:lnTo>
                      <a:pt x="523" y="15"/>
                    </a:lnTo>
                    <a:lnTo>
                      <a:pt x="545" y="13"/>
                    </a:lnTo>
                    <a:lnTo>
                      <a:pt x="568" y="11"/>
                    </a:lnTo>
                    <a:lnTo>
                      <a:pt x="590" y="9"/>
                    </a:lnTo>
                    <a:lnTo>
                      <a:pt x="613" y="7"/>
                    </a:lnTo>
                    <a:lnTo>
                      <a:pt x="635" y="6"/>
                    </a:lnTo>
                    <a:lnTo>
                      <a:pt x="657" y="4"/>
                    </a:lnTo>
                    <a:lnTo>
                      <a:pt x="680" y="3"/>
                    </a:lnTo>
                    <a:lnTo>
                      <a:pt x="703" y="2"/>
                    </a:lnTo>
                    <a:lnTo>
                      <a:pt x="725" y="1"/>
                    </a:lnTo>
                    <a:lnTo>
                      <a:pt x="748" y="0"/>
                    </a:lnTo>
                    <a:lnTo>
                      <a:pt x="736" y="232"/>
                    </a:lnTo>
                    <a:lnTo>
                      <a:pt x="729" y="462"/>
                    </a:lnTo>
                    <a:lnTo>
                      <a:pt x="726" y="693"/>
                    </a:lnTo>
                    <a:lnTo>
                      <a:pt x="732" y="925"/>
                    </a:lnTo>
                    <a:lnTo>
                      <a:pt x="717" y="929"/>
                    </a:lnTo>
                    <a:lnTo>
                      <a:pt x="700" y="932"/>
                    </a:lnTo>
                    <a:lnTo>
                      <a:pt x="683" y="935"/>
                    </a:lnTo>
                    <a:lnTo>
                      <a:pt x="664" y="938"/>
                    </a:lnTo>
                    <a:lnTo>
                      <a:pt x="644" y="941"/>
                    </a:lnTo>
                    <a:lnTo>
                      <a:pt x="624" y="943"/>
                    </a:lnTo>
                    <a:lnTo>
                      <a:pt x="603" y="945"/>
                    </a:lnTo>
                    <a:lnTo>
                      <a:pt x="581" y="947"/>
                    </a:lnTo>
                    <a:lnTo>
                      <a:pt x="558" y="949"/>
                    </a:lnTo>
                    <a:lnTo>
                      <a:pt x="535" y="950"/>
                    </a:lnTo>
                    <a:lnTo>
                      <a:pt x="511" y="951"/>
                    </a:lnTo>
                    <a:lnTo>
                      <a:pt x="487" y="952"/>
                    </a:lnTo>
                    <a:lnTo>
                      <a:pt x="462" y="953"/>
                    </a:lnTo>
                    <a:lnTo>
                      <a:pt x="437" y="953"/>
                    </a:lnTo>
                    <a:lnTo>
                      <a:pt x="412" y="953"/>
                    </a:lnTo>
                    <a:lnTo>
                      <a:pt x="387" y="953"/>
                    </a:lnTo>
                    <a:lnTo>
                      <a:pt x="362" y="952"/>
                    </a:lnTo>
                    <a:lnTo>
                      <a:pt x="337" y="951"/>
                    </a:lnTo>
                    <a:lnTo>
                      <a:pt x="312" y="950"/>
                    </a:lnTo>
                    <a:lnTo>
                      <a:pt x="287" y="949"/>
                    </a:lnTo>
                    <a:lnTo>
                      <a:pt x="262" y="947"/>
                    </a:lnTo>
                    <a:lnTo>
                      <a:pt x="238" y="945"/>
                    </a:lnTo>
                    <a:lnTo>
                      <a:pt x="214" y="943"/>
                    </a:lnTo>
                    <a:lnTo>
                      <a:pt x="191" y="941"/>
                    </a:lnTo>
                    <a:lnTo>
                      <a:pt x="169" y="938"/>
                    </a:lnTo>
                    <a:lnTo>
                      <a:pt x="146" y="935"/>
                    </a:lnTo>
                    <a:lnTo>
                      <a:pt x="125" y="931"/>
                    </a:lnTo>
                    <a:lnTo>
                      <a:pt x="105" y="928"/>
                    </a:lnTo>
                    <a:lnTo>
                      <a:pt x="84" y="924"/>
                    </a:lnTo>
                    <a:lnTo>
                      <a:pt x="66" y="920"/>
                    </a:lnTo>
                    <a:lnTo>
                      <a:pt x="48" y="915"/>
                    </a:lnTo>
                    <a:lnTo>
                      <a:pt x="32" y="910"/>
                    </a:lnTo>
                    <a:lnTo>
                      <a:pt x="17" y="808"/>
                    </a:lnTo>
                    <a:lnTo>
                      <a:pt x="7" y="709"/>
                    </a:lnTo>
                    <a:lnTo>
                      <a:pt x="1" y="611"/>
                    </a:lnTo>
                    <a:lnTo>
                      <a:pt x="0" y="513"/>
                    </a:lnTo>
                    <a:lnTo>
                      <a:pt x="2" y="413"/>
                    </a:lnTo>
                    <a:lnTo>
                      <a:pt x="10" y="313"/>
                    </a:lnTo>
                    <a:lnTo>
                      <a:pt x="22" y="210"/>
                    </a:lnTo>
                    <a:lnTo>
                      <a:pt x="38" y="103"/>
                    </a:lnTo>
                    <a:close/>
                  </a:path>
                </a:pathLst>
              </a:custGeom>
              <a:solidFill>
                <a:srgbClr val="AA8E70"/>
              </a:solidFill>
              <a:ln w="9525">
                <a:noFill/>
                <a:round/>
                <a:headEnd/>
                <a:tailEnd/>
              </a:ln>
            </p:spPr>
            <p:txBody>
              <a:bodyPr/>
              <a:lstStyle/>
              <a:p>
                <a:endParaRPr lang="en-US"/>
              </a:p>
            </p:txBody>
          </p:sp>
          <p:sp>
            <p:nvSpPr>
              <p:cNvPr id="572" name="Freeform 97"/>
              <p:cNvSpPr>
                <a:spLocks/>
              </p:cNvSpPr>
              <p:nvPr/>
            </p:nvSpPr>
            <p:spPr bwMode="auto">
              <a:xfrm>
                <a:off x="2794" y="1152"/>
                <a:ext cx="122" cy="153"/>
              </a:xfrm>
              <a:custGeom>
                <a:avLst/>
                <a:gdLst/>
                <a:ahLst/>
                <a:cxnLst>
                  <a:cxn ang="0">
                    <a:pos x="38" y="102"/>
                  </a:cxn>
                  <a:cxn ang="0">
                    <a:pos x="59" y="97"/>
                  </a:cxn>
                  <a:cxn ang="0">
                    <a:pos x="80" y="92"/>
                  </a:cxn>
                  <a:cxn ang="0">
                    <a:pos x="102" y="87"/>
                  </a:cxn>
                  <a:cxn ang="0">
                    <a:pos x="123" y="82"/>
                  </a:cxn>
                  <a:cxn ang="0">
                    <a:pos x="144" y="77"/>
                  </a:cxn>
                  <a:cxn ang="0">
                    <a:pos x="165" y="72"/>
                  </a:cxn>
                  <a:cxn ang="0">
                    <a:pos x="187" y="68"/>
                  </a:cxn>
                  <a:cxn ang="0">
                    <a:pos x="208" y="63"/>
                  </a:cxn>
                  <a:cxn ang="0">
                    <a:pos x="229" y="59"/>
                  </a:cxn>
                  <a:cxn ang="0">
                    <a:pos x="251" y="55"/>
                  </a:cxn>
                  <a:cxn ang="0">
                    <a:pos x="273" y="51"/>
                  </a:cxn>
                  <a:cxn ang="0">
                    <a:pos x="294" y="47"/>
                  </a:cxn>
                  <a:cxn ang="0">
                    <a:pos x="316" y="43"/>
                  </a:cxn>
                  <a:cxn ang="0">
                    <a:pos x="338" y="40"/>
                  </a:cxn>
                  <a:cxn ang="0">
                    <a:pos x="359" y="35"/>
                  </a:cxn>
                  <a:cxn ang="0">
                    <a:pos x="381" y="32"/>
                  </a:cxn>
                  <a:cxn ang="0">
                    <a:pos x="403" y="29"/>
                  </a:cxn>
                  <a:cxn ang="0">
                    <a:pos x="424" y="26"/>
                  </a:cxn>
                  <a:cxn ang="0">
                    <a:pos x="447" y="23"/>
                  </a:cxn>
                  <a:cxn ang="0">
                    <a:pos x="468" y="20"/>
                  </a:cxn>
                  <a:cxn ang="0">
                    <a:pos x="490" y="18"/>
                  </a:cxn>
                  <a:cxn ang="0">
                    <a:pos x="511" y="15"/>
                  </a:cxn>
                  <a:cxn ang="0">
                    <a:pos x="534" y="13"/>
                  </a:cxn>
                  <a:cxn ang="0">
                    <a:pos x="555" y="11"/>
                  </a:cxn>
                  <a:cxn ang="0">
                    <a:pos x="577" y="9"/>
                  </a:cxn>
                  <a:cxn ang="0">
                    <a:pos x="599" y="7"/>
                  </a:cxn>
                  <a:cxn ang="0">
                    <a:pos x="621" y="6"/>
                  </a:cxn>
                  <a:cxn ang="0">
                    <a:pos x="642" y="4"/>
                  </a:cxn>
                  <a:cxn ang="0">
                    <a:pos x="665" y="3"/>
                  </a:cxn>
                  <a:cxn ang="0">
                    <a:pos x="686" y="2"/>
                  </a:cxn>
                  <a:cxn ang="0">
                    <a:pos x="708" y="1"/>
                  </a:cxn>
                  <a:cxn ang="0">
                    <a:pos x="730" y="0"/>
                  </a:cxn>
                  <a:cxn ang="0">
                    <a:pos x="719" y="223"/>
                  </a:cxn>
                  <a:cxn ang="0">
                    <a:pos x="711" y="444"/>
                  </a:cxn>
                  <a:cxn ang="0">
                    <a:pos x="708" y="665"/>
                  </a:cxn>
                  <a:cxn ang="0">
                    <a:pos x="714" y="887"/>
                  </a:cxn>
                  <a:cxn ang="0">
                    <a:pos x="683" y="895"/>
                  </a:cxn>
                  <a:cxn ang="0">
                    <a:pos x="648" y="901"/>
                  </a:cxn>
                  <a:cxn ang="0">
                    <a:pos x="608" y="907"/>
                  </a:cxn>
                  <a:cxn ang="0">
                    <a:pos x="566" y="911"/>
                  </a:cxn>
                  <a:cxn ang="0">
                    <a:pos x="521" y="915"/>
                  </a:cxn>
                  <a:cxn ang="0">
                    <a:pos x="475" y="917"/>
                  </a:cxn>
                  <a:cxn ang="0">
                    <a:pos x="426" y="918"/>
                  </a:cxn>
                  <a:cxn ang="0">
                    <a:pos x="378" y="919"/>
                  </a:cxn>
                  <a:cxn ang="0">
                    <a:pos x="328" y="918"/>
                  </a:cxn>
                  <a:cxn ang="0">
                    <a:pos x="280" y="916"/>
                  </a:cxn>
                  <a:cxn ang="0">
                    <a:pos x="233" y="913"/>
                  </a:cxn>
                  <a:cxn ang="0">
                    <a:pos x="187" y="909"/>
                  </a:cxn>
                  <a:cxn ang="0">
                    <a:pos x="143" y="903"/>
                  </a:cxn>
                  <a:cxn ang="0">
                    <a:pos x="103" y="897"/>
                  </a:cxn>
                  <a:cxn ang="0">
                    <a:pos x="65" y="887"/>
                  </a:cxn>
                  <a:cxn ang="0">
                    <a:pos x="32" y="878"/>
                  </a:cxn>
                  <a:cxn ang="0">
                    <a:pos x="17" y="781"/>
                  </a:cxn>
                  <a:cxn ang="0">
                    <a:pos x="8" y="686"/>
                  </a:cxn>
                  <a:cxn ang="0">
                    <a:pos x="1" y="591"/>
                  </a:cxn>
                  <a:cxn ang="0">
                    <a:pos x="0" y="496"/>
                  </a:cxn>
                  <a:cxn ang="0">
                    <a:pos x="4" y="401"/>
                  </a:cxn>
                  <a:cxn ang="0">
                    <a:pos x="11" y="304"/>
                  </a:cxn>
                  <a:cxn ang="0">
                    <a:pos x="23" y="205"/>
                  </a:cxn>
                  <a:cxn ang="0">
                    <a:pos x="38" y="102"/>
                  </a:cxn>
                </a:cxnLst>
                <a:rect l="0" t="0" r="r" b="b"/>
                <a:pathLst>
                  <a:path w="730" h="919">
                    <a:moveTo>
                      <a:pt x="38" y="102"/>
                    </a:moveTo>
                    <a:lnTo>
                      <a:pt x="59" y="97"/>
                    </a:lnTo>
                    <a:lnTo>
                      <a:pt x="80" y="92"/>
                    </a:lnTo>
                    <a:lnTo>
                      <a:pt x="102" y="87"/>
                    </a:lnTo>
                    <a:lnTo>
                      <a:pt x="123" y="82"/>
                    </a:lnTo>
                    <a:lnTo>
                      <a:pt x="144" y="77"/>
                    </a:lnTo>
                    <a:lnTo>
                      <a:pt x="165" y="72"/>
                    </a:lnTo>
                    <a:lnTo>
                      <a:pt x="187" y="68"/>
                    </a:lnTo>
                    <a:lnTo>
                      <a:pt x="208" y="63"/>
                    </a:lnTo>
                    <a:lnTo>
                      <a:pt x="229" y="59"/>
                    </a:lnTo>
                    <a:lnTo>
                      <a:pt x="251" y="55"/>
                    </a:lnTo>
                    <a:lnTo>
                      <a:pt x="273" y="51"/>
                    </a:lnTo>
                    <a:lnTo>
                      <a:pt x="294" y="47"/>
                    </a:lnTo>
                    <a:lnTo>
                      <a:pt x="316" y="43"/>
                    </a:lnTo>
                    <a:lnTo>
                      <a:pt x="338" y="40"/>
                    </a:lnTo>
                    <a:lnTo>
                      <a:pt x="359" y="35"/>
                    </a:lnTo>
                    <a:lnTo>
                      <a:pt x="381" y="32"/>
                    </a:lnTo>
                    <a:lnTo>
                      <a:pt x="403" y="29"/>
                    </a:lnTo>
                    <a:lnTo>
                      <a:pt x="424" y="26"/>
                    </a:lnTo>
                    <a:lnTo>
                      <a:pt x="447" y="23"/>
                    </a:lnTo>
                    <a:lnTo>
                      <a:pt x="468" y="20"/>
                    </a:lnTo>
                    <a:lnTo>
                      <a:pt x="490" y="18"/>
                    </a:lnTo>
                    <a:lnTo>
                      <a:pt x="511" y="15"/>
                    </a:lnTo>
                    <a:lnTo>
                      <a:pt x="534" y="13"/>
                    </a:lnTo>
                    <a:lnTo>
                      <a:pt x="555" y="11"/>
                    </a:lnTo>
                    <a:lnTo>
                      <a:pt x="577" y="9"/>
                    </a:lnTo>
                    <a:lnTo>
                      <a:pt x="599" y="7"/>
                    </a:lnTo>
                    <a:lnTo>
                      <a:pt x="621" y="6"/>
                    </a:lnTo>
                    <a:lnTo>
                      <a:pt x="642" y="4"/>
                    </a:lnTo>
                    <a:lnTo>
                      <a:pt x="665" y="3"/>
                    </a:lnTo>
                    <a:lnTo>
                      <a:pt x="686" y="2"/>
                    </a:lnTo>
                    <a:lnTo>
                      <a:pt x="708" y="1"/>
                    </a:lnTo>
                    <a:lnTo>
                      <a:pt x="730" y="0"/>
                    </a:lnTo>
                    <a:lnTo>
                      <a:pt x="719" y="223"/>
                    </a:lnTo>
                    <a:lnTo>
                      <a:pt x="711" y="444"/>
                    </a:lnTo>
                    <a:lnTo>
                      <a:pt x="708" y="665"/>
                    </a:lnTo>
                    <a:lnTo>
                      <a:pt x="714" y="887"/>
                    </a:lnTo>
                    <a:lnTo>
                      <a:pt x="683" y="895"/>
                    </a:lnTo>
                    <a:lnTo>
                      <a:pt x="648" y="901"/>
                    </a:lnTo>
                    <a:lnTo>
                      <a:pt x="608" y="907"/>
                    </a:lnTo>
                    <a:lnTo>
                      <a:pt x="566" y="911"/>
                    </a:lnTo>
                    <a:lnTo>
                      <a:pt x="521" y="915"/>
                    </a:lnTo>
                    <a:lnTo>
                      <a:pt x="475" y="917"/>
                    </a:lnTo>
                    <a:lnTo>
                      <a:pt x="426" y="918"/>
                    </a:lnTo>
                    <a:lnTo>
                      <a:pt x="378" y="919"/>
                    </a:lnTo>
                    <a:lnTo>
                      <a:pt x="328" y="918"/>
                    </a:lnTo>
                    <a:lnTo>
                      <a:pt x="280" y="916"/>
                    </a:lnTo>
                    <a:lnTo>
                      <a:pt x="233" y="913"/>
                    </a:lnTo>
                    <a:lnTo>
                      <a:pt x="187" y="909"/>
                    </a:lnTo>
                    <a:lnTo>
                      <a:pt x="143" y="903"/>
                    </a:lnTo>
                    <a:lnTo>
                      <a:pt x="103" y="897"/>
                    </a:lnTo>
                    <a:lnTo>
                      <a:pt x="65" y="887"/>
                    </a:lnTo>
                    <a:lnTo>
                      <a:pt x="32" y="878"/>
                    </a:lnTo>
                    <a:lnTo>
                      <a:pt x="17" y="781"/>
                    </a:lnTo>
                    <a:lnTo>
                      <a:pt x="8" y="686"/>
                    </a:lnTo>
                    <a:lnTo>
                      <a:pt x="1" y="591"/>
                    </a:lnTo>
                    <a:lnTo>
                      <a:pt x="0" y="496"/>
                    </a:lnTo>
                    <a:lnTo>
                      <a:pt x="4" y="401"/>
                    </a:lnTo>
                    <a:lnTo>
                      <a:pt x="11" y="304"/>
                    </a:lnTo>
                    <a:lnTo>
                      <a:pt x="23" y="205"/>
                    </a:lnTo>
                    <a:lnTo>
                      <a:pt x="38" y="102"/>
                    </a:lnTo>
                    <a:close/>
                  </a:path>
                </a:pathLst>
              </a:custGeom>
              <a:solidFill>
                <a:srgbClr val="AF9375"/>
              </a:solidFill>
              <a:ln w="9525">
                <a:noFill/>
                <a:round/>
                <a:headEnd/>
                <a:tailEnd/>
              </a:ln>
            </p:spPr>
            <p:txBody>
              <a:bodyPr/>
              <a:lstStyle/>
              <a:p>
                <a:endParaRPr lang="en-US"/>
              </a:p>
            </p:txBody>
          </p:sp>
          <p:sp>
            <p:nvSpPr>
              <p:cNvPr id="573" name="Freeform 98"/>
              <p:cNvSpPr>
                <a:spLocks/>
              </p:cNvSpPr>
              <p:nvPr/>
            </p:nvSpPr>
            <p:spPr bwMode="auto">
              <a:xfrm>
                <a:off x="2795" y="1153"/>
                <a:ext cx="118" cy="147"/>
              </a:xfrm>
              <a:custGeom>
                <a:avLst/>
                <a:gdLst/>
                <a:ahLst/>
                <a:cxnLst>
                  <a:cxn ang="0">
                    <a:pos x="35" y="101"/>
                  </a:cxn>
                  <a:cxn ang="0">
                    <a:pos x="75" y="91"/>
                  </a:cxn>
                  <a:cxn ang="0">
                    <a:pos x="117" y="81"/>
                  </a:cxn>
                  <a:cxn ang="0">
                    <a:pos x="158" y="72"/>
                  </a:cxn>
                  <a:cxn ang="0">
                    <a:pos x="200" y="63"/>
                  </a:cxn>
                  <a:cxn ang="0">
                    <a:pos x="241" y="54"/>
                  </a:cxn>
                  <a:cxn ang="0">
                    <a:pos x="284" y="47"/>
                  </a:cxn>
                  <a:cxn ang="0">
                    <a:pos x="326" y="39"/>
                  </a:cxn>
                  <a:cxn ang="0">
                    <a:pos x="369" y="32"/>
                  </a:cxn>
                  <a:cxn ang="0">
                    <a:pos x="412" y="25"/>
                  </a:cxn>
                  <a:cxn ang="0">
                    <a:pos x="454" y="20"/>
                  </a:cxn>
                  <a:cxn ang="0">
                    <a:pos x="497" y="15"/>
                  </a:cxn>
                  <a:cxn ang="0">
                    <a:pos x="539" y="11"/>
                  </a:cxn>
                  <a:cxn ang="0">
                    <a:pos x="583" y="7"/>
                  </a:cxn>
                  <a:cxn ang="0">
                    <a:pos x="626" y="4"/>
                  </a:cxn>
                  <a:cxn ang="0">
                    <a:pos x="667" y="2"/>
                  </a:cxn>
                  <a:cxn ang="0">
                    <a:pos x="710" y="0"/>
                  </a:cxn>
                  <a:cxn ang="0">
                    <a:pos x="698" y="215"/>
                  </a:cxn>
                  <a:cxn ang="0">
                    <a:pos x="690" y="426"/>
                  </a:cxn>
                  <a:cxn ang="0">
                    <a:pos x="686" y="636"/>
                  </a:cxn>
                  <a:cxn ang="0">
                    <a:pos x="691" y="851"/>
                  </a:cxn>
                  <a:cxn ang="0">
                    <a:pos x="661" y="858"/>
                  </a:cxn>
                  <a:cxn ang="0">
                    <a:pos x="627" y="864"/>
                  </a:cxn>
                  <a:cxn ang="0">
                    <a:pos x="588" y="869"/>
                  </a:cxn>
                  <a:cxn ang="0">
                    <a:pos x="548" y="874"/>
                  </a:cxn>
                  <a:cxn ang="0">
                    <a:pos x="504" y="878"/>
                  </a:cxn>
                  <a:cxn ang="0">
                    <a:pos x="458" y="880"/>
                  </a:cxn>
                  <a:cxn ang="0">
                    <a:pos x="413" y="882"/>
                  </a:cxn>
                  <a:cxn ang="0">
                    <a:pos x="365" y="883"/>
                  </a:cxn>
                  <a:cxn ang="0">
                    <a:pos x="317" y="883"/>
                  </a:cxn>
                  <a:cxn ang="0">
                    <a:pos x="270" y="882"/>
                  </a:cxn>
                  <a:cxn ang="0">
                    <a:pos x="224" y="879"/>
                  </a:cxn>
                  <a:cxn ang="0">
                    <a:pos x="180" y="876"/>
                  </a:cxn>
                  <a:cxn ang="0">
                    <a:pos x="137" y="871"/>
                  </a:cxn>
                  <a:cxn ang="0">
                    <a:pos x="98" y="865"/>
                  </a:cxn>
                  <a:cxn ang="0">
                    <a:pos x="61" y="857"/>
                  </a:cxn>
                  <a:cxn ang="0">
                    <a:pos x="29" y="848"/>
                  </a:cxn>
                  <a:cxn ang="0">
                    <a:pos x="16" y="754"/>
                  </a:cxn>
                  <a:cxn ang="0">
                    <a:pos x="6" y="662"/>
                  </a:cxn>
                  <a:cxn ang="0">
                    <a:pos x="1" y="571"/>
                  </a:cxn>
                  <a:cxn ang="0">
                    <a:pos x="0" y="480"/>
                  </a:cxn>
                  <a:cxn ang="0">
                    <a:pos x="3" y="388"/>
                  </a:cxn>
                  <a:cxn ang="0">
                    <a:pos x="9" y="295"/>
                  </a:cxn>
                  <a:cxn ang="0">
                    <a:pos x="20" y="200"/>
                  </a:cxn>
                  <a:cxn ang="0">
                    <a:pos x="35" y="101"/>
                  </a:cxn>
                </a:cxnLst>
                <a:rect l="0" t="0" r="r" b="b"/>
                <a:pathLst>
                  <a:path w="710" h="883">
                    <a:moveTo>
                      <a:pt x="35" y="101"/>
                    </a:moveTo>
                    <a:lnTo>
                      <a:pt x="75" y="91"/>
                    </a:lnTo>
                    <a:lnTo>
                      <a:pt x="117" y="81"/>
                    </a:lnTo>
                    <a:lnTo>
                      <a:pt x="158" y="72"/>
                    </a:lnTo>
                    <a:lnTo>
                      <a:pt x="200" y="63"/>
                    </a:lnTo>
                    <a:lnTo>
                      <a:pt x="241" y="54"/>
                    </a:lnTo>
                    <a:lnTo>
                      <a:pt x="284" y="47"/>
                    </a:lnTo>
                    <a:lnTo>
                      <a:pt x="326" y="39"/>
                    </a:lnTo>
                    <a:lnTo>
                      <a:pt x="369" y="32"/>
                    </a:lnTo>
                    <a:lnTo>
                      <a:pt x="412" y="25"/>
                    </a:lnTo>
                    <a:lnTo>
                      <a:pt x="454" y="20"/>
                    </a:lnTo>
                    <a:lnTo>
                      <a:pt x="497" y="15"/>
                    </a:lnTo>
                    <a:lnTo>
                      <a:pt x="539" y="11"/>
                    </a:lnTo>
                    <a:lnTo>
                      <a:pt x="583" y="7"/>
                    </a:lnTo>
                    <a:lnTo>
                      <a:pt x="626" y="4"/>
                    </a:lnTo>
                    <a:lnTo>
                      <a:pt x="667" y="2"/>
                    </a:lnTo>
                    <a:lnTo>
                      <a:pt x="710" y="0"/>
                    </a:lnTo>
                    <a:lnTo>
                      <a:pt x="698" y="215"/>
                    </a:lnTo>
                    <a:lnTo>
                      <a:pt x="690" y="426"/>
                    </a:lnTo>
                    <a:lnTo>
                      <a:pt x="686" y="636"/>
                    </a:lnTo>
                    <a:lnTo>
                      <a:pt x="691" y="851"/>
                    </a:lnTo>
                    <a:lnTo>
                      <a:pt x="661" y="858"/>
                    </a:lnTo>
                    <a:lnTo>
                      <a:pt x="627" y="864"/>
                    </a:lnTo>
                    <a:lnTo>
                      <a:pt x="588" y="869"/>
                    </a:lnTo>
                    <a:lnTo>
                      <a:pt x="548" y="874"/>
                    </a:lnTo>
                    <a:lnTo>
                      <a:pt x="504" y="878"/>
                    </a:lnTo>
                    <a:lnTo>
                      <a:pt x="458" y="880"/>
                    </a:lnTo>
                    <a:lnTo>
                      <a:pt x="413" y="882"/>
                    </a:lnTo>
                    <a:lnTo>
                      <a:pt x="365" y="883"/>
                    </a:lnTo>
                    <a:lnTo>
                      <a:pt x="317" y="883"/>
                    </a:lnTo>
                    <a:lnTo>
                      <a:pt x="270" y="882"/>
                    </a:lnTo>
                    <a:lnTo>
                      <a:pt x="224" y="879"/>
                    </a:lnTo>
                    <a:lnTo>
                      <a:pt x="180" y="876"/>
                    </a:lnTo>
                    <a:lnTo>
                      <a:pt x="137" y="871"/>
                    </a:lnTo>
                    <a:lnTo>
                      <a:pt x="98" y="865"/>
                    </a:lnTo>
                    <a:lnTo>
                      <a:pt x="61" y="857"/>
                    </a:lnTo>
                    <a:lnTo>
                      <a:pt x="29" y="848"/>
                    </a:lnTo>
                    <a:lnTo>
                      <a:pt x="16" y="754"/>
                    </a:lnTo>
                    <a:lnTo>
                      <a:pt x="6" y="662"/>
                    </a:lnTo>
                    <a:lnTo>
                      <a:pt x="1" y="571"/>
                    </a:lnTo>
                    <a:lnTo>
                      <a:pt x="0" y="480"/>
                    </a:lnTo>
                    <a:lnTo>
                      <a:pt x="3" y="388"/>
                    </a:lnTo>
                    <a:lnTo>
                      <a:pt x="9" y="295"/>
                    </a:lnTo>
                    <a:lnTo>
                      <a:pt x="20" y="200"/>
                    </a:lnTo>
                    <a:lnTo>
                      <a:pt x="35" y="101"/>
                    </a:lnTo>
                    <a:close/>
                  </a:path>
                </a:pathLst>
              </a:custGeom>
              <a:solidFill>
                <a:srgbClr val="B2967A"/>
              </a:solidFill>
              <a:ln w="9525">
                <a:noFill/>
                <a:round/>
                <a:headEnd/>
                <a:tailEnd/>
              </a:ln>
            </p:spPr>
            <p:txBody>
              <a:bodyPr/>
              <a:lstStyle/>
              <a:p>
                <a:endParaRPr lang="en-US"/>
              </a:p>
            </p:txBody>
          </p:sp>
          <p:sp>
            <p:nvSpPr>
              <p:cNvPr id="574" name="Freeform 99"/>
              <p:cNvSpPr>
                <a:spLocks/>
              </p:cNvSpPr>
              <p:nvPr/>
            </p:nvSpPr>
            <p:spPr bwMode="auto">
              <a:xfrm>
                <a:off x="2795" y="1153"/>
                <a:ext cx="115" cy="142"/>
              </a:xfrm>
              <a:custGeom>
                <a:avLst/>
                <a:gdLst/>
                <a:ahLst/>
                <a:cxnLst>
                  <a:cxn ang="0">
                    <a:pos x="34" y="100"/>
                  </a:cxn>
                  <a:cxn ang="0">
                    <a:pos x="73" y="90"/>
                  </a:cxn>
                  <a:cxn ang="0">
                    <a:pos x="113" y="80"/>
                  </a:cxn>
                  <a:cxn ang="0">
                    <a:pos x="153" y="71"/>
                  </a:cxn>
                  <a:cxn ang="0">
                    <a:pos x="194" y="62"/>
                  </a:cxn>
                  <a:cxn ang="0">
                    <a:pos x="235" y="54"/>
                  </a:cxn>
                  <a:cxn ang="0">
                    <a:pos x="277" y="46"/>
                  </a:cxn>
                  <a:cxn ang="0">
                    <a:pos x="318" y="39"/>
                  </a:cxn>
                  <a:cxn ang="0">
                    <a:pos x="360" y="31"/>
                  </a:cxn>
                  <a:cxn ang="0">
                    <a:pos x="401" y="25"/>
                  </a:cxn>
                  <a:cxn ang="0">
                    <a:pos x="443" y="20"/>
                  </a:cxn>
                  <a:cxn ang="0">
                    <a:pos x="484" y="15"/>
                  </a:cxn>
                  <a:cxn ang="0">
                    <a:pos x="526" y="11"/>
                  </a:cxn>
                  <a:cxn ang="0">
                    <a:pos x="567" y="7"/>
                  </a:cxn>
                  <a:cxn ang="0">
                    <a:pos x="609" y="4"/>
                  </a:cxn>
                  <a:cxn ang="0">
                    <a:pos x="649" y="2"/>
                  </a:cxn>
                  <a:cxn ang="0">
                    <a:pos x="690" y="0"/>
                  </a:cxn>
                  <a:cxn ang="0">
                    <a:pos x="679" y="206"/>
                  </a:cxn>
                  <a:cxn ang="0">
                    <a:pos x="670" y="406"/>
                  </a:cxn>
                  <a:cxn ang="0">
                    <a:pos x="667" y="608"/>
                  </a:cxn>
                  <a:cxn ang="0">
                    <a:pos x="672" y="814"/>
                  </a:cxn>
                  <a:cxn ang="0">
                    <a:pos x="643" y="821"/>
                  </a:cxn>
                  <a:cxn ang="0">
                    <a:pos x="609" y="827"/>
                  </a:cxn>
                  <a:cxn ang="0">
                    <a:pos x="573" y="832"/>
                  </a:cxn>
                  <a:cxn ang="0">
                    <a:pos x="532" y="837"/>
                  </a:cxn>
                  <a:cxn ang="0">
                    <a:pos x="489" y="841"/>
                  </a:cxn>
                  <a:cxn ang="0">
                    <a:pos x="446" y="845"/>
                  </a:cxn>
                  <a:cxn ang="0">
                    <a:pos x="400" y="847"/>
                  </a:cxn>
                  <a:cxn ang="0">
                    <a:pos x="354" y="849"/>
                  </a:cxn>
                  <a:cxn ang="0">
                    <a:pos x="308" y="849"/>
                  </a:cxn>
                  <a:cxn ang="0">
                    <a:pos x="263" y="848"/>
                  </a:cxn>
                  <a:cxn ang="0">
                    <a:pos x="218" y="847"/>
                  </a:cxn>
                  <a:cxn ang="0">
                    <a:pos x="174" y="844"/>
                  </a:cxn>
                  <a:cxn ang="0">
                    <a:pos x="133" y="839"/>
                  </a:cxn>
                  <a:cxn ang="0">
                    <a:pos x="94" y="834"/>
                  </a:cxn>
                  <a:cxn ang="0">
                    <a:pos x="59" y="827"/>
                  </a:cxn>
                  <a:cxn ang="0">
                    <a:pos x="28" y="818"/>
                  </a:cxn>
                  <a:cxn ang="0">
                    <a:pos x="15" y="727"/>
                  </a:cxn>
                  <a:cxn ang="0">
                    <a:pos x="6" y="639"/>
                  </a:cxn>
                  <a:cxn ang="0">
                    <a:pos x="1" y="551"/>
                  </a:cxn>
                  <a:cxn ang="0">
                    <a:pos x="0" y="464"/>
                  </a:cxn>
                  <a:cxn ang="0">
                    <a:pos x="3" y="376"/>
                  </a:cxn>
                  <a:cxn ang="0">
                    <a:pos x="9" y="287"/>
                  </a:cxn>
                  <a:cxn ang="0">
                    <a:pos x="20" y="196"/>
                  </a:cxn>
                  <a:cxn ang="0">
                    <a:pos x="34" y="100"/>
                  </a:cxn>
                </a:cxnLst>
                <a:rect l="0" t="0" r="r" b="b"/>
                <a:pathLst>
                  <a:path w="690" h="849">
                    <a:moveTo>
                      <a:pt x="34" y="100"/>
                    </a:moveTo>
                    <a:lnTo>
                      <a:pt x="73" y="90"/>
                    </a:lnTo>
                    <a:lnTo>
                      <a:pt x="113" y="80"/>
                    </a:lnTo>
                    <a:lnTo>
                      <a:pt x="153" y="71"/>
                    </a:lnTo>
                    <a:lnTo>
                      <a:pt x="194" y="62"/>
                    </a:lnTo>
                    <a:lnTo>
                      <a:pt x="235" y="54"/>
                    </a:lnTo>
                    <a:lnTo>
                      <a:pt x="277" y="46"/>
                    </a:lnTo>
                    <a:lnTo>
                      <a:pt x="318" y="39"/>
                    </a:lnTo>
                    <a:lnTo>
                      <a:pt x="360" y="31"/>
                    </a:lnTo>
                    <a:lnTo>
                      <a:pt x="401" y="25"/>
                    </a:lnTo>
                    <a:lnTo>
                      <a:pt x="443" y="20"/>
                    </a:lnTo>
                    <a:lnTo>
                      <a:pt x="484" y="15"/>
                    </a:lnTo>
                    <a:lnTo>
                      <a:pt x="526" y="11"/>
                    </a:lnTo>
                    <a:lnTo>
                      <a:pt x="567" y="7"/>
                    </a:lnTo>
                    <a:lnTo>
                      <a:pt x="609" y="4"/>
                    </a:lnTo>
                    <a:lnTo>
                      <a:pt x="649" y="2"/>
                    </a:lnTo>
                    <a:lnTo>
                      <a:pt x="690" y="0"/>
                    </a:lnTo>
                    <a:lnTo>
                      <a:pt x="679" y="206"/>
                    </a:lnTo>
                    <a:lnTo>
                      <a:pt x="670" y="406"/>
                    </a:lnTo>
                    <a:lnTo>
                      <a:pt x="667" y="608"/>
                    </a:lnTo>
                    <a:lnTo>
                      <a:pt x="672" y="814"/>
                    </a:lnTo>
                    <a:lnTo>
                      <a:pt x="643" y="821"/>
                    </a:lnTo>
                    <a:lnTo>
                      <a:pt x="609" y="827"/>
                    </a:lnTo>
                    <a:lnTo>
                      <a:pt x="573" y="832"/>
                    </a:lnTo>
                    <a:lnTo>
                      <a:pt x="532" y="837"/>
                    </a:lnTo>
                    <a:lnTo>
                      <a:pt x="489" y="841"/>
                    </a:lnTo>
                    <a:lnTo>
                      <a:pt x="446" y="845"/>
                    </a:lnTo>
                    <a:lnTo>
                      <a:pt x="400" y="847"/>
                    </a:lnTo>
                    <a:lnTo>
                      <a:pt x="354" y="849"/>
                    </a:lnTo>
                    <a:lnTo>
                      <a:pt x="308" y="849"/>
                    </a:lnTo>
                    <a:lnTo>
                      <a:pt x="263" y="848"/>
                    </a:lnTo>
                    <a:lnTo>
                      <a:pt x="218" y="847"/>
                    </a:lnTo>
                    <a:lnTo>
                      <a:pt x="174" y="844"/>
                    </a:lnTo>
                    <a:lnTo>
                      <a:pt x="133" y="839"/>
                    </a:lnTo>
                    <a:lnTo>
                      <a:pt x="94" y="834"/>
                    </a:lnTo>
                    <a:lnTo>
                      <a:pt x="59" y="827"/>
                    </a:lnTo>
                    <a:lnTo>
                      <a:pt x="28" y="818"/>
                    </a:lnTo>
                    <a:lnTo>
                      <a:pt x="15" y="727"/>
                    </a:lnTo>
                    <a:lnTo>
                      <a:pt x="6" y="639"/>
                    </a:lnTo>
                    <a:lnTo>
                      <a:pt x="1" y="551"/>
                    </a:lnTo>
                    <a:lnTo>
                      <a:pt x="0" y="464"/>
                    </a:lnTo>
                    <a:lnTo>
                      <a:pt x="3" y="376"/>
                    </a:lnTo>
                    <a:lnTo>
                      <a:pt x="9" y="287"/>
                    </a:lnTo>
                    <a:lnTo>
                      <a:pt x="20" y="196"/>
                    </a:lnTo>
                    <a:lnTo>
                      <a:pt x="34" y="100"/>
                    </a:lnTo>
                    <a:close/>
                  </a:path>
                </a:pathLst>
              </a:custGeom>
              <a:solidFill>
                <a:srgbClr val="B79B7F"/>
              </a:solidFill>
              <a:ln w="9525">
                <a:noFill/>
                <a:round/>
                <a:headEnd/>
                <a:tailEnd/>
              </a:ln>
            </p:spPr>
            <p:txBody>
              <a:bodyPr/>
              <a:lstStyle/>
              <a:p>
                <a:endParaRPr lang="en-US"/>
              </a:p>
            </p:txBody>
          </p:sp>
          <p:sp>
            <p:nvSpPr>
              <p:cNvPr id="575" name="Freeform 100"/>
              <p:cNvSpPr>
                <a:spLocks/>
              </p:cNvSpPr>
              <p:nvPr/>
            </p:nvSpPr>
            <p:spPr bwMode="auto">
              <a:xfrm>
                <a:off x="2795" y="1153"/>
                <a:ext cx="112" cy="136"/>
              </a:xfrm>
              <a:custGeom>
                <a:avLst/>
                <a:gdLst/>
                <a:ahLst/>
                <a:cxnLst>
                  <a:cxn ang="0">
                    <a:pos x="33" y="99"/>
                  </a:cxn>
                  <a:cxn ang="0">
                    <a:pos x="70" y="89"/>
                  </a:cxn>
                  <a:cxn ang="0">
                    <a:pos x="108" y="80"/>
                  </a:cxn>
                  <a:cxn ang="0">
                    <a:pos x="148" y="71"/>
                  </a:cxn>
                  <a:cxn ang="0">
                    <a:pos x="187" y="62"/>
                  </a:cxn>
                  <a:cxn ang="0">
                    <a:pos x="227" y="54"/>
                  </a:cxn>
                  <a:cxn ang="0">
                    <a:pos x="267" y="47"/>
                  </a:cxn>
                  <a:cxn ang="0">
                    <a:pos x="309" y="39"/>
                  </a:cxn>
                  <a:cxn ang="0">
                    <a:pos x="349" y="33"/>
                  </a:cxn>
                  <a:cxn ang="0">
                    <a:pos x="390" y="26"/>
                  </a:cxn>
                  <a:cxn ang="0">
                    <a:pos x="431" y="20"/>
                  </a:cxn>
                  <a:cxn ang="0">
                    <a:pos x="472" y="15"/>
                  </a:cxn>
                  <a:cxn ang="0">
                    <a:pos x="512" y="11"/>
                  </a:cxn>
                  <a:cxn ang="0">
                    <a:pos x="552" y="7"/>
                  </a:cxn>
                  <a:cxn ang="0">
                    <a:pos x="592" y="4"/>
                  </a:cxn>
                  <a:cxn ang="0">
                    <a:pos x="632" y="2"/>
                  </a:cxn>
                  <a:cxn ang="0">
                    <a:pos x="671" y="0"/>
                  </a:cxn>
                  <a:cxn ang="0">
                    <a:pos x="660" y="197"/>
                  </a:cxn>
                  <a:cxn ang="0">
                    <a:pos x="651" y="388"/>
                  </a:cxn>
                  <a:cxn ang="0">
                    <a:pos x="647" y="581"/>
                  </a:cxn>
                  <a:cxn ang="0">
                    <a:pos x="651" y="776"/>
                  </a:cxn>
                  <a:cxn ang="0">
                    <a:pos x="623" y="783"/>
                  </a:cxn>
                  <a:cxn ang="0">
                    <a:pos x="591" y="789"/>
                  </a:cxn>
                  <a:cxn ang="0">
                    <a:pos x="555" y="794"/>
                  </a:cxn>
                  <a:cxn ang="0">
                    <a:pos x="516" y="800"/>
                  </a:cxn>
                  <a:cxn ang="0">
                    <a:pos x="475" y="804"/>
                  </a:cxn>
                  <a:cxn ang="0">
                    <a:pos x="432" y="809"/>
                  </a:cxn>
                  <a:cxn ang="0">
                    <a:pos x="388" y="812"/>
                  </a:cxn>
                  <a:cxn ang="0">
                    <a:pos x="344" y="814"/>
                  </a:cxn>
                  <a:cxn ang="0">
                    <a:pos x="299" y="815"/>
                  </a:cxn>
                  <a:cxn ang="0">
                    <a:pos x="254" y="815"/>
                  </a:cxn>
                  <a:cxn ang="0">
                    <a:pos x="211" y="814"/>
                  </a:cxn>
                  <a:cxn ang="0">
                    <a:pos x="169" y="811"/>
                  </a:cxn>
                  <a:cxn ang="0">
                    <a:pos x="129" y="806"/>
                  </a:cxn>
                  <a:cxn ang="0">
                    <a:pos x="91" y="801"/>
                  </a:cxn>
                  <a:cxn ang="0">
                    <a:pos x="57" y="794"/>
                  </a:cxn>
                  <a:cxn ang="0">
                    <a:pos x="28" y="786"/>
                  </a:cxn>
                  <a:cxn ang="0">
                    <a:pos x="15" y="700"/>
                  </a:cxn>
                  <a:cxn ang="0">
                    <a:pos x="5" y="616"/>
                  </a:cxn>
                  <a:cxn ang="0">
                    <a:pos x="1" y="532"/>
                  </a:cxn>
                  <a:cxn ang="0">
                    <a:pos x="0" y="448"/>
                  </a:cxn>
                  <a:cxn ang="0">
                    <a:pos x="3" y="364"/>
                  </a:cxn>
                  <a:cxn ang="0">
                    <a:pos x="9" y="278"/>
                  </a:cxn>
                  <a:cxn ang="0">
                    <a:pos x="19" y="191"/>
                  </a:cxn>
                  <a:cxn ang="0">
                    <a:pos x="33" y="99"/>
                  </a:cxn>
                </a:cxnLst>
                <a:rect l="0" t="0" r="r" b="b"/>
                <a:pathLst>
                  <a:path w="671" h="815">
                    <a:moveTo>
                      <a:pt x="33" y="99"/>
                    </a:moveTo>
                    <a:lnTo>
                      <a:pt x="70" y="89"/>
                    </a:lnTo>
                    <a:lnTo>
                      <a:pt x="108" y="80"/>
                    </a:lnTo>
                    <a:lnTo>
                      <a:pt x="148" y="71"/>
                    </a:lnTo>
                    <a:lnTo>
                      <a:pt x="187" y="62"/>
                    </a:lnTo>
                    <a:lnTo>
                      <a:pt x="227" y="54"/>
                    </a:lnTo>
                    <a:lnTo>
                      <a:pt x="267" y="47"/>
                    </a:lnTo>
                    <a:lnTo>
                      <a:pt x="309" y="39"/>
                    </a:lnTo>
                    <a:lnTo>
                      <a:pt x="349" y="33"/>
                    </a:lnTo>
                    <a:lnTo>
                      <a:pt x="390" y="26"/>
                    </a:lnTo>
                    <a:lnTo>
                      <a:pt x="431" y="20"/>
                    </a:lnTo>
                    <a:lnTo>
                      <a:pt x="472" y="15"/>
                    </a:lnTo>
                    <a:lnTo>
                      <a:pt x="512" y="11"/>
                    </a:lnTo>
                    <a:lnTo>
                      <a:pt x="552" y="7"/>
                    </a:lnTo>
                    <a:lnTo>
                      <a:pt x="592" y="4"/>
                    </a:lnTo>
                    <a:lnTo>
                      <a:pt x="632" y="2"/>
                    </a:lnTo>
                    <a:lnTo>
                      <a:pt x="671" y="0"/>
                    </a:lnTo>
                    <a:lnTo>
                      <a:pt x="660" y="197"/>
                    </a:lnTo>
                    <a:lnTo>
                      <a:pt x="651" y="388"/>
                    </a:lnTo>
                    <a:lnTo>
                      <a:pt x="647" y="581"/>
                    </a:lnTo>
                    <a:lnTo>
                      <a:pt x="651" y="776"/>
                    </a:lnTo>
                    <a:lnTo>
                      <a:pt x="623" y="783"/>
                    </a:lnTo>
                    <a:lnTo>
                      <a:pt x="591" y="789"/>
                    </a:lnTo>
                    <a:lnTo>
                      <a:pt x="555" y="794"/>
                    </a:lnTo>
                    <a:lnTo>
                      <a:pt x="516" y="800"/>
                    </a:lnTo>
                    <a:lnTo>
                      <a:pt x="475" y="804"/>
                    </a:lnTo>
                    <a:lnTo>
                      <a:pt x="432" y="809"/>
                    </a:lnTo>
                    <a:lnTo>
                      <a:pt x="388" y="812"/>
                    </a:lnTo>
                    <a:lnTo>
                      <a:pt x="344" y="814"/>
                    </a:lnTo>
                    <a:lnTo>
                      <a:pt x="299" y="815"/>
                    </a:lnTo>
                    <a:lnTo>
                      <a:pt x="254" y="815"/>
                    </a:lnTo>
                    <a:lnTo>
                      <a:pt x="211" y="814"/>
                    </a:lnTo>
                    <a:lnTo>
                      <a:pt x="169" y="811"/>
                    </a:lnTo>
                    <a:lnTo>
                      <a:pt x="129" y="806"/>
                    </a:lnTo>
                    <a:lnTo>
                      <a:pt x="91" y="801"/>
                    </a:lnTo>
                    <a:lnTo>
                      <a:pt x="57" y="794"/>
                    </a:lnTo>
                    <a:lnTo>
                      <a:pt x="28" y="786"/>
                    </a:lnTo>
                    <a:lnTo>
                      <a:pt x="15" y="700"/>
                    </a:lnTo>
                    <a:lnTo>
                      <a:pt x="5" y="616"/>
                    </a:lnTo>
                    <a:lnTo>
                      <a:pt x="1" y="532"/>
                    </a:lnTo>
                    <a:lnTo>
                      <a:pt x="0" y="448"/>
                    </a:lnTo>
                    <a:lnTo>
                      <a:pt x="3" y="364"/>
                    </a:lnTo>
                    <a:lnTo>
                      <a:pt x="9" y="278"/>
                    </a:lnTo>
                    <a:lnTo>
                      <a:pt x="19" y="191"/>
                    </a:lnTo>
                    <a:lnTo>
                      <a:pt x="33" y="99"/>
                    </a:lnTo>
                    <a:close/>
                  </a:path>
                </a:pathLst>
              </a:custGeom>
              <a:solidFill>
                <a:srgbClr val="BCA087"/>
              </a:solidFill>
              <a:ln w="9525">
                <a:noFill/>
                <a:round/>
                <a:headEnd/>
                <a:tailEnd/>
              </a:ln>
            </p:spPr>
            <p:txBody>
              <a:bodyPr/>
              <a:lstStyle/>
              <a:p>
                <a:endParaRPr lang="en-US"/>
              </a:p>
            </p:txBody>
          </p:sp>
          <p:sp>
            <p:nvSpPr>
              <p:cNvPr id="576" name="Freeform 101"/>
              <p:cNvSpPr>
                <a:spLocks/>
              </p:cNvSpPr>
              <p:nvPr/>
            </p:nvSpPr>
            <p:spPr bwMode="auto">
              <a:xfrm>
                <a:off x="2796" y="1154"/>
                <a:ext cx="108" cy="130"/>
              </a:xfrm>
              <a:custGeom>
                <a:avLst/>
                <a:gdLst/>
                <a:ahLst/>
                <a:cxnLst>
                  <a:cxn ang="0">
                    <a:pos x="31" y="98"/>
                  </a:cxn>
                  <a:cxn ang="0">
                    <a:pos x="67" y="88"/>
                  </a:cxn>
                  <a:cxn ang="0">
                    <a:pos x="104" y="79"/>
                  </a:cxn>
                  <a:cxn ang="0">
                    <a:pos x="142" y="70"/>
                  </a:cxn>
                  <a:cxn ang="0">
                    <a:pos x="181" y="62"/>
                  </a:cxn>
                  <a:cxn ang="0">
                    <a:pos x="219" y="54"/>
                  </a:cxn>
                  <a:cxn ang="0">
                    <a:pos x="259" y="46"/>
                  </a:cxn>
                  <a:cxn ang="0">
                    <a:pos x="299" y="39"/>
                  </a:cxn>
                  <a:cxn ang="0">
                    <a:pos x="339" y="33"/>
                  </a:cxn>
                  <a:cxn ang="0">
                    <a:pos x="379" y="26"/>
                  </a:cxn>
                  <a:cxn ang="0">
                    <a:pos x="418" y="20"/>
                  </a:cxn>
                  <a:cxn ang="0">
                    <a:pos x="459" y="15"/>
                  </a:cxn>
                  <a:cxn ang="0">
                    <a:pos x="498" y="11"/>
                  </a:cxn>
                  <a:cxn ang="0">
                    <a:pos x="538" y="7"/>
                  </a:cxn>
                  <a:cxn ang="0">
                    <a:pos x="576" y="4"/>
                  </a:cxn>
                  <a:cxn ang="0">
                    <a:pos x="614" y="2"/>
                  </a:cxn>
                  <a:cxn ang="0">
                    <a:pos x="652" y="0"/>
                  </a:cxn>
                  <a:cxn ang="0">
                    <a:pos x="641" y="188"/>
                  </a:cxn>
                  <a:cxn ang="0">
                    <a:pos x="632" y="370"/>
                  </a:cxn>
                  <a:cxn ang="0">
                    <a:pos x="628" y="552"/>
                  </a:cxn>
                  <a:cxn ang="0">
                    <a:pos x="631" y="740"/>
                  </a:cxn>
                  <a:cxn ang="0">
                    <a:pos x="604" y="746"/>
                  </a:cxn>
                  <a:cxn ang="0">
                    <a:pos x="573" y="753"/>
                  </a:cxn>
                  <a:cxn ang="0">
                    <a:pos x="538" y="759"/>
                  </a:cxn>
                  <a:cxn ang="0">
                    <a:pos x="500" y="764"/>
                  </a:cxn>
                  <a:cxn ang="0">
                    <a:pos x="460" y="769"/>
                  </a:cxn>
                  <a:cxn ang="0">
                    <a:pos x="418" y="773"/>
                  </a:cxn>
                  <a:cxn ang="0">
                    <a:pos x="376" y="776"/>
                  </a:cxn>
                  <a:cxn ang="0">
                    <a:pos x="332" y="779"/>
                  </a:cxn>
                  <a:cxn ang="0">
                    <a:pos x="289" y="780"/>
                  </a:cxn>
                  <a:cxn ang="0">
                    <a:pos x="246" y="781"/>
                  </a:cxn>
                  <a:cxn ang="0">
                    <a:pos x="203" y="780"/>
                  </a:cxn>
                  <a:cxn ang="0">
                    <a:pos x="163" y="778"/>
                  </a:cxn>
                  <a:cxn ang="0">
                    <a:pos x="125" y="775"/>
                  </a:cxn>
                  <a:cxn ang="0">
                    <a:pos x="88" y="770"/>
                  </a:cxn>
                  <a:cxn ang="0">
                    <a:pos x="55" y="764"/>
                  </a:cxn>
                  <a:cxn ang="0">
                    <a:pos x="27" y="756"/>
                  </a:cxn>
                  <a:cxn ang="0">
                    <a:pos x="14" y="674"/>
                  </a:cxn>
                  <a:cxn ang="0">
                    <a:pos x="5" y="593"/>
                  </a:cxn>
                  <a:cxn ang="0">
                    <a:pos x="1" y="512"/>
                  </a:cxn>
                  <a:cxn ang="0">
                    <a:pos x="0" y="432"/>
                  </a:cxn>
                  <a:cxn ang="0">
                    <a:pos x="2" y="352"/>
                  </a:cxn>
                  <a:cxn ang="0">
                    <a:pos x="9" y="270"/>
                  </a:cxn>
                  <a:cxn ang="0">
                    <a:pos x="18" y="186"/>
                  </a:cxn>
                  <a:cxn ang="0">
                    <a:pos x="31" y="98"/>
                  </a:cxn>
                </a:cxnLst>
                <a:rect l="0" t="0" r="r" b="b"/>
                <a:pathLst>
                  <a:path w="652" h="781">
                    <a:moveTo>
                      <a:pt x="31" y="98"/>
                    </a:moveTo>
                    <a:lnTo>
                      <a:pt x="67" y="88"/>
                    </a:lnTo>
                    <a:lnTo>
                      <a:pt x="104" y="79"/>
                    </a:lnTo>
                    <a:lnTo>
                      <a:pt x="142" y="70"/>
                    </a:lnTo>
                    <a:lnTo>
                      <a:pt x="181" y="62"/>
                    </a:lnTo>
                    <a:lnTo>
                      <a:pt x="219" y="54"/>
                    </a:lnTo>
                    <a:lnTo>
                      <a:pt x="259" y="46"/>
                    </a:lnTo>
                    <a:lnTo>
                      <a:pt x="299" y="39"/>
                    </a:lnTo>
                    <a:lnTo>
                      <a:pt x="339" y="33"/>
                    </a:lnTo>
                    <a:lnTo>
                      <a:pt x="379" y="26"/>
                    </a:lnTo>
                    <a:lnTo>
                      <a:pt x="418" y="20"/>
                    </a:lnTo>
                    <a:lnTo>
                      <a:pt x="459" y="15"/>
                    </a:lnTo>
                    <a:lnTo>
                      <a:pt x="498" y="11"/>
                    </a:lnTo>
                    <a:lnTo>
                      <a:pt x="538" y="7"/>
                    </a:lnTo>
                    <a:lnTo>
                      <a:pt x="576" y="4"/>
                    </a:lnTo>
                    <a:lnTo>
                      <a:pt x="614" y="2"/>
                    </a:lnTo>
                    <a:lnTo>
                      <a:pt x="652" y="0"/>
                    </a:lnTo>
                    <a:lnTo>
                      <a:pt x="641" y="188"/>
                    </a:lnTo>
                    <a:lnTo>
                      <a:pt x="632" y="370"/>
                    </a:lnTo>
                    <a:lnTo>
                      <a:pt x="628" y="552"/>
                    </a:lnTo>
                    <a:lnTo>
                      <a:pt x="631" y="740"/>
                    </a:lnTo>
                    <a:lnTo>
                      <a:pt x="604" y="746"/>
                    </a:lnTo>
                    <a:lnTo>
                      <a:pt x="573" y="753"/>
                    </a:lnTo>
                    <a:lnTo>
                      <a:pt x="538" y="759"/>
                    </a:lnTo>
                    <a:lnTo>
                      <a:pt x="500" y="764"/>
                    </a:lnTo>
                    <a:lnTo>
                      <a:pt x="460" y="769"/>
                    </a:lnTo>
                    <a:lnTo>
                      <a:pt x="418" y="773"/>
                    </a:lnTo>
                    <a:lnTo>
                      <a:pt x="376" y="776"/>
                    </a:lnTo>
                    <a:lnTo>
                      <a:pt x="332" y="779"/>
                    </a:lnTo>
                    <a:lnTo>
                      <a:pt x="289" y="780"/>
                    </a:lnTo>
                    <a:lnTo>
                      <a:pt x="246" y="781"/>
                    </a:lnTo>
                    <a:lnTo>
                      <a:pt x="203" y="780"/>
                    </a:lnTo>
                    <a:lnTo>
                      <a:pt x="163" y="778"/>
                    </a:lnTo>
                    <a:lnTo>
                      <a:pt x="125" y="775"/>
                    </a:lnTo>
                    <a:lnTo>
                      <a:pt x="88" y="770"/>
                    </a:lnTo>
                    <a:lnTo>
                      <a:pt x="55" y="764"/>
                    </a:lnTo>
                    <a:lnTo>
                      <a:pt x="27" y="756"/>
                    </a:lnTo>
                    <a:lnTo>
                      <a:pt x="14" y="674"/>
                    </a:lnTo>
                    <a:lnTo>
                      <a:pt x="5" y="593"/>
                    </a:lnTo>
                    <a:lnTo>
                      <a:pt x="1" y="512"/>
                    </a:lnTo>
                    <a:lnTo>
                      <a:pt x="0" y="432"/>
                    </a:lnTo>
                    <a:lnTo>
                      <a:pt x="2" y="352"/>
                    </a:lnTo>
                    <a:lnTo>
                      <a:pt x="9" y="270"/>
                    </a:lnTo>
                    <a:lnTo>
                      <a:pt x="18" y="186"/>
                    </a:lnTo>
                    <a:lnTo>
                      <a:pt x="31" y="98"/>
                    </a:lnTo>
                    <a:close/>
                  </a:path>
                </a:pathLst>
              </a:custGeom>
              <a:solidFill>
                <a:srgbClr val="C1A58C"/>
              </a:solidFill>
              <a:ln w="9525">
                <a:noFill/>
                <a:round/>
                <a:headEnd/>
                <a:tailEnd/>
              </a:ln>
            </p:spPr>
            <p:txBody>
              <a:bodyPr/>
              <a:lstStyle/>
              <a:p>
                <a:endParaRPr lang="en-US"/>
              </a:p>
            </p:txBody>
          </p:sp>
          <p:sp>
            <p:nvSpPr>
              <p:cNvPr id="577" name="Freeform 102"/>
              <p:cNvSpPr>
                <a:spLocks/>
              </p:cNvSpPr>
              <p:nvPr/>
            </p:nvSpPr>
            <p:spPr bwMode="auto">
              <a:xfrm>
                <a:off x="2796" y="1154"/>
                <a:ext cx="106" cy="124"/>
              </a:xfrm>
              <a:custGeom>
                <a:avLst/>
                <a:gdLst/>
                <a:ahLst/>
                <a:cxnLst>
                  <a:cxn ang="0">
                    <a:pos x="29" y="97"/>
                  </a:cxn>
                  <a:cxn ang="0">
                    <a:pos x="64" y="88"/>
                  </a:cxn>
                  <a:cxn ang="0">
                    <a:pos x="99" y="79"/>
                  </a:cxn>
                  <a:cxn ang="0">
                    <a:pos x="136" y="70"/>
                  </a:cxn>
                  <a:cxn ang="0">
                    <a:pos x="174" y="62"/>
                  </a:cxn>
                  <a:cxn ang="0">
                    <a:pos x="212" y="54"/>
                  </a:cxn>
                  <a:cxn ang="0">
                    <a:pos x="250" y="46"/>
                  </a:cxn>
                  <a:cxn ang="0">
                    <a:pos x="289" y="39"/>
                  </a:cxn>
                  <a:cxn ang="0">
                    <a:pos x="328" y="32"/>
                  </a:cxn>
                  <a:cxn ang="0">
                    <a:pos x="368" y="25"/>
                  </a:cxn>
                  <a:cxn ang="0">
                    <a:pos x="407" y="20"/>
                  </a:cxn>
                  <a:cxn ang="0">
                    <a:pos x="445" y="15"/>
                  </a:cxn>
                  <a:cxn ang="0">
                    <a:pos x="484" y="10"/>
                  </a:cxn>
                  <a:cxn ang="0">
                    <a:pos x="522" y="7"/>
                  </a:cxn>
                  <a:cxn ang="0">
                    <a:pos x="559" y="4"/>
                  </a:cxn>
                  <a:cxn ang="0">
                    <a:pos x="596" y="2"/>
                  </a:cxn>
                  <a:cxn ang="0">
                    <a:pos x="632" y="0"/>
                  </a:cxn>
                  <a:cxn ang="0">
                    <a:pos x="622" y="178"/>
                  </a:cxn>
                  <a:cxn ang="0">
                    <a:pos x="612" y="351"/>
                  </a:cxn>
                  <a:cxn ang="0">
                    <a:pos x="608" y="524"/>
                  </a:cxn>
                  <a:cxn ang="0">
                    <a:pos x="612" y="702"/>
                  </a:cxn>
                  <a:cxn ang="0">
                    <a:pos x="586" y="708"/>
                  </a:cxn>
                  <a:cxn ang="0">
                    <a:pos x="555" y="715"/>
                  </a:cxn>
                  <a:cxn ang="0">
                    <a:pos x="521" y="721"/>
                  </a:cxn>
                  <a:cxn ang="0">
                    <a:pos x="485" y="727"/>
                  </a:cxn>
                  <a:cxn ang="0">
                    <a:pos x="445" y="732"/>
                  </a:cxn>
                  <a:cxn ang="0">
                    <a:pos x="405" y="737"/>
                  </a:cxn>
                  <a:cxn ang="0">
                    <a:pos x="363" y="741"/>
                  </a:cxn>
                  <a:cxn ang="0">
                    <a:pos x="322" y="744"/>
                  </a:cxn>
                  <a:cxn ang="0">
                    <a:pos x="279" y="746"/>
                  </a:cxn>
                  <a:cxn ang="0">
                    <a:pos x="238" y="747"/>
                  </a:cxn>
                  <a:cxn ang="0">
                    <a:pos x="196" y="747"/>
                  </a:cxn>
                  <a:cxn ang="0">
                    <a:pos x="157" y="746"/>
                  </a:cxn>
                  <a:cxn ang="0">
                    <a:pos x="119" y="744"/>
                  </a:cxn>
                  <a:cxn ang="0">
                    <a:pos x="84" y="739"/>
                  </a:cxn>
                  <a:cxn ang="0">
                    <a:pos x="53" y="734"/>
                  </a:cxn>
                  <a:cxn ang="0">
                    <a:pos x="25" y="726"/>
                  </a:cxn>
                  <a:cxn ang="0">
                    <a:pos x="13" y="646"/>
                  </a:cxn>
                  <a:cxn ang="0">
                    <a:pos x="6" y="569"/>
                  </a:cxn>
                  <a:cxn ang="0">
                    <a:pos x="0" y="492"/>
                  </a:cxn>
                  <a:cxn ang="0">
                    <a:pos x="0" y="416"/>
                  </a:cxn>
                  <a:cxn ang="0">
                    <a:pos x="2" y="339"/>
                  </a:cxn>
                  <a:cxn ang="0">
                    <a:pos x="8" y="261"/>
                  </a:cxn>
                  <a:cxn ang="0">
                    <a:pos x="17" y="180"/>
                  </a:cxn>
                  <a:cxn ang="0">
                    <a:pos x="29" y="97"/>
                  </a:cxn>
                </a:cxnLst>
                <a:rect l="0" t="0" r="r" b="b"/>
                <a:pathLst>
                  <a:path w="632" h="747">
                    <a:moveTo>
                      <a:pt x="29" y="97"/>
                    </a:moveTo>
                    <a:lnTo>
                      <a:pt x="64" y="88"/>
                    </a:lnTo>
                    <a:lnTo>
                      <a:pt x="99" y="79"/>
                    </a:lnTo>
                    <a:lnTo>
                      <a:pt x="136" y="70"/>
                    </a:lnTo>
                    <a:lnTo>
                      <a:pt x="174" y="62"/>
                    </a:lnTo>
                    <a:lnTo>
                      <a:pt x="212" y="54"/>
                    </a:lnTo>
                    <a:lnTo>
                      <a:pt x="250" y="46"/>
                    </a:lnTo>
                    <a:lnTo>
                      <a:pt x="289" y="39"/>
                    </a:lnTo>
                    <a:lnTo>
                      <a:pt x="328" y="32"/>
                    </a:lnTo>
                    <a:lnTo>
                      <a:pt x="368" y="25"/>
                    </a:lnTo>
                    <a:lnTo>
                      <a:pt x="407" y="20"/>
                    </a:lnTo>
                    <a:lnTo>
                      <a:pt x="445" y="15"/>
                    </a:lnTo>
                    <a:lnTo>
                      <a:pt x="484" y="10"/>
                    </a:lnTo>
                    <a:lnTo>
                      <a:pt x="522" y="7"/>
                    </a:lnTo>
                    <a:lnTo>
                      <a:pt x="559" y="4"/>
                    </a:lnTo>
                    <a:lnTo>
                      <a:pt x="596" y="2"/>
                    </a:lnTo>
                    <a:lnTo>
                      <a:pt x="632" y="0"/>
                    </a:lnTo>
                    <a:lnTo>
                      <a:pt x="622" y="178"/>
                    </a:lnTo>
                    <a:lnTo>
                      <a:pt x="612" y="351"/>
                    </a:lnTo>
                    <a:lnTo>
                      <a:pt x="608" y="524"/>
                    </a:lnTo>
                    <a:lnTo>
                      <a:pt x="612" y="702"/>
                    </a:lnTo>
                    <a:lnTo>
                      <a:pt x="586" y="708"/>
                    </a:lnTo>
                    <a:lnTo>
                      <a:pt x="555" y="715"/>
                    </a:lnTo>
                    <a:lnTo>
                      <a:pt x="521" y="721"/>
                    </a:lnTo>
                    <a:lnTo>
                      <a:pt x="485" y="727"/>
                    </a:lnTo>
                    <a:lnTo>
                      <a:pt x="445" y="732"/>
                    </a:lnTo>
                    <a:lnTo>
                      <a:pt x="405" y="737"/>
                    </a:lnTo>
                    <a:lnTo>
                      <a:pt x="363" y="741"/>
                    </a:lnTo>
                    <a:lnTo>
                      <a:pt x="322" y="744"/>
                    </a:lnTo>
                    <a:lnTo>
                      <a:pt x="279" y="746"/>
                    </a:lnTo>
                    <a:lnTo>
                      <a:pt x="238" y="747"/>
                    </a:lnTo>
                    <a:lnTo>
                      <a:pt x="196" y="747"/>
                    </a:lnTo>
                    <a:lnTo>
                      <a:pt x="157" y="746"/>
                    </a:lnTo>
                    <a:lnTo>
                      <a:pt x="119" y="744"/>
                    </a:lnTo>
                    <a:lnTo>
                      <a:pt x="84" y="739"/>
                    </a:lnTo>
                    <a:lnTo>
                      <a:pt x="53" y="734"/>
                    </a:lnTo>
                    <a:lnTo>
                      <a:pt x="25" y="726"/>
                    </a:lnTo>
                    <a:lnTo>
                      <a:pt x="13" y="646"/>
                    </a:lnTo>
                    <a:lnTo>
                      <a:pt x="6" y="569"/>
                    </a:lnTo>
                    <a:lnTo>
                      <a:pt x="0" y="492"/>
                    </a:lnTo>
                    <a:lnTo>
                      <a:pt x="0" y="416"/>
                    </a:lnTo>
                    <a:lnTo>
                      <a:pt x="2" y="339"/>
                    </a:lnTo>
                    <a:lnTo>
                      <a:pt x="8" y="261"/>
                    </a:lnTo>
                    <a:lnTo>
                      <a:pt x="17" y="180"/>
                    </a:lnTo>
                    <a:lnTo>
                      <a:pt x="29" y="97"/>
                    </a:lnTo>
                    <a:close/>
                  </a:path>
                </a:pathLst>
              </a:custGeom>
              <a:solidFill>
                <a:srgbClr val="C4A891"/>
              </a:solidFill>
              <a:ln w="9525">
                <a:noFill/>
                <a:round/>
                <a:headEnd/>
                <a:tailEnd/>
              </a:ln>
            </p:spPr>
            <p:txBody>
              <a:bodyPr/>
              <a:lstStyle/>
              <a:p>
                <a:endParaRPr lang="en-US"/>
              </a:p>
            </p:txBody>
          </p:sp>
          <p:sp>
            <p:nvSpPr>
              <p:cNvPr id="578" name="Freeform 103"/>
              <p:cNvSpPr>
                <a:spLocks/>
              </p:cNvSpPr>
              <p:nvPr/>
            </p:nvSpPr>
            <p:spPr bwMode="auto">
              <a:xfrm>
                <a:off x="2797" y="1154"/>
                <a:ext cx="102" cy="119"/>
              </a:xfrm>
              <a:custGeom>
                <a:avLst/>
                <a:gdLst/>
                <a:ahLst/>
                <a:cxnLst>
                  <a:cxn ang="0">
                    <a:pos x="29" y="96"/>
                  </a:cxn>
                  <a:cxn ang="0">
                    <a:pos x="62" y="87"/>
                  </a:cxn>
                  <a:cxn ang="0">
                    <a:pos x="97" y="78"/>
                  </a:cxn>
                  <a:cxn ang="0">
                    <a:pos x="132" y="70"/>
                  </a:cxn>
                  <a:cxn ang="0">
                    <a:pos x="168" y="61"/>
                  </a:cxn>
                  <a:cxn ang="0">
                    <a:pos x="206" y="53"/>
                  </a:cxn>
                  <a:cxn ang="0">
                    <a:pos x="243" y="46"/>
                  </a:cxn>
                  <a:cxn ang="0">
                    <a:pos x="281" y="39"/>
                  </a:cxn>
                  <a:cxn ang="0">
                    <a:pos x="320" y="32"/>
                  </a:cxn>
                  <a:cxn ang="0">
                    <a:pos x="358" y="26"/>
                  </a:cxn>
                  <a:cxn ang="0">
                    <a:pos x="396" y="20"/>
                  </a:cxn>
                  <a:cxn ang="0">
                    <a:pos x="434" y="15"/>
                  </a:cxn>
                  <a:cxn ang="0">
                    <a:pos x="472" y="10"/>
                  </a:cxn>
                  <a:cxn ang="0">
                    <a:pos x="508" y="7"/>
                  </a:cxn>
                  <a:cxn ang="0">
                    <a:pos x="545" y="4"/>
                  </a:cxn>
                  <a:cxn ang="0">
                    <a:pos x="580" y="2"/>
                  </a:cxn>
                  <a:cxn ang="0">
                    <a:pos x="615" y="0"/>
                  </a:cxn>
                  <a:cxn ang="0">
                    <a:pos x="609" y="86"/>
                  </a:cxn>
                  <a:cxn ang="0">
                    <a:pos x="604" y="169"/>
                  </a:cxn>
                  <a:cxn ang="0">
                    <a:pos x="599" y="251"/>
                  </a:cxn>
                  <a:cxn ang="0">
                    <a:pos x="594" y="332"/>
                  </a:cxn>
                  <a:cxn ang="0">
                    <a:pos x="591" y="415"/>
                  </a:cxn>
                  <a:cxn ang="0">
                    <a:pos x="589" y="497"/>
                  </a:cxn>
                  <a:cxn ang="0">
                    <a:pos x="589" y="580"/>
                  </a:cxn>
                  <a:cxn ang="0">
                    <a:pos x="592" y="666"/>
                  </a:cxn>
                  <a:cxn ang="0">
                    <a:pos x="567" y="672"/>
                  </a:cxn>
                  <a:cxn ang="0">
                    <a:pos x="537" y="678"/>
                  </a:cxn>
                  <a:cxn ang="0">
                    <a:pos x="504" y="684"/>
                  </a:cxn>
                  <a:cxn ang="0">
                    <a:pos x="469" y="690"/>
                  </a:cxn>
                  <a:cxn ang="0">
                    <a:pos x="431" y="696"/>
                  </a:cxn>
                  <a:cxn ang="0">
                    <a:pos x="392" y="701"/>
                  </a:cxn>
                  <a:cxn ang="0">
                    <a:pos x="352" y="705"/>
                  </a:cxn>
                  <a:cxn ang="0">
                    <a:pos x="311" y="709"/>
                  </a:cxn>
                  <a:cxn ang="0">
                    <a:pos x="271" y="712"/>
                  </a:cxn>
                  <a:cxn ang="0">
                    <a:pos x="230" y="714"/>
                  </a:cxn>
                  <a:cxn ang="0">
                    <a:pos x="191" y="714"/>
                  </a:cxn>
                  <a:cxn ang="0">
                    <a:pos x="153" y="714"/>
                  </a:cxn>
                  <a:cxn ang="0">
                    <a:pos x="116" y="711"/>
                  </a:cxn>
                  <a:cxn ang="0">
                    <a:pos x="82" y="708"/>
                  </a:cxn>
                  <a:cxn ang="0">
                    <a:pos x="52" y="702"/>
                  </a:cxn>
                  <a:cxn ang="0">
                    <a:pos x="25" y="695"/>
                  </a:cxn>
                  <a:cxn ang="0">
                    <a:pos x="13" y="620"/>
                  </a:cxn>
                  <a:cxn ang="0">
                    <a:pos x="6" y="546"/>
                  </a:cxn>
                  <a:cxn ang="0">
                    <a:pos x="1" y="473"/>
                  </a:cxn>
                  <a:cxn ang="0">
                    <a:pos x="0" y="400"/>
                  </a:cxn>
                  <a:cxn ang="0">
                    <a:pos x="3" y="326"/>
                  </a:cxn>
                  <a:cxn ang="0">
                    <a:pos x="9" y="252"/>
                  </a:cxn>
                  <a:cxn ang="0">
                    <a:pos x="17" y="175"/>
                  </a:cxn>
                  <a:cxn ang="0">
                    <a:pos x="29" y="96"/>
                  </a:cxn>
                </a:cxnLst>
                <a:rect l="0" t="0" r="r" b="b"/>
                <a:pathLst>
                  <a:path w="615" h="714">
                    <a:moveTo>
                      <a:pt x="29" y="96"/>
                    </a:moveTo>
                    <a:lnTo>
                      <a:pt x="62" y="87"/>
                    </a:lnTo>
                    <a:lnTo>
                      <a:pt x="97" y="78"/>
                    </a:lnTo>
                    <a:lnTo>
                      <a:pt x="132" y="70"/>
                    </a:lnTo>
                    <a:lnTo>
                      <a:pt x="168" y="61"/>
                    </a:lnTo>
                    <a:lnTo>
                      <a:pt x="206" y="53"/>
                    </a:lnTo>
                    <a:lnTo>
                      <a:pt x="243" y="46"/>
                    </a:lnTo>
                    <a:lnTo>
                      <a:pt x="281" y="39"/>
                    </a:lnTo>
                    <a:lnTo>
                      <a:pt x="320" y="32"/>
                    </a:lnTo>
                    <a:lnTo>
                      <a:pt x="358" y="26"/>
                    </a:lnTo>
                    <a:lnTo>
                      <a:pt x="396" y="20"/>
                    </a:lnTo>
                    <a:lnTo>
                      <a:pt x="434" y="15"/>
                    </a:lnTo>
                    <a:lnTo>
                      <a:pt x="472" y="10"/>
                    </a:lnTo>
                    <a:lnTo>
                      <a:pt x="508" y="7"/>
                    </a:lnTo>
                    <a:lnTo>
                      <a:pt x="545" y="4"/>
                    </a:lnTo>
                    <a:lnTo>
                      <a:pt x="580" y="2"/>
                    </a:lnTo>
                    <a:lnTo>
                      <a:pt x="615" y="0"/>
                    </a:lnTo>
                    <a:lnTo>
                      <a:pt x="609" y="86"/>
                    </a:lnTo>
                    <a:lnTo>
                      <a:pt x="604" y="169"/>
                    </a:lnTo>
                    <a:lnTo>
                      <a:pt x="599" y="251"/>
                    </a:lnTo>
                    <a:lnTo>
                      <a:pt x="594" y="332"/>
                    </a:lnTo>
                    <a:lnTo>
                      <a:pt x="591" y="415"/>
                    </a:lnTo>
                    <a:lnTo>
                      <a:pt x="589" y="497"/>
                    </a:lnTo>
                    <a:lnTo>
                      <a:pt x="589" y="580"/>
                    </a:lnTo>
                    <a:lnTo>
                      <a:pt x="592" y="666"/>
                    </a:lnTo>
                    <a:lnTo>
                      <a:pt x="567" y="672"/>
                    </a:lnTo>
                    <a:lnTo>
                      <a:pt x="537" y="678"/>
                    </a:lnTo>
                    <a:lnTo>
                      <a:pt x="504" y="684"/>
                    </a:lnTo>
                    <a:lnTo>
                      <a:pt x="469" y="690"/>
                    </a:lnTo>
                    <a:lnTo>
                      <a:pt x="431" y="696"/>
                    </a:lnTo>
                    <a:lnTo>
                      <a:pt x="392" y="701"/>
                    </a:lnTo>
                    <a:lnTo>
                      <a:pt x="352" y="705"/>
                    </a:lnTo>
                    <a:lnTo>
                      <a:pt x="311" y="709"/>
                    </a:lnTo>
                    <a:lnTo>
                      <a:pt x="271" y="712"/>
                    </a:lnTo>
                    <a:lnTo>
                      <a:pt x="230" y="714"/>
                    </a:lnTo>
                    <a:lnTo>
                      <a:pt x="191" y="714"/>
                    </a:lnTo>
                    <a:lnTo>
                      <a:pt x="153" y="714"/>
                    </a:lnTo>
                    <a:lnTo>
                      <a:pt x="116" y="711"/>
                    </a:lnTo>
                    <a:lnTo>
                      <a:pt x="82" y="708"/>
                    </a:lnTo>
                    <a:lnTo>
                      <a:pt x="52" y="702"/>
                    </a:lnTo>
                    <a:lnTo>
                      <a:pt x="25" y="695"/>
                    </a:lnTo>
                    <a:lnTo>
                      <a:pt x="13" y="620"/>
                    </a:lnTo>
                    <a:lnTo>
                      <a:pt x="6" y="546"/>
                    </a:lnTo>
                    <a:lnTo>
                      <a:pt x="1" y="473"/>
                    </a:lnTo>
                    <a:lnTo>
                      <a:pt x="0" y="400"/>
                    </a:lnTo>
                    <a:lnTo>
                      <a:pt x="3" y="326"/>
                    </a:lnTo>
                    <a:lnTo>
                      <a:pt x="9" y="252"/>
                    </a:lnTo>
                    <a:lnTo>
                      <a:pt x="17" y="175"/>
                    </a:lnTo>
                    <a:lnTo>
                      <a:pt x="29" y="96"/>
                    </a:lnTo>
                    <a:close/>
                  </a:path>
                </a:pathLst>
              </a:custGeom>
              <a:solidFill>
                <a:srgbClr val="C9AD96"/>
              </a:solidFill>
              <a:ln w="9525">
                <a:noFill/>
                <a:round/>
                <a:headEnd/>
                <a:tailEnd/>
              </a:ln>
            </p:spPr>
            <p:txBody>
              <a:bodyPr/>
              <a:lstStyle/>
              <a:p>
                <a:endParaRPr lang="en-US"/>
              </a:p>
            </p:txBody>
          </p:sp>
          <p:sp>
            <p:nvSpPr>
              <p:cNvPr id="579" name="Freeform 104"/>
              <p:cNvSpPr>
                <a:spLocks/>
              </p:cNvSpPr>
              <p:nvPr/>
            </p:nvSpPr>
            <p:spPr bwMode="auto">
              <a:xfrm>
                <a:off x="2797" y="1155"/>
                <a:ext cx="99" cy="113"/>
              </a:xfrm>
              <a:custGeom>
                <a:avLst/>
                <a:gdLst/>
                <a:ahLst/>
                <a:cxnLst>
                  <a:cxn ang="0">
                    <a:pos x="27" y="95"/>
                  </a:cxn>
                  <a:cxn ang="0">
                    <a:pos x="59" y="86"/>
                  </a:cxn>
                  <a:cxn ang="0">
                    <a:pos x="92" y="78"/>
                  </a:cxn>
                  <a:cxn ang="0">
                    <a:pos x="126" y="69"/>
                  </a:cxn>
                  <a:cxn ang="0">
                    <a:pos x="161" y="61"/>
                  </a:cxn>
                  <a:cxn ang="0">
                    <a:pos x="197" y="54"/>
                  </a:cxn>
                  <a:cxn ang="0">
                    <a:pos x="235" y="46"/>
                  </a:cxn>
                  <a:cxn ang="0">
                    <a:pos x="271" y="39"/>
                  </a:cxn>
                  <a:cxn ang="0">
                    <a:pos x="309" y="33"/>
                  </a:cxn>
                  <a:cxn ang="0">
                    <a:pos x="346" y="27"/>
                  </a:cxn>
                  <a:cxn ang="0">
                    <a:pos x="384" y="20"/>
                  </a:cxn>
                  <a:cxn ang="0">
                    <a:pos x="421" y="15"/>
                  </a:cxn>
                  <a:cxn ang="0">
                    <a:pos x="457" y="11"/>
                  </a:cxn>
                  <a:cxn ang="0">
                    <a:pos x="493" y="7"/>
                  </a:cxn>
                  <a:cxn ang="0">
                    <a:pos x="529" y="4"/>
                  </a:cxn>
                  <a:cxn ang="0">
                    <a:pos x="562" y="2"/>
                  </a:cxn>
                  <a:cxn ang="0">
                    <a:pos x="595" y="0"/>
                  </a:cxn>
                  <a:cxn ang="0">
                    <a:pos x="589" y="81"/>
                  </a:cxn>
                  <a:cxn ang="0">
                    <a:pos x="584" y="160"/>
                  </a:cxn>
                  <a:cxn ang="0">
                    <a:pos x="579" y="237"/>
                  </a:cxn>
                  <a:cxn ang="0">
                    <a:pos x="574" y="314"/>
                  </a:cxn>
                  <a:cxn ang="0">
                    <a:pos x="571" y="391"/>
                  </a:cxn>
                  <a:cxn ang="0">
                    <a:pos x="569" y="468"/>
                  </a:cxn>
                  <a:cxn ang="0">
                    <a:pos x="569" y="547"/>
                  </a:cxn>
                  <a:cxn ang="0">
                    <a:pos x="571" y="628"/>
                  </a:cxn>
                  <a:cxn ang="0">
                    <a:pos x="546" y="634"/>
                  </a:cxn>
                  <a:cxn ang="0">
                    <a:pos x="518" y="640"/>
                  </a:cxn>
                  <a:cxn ang="0">
                    <a:pos x="486" y="647"/>
                  </a:cxn>
                  <a:cxn ang="0">
                    <a:pos x="452" y="654"/>
                  </a:cxn>
                  <a:cxn ang="0">
                    <a:pos x="416" y="660"/>
                  </a:cxn>
                  <a:cxn ang="0">
                    <a:pos x="377" y="665"/>
                  </a:cxn>
                  <a:cxn ang="0">
                    <a:pos x="339" y="670"/>
                  </a:cxn>
                  <a:cxn ang="0">
                    <a:pos x="300" y="674"/>
                  </a:cxn>
                  <a:cxn ang="0">
                    <a:pos x="260" y="678"/>
                  </a:cxn>
                  <a:cxn ang="0">
                    <a:pos x="221" y="680"/>
                  </a:cxn>
                  <a:cxn ang="0">
                    <a:pos x="183" y="681"/>
                  </a:cxn>
                  <a:cxn ang="0">
                    <a:pos x="146" y="681"/>
                  </a:cxn>
                  <a:cxn ang="0">
                    <a:pos x="111" y="679"/>
                  </a:cxn>
                  <a:cxn ang="0">
                    <a:pos x="78" y="676"/>
                  </a:cxn>
                  <a:cxn ang="0">
                    <a:pos x="49" y="671"/>
                  </a:cxn>
                  <a:cxn ang="0">
                    <a:pos x="23" y="664"/>
                  </a:cxn>
                  <a:cxn ang="0">
                    <a:pos x="12" y="593"/>
                  </a:cxn>
                  <a:cxn ang="0">
                    <a:pos x="5" y="522"/>
                  </a:cxn>
                  <a:cxn ang="0">
                    <a:pos x="0" y="453"/>
                  </a:cxn>
                  <a:cxn ang="0">
                    <a:pos x="0" y="384"/>
                  </a:cxn>
                  <a:cxn ang="0">
                    <a:pos x="3" y="314"/>
                  </a:cxn>
                  <a:cxn ang="0">
                    <a:pos x="8" y="243"/>
                  </a:cxn>
                  <a:cxn ang="0">
                    <a:pos x="16" y="170"/>
                  </a:cxn>
                  <a:cxn ang="0">
                    <a:pos x="27" y="95"/>
                  </a:cxn>
                </a:cxnLst>
                <a:rect l="0" t="0" r="r" b="b"/>
                <a:pathLst>
                  <a:path w="595" h="681">
                    <a:moveTo>
                      <a:pt x="27" y="95"/>
                    </a:moveTo>
                    <a:lnTo>
                      <a:pt x="59" y="86"/>
                    </a:lnTo>
                    <a:lnTo>
                      <a:pt x="92" y="78"/>
                    </a:lnTo>
                    <a:lnTo>
                      <a:pt x="126" y="69"/>
                    </a:lnTo>
                    <a:lnTo>
                      <a:pt x="161" y="61"/>
                    </a:lnTo>
                    <a:lnTo>
                      <a:pt x="197" y="54"/>
                    </a:lnTo>
                    <a:lnTo>
                      <a:pt x="235" y="46"/>
                    </a:lnTo>
                    <a:lnTo>
                      <a:pt x="271" y="39"/>
                    </a:lnTo>
                    <a:lnTo>
                      <a:pt x="309" y="33"/>
                    </a:lnTo>
                    <a:lnTo>
                      <a:pt x="346" y="27"/>
                    </a:lnTo>
                    <a:lnTo>
                      <a:pt x="384" y="20"/>
                    </a:lnTo>
                    <a:lnTo>
                      <a:pt x="421" y="15"/>
                    </a:lnTo>
                    <a:lnTo>
                      <a:pt x="457" y="11"/>
                    </a:lnTo>
                    <a:lnTo>
                      <a:pt x="493" y="7"/>
                    </a:lnTo>
                    <a:lnTo>
                      <a:pt x="529" y="4"/>
                    </a:lnTo>
                    <a:lnTo>
                      <a:pt x="562" y="2"/>
                    </a:lnTo>
                    <a:lnTo>
                      <a:pt x="595" y="0"/>
                    </a:lnTo>
                    <a:lnTo>
                      <a:pt x="589" y="81"/>
                    </a:lnTo>
                    <a:lnTo>
                      <a:pt x="584" y="160"/>
                    </a:lnTo>
                    <a:lnTo>
                      <a:pt x="579" y="237"/>
                    </a:lnTo>
                    <a:lnTo>
                      <a:pt x="574" y="314"/>
                    </a:lnTo>
                    <a:lnTo>
                      <a:pt x="571" y="391"/>
                    </a:lnTo>
                    <a:lnTo>
                      <a:pt x="569" y="468"/>
                    </a:lnTo>
                    <a:lnTo>
                      <a:pt x="569" y="547"/>
                    </a:lnTo>
                    <a:lnTo>
                      <a:pt x="571" y="628"/>
                    </a:lnTo>
                    <a:lnTo>
                      <a:pt x="546" y="634"/>
                    </a:lnTo>
                    <a:lnTo>
                      <a:pt x="518" y="640"/>
                    </a:lnTo>
                    <a:lnTo>
                      <a:pt x="486" y="647"/>
                    </a:lnTo>
                    <a:lnTo>
                      <a:pt x="452" y="654"/>
                    </a:lnTo>
                    <a:lnTo>
                      <a:pt x="416" y="660"/>
                    </a:lnTo>
                    <a:lnTo>
                      <a:pt x="377" y="665"/>
                    </a:lnTo>
                    <a:lnTo>
                      <a:pt x="339" y="670"/>
                    </a:lnTo>
                    <a:lnTo>
                      <a:pt x="300" y="674"/>
                    </a:lnTo>
                    <a:lnTo>
                      <a:pt x="260" y="678"/>
                    </a:lnTo>
                    <a:lnTo>
                      <a:pt x="221" y="680"/>
                    </a:lnTo>
                    <a:lnTo>
                      <a:pt x="183" y="681"/>
                    </a:lnTo>
                    <a:lnTo>
                      <a:pt x="146" y="681"/>
                    </a:lnTo>
                    <a:lnTo>
                      <a:pt x="111" y="679"/>
                    </a:lnTo>
                    <a:lnTo>
                      <a:pt x="78" y="676"/>
                    </a:lnTo>
                    <a:lnTo>
                      <a:pt x="49" y="671"/>
                    </a:lnTo>
                    <a:lnTo>
                      <a:pt x="23" y="664"/>
                    </a:lnTo>
                    <a:lnTo>
                      <a:pt x="12" y="593"/>
                    </a:lnTo>
                    <a:lnTo>
                      <a:pt x="5" y="522"/>
                    </a:lnTo>
                    <a:lnTo>
                      <a:pt x="0" y="453"/>
                    </a:lnTo>
                    <a:lnTo>
                      <a:pt x="0" y="384"/>
                    </a:lnTo>
                    <a:lnTo>
                      <a:pt x="3" y="314"/>
                    </a:lnTo>
                    <a:lnTo>
                      <a:pt x="8" y="243"/>
                    </a:lnTo>
                    <a:lnTo>
                      <a:pt x="16" y="170"/>
                    </a:lnTo>
                    <a:lnTo>
                      <a:pt x="27" y="95"/>
                    </a:lnTo>
                    <a:close/>
                  </a:path>
                </a:pathLst>
              </a:custGeom>
              <a:solidFill>
                <a:srgbClr val="CCB59E"/>
              </a:solidFill>
              <a:ln w="9525">
                <a:noFill/>
                <a:round/>
                <a:headEnd/>
                <a:tailEnd/>
              </a:ln>
            </p:spPr>
            <p:txBody>
              <a:bodyPr/>
              <a:lstStyle/>
              <a:p>
                <a:endParaRPr lang="en-US"/>
              </a:p>
            </p:txBody>
          </p:sp>
          <p:sp>
            <p:nvSpPr>
              <p:cNvPr id="580" name="Freeform 105"/>
              <p:cNvSpPr>
                <a:spLocks/>
              </p:cNvSpPr>
              <p:nvPr/>
            </p:nvSpPr>
            <p:spPr bwMode="auto">
              <a:xfrm>
                <a:off x="2797" y="1155"/>
                <a:ext cx="96" cy="108"/>
              </a:xfrm>
              <a:custGeom>
                <a:avLst/>
                <a:gdLst/>
                <a:ahLst/>
                <a:cxnLst>
                  <a:cxn ang="0">
                    <a:pos x="25" y="94"/>
                  </a:cxn>
                  <a:cxn ang="0">
                    <a:pos x="55" y="85"/>
                  </a:cxn>
                  <a:cxn ang="0">
                    <a:pos x="87" y="77"/>
                  </a:cxn>
                  <a:cxn ang="0">
                    <a:pos x="120" y="69"/>
                  </a:cxn>
                  <a:cxn ang="0">
                    <a:pos x="154" y="61"/>
                  </a:cxn>
                  <a:cxn ang="0">
                    <a:pos x="189" y="53"/>
                  </a:cxn>
                  <a:cxn ang="0">
                    <a:pos x="224" y="46"/>
                  </a:cxn>
                  <a:cxn ang="0">
                    <a:pos x="260" y="39"/>
                  </a:cxn>
                  <a:cxn ang="0">
                    <a:pos x="298" y="32"/>
                  </a:cxn>
                  <a:cxn ang="0">
                    <a:pos x="334" y="26"/>
                  </a:cxn>
                  <a:cxn ang="0">
                    <a:pos x="370" y="20"/>
                  </a:cxn>
                  <a:cxn ang="0">
                    <a:pos x="406" y="15"/>
                  </a:cxn>
                  <a:cxn ang="0">
                    <a:pos x="442" y="11"/>
                  </a:cxn>
                  <a:cxn ang="0">
                    <a:pos x="477" y="7"/>
                  </a:cxn>
                  <a:cxn ang="0">
                    <a:pos x="511" y="4"/>
                  </a:cxn>
                  <a:cxn ang="0">
                    <a:pos x="544" y="2"/>
                  </a:cxn>
                  <a:cxn ang="0">
                    <a:pos x="574" y="0"/>
                  </a:cxn>
                  <a:cxn ang="0">
                    <a:pos x="570" y="77"/>
                  </a:cxn>
                  <a:cxn ang="0">
                    <a:pos x="565" y="151"/>
                  </a:cxn>
                  <a:cxn ang="0">
                    <a:pos x="560" y="224"/>
                  </a:cxn>
                  <a:cxn ang="0">
                    <a:pos x="554" y="296"/>
                  </a:cxn>
                  <a:cxn ang="0">
                    <a:pos x="551" y="368"/>
                  </a:cxn>
                  <a:cxn ang="0">
                    <a:pos x="549" y="440"/>
                  </a:cxn>
                  <a:cxn ang="0">
                    <a:pos x="548" y="514"/>
                  </a:cxn>
                  <a:cxn ang="0">
                    <a:pos x="550" y="591"/>
                  </a:cxn>
                  <a:cxn ang="0">
                    <a:pos x="526" y="597"/>
                  </a:cxn>
                  <a:cxn ang="0">
                    <a:pos x="498" y="603"/>
                  </a:cxn>
                  <a:cxn ang="0">
                    <a:pos x="468" y="610"/>
                  </a:cxn>
                  <a:cxn ang="0">
                    <a:pos x="435" y="616"/>
                  </a:cxn>
                  <a:cxn ang="0">
                    <a:pos x="400" y="623"/>
                  </a:cxn>
                  <a:cxn ang="0">
                    <a:pos x="364" y="629"/>
                  </a:cxn>
                  <a:cxn ang="0">
                    <a:pos x="325" y="634"/>
                  </a:cxn>
                  <a:cxn ang="0">
                    <a:pos x="288" y="639"/>
                  </a:cxn>
                  <a:cxn ang="0">
                    <a:pos x="250" y="644"/>
                  </a:cxn>
                  <a:cxn ang="0">
                    <a:pos x="213" y="647"/>
                  </a:cxn>
                  <a:cxn ang="0">
                    <a:pos x="175" y="649"/>
                  </a:cxn>
                  <a:cxn ang="0">
                    <a:pos x="140" y="649"/>
                  </a:cxn>
                  <a:cxn ang="0">
                    <a:pos x="106" y="648"/>
                  </a:cxn>
                  <a:cxn ang="0">
                    <a:pos x="75" y="645"/>
                  </a:cxn>
                  <a:cxn ang="0">
                    <a:pos x="46" y="640"/>
                  </a:cxn>
                  <a:cxn ang="0">
                    <a:pos x="21" y="633"/>
                  </a:cxn>
                  <a:cxn ang="0">
                    <a:pos x="11" y="566"/>
                  </a:cxn>
                  <a:cxn ang="0">
                    <a:pos x="4" y="500"/>
                  </a:cxn>
                  <a:cxn ang="0">
                    <a:pos x="1" y="434"/>
                  </a:cxn>
                  <a:cxn ang="0">
                    <a:pos x="0" y="368"/>
                  </a:cxn>
                  <a:cxn ang="0">
                    <a:pos x="2" y="302"/>
                  </a:cxn>
                  <a:cxn ang="0">
                    <a:pos x="7" y="234"/>
                  </a:cxn>
                  <a:cxn ang="0">
                    <a:pos x="14" y="165"/>
                  </a:cxn>
                  <a:cxn ang="0">
                    <a:pos x="25" y="94"/>
                  </a:cxn>
                </a:cxnLst>
                <a:rect l="0" t="0" r="r" b="b"/>
                <a:pathLst>
                  <a:path w="574" h="649">
                    <a:moveTo>
                      <a:pt x="25" y="94"/>
                    </a:moveTo>
                    <a:lnTo>
                      <a:pt x="55" y="85"/>
                    </a:lnTo>
                    <a:lnTo>
                      <a:pt x="87" y="77"/>
                    </a:lnTo>
                    <a:lnTo>
                      <a:pt x="120" y="69"/>
                    </a:lnTo>
                    <a:lnTo>
                      <a:pt x="154" y="61"/>
                    </a:lnTo>
                    <a:lnTo>
                      <a:pt x="189" y="53"/>
                    </a:lnTo>
                    <a:lnTo>
                      <a:pt x="224" y="46"/>
                    </a:lnTo>
                    <a:lnTo>
                      <a:pt x="260" y="39"/>
                    </a:lnTo>
                    <a:lnTo>
                      <a:pt x="298" y="32"/>
                    </a:lnTo>
                    <a:lnTo>
                      <a:pt x="334" y="26"/>
                    </a:lnTo>
                    <a:lnTo>
                      <a:pt x="370" y="20"/>
                    </a:lnTo>
                    <a:lnTo>
                      <a:pt x="406" y="15"/>
                    </a:lnTo>
                    <a:lnTo>
                      <a:pt x="442" y="11"/>
                    </a:lnTo>
                    <a:lnTo>
                      <a:pt x="477" y="7"/>
                    </a:lnTo>
                    <a:lnTo>
                      <a:pt x="511" y="4"/>
                    </a:lnTo>
                    <a:lnTo>
                      <a:pt x="544" y="2"/>
                    </a:lnTo>
                    <a:lnTo>
                      <a:pt x="574" y="0"/>
                    </a:lnTo>
                    <a:lnTo>
                      <a:pt x="570" y="77"/>
                    </a:lnTo>
                    <a:lnTo>
                      <a:pt x="565" y="151"/>
                    </a:lnTo>
                    <a:lnTo>
                      <a:pt x="560" y="224"/>
                    </a:lnTo>
                    <a:lnTo>
                      <a:pt x="554" y="296"/>
                    </a:lnTo>
                    <a:lnTo>
                      <a:pt x="551" y="368"/>
                    </a:lnTo>
                    <a:lnTo>
                      <a:pt x="549" y="440"/>
                    </a:lnTo>
                    <a:lnTo>
                      <a:pt x="548" y="514"/>
                    </a:lnTo>
                    <a:lnTo>
                      <a:pt x="550" y="591"/>
                    </a:lnTo>
                    <a:lnTo>
                      <a:pt x="526" y="597"/>
                    </a:lnTo>
                    <a:lnTo>
                      <a:pt x="498" y="603"/>
                    </a:lnTo>
                    <a:lnTo>
                      <a:pt x="468" y="610"/>
                    </a:lnTo>
                    <a:lnTo>
                      <a:pt x="435" y="616"/>
                    </a:lnTo>
                    <a:lnTo>
                      <a:pt x="400" y="623"/>
                    </a:lnTo>
                    <a:lnTo>
                      <a:pt x="364" y="629"/>
                    </a:lnTo>
                    <a:lnTo>
                      <a:pt x="325" y="634"/>
                    </a:lnTo>
                    <a:lnTo>
                      <a:pt x="288" y="639"/>
                    </a:lnTo>
                    <a:lnTo>
                      <a:pt x="250" y="644"/>
                    </a:lnTo>
                    <a:lnTo>
                      <a:pt x="213" y="647"/>
                    </a:lnTo>
                    <a:lnTo>
                      <a:pt x="175" y="649"/>
                    </a:lnTo>
                    <a:lnTo>
                      <a:pt x="140" y="649"/>
                    </a:lnTo>
                    <a:lnTo>
                      <a:pt x="106" y="648"/>
                    </a:lnTo>
                    <a:lnTo>
                      <a:pt x="75" y="645"/>
                    </a:lnTo>
                    <a:lnTo>
                      <a:pt x="46" y="640"/>
                    </a:lnTo>
                    <a:lnTo>
                      <a:pt x="21" y="633"/>
                    </a:lnTo>
                    <a:lnTo>
                      <a:pt x="11" y="566"/>
                    </a:lnTo>
                    <a:lnTo>
                      <a:pt x="4" y="500"/>
                    </a:lnTo>
                    <a:lnTo>
                      <a:pt x="1" y="434"/>
                    </a:lnTo>
                    <a:lnTo>
                      <a:pt x="0" y="368"/>
                    </a:lnTo>
                    <a:lnTo>
                      <a:pt x="2" y="302"/>
                    </a:lnTo>
                    <a:lnTo>
                      <a:pt x="7" y="234"/>
                    </a:lnTo>
                    <a:lnTo>
                      <a:pt x="14" y="165"/>
                    </a:lnTo>
                    <a:lnTo>
                      <a:pt x="25" y="94"/>
                    </a:lnTo>
                    <a:close/>
                  </a:path>
                </a:pathLst>
              </a:custGeom>
              <a:solidFill>
                <a:srgbClr val="D1BAA3"/>
              </a:solidFill>
              <a:ln w="9525">
                <a:noFill/>
                <a:round/>
                <a:headEnd/>
                <a:tailEnd/>
              </a:ln>
            </p:spPr>
            <p:txBody>
              <a:bodyPr/>
              <a:lstStyle/>
              <a:p>
                <a:endParaRPr lang="en-US"/>
              </a:p>
            </p:txBody>
          </p:sp>
          <p:sp>
            <p:nvSpPr>
              <p:cNvPr id="581" name="Freeform 106"/>
              <p:cNvSpPr>
                <a:spLocks/>
              </p:cNvSpPr>
              <p:nvPr/>
            </p:nvSpPr>
            <p:spPr bwMode="auto">
              <a:xfrm>
                <a:off x="2798" y="1155"/>
                <a:ext cx="92" cy="103"/>
              </a:xfrm>
              <a:custGeom>
                <a:avLst/>
                <a:gdLst/>
                <a:ahLst/>
                <a:cxnLst>
                  <a:cxn ang="0">
                    <a:pos x="24" y="93"/>
                  </a:cxn>
                  <a:cxn ang="0">
                    <a:pos x="53" y="85"/>
                  </a:cxn>
                  <a:cxn ang="0">
                    <a:pos x="83" y="77"/>
                  </a:cxn>
                  <a:cxn ang="0">
                    <a:pos x="115" y="69"/>
                  </a:cxn>
                  <a:cxn ang="0">
                    <a:pos x="148" y="61"/>
                  </a:cxn>
                  <a:cxn ang="0">
                    <a:pos x="182" y="53"/>
                  </a:cxn>
                  <a:cxn ang="0">
                    <a:pos x="217" y="46"/>
                  </a:cxn>
                  <a:cxn ang="0">
                    <a:pos x="252" y="39"/>
                  </a:cxn>
                  <a:cxn ang="0">
                    <a:pos x="287" y="32"/>
                  </a:cxn>
                  <a:cxn ang="0">
                    <a:pos x="323" y="26"/>
                  </a:cxn>
                  <a:cxn ang="0">
                    <a:pos x="359" y="21"/>
                  </a:cxn>
                  <a:cxn ang="0">
                    <a:pos x="394" y="15"/>
                  </a:cxn>
                  <a:cxn ang="0">
                    <a:pos x="429" y="10"/>
                  </a:cxn>
                  <a:cxn ang="0">
                    <a:pos x="462" y="7"/>
                  </a:cxn>
                  <a:cxn ang="0">
                    <a:pos x="495" y="4"/>
                  </a:cxn>
                  <a:cxn ang="0">
                    <a:pos x="526" y="1"/>
                  </a:cxn>
                  <a:cxn ang="0">
                    <a:pos x="555" y="0"/>
                  </a:cxn>
                  <a:cxn ang="0">
                    <a:pos x="551" y="72"/>
                  </a:cxn>
                  <a:cxn ang="0">
                    <a:pos x="546" y="142"/>
                  </a:cxn>
                  <a:cxn ang="0">
                    <a:pos x="541" y="210"/>
                  </a:cxn>
                  <a:cxn ang="0">
                    <a:pos x="535" y="277"/>
                  </a:cxn>
                  <a:cxn ang="0">
                    <a:pos x="532" y="345"/>
                  </a:cxn>
                  <a:cxn ang="0">
                    <a:pos x="530" y="413"/>
                  </a:cxn>
                  <a:cxn ang="0">
                    <a:pos x="529" y="482"/>
                  </a:cxn>
                  <a:cxn ang="0">
                    <a:pos x="531" y="554"/>
                  </a:cxn>
                  <a:cxn ang="0">
                    <a:pos x="508" y="560"/>
                  </a:cxn>
                  <a:cxn ang="0">
                    <a:pos x="481" y="567"/>
                  </a:cxn>
                  <a:cxn ang="0">
                    <a:pos x="451" y="574"/>
                  </a:cxn>
                  <a:cxn ang="0">
                    <a:pos x="419" y="580"/>
                  </a:cxn>
                  <a:cxn ang="0">
                    <a:pos x="385" y="587"/>
                  </a:cxn>
                  <a:cxn ang="0">
                    <a:pos x="350" y="593"/>
                  </a:cxn>
                  <a:cxn ang="0">
                    <a:pos x="314" y="599"/>
                  </a:cxn>
                  <a:cxn ang="0">
                    <a:pos x="278" y="604"/>
                  </a:cxn>
                  <a:cxn ang="0">
                    <a:pos x="240" y="609"/>
                  </a:cxn>
                  <a:cxn ang="0">
                    <a:pos x="204" y="613"/>
                  </a:cxn>
                  <a:cxn ang="0">
                    <a:pos x="169" y="615"/>
                  </a:cxn>
                  <a:cxn ang="0">
                    <a:pos x="135" y="616"/>
                  </a:cxn>
                  <a:cxn ang="0">
                    <a:pos x="102" y="616"/>
                  </a:cxn>
                  <a:cxn ang="0">
                    <a:pos x="72" y="613"/>
                  </a:cxn>
                  <a:cxn ang="0">
                    <a:pos x="45" y="609"/>
                  </a:cxn>
                  <a:cxn ang="0">
                    <a:pos x="21" y="603"/>
                  </a:cxn>
                  <a:cxn ang="0">
                    <a:pos x="11" y="539"/>
                  </a:cxn>
                  <a:cxn ang="0">
                    <a:pos x="4" y="476"/>
                  </a:cxn>
                  <a:cxn ang="0">
                    <a:pos x="1" y="415"/>
                  </a:cxn>
                  <a:cxn ang="0">
                    <a:pos x="0" y="352"/>
                  </a:cxn>
                  <a:cxn ang="0">
                    <a:pos x="2" y="289"/>
                  </a:cxn>
                  <a:cxn ang="0">
                    <a:pos x="7" y="226"/>
                  </a:cxn>
                  <a:cxn ang="0">
                    <a:pos x="15" y="160"/>
                  </a:cxn>
                  <a:cxn ang="0">
                    <a:pos x="24" y="93"/>
                  </a:cxn>
                </a:cxnLst>
                <a:rect l="0" t="0" r="r" b="b"/>
                <a:pathLst>
                  <a:path w="555" h="616">
                    <a:moveTo>
                      <a:pt x="24" y="93"/>
                    </a:moveTo>
                    <a:lnTo>
                      <a:pt x="53" y="85"/>
                    </a:lnTo>
                    <a:lnTo>
                      <a:pt x="83" y="77"/>
                    </a:lnTo>
                    <a:lnTo>
                      <a:pt x="115" y="69"/>
                    </a:lnTo>
                    <a:lnTo>
                      <a:pt x="148" y="61"/>
                    </a:lnTo>
                    <a:lnTo>
                      <a:pt x="182" y="53"/>
                    </a:lnTo>
                    <a:lnTo>
                      <a:pt x="217" y="46"/>
                    </a:lnTo>
                    <a:lnTo>
                      <a:pt x="252" y="39"/>
                    </a:lnTo>
                    <a:lnTo>
                      <a:pt x="287" y="32"/>
                    </a:lnTo>
                    <a:lnTo>
                      <a:pt x="323" y="26"/>
                    </a:lnTo>
                    <a:lnTo>
                      <a:pt x="359" y="21"/>
                    </a:lnTo>
                    <a:lnTo>
                      <a:pt x="394" y="15"/>
                    </a:lnTo>
                    <a:lnTo>
                      <a:pt x="429" y="10"/>
                    </a:lnTo>
                    <a:lnTo>
                      <a:pt x="462" y="7"/>
                    </a:lnTo>
                    <a:lnTo>
                      <a:pt x="495" y="4"/>
                    </a:lnTo>
                    <a:lnTo>
                      <a:pt x="526" y="1"/>
                    </a:lnTo>
                    <a:lnTo>
                      <a:pt x="555" y="0"/>
                    </a:lnTo>
                    <a:lnTo>
                      <a:pt x="551" y="72"/>
                    </a:lnTo>
                    <a:lnTo>
                      <a:pt x="546" y="142"/>
                    </a:lnTo>
                    <a:lnTo>
                      <a:pt x="541" y="210"/>
                    </a:lnTo>
                    <a:lnTo>
                      <a:pt x="535" y="277"/>
                    </a:lnTo>
                    <a:lnTo>
                      <a:pt x="532" y="345"/>
                    </a:lnTo>
                    <a:lnTo>
                      <a:pt x="530" y="413"/>
                    </a:lnTo>
                    <a:lnTo>
                      <a:pt x="529" y="482"/>
                    </a:lnTo>
                    <a:lnTo>
                      <a:pt x="531" y="554"/>
                    </a:lnTo>
                    <a:lnTo>
                      <a:pt x="508" y="560"/>
                    </a:lnTo>
                    <a:lnTo>
                      <a:pt x="481" y="567"/>
                    </a:lnTo>
                    <a:lnTo>
                      <a:pt x="451" y="574"/>
                    </a:lnTo>
                    <a:lnTo>
                      <a:pt x="419" y="580"/>
                    </a:lnTo>
                    <a:lnTo>
                      <a:pt x="385" y="587"/>
                    </a:lnTo>
                    <a:lnTo>
                      <a:pt x="350" y="593"/>
                    </a:lnTo>
                    <a:lnTo>
                      <a:pt x="314" y="599"/>
                    </a:lnTo>
                    <a:lnTo>
                      <a:pt x="278" y="604"/>
                    </a:lnTo>
                    <a:lnTo>
                      <a:pt x="240" y="609"/>
                    </a:lnTo>
                    <a:lnTo>
                      <a:pt x="204" y="613"/>
                    </a:lnTo>
                    <a:lnTo>
                      <a:pt x="169" y="615"/>
                    </a:lnTo>
                    <a:lnTo>
                      <a:pt x="135" y="616"/>
                    </a:lnTo>
                    <a:lnTo>
                      <a:pt x="102" y="616"/>
                    </a:lnTo>
                    <a:lnTo>
                      <a:pt x="72" y="613"/>
                    </a:lnTo>
                    <a:lnTo>
                      <a:pt x="45" y="609"/>
                    </a:lnTo>
                    <a:lnTo>
                      <a:pt x="21" y="603"/>
                    </a:lnTo>
                    <a:lnTo>
                      <a:pt x="11" y="539"/>
                    </a:lnTo>
                    <a:lnTo>
                      <a:pt x="4" y="476"/>
                    </a:lnTo>
                    <a:lnTo>
                      <a:pt x="1" y="415"/>
                    </a:lnTo>
                    <a:lnTo>
                      <a:pt x="0" y="352"/>
                    </a:lnTo>
                    <a:lnTo>
                      <a:pt x="2" y="289"/>
                    </a:lnTo>
                    <a:lnTo>
                      <a:pt x="7" y="226"/>
                    </a:lnTo>
                    <a:lnTo>
                      <a:pt x="15" y="160"/>
                    </a:lnTo>
                    <a:lnTo>
                      <a:pt x="24" y="93"/>
                    </a:lnTo>
                    <a:close/>
                  </a:path>
                </a:pathLst>
              </a:custGeom>
              <a:solidFill>
                <a:srgbClr val="D3BCA8"/>
              </a:solidFill>
              <a:ln w="9525">
                <a:noFill/>
                <a:round/>
                <a:headEnd/>
                <a:tailEnd/>
              </a:ln>
            </p:spPr>
            <p:txBody>
              <a:bodyPr/>
              <a:lstStyle/>
              <a:p>
                <a:endParaRPr lang="en-US"/>
              </a:p>
            </p:txBody>
          </p:sp>
          <p:sp>
            <p:nvSpPr>
              <p:cNvPr id="582" name="Freeform 107"/>
              <p:cNvSpPr>
                <a:spLocks/>
              </p:cNvSpPr>
              <p:nvPr/>
            </p:nvSpPr>
            <p:spPr bwMode="auto">
              <a:xfrm>
                <a:off x="2798" y="1156"/>
                <a:ext cx="90" cy="97"/>
              </a:xfrm>
              <a:custGeom>
                <a:avLst/>
                <a:gdLst/>
                <a:ahLst/>
                <a:cxnLst>
                  <a:cxn ang="0">
                    <a:pos x="23" y="92"/>
                  </a:cxn>
                  <a:cxn ang="0">
                    <a:pos x="50" y="84"/>
                  </a:cxn>
                  <a:cxn ang="0">
                    <a:pos x="79" y="76"/>
                  </a:cxn>
                  <a:cxn ang="0">
                    <a:pos x="109" y="68"/>
                  </a:cxn>
                  <a:cxn ang="0">
                    <a:pos x="141" y="60"/>
                  </a:cxn>
                  <a:cxn ang="0">
                    <a:pos x="174" y="53"/>
                  </a:cxn>
                  <a:cxn ang="0">
                    <a:pos x="209" y="46"/>
                  </a:cxn>
                  <a:cxn ang="0">
                    <a:pos x="243" y="39"/>
                  </a:cxn>
                  <a:cxn ang="0">
                    <a:pos x="278" y="32"/>
                  </a:cxn>
                  <a:cxn ang="0">
                    <a:pos x="313" y="26"/>
                  </a:cxn>
                  <a:cxn ang="0">
                    <a:pos x="347" y="21"/>
                  </a:cxn>
                  <a:cxn ang="0">
                    <a:pos x="382" y="15"/>
                  </a:cxn>
                  <a:cxn ang="0">
                    <a:pos x="415" y="10"/>
                  </a:cxn>
                  <a:cxn ang="0">
                    <a:pos x="448" y="7"/>
                  </a:cxn>
                  <a:cxn ang="0">
                    <a:pos x="479" y="4"/>
                  </a:cxn>
                  <a:cxn ang="0">
                    <a:pos x="509" y="1"/>
                  </a:cxn>
                  <a:cxn ang="0">
                    <a:pos x="536" y="0"/>
                  </a:cxn>
                  <a:cxn ang="0">
                    <a:pos x="532" y="68"/>
                  </a:cxn>
                  <a:cxn ang="0">
                    <a:pos x="527" y="134"/>
                  </a:cxn>
                  <a:cxn ang="0">
                    <a:pos x="522" y="197"/>
                  </a:cxn>
                  <a:cxn ang="0">
                    <a:pos x="516" y="259"/>
                  </a:cxn>
                  <a:cxn ang="0">
                    <a:pos x="512" y="321"/>
                  </a:cxn>
                  <a:cxn ang="0">
                    <a:pos x="510" y="384"/>
                  </a:cxn>
                  <a:cxn ang="0">
                    <a:pos x="509" y="449"/>
                  </a:cxn>
                  <a:cxn ang="0">
                    <a:pos x="511" y="517"/>
                  </a:cxn>
                  <a:cxn ang="0">
                    <a:pos x="489" y="523"/>
                  </a:cxn>
                  <a:cxn ang="0">
                    <a:pos x="462" y="529"/>
                  </a:cxn>
                  <a:cxn ang="0">
                    <a:pos x="433" y="536"/>
                  </a:cxn>
                  <a:cxn ang="0">
                    <a:pos x="402" y="543"/>
                  </a:cxn>
                  <a:cxn ang="0">
                    <a:pos x="370" y="550"/>
                  </a:cxn>
                  <a:cxn ang="0">
                    <a:pos x="336" y="556"/>
                  </a:cxn>
                  <a:cxn ang="0">
                    <a:pos x="301" y="564"/>
                  </a:cxn>
                  <a:cxn ang="0">
                    <a:pos x="266" y="570"/>
                  </a:cxn>
                  <a:cxn ang="0">
                    <a:pos x="231" y="575"/>
                  </a:cxn>
                  <a:cxn ang="0">
                    <a:pos x="196" y="579"/>
                  </a:cxn>
                  <a:cxn ang="0">
                    <a:pos x="162" y="582"/>
                  </a:cxn>
                  <a:cxn ang="0">
                    <a:pos x="129" y="584"/>
                  </a:cxn>
                  <a:cxn ang="0">
                    <a:pos x="98" y="584"/>
                  </a:cxn>
                  <a:cxn ang="0">
                    <a:pos x="69" y="582"/>
                  </a:cxn>
                  <a:cxn ang="0">
                    <a:pos x="43" y="579"/>
                  </a:cxn>
                  <a:cxn ang="0">
                    <a:pos x="20" y="573"/>
                  </a:cxn>
                  <a:cxn ang="0">
                    <a:pos x="10" y="512"/>
                  </a:cxn>
                  <a:cxn ang="0">
                    <a:pos x="4" y="453"/>
                  </a:cxn>
                  <a:cxn ang="0">
                    <a:pos x="1" y="394"/>
                  </a:cxn>
                  <a:cxn ang="0">
                    <a:pos x="0" y="336"/>
                  </a:cxn>
                  <a:cxn ang="0">
                    <a:pos x="2" y="277"/>
                  </a:cxn>
                  <a:cxn ang="0">
                    <a:pos x="6" y="217"/>
                  </a:cxn>
                  <a:cxn ang="0">
                    <a:pos x="14" y="156"/>
                  </a:cxn>
                  <a:cxn ang="0">
                    <a:pos x="23" y="92"/>
                  </a:cxn>
                </a:cxnLst>
                <a:rect l="0" t="0" r="r" b="b"/>
                <a:pathLst>
                  <a:path w="536" h="584">
                    <a:moveTo>
                      <a:pt x="23" y="92"/>
                    </a:moveTo>
                    <a:lnTo>
                      <a:pt x="50" y="84"/>
                    </a:lnTo>
                    <a:lnTo>
                      <a:pt x="79" y="76"/>
                    </a:lnTo>
                    <a:lnTo>
                      <a:pt x="109" y="68"/>
                    </a:lnTo>
                    <a:lnTo>
                      <a:pt x="141" y="60"/>
                    </a:lnTo>
                    <a:lnTo>
                      <a:pt x="174" y="53"/>
                    </a:lnTo>
                    <a:lnTo>
                      <a:pt x="209" y="46"/>
                    </a:lnTo>
                    <a:lnTo>
                      <a:pt x="243" y="39"/>
                    </a:lnTo>
                    <a:lnTo>
                      <a:pt x="278" y="32"/>
                    </a:lnTo>
                    <a:lnTo>
                      <a:pt x="313" y="26"/>
                    </a:lnTo>
                    <a:lnTo>
                      <a:pt x="347" y="21"/>
                    </a:lnTo>
                    <a:lnTo>
                      <a:pt x="382" y="15"/>
                    </a:lnTo>
                    <a:lnTo>
                      <a:pt x="415" y="10"/>
                    </a:lnTo>
                    <a:lnTo>
                      <a:pt x="448" y="7"/>
                    </a:lnTo>
                    <a:lnTo>
                      <a:pt x="479" y="4"/>
                    </a:lnTo>
                    <a:lnTo>
                      <a:pt x="509" y="1"/>
                    </a:lnTo>
                    <a:lnTo>
                      <a:pt x="536" y="0"/>
                    </a:lnTo>
                    <a:lnTo>
                      <a:pt x="532" y="68"/>
                    </a:lnTo>
                    <a:lnTo>
                      <a:pt x="527" y="134"/>
                    </a:lnTo>
                    <a:lnTo>
                      <a:pt x="522" y="197"/>
                    </a:lnTo>
                    <a:lnTo>
                      <a:pt x="516" y="259"/>
                    </a:lnTo>
                    <a:lnTo>
                      <a:pt x="512" y="321"/>
                    </a:lnTo>
                    <a:lnTo>
                      <a:pt x="510" y="384"/>
                    </a:lnTo>
                    <a:lnTo>
                      <a:pt x="509" y="449"/>
                    </a:lnTo>
                    <a:lnTo>
                      <a:pt x="511" y="517"/>
                    </a:lnTo>
                    <a:lnTo>
                      <a:pt x="489" y="523"/>
                    </a:lnTo>
                    <a:lnTo>
                      <a:pt x="462" y="529"/>
                    </a:lnTo>
                    <a:lnTo>
                      <a:pt x="433" y="536"/>
                    </a:lnTo>
                    <a:lnTo>
                      <a:pt x="402" y="543"/>
                    </a:lnTo>
                    <a:lnTo>
                      <a:pt x="370" y="550"/>
                    </a:lnTo>
                    <a:lnTo>
                      <a:pt x="336" y="556"/>
                    </a:lnTo>
                    <a:lnTo>
                      <a:pt x="301" y="564"/>
                    </a:lnTo>
                    <a:lnTo>
                      <a:pt x="266" y="570"/>
                    </a:lnTo>
                    <a:lnTo>
                      <a:pt x="231" y="575"/>
                    </a:lnTo>
                    <a:lnTo>
                      <a:pt x="196" y="579"/>
                    </a:lnTo>
                    <a:lnTo>
                      <a:pt x="162" y="582"/>
                    </a:lnTo>
                    <a:lnTo>
                      <a:pt x="129" y="584"/>
                    </a:lnTo>
                    <a:lnTo>
                      <a:pt x="98" y="584"/>
                    </a:lnTo>
                    <a:lnTo>
                      <a:pt x="69" y="582"/>
                    </a:lnTo>
                    <a:lnTo>
                      <a:pt x="43" y="579"/>
                    </a:lnTo>
                    <a:lnTo>
                      <a:pt x="20" y="573"/>
                    </a:lnTo>
                    <a:lnTo>
                      <a:pt x="10" y="512"/>
                    </a:lnTo>
                    <a:lnTo>
                      <a:pt x="4" y="453"/>
                    </a:lnTo>
                    <a:lnTo>
                      <a:pt x="1" y="394"/>
                    </a:lnTo>
                    <a:lnTo>
                      <a:pt x="0" y="336"/>
                    </a:lnTo>
                    <a:lnTo>
                      <a:pt x="2" y="277"/>
                    </a:lnTo>
                    <a:lnTo>
                      <a:pt x="6" y="217"/>
                    </a:lnTo>
                    <a:lnTo>
                      <a:pt x="14" y="156"/>
                    </a:lnTo>
                    <a:lnTo>
                      <a:pt x="23" y="92"/>
                    </a:lnTo>
                    <a:close/>
                  </a:path>
                </a:pathLst>
              </a:custGeom>
              <a:solidFill>
                <a:srgbClr val="D8C1AD"/>
              </a:solidFill>
              <a:ln w="9525">
                <a:noFill/>
                <a:round/>
                <a:headEnd/>
                <a:tailEnd/>
              </a:ln>
            </p:spPr>
            <p:txBody>
              <a:bodyPr/>
              <a:lstStyle/>
              <a:p>
                <a:endParaRPr lang="en-US"/>
              </a:p>
            </p:txBody>
          </p:sp>
          <p:sp>
            <p:nvSpPr>
              <p:cNvPr id="583" name="Freeform 108"/>
              <p:cNvSpPr>
                <a:spLocks/>
              </p:cNvSpPr>
              <p:nvPr/>
            </p:nvSpPr>
            <p:spPr bwMode="auto">
              <a:xfrm>
                <a:off x="2799" y="1156"/>
                <a:ext cx="86" cy="92"/>
              </a:xfrm>
              <a:custGeom>
                <a:avLst/>
                <a:gdLst/>
                <a:ahLst/>
                <a:cxnLst>
                  <a:cxn ang="0">
                    <a:pos x="20" y="91"/>
                  </a:cxn>
                  <a:cxn ang="0">
                    <a:pos x="46" y="83"/>
                  </a:cxn>
                  <a:cxn ang="0">
                    <a:pos x="73" y="76"/>
                  </a:cxn>
                  <a:cxn ang="0">
                    <a:pos x="103" y="68"/>
                  </a:cxn>
                  <a:cxn ang="0">
                    <a:pos x="134" y="60"/>
                  </a:cxn>
                  <a:cxn ang="0">
                    <a:pos x="166" y="53"/>
                  </a:cxn>
                  <a:cxn ang="0">
                    <a:pos x="199" y="46"/>
                  </a:cxn>
                  <a:cxn ang="0">
                    <a:pos x="233" y="39"/>
                  </a:cxn>
                  <a:cxn ang="0">
                    <a:pos x="267" y="32"/>
                  </a:cxn>
                  <a:cxn ang="0">
                    <a:pos x="300" y="26"/>
                  </a:cxn>
                  <a:cxn ang="0">
                    <a:pos x="334" y="21"/>
                  </a:cxn>
                  <a:cxn ang="0">
                    <a:pos x="367" y="16"/>
                  </a:cxn>
                  <a:cxn ang="0">
                    <a:pos x="400" y="10"/>
                  </a:cxn>
                  <a:cxn ang="0">
                    <a:pos x="431" y="7"/>
                  </a:cxn>
                  <a:cxn ang="0">
                    <a:pos x="462" y="4"/>
                  </a:cxn>
                  <a:cxn ang="0">
                    <a:pos x="490" y="1"/>
                  </a:cxn>
                  <a:cxn ang="0">
                    <a:pos x="516" y="0"/>
                  </a:cxn>
                  <a:cxn ang="0">
                    <a:pos x="512" y="64"/>
                  </a:cxn>
                  <a:cxn ang="0">
                    <a:pos x="507" y="125"/>
                  </a:cxn>
                  <a:cxn ang="0">
                    <a:pos x="501" y="183"/>
                  </a:cxn>
                  <a:cxn ang="0">
                    <a:pos x="497" y="240"/>
                  </a:cxn>
                  <a:cxn ang="0">
                    <a:pos x="492" y="298"/>
                  </a:cxn>
                  <a:cxn ang="0">
                    <a:pos x="490" y="356"/>
                  </a:cxn>
                  <a:cxn ang="0">
                    <a:pos x="489" y="417"/>
                  </a:cxn>
                  <a:cxn ang="0">
                    <a:pos x="490" y="480"/>
                  </a:cxn>
                  <a:cxn ang="0">
                    <a:pos x="467" y="486"/>
                  </a:cxn>
                  <a:cxn ang="0">
                    <a:pos x="443" y="493"/>
                  </a:cxn>
                  <a:cxn ang="0">
                    <a:pos x="415" y="499"/>
                  </a:cxn>
                  <a:cxn ang="0">
                    <a:pos x="385" y="506"/>
                  </a:cxn>
                  <a:cxn ang="0">
                    <a:pos x="355" y="514"/>
                  </a:cxn>
                  <a:cxn ang="0">
                    <a:pos x="322" y="521"/>
                  </a:cxn>
                  <a:cxn ang="0">
                    <a:pos x="289" y="528"/>
                  </a:cxn>
                  <a:cxn ang="0">
                    <a:pos x="254" y="534"/>
                  </a:cxn>
                  <a:cxn ang="0">
                    <a:pos x="220" y="540"/>
                  </a:cxn>
                  <a:cxn ang="0">
                    <a:pos x="187" y="545"/>
                  </a:cxn>
                  <a:cxn ang="0">
                    <a:pos x="154" y="548"/>
                  </a:cxn>
                  <a:cxn ang="0">
                    <a:pos x="122" y="550"/>
                  </a:cxn>
                  <a:cxn ang="0">
                    <a:pos x="93" y="551"/>
                  </a:cxn>
                  <a:cxn ang="0">
                    <a:pos x="65" y="550"/>
                  </a:cxn>
                  <a:cxn ang="0">
                    <a:pos x="40" y="547"/>
                  </a:cxn>
                  <a:cxn ang="0">
                    <a:pos x="18" y="541"/>
                  </a:cxn>
                  <a:cxn ang="0">
                    <a:pos x="3" y="430"/>
                  </a:cxn>
                  <a:cxn ang="0">
                    <a:pos x="0" y="319"/>
                  </a:cxn>
                  <a:cxn ang="0">
                    <a:pos x="5" y="208"/>
                  </a:cxn>
                  <a:cxn ang="0">
                    <a:pos x="20" y="91"/>
                  </a:cxn>
                </a:cxnLst>
                <a:rect l="0" t="0" r="r" b="b"/>
                <a:pathLst>
                  <a:path w="516" h="551">
                    <a:moveTo>
                      <a:pt x="20" y="91"/>
                    </a:moveTo>
                    <a:lnTo>
                      <a:pt x="46" y="83"/>
                    </a:lnTo>
                    <a:lnTo>
                      <a:pt x="73" y="76"/>
                    </a:lnTo>
                    <a:lnTo>
                      <a:pt x="103" y="68"/>
                    </a:lnTo>
                    <a:lnTo>
                      <a:pt x="134" y="60"/>
                    </a:lnTo>
                    <a:lnTo>
                      <a:pt x="166" y="53"/>
                    </a:lnTo>
                    <a:lnTo>
                      <a:pt x="199" y="46"/>
                    </a:lnTo>
                    <a:lnTo>
                      <a:pt x="233" y="39"/>
                    </a:lnTo>
                    <a:lnTo>
                      <a:pt x="267" y="32"/>
                    </a:lnTo>
                    <a:lnTo>
                      <a:pt x="300" y="26"/>
                    </a:lnTo>
                    <a:lnTo>
                      <a:pt x="334" y="21"/>
                    </a:lnTo>
                    <a:lnTo>
                      <a:pt x="367" y="16"/>
                    </a:lnTo>
                    <a:lnTo>
                      <a:pt x="400" y="10"/>
                    </a:lnTo>
                    <a:lnTo>
                      <a:pt x="431" y="7"/>
                    </a:lnTo>
                    <a:lnTo>
                      <a:pt x="462" y="4"/>
                    </a:lnTo>
                    <a:lnTo>
                      <a:pt x="490" y="1"/>
                    </a:lnTo>
                    <a:lnTo>
                      <a:pt x="516" y="0"/>
                    </a:lnTo>
                    <a:lnTo>
                      <a:pt x="512" y="64"/>
                    </a:lnTo>
                    <a:lnTo>
                      <a:pt x="507" y="125"/>
                    </a:lnTo>
                    <a:lnTo>
                      <a:pt x="501" y="183"/>
                    </a:lnTo>
                    <a:lnTo>
                      <a:pt x="497" y="240"/>
                    </a:lnTo>
                    <a:lnTo>
                      <a:pt x="492" y="298"/>
                    </a:lnTo>
                    <a:lnTo>
                      <a:pt x="490" y="356"/>
                    </a:lnTo>
                    <a:lnTo>
                      <a:pt x="489" y="417"/>
                    </a:lnTo>
                    <a:lnTo>
                      <a:pt x="490" y="480"/>
                    </a:lnTo>
                    <a:lnTo>
                      <a:pt x="467" y="486"/>
                    </a:lnTo>
                    <a:lnTo>
                      <a:pt x="443" y="493"/>
                    </a:lnTo>
                    <a:lnTo>
                      <a:pt x="415" y="499"/>
                    </a:lnTo>
                    <a:lnTo>
                      <a:pt x="385" y="506"/>
                    </a:lnTo>
                    <a:lnTo>
                      <a:pt x="355" y="514"/>
                    </a:lnTo>
                    <a:lnTo>
                      <a:pt x="322" y="521"/>
                    </a:lnTo>
                    <a:lnTo>
                      <a:pt x="289" y="528"/>
                    </a:lnTo>
                    <a:lnTo>
                      <a:pt x="254" y="534"/>
                    </a:lnTo>
                    <a:lnTo>
                      <a:pt x="220" y="540"/>
                    </a:lnTo>
                    <a:lnTo>
                      <a:pt x="187" y="545"/>
                    </a:lnTo>
                    <a:lnTo>
                      <a:pt x="154" y="548"/>
                    </a:lnTo>
                    <a:lnTo>
                      <a:pt x="122" y="550"/>
                    </a:lnTo>
                    <a:lnTo>
                      <a:pt x="93" y="551"/>
                    </a:lnTo>
                    <a:lnTo>
                      <a:pt x="65" y="550"/>
                    </a:lnTo>
                    <a:lnTo>
                      <a:pt x="40" y="547"/>
                    </a:lnTo>
                    <a:lnTo>
                      <a:pt x="18" y="541"/>
                    </a:lnTo>
                    <a:lnTo>
                      <a:pt x="3" y="430"/>
                    </a:lnTo>
                    <a:lnTo>
                      <a:pt x="0" y="319"/>
                    </a:lnTo>
                    <a:lnTo>
                      <a:pt x="5" y="208"/>
                    </a:lnTo>
                    <a:lnTo>
                      <a:pt x="20" y="91"/>
                    </a:lnTo>
                    <a:close/>
                  </a:path>
                </a:pathLst>
              </a:custGeom>
              <a:solidFill>
                <a:srgbClr val="DDC6B5"/>
              </a:solidFill>
              <a:ln w="9525">
                <a:noFill/>
                <a:round/>
                <a:headEnd/>
                <a:tailEnd/>
              </a:ln>
            </p:spPr>
            <p:txBody>
              <a:bodyPr/>
              <a:lstStyle/>
              <a:p>
                <a:endParaRPr lang="en-US"/>
              </a:p>
            </p:txBody>
          </p:sp>
          <p:sp>
            <p:nvSpPr>
              <p:cNvPr id="584" name="Freeform 109"/>
              <p:cNvSpPr>
                <a:spLocks/>
              </p:cNvSpPr>
              <p:nvPr/>
            </p:nvSpPr>
            <p:spPr bwMode="auto">
              <a:xfrm>
                <a:off x="2799" y="1156"/>
                <a:ext cx="83" cy="87"/>
              </a:xfrm>
              <a:custGeom>
                <a:avLst/>
                <a:gdLst/>
                <a:ahLst/>
                <a:cxnLst>
                  <a:cxn ang="0">
                    <a:pos x="20" y="91"/>
                  </a:cxn>
                  <a:cxn ang="0">
                    <a:pos x="45" y="82"/>
                  </a:cxn>
                  <a:cxn ang="0">
                    <a:pos x="70" y="75"/>
                  </a:cxn>
                  <a:cxn ang="0">
                    <a:pos x="99" y="67"/>
                  </a:cxn>
                  <a:cxn ang="0">
                    <a:pos x="129" y="60"/>
                  </a:cxn>
                  <a:cxn ang="0">
                    <a:pos x="160" y="53"/>
                  </a:cxn>
                  <a:cxn ang="0">
                    <a:pos x="192" y="46"/>
                  </a:cxn>
                  <a:cxn ang="0">
                    <a:pos x="225" y="39"/>
                  </a:cxn>
                  <a:cxn ang="0">
                    <a:pos x="258" y="32"/>
                  </a:cxn>
                  <a:cxn ang="0">
                    <a:pos x="292" y="26"/>
                  </a:cxn>
                  <a:cxn ang="0">
                    <a:pos x="324" y="21"/>
                  </a:cxn>
                  <a:cxn ang="0">
                    <a:pos x="357" y="16"/>
                  </a:cxn>
                  <a:cxn ang="0">
                    <a:pos x="388" y="10"/>
                  </a:cxn>
                  <a:cxn ang="0">
                    <a:pos x="419" y="7"/>
                  </a:cxn>
                  <a:cxn ang="0">
                    <a:pos x="447" y="4"/>
                  </a:cxn>
                  <a:cxn ang="0">
                    <a:pos x="474" y="1"/>
                  </a:cxn>
                  <a:cxn ang="0">
                    <a:pos x="498" y="0"/>
                  </a:cxn>
                  <a:cxn ang="0">
                    <a:pos x="494" y="59"/>
                  </a:cxn>
                  <a:cxn ang="0">
                    <a:pos x="489" y="116"/>
                  </a:cxn>
                  <a:cxn ang="0">
                    <a:pos x="483" y="170"/>
                  </a:cxn>
                  <a:cxn ang="0">
                    <a:pos x="479" y="221"/>
                  </a:cxn>
                  <a:cxn ang="0">
                    <a:pos x="474" y="274"/>
                  </a:cxn>
                  <a:cxn ang="0">
                    <a:pos x="472" y="328"/>
                  </a:cxn>
                  <a:cxn ang="0">
                    <a:pos x="471" y="384"/>
                  </a:cxn>
                  <a:cxn ang="0">
                    <a:pos x="472" y="443"/>
                  </a:cxn>
                  <a:cxn ang="0">
                    <a:pos x="450" y="448"/>
                  </a:cxn>
                  <a:cxn ang="0">
                    <a:pos x="426" y="455"/>
                  </a:cxn>
                  <a:cxn ang="0">
                    <a:pos x="399" y="462"/>
                  </a:cxn>
                  <a:cxn ang="0">
                    <a:pos x="371" y="469"/>
                  </a:cxn>
                  <a:cxn ang="0">
                    <a:pos x="341" y="477"/>
                  </a:cxn>
                  <a:cxn ang="0">
                    <a:pos x="310" y="486"/>
                  </a:cxn>
                  <a:cxn ang="0">
                    <a:pos x="277" y="493"/>
                  </a:cxn>
                  <a:cxn ang="0">
                    <a:pos x="245" y="500"/>
                  </a:cxn>
                  <a:cxn ang="0">
                    <a:pos x="212" y="507"/>
                  </a:cxn>
                  <a:cxn ang="0">
                    <a:pos x="180" y="512"/>
                  </a:cxn>
                  <a:cxn ang="0">
                    <a:pos x="148" y="516"/>
                  </a:cxn>
                  <a:cxn ang="0">
                    <a:pos x="118" y="519"/>
                  </a:cxn>
                  <a:cxn ang="0">
                    <a:pos x="90" y="520"/>
                  </a:cxn>
                  <a:cxn ang="0">
                    <a:pos x="63" y="519"/>
                  </a:cxn>
                  <a:cxn ang="0">
                    <a:pos x="39" y="516"/>
                  </a:cxn>
                  <a:cxn ang="0">
                    <a:pos x="18" y="511"/>
                  </a:cxn>
                  <a:cxn ang="0">
                    <a:pos x="4" y="407"/>
                  </a:cxn>
                  <a:cxn ang="0">
                    <a:pos x="0" y="304"/>
                  </a:cxn>
                  <a:cxn ang="0">
                    <a:pos x="6" y="200"/>
                  </a:cxn>
                  <a:cxn ang="0">
                    <a:pos x="20" y="91"/>
                  </a:cxn>
                </a:cxnLst>
                <a:rect l="0" t="0" r="r" b="b"/>
                <a:pathLst>
                  <a:path w="498" h="520">
                    <a:moveTo>
                      <a:pt x="20" y="91"/>
                    </a:moveTo>
                    <a:lnTo>
                      <a:pt x="45" y="82"/>
                    </a:lnTo>
                    <a:lnTo>
                      <a:pt x="70" y="75"/>
                    </a:lnTo>
                    <a:lnTo>
                      <a:pt x="99" y="67"/>
                    </a:lnTo>
                    <a:lnTo>
                      <a:pt x="129" y="60"/>
                    </a:lnTo>
                    <a:lnTo>
                      <a:pt x="160" y="53"/>
                    </a:lnTo>
                    <a:lnTo>
                      <a:pt x="192" y="46"/>
                    </a:lnTo>
                    <a:lnTo>
                      <a:pt x="225" y="39"/>
                    </a:lnTo>
                    <a:lnTo>
                      <a:pt x="258" y="32"/>
                    </a:lnTo>
                    <a:lnTo>
                      <a:pt x="292" y="26"/>
                    </a:lnTo>
                    <a:lnTo>
                      <a:pt x="324" y="21"/>
                    </a:lnTo>
                    <a:lnTo>
                      <a:pt x="357" y="16"/>
                    </a:lnTo>
                    <a:lnTo>
                      <a:pt x="388" y="10"/>
                    </a:lnTo>
                    <a:lnTo>
                      <a:pt x="419" y="7"/>
                    </a:lnTo>
                    <a:lnTo>
                      <a:pt x="447" y="4"/>
                    </a:lnTo>
                    <a:lnTo>
                      <a:pt x="474" y="1"/>
                    </a:lnTo>
                    <a:lnTo>
                      <a:pt x="498" y="0"/>
                    </a:lnTo>
                    <a:lnTo>
                      <a:pt x="494" y="59"/>
                    </a:lnTo>
                    <a:lnTo>
                      <a:pt x="489" y="116"/>
                    </a:lnTo>
                    <a:lnTo>
                      <a:pt x="483" y="170"/>
                    </a:lnTo>
                    <a:lnTo>
                      <a:pt x="479" y="221"/>
                    </a:lnTo>
                    <a:lnTo>
                      <a:pt x="474" y="274"/>
                    </a:lnTo>
                    <a:lnTo>
                      <a:pt x="472" y="328"/>
                    </a:lnTo>
                    <a:lnTo>
                      <a:pt x="471" y="384"/>
                    </a:lnTo>
                    <a:lnTo>
                      <a:pt x="472" y="443"/>
                    </a:lnTo>
                    <a:lnTo>
                      <a:pt x="450" y="448"/>
                    </a:lnTo>
                    <a:lnTo>
                      <a:pt x="426" y="455"/>
                    </a:lnTo>
                    <a:lnTo>
                      <a:pt x="399" y="462"/>
                    </a:lnTo>
                    <a:lnTo>
                      <a:pt x="371" y="469"/>
                    </a:lnTo>
                    <a:lnTo>
                      <a:pt x="341" y="477"/>
                    </a:lnTo>
                    <a:lnTo>
                      <a:pt x="310" y="486"/>
                    </a:lnTo>
                    <a:lnTo>
                      <a:pt x="277" y="493"/>
                    </a:lnTo>
                    <a:lnTo>
                      <a:pt x="245" y="500"/>
                    </a:lnTo>
                    <a:lnTo>
                      <a:pt x="212" y="507"/>
                    </a:lnTo>
                    <a:lnTo>
                      <a:pt x="180" y="512"/>
                    </a:lnTo>
                    <a:lnTo>
                      <a:pt x="148" y="516"/>
                    </a:lnTo>
                    <a:lnTo>
                      <a:pt x="118" y="519"/>
                    </a:lnTo>
                    <a:lnTo>
                      <a:pt x="90" y="520"/>
                    </a:lnTo>
                    <a:lnTo>
                      <a:pt x="63" y="519"/>
                    </a:lnTo>
                    <a:lnTo>
                      <a:pt x="39" y="516"/>
                    </a:lnTo>
                    <a:lnTo>
                      <a:pt x="18" y="511"/>
                    </a:lnTo>
                    <a:lnTo>
                      <a:pt x="4" y="407"/>
                    </a:lnTo>
                    <a:lnTo>
                      <a:pt x="0" y="304"/>
                    </a:lnTo>
                    <a:lnTo>
                      <a:pt x="6" y="200"/>
                    </a:lnTo>
                    <a:lnTo>
                      <a:pt x="20" y="91"/>
                    </a:lnTo>
                    <a:close/>
                  </a:path>
                </a:pathLst>
              </a:custGeom>
              <a:solidFill>
                <a:srgbClr val="E2CCBA"/>
              </a:solidFill>
              <a:ln w="9525">
                <a:noFill/>
                <a:round/>
                <a:headEnd/>
                <a:tailEnd/>
              </a:ln>
            </p:spPr>
            <p:txBody>
              <a:bodyPr/>
              <a:lstStyle/>
              <a:p>
                <a:endParaRPr lang="en-US"/>
              </a:p>
            </p:txBody>
          </p:sp>
          <p:sp>
            <p:nvSpPr>
              <p:cNvPr id="585" name="Freeform 110"/>
              <p:cNvSpPr>
                <a:spLocks/>
              </p:cNvSpPr>
              <p:nvPr/>
            </p:nvSpPr>
            <p:spPr bwMode="auto">
              <a:xfrm>
                <a:off x="2799" y="1157"/>
                <a:ext cx="80" cy="81"/>
              </a:xfrm>
              <a:custGeom>
                <a:avLst/>
                <a:gdLst/>
                <a:ahLst/>
                <a:cxnLst>
                  <a:cxn ang="0">
                    <a:pos x="18" y="89"/>
                  </a:cxn>
                  <a:cxn ang="0">
                    <a:pos x="41" y="81"/>
                  </a:cxn>
                  <a:cxn ang="0">
                    <a:pos x="65" y="73"/>
                  </a:cxn>
                  <a:cxn ang="0">
                    <a:pos x="93" y="66"/>
                  </a:cxn>
                  <a:cxn ang="0">
                    <a:pos x="122" y="59"/>
                  </a:cxn>
                  <a:cxn ang="0">
                    <a:pos x="151" y="52"/>
                  </a:cxn>
                  <a:cxn ang="0">
                    <a:pos x="182" y="45"/>
                  </a:cxn>
                  <a:cxn ang="0">
                    <a:pos x="214" y="38"/>
                  </a:cxn>
                  <a:cxn ang="0">
                    <a:pos x="247" y="31"/>
                  </a:cxn>
                  <a:cxn ang="0">
                    <a:pos x="279" y="25"/>
                  </a:cxn>
                  <a:cxn ang="0">
                    <a:pos x="311" y="20"/>
                  </a:cxn>
                  <a:cxn ang="0">
                    <a:pos x="342" y="15"/>
                  </a:cxn>
                  <a:cxn ang="0">
                    <a:pos x="373" y="11"/>
                  </a:cxn>
                  <a:cxn ang="0">
                    <a:pos x="402" y="6"/>
                  </a:cxn>
                  <a:cxn ang="0">
                    <a:pos x="429" y="3"/>
                  </a:cxn>
                  <a:cxn ang="0">
                    <a:pos x="455" y="1"/>
                  </a:cxn>
                  <a:cxn ang="0">
                    <a:pos x="478" y="0"/>
                  </a:cxn>
                  <a:cxn ang="0">
                    <a:pos x="474" y="55"/>
                  </a:cxn>
                  <a:cxn ang="0">
                    <a:pos x="470" y="106"/>
                  </a:cxn>
                  <a:cxn ang="0">
                    <a:pos x="464" y="154"/>
                  </a:cxn>
                  <a:cxn ang="0">
                    <a:pos x="459" y="202"/>
                  </a:cxn>
                  <a:cxn ang="0">
                    <a:pos x="454" y="251"/>
                  </a:cxn>
                  <a:cxn ang="0">
                    <a:pos x="451" y="299"/>
                  </a:cxn>
                  <a:cxn ang="0">
                    <a:pos x="450" y="350"/>
                  </a:cxn>
                  <a:cxn ang="0">
                    <a:pos x="451" y="405"/>
                  </a:cxn>
                  <a:cxn ang="0">
                    <a:pos x="430" y="410"/>
                  </a:cxn>
                  <a:cxn ang="0">
                    <a:pos x="407" y="417"/>
                  </a:cxn>
                  <a:cxn ang="0">
                    <a:pos x="381" y="424"/>
                  </a:cxn>
                  <a:cxn ang="0">
                    <a:pos x="354" y="432"/>
                  </a:cxn>
                  <a:cxn ang="0">
                    <a:pos x="325" y="440"/>
                  </a:cxn>
                  <a:cxn ang="0">
                    <a:pos x="295" y="448"/>
                  </a:cxn>
                  <a:cxn ang="0">
                    <a:pos x="264" y="456"/>
                  </a:cxn>
                  <a:cxn ang="0">
                    <a:pos x="232" y="464"/>
                  </a:cxn>
                  <a:cxn ang="0">
                    <a:pos x="202" y="471"/>
                  </a:cxn>
                  <a:cxn ang="0">
                    <a:pos x="171" y="478"/>
                  </a:cxn>
                  <a:cxn ang="0">
                    <a:pos x="141" y="482"/>
                  </a:cxn>
                  <a:cxn ang="0">
                    <a:pos x="112" y="486"/>
                  </a:cxn>
                  <a:cxn ang="0">
                    <a:pos x="84" y="488"/>
                  </a:cxn>
                  <a:cxn ang="0">
                    <a:pos x="59" y="487"/>
                  </a:cxn>
                  <a:cxn ang="0">
                    <a:pos x="36" y="485"/>
                  </a:cxn>
                  <a:cxn ang="0">
                    <a:pos x="16" y="480"/>
                  </a:cxn>
                  <a:cxn ang="0">
                    <a:pos x="3" y="382"/>
                  </a:cxn>
                  <a:cxn ang="0">
                    <a:pos x="0" y="287"/>
                  </a:cxn>
                  <a:cxn ang="0">
                    <a:pos x="6" y="190"/>
                  </a:cxn>
                  <a:cxn ang="0">
                    <a:pos x="18" y="89"/>
                  </a:cxn>
                </a:cxnLst>
                <a:rect l="0" t="0" r="r" b="b"/>
                <a:pathLst>
                  <a:path w="478" h="488">
                    <a:moveTo>
                      <a:pt x="18" y="89"/>
                    </a:moveTo>
                    <a:lnTo>
                      <a:pt x="41" y="81"/>
                    </a:lnTo>
                    <a:lnTo>
                      <a:pt x="65" y="73"/>
                    </a:lnTo>
                    <a:lnTo>
                      <a:pt x="93" y="66"/>
                    </a:lnTo>
                    <a:lnTo>
                      <a:pt x="122" y="59"/>
                    </a:lnTo>
                    <a:lnTo>
                      <a:pt x="151" y="52"/>
                    </a:lnTo>
                    <a:lnTo>
                      <a:pt x="182" y="45"/>
                    </a:lnTo>
                    <a:lnTo>
                      <a:pt x="214" y="38"/>
                    </a:lnTo>
                    <a:lnTo>
                      <a:pt x="247" y="31"/>
                    </a:lnTo>
                    <a:lnTo>
                      <a:pt x="279" y="25"/>
                    </a:lnTo>
                    <a:lnTo>
                      <a:pt x="311" y="20"/>
                    </a:lnTo>
                    <a:lnTo>
                      <a:pt x="342" y="15"/>
                    </a:lnTo>
                    <a:lnTo>
                      <a:pt x="373" y="11"/>
                    </a:lnTo>
                    <a:lnTo>
                      <a:pt x="402" y="6"/>
                    </a:lnTo>
                    <a:lnTo>
                      <a:pt x="429" y="3"/>
                    </a:lnTo>
                    <a:lnTo>
                      <a:pt x="455" y="1"/>
                    </a:lnTo>
                    <a:lnTo>
                      <a:pt x="478" y="0"/>
                    </a:lnTo>
                    <a:lnTo>
                      <a:pt x="474" y="55"/>
                    </a:lnTo>
                    <a:lnTo>
                      <a:pt x="470" y="106"/>
                    </a:lnTo>
                    <a:lnTo>
                      <a:pt x="464" y="154"/>
                    </a:lnTo>
                    <a:lnTo>
                      <a:pt x="459" y="202"/>
                    </a:lnTo>
                    <a:lnTo>
                      <a:pt x="454" y="251"/>
                    </a:lnTo>
                    <a:lnTo>
                      <a:pt x="451" y="299"/>
                    </a:lnTo>
                    <a:lnTo>
                      <a:pt x="450" y="350"/>
                    </a:lnTo>
                    <a:lnTo>
                      <a:pt x="451" y="405"/>
                    </a:lnTo>
                    <a:lnTo>
                      <a:pt x="430" y="410"/>
                    </a:lnTo>
                    <a:lnTo>
                      <a:pt x="407" y="417"/>
                    </a:lnTo>
                    <a:lnTo>
                      <a:pt x="381" y="424"/>
                    </a:lnTo>
                    <a:lnTo>
                      <a:pt x="354" y="432"/>
                    </a:lnTo>
                    <a:lnTo>
                      <a:pt x="325" y="440"/>
                    </a:lnTo>
                    <a:lnTo>
                      <a:pt x="295" y="448"/>
                    </a:lnTo>
                    <a:lnTo>
                      <a:pt x="264" y="456"/>
                    </a:lnTo>
                    <a:lnTo>
                      <a:pt x="232" y="464"/>
                    </a:lnTo>
                    <a:lnTo>
                      <a:pt x="202" y="471"/>
                    </a:lnTo>
                    <a:lnTo>
                      <a:pt x="171" y="478"/>
                    </a:lnTo>
                    <a:lnTo>
                      <a:pt x="141" y="482"/>
                    </a:lnTo>
                    <a:lnTo>
                      <a:pt x="112" y="486"/>
                    </a:lnTo>
                    <a:lnTo>
                      <a:pt x="84" y="488"/>
                    </a:lnTo>
                    <a:lnTo>
                      <a:pt x="59" y="487"/>
                    </a:lnTo>
                    <a:lnTo>
                      <a:pt x="36" y="485"/>
                    </a:lnTo>
                    <a:lnTo>
                      <a:pt x="16" y="480"/>
                    </a:lnTo>
                    <a:lnTo>
                      <a:pt x="3" y="382"/>
                    </a:lnTo>
                    <a:lnTo>
                      <a:pt x="0" y="287"/>
                    </a:lnTo>
                    <a:lnTo>
                      <a:pt x="6" y="190"/>
                    </a:lnTo>
                    <a:lnTo>
                      <a:pt x="18" y="89"/>
                    </a:lnTo>
                    <a:close/>
                  </a:path>
                </a:pathLst>
              </a:custGeom>
              <a:solidFill>
                <a:srgbClr val="E5CEBF"/>
              </a:solidFill>
              <a:ln w="9525">
                <a:noFill/>
                <a:round/>
                <a:headEnd/>
                <a:tailEnd/>
              </a:ln>
            </p:spPr>
            <p:txBody>
              <a:bodyPr/>
              <a:lstStyle/>
              <a:p>
                <a:endParaRPr lang="en-US"/>
              </a:p>
            </p:txBody>
          </p:sp>
          <p:sp>
            <p:nvSpPr>
              <p:cNvPr id="586" name="Freeform 111"/>
              <p:cNvSpPr>
                <a:spLocks/>
              </p:cNvSpPr>
              <p:nvPr/>
            </p:nvSpPr>
            <p:spPr bwMode="auto">
              <a:xfrm>
                <a:off x="2800" y="1157"/>
                <a:ext cx="76" cy="76"/>
              </a:xfrm>
              <a:custGeom>
                <a:avLst/>
                <a:gdLst/>
                <a:ahLst/>
                <a:cxnLst>
                  <a:cxn ang="0">
                    <a:pos x="17" y="88"/>
                  </a:cxn>
                  <a:cxn ang="0">
                    <a:pos x="39" y="80"/>
                  </a:cxn>
                  <a:cxn ang="0">
                    <a:pos x="62" y="73"/>
                  </a:cxn>
                  <a:cxn ang="0">
                    <a:pos x="88" y="66"/>
                  </a:cxn>
                  <a:cxn ang="0">
                    <a:pos x="115" y="58"/>
                  </a:cxn>
                  <a:cxn ang="0">
                    <a:pos x="144" y="51"/>
                  </a:cxn>
                  <a:cxn ang="0">
                    <a:pos x="175" y="44"/>
                  </a:cxn>
                  <a:cxn ang="0">
                    <a:pos x="206" y="38"/>
                  </a:cxn>
                  <a:cxn ang="0">
                    <a:pos x="237" y="31"/>
                  </a:cxn>
                  <a:cxn ang="0">
                    <a:pos x="269" y="25"/>
                  </a:cxn>
                  <a:cxn ang="0">
                    <a:pos x="300" y="20"/>
                  </a:cxn>
                  <a:cxn ang="0">
                    <a:pos x="330" y="15"/>
                  </a:cxn>
                  <a:cxn ang="0">
                    <a:pos x="359" y="10"/>
                  </a:cxn>
                  <a:cxn ang="0">
                    <a:pos x="388" y="6"/>
                  </a:cxn>
                  <a:cxn ang="0">
                    <a:pos x="414" y="3"/>
                  </a:cxn>
                  <a:cxn ang="0">
                    <a:pos x="438" y="1"/>
                  </a:cxn>
                  <a:cxn ang="0">
                    <a:pos x="459" y="0"/>
                  </a:cxn>
                  <a:cxn ang="0">
                    <a:pos x="456" y="51"/>
                  </a:cxn>
                  <a:cxn ang="0">
                    <a:pos x="451" y="98"/>
                  </a:cxn>
                  <a:cxn ang="0">
                    <a:pos x="445" y="141"/>
                  </a:cxn>
                  <a:cxn ang="0">
                    <a:pos x="440" y="184"/>
                  </a:cxn>
                  <a:cxn ang="0">
                    <a:pos x="435" y="227"/>
                  </a:cxn>
                  <a:cxn ang="0">
                    <a:pos x="432" y="271"/>
                  </a:cxn>
                  <a:cxn ang="0">
                    <a:pos x="429" y="317"/>
                  </a:cxn>
                  <a:cxn ang="0">
                    <a:pos x="431" y="368"/>
                  </a:cxn>
                  <a:cxn ang="0">
                    <a:pos x="411" y="373"/>
                  </a:cxn>
                  <a:cxn ang="0">
                    <a:pos x="389" y="379"/>
                  </a:cxn>
                  <a:cxn ang="0">
                    <a:pos x="365" y="387"/>
                  </a:cxn>
                  <a:cxn ang="0">
                    <a:pos x="338" y="395"/>
                  </a:cxn>
                  <a:cxn ang="0">
                    <a:pos x="310" y="404"/>
                  </a:cxn>
                  <a:cxn ang="0">
                    <a:pos x="281" y="413"/>
                  </a:cxn>
                  <a:cxn ang="0">
                    <a:pos x="252" y="421"/>
                  </a:cxn>
                  <a:cxn ang="0">
                    <a:pos x="222" y="429"/>
                  </a:cxn>
                  <a:cxn ang="0">
                    <a:pos x="192" y="437"/>
                  </a:cxn>
                  <a:cxn ang="0">
                    <a:pos x="163" y="443"/>
                  </a:cxn>
                  <a:cxn ang="0">
                    <a:pos x="135" y="449"/>
                  </a:cxn>
                  <a:cxn ang="0">
                    <a:pos x="107" y="453"/>
                  </a:cxn>
                  <a:cxn ang="0">
                    <a:pos x="80" y="455"/>
                  </a:cxn>
                  <a:cxn ang="0">
                    <a:pos x="57" y="455"/>
                  </a:cxn>
                  <a:cxn ang="0">
                    <a:pos x="34" y="453"/>
                  </a:cxn>
                  <a:cxn ang="0">
                    <a:pos x="15" y="449"/>
                  </a:cxn>
                  <a:cxn ang="0">
                    <a:pos x="4" y="359"/>
                  </a:cxn>
                  <a:cxn ang="0">
                    <a:pos x="0" y="271"/>
                  </a:cxn>
                  <a:cxn ang="0">
                    <a:pos x="5" y="182"/>
                  </a:cxn>
                  <a:cxn ang="0">
                    <a:pos x="17" y="88"/>
                  </a:cxn>
                </a:cxnLst>
                <a:rect l="0" t="0" r="r" b="b"/>
                <a:pathLst>
                  <a:path w="459" h="455">
                    <a:moveTo>
                      <a:pt x="17" y="88"/>
                    </a:moveTo>
                    <a:lnTo>
                      <a:pt x="39" y="80"/>
                    </a:lnTo>
                    <a:lnTo>
                      <a:pt x="62" y="73"/>
                    </a:lnTo>
                    <a:lnTo>
                      <a:pt x="88" y="66"/>
                    </a:lnTo>
                    <a:lnTo>
                      <a:pt x="115" y="58"/>
                    </a:lnTo>
                    <a:lnTo>
                      <a:pt x="144" y="51"/>
                    </a:lnTo>
                    <a:lnTo>
                      <a:pt x="175" y="44"/>
                    </a:lnTo>
                    <a:lnTo>
                      <a:pt x="206" y="38"/>
                    </a:lnTo>
                    <a:lnTo>
                      <a:pt x="237" y="31"/>
                    </a:lnTo>
                    <a:lnTo>
                      <a:pt x="269" y="25"/>
                    </a:lnTo>
                    <a:lnTo>
                      <a:pt x="300" y="20"/>
                    </a:lnTo>
                    <a:lnTo>
                      <a:pt x="330" y="15"/>
                    </a:lnTo>
                    <a:lnTo>
                      <a:pt x="359" y="10"/>
                    </a:lnTo>
                    <a:lnTo>
                      <a:pt x="388" y="6"/>
                    </a:lnTo>
                    <a:lnTo>
                      <a:pt x="414" y="3"/>
                    </a:lnTo>
                    <a:lnTo>
                      <a:pt x="438" y="1"/>
                    </a:lnTo>
                    <a:lnTo>
                      <a:pt x="459" y="0"/>
                    </a:lnTo>
                    <a:lnTo>
                      <a:pt x="456" y="51"/>
                    </a:lnTo>
                    <a:lnTo>
                      <a:pt x="451" y="98"/>
                    </a:lnTo>
                    <a:lnTo>
                      <a:pt x="445" y="141"/>
                    </a:lnTo>
                    <a:lnTo>
                      <a:pt x="440" y="184"/>
                    </a:lnTo>
                    <a:lnTo>
                      <a:pt x="435" y="227"/>
                    </a:lnTo>
                    <a:lnTo>
                      <a:pt x="432" y="271"/>
                    </a:lnTo>
                    <a:lnTo>
                      <a:pt x="429" y="317"/>
                    </a:lnTo>
                    <a:lnTo>
                      <a:pt x="431" y="368"/>
                    </a:lnTo>
                    <a:lnTo>
                      <a:pt x="411" y="373"/>
                    </a:lnTo>
                    <a:lnTo>
                      <a:pt x="389" y="379"/>
                    </a:lnTo>
                    <a:lnTo>
                      <a:pt x="365" y="387"/>
                    </a:lnTo>
                    <a:lnTo>
                      <a:pt x="338" y="395"/>
                    </a:lnTo>
                    <a:lnTo>
                      <a:pt x="310" y="404"/>
                    </a:lnTo>
                    <a:lnTo>
                      <a:pt x="281" y="413"/>
                    </a:lnTo>
                    <a:lnTo>
                      <a:pt x="252" y="421"/>
                    </a:lnTo>
                    <a:lnTo>
                      <a:pt x="222" y="429"/>
                    </a:lnTo>
                    <a:lnTo>
                      <a:pt x="192" y="437"/>
                    </a:lnTo>
                    <a:lnTo>
                      <a:pt x="163" y="443"/>
                    </a:lnTo>
                    <a:lnTo>
                      <a:pt x="135" y="449"/>
                    </a:lnTo>
                    <a:lnTo>
                      <a:pt x="107" y="453"/>
                    </a:lnTo>
                    <a:lnTo>
                      <a:pt x="80" y="455"/>
                    </a:lnTo>
                    <a:lnTo>
                      <a:pt x="57" y="455"/>
                    </a:lnTo>
                    <a:lnTo>
                      <a:pt x="34" y="453"/>
                    </a:lnTo>
                    <a:lnTo>
                      <a:pt x="15" y="449"/>
                    </a:lnTo>
                    <a:lnTo>
                      <a:pt x="4" y="359"/>
                    </a:lnTo>
                    <a:lnTo>
                      <a:pt x="0" y="271"/>
                    </a:lnTo>
                    <a:lnTo>
                      <a:pt x="5" y="182"/>
                    </a:lnTo>
                    <a:lnTo>
                      <a:pt x="17" y="88"/>
                    </a:lnTo>
                    <a:close/>
                  </a:path>
                </a:pathLst>
              </a:custGeom>
              <a:solidFill>
                <a:srgbClr val="EAD3C4"/>
              </a:solidFill>
              <a:ln w="9525">
                <a:noFill/>
                <a:round/>
                <a:headEnd/>
                <a:tailEnd/>
              </a:ln>
            </p:spPr>
            <p:txBody>
              <a:bodyPr/>
              <a:lstStyle/>
              <a:p>
                <a:endParaRPr lang="en-US"/>
              </a:p>
            </p:txBody>
          </p:sp>
          <p:sp>
            <p:nvSpPr>
              <p:cNvPr id="587" name="Freeform 112"/>
              <p:cNvSpPr>
                <a:spLocks/>
              </p:cNvSpPr>
              <p:nvPr/>
            </p:nvSpPr>
            <p:spPr bwMode="auto">
              <a:xfrm>
                <a:off x="2803" y="1165"/>
                <a:ext cx="113" cy="20"/>
              </a:xfrm>
              <a:custGeom>
                <a:avLst/>
                <a:gdLst/>
                <a:ahLst/>
                <a:cxnLst>
                  <a:cxn ang="0">
                    <a:pos x="0" y="98"/>
                  </a:cxn>
                  <a:cxn ang="0">
                    <a:pos x="183" y="68"/>
                  </a:cxn>
                  <a:cxn ang="0">
                    <a:pos x="489" y="26"/>
                  </a:cxn>
                  <a:cxn ang="0">
                    <a:pos x="618" y="16"/>
                  </a:cxn>
                  <a:cxn ang="0">
                    <a:pos x="678" y="0"/>
                  </a:cxn>
                  <a:cxn ang="0">
                    <a:pos x="608" y="36"/>
                  </a:cxn>
                  <a:cxn ang="0">
                    <a:pos x="33" y="120"/>
                  </a:cxn>
                  <a:cxn ang="0">
                    <a:pos x="0" y="98"/>
                  </a:cxn>
                </a:cxnLst>
                <a:rect l="0" t="0" r="r" b="b"/>
                <a:pathLst>
                  <a:path w="678" h="120">
                    <a:moveTo>
                      <a:pt x="0" y="98"/>
                    </a:moveTo>
                    <a:lnTo>
                      <a:pt x="183" y="68"/>
                    </a:lnTo>
                    <a:lnTo>
                      <a:pt x="489" y="26"/>
                    </a:lnTo>
                    <a:lnTo>
                      <a:pt x="618" y="16"/>
                    </a:lnTo>
                    <a:lnTo>
                      <a:pt x="678" y="0"/>
                    </a:lnTo>
                    <a:lnTo>
                      <a:pt x="608" y="36"/>
                    </a:lnTo>
                    <a:lnTo>
                      <a:pt x="33" y="120"/>
                    </a:lnTo>
                    <a:lnTo>
                      <a:pt x="0" y="98"/>
                    </a:lnTo>
                    <a:close/>
                  </a:path>
                </a:pathLst>
              </a:custGeom>
              <a:solidFill>
                <a:srgbClr val="5B6670"/>
              </a:solidFill>
              <a:ln w="9525">
                <a:noFill/>
                <a:round/>
                <a:headEnd/>
                <a:tailEnd/>
              </a:ln>
            </p:spPr>
            <p:txBody>
              <a:bodyPr/>
              <a:lstStyle/>
              <a:p>
                <a:endParaRPr lang="en-US"/>
              </a:p>
            </p:txBody>
          </p:sp>
          <p:sp>
            <p:nvSpPr>
              <p:cNvPr id="588" name="Freeform 113"/>
              <p:cNvSpPr>
                <a:spLocks/>
              </p:cNvSpPr>
              <p:nvPr/>
            </p:nvSpPr>
            <p:spPr bwMode="auto">
              <a:xfrm>
                <a:off x="2805" y="1170"/>
                <a:ext cx="99" cy="112"/>
              </a:xfrm>
              <a:custGeom>
                <a:avLst/>
                <a:gdLst/>
                <a:ahLst/>
                <a:cxnLst>
                  <a:cxn ang="0">
                    <a:pos x="594" y="0"/>
                  </a:cxn>
                  <a:cxn ang="0">
                    <a:pos x="591" y="152"/>
                  </a:cxn>
                  <a:cxn ang="0">
                    <a:pos x="590" y="319"/>
                  </a:cxn>
                  <a:cxn ang="0">
                    <a:pos x="591" y="491"/>
                  </a:cxn>
                  <a:cxn ang="0">
                    <a:pos x="596" y="660"/>
                  </a:cxn>
                  <a:cxn ang="0">
                    <a:pos x="560" y="664"/>
                  </a:cxn>
                  <a:cxn ang="0">
                    <a:pos x="524" y="667"/>
                  </a:cxn>
                  <a:cxn ang="0">
                    <a:pos x="489" y="669"/>
                  </a:cxn>
                  <a:cxn ang="0">
                    <a:pos x="453" y="670"/>
                  </a:cxn>
                  <a:cxn ang="0">
                    <a:pos x="417" y="672"/>
                  </a:cxn>
                  <a:cxn ang="0">
                    <a:pos x="380" y="672"/>
                  </a:cxn>
                  <a:cxn ang="0">
                    <a:pos x="344" y="672"/>
                  </a:cxn>
                  <a:cxn ang="0">
                    <a:pos x="308" y="672"/>
                  </a:cxn>
                  <a:cxn ang="0">
                    <a:pos x="272" y="671"/>
                  </a:cxn>
                  <a:cxn ang="0">
                    <a:pos x="236" y="671"/>
                  </a:cxn>
                  <a:cxn ang="0">
                    <a:pos x="199" y="670"/>
                  </a:cxn>
                  <a:cxn ang="0">
                    <a:pos x="164" y="669"/>
                  </a:cxn>
                  <a:cxn ang="0">
                    <a:pos x="128" y="668"/>
                  </a:cxn>
                  <a:cxn ang="0">
                    <a:pos x="92" y="667"/>
                  </a:cxn>
                  <a:cxn ang="0">
                    <a:pos x="56" y="666"/>
                  </a:cxn>
                  <a:cxn ang="0">
                    <a:pos x="21" y="665"/>
                  </a:cxn>
                  <a:cxn ang="0">
                    <a:pos x="10" y="579"/>
                  </a:cxn>
                  <a:cxn ang="0">
                    <a:pos x="4" y="497"/>
                  </a:cxn>
                  <a:cxn ang="0">
                    <a:pos x="0" y="420"/>
                  </a:cxn>
                  <a:cxn ang="0">
                    <a:pos x="0" y="346"/>
                  </a:cxn>
                  <a:cxn ang="0">
                    <a:pos x="4" y="275"/>
                  </a:cxn>
                  <a:cxn ang="0">
                    <a:pos x="8" y="206"/>
                  </a:cxn>
                  <a:cxn ang="0">
                    <a:pos x="14" y="138"/>
                  </a:cxn>
                  <a:cxn ang="0">
                    <a:pos x="21" y="70"/>
                  </a:cxn>
                  <a:cxn ang="0">
                    <a:pos x="56" y="64"/>
                  </a:cxn>
                  <a:cxn ang="0">
                    <a:pos x="91" y="57"/>
                  </a:cxn>
                  <a:cxn ang="0">
                    <a:pos x="126" y="51"/>
                  </a:cxn>
                  <a:cxn ang="0">
                    <a:pos x="162" y="46"/>
                  </a:cxn>
                  <a:cxn ang="0">
                    <a:pos x="198" y="40"/>
                  </a:cxn>
                  <a:cxn ang="0">
                    <a:pos x="234" y="35"/>
                  </a:cxn>
                  <a:cxn ang="0">
                    <a:pos x="270" y="30"/>
                  </a:cxn>
                  <a:cxn ang="0">
                    <a:pos x="306" y="25"/>
                  </a:cxn>
                  <a:cxn ang="0">
                    <a:pos x="342" y="21"/>
                  </a:cxn>
                  <a:cxn ang="0">
                    <a:pos x="378" y="17"/>
                  </a:cxn>
                  <a:cxn ang="0">
                    <a:pos x="415" y="13"/>
                  </a:cxn>
                  <a:cxn ang="0">
                    <a:pos x="451" y="10"/>
                  </a:cxn>
                  <a:cxn ang="0">
                    <a:pos x="487" y="7"/>
                  </a:cxn>
                  <a:cxn ang="0">
                    <a:pos x="523" y="4"/>
                  </a:cxn>
                  <a:cxn ang="0">
                    <a:pos x="558" y="2"/>
                  </a:cxn>
                  <a:cxn ang="0">
                    <a:pos x="594" y="0"/>
                  </a:cxn>
                </a:cxnLst>
                <a:rect l="0" t="0" r="r" b="b"/>
                <a:pathLst>
                  <a:path w="596" h="672">
                    <a:moveTo>
                      <a:pt x="594" y="0"/>
                    </a:moveTo>
                    <a:lnTo>
                      <a:pt x="591" y="152"/>
                    </a:lnTo>
                    <a:lnTo>
                      <a:pt x="590" y="319"/>
                    </a:lnTo>
                    <a:lnTo>
                      <a:pt x="591" y="491"/>
                    </a:lnTo>
                    <a:lnTo>
                      <a:pt x="596" y="660"/>
                    </a:lnTo>
                    <a:lnTo>
                      <a:pt x="560" y="664"/>
                    </a:lnTo>
                    <a:lnTo>
                      <a:pt x="524" y="667"/>
                    </a:lnTo>
                    <a:lnTo>
                      <a:pt x="489" y="669"/>
                    </a:lnTo>
                    <a:lnTo>
                      <a:pt x="453" y="670"/>
                    </a:lnTo>
                    <a:lnTo>
                      <a:pt x="417" y="672"/>
                    </a:lnTo>
                    <a:lnTo>
                      <a:pt x="380" y="672"/>
                    </a:lnTo>
                    <a:lnTo>
                      <a:pt x="344" y="672"/>
                    </a:lnTo>
                    <a:lnTo>
                      <a:pt x="308" y="672"/>
                    </a:lnTo>
                    <a:lnTo>
                      <a:pt x="272" y="671"/>
                    </a:lnTo>
                    <a:lnTo>
                      <a:pt x="236" y="671"/>
                    </a:lnTo>
                    <a:lnTo>
                      <a:pt x="199" y="670"/>
                    </a:lnTo>
                    <a:lnTo>
                      <a:pt x="164" y="669"/>
                    </a:lnTo>
                    <a:lnTo>
                      <a:pt x="128" y="668"/>
                    </a:lnTo>
                    <a:lnTo>
                      <a:pt x="92" y="667"/>
                    </a:lnTo>
                    <a:lnTo>
                      <a:pt x="56" y="666"/>
                    </a:lnTo>
                    <a:lnTo>
                      <a:pt x="21" y="665"/>
                    </a:lnTo>
                    <a:lnTo>
                      <a:pt x="10" y="579"/>
                    </a:lnTo>
                    <a:lnTo>
                      <a:pt x="4" y="497"/>
                    </a:lnTo>
                    <a:lnTo>
                      <a:pt x="0" y="420"/>
                    </a:lnTo>
                    <a:lnTo>
                      <a:pt x="0" y="346"/>
                    </a:lnTo>
                    <a:lnTo>
                      <a:pt x="4" y="275"/>
                    </a:lnTo>
                    <a:lnTo>
                      <a:pt x="8" y="206"/>
                    </a:lnTo>
                    <a:lnTo>
                      <a:pt x="14" y="138"/>
                    </a:lnTo>
                    <a:lnTo>
                      <a:pt x="21" y="70"/>
                    </a:lnTo>
                    <a:lnTo>
                      <a:pt x="56" y="64"/>
                    </a:lnTo>
                    <a:lnTo>
                      <a:pt x="91" y="57"/>
                    </a:lnTo>
                    <a:lnTo>
                      <a:pt x="126" y="51"/>
                    </a:lnTo>
                    <a:lnTo>
                      <a:pt x="162" y="46"/>
                    </a:lnTo>
                    <a:lnTo>
                      <a:pt x="198" y="40"/>
                    </a:lnTo>
                    <a:lnTo>
                      <a:pt x="234" y="35"/>
                    </a:lnTo>
                    <a:lnTo>
                      <a:pt x="270" y="30"/>
                    </a:lnTo>
                    <a:lnTo>
                      <a:pt x="306" y="25"/>
                    </a:lnTo>
                    <a:lnTo>
                      <a:pt x="342" y="21"/>
                    </a:lnTo>
                    <a:lnTo>
                      <a:pt x="378" y="17"/>
                    </a:lnTo>
                    <a:lnTo>
                      <a:pt x="415" y="13"/>
                    </a:lnTo>
                    <a:lnTo>
                      <a:pt x="451" y="10"/>
                    </a:lnTo>
                    <a:lnTo>
                      <a:pt x="487" y="7"/>
                    </a:lnTo>
                    <a:lnTo>
                      <a:pt x="523" y="4"/>
                    </a:lnTo>
                    <a:lnTo>
                      <a:pt x="558" y="2"/>
                    </a:lnTo>
                    <a:lnTo>
                      <a:pt x="594" y="0"/>
                    </a:lnTo>
                    <a:close/>
                  </a:path>
                </a:pathLst>
              </a:custGeom>
              <a:solidFill>
                <a:srgbClr val="006D96"/>
              </a:solidFill>
              <a:ln w="9525">
                <a:noFill/>
                <a:round/>
                <a:headEnd/>
                <a:tailEnd/>
              </a:ln>
            </p:spPr>
            <p:txBody>
              <a:bodyPr/>
              <a:lstStyle/>
              <a:p>
                <a:endParaRPr lang="en-US"/>
              </a:p>
            </p:txBody>
          </p:sp>
          <p:sp>
            <p:nvSpPr>
              <p:cNvPr id="589" name="Freeform 114"/>
              <p:cNvSpPr>
                <a:spLocks/>
              </p:cNvSpPr>
              <p:nvPr/>
            </p:nvSpPr>
            <p:spPr bwMode="auto">
              <a:xfrm>
                <a:off x="2806" y="1173"/>
                <a:ext cx="95" cy="107"/>
              </a:xfrm>
              <a:custGeom>
                <a:avLst/>
                <a:gdLst/>
                <a:ahLst/>
                <a:cxnLst>
                  <a:cxn ang="0">
                    <a:pos x="569" y="0"/>
                  </a:cxn>
                  <a:cxn ang="0">
                    <a:pos x="568" y="144"/>
                  </a:cxn>
                  <a:cxn ang="0">
                    <a:pos x="567" y="302"/>
                  </a:cxn>
                  <a:cxn ang="0">
                    <a:pos x="567" y="465"/>
                  </a:cxn>
                  <a:cxn ang="0">
                    <a:pos x="569" y="626"/>
                  </a:cxn>
                  <a:cxn ang="0">
                    <a:pos x="535" y="631"/>
                  </a:cxn>
                  <a:cxn ang="0">
                    <a:pos x="502" y="634"/>
                  </a:cxn>
                  <a:cxn ang="0">
                    <a:pos x="468" y="638"/>
                  </a:cxn>
                  <a:cxn ang="0">
                    <a:pos x="434" y="640"/>
                  </a:cxn>
                  <a:cxn ang="0">
                    <a:pos x="400" y="642"/>
                  </a:cxn>
                  <a:cxn ang="0">
                    <a:pos x="365" y="643"/>
                  </a:cxn>
                  <a:cxn ang="0">
                    <a:pos x="331" y="643"/>
                  </a:cxn>
                  <a:cxn ang="0">
                    <a:pos x="297" y="643"/>
                  </a:cxn>
                  <a:cxn ang="0">
                    <a:pos x="262" y="643"/>
                  </a:cxn>
                  <a:cxn ang="0">
                    <a:pos x="228" y="642"/>
                  </a:cxn>
                  <a:cxn ang="0">
                    <a:pos x="194" y="641"/>
                  </a:cxn>
                  <a:cxn ang="0">
                    <a:pos x="159" y="639"/>
                  </a:cxn>
                  <a:cxn ang="0">
                    <a:pos x="124" y="637"/>
                  </a:cxn>
                  <a:cxn ang="0">
                    <a:pos x="90" y="635"/>
                  </a:cxn>
                  <a:cxn ang="0">
                    <a:pos x="56" y="633"/>
                  </a:cxn>
                  <a:cxn ang="0">
                    <a:pos x="22" y="631"/>
                  </a:cxn>
                  <a:cxn ang="0">
                    <a:pos x="11" y="549"/>
                  </a:cxn>
                  <a:cxn ang="0">
                    <a:pos x="3" y="472"/>
                  </a:cxn>
                  <a:cxn ang="0">
                    <a:pos x="0" y="398"/>
                  </a:cxn>
                  <a:cxn ang="0">
                    <a:pos x="0" y="328"/>
                  </a:cxn>
                  <a:cxn ang="0">
                    <a:pos x="3" y="260"/>
                  </a:cxn>
                  <a:cxn ang="0">
                    <a:pos x="8" y="195"/>
                  </a:cxn>
                  <a:cxn ang="0">
                    <a:pos x="15" y="130"/>
                  </a:cxn>
                  <a:cxn ang="0">
                    <a:pos x="22" y="65"/>
                  </a:cxn>
                  <a:cxn ang="0">
                    <a:pos x="55" y="58"/>
                  </a:cxn>
                  <a:cxn ang="0">
                    <a:pos x="89" y="51"/>
                  </a:cxn>
                  <a:cxn ang="0">
                    <a:pos x="123" y="45"/>
                  </a:cxn>
                  <a:cxn ang="0">
                    <a:pos x="157" y="39"/>
                  </a:cxn>
                  <a:cxn ang="0">
                    <a:pos x="192" y="33"/>
                  </a:cxn>
                  <a:cxn ang="0">
                    <a:pos x="226" y="28"/>
                  </a:cxn>
                  <a:cxn ang="0">
                    <a:pos x="260" y="24"/>
                  </a:cxn>
                  <a:cxn ang="0">
                    <a:pos x="295" y="19"/>
                  </a:cxn>
                  <a:cxn ang="0">
                    <a:pos x="329" y="16"/>
                  </a:cxn>
                  <a:cxn ang="0">
                    <a:pos x="363" y="12"/>
                  </a:cxn>
                  <a:cxn ang="0">
                    <a:pos x="398" y="9"/>
                  </a:cxn>
                  <a:cxn ang="0">
                    <a:pos x="432" y="7"/>
                  </a:cxn>
                  <a:cxn ang="0">
                    <a:pos x="466" y="4"/>
                  </a:cxn>
                  <a:cxn ang="0">
                    <a:pos x="501" y="3"/>
                  </a:cxn>
                  <a:cxn ang="0">
                    <a:pos x="535" y="1"/>
                  </a:cxn>
                  <a:cxn ang="0">
                    <a:pos x="569" y="0"/>
                  </a:cxn>
                </a:cxnLst>
                <a:rect l="0" t="0" r="r" b="b"/>
                <a:pathLst>
                  <a:path w="569" h="643">
                    <a:moveTo>
                      <a:pt x="569" y="0"/>
                    </a:moveTo>
                    <a:lnTo>
                      <a:pt x="568" y="144"/>
                    </a:lnTo>
                    <a:lnTo>
                      <a:pt x="567" y="302"/>
                    </a:lnTo>
                    <a:lnTo>
                      <a:pt x="567" y="465"/>
                    </a:lnTo>
                    <a:lnTo>
                      <a:pt x="569" y="626"/>
                    </a:lnTo>
                    <a:lnTo>
                      <a:pt x="535" y="631"/>
                    </a:lnTo>
                    <a:lnTo>
                      <a:pt x="502" y="634"/>
                    </a:lnTo>
                    <a:lnTo>
                      <a:pt x="468" y="638"/>
                    </a:lnTo>
                    <a:lnTo>
                      <a:pt x="434" y="640"/>
                    </a:lnTo>
                    <a:lnTo>
                      <a:pt x="400" y="642"/>
                    </a:lnTo>
                    <a:lnTo>
                      <a:pt x="365" y="643"/>
                    </a:lnTo>
                    <a:lnTo>
                      <a:pt x="331" y="643"/>
                    </a:lnTo>
                    <a:lnTo>
                      <a:pt x="297" y="643"/>
                    </a:lnTo>
                    <a:lnTo>
                      <a:pt x="262" y="643"/>
                    </a:lnTo>
                    <a:lnTo>
                      <a:pt x="228" y="642"/>
                    </a:lnTo>
                    <a:lnTo>
                      <a:pt x="194" y="641"/>
                    </a:lnTo>
                    <a:lnTo>
                      <a:pt x="159" y="639"/>
                    </a:lnTo>
                    <a:lnTo>
                      <a:pt x="124" y="637"/>
                    </a:lnTo>
                    <a:lnTo>
                      <a:pt x="90" y="635"/>
                    </a:lnTo>
                    <a:lnTo>
                      <a:pt x="56" y="633"/>
                    </a:lnTo>
                    <a:lnTo>
                      <a:pt x="22" y="631"/>
                    </a:lnTo>
                    <a:lnTo>
                      <a:pt x="11" y="549"/>
                    </a:lnTo>
                    <a:lnTo>
                      <a:pt x="3" y="472"/>
                    </a:lnTo>
                    <a:lnTo>
                      <a:pt x="0" y="398"/>
                    </a:lnTo>
                    <a:lnTo>
                      <a:pt x="0" y="328"/>
                    </a:lnTo>
                    <a:lnTo>
                      <a:pt x="3" y="260"/>
                    </a:lnTo>
                    <a:lnTo>
                      <a:pt x="8" y="195"/>
                    </a:lnTo>
                    <a:lnTo>
                      <a:pt x="15" y="130"/>
                    </a:lnTo>
                    <a:lnTo>
                      <a:pt x="22" y="65"/>
                    </a:lnTo>
                    <a:lnTo>
                      <a:pt x="55" y="58"/>
                    </a:lnTo>
                    <a:lnTo>
                      <a:pt x="89" y="51"/>
                    </a:lnTo>
                    <a:lnTo>
                      <a:pt x="123" y="45"/>
                    </a:lnTo>
                    <a:lnTo>
                      <a:pt x="157" y="39"/>
                    </a:lnTo>
                    <a:lnTo>
                      <a:pt x="192" y="33"/>
                    </a:lnTo>
                    <a:lnTo>
                      <a:pt x="226" y="28"/>
                    </a:lnTo>
                    <a:lnTo>
                      <a:pt x="260" y="24"/>
                    </a:lnTo>
                    <a:lnTo>
                      <a:pt x="295" y="19"/>
                    </a:lnTo>
                    <a:lnTo>
                      <a:pt x="329" y="16"/>
                    </a:lnTo>
                    <a:lnTo>
                      <a:pt x="363" y="12"/>
                    </a:lnTo>
                    <a:lnTo>
                      <a:pt x="398" y="9"/>
                    </a:lnTo>
                    <a:lnTo>
                      <a:pt x="432" y="7"/>
                    </a:lnTo>
                    <a:lnTo>
                      <a:pt x="466" y="4"/>
                    </a:lnTo>
                    <a:lnTo>
                      <a:pt x="501" y="3"/>
                    </a:lnTo>
                    <a:lnTo>
                      <a:pt x="535" y="1"/>
                    </a:lnTo>
                    <a:lnTo>
                      <a:pt x="569" y="0"/>
                    </a:lnTo>
                    <a:close/>
                  </a:path>
                </a:pathLst>
              </a:custGeom>
              <a:solidFill>
                <a:srgbClr val="00709E"/>
              </a:solidFill>
              <a:ln w="9525">
                <a:noFill/>
                <a:round/>
                <a:headEnd/>
                <a:tailEnd/>
              </a:ln>
            </p:spPr>
            <p:txBody>
              <a:bodyPr/>
              <a:lstStyle/>
              <a:p>
                <a:endParaRPr lang="en-US"/>
              </a:p>
            </p:txBody>
          </p:sp>
          <p:sp>
            <p:nvSpPr>
              <p:cNvPr id="590" name="Freeform 115"/>
              <p:cNvSpPr>
                <a:spLocks/>
              </p:cNvSpPr>
              <p:nvPr/>
            </p:nvSpPr>
            <p:spPr bwMode="auto">
              <a:xfrm>
                <a:off x="2808" y="1175"/>
                <a:ext cx="91" cy="103"/>
              </a:xfrm>
              <a:custGeom>
                <a:avLst/>
                <a:gdLst/>
                <a:ahLst/>
                <a:cxnLst>
                  <a:cxn ang="0">
                    <a:pos x="544" y="0"/>
                  </a:cxn>
                  <a:cxn ang="0">
                    <a:pos x="544" y="138"/>
                  </a:cxn>
                  <a:cxn ang="0">
                    <a:pos x="544" y="288"/>
                  </a:cxn>
                  <a:cxn ang="0">
                    <a:pos x="544" y="441"/>
                  </a:cxn>
                  <a:cxn ang="0">
                    <a:pos x="544" y="594"/>
                  </a:cxn>
                  <a:cxn ang="0">
                    <a:pos x="512" y="600"/>
                  </a:cxn>
                  <a:cxn ang="0">
                    <a:pos x="481" y="605"/>
                  </a:cxn>
                  <a:cxn ang="0">
                    <a:pos x="449" y="608"/>
                  </a:cxn>
                  <a:cxn ang="0">
                    <a:pos x="416" y="611"/>
                  </a:cxn>
                  <a:cxn ang="0">
                    <a:pos x="384" y="613"/>
                  </a:cxn>
                  <a:cxn ang="0">
                    <a:pos x="351" y="615"/>
                  </a:cxn>
                  <a:cxn ang="0">
                    <a:pos x="319" y="616"/>
                  </a:cxn>
                  <a:cxn ang="0">
                    <a:pos x="286" y="616"/>
                  </a:cxn>
                  <a:cxn ang="0">
                    <a:pos x="254" y="615"/>
                  </a:cxn>
                  <a:cxn ang="0">
                    <a:pos x="221" y="614"/>
                  </a:cxn>
                  <a:cxn ang="0">
                    <a:pos x="188" y="613"/>
                  </a:cxn>
                  <a:cxn ang="0">
                    <a:pos x="156" y="611"/>
                  </a:cxn>
                  <a:cxn ang="0">
                    <a:pos x="123" y="609"/>
                  </a:cxn>
                  <a:cxn ang="0">
                    <a:pos x="91" y="606"/>
                  </a:cxn>
                  <a:cxn ang="0">
                    <a:pos x="58" y="603"/>
                  </a:cxn>
                  <a:cxn ang="0">
                    <a:pos x="26" y="599"/>
                  </a:cxn>
                  <a:cxn ang="0">
                    <a:pos x="13" y="521"/>
                  </a:cxn>
                  <a:cxn ang="0">
                    <a:pos x="5" y="448"/>
                  </a:cxn>
                  <a:cxn ang="0">
                    <a:pos x="1" y="378"/>
                  </a:cxn>
                  <a:cxn ang="0">
                    <a:pos x="0" y="311"/>
                  </a:cxn>
                  <a:cxn ang="0">
                    <a:pos x="4" y="247"/>
                  </a:cxn>
                  <a:cxn ang="0">
                    <a:pos x="9" y="185"/>
                  </a:cxn>
                  <a:cxn ang="0">
                    <a:pos x="17" y="123"/>
                  </a:cxn>
                  <a:cxn ang="0">
                    <a:pos x="26" y="63"/>
                  </a:cxn>
                  <a:cxn ang="0">
                    <a:pos x="58" y="55"/>
                  </a:cxn>
                  <a:cxn ang="0">
                    <a:pos x="90" y="46"/>
                  </a:cxn>
                  <a:cxn ang="0">
                    <a:pos x="122" y="39"/>
                  </a:cxn>
                  <a:cxn ang="0">
                    <a:pos x="154" y="33"/>
                  </a:cxn>
                  <a:cxn ang="0">
                    <a:pos x="186" y="28"/>
                  </a:cxn>
                  <a:cxn ang="0">
                    <a:pos x="219" y="23"/>
                  </a:cxn>
                  <a:cxn ang="0">
                    <a:pos x="251" y="18"/>
                  </a:cxn>
                  <a:cxn ang="0">
                    <a:pos x="284" y="14"/>
                  </a:cxn>
                  <a:cxn ang="0">
                    <a:pos x="317" y="11"/>
                  </a:cxn>
                  <a:cxn ang="0">
                    <a:pos x="349" y="8"/>
                  </a:cxn>
                  <a:cxn ang="0">
                    <a:pos x="382" y="6"/>
                  </a:cxn>
                  <a:cxn ang="0">
                    <a:pos x="415" y="4"/>
                  </a:cxn>
                  <a:cxn ang="0">
                    <a:pos x="446" y="3"/>
                  </a:cxn>
                  <a:cxn ang="0">
                    <a:pos x="479" y="1"/>
                  </a:cxn>
                  <a:cxn ang="0">
                    <a:pos x="512" y="1"/>
                  </a:cxn>
                  <a:cxn ang="0">
                    <a:pos x="544" y="0"/>
                  </a:cxn>
                </a:cxnLst>
                <a:rect l="0" t="0" r="r" b="b"/>
                <a:pathLst>
                  <a:path w="544" h="616">
                    <a:moveTo>
                      <a:pt x="544" y="0"/>
                    </a:moveTo>
                    <a:lnTo>
                      <a:pt x="544" y="138"/>
                    </a:lnTo>
                    <a:lnTo>
                      <a:pt x="544" y="288"/>
                    </a:lnTo>
                    <a:lnTo>
                      <a:pt x="544" y="441"/>
                    </a:lnTo>
                    <a:lnTo>
                      <a:pt x="544" y="594"/>
                    </a:lnTo>
                    <a:lnTo>
                      <a:pt x="512" y="600"/>
                    </a:lnTo>
                    <a:lnTo>
                      <a:pt x="481" y="605"/>
                    </a:lnTo>
                    <a:lnTo>
                      <a:pt x="449" y="608"/>
                    </a:lnTo>
                    <a:lnTo>
                      <a:pt x="416" y="611"/>
                    </a:lnTo>
                    <a:lnTo>
                      <a:pt x="384" y="613"/>
                    </a:lnTo>
                    <a:lnTo>
                      <a:pt x="351" y="615"/>
                    </a:lnTo>
                    <a:lnTo>
                      <a:pt x="319" y="616"/>
                    </a:lnTo>
                    <a:lnTo>
                      <a:pt x="286" y="616"/>
                    </a:lnTo>
                    <a:lnTo>
                      <a:pt x="254" y="615"/>
                    </a:lnTo>
                    <a:lnTo>
                      <a:pt x="221" y="614"/>
                    </a:lnTo>
                    <a:lnTo>
                      <a:pt x="188" y="613"/>
                    </a:lnTo>
                    <a:lnTo>
                      <a:pt x="156" y="611"/>
                    </a:lnTo>
                    <a:lnTo>
                      <a:pt x="123" y="609"/>
                    </a:lnTo>
                    <a:lnTo>
                      <a:pt x="91" y="606"/>
                    </a:lnTo>
                    <a:lnTo>
                      <a:pt x="58" y="603"/>
                    </a:lnTo>
                    <a:lnTo>
                      <a:pt x="26" y="599"/>
                    </a:lnTo>
                    <a:lnTo>
                      <a:pt x="13" y="521"/>
                    </a:lnTo>
                    <a:lnTo>
                      <a:pt x="5" y="448"/>
                    </a:lnTo>
                    <a:lnTo>
                      <a:pt x="1" y="378"/>
                    </a:lnTo>
                    <a:lnTo>
                      <a:pt x="0" y="311"/>
                    </a:lnTo>
                    <a:lnTo>
                      <a:pt x="4" y="247"/>
                    </a:lnTo>
                    <a:lnTo>
                      <a:pt x="9" y="185"/>
                    </a:lnTo>
                    <a:lnTo>
                      <a:pt x="17" y="123"/>
                    </a:lnTo>
                    <a:lnTo>
                      <a:pt x="26" y="63"/>
                    </a:lnTo>
                    <a:lnTo>
                      <a:pt x="58" y="55"/>
                    </a:lnTo>
                    <a:lnTo>
                      <a:pt x="90" y="46"/>
                    </a:lnTo>
                    <a:lnTo>
                      <a:pt x="122" y="39"/>
                    </a:lnTo>
                    <a:lnTo>
                      <a:pt x="154" y="33"/>
                    </a:lnTo>
                    <a:lnTo>
                      <a:pt x="186" y="28"/>
                    </a:lnTo>
                    <a:lnTo>
                      <a:pt x="219" y="23"/>
                    </a:lnTo>
                    <a:lnTo>
                      <a:pt x="251" y="18"/>
                    </a:lnTo>
                    <a:lnTo>
                      <a:pt x="284" y="14"/>
                    </a:lnTo>
                    <a:lnTo>
                      <a:pt x="317" y="11"/>
                    </a:lnTo>
                    <a:lnTo>
                      <a:pt x="349" y="8"/>
                    </a:lnTo>
                    <a:lnTo>
                      <a:pt x="382" y="6"/>
                    </a:lnTo>
                    <a:lnTo>
                      <a:pt x="415" y="4"/>
                    </a:lnTo>
                    <a:lnTo>
                      <a:pt x="446" y="3"/>
                    </a:lnTo>
                    <a:lnTo>
                      <a:pt x="479" y="1"/>
                    </a:lnTo>
                    <a:lnTo>
                      <a:pt x="512" y="1"/>
                    </a:lnTo>
                    <a:lnTo>
                      <a:pt x="544" y="0"/>
                    </a:lnTo>
                    <a:close/>
                  </a:path>
                </a:pathLst>
              </a:custGeom>
              <a:solidFill>
                <a:srgbClr val="0072A8"/>
              </a:solidFill>
              <a:ln w="9525">
                <a:noFill/>
                <a:round/>
                <a:headEnd/>
                <a:tailEnd/>
              </a:ln>
            </p:spPr>
            <p:txBody>
              <a:bodyPr/>
              <a:lstStyle/>
              <a:p>
                <a:endParaRPr lang="en-US"/>
              </a:p>
            </p:txBody>
          </p:sp>
          <p:sp>
            <p:nvSpPr>
              <p:cNvPr id="591" name="Freeform 116"/>
              <p:cNvSpPr>
                <a:spLocks/>
              </p:cNvSpPr>
              <p:nvPr/>
            </p:nvSpPr>
            <p:spPr bwMode="auto">
              <a:xfrm>
                <a:off x="2809" y="1178"/>
                <a:ext cx="87" cy="98"/>
              </a:xfrm>
              <a:custGeom>
                <a:avLst/>
                <a:gdLst/>
                <a:ahLst/>
                <a:cxnLst>
                  <a:cxn ang="0">
                    <a:pos x="518" y="0"/>
                  </a:cxn>
                  <a:cxn ang="0">
                    <a:pos x="521" y="131"/>
                  </a:cxn>
                  <a:cxn ang="0">
                    <a:pos x="522" y="272"/>
                  </a:cxn>
                  <a:cxn ang="0">
                    <a:pos x="522" y="418"/>
                  </a:cxn>
                  <a:cxn ang="0">
                    <a:pos x="519" y="562"/>
                  </a:cxn>
                  <a:cxn ang="0">
                    <a:pos x="490" y="568"/>
                  </a:cxn>
                  <a:cxn ang="0">
                    <a:pos x="459" y="573"/>
                  </a:cxn>
                  <a:cxn ang="0">
                    <a:pos x="428" y="577"/>
                  </a:cxn>
                  <a:cxn ang="0">
                    <a:pos x="397" y="581"/>
                  </a:cxn>
                  <a:cxn ang="0">
                    <a:pos x="367" y="585"/>
                  </a:cxn>
                  <a:cxn ang="0">
                    <a:pos x="336" y="587"/>
                  </a:cxn>
                  <a:cxn ang="0">
                    <a:pos x="304" y="588"/>
                  </a:cxn>
                  <a:cxn ang="0">
                    <a:pos x="274" y="589"/>
                  </a:cxn>
                  <a:cxn ang="0">
                    <a:pos x="243" y="588"/>
                  </a:cxn>
                  <a:cxn ang="0">
                    <a:pos x="212" y="587"/>
                  </a:cxn>
                  <a:cxn ang="0">
                    <a:pos x="181" y="586"/>
                  </a:cxn>
                  <a:cxn ang="0">
                    <a:pos x="150" y="582"/>
                  </a:cxn>
                  <a:cxn ang="0">
                    <a:pos x="119" y="579"/>
                  </a:cxn>
                  <a:cxn ang="0">
                    <a:pos x="88" y="576"/>
                  </a:cxn>
                  <a:cxn ang="0">
                    <a:pos x="58" y="571"/>
                  </a:cxn>
                  <a:cxn ang="0">
                    <a:pos x="28" y="566"/>
                  </a:cxn>
                  <a:cxn ang="0">
                    <a:pos x="14" y="492"/>
                  </a:cxn>
                  <a:cxn ang="0">
                    <a:pos x="4" y="423"/>
                  </a:cxn>
                  <a:cxn ang="0">
                    <a:pos x="0" y="358"/>
                  </a:cxn>
                  <a:cxn ang="0">
                    <a:pos x="0" y="295"/>
                  </a:cxn>
                  <a:cxn ang="0">
                    <a:pos x="3" y="234"/>
                  </a:cxn>
                  <a:cxn ang="0">
                    <a:pos x="8" y="175"/>
                  </a:cxn>
                  <a:cxn ang="0">
                    <a:pos x="17" y="117"/>
                  </a:cxn>
                  <a:cxn ang="0">
                    <a:pos x="28" y="60"/>
                  </a:cxn>
                  <a:cxn ang="0">
                    <a:pos x="57" y="51"/>
                  </a:cxn>
                  <a:cxn ang="0">
                    <a:pos x="88" y="43"/>
                  </a:cxn>
                  <a:cxn ang="0">
                    <a:pos x="118" y="35"/>
                  </a:cxn>
                  <a:cxn ang="0">
                    <a:pos x="149" y="28"/>
                  </a:cxn>
                  <a:cxn ang="0">
                    <a:pos x="180" y="23"/>
                  </a:cxn>
                  <a:cxn ang="0">
                    <a:pos x="210" y="18"/>
                  </a:cxn>
                  <a:cxn ang="0">
                    <a:pos x="241" y="14"/>
                  </a:cxn>
                  <a:cxn ang="0">
                    <a:pos x="271" y="10"/>
                  </a:cxn>
                  <a:cxn ang="0">
                    <a:pos x="302" y="8"/>
                  </a:cxn>
                  <a:cxn ang="0">
                    <a:pos x="333" y="5"/>
                  </a:cxn>
                  <a:cxn ang="0">
                    <a:pos x="364" y="3"/>
                  </a:cxn>
                  <a:cxn ang="0">
                    <a:pos x="396" y="2"/>
                  </a:cxn>
                  <a:cxn ang="0">
                    <a:pos x="426" y="1"/>
                  </a:cxn>
                  <a:cxn ang="0">
                    <a:pos x="457" y="0"/>
                  </a:cxn>
                  <a:cxn ang="0">
                    <a:pos x="488" y="0"/>
                  </a:cxn>
                  <a:cxn ang="0">
                    <a:pos x="518" y="0"/>
                  </a:cxn>
                </a:cxnLst>
                <a:rect l="0" t="0" r="r" b="b"/>
                <a:pathLst>
                  <a:path w="522" h="589">
                    <a:moveTo>
                      <a:pt x="518" y="0"/>
                    </a:moveTo>
                    <a:lnTo>
                      <a:pt x="521" y="131"/>
                    </a:lnTo>
                    <a:lnTo>
                      <a:pt x="522" y="272"/>
                    </a:lnTo>
                    <a:lnTo>
                      <a:pt x="522" y="418"/>
                    </a:lnTo>
                    <a:lnTo>
                      <a:pt x="519" y="562"/>
                    </a:lnTo>
                    <a:lnTo>
                      <a:pt x="490" y="568"/>
                    </a:lnTo>
                    <a:lnTo>
                      <a:pt x="459" y="573"/>
                    </a:lnTo>
                    <a:lnTo>
                      <a:pt x="428" y="577"/>
                    </a:lnTo>
                    <a:lnTo>
                      <a:pt x="397" y="581"/>
                    </a:lnTo>
                    <a:lnTo>
                      <a:pt x="367" y="585"/>
                    </a:lnTo>
                    <a:lnTo>
                      <a:pt x="336" y="587"/>
                    </a:lnTo>
                    <a:lnTo>
                      <a:pt x="304" y="588"/>
                    </a:lnTo>
                    <a:lnTo>
                      <a:pt x="274" y="589"/>
                    </a:lnTo>
                    <a:lnTo>
                      <a:pt x="243" y="588"/>
                    </a:lnTo>
                    <a:lnTo>
                      <a:pt x="212" y="587"/>
                    </a:lnTo>
                    <a:lnTo>
                      <a:pt x="181" y="586"/>
                    </a:lnTo>
                    <a:lnTo>
                      <a:pt x="150" y="582"/>
                    </a:lnTo>
                    <a:lnTo>
                      <a:pt x="119" y="579"/>
                    </a:lnTo>
                    <a:lnTo>
                      <a:pt x="88" y="576"/>
                    </a:lnTo>
                    <a:lnTo>
                      <a:pt x="58" y="571"/>
                    </a:lnTo>
                    <a:lnTo>
                      <a:pt x="28" y="566"/>
                    </a:lnTo>
                    <a:lnTo>
                      <a:pt x="14" y="492"/>
                    </a:lnTo>
                    <a:lnTo>
                      <a:pt x="4" y="423"/>
                    </a:lnTo>
                    <a:lnTo>
                      <a:pt x="0" y="358"/>
                    </a:lnTo>
                    <a:lnTo>
                      <a:pt x="0" y="295"/>
                    </a:lnTo>
                    <a:lnTo>
                      <a:pt x="3" y="234"/>
                    </a:lnTo>
                    <a:lnTo>
                      <a:pt x="8" y="175"/>
                    </a:lnTo>
                    <a:lnTo>
                      <a:pt x="17" y="117"/>
                    </a:lnTo>
                    <a:lnTo>
                      <a:pt x="28" y="60"/>
                    </a:lnTo>
                    <a:lnTo>
                      <a:pt x="57" y="51"/>
                    </a:lnTo>
                    <a:lnTo>
                      <a:pt x="88" y="43"/>
                    </a:lnTo>
                    <a:lnTo>
                      <a:pt x="118" y="35"/>
                    </a:lnTo>
                    <a:lnTo>
                      <a:pt x="149" y="28"/>
                    </a:lnTo>
                    <a:lnTo>
                      <a:pt x="180" y="23"/>
                    </a:lnTo>
                    <a:lnTo>
                      <a:pt x="210" y="18"/>
                    </a:lnTo>
                    <a:lnTo>
                      <a:pt x="241" y="14"/>
                    </a:lnTo>
                    <a:lnTo>
                      <a:pt x="271" y="10"/>
                    </a:lnTo>
                    <a:lnTo>
                      <a:pt x="302" y="8"/>
                    </a:lnTo>
                    <a:lnTo>
                      <a:pt x="333" y="5"/>
                    </a:lnTo>
                    <a:lnTo>
                      <a:pt x="364" y="3"/>
                    </a:lnTo>
                    <a:lnTo>
                      <a:pt x="396" y="2"/>
                    </a:lnTo>
                    <a:lnTo>
                      <a:pt x="426" y="1"/>
                    </a:lnTo>
                    <a:lnTo>
                      <a:pt x="457" y="0"/>
                    </a:lnTo>
                    <a:lnTo>
                      <a:pt x="488" y="0"/>
                    </a:lnTo>
                    <a:lnTo>
                      <a:pt x="518" y="0"/>
                    </a:lnTo>
                    <a:close/>
                  </a:path>
                </a:pathLst>
              </a:custGeom>
              <a:solidFill>
                <a:srgbClr val="0075AF"/>
              </a:solidFill>
              <a:ln w="9525">
                <a:noFill/>
                <a:round/>
                <a:headEnd/>
                <a:tailEnd/>
              </a:ln>
            </p:spPr>
            <p:txBody>
              <a:bodyPr/>
              <a:lstStyle/>
              <a:p>
                <a:endParaRPr lang="en-US"/>
              </a:p>
            </p:txBody>
          </p:sp>
          <p:sp>
            <p:nvSpPr>
              <p:cNvPr id="592" name="Freeform 117"/>
              <p:cNvSpPr>
                <a:spLocks/>
              </p:cNvSpPr>
              <p:nvPr/>
            </p:nvSpPr>
            <p:spPr bwMode="auto">
              <a:xfrm>
                <a:off x="2811" y="1180"/>
                <a:ext cx="83" cy="93"/>
              </a:xfrm>
              <a:custGeom>
                <a:avLst/>
                <a:gdLst/>
                <a:ahLst/>
                <a:cxnLst>
                  <a:cxn ang="0">
                    <a:pos x="493" y="1"/>
                  </a:cxn>
                  <a:cxn ang="0">
                    <a:pos x="499" y="126"/>
                  </a:cxn>
                  <a:cxn ang="0">
                    <a:pos x="500" y="258"/>
                  </a:cxn>
                  <a:cxn ang="0">
                    <a:pos x="499" y="395"/>
                  </a:cxn>
                  <a:cxn ang="0">
                    <a:pos x="494" y="531"/>
                  </a:cxn>
                  <a:cxn ang="0">
                    <a:pos x="466" y="538"/>
                  </a:cxn>
                  <a:cxn ang="0">
                    <a:pos x="437" y="544"/>
                  </a:cxn>
                  <a:cxn ang="0">
                    <a:pos x="408" y="549"/>
                  </a:cxn>
                  <a:cxn ang="0">
                    <a:pos x="379" y="553"/>
                  </a:cxn>
                  <a:cxn ang="0">
                    <a:pos x="351" y="557"/>
                  </a:cxn>
                  <a:cxn ang="0">
                    <a:pos x="321" y="559"/>
                  </a:cxn>
                  <a:cxn ang="0">
                    <a:pos x="292" y="561"/>
                  </a:cxn>
                  <a:cxn ang="0">
                    <a:pos x="263" y="561"/>
                  </a:cxn>
                  <a:cxn ang="0">
                    <a:pos x="234" y="561"/>
                  </a:cxn>
                  <a:cxn ang="0">
                    <a:pos x="205" y="560"/>
                  </a:cxn>
                  <a:cxn ang="0">
                    <a:pos x="175" y="558"/>
                  </a:cxn>
                  <a:cxn ang="0">
                    <a:pos x="146" y="555"/>
                  </a:cxn>
                  <a:cxn ang="0">
                    <a:pos x="118" y="552"/>
                  </a:cxn>
                  <a:cxn ang="0">
                    <a:pos x="89" y="547"/>
                  </a:cxn>
                  <a:cxn ang="0">
                    <a:pos x="60" y="541"/>
                  </a:cxn>
                  <a:cxn ang="0">
                    <a:pos x="31" y="535"/>
                  </a:cxn>
                  <a:cxn ang="0">
                    <a:pos x="15" y="466"/>
                  </a:cxn>
                  <a:cxn ang="0">
                    <a:pos x="6" y="400"/>
                  </a:cxn>
                  <a:cxn ang="0">
                    <a:pos x="0" y="339"/>
                  </a:cxn>
                  <a:cxn ang="0">
                    <a:pos x="0" y="280"/>
                  </a:cxn>
                  <a:cxn ang="0">
                    <a:pos x="4" y="223"/>
                  </a:cxn>
                  <a:cxn ang="0">
                    <a:pos x="10" y="167"/>
                  </a:cxn>
                  <a:cxn ang="0">
                    <a:pos x="20" y="113"/>
                  </a:cxn>
                  <a:cxn ang="0">
                    <a:pos x="31" y="58"/>
                  </a:cxn>
                  <a:cxn ang="0">
                    <a:pos x="60" y="48"/>
                  </a:cxn>
                  <a:cxn ang="0">
                    <a:pos x="88" y="39"/>
                  </a:cxn>
                  <a:cxn ang="0">
                    <a:pos x="116" y="32"/>
                  </a:cxn>
                  <a:cxn ang="0">
                    <a:pos x="145" y="24"/>
                  </a:cxn>
                  <a:cxn ang="0">
                    <a:pos x="174" y="19"/>
                  </a:cxn>
                  <a:cxn ang="0">
                    <a:pos x="203" y="14"/>
                  </a:cxn>
                  <a:cxn ang="0">
                    <a:pos x="233" y="10"/>
                  </a:cxn>
                  <a:cxn ang="0">
                    <a:pos x="261" y="7"/>
                  </a:cxn>
                  <a:cxn ang="0">
                    <a:pos x="290" y="4"/>
                  </a:cxn>
                  <a:cxn ang="0">
                    <a:pos x="320" y="3"/>
                  </a:cxn>
                  <a:cxn ang="0">
                    <a:pos x="349" y="1"/>
                  </a:cxn>
                  <a:cxn ang="0">
                    <a:pos x="377" y="1"/>
                  </a:cxn>
                  <a:cxn ang="0">
                    <a:pos x="407" y="0"/>
                  </a:cxn>
                  <a:cxn ang="0">
                    <a:pos x="436" y="0"/>
                  </a:cxn>
                  <a:cxn ang="0">
                    <a:pos x="465" y="1"/>
                  </a:cxn>
                  <a:cxn ang="0">
                    <a:pos x="493" y="1"/>
                  </a:cxn>
                </a:cxnLst>
                <a:rect l="0" t="0" r="r" b="b"/>
                <a:pathLst>
                  <a:path w="500" h="561">
                    <a:moveTo>
                      <a:pt x="493" y="1"/>
                    </a:moveTo>
                    <a:lnTo>
                      <a:pt x="499" y="126"/>
                    </a:lnTo>
                    <a:lnTo>
                      <a:pt x="500" y="258"/>
                    </a:lnTo>
                    <a:lnTo>
                      <a:pt x="499" y="395"/>
                    </a:lnTo>
                    <a:lnTo>
                      <a:pt x="494" y="531"/>
                    </a:lnTo>
                    <a:lnTo>
                      <a:pt x="466" y="538"/>
                    </a:lnTo>
                    <a:lnTo>
                      <a:pt x="437" y="544"/>
                    </a:lnTo>
                    <a:lnTo>
                      <a:pt x="408" y="549"/>
                    </a:lnTo>
                    <a:lnTo>
                      <a:pt x="379" y="553"/>
                    </a:lnTo>
                    <a:lnTo>
                      <a:pt x="351" y="557"/>
                    </a:lnTo>
                    <a:lnTo>
                      <a:pt x="321" y="559"/>
                    </a:lnTo>
                    <a:lnTo>
                      <a:pt x="292" y="561"/>
                    </a:lnTo>
                    <a:lnTo>
                      <a:pt x="263" y="561"/>
                    </a:lnTo>
                    <a:lnTo>
                      <a:pt x="234" y="561"/>
                    </a:lnTo>
                    <a:lnTo>
                      <a:pt x="205" y="560"/>
                    </a:lnTo>
                    <a:lnTo>
                      <a:pt x="175" y="558"/>
                    </a:lnTo>
                    <a:lnTo>
                      <a:pt x="146" y="555"/>
                    </a:lnTo>
                    <a:lnTo>
                      <a:pt x="118" y="552"/>
                    </a:lnTo>
                    <a:lnTo>
                      <a:pt x="89" y="547"/>
                    </a:lnTo>
                    <a:lnTo>
                      <a:pt x="60" y="541"/>
                    </a:lnTo>
                    <a:lnTo>
                      <a:pt x="31" y="535"/>
                    </a:lnTo>
                    <a:lnTo>
                      <a:pt x="15" y="466"/>
                    </a:lnTo>
                    <a:lnTo>
                      <a:pt x="6" y="400"/>
                    </a:lnTo>
                    <a:lnTo>
                      <a:pt x="0" y="339"/>
                    </a:lnTo>
                    <a:lnTo>
                      <a:pt x="0" y="280"/>
                    </a:lnTo>
                    <a:lnTo>
                      <a:pt x="4" y="223"/>
                    </a:lnTo>
                    <a:lnTo>
                      <a:pt x="10" y="167"/>
                    </a:lnTo>
                    <a:lnTo>
                      <a:pt x="20" y="113"/>
                    </a:lnTo>
                    <a:lnTo>
                      <a:pt x="31" y="58"/>
                    </a:lnTo>
                    <a:lnTo>
                      <a:pt x="60" y="48"/>
                    </a:lnTo>
                    <a:lnTo>
                      <a:pt x="88" y="39"/>
                    </a:lnTo>
                    <a:lnTo>
                      <a:pt x="116" y="32"/>
                    </a:lnTo>
                    <a:lnTo>
                      <a:pt x="145" y="24"/>
                    </a:lnTo>
                    <a:lnTo>
                      <a:pt x="174" y="19"/>
                    </a:lnTo>
                    <a:lnTo>
                      <a:pt x="203" y="14"/>
                    </a:lnTo>
                    <a:lnTo>
                      <a:pt x="233" y="10"/>
                    </a:lnTo>
                    <a:lnTo>
                      <a:pt x="261" y="7"/>
                    </a:lnTo>
                    <a:lnTo>
                      <a:pt x="290" y="4"/>
                    </a:lnTo>
                    <a:lnTo>
                      <a:pt x="320" y="3"/>
                    </a:lnTo>
                    <a:lnTo>
                      <a:pt x="349" y="1"/>
                    </a:lnTo>
                    <a:lnTo>
                      <a:pt x="377" y="1"/>
                    </a:lnTo>
                    <a:lnTo>
                      <a:pt x="407" y="0"/>
                    </a:lnTo>
                    <a:lnTo>
                      <a:pt x="436" y="0"/>
                    </a:lnTo>
                    <a:lnTo>
                      <a:pt x="465" y="1"/>
                    </a:lnTo>
                    <a:lnTo>
                      <a:pt x="493" y="1"/>
                    </a:lnTo>
                    <a:close/>
                  </a:path>
                </a:pathLst>
              </a:custGeom>
              <a:solidFill>
                <a:srgbClr val="0A77BA"/>
              </a:solidFill>
              <a:ln w="9525">
                <a:noFill/>
                <a:round/>
                <a:headEnd/>
                <a:tailEnd/>
              </a:ln>
            </p:spPr>
            <p:txBody>
              <a:bodyPr/>
              <a:lstStyle/>
              <a:p>
                <a:endParaRPr lang="en-US"/>
              </a:p>
            </p:txBody>
          </p:sp>
          <p:sp>
            <p:nvSpPr>
              <p:cNvPr id="593" name="Freeform 118"/>
              <p:cNvSpPr>
                <a:spLocks/>
              </p:cNvSpPr>
              <p:nvPr/>
            </p:nvSpPr>
            <p:spPr bwMode="auto">
              <a:xfrm>
                <a:off x="2812" y="1182"/>
                <a:ext cx="79" cy="89"/>
              </a:xfrm>
              <a:custGeom>
                <a:avLst/>
                <a:gdLst/>
                <a:ahLst/>
                <a:cxnLst>
                  <a:cxn ang="0">
                    <a:pos x="467" y="3"/>
                  </a:cxn>
                  <a:cxn ang="0">
                    <a:pos x="474" y="121"/>
                  </a:cxn>
                  <a:cxn ang="0">
                    <a:pos x="476" y="246"/>
                  </a:cxn>
                  <a:cxn ang="0">
                    <a:pos x="475" y="374"/>
                  </a:cxn>
                  <a:cxn ang="0">
                    <a:pos x="468" y="502"/>
                  </a:cxn>
                  <a:cxn ang="0">
                    <a:pos x="442" y="509"/>
                  </a:cxn>
                  <a:cxn ang="0">
                    <a:pos x="414" y="516"/>
                  </a:cxn>
                  <a:cxn ang="0">
                    <a:pos x="387" y="522"/>
                  </a:cxn>
                  <a:cxn ang="0">
                    <a:pos x="361" y="527"/>
                  </a:cxn>
                  <a:cxn ang="0">
                    <a:pos x="333" y="531"/>
                  </a:cxn>
                  <a:cxn ang="0">
                    <a:pos x="306" y="534"/>
                  </a:cxn>
                  <a:cxn ang="0">
                    <a:pos x="279" y="536"/>
                  </a:cxn>
                  <a:cxn ang="0">
                    <a:pos x="251" y="537"/>
                  </a:cxn>
                  <a:cxn ang="0">
                    <a:pos x="224" y="537"/>
                  </a:cxn>
                  <a:cxn ang="0">
                    <a:pos x="197" y="536"/>
                  </a:cxn>
                  <a:cxn ang="0">
                    <a:pos x="169" y="533"/>
                  </a:cxn>
                  <a:cxn ang="0">
                    <a:pos x="142" y="530"/>
                  </a:cxn>
                  <a:cxn ang="0">
                    <a:pos x="115" y="526"/>
                  </a:cxn>
                  <a:cxn ang="0">
                    <a:pos x="88" y="520"/>
                  </a:cxn>
                  <a:cxn ang="0">
                    <a:pos x="61" y="514"/>
                  </a:cxn>
                  <a:cxn ang="0">
                    <a:pos x="34" y="506"/>
                  </a:cxn>
                  <a:cxn ang="0">
                    <a:pos x="17" y="440"/>
                  </a:cxn>
                  <a:cxn ang="0">
                    <a:pos x="6" y="379"/>
                  </a:cxn>
                  <a:cxn ang="0">
                    <a:pos x="1" y="320"/>
                  </a:cxn>
                  <a:cxn ang="0">
                    <a:pos x="0" y="265"/>
                  </a:cxn>
                  <a:cxn ang="0">
                    <a:pos x="3" y="212"/>
                  </a:cxn>
                  <a:cxn ang="0">
                    <a:pos x="11" y="159"/>
                  </a:cxn>
                  <a:cxn ang="0">
                    <a:pos x="20" y="108"/>
                  </a:cxn>
                  <a:cxn ang="0">
                    <a:pos x="34" y="57"/>
                  </a:cxn>
                  <a:cxn ang="0">
                    <a:pos x="61" y="46"/>
                  </a:cxn>
                  <a:cxn ang="0">
                    <a:pos x="87" y="37"/>
                  </a:cxn>
                  <a:cxn ang="0">
                    <a:pos x="114" y="29"/>
                  </a:cxn>
                  <a:cxn ang="0">
                    <a:pos x="140" y="22"/>
                  </a:cxn>
                  <a:cxn ang="0">
                    <a:pos x="168" y="16"/>
                  </a:cxn>
                  <a:cxn ang="0">
                    <a:pos x="195" y="11"/>
                  </a:cxn>
                  <a:cxn ang="0">
                    <a:pos x="222" y="7"/>
                  </a:cxn>
                  <a:cxn ang="0">
                    <a:pos x="249" y="4"/>
                  </a:cxn>
                  <a:cxn ang="0">
                    <a:pos x="277" y="2"/>
                  </a:cxn>
                  <a:cxn ang="0">
                    <a:pos x="304" y="1"/>
                  </a:cxn>
                  <a:cxn ang="0">
                    <a:pos x="331" y="1"/>
                  </a:cxn>
                  <a:cxn ang="0">
                    <a:pos x="359" y="0"/>
                  </a:cxn>
                  <a:cxn ang="0">
                    <a:pos x="386" y="1"/>
                  </a:cxn>
                  <a:cxn ang="0">
                    <a:pos x="413" y="1"/>
                  </a:cxn>
                  <a:cxn ang="0">
                    <a:pos x="441" y="2"/>
                  </a:cxn>
                  <a:cxn ang="0">
                    <a:pos x="467" y="3"/>
                  </a:cxn>
                </a:cxnLst>
                <a:rect l="0" t="0" r="r" b="b"/>
                <a:pathLst>
                  <a:path w="476" h="537">
                    <a:moveTo>
                      <a:pt x="467" y="3"/>
                    </a:moveTo>
                    <a:lnTo>
                      <a:pt x="474" y="121"/>
                    </a:lnTo>
                    <a:lnTo>
                      <a:pt x="476" y="246"/>
                    </a:lnTo>
                    <a:lnTo>
                      <a:pt x="475" y="374"/>
                    </a:lnTo>
                    <a:lnTo>
                      <a:pt x="468" y="502"/>
                    </a:lnTo>
                    <a:lnTo>
                      <a:pt x="442" y="509"/>
                    </a:lnTo>
                    <a:lnTo>
                      <a:pt x="414" y="516"/>
                    </a:lnTo>
                    <a:lnTo>
                      <a:pt x="387" y="522"/>
                    </a:lnTo>
                    <a:lnTo>
                      <a:pt x="361" y="527"/>
                    </a:lnTo>
                    <a:lnTo>
                      <a:pt x="333" y="531"/>
                    </a:lnTo>
                    <a:lnTo>
                      <a:pt x="306" y="534"/>
                    </a:lnTo>
                    <a:lnTo>
                      <a:pt x="279" y="536"/>
                    </a:lnTo>
                    <a:lnTo>
                      <a:pt x="251" y="537"/>
                    </a:lnTo>
                    <a:lnTo>
                      <a:pt x="224" y="537"/>
                    </a:lnTo>
                    <a:lnTo>
                      <a:pt x="197" y="536"/>
                    </a:lnTo>
                    <a:lnTo>
                      <a:pt x="169" y="533"/>
                    </a:lnTo>
                    <a:lnTo>
                      <a:pt x="142" y="530"/>
                    </a:lnTo>
                    <a:lnTo>
                      <a:pt x="115" y="526"/>
                    </a:lnTo>
                    <a:lnTo>
                      <a:pt x="88" y="520"/>
                    </a:lnTo>
                    <a:lnTo>
                      <a:pt x="61" y="514"/>
                    </a:lnTo>
                    <a:lnTo>
                      <a:pt x="34" y="506"/>
                    </a:lnTo>
                    <a:lnTo>
                      <a:pt x="17" y="440"/>
                    </a:lnTo>
                    <a:lnTo>
                      <a:pt x="6" y="379"/>
                    </a:lnTo>
                    <a:lnTo>
                      <a:pt x="1" y="320"/>
                    </a:lnTo>
                    <a:lnTo>
                      <a:pt x="0" y="265"/>
                    </a:lnTo>
                    <a:lnTo>
                      <a:pt x="3" y="212"/>
                    </a:lnTo>
                    <a:lnTo>
                      <a:pt x="11" y="159"/>
                    </a:lnTo>
                    <a:lnTo>
                      <a:pt x="20" y="108"/>
                    </a:lnTo>
                    <a:lnTo>
                      <a:pt x="34" y="57"/>
                    </a:lnTo>
                    <a:lnTo>
                      <a:pt x="61" y="46"/>
                    </a:lnTo>
                    <a:lnTo>
                      <a:pt x="87" y="37"/>
                    </a:lnTo>
                    <a:lnTo>
                      <a:pt x="114" y="29"/>
                    </a:lnTo>
                    <a:lnTo>
                      <a:pt x="140" y="22"/>
                    </a:lnTo>
                    <a:lnTo>
                      <a:pt x="168" y="16"/>
                    </a:lnTo>
                    <a:lnTo>
                      <a:pt x="195" y="11"/>
                    </a:lnTo>
                    <a:lnTo>
                      <a:pt x="222" y="7"/>
                    </a:lnTo>
                    <a:lnTo>
                      <a:pt x="249" y="4"/>
                    </a:lnTo>
                    <a:lnTo>
                      <a:pt x="277" y="2"/>
                    </a:lnTo>
                    <a:lnTo>
                      <a:pt x="304" y="1"/>
                    </a:lnTo>
                    <a:lnTo>
                      <a:pt x="331" y="1"/>
                    </a:lnTo>
                    <a:lnTo>
                      <a:pt x="359" y="0"/>
                    </a:lnTo>
                    <a:lnTo>
                      <a:pt x="386" y="1"/>
                    </a:lnTo>
                    <a:lnTo>
                      <a:pt x="413" y="1"/>
                    </a:lnTo>
                    <a:lnTo>
                      <a:pt x="441" y="2"/>
                    </a:lnTo>
                    <a:lnTo>
                      <a:pt x="467" y="3"/>
                    </a:lnTo>
                    <a:close/>
                  </a:path>
                </a:pathLst>
              </a:custGeom>
              <a:solidFill>
                <a:srgbClr val="147AC1"/>
              </a:solidFill>
              <a:ln w="9525">
                <a:noFill/>
                <a:round/>
                <a:headEnd/>
                <a:tailEnd/>
              </a:ln>
            </p:spPr>
            <p:txBody>
              <a:bodyPr/>
              <a:lstStyle/>
              <a:p>
                <a:endParaRPr lang="en-US"/>
              </a:p>
            </p:txBody>
          </p:sp>
          <p:sp>
            <p:nvSpPr>
              <p:cNvPr id="594" name="Freeform 119"/>
              <p:cNvSpPr>
                <a:spLocks/>
              </p:cNvSpPr>
              <p:nvPr/>
            </p:nvSpPr>
            <p:spPr bwMode="auto">
              <a:xfrm>
                <a:off x="2814" y="1184"/>
                <a:ext cx="75" cy="85"/>
              </a:xfrm>
              <a:custGeom>
                <a:avLst/>
                <a:gdLst/>
                <a:ahLst/>
                <a:cxnLst>
                  <a:cxn ang="0">
                    <a:pos x="443" y="6"/>
                  </a:cxn>
                  <a:cxn ang="0">
                    <a:pos x="451" y="116"/>
                  </a:cxn>
                  <a:cxn ang="0">
                    <a:pos x="454" y="233"/>
                  </a:cxn>
                  <a:cxn ang="0">
                    <a:pos x="452" y="353"/>
                  </a:cxn>
                  <a:cxn ang="0">
                    <a:pos x="443" y="472"/>
                  </a:cxn>
                  <a:cxn ang="0">
                    <a:pos x="418" y="480"/>
                  </a:cxn>
                  <a:cxn ang="0">
                    <a:pos x="393" y="488"/>
                  </a:cxn>
                  <a:cxn ang="0">
                    <a:pos x="368" y="494"/>
                  </a:cxn>
                  <a:cxn ang="0">
                    <a:pos x="342" y="500"/>
                  </a:cxn>
                  <a:cxn ang="0">
                    <a:pos x="317" y="504"/>
                  </a:cxn>
                  <a:cxn ang="0">
                    <a:pos x="291" y="508"/>
                  </a:cxn>
                  <a:cxn ang="0">
                    <a:pos x="266" y="510"/>
                  </a:cxn>
                  <a:cxn ang="0">
                    <a:pos x="240" y="511"/>
                  </a:cxn>
                  <a:cxn ang="0">
                    <a:pos x="214" y="512"/>
                  </a:cxn>
                  <a:cxn ang="0">
                    <a:pos x="189" y="510"/>
                  </a:cxn>
                  <a:cxn ang="0">
                    <a:pos x="163" y="508"/>
                  </a:cxn>
                  <a:cxn ang="0">
                    <a:pos x="138" y="504"/>
                  </a:cxn>
                  <a:cxn ang="0">
                    <a:pos x="112" y="499"/>
                  </a:cxn>
                  <a:cxn ang="0">
                    <a:pos x="87" y="493"/>
                  </a:cxn>
                  <a:cxn ang="0">
                    <a:pos x="62" y="485"/>
                  </a:cxn>
                  <a:cxn ang="0">
                    <a:pos x="37" y="476"/>
                  </a:cxn>
                  <a:cxn ang="0">
                    <a:pos x="19" y="415"/>
                  </a:cxn>
                  <a:cxn ang="0">
                    <a:pos x="7" y="357"/>
                  </a:cxn>
                  <a:cxn ang="0">
                    <a:pos x="2" y="302"/>
                  </a:cxn>
                  <a:cxn ang="0">
                    <a:pos x="0" y="251"/>
                  </a:cxn>
                  <a:cxn ang="0">
                    <a:pos x="4" y="201"/>
                  </a:cxn>
                  <a:cxn ang="0">
                    <a:pos x="11" y="151"/>
                  </a:cxn>
                  <a:cxn ang="0">
                    <a:pos x="22" y="104"/>
                  </a:cxn>
                  <a:cxn ang="0">
                    <a:pos x="37" y="56"/>
                  </a:cxn>
                  <a:cxn ang="0">
                    <a:pos x="61" y="44"/>
                  </a:cxn>
                  <a:cxn ang="0">
                    <a:pos x="87" y="34"/>
                  </a:cxn>
                  <a:cxn ang="0">
                    <a:pos x="111" y="26"/>
                  </a:cxn>
                  <a:cxn ang="0">
                    <a:pos x="137" y="19"/>
                  </a:cxn>
                  <a:cxn ang="0">
                    <a:pos x="162" y="13"/>
                  </a:cxn>
                  <a:cxn ang="0">
                    <a:pos x="188" y="9"/>
                  </a:cxn>
                  <a:cxn ang="0">
                    <a:pos x="213" y="5"/>
                  </a:cxn>
                  <a:cxn ang="0">
                    <a:pos x="239" y="2"/>
                  </a:cxn>
                  <a:cxn ang="0">
                    <a:pos x="265" y="0"/>
                  </a:cxn>
                  <a:cxn ang="0">
                    <a:pos x="290" y="0"/>
                  </a:cxn>
                  <a:cxn ang="0">
                    <a:pos x="316" y="0"/>
                  </a:cxn>
                  <a:cxn ang="0">
                    <a:pos x="341" y="0"/>
                  </a:cxn>
                  <a:cxn ang="0">
                    <a:pos x="367" y="1"/>
                  </a:cxn>
                  <a:cxn ang="0">
                    <a:pos x="392" y="2"/>
                  </a:cxn>
                  <a:cxn ang="0">
                    <a:pos x="418" y="5"/>
                  </a:cxn>
                  <a:cxn ang="0">
                    <a:pos x="443" y="6"/>
                  </a:cxn>
                </a:cxnLst>
                <a:rect l="0" t="0" r="r" b="b"/>
                <a:pathLst>
                  <a:path w="454" h="512">
                    <a:moveTo>
                      <a:pt x="443" y="6"/>
                    </a:moveTo>
                    <a:lnTo>
                      <a:pt x="451" y="116"/>
                    </a:lnTo>
                    <a:lnTo>
                      <a:pt x="454" y="233"/>
                    </a:lnTo>
                    <a:lnTo>
                      <a:pt x="452" y="353"/>
                    </a:lnTo>
                    <a:lnTo>
                      <a:pt x="443" y="472"/>
                    </a:lnTo>
                    <a:lnTo>
                      <a:pt x="418" y="480"/>
                    </a:lnTo>
                    <a:lnTo>
                      <a:pt x="393" y="488"/>
                    </a:lnTo>
                    <a:lnTo>
                      <a:pt x="368" y="494"/>
                    </a:lnTo>
                    <a:lnTo>
                      <a:pt x="342" y="500"/>
                    </a:lnTo>
                    <a:lnTo>
                      <a:pt x="317" y="504"/>
                    </a:lnTo>
                    <a:lnTo>
                      <a:pt x="291" y="508"/>
                    </a:lnTo>
                    <a:lnTo>
                      <a:pt x="266" y="510"/>
                    </a:lnTo>
                    <a:lnTo>
                      <a:pt x="240" y="511"/>
                    </a:lnTo>
                    <a:lnTo>
                      <a:pt x="214" y="512"/>
                    </a:lnTo>
                    <a:lnTo>
                      <a:pt x="189" y="510"/>
                    </a:lnTo>
                    <a:lnTo>
                      <a:pt x="163" y="508"/>
                    </a:lnTo>
                    <a:lnTo>
                      <a:pt x="138" y="504"/>
                    </a:lnTo>
                    <a:lnTo>
                      <a:pt x="112" y="499"/>
                    </a:lnTo>
                    <a:lnTo>
                      <a:pt x="87" y="493"/>
                    </a:lnTo>
                    <a:lnTo>
                      <a:pt x="62" y="485"/>
                    </a:lnTo>
                    <a:lnTo>
                      <a:pt x="37" y="476"/>
                    </a:lnTo>
                    <a:lnTo>
                      <a:pt x="19" y="415"/>
                    </a:lnTo>
                    <a:lnTo>
                      <a:pt x="7" y="357"/>
                    </a:lnTo>
                    <a:lnTo>
                      <a:pt x="2" y="302"/>
                    </a:lnTo>
                    <a:lnTo>
                      <a:pt x="0" y="251"/>
                    </a:lnTo>
                    <a:lnTo>
                      <a:pt x="4" y="201"/>
                    </a:lnTo>
                    <a:lnTo>
                      <a:pt x="11" y="151"/>
                    </a:lnTo>
                    <a:lnTo>
                      <a:pt x="22" y="104"/>
                    </a:lnTo>
                    <a:lnTo>
                      <a:pt x="37" y="56"/>
                    </a:lnTo>
                    <a:lnTo>
                      <a:pt x="61" y="44"/>
                    </a:lnTo>
                    <a:lnTo>
                      <a:pt x="87" y="34"/>
                    </a:lnTo>
                    <a:lnTo>
                      <a:pt x="111" y="26"/>
                    </a:lnTo>
                    <a:lnTo>
                      <a:pt x="137" y="19"/>
                    </a:lnTo>
                    <a:lnTo>
                      <a:pt x="162" y="13"/>
                    </a:lnTo>
                    <a:lnTo>
                      <a:pt x="188" y="9"/>
                    </a:lnTo>
                    <a:lnTo>
                      <a:pt x="213" y="5"/>
                    </a:lnTo>
                    <a:lnTo>
                      <a:pt x="239" y="2"/>
                    </a:lnTo>
                    <a:lnTo>
                      <a:pt x="265" y="0"/>
                    </a:lnTo>
                    <a:lnTo>
                      <a:pt x="290" y="0"/>
                    </a:lnTo>
                    <a:lnTo>
                      <a:pt x="316" y="0"/>
                    </a:lnTo>
                    <a:lnTo>
                      <a:pt x="341" y="0"/>
                    </a:lnTo>
                    <a:lnTo>
                      <a:pt x="367" y="1"/>
                    </a:lnTo>
                    <a:lnTo>
                      <a:pt x="392" y="2"/>
                    </a:lnTo>
                    <a:lnTo>
                      <a:pt x="418" y="5"/>
                    </a:lnTo>
                    <a:lnTo>
                      <a:pt x="443" y="6"/>
                    </a:lnTo>
                    <a:close/>
                  </a:path>
                </a:pathLst>
              </a:custGeom>
              <a:solidFill>
                <a:srgbClr val="1E7CC9"/>
              </a:solidFill>
              <a:ln w="9525">
                <a:noFill/>
                <a:round/>
                <a:headEnd/>
                <a:tailEnd/>
              </a:ln>
            </p:spPr>
            <p:txBody>
              <a:bodyPr/>
              <a:lstStyle/>
              <a:p>
                <a:endParaRPr lang="en-US"/>
              </a:p>
            </p:txBody>
          </p:sp>
          <p:sp>
            <p:nvSpPr>
              <p:cNvPr id="595" name="Freeform 120"/>
              <p:cNvSpPr>
                <a:spLocks/>
              </p:cNvSpPr>
              <p:nvPr/>
            </p:nvSpPr>
            <p:spPr bwMode="auto">
              <a:xfrm>
                <a:off x="2815" y="1186"/>
                <a:ext cx="72" cy="81"/>
              </a:xfrm>
              <a:custGeom>
                <a:avLst/>
                <a:gdLst/>
                <a:ahLst/>
                <a:cxnLst>
                  <a:cxn ang="0">
                    <a:pos x="418" y="9"/>
                  </a:cxn>
                  <a:cxn ang="0">
                    <a:pos x="429" y="112"/>
                  </a:cxn>
                  <a:cxn ang="0">
                    <a:pos x="432" y="220"/>
                  </a:cxn>
                  <a:cxn ang="0">
                    <a:pos x="429" y="331"/>
                  </a:cxn>
                  <a:cxn ang="0">
                    <a:pos x="418" y="441"/>
                  </a:cxn>
                  <a:cxn ang="0">
                    <a:pos x="395" y="450"/>
                  </a:cxn>
                  <a:cxn ang="0">
                    <a:pos x="371" y="459"/>
                  </a:cxn>
                  <a:cxn ang="0">
                    <a:pos x="348" y="467"/>
                  </a:cxn>
                  <a:cxn ang="0">
                    <a:pos x="325" y="473"/>
                  </a:cxn>
                  <a:cxn ang="0">
                    <a:pos x="301" y="478"/>
                  </a:cxn>
                  <a:cxn ang="0">
                    <a:pos x="278" y="482"/>
                  </a:cxn>
                  <a:cxn ang="0">
                    <a:pos x="253" y="485"/>
                  </a:cxn>
                  <a:cxn ang="0">
                    <a:pos x="230" y="486"/>
                  </a:cxn>
                  <a:cxn ang="0">
                    <a:pos x="206" y="487"/>
                  </a:cxn>
                  <a:cxn ang="0">
                    <a:pos x="182" y="485"/>
                  </a:cxn>
                  <a:cxn ang="0">
                    <a:pos x="159" y="483"/>
                  </a:cxn>
                  <a:cxn ang="0">
                    <a:pos x="135" y="479"/>
                  </a:cxn>
                  <a:cxn ang="0">
                    <a:pos x="111" y="473"/>
                  </a:cxn>
                  <a:cxn ang="0">
                    <a:pos x="87" y="466"/>
                  </a:cxn>
                  <a:cxn ang="0">
                    <a:pos x="64" y="456"/>
                  </a:cxn>
                  <a:cxn ang="0">
                    <a:pos x="40" y="445"/>
                  </a:cxn>
                  <a:cxn ang="0">
                    <a:pos x="21" y="389"/>
                  </a:cxn>
                  <a:cxn ang="0">
                    <a:pos x="8" y="335"/>
                  </a:cxn>
                  <a:cxn ang="0">
                    <a:pos x="2" y="284"/>
                  </a:cxn>
                  <a:cxn ang="0">
                    <a:pos x="0" y="237"/>
                  </a:cxn>
                  <a:cxn ang="0">
                    <a:pos x="3" y="190"/>
                  </a:cxn>
                  <a:cxn ang="0">
                    <a:pos x="12" y="144"/>
                  </a:cxn>
                  <a:cxn ang="0">
                    <a:pos x="24" y="100"/>
                  </a:cxn>
                  <a:cxn ang="0">
                    <a:pos x="40" y="55"/>
                  </a:cxn>
                  <a:cxn ang="0">
                    <a:pos x="64" y="42"/>
                  </a:cxn>
                  <a:cxn ang="0">
                    <a:pos x="86" y="32"/>
                  </a:cxn>
                  <a:cxn ang="0">
                    <a:pos x="110" y="23"/>
                  </a:cxn>
                  <a:cxn ang="0">
                    <a:pos x="133" y="16"/>
                  </a:cxn>
                  <a:cxn ang="0">
                    <a:pos x="157" y="10"/>
                  </a:cxn>
                  <a:cxn ang="0">
                    <a:pos x="181" y="6"/>
                  </a:cxn>
                  <a:cxn ang="0">
                    <a:pos x="204" y="3"/>
                  </a:cxn>
                  <a:cxn ang="0">
                    <a:pos x="228" y="1"/>
                  </a:cxn>
                  <a:cxn ang="0">
                    <a:pos x="252" y="0"/>
                  </a:cxn>
                  <a:cxn ang="0">
                    <a:pos x="276" y="0"/>
                  </a:cxn>
                  <a:cxn ang="0">
                    <a:pos x="300" y="0"/>
                  </a:cxn>
                  <a:cxn ang="0">
                    <a:pos x="324" y="1"/>
                  </a:cxn>
                  <a:cxn ang="0">
                    <a:pos x="347" y="3"/>
                  </a:cxn>
                  <a:cxn ang="0">
                    <a:pos x="371" y="5"/>
                  </a:cxn>
                  <a:cxn ang="0">
                    <a:pos x="395" y="7"/>
                  </a:cxn>
                  <a:cxn ang="0">
                    <a:pos x="418" y="9"/>
                  </a:cxn>
                </a:cxnLst>
                <a:rect l="0" t="0" r="r" b="b"/>
                <a:pathLst>
                  <a:path w="432" h="487">
                    <a:moveTo>
                      <a:pt x="418" y="9"/>
                    </a:moveTo>
                    <a:lnTo>
                      <a:pt x="429" y="112"/>
                    </a:lnTo>
                    <a:lnTo>
                      <a:pt x="432" y="220"/>
                    </a:lnTo>
                    <a:lnTo>
                      <a:pt x="429" y="331"/>
                    </a:lnTo>
                    <a:lnTo>
                      <a:pt x="418" y="441"/>
                    </a:lnTo>
                    <a:lnTo>
                      <a:pt x="395" y="450"/>
                    </a:lnTo>
                    <a:lnTo>
                      <a:pt x="371" y="459"/>
                    </a:lnTo>
                    <a:lnTo>
                      <a:pt x="348" y="467"/>
                    </a:lnTo>
                    <a:lnTo>
                      <a:pt x="325" y="473"/>
                    </a:lnTo>
                    <a:lnTo>
                      <a:pt x="301" y="478"/>
                    </a:lnTo>
                    <a:lnTo>
                      <a:pt x="278" y="482"/>
                    </a:lnTo>
                    <a:lnTo>
                      <a:pt x="253" y="485"/>
                    </a:lnTo>
                    <a:lnTo>
                      <a:pt x="230" y="486"/>
                    </a:lnTo>
                    <a:lnTo>
                      <a:pt x="206" y="487"/>
                    </a:lnTo>
                    <a:lnTo>
                      <a:pt x="182" y="485"/>
                    </a:lnTo>
                    <a:lnTo>
                      <a:pt x="159" y="483"/>
                    </a:lnTo>
                    <a:lnTo>
                      <a:pt x="135" y="479"/>
                    </a:lnTo>
                    <a:lnTo>
                      <a:pt x="111" y="473"/>
                    </a:lnTo>
                    <a:lnTo>
                      <a:pt x="87" y="466"/>
                    </a:lnTo>
                    <a:lnTo>
                      <a:pt x="64" y="456"/>
                    </a:lnTo>
                    <a:lnTo>
                      <a:pt x="40" y="445"/>
                    </a:lnTo>
                    <a:lnTo>
                      <a:pt x="21" y="389"/>
                    </a:lnTo>
                    <a:lnTo>
                      <a:pt x="8" y="335"/>
                    </a:lnTo>
                    <a:lnTo>
                      <a:pt x="2" y="284"/>
                    </a:lnTo>
                    <a:lnTo>
                      <a:pt x="0" y="237"/>
                    </a:lnTo>
                    <a:lnTo>
                      <a:pt x="3" y="190"/>
                    </a:lnTo>
                    <a:lnTo>
                      <a:pt x="12" y="144"/>
                    </a:lnTo>
                    <a:lnTo>
                      <a:pt x="24" y="100"/>
                    </a:lnTo>
                    <a:lnTo>
                      <a:pt x="40" y="55"/>
                    </a:lnTo>
                    <a:lnTo>
                      <a:pt x="64" y="42"/>
                    </a:lnTo>
                    <a:lnTo>
                      <a:pt x="86" y="32"/>
                    </a:lnTo>
                    <a:lnTo>
                      <a:pt x="110" y="23"/>
                    </a:lnTo>
                    <a:lnTo>
                      <a:pt x="133" y="16"/>
                    </a:lnTo>
                    <a:lnTo>
                      <a:pt x="157" y="10"/>
                    </a:lnTo>
                    <a:lnTo>
                      <a:pt x="181" y="6"/>
                    </a:lnTo>
                    <a:lnTo>
                      <a:pt x="204" y="3"/>
                    </a:lnTo>
                    <a:lnTo>
                      <a:pt x="228" y="1"/>
                    </a:lnTo>
                    <a:lnTo>
                      <a:pt x="252" y="0"/>
                    </a:lnTo>
                    <a:lnTo>
                      <a:pt x="276" y="0"/>
                    </a:lnTo>
                    <a:lnTo>
                      <a:pt x="300" y="0"/>
                    </a:lnTo>
                    <a:lnTo>
                      <a:pt x="324" y="1"/>
                    </a:lnTo>
                    <a:lnTo>
                      <a:pt x="347" y="3"/>
                    </a:lnTo>
                    <a:lnTo>
                      <a:pt x="371" y="5"/>
                    </a:lnTo>
                    <a:lnTo>
                      <a:pt x="395" y="7"/>
                    </a:lnTo>
                    <a:lnTo>
                      <a:pt x="418" y="9"/>
                    </a:lnTo>
                    <a:close/>
                  </a:path>
                </a:pathLst>
              </a:custGeom>
              <a:solidFill>
                <a:srgbClr val="287FD1"/>
              </a:solidFill>
              <a:ln w="9525">
                <a:noFill/>
                <a:round/>
                <a:headEnd/>
                <a:tailEnd/>
              </a:ln>
            </p:spPr>
            <p:txBody>
              <a:bodyPr/>
              <a:lstStyle/>
              <a:p>
                <a:endParaRPr lang="en-US"/>
              </a:p>
            </p:txBody>
          </p:sp>
          <p:sp>
            <p:nvSpPr>
              <p:cNvPr id="596" name="Freeform 121"/>
              <p:cNvSpPr>
                <a:spLocks/>
              </p:cNvSpPr>
              <p:nvPr/>
            </p:nvSpPr>
            <p:spPr bwMode="auto">
              <a:xfrm>
                <a:off x="2816" y="1187"/>
                <a:ext cx="69" cy="78"/>
              </a:xfrm>
              <a:custGeom>
                <a:avLst/>
                <a:gdLst/>
                <a:ahLst/>
                <a:cxnLst>
                  <a:cxn ang="0">
                    <a:pos x="393" y="14"/>
                  </a:cxn>
                  <a:cxn ang="0">
                    <a:pos x="406" y="111"/>
                  </a:cxn>
                  <a:cxn ang="0">
                    <a:pos x="410" y="211"/>
                  </a:cxn>
                  <a:cxn ang="0">
                    <a:pos x="406" y="314"/>
                  </a:cxn>
                  <a:cxn ang="0">
                    <a:pos x="393" y="415"/>
                  </a:cxn>
                  <a:cxn ang="0">
                    <a:pos x="372" y="425"/>
                  </a:cxn>
                  <a:cxn ang="0">
                    <a:pos x="351" y="434"/>
                  </a:cxn>
                  <a:cxn ang="0">
                    <a:pos x="328" y="441"/>
                  </a:cxn>
                  <a:cxn ang="0">
                    <a:pos x="307" y="449"/>
                  </a:cxn>
                  <a:cxn ang="0">
                    <a:pos x="285" y="455"/>
                  </a:cxn>
                  <a:cxn ang="0">
                    <a:pos x="263" y="459"/>
                  </a:cxn>
                  <a:cxn ang="0">
                    <a:pos x="241" y="462"/>
                  </a:cxn>
                  <a:cxn ang="0">
                    <a:pos x="219" y="464"/>
                  </a:cxn>
                  <a:cxn ang="0">
                    <a:pos x="197" y="464"/>
                  </a:cxn>
                  <a:cxn ang="0">
                    <a:pos x="175" y="463"/>
                  </a:cxn>
                  <a:cxn ang="0">
                    <a:pos x="153" y="460"/>
                  </a:cxn>
                  <a:cxn ang="0">
                    <a:pos x="130" y="456"/>
                  </a:cxn>
                  <a:cxn ang="0">
                    <a:pos x="109" y="449"/>
                  </a:cxn>
                  <a:cxn ang="0">
                    <a:pos x="87" y="440"/>
                  </a:cxn>
                  <a:cxn ang="0">
                    <a:pos x="64" y="430"/>
                  </a:cxn>
                  <a:cxn ang="0">
                    <a:pos x="43" y="418"/>
                  </a:cxn>
                  <a:cxn ang="0">
                    <a:pos x="23" y="365"/>
                  </a:cxn>
                  <a:cxn ang="0">
                    <a:pos x="10" y="316"/>
                  </a:cxn>
                  <a:cxn ang="0">
                    <a:pos x="3" y="269"/>
                  </a:cxn>
                  <a:cxn ang="0">
                    <a:pos x="0" y="225"/>
                  </a:cxn>
                  <a:cxn ang="0">
                    <a:pos x="5" y="181"/>
                  </a:cxn>
                  <a:cxn ang="0">
                    <a:pos x="13" y="140"/>
                  </a:cxn>
                  <a:cxn ang="0">
                    <a:pos x="26" y="98"/>
                  </a:cxn>
                  <a:cxn ang="0">
                    <a:pos x="43" y="56"/>
                  </a:cxn>
                  <a:cxn ang="0">
                    <a:pos x="64" y="43"/>
                  </a:cxn>
                  <a:cxn ang="0">
                    <a:pos x="86" y="32"/>
                  </a:cxn>
                  <a:cxn ang="0">
                    <a:pos x="108" y="22"/>
                  </a:cxn>
                  <a:cxn ang="0">
                    <a:pos x="129" y="15"/>
                  </a:cxn>
                  <a:cxn ang="0">
                    <a:pos x="152" y="9"/>
                  </a:cxn>
                  <a:cxn ang="0">
                    <a:pos x="173" y="5"/>
                  </a:cxn>
                  <a:cxn ang="0">
                    <a:pos x="195" y="2"/>
                  </a:cxn>
                  <a:cxn ang="0">
                    <a:pos x="218" y="1"/>
                  </a:cxn>
                  <a:cxn ang="0">
                    <a:pos x="239" y="0"/>
                  </a:cxn>
                  <a:cxn ang="0">
                    <a:pos x="261" y="1"/>
                  </a:cxn>
                  <a:cxn ang="0">
                    <a:pos x="284" y="2"/>
                  </a:cxn>
                  <a:cxn ang="0">
                    <a:pos x="306" y="4"/>
                  </a:cxn>
                  <a:cxn ang="0">
                    <a:pos x="327" y="6"/>
                  </a:cxn>
                  <a:cxn ang="0">
                    <a:pos x="350" y="9"/>
                  </a:cxn>
                  <a:cxn ang="0">
                    <a:pos x="372" y="11"/>
                  </a:cxn>
                  <a:cxn ang="0">
                    <a:pos x="393" y="14"/>
                  </a:cxn>
                </a:cxnLst>
                <a:rect l="0" t="0" r="r" b="b"/>
                <a:pathLst>
                  <a:path w="410" h="464">
                    <a:moveTo>
                      <a:pt x="393" y="14"/>
                    </a:moveTo>
                    <a:lnTo>
                      <a:pt x="406" y="111"/>
                    </a:lnTo>
                    <a:lnTo>
                      <a:pt x="410" y="211"/>
                    </a:lnTo>
                    <a:lnTo>
                      <a:pt x="406" y="314"/>
                    </a:lnTo>
                    <a:lnTo>
                      <a:pt x="393" y="415"/>
                    </a:lnTo>
                    <a:lnTo>
                      <a:pt x="372" y="425"/>
                    </a:lnTo>
                    <a:lnTo>
                      <a:pt x="351" y="434"/>
                    </a:lnTo>
                    <a:lnTo>
                      <a:pt x="328" y="441"/>
                    </a:lnTo>
                    <a:lnTo>
                      <a:pt x="307" y="449"/>
                    </a:lnTo>
                    <a:lnTo>
                      <a:pt x="285" y="455"/>
                    </a:lnTo>
                    <a:lnTo>
                      <a:pt x="263" y="459"/>
                    </a:lnTo>
                    <a:lnTo>
                      <a:pt x="241" y="462"/>
                    </a:lnTo>
                    <a:lnTo>
                      <a:pt x="219" y="464"/>
                    </a:lnTo>
                    <a:lnTo>
                      <a:pt x="197" y="464"/>
                    </a:lnTo>
                    <a:lnTo>
                      <a:pt x="175" y="463"/>
                    </a:lnTo>
                    <a:lnTo>
                      <a:pt x="153" y="460"/>
                    </a:lnTo>
                    <a:lnTo>
                      <a:pt x="130" y="456"/>
                    </a:lnTo>
                    <a:lnTo>
                      <a:pt x="109" y="449"/>
                    </a:lnTo>
                    <a:lnTo>
                      <a:pt x="87" y="440"/>
                    </a:lnTo>
                    <a:lnTo>
                      <a:pt x="64" y="430"/>
                    </a:lnTo>
                    <a:lnTo>
                      <a:pt x="43" y="418"/>
                    </a:lnTo>
                    <a:lnTo>
                      <a:pt x="23" y="365"/>
                    </a:lnTo>
                    <a:lnTo>
                      <a:pt x="10" y="316"/>
                    </a:lnTo>
                    <a:lnTo>
                      <a:pt x="3" y="269"/>
                    </a:lnTo>
                    <a:lnTo>
                      <a:pt x="0" y="225"/>
                    </a:lnTo>
                    <a:lnTo>
                      <a:pt x="5" y="181"/>
                    </a:lnTo>
                    <a:lnTo>
                      <a:pt x="13" y="140"/>
                    </a:lnTo>
                    <a:lnTo>
                      <a:pt x="26" y="98"/>
                    </a:lnTo>
                    <a:lnTo>
                      <a:pt x="43" y="56"/>
                    </a:lnTo>
                    <a:lnTo>
                      <a:pt x="64" y="43"/>
                    </a:lnTo>
                    <a:lnTo>
                      <a:pt x="86" y="32"/>
                    </a:lnTo>
                    <a:lnTo>
                      <a:pt x="108" y="22"/>
                    </a:lnTo>
                    <a:lnTo>
                      <a:pt x="129" y="15"/>
                    </a:lnTo>
                    <a:lnTo>
                      <a:pt x="152" y="9"/>
                    </a:lnTo>
                    <a:lnTo>
                      <a:pt x="173" y="5"/>
                    </a:lnTo>
                    <a:lnTo>
                      <a:pt x="195" y="2"/>
                    </a:lnTo>
                    <a:lnTo>
                      <a:pt x="218" y="1"/>
                    </a:lnTo>
                    <a:lnTo>
                      <a:pt x="239" y="0"/>
                    </a:lnTo>
                    <a:lnTo>
                      <a:pt x="261" y="1"/>
                    </a:lnTo>
                    <a:lnTo>
                      <a:pt x="284" y="2"/>
                    </a:lnTo>
                    <a:lnTo>
                      <a:pt x="306" y="4"/>
                    </a:lnTo>
                    <a:lnTo>
                      <a:pt x="327" y="6"/>
                    </a:lnTo>
                    <a:lnTo>
                      <a:pt x="350" y="9"/>
                    </a:lnTo>
                    <a:lnTo>
                      <a:pt x="372" y="11"/>
                    </a:lnTo>
                    <a:lnTo>
                      <a:pt x="393" y="14"/>
                    </a:lnTo>
                    <a:close/>
                  </a:path>
                </a:pathLst>
              </a:custGeom>
              <a:solidFill>
                <a:srgbClr val="3582DB"/>
              </a:solidFill>
              <a:ln w="9525">
                <a:noFill/>
                <a:round/>
                <a:headEnd/>
                <a:tailEnd/>
              </a:ln>
            </p:spPr>
            <p:txBody>
              <a:bodyPr/>
              <a:lstStyle/>
              <a:p>
                <a:endParaRPr lang="en-US"/>
              </a:p>
            </p:txBody>
          </p:sp>
          <p:sp>
            <p:nvSpPr>
              <p:cNvPr id="597" name="Freeform 122"/>
              <p:cNvSpPr>
                <a:spLocks/>
              </p:cNvSpPr>
              <p:nvPr/>
            </p:nvSpPr>
            <p:spPr bwMode="auto">
              <a:xfrm>
                <a:off x="2818" y="1189"/>
                <a:ext cx="64" cy="74"/>
              </a:xfrm>
              <a:custGeom>
                <a:avLst/>
                <a:gdLst/>
                <a:ahLst/>
                <a:cxnLst>
                  <a:cxn ang="0">
                    <a:pos x="367" y="18"/>
                  </a:cxn>
                  <a:cxn ang="0">
                    <a:pos x="381" y="108"/>
                  </a:cxn>
                  <a:cxn ang="0">
                    <a:pos x="386" y="200"/>
                  </a:cxn>
                  <a:cxn ang="0">
                    <a:pos x="382" y="294"/>
                  </a:cxn>
                  <a:cxn ang="0">
                    <a:pos x="367" y="387"/>
                  </a:cxn>
                  <a:cxn ang="0">
                    <a:pos x="347" y="398"/>
                  </a:cxn>
                  <a:cxn ang="0">
                    <a:pos x="328" y="407"/>
                  </a:cxn>
                  <a:cxn ang="0">
                    <a:pos x="308" y="416"/>
                  </a:cxn>
                  <a:cxn ang="0">
                    <a:pos x="287" y="423"/>
                  </a:cxn>
                  <a:cxn ang="0">
                    <a:pos x="267" y="430"/>
                  </a:cxn>
                  <a:cxn ang="0">
                    <a:pos x="247" y="435"/>
                  </a:cxn>
                  <a:cxn ang="0">
                    <a:pos x="227" y="439"/>
                  </a:cxn>
                  <a:cxn ang="0">
                    <a:pos x="206" y="441"/>
                  </a:cxn>
                  <a:cxn ang="0">
                    <a:pos x="186" y="442"/>
                  </a:cxn>
                  <a:cxn ang="0">
                    <a:pos x="166" y="440"/>
                  </a:cxn>
                  <a:cxn ang="0">
                    <a:pos x="146" y="436"/>
                  </a:cxn>
                  <a:cxn ang="0">
                    <a:pos x="126" y="431"/>
                  </a:cxn>
                  <a:cxn ang="0">
                    <a:pos x="106" y="424"/>
                  </a:cxn>
                  <a:cxn ang="0">
                    <a:pos x="86" y="415"/>
                  </a:cxn>
                  <a:cxn ang="0">
                    <a:pos x="66" y="404"/>
                  </a:cxn>
                  <a:cxn ang="0">
                    <a:pos x="46" y="390"/>
                  </a:cxn>
                  <a:cxn ang="0">
                    <a:pos x="24" y="341"/>
                  </a:cxn>
                  <a:cxn ang="0">
                    <a:pos x="10" y="297"/>
                  </a:cxn>
                  <a:cxn ang="0">
                    <a:pos x="2" y="253"/>
                  </a:cxn>
                  <a:cxn ang="0">
                    <a:pos x="0" y="212"/>
                  </a:cxn>
                  <a:cxn ang="0">
                    <a:pos x="3" y="172"/>
                  </a:cxn>
                  <a:cxn ang="0">
                    <a:pos x="13" y="134"/>
                  </a:cxn>
                  <a:cxn ang="0">
                    <a:pos x="27" y="95"/>
                  </a:cxn>
                  <a:cxn ang="0">
                    <a:pos x="46" y="58"/>
                  </a:cxn>
                  <a:cxn ang="0">
                    <a:pos x="65" y="43"/>
                  </a:cxn>
                  <a:cxn ang="0">
                    <a:pos x="85" y="31"/>
                  </a:cxn>
                  <a:cxn ang="0">
                    <a:pos x="105" y="21"/>
                  </a:cxn>
                  <a:cxn ang="0">
                    <a:pos x="125" y="14"/>
                  </a:cxn>
                  <a:cxn ang="0">
                    <a:pos x="145" y="8"/>
                  </a:cxn>
                  <a:cxn ang="0">
                    <a:pos x="165" y="4"/>
                  </a:cxn>
                  <a:cxn ang="0">
                    <a:pos x="185" y="2"/>
                  </a:cxn>
                  <a:cxn ang="0">
                    <a:pos x="205" y="0"/>
                  </a:cxn>
                  <a:cxn ang="0">
                    <a:pos x="226" y="0"/>
                  </a:cxn>
                  <a:cxn ang="0">
                    <a:pos x="246" y="1"/>
                  </a:cxn>
                  <a:cxn ang="0">
                    <a:pos x="266" y="3"/>
                  </a:cxn>
                  <a:cxn ang="0">
                    <a:pos x="286" y="5"/>
                  </a:cxn>
                  <a:cxn ang="0">
                    <a:pos x="307" y="8"/>
                  </a:cxn>
                  <a:cxn ang="0">
                    <a:pos x="327" y="11"/>
                  </a:cxn>
                  <a:cxn ang="0">
                    <a:pos x="347" y="15"/>
                  </a:cxn>
                  <a:cxn ang="0">
                    <a:pos x="367" y="18"/>
                  </a:cxn>
                </a:cxnLst>
                <a:rect l="0" t="0" r="r" b="b"/>
                <a:pathLst>
                  <a:path w="386" h="442">
                    <a:moveTo>
                      <a:pt x="367" y="18"/>
                    </a:moveTo>
                    <a:lnTo>
                      <a:pt x="381" y="108"/>
                    </a:lnTo>
                    <a:lnTo>
                      <a:pt x="386" y="200"/>
                    </a:lnTo>
                    <a:lnTo>
                      <a:pt x="382" y="294"/>
                    </a:lnTo>
                    <a:lnTo>
                      <a:pt x="367" y="387"/>
                    </a:lnTo>
                    <a:lnTo>
                      <a:pt x="347" y="398"/>
                    </a:lnTo>
                    <a:lnTo>
                      <a:pt x="328" y="407"/>
                    </a:lnTo>
                    <a:lnTo>
                      <a:pt x="308" y="416"/>
                    </a:lnTo>
                    <a:lnTo>
                      <a:pt x="287" y="423"/>
                    </a:lnTo>
                    <a:lnTo>
                      <a:pt x="267" y="430"/>
                    </a:lnTo>
                    <a:lnTo>
                      <a:pt x="247" y="435"/>
                    </a:lnTo>
                    <a:lnTo>
                      <a:pt x="227" y="439"/>
                    </a:lnTo>
                    <a:lnTo>
                      <a:pt x="206" y="441"/>
                    </a:lnTo>
                    <a:lnTo>
                      <a:pt x="186" y="442"/>
                    </a:lnTo>
                    <a:lnTo>
                      <a:pt x="166" y="440"/>
                    </a:lnTo>
                    <a:lnTo>
                      <a:pt x="146" y="436"/>
                    </a:lnTo>
                    <a:lnTo>
                      <a:pt x="126" y="431"/>
                    </a:lnTo>
                    <a:lnTo>
                      <a:pt x="106" y="424"/>
                    </a:lnTo>
                    <a:lnTo>
                      <a:pt x="86" y="415"/>
                    </a:lnTo>
                    <a:lnTo>
                      <a:pt x="66" y="404"/>
                    </a:lnTo>
                    <a:lnTo>
                      <a:pt x="46" y="390"/>
                    </a:lnTo>
                    <a:lnTo>
                      <a:pt x="24" y="341"/>
                    </a:lnTo>
                    <a:lnTo>
                      <a:pt x="10" y="297"/>
                    </a:lnTo>
                    <a:lnTo>
                      <a:pt x="2" y="253"/>
                    </a:lnTo>
                    <a:lnTo>
                      <a:pt x="0" y="212"/>
                    </a:lnTo>
                    <a:lnTo>
                      <a:pt x="3" y="172"/>
                    </a:lnTo>
                    <a:lnTo>
                      <a:pt x="13" y="134"/>
                    </a:lnTo>
                    <a:lnTo>
                      <a:pt x="27" y="95"/>
                    </a:lnTo>
                    <a:lnTo>
                      <a:pt x="46" y="58"/>
                    </a:lnTo>
                    <a:lnTo>
                      <a:pt x="65" y="43"/>
                    </a:lnTo>
                    <a:lnTo>
                      <a:pt x="85" y="31"/>
                    </a:lnTo>
                    <a:lnTo>
                      <a:pt x="105" y="21"/>
                    </a:lnTo>
                    <a:lnTo>
                      <a:pt x="125" y="14"/>
                    </a:lnTo>
                    <a:lnTo>
                      <a:pt x="145" y="8"/>
                    </a:lnTo>
                    <a:lnTo>
                      <a:pt x="165" y="4"/>
                    </a:lnTo>
                    <a:lnTo>
                      <a:pt x="185" y="2"/>
                    </a:lnTo>
                    <a:lnTo>
                      <a:pt x="205" y="0"/>
                    </a:lnTo>
                    <a:lnTo>
                      <a:pt x="226" y="0"/>
                    </a:lnTo>
                    <a:lnTo>
                      <a:pt x="246" y="1"/>
                    </a:lnTo>
                    <a:lnTo>
                      <a:pt x="266" y="3"/>
                    </a:lnTo>
                    <a:lnTo>
                      <a:pt x="286" y="5"/>
                    </a:lnTo>
                    <a:lnTo>
                      <a:pt x="307" y="8"/>
                    </a:lnTo>
                    <a:lnTo>
                      <a:pt x="327" y="11"/>
                    </a:lnTo>
                    <a:lnTo>
                      <a:pt x="347" y="15"/>
                    </a:lnTo>
                    <a:lnTo>
                      <a:pt x="367" y="18"/>
                    </a:lnTo>
                    <a:close/>
                  </a:path>
                </a:pathLst>
              </a:custGeom>
              <a:solidFill>
                <a:srgbClr val="3F84E2"/>
              </a:solidFill>
              <a:ln w="9525">
                <a:noFill/>
                <a:round/>
                <a:headEnd/>
                <a:tailEnd/>
              </a:ln>
            </p:spPr>
            <p:txBody>
              <a:bodyPr/>
              <a:lstStyle/>
              <a:p>
                <a:endParaRPr lang="en-US"/>
              </a:p>
            </p:txBody>
          </p:sp>
          <p:sp>
            <p:nvSpPr>
              <p:cNvPr id="598" name="Freeform 123"/>
              <p:cNvSpPr>
                <a:spLocks/>
              </p:cNvSpPr>
              <p:nvPr/>
            </p:nvSpPr>
            <p:spPr bwMode="auto">
              <a:xfrm>
                <a:off x="2819" y="1191"/>
                <a:ext cx="61" cy="69"/>
              </a:xfrm>
              <a:custGeom>
                <a:avLst/>
                <a:gdLst/>
                <a:ahLst/>
                <a:cxnLst>
                  <a:cxn ang="0">
                    <a:pos x="342" y="22"/>
                  </a:cxn>
                  <a:cxn ang="0">
                    <a:pos x="352" y="64"/>
                  </a:cxn>
                  <a:cxn ang="0">
                    <a:pos x="359" y="105"/>
                  </a:cxn>
                  <a:cxn ang="0">
                    <a:pos x="364" y="148"/>
                  </a:cxn>
                  <a:cxn ang="0">
                    <a:pos x="365" y="189"/>
                  </a:cxn>
                  <a:cxn ang="0">
                    <a:pos x="364" y="232"/>
                  </a:cxn>
                  <a:cxn ang="0">
                    <a:pos x="359" y="275"/>
                  </a:cxn>
                  <a:cxn ang="0">
                    <a:pos x="353" y="317"/>
                  </a:cxn>
                  <a:cxn ang="0">
                    <a:pos x="342" y="360"/>
                  </a:cxn>
                  <a:cxn ang="0">
                    <a:pos x="324" y="371"/>
                  </a:cxn>
                  <a:cxn ang="0">
                    <a:pos x="306" y="381"/>
                  </a:cxn>
                  <a:cxn ang="0">
                    <a:pos x="288" y="391"/>
                  </a:cxn>
                  <a:cxn ang="0">
                    <a:pos x="270" y="399"/>
                  </a:cxn>
                  <a:cxn ang="0">
                    <a:pos x="252" y="405"/>
                  </a:cxn>
                  <a:cxn ang="0">
                    <a:pos x="233" y="411"/>
                  </a:cxn>
                  <a:cxn ang="0">
                    <a:pos x="214" y="415"/>
                  </a:cxn>
                  <a:cxn ang="0">
                    <a:pos x="196" y="417"/>
                  </a:cxn>
                  <a:cxn ang="0">
                    <a:pos x="178" y="417"/>
                  </a:cxn>
                  <a:cxn ang="0">
                    <a:pos x="159" y="416"/>
                  </a:cxn>
                  <a:cxn ang="0">
                    <a:pos x="141" y="413"/>
                  </a:cxn>
                  <a:cxn ang="0">
                    <a:pos x="123" y="407"/>
                  </a:cxn>
                  <a:cxn ang="0">
                    <a:pos x="104" y="399"/>
                  </a:cxn>
                  <a:cxn ang="0">
                    <a:pos x="86" y="389"/>
                  </a:cxn>
                  <a:cxn ang="0">
                    <a:pos x="68" y="377"/>
                  </a:cxn>
                  <a:cxn ang="0">
                    <a:pos x="49" y="362"/>
                  </a:cxn>
                  <a:cxn ang="0">
                    <a:pos x="27" y="317"/>
                  </a:cxn>
                  <a:cxn ang="0">
                    <a:pos x="11" y="276"/>
                  </a:cxn>
                  <a:cxn ang="0">
                    <a:pos x="3" y="237"/>
                  </a:cxn>
                  <a:cxn ang="0">
                    <a:pos x="0" y="200"/>
                  </a:cxn>
                  <a:cxn ang="0">
                    <a:pos x="5" y="163"/>
                  </a:cxn>
                  <a:cxn ang="0">
                    <a:pos x="14" y="128"/>
                  </a:cxn>
                  <a:cxn ang="0">
                    <a:pos x="29" y="93"/>
                  </a:cxn>
                  <a:cxn ang="0">
                    <a:pos x="49" y="59"/>
                  </a:cxn>
                  <a:cxn ang="0">
                    <a:pos x="68" y="44"/>
                  </a:cxn>
                  <a:cxn ang="0">
                    <a:pos x="86" y="31"/>
                  </a:cxn>
                  <a:cxn ang="0">
                    <a:pos x="104" y="21"/>
                  </a:cxn>
                  <a:cxn ang="0">
                    <a:pos x="122" y="13"/>
                  </a:cxn>
                  <a:cxn ang="0">
                    <a:pos x="140" y="7"/>
                  </a:cxn>
                  <a:cxn ang="0">
                    <a:pos x="158" y="3"/>
                  </a:cxn>
                  <a:cxn ang="0">
                    <a:pos x="176" y="1"/>
                  </a:cxn>
                  <a:cxn ang="0">
                    <a:pos x="195" y="0"/>
                  </a:cxn>
                  <a:cxn ang="0">
                    <a:pos x="213" y="1"/>
                  </a:cxn>
                  <a:cxn ang="0">
                    <a:pos x="232" y="2"/>
                  </a:cxn>
                  <a:cxn ang="0">
                    <a:pos x="251" y="4"/>
                  </a:cxn>
                  <a:cxn ang="0">
                    <a:pos x="269" y="7"/>
                  </a:cxn>
                  <a:cxn ang="0">
                    <a:pos x="287" y="11"/>
                  </a:cxn>
                  <a:cxn ang="0">
                    <a:pos x="306" y="15"/>
                  </a:cxn>
                  <a:cxn ang="0">
                    <a:pos x="324" y="18"/>
                  </a:cxn>
                  <a:cxn ang="0">
                    <a:pos x="342" y="22"/>
                  </a:cxn>
                </a:cxnLst>
                <a:rect l="0" t="0" r="r" b="b"/>
                <a:pathLst>
                  <a:path w="365" h="417">
                    <a:moveTo>
                      <a:pt x="342" y="22"/>
                    </a:moveTo>
                    <a:lnTo>
                      <a:pt x="352" y="64"/>
                    </a:lnTo>
                    <a:lnTo>
                      <a:pt x="359" y="105"/>
                    </a:lnTo>
                    <a:lnTo>
                      <a:pt x="364" y="148"/>
                    </a:lnTo>
                    <a:lnTo>
                      <a:pt x="365" y="189"/>
                    </a:lnTo>
                    <a:lnTo>
                      <a:pt x="364" y="232"/>
                    </a:lnTo>
                    <a:lnTo>
                      <a:pt x="359" y="275"/>
                    </a:lnTo>
                    <a:lnTo>
                      <a:pt x="353" y="317"/>
                    </a:lnTo>
                    <a:lnTo>
                      <a:pt x="342" y="360"/>
                    </a:lnTo>
                    <a:lnTo>
                      <a:pt x="324" y="371"/>
                    </a:lnTo>
                    <a:lnTo>
                      <a:pt x="306" y="381"/>
                    </a:lnTo>
                    <a:lnTo>
                      <a:pt x="288" y="391"/>
                    </a:lnTo>
                    <a:lnTo>
                      <a:pt x="270" y="399"/>
                    </a:lnTo>
                    <a:lnTo>
                      <a:pt x="252" y="405"/>
                    </a:lnTo>
                    <a:lnTo>
                      <a:pt x="233" y="411"/>
                    </a:lnTo>
                    <a:lnTo>
                      <a:pt x="214" y="415"/>
                    </a:lnTo>
                    <a:lnTo>
                      <a:pt x="196" y="417"/>
                    </a:lnTo>
                    <a:lnTo>
                      <a:pt x="178" y="417"/>
                    </a:lnTo>
                    <a:lnTo>
                      <a:pt x="159" y="416"/>
                    </a:lnTo>
                    <a:lnTo>
                      <a:pt x="141" y="413"/>
                    </a:lnTo>
                    <a:lnTo>
                      <a:pt x="123" y="407"/>
                    </a:lnTo>
                    <a:lnTo>
                      <a:pt x="104" y="399"/>
                    </a:lnTo>
                    <a:lnTo>
                      <a:pt x="86" y="389"/>
                    </a:lnTo>
                    <a:lnTo>
                      <a:pt x="68" y="377"/>
                    </a:lnTo>
                    <a:lnTo>
                      <a:pt x="49" y="362"/>
                    </a:lnTo>
                    <a:lnTo>
                      <a:pt x="27" y="317"/>
                    </a:lnTo>
                    <a:lnTo>
                      <a:pt x="11" y="276"/>
                    </a:lnTo>
                    <a:lnTo>
                      <a:pt x="3" y="237"/>
                    </a:lnTo>
                    <a:lnTo>
                      <a:pt x="0" y="200"/>
                    </a:lnTo>
                    <a:lnTo>
                      <a:pt x="5" y="163"/>
                    </a:lnTo>
                    <a:lnTo>
                      <a:pt x="14" y="128"/>
                    </a:lnTo>
                    <a:lnTo>
                      <a:pt x="29" y="93"/>
                    </a:lnTo>
                    <a:lnTo>
                      <a:pt x="49" y="59"/>
                    </a:lnTo>
                    <a:lnTo>
                      <a:pt x="68" y="44"/>
                    </a:lnTo>
                    <a:lnTo>
                      <a:pt x="86" y="31"/>
                    </a:lnTo>
                    <a:lnTo>
                      <a:pt x="104" y="21"/>
                    </a:lnTo>
                    <a:lnTo>
                      <a:pt x="122" y="13"/>
                    </a:lnTo>
                    <a:lnTo>
                      <a:pt x="140" y="7"/>
                    </a:lnTo>
                    <a:lnTo>
                      <a:pt x="158" y="3"/>
                    </a:lnTo>
                    <a:lnTo>
                      <a:pt x="176" y="1"/>
                    </a:lnTo>
                    <a:lnTo>
                      <a:pt x="195" y="0"/>
                    </a:lnTo>
                    <a:lnTo>
                      <a:pt x="213" y="1"/>
                    </a:lnTo>
                    <a:lnTo>
                      <a:pt x="232" y="2"/>
                    </a:lnTo>
                    <a:lnTo>
                      <a:pt x="251" y="4"/>
                    </a:lnTo>
                    <a:lnTo>
                      <a:pt x="269" y="7"/>
                    </a:lnTo>
                    <a:lnTo>
                      <a:pt x="287" y="11"/>
                    </a:lnTo>
                    <a:lnTo>
                      <a:pt x="306" y="15"/>
                    </a:lnTo>
                    <a:lnTo>
                      <a:pt x="324" y="18"/>
                    </a:lnTo>
                    <a:lnTo>
                      <a:pt x="342" y="22"/>
                    </a:lnTo>
                    <a:close/>
                  </a:path>
                </a:pathLst>
              </a:custGeom>
              <a:solidFill>
                <a:srgbClr val="4C87ED"/>
              </a:solidFill>
              <a:ln w="9525">
                <a:noFill/>
                <a:round/>
                <a:headEnd/>
                <a:tailEnd/>
              </a:ln>
            </p:spPr>
            <p:txBody>
              <a:bodyPr/>
              <a:lstStyle/>
              <a:p>
                <a:endParaRPr lang="en-US"/>
              </a:p>
            </p:txBody>
          </p:sp>
          <p:sp>
            <p:nvSpPr>
              <p:cNvPr id="599" name="Freeform 124"/>
              <p:cNvSpPr>
                <a:spLocks/>
              </p:cNvSpPr>
              <p:nvPr/>
            </p:nvSpPr>
            <p:spPr bwMode="auto">
              <a:xfrm>
                <a:off x="2820" y="1192"/>
                <a:ext cx="57" cy="66"/>
              </a:xfrm>
              <a:custGeom>
                <a:avLst/>
                <a:gdLst/>
                <a:ahLst/>
                <a:cxnLst>
                  <a:cxn ang="0">
                    <a:pos x="316" y="26"/>
                  </a:cxn>
                  <a:cxn ang="0">
                    <a:pos x="327" y="65"/>
                  </a:cxn>
                  <a:cxn ang="0">
                    <a:pos x="334" y="103"/>
                  </a:cxn>
                  <a:cxn ang="0">
                    <a:pos x="340" y="141"/>
                  </a:cxn>
                  <a:cxn ang="0">
                    <a:pos x="342" y="179"/>
                  </a:cxn>
                  <a:cxn ang="0">
                    <a:pos x="341" y="217"/>
                  </a:cxn>
                  <a:cxn ang="0">
                    <a:pos x="336" y="255"/>
                  </a:cxn>
                  <a:cxn ang="0">
                    <a:pos x="328" y="293"/>
                  </a:cxn>
                  <a:cxn ang="0">
                    <a:pos x="316" y="331"/>
                  </a:cxn>
                  <a:cxn ang="0">
                    <a:pos x="300" y="344"/>
                  </a:cxn>
                  <a:cxn ang="0">
                    <a:pos x="283" y="355"/>
                  </a:cxn>
                  <a:cxn ang="0">
                    <a:pos x="267" y="365"/>
                  </a:cxn>
                  <a:cxn ang="0">
                    <a:pos x="250" y="374"/>
                  </a:cxn>
                  <a:cxn ang="0">
                    <a:pos x="234" y="381"/>
                  </a:cxn>
                  <a:cxn ang="0">
                    <a:pos x="217" y="387"/>
                  </a:cxn>
                  <a:cxn ang="0">
                    <a:pos x="201" y="392"/>
                  </a:cxn>
                  <a:cxn ang="0">
                    <a:pos x="184" y="394"/>
                  </a:cxn>
                  <a:cxn ang="0">
                    <a:pos x="167" y="395"/>
                  </a:cxn>
                  <a:cxn ang="0">
                    <a:pos x="150" y="393"/>
                  </a:cxn>
                  <a:cxn ang="0">
                    <a:pos x="134" y="390"/>
                  </a:cxn>
                  <a:cxn ang="0">
                    <a:pos x="117" y="384"/>
                  </a:cxn>
                  <a:cxn ang="0">
                    <a:pos x="100" y="375"/>
                  </a:cxn>
                  <a:cxn ang="0">
                    <a:pos x="84" y="364"/>
                  </a:cxn>
                  <a:cxn ang="0">
                    <a:pos x="67" y="351"/>
                  </a:cxn>
                  <a:cxn ang="0">
                    <a:pos x="51" y="333"/>
                  </a:cxn>
                  <a:cxn ang="0">
                    <a:pos x="28" y="294"/>
                  </a:cxn>
                  <a:cxn ang="0">
                    <a:pos x="12" y="256"/>
                  </a:cxn>
                  <a:cxn ang="0">
                    <a:pos x="2" y="221"/>
                  </a:cxn>
                  <a:cxn ang="0">
                    <a:pos x="0" y="187"/>
                  </a:cxn>
                  <a:cxn ang="0">
                    <a:pos x="3" y="154"/>
                  </a:cxn>
                  <a:cxn ang="0">
                    <a:pos x="14" y="123"/>
                  </a:cxn>
                  <a:cxn ang="0">
                    <a:pos x="30" y="91"/>
                  </a:cxn>
                  <a:cxn ang="0">
                    <a:pos x="51" y="60"/>
                  </a:cxn>
                  <a:cxn ang="0">
                    <a:pos x="67" y="44"/>
                  </a:cxn>
                  <a:cxn ang="0">
                    <a:pos x="84" y="31"/>
                  </a:cxn>
                  <a:cxn ang="0">
                    <a:pos x="100" y="20"/>
                  </a:cxn>
                  <a:cxn ang="0">
                    <a:pos x="117" y="12"/>
                  </a:cxn>
                  <a:cxn ang="0">
                    <a:pos x="133" y="6"/>
                  </a:cxn>
                  <a:cxn ang="0">
                    <a:pos x="150" y="2"/>
                  </a:cxn>
                  <a:cxn ang="0">
                    <a:pos x="166" y="0"/>
                  </a:cxn>
                  <a:cxn ang="0">
                    <a:pos x="183" y="0"/>
                  </a:cxn>
                  <a:cxn ang="0">
                    <a:pos x="200" y="1"/>
                  </a:cxn>
                  <a:cxn ang="0">
                    <a:pos x="217" y="3"/>
                  </a:cxn>
                  <a:cxn ang="0">
                    <a:pos x="233" y="5"/>
                  </a:cxn>
                  <a:cxn ang="0">
                    <a:pos x="250" y="9"/>
                  </a:cxn>
                  <a:cxn ang="0">
                    <a:pos x="267" y="13"/>
                  </a:cxn>
                  <a:cxn ang="0">
                    <a:pos x="283" y="17"/>
                  </a:cxn>
                  <a:cxn ang="0">
                    <a:pos x="300" y="22"/>
                  </a:cxn>
                  <a:cxn ang="0">
                    <a:pos x="316" y="26"/>
                  </a:cxn>
                </a:cxnLst>
                <a:rect l="0" t="0" r="r" b="b"/>
                <a:pathLst>
                  <a:path w="342" h="395">
                    <a:moveTo>
                      <a:pt x="316" y="26"/>
                    </a:moveTo>
                    <a:lnTo>
                      <a:pt x="327" y="65"/>
                    </a:lnTo>
                    <a:lnTo>
                      <a:pt x="334" y="103"/>
                    </a:lnTo>
                    <a:lnTo>
                      <a:pt x="340" y="141"/>
                    </a:lnTo>
                    <a:lnTo>
                      <a:pt x="342" y="179"/>
                    </a:lnTo>
                    <a:lnTo>
                      <a:pt x="341" y="217"/>
                    </a:lnTo>
                    <a:lnTo>
                      <a:pt x="336" y="255"/>
                    </a:lnTo>
                    <a:lnTo>
                      <a:pt x="328" y="293"/>
                    </a:lnTo>
                    <a:lnTo>
                      <a:pt x="316" y="331"/>
                    </a:lnTo>
                    <a:lnTo>
                      <a:pt x="300" y="344"/>
                    </a:lnTo>
                    <a:lnTo>
                      <a:pt x="283" y="355"/>
                    </a:lnTo>
                    <a:lnTo>
                      <a:pt x="267" y="365"/>
                    </a:lnTo>
                    <a:lnTo>
                      <a:pt x="250" y="374"/>
                    </a:lnTo>
                    <a:lnTo>
                      <a:pt x="234" y="381"/>
                    </a:lnTo>
                    <a:lnTo>
                      <a:pt x="217" y="387"/>
                    </a:lnTo>
                    <a:lnTo>
                      <a:pt x="201" y="392"/>
                    </a:lnTo>
                    <a:lnTo>
                      <a:pt x="184" y="394"/>
                    </a:lnTo>
                    <a:lnTo>
                      <a:pt x="167" y="395"/>
                    </a:lnTo>
                    <a:lnTo>
                      <a:pt x="150" y="393"/>
                    </a:lnTo>
                    <a:lnTo>
                      <a:pt x="134" y="390"/>
                    </a:lnTo>
                    <a:lnTo>
                      <a:pt x="117" y="384"/>
                    </a:lnTo>
                    <a:lnTo>
                      <a:pt x="100" y="375"/>
                    </a:lnTo>
                    <a:lnTo>
                      <a:pt x="84" y="364"/>
                    </a:lnTo>
                    <a:lnTo>
                      <a:pt x="67" y="351"/>
                    </a:lnTo>
                    <a:lnTo>
                      <a:pt x="51" y="333"/>
                    </a:lnTo>
                    <a:lnTo>
                      <a:pt x="28" y="294"/>
                    </a:lnTo>
                    <a:lnTo>
                      <a:pt x="12" y="256"/>
                    </a:lnTo>
                    <a:lnTo>
                      <a:pt x="2" y="221"/>
                    </a:lnTo>
                    <a:lnTo>
                      <a:pt x="0" y="187"/>
                    </a:lnTo>
                    <a:lnTo>
                      <a:pt x="3" y="154"/>
                    </a:lnTo>
                    <a:lnTo>
                      <a:pt x="14" y="123"/>
                    </a:lnTo>
                    <a:lnTo>
                      <a:pt x="30" y="91"/>
                    </a:lnTo>
                    <a:lnTo>
                      <a:pt x="51" y="60"/>
                    </a:lnTo>
                    <a:lnTo>
                      <a:pt x="67" y="44"/>
                    </a:lnTo>
                    <a:lnTo>
                      <a:pt x="84" y="31"/>
                    </a:lnTo>
                    <a:lnTo>
                      <a:pt x="100" y="20"/>
                    </a:lnTo>
                    <a:lnTo>
                      <a:pt x="117" y="12"/>
                    </a:lnTo>
                    <a:lnTo>
                      <a:pt x="133" y="6"/>
                    </a:lnTo>
                    <a:lnTo>
                      <a:pt x="150" y="2"/>
                    </a:lnTo>
                    <a:lnTo>
                      <a:pt x="166" y="0"/>
                    </a:lnTo>
                    <a:lnTo>
                      <a:pt x="183" y="0"/>
                    </a:lnTo>
                    <a:lnTo>
                      <a:pt x="200" y="1"/>
                    </a:lnTo>
                    <a:lnTo>
                      <a:pt x="217" y="3"/>
                    </a:lnTo>
                    <a:lnTo>
                      <a:pt x="233" y="5"/>
                    </a:lnTo>
                    <a:lnTo>
                      <a:pt x="250" y="9"/>
                    </a:lnTo>
                    <a:lnTo>
                      <a:pt x="267" y="13"/>
                    </a:lnTo>
                    <a:lnTo>
                      <a:pt x="283" y="17"/>
                    </a:lnTo>
                    <a:lnTo>
                      <a:pt x="300" y="22"/>
                    </a:lnTo>
                    <a:lnTo>
                      <a:pt x="316" y="26"/>
                    </a:lnTo>
                    <a:close/>
                  </a:path>
                </a:pathLst>
              </a:custGeom>
              <a:solidFill>
                <a:srgbClr val="5689F4"/>
              </a:solidFill>
              <a:ln w="9525">
                <a:noFill/>
                <a:round/>
                <a:headEnd/>
                <a:tailEnd/>
              </a:ln>
            </p:spPr>
            <p:txBody>
              <a:bodyPr/>
              <a:lstStyle/>
              <a:p>
                <a:endParaRPr lang="en-US"/>
              </a:p>
            </p:txBody>
          </p:sp>
          <p:sp>
            <p:nvSpPr>
              <p:cNvPr id="600" name="Freeform 125"/>
              <p:cNvSpPr>
                <a:spLocks/>
              </p:cNvSpPr>
              <p:nvPr/>
            </p:nvSpPr>
            <p:spPr bwMode="auto">
              <a:xfrm>
                <a:off x="2754" y="1187"/>
                <a:ext cx="29" cy="52"/>
              </a:xfrm>
              <a:custGeom>
                <a:avLst/>
                <a:gdLst/>
                <a:ahLst/>
                <a:cxnLst>
                  <a:cxn ang="0">
                    <a:pos x="0" y="16"/>
                  </a:cxn>
                  <a:cxn ang="0">
                    <a:pos x="175" y="0"/>
                  </a:cxn>
                  <a:cxn ang="0">
                    <a:pos x="175" y="11"/>
                  </a:cxn>
                  <a:cxn ang="0">
                    <a:pos x="7" y="29"/>
                  </a:cxn>
                  <a:cxn ang="0">
                    <a:pos x="8" y="311"/>
                  </a:cxn>
                  <a:cxn ang="0">
                    <a:pos x="0" y="311"/>
                  </a:cxn>
                  <a:cxn ang="0">
                    <a:pos x="0" y="16"/>
                  </a:cxn>
                </a:cxnLst>
                <a:rect l="0" t="0" r="r" b="b"/>
                <a:pathLst>
                  <a:path w="175" h="311">
                    <a:moveTo>
                      <a:pt x="0" y="16"/>
                    </a:moveTo>
                    <a:lnTo>
                      <a:pt x="175" y="0"/>
                    </a:lnTo>
                    <a:lnTo>
                      <a:pt x="175" y="11"/>
                    </a:lnTo>
                    <a:lnTo>
                      <a:pt x="7" y="29"/>
                    </a:lnTo>
                    <a:lnTo>
                      <a:pt x="8" y="311"/>
                    </a:lnTo>
                    <a:lnTo>
                      <a:pt x="0" y="311"/>
                    </a:lnTo>
                    <a:lnTo>
                      <a:pt x="0" y="16"/>
                    </a:lnTo>
                    <a:close/>
                  </a:path>
                </a:pathLst>
              </a:custGeom>
              <a:solidFill>
                <a:srgbClr val="5B6670"/>
              </a:solidFill>
              <a:ln w="9525">
                <a:noFill/>
                <a:round/>
                <a:headEnd/>
                <a:tailEnd/>
              </a:ln>
            </p:spPr>
            <p:txBody>
              <a:bodyPr/>
              <a:lstStyle/>
              <a:p>
                <a:endParaRPr lang="en-US"/>
              </a:p>
            </p:txBody>
          </p:sp>
          <p:sp>
            <p:nvSpPr>
              <p:cNvPr id="601" name="Freeform 126"/>
              <p:cNvSpPr>
                <a:spLocks/>
              </p:cNvSpPr>
              <p:nvPr/>
            </p:nvSpPr>
            <p:spPr bwMode="auto">
              <a:xfrm>
                <a:off x="2754" y="1193"/>
                <a:ext cx="29" cy="5"/>
              </a:xfrm>
              <a:custGeom>
                <a:avLst/>
                <a:gdLst/>
                <a:ahLst/>
                <a:cxnLst>
                  <a:cxn ang="0">
                    <a:pos x="3" y="13"/>
                  </a:cxn>
                  <a:cxn ang="0">
                    <a:pos x="173" y="0"/>
                  </a:cxn>
                  <a:cxn ang="0">
                    <a:pos x="173" y="12"/>
                  </a:cxn>
                  <a:cxn ang="0">
                    <a:pos x="0" y="27"/>
                  </a:cxn>
                  <a:cxn ang="0">
                    <a:pos x="3" y="13"/>
                  </a:cxn>
                </a:cxnLst>
                <a:rect l="0" t="0" r="r" b="b"/>
                <a:pathLst>
                  <a:path w="173" h="27">
                    <a:moveTo>
                      <a:pt x="3" y="13"/>
                    </a:moveTo>
                    <a:lnTo>
                      <a:pt x="173" y="0"/>
                    </a:lnTo>
                    <a:lnTo>
                      <a:pt x="173" y="12"/>
                    </a:lnTo>
                    <a:lnTo>
                      <a:pt x="0" y="27"/>
                    </a:lnTo>
                    <a:lnTo>
                      <a:pt x="3" y="13"/>
                    </a:lnTo>
                    <a:close/>
                  </a:path>
                </a:pathLst>
              </a:custGeom>
              <a:solidFill>
                <a:srgbClr val="5B6670"/>
              </a:solidFill>
              <a:ln w="9525">
                <a:noFill/>
                <a:round/>
                <a:headEnd/>
                <a:tailEnd/>
              </a:ln>
            </p:spPr>
            <p:txBody>
              <a:bodyPr/>
              <a:lstStyle/>
              <a:p>
                <a:endParaRPr lang="en-US"/>
              </a:p>
            </p:txBody>
          </p:sp>
          <p:sp>
            <p:nvSpPr>
              <p:cNvPr id="602" name="Freeform 127"/>
              <p:cNvSpPr>
                <a:spLocks/>
              </p:cNvSpPr>
              <p:nvPr/>
            </p:nvSpPr>
            <p:spPr bwMode="auto">
              <a:xfrm>
                <a:off x="2755" y="1202"/>
                <a:ext cx="28" cy="4"/>
              </a:xfrm>
              <a:custGeom>
                <a:avLst/>
                <a:gdLst/>
                <a:ahLst/>
                <a:cxnLst>
                  <a:cxn ang="0">
                    <a:pos x="3" y="11"/>
                  </a:cxn>
                  <a:cxn ang="0">
                    <a:pos x="167" y="0"/>
                  </a:cxn>
                  <a:cxn ang="0">
                    <a:pos x="167" y="12"/>
                  </a:cxn>
                  <a:cxn ang="0">
                    <a:pos x="0" y="23"/>
                  </a:cxn>
                  <a:cxn ang="0">
                    <a:pos x="3" y="11"/>
                  </a:cxn>
                </a:cxnLst>
                <a:rect l="0" t="0" r="r" b="b"/>
                <a:pathLst>
                  <a:path w="167" h="23">
                    <a:moveTo>
                      <a:pt x="3" y="11"/>
                    </a:moveTo>
                    <a:lnTo>
                      <a:pt x="167" y="0"/>
                    </a:lnTo>
                    <a:lnTo>
                      <a:pt x="167" y="12"/>
                    </a:lnTo>
                    <a:lnTo>
                      <a:pt x="0" y="23"/>
                    </a:lnTo>
                    <a:lnTo>
                      <a:pt x="3" y="11"/>
                    </a:lnTo>
                    <a:close/>
                  </a:path>
                </a:pathLst>
              </a:custGeom>
              <a:solidFill>
                <a:srgbClr val="5B6670"/>
              </a:solidFill>
              <a:ln w="9525">
                <a:noFill/>
                <a:round/>
                <a:headEnd/>
                <a:tailEnd/>
              </a:ln>
            </p:spPr>
            <p:txBody>
              <a:bodyPr/>
              <a:lstStyle/>
              <a:p>
                <a:endParaRPr lang="en-US"/>
              </a:p>
            </p:txBody>
          </p:sp>
          <p:sp>
            <p:nvSpPr>
              <p:cNvPr id="603" name="Freeform 128"/>
              <p:cNvSpPr>
                <a:spLocks/>
              </p:cNvSpPr>
              <p:nvPr/>
            </p:nvSpPr>
            <p:spPr bwMode="auto">
              <a:xfrm>
                <a:off x="2755" y="1202"/>
                <a:ext cx="28" cy="3"/>
              </a:xfrm>
              <a:custGeom>
                <a:avLst/>
                <a:gdLst/>
                <a:ahLst/>
                <a:cxnLst>
                  <a:cxn ang="0">
                    <a:pos x="3" y="11"/>
                  </a:cxn>
                  <a:cxn ang="0">
                    <a:pos x="167" y="0"/>
                  </a:cxn>
                  <a:cxn ang="0">
                    <a:pos x="167" y="9"/>
                  </a:cxn>
                  <a:cxn ang="0">
                    <a:pos x="0" y="19"/>
                  </a:cxn>
                  <a:cxn ang="0">
                    <a:pos x="3" y="11"/>
                  </a:cxn>
                </a:cxnLst>
                <a:rect l="0" t="0" r="r" b="b"/>
                <a:pathLst>
                  <a:path w="167" h="19">
                    <a:moveTo>
                      <a:pt x="3" y="11"/>
                    </a:moveTo>
                    <a:lnTo>
                      <a:pt x="167" y="0"/>
                    </a:lnTo>
                    <a:lnTo>
                      <a:pt x="167" y="9"/>
                    </a:lnTo>
                    <a:lnTo>
                      <a:pt x="0" y="19"/>
                    </a:lnTo>
                    <a:lnTo>
                      <a:pt x="3" y="11"/>
                    </a:lnTo>
                    <a:close/>
                  </a:path>
                </a:pathLst>
              </a:custGeom>
              <a:solidFill>
                <a:srgbClr val="DBC4AF"/>
              </a:solidFill>
              <a:ln w="9525">
                <a:noFill/>
                <a:round/>
                <a:headEnd/>
                <a:tailEnd/>
              </a:ln>
            </p:spPr>
            <p:txBody>
              <a:bodyPr/>
              <a:lstStyle/>
              <a:p>
                <a:endParaRPr lang="en-US"/>
              </a:p>
            </p:txBody>
          </p:sp>
          <p:sp>
            <p:nvSpPr>
              <p:cNvPr id="604" name="Freeform 129"/>
              <p:cNvSpPr>
                <a:spLocks/>
              </p:cNvSpPr>
              <p:nvPr/>
            </p:nvSpPr>
            <p:spPr bwMode="auto">
              <a:xfrm>
                <a:off x="2754" y="1215"/>
                <a:ext cx="29" cy="4"/>
              </a:xfrm>
              <a:custGeom>
                <a:avLst/>
                <a:gdLst/>
                <a:ahLst/>
                <a:cxnLst>
                  <a:cxn ang="0">
                    <a:pos x="3" y="8"/>
                  </a:cxn>
                  <a:cxn ang="0">
                    <a:pos x="173" y="0"/>
                  </a:cxn>
                  <a:cxn ang="0">
                    <a:pos x="173" y="12"/>
                  </a:cxn>
                  <a:cxn ang="0">
                    <a:pos x="0" y="20"/>
                  </a:cxn>
                  <a:cxn ang="0">
                    <a:pos x="3" y="8"/>
                  </a:cxn>
                </a:cxnLst>
                <a:rect l="0" t="0" r="r" b="b"/>
                <a:pathLst>
                  <a:path w="173" h="20">
                    <a:moveTo>
                      <a:pt x="3" y="8"/>
                    </a:moveTo>
                    <a:lnTo>
                      <a:pt x="173" y="0"/>
                    </a:lnTo>
                    <a:lnTo>
                      <a:pt x="173" y="12"/>
                    </a:lnTo>
                    <a:lnTo>
                      <a:pt x="0" y="20"/>
                    </a:lnTo>
                    <a:lnTo>
                      <a:pt x="3" y="8"/>
                    </a:lnTo>
                    <a:close/>
                  </a:path>
                </a:pathLst>
              </a:custGeom>
              <a:solidFill>
                <a:srgbClr val="5B6670"/>
              </a:solidFill>
              <a:ln w="9525">
                <a:noFill/>
                <a:round/>
                <a:headEnd/>
                <a:tailEnd/>
              </a:ln>
            </p:spPr>
            <p:txBody>
              <a:bodyPr/>
              <a:lstStyle/>
              <a:p>
                <a:endParaRPr lang="en-US"/>
              </a:p>
            </p:txBody>
          </p:sp>
          <p:sp>
            <p:nvSpPr>
              <p:cNvPr id="605" name="Freeform 130"/>
              <p:cNvSpPr>
                <a:spLocks/>
              </p:cNvSpPr>
              <p:nvPr/>
            </p:nvSpPr>
            <p:spPr bwMode="auto">
              <a:xfrm>
                <a:off x="2755" y="1206"/>
                <a:ext cx="28" cy="11"/>
              </a:xfrm>
              <a:custGeom>
                <a:avLst/>
                <a:gdLst/>
                <a:ahLst/>
                <a:cxnLst>
                  <a:cxn ang="0">
                    <a:pos x="0" y="7"/>
                  </a:cxn>
                  <a:cxn ang="0">
                    <a:pos x="168" y="0"/>
                  </a:cxn>
                  <a:cxn ang="0">
                    <a:pos x="168" y="60"/>
                  </a:cxn>
                  <a:cxn ang="0">
                    <a:pos x="0" y="64"/>
                  </a:cxn>
                  <a:cxn ang="0">
                    <a:pos x="0" y="7"/>
                  </a:cxn>
                </a:cxnLst>
                <a:rect l="0" t="0" r="r" b="b"/>
                <a:pathLst>
                  <a:path w="168" h="64">
                    <a:moveTo>
                      <a:pt x="0" y="7"/>
                    </a:moveTo>
                    <a:lnTo>
                      <a:pt x="168" y="0"/>
                    </a:lnTo>
                    <a:lnTo>
                      <a:pt x="168" y="60"/>
                    </a:lnTo>
                    <a:lnTo>
                      <a:pt x="0" y="64"/>
                    </a:lnTo>
                    <a:lnTo>
                      <a:pt x="0" y="7"/>
                    </a:lnTo>
                    <a:close/>
                  </a:path>
                </a:pathLst>
              </a:custGeom>
              <a:solidFill>
                <a:srgbClr val="DBC4AF"/>
              </a:solidFill>
              <a:ln w="9525">
                <a:noFill/>
                <a:round/>
                <a:headEnd/>
                <a:tailEnd/>
              </a:ln>
            </p:spPr>
            <p:txBody>
              <a:bodyPr/>
              <a:lstStyle/>
              <a:p>
                <a:endParaRPr lang="en-US"/>
              </a:p>
            </p:txBody>
          </p:sp>
          <p:sp>
            <p:nvSpPr>
              <p:cNvPr id="606" name="Freeform 131"/>
              <p:cNvSpPr>
                <a:spLocks/>
              </p:cNvSpPr>
              <p:nvPr/>
            </p:nvSpPr>
            <p:spPr bwMode="auto">
              <a:xfrm>
                <a:off x="2755" y="1236"/>
                <a:ext cx="29" cy="3"/>
              </a:xfrm>
              <a:custGeom>
                <a:avLst/>
                <a:gdLst/>
                <a:ahLst/>
                <a:cxnLst>
                  <a:cxn ang="0">
                    <a:pos x="3" y="6"/>
                  </a:cxn>
                  <a:cxn ang="0">
                    <a:pos x="174" y="0"/>
                  </a:cxn>
                  <a:cxn ang="0">
                    <a:pos x="174" y="14"/>
                  </a:cxn>
                  <a:cxn ang="0">
                    <a:pos x="0" y="19"/>
                  </a:cxn>
                  <a:cxn ang="0">
                    <a:pos x="3" y="6"/>
                  </a:cxn>
                </a:cxnLst>
                <a:rect l="0" t="0" r="r" b="b"/>
                <a:pathLst>
                  <a:path w="174" h="19">
                    <a:moveTo>
                      <a:pt x="3" y="6"/>
                    </a:moveTo>
                    <a:lnTo>
                      <a:pt x="174" y="0"/>
                    </a:lnTo>
                    <a:lnTo>
                      <a:pt x="174" y="14"/>
                    </a:lnTo>
                    <a:lnTo>
                      <a:pt x="0" y="19"/>
                    </a:lnTo>
                    <a:lnTo>
                      <a:pt x="3" y="6"/>
                    </a:lnTo>
                    <a:close/>
                  </a:path>
                </a:pathLst>
              </a:custGeom>
              <a:solidFill>
                <a:srgbClr val="5B6670"/>
              </a:solidFill>
              <a:ln w="9525">
                <a:noFill/>
                <a:round/>
                <a:headEnd/>
                <a:tailEnd/>
              </a:ln>
            </p:spPr>
            <p:txBody>
              <a:bodyPr/>
              <a:lstStyle/>
              <a:p>
                <a:endParaRPr lang="en-US"/>
              </a:p>
            </p:txBody>
          </p:sp>
          <p:sp>
            <p:nvSpPr>
              <p:cNvPr id="607" name="Freeform 132"/>
              <p:cNvSpPr>
                <a:spLocks/>
              </p:cNvSpPr>
              <p:nvPr/>
            </p:nvSpPr>
            <p:spPr bwMode="auto">
              <a:xfrm>
                <a:off x="2814" y="1298"/>
                <a:ext cx="75" cy="7"/>
              </a:xfrm>
              <a:custGeom>
                <a:avLst/>
                <a:gdLst/>
                <a:ahLst/>
                <a:cxnLst>
                  <a:cxn ang="0">
                    <a:pos x="2" y="0"/>
                  </a:cxn>
                  <a:cxn ang="0">
                    <a:pos x="451" y="13"/>
                  </a:cxn>
                  <a:cxn ang="0">
                    <a:pos x="451" y="34"/>
                  </a:cxn>
                  <a:cxn ang="0">
                    <a:pos x="6" y="26"/>
                  </a:cxn>
                  <a:cxn ang="0">
                    <a:pos x="0" y="43"/>
                  </a:cxn>
                  <a:cxn ang="0">
                    <a:pos x="2" y="0"/>
                  </a:cxn>
                </a:cxnLst>
                <a:rect l="0" t="0" r="r" b="b"/>
                <a:pathLst>
                  <a:path w="451" h="43">
                    <a:moveTo>
                      <a:pt x="2" y="0"/>
                    </a:moveTo>
                    <a:lnTo>
                      <a:pt x="451" y="13"/>
                    </a:lnTo>
                    <a:lnTo>
                      <a:pt x="451" y="34"/>
                    </a:lnTo>
                    <a:lnTo>
                      <a:pt x="6" y="26"/>
                    </a:lnTo>
                    <a:lnTo>
                      <a:pt x="0" y="43"/>
                    </a:lnTo>
                    <a:lnTo>
                      <a:pt x="2" y="0"/>
                    </a:lnTo>
                    <a:close/>
                  </a:path>
                </a:pathLst>
              </a:custGeom>
              <a:solidFill>
                <a:srgbClr val="514F4F"/>
              </a:solidFill>
              <a:ln w="9525">
                <a:noFill/>
                <a:round/>
                <a:headEnd/>
                <a:tailEnd/>
              </a:ln>
            </p:spPr>
            <p:txBody>
              <a:bodyPr/>
              <a:lstStyle/>
              <a:p>
                <a:endParaRPr lang="en-US"/>
              </a:p>
            </p:txBody>
          </p:sp>
          <p:sp>
            <p:nvSpPr>
              <p:cNvPr id="608" name="Freeform 133"/>
              <p:cNvSpPr>
                <a:spLocks/>
              </p:cNvSpPr>
              <p:nvPr/>
            </p:nvSpPr>
            <p:spPr bwMode="auto">
              <a:xfrm>
                <a:off x="2815" y="1303"/>
                <a:ext cx="74" cy="3"/>
              </a:xfrm>
              <a:custGeom>
                <a:avLst/>
                <a:gdLst/>
                <a:ahLst/>
                <a:cxnLst>
                  <a:cxn ang="0">
                    <a:pos x="3" y="0"/>
                  </a:cxn>
                  <a:cxn ang="0">
                    <a:pos x="446" y="8"/>
                  </a:cxn>
                  <a:cxn ang="0">
                    <a:pos x="446" y="20"/>
                  </a:cxn>
                  <a:cxn ang="0">
                    <a:pos x="0" y="9"/>
                  </a:cxn>
                  <a:cxn ang="0">
                    <a:pos x="3" y="0"/>
                  </a:cxn>
                </a:cxnLst>
                <a:rect l="0" t="0" r="r" b="b"/>
                <a:pathLst>
                  <a:path w="446" h="20">
                    <a:moveTo>
                      <a:pt x="3" y="0"/>
                    </a:moveTo>
                    <a:lnTo>
                      <a:pt x="446" y="8"/>
                    </a:lnTo>
                    <a:lnTo>
                      <a:pt x="446" y="20"/>
                    </a:lnTo>
                    <a:lnTo>
                      <a:pt x="0" y="9"/>
                    </a:lnTo>
                    <a:lnTo>
                      <a:pt x="3" y="0"/>
                    </a:lnTo>
                    <a:close/>
                  </a:path>
                </a:pathLst>
              </a:custGeom>
              <a:solidFill>
                <a:srgbClr val="DBC4AF"/>
              </a:solidFill>
              <a:ln w="9525">
                <a:noFill/>
                <a:round/>
                <a:headEnd/>
                <a:tailEnd/>
              </a:ln>
            </p:spPr>
            <p:txBody>
              <a:bodyPr/>
              <a:lstStyle/>
              <a:p>
                <a:endParaRPr lang="en-US"/>
              </a:p>
            </p:txBody>
          </p:sp>
          <p:sp>
            <p:nvSpPr>
              <p:cNvPr id="609" name="Freeform 134"/>
              <p:cNvSpPr>
                <a:spLocks/>
              </p:cNvSpPr>
              <p:nvPr/>
            </p:nvSpPr>
            <p:spPr bwMode="auto">
              <a:xfrm>
                <a:off x="2815" y="1300"/>
                <a:ext cx="14" cy="2"/>
              </a:xfrm>
              <a:custGeom>
                <a:avLst/>
                <a:gdLst/>
                <a:ahLst/>
                <a:cxnLst>
                  <a:cxn ang="0">
                    <a:pos x="0" y="0"/>
                  </a:cxn>
                  <a:cxn ang="0">
                    <a:pos x="84" y="1"/>
                  </a:cxn>
                  <a:cxn ang="0">
                    <a:pos x="84" y="14"/>
                  </a:cxn>
                  <a:cxn ang="0">
                    <a:pos x="0" y="13"/>
                  </a:cxn>
                  <a:cxn ang="0">
                    <a:pos x="0" y="0"/>
                  </a:cxn>
                </a:cxnLst>
                <a:rect l="0" t="0" r="r" b="b"/>
                <a:pathLst>
                  <a:path w="84" h="14">
                    <a:moveTo>
                      <a:pt x="0" y="0"/>
                    </a:moveTo>
                    <a:lnTo>
                      <a:pt x="84" y="1"/>
                    </a:lnTo>
                    <a:lnTo>
                      <a:pt x="84" y="14"/>
                    </a:lnTo>
                    <a:lnTo>
                      <a:pt x="0" y="13"/>
                    </a:lnTo>
                    <a:lnTo>
                      <a:pt x="0" y="0"/>
                    </a:lnTo>
                    <a:close/>
                  </a:path>
                </a:pathLst>
              </a:custGeom>
              <a:solidFill>
                <a:srgbClr val="AA8E70"/>
              </a:solidFill>
              <a:ln w="9525">
                <a:noFill/>
                <a:round/>
                <a:headEnd/>
                <a:tailEnd/>
              </a:ln>
            </p:spPr>
            <p:txBody>
              <a:bodyPr/>
              <a:lstStyle/>
              <a:p>
                <a:endParaRPr lang="en-US"/>
              </a:p>
            </p:txBody>
          </p:sp>
          <p:sp>
            <p:nvSpPr>
              <p:cNvPr id="610" name="Freeform 135"/>
              <p:cNvSpPr>
                <a:spLocks/>
              </p:cNvSpPr>
              <p:nvPr/>
            </p:nvSpPr>
            <p:spPr bwMode="auto">
              <a:xfrm>
                <a:off x="2831" y="1300"/>
                <a:ext cx="14" cy="2"/>
              </a:xfrm>
              <a:custGeom>
                <a:avLst/>
                <a:gdLst/>
                <a:ahLst/>
                <a:cxnLst>
                  <a:cxn ang="0">
                    <a:pos x="0" y="0"/>
                  </a:cxn>
                  <a:cxn ang="0">
                    <a:pos x="85" y="2"/>
                  </a:cxn>
                  <a:cxn ang="0">
                    <a:pos x="85" y="15"/>
                  </a:cxn>
                  <a:cxn ang="0">
                    <a:pos x="0" y="14"/>
                  </a:cxn>
                  <a:cxn ang="0">
                    <a:pos x="0" y="0"/>
                  </a:cxn>
                </a:cxnLst>
                <a:rect l="0" t="0" r="r" b="b"/>
                <a:pathLst>
                  <a:path w="85" h="15">
                    <a:moveTo>
                      <a:pt x="0" y="0"/>
                    </a:moveTo>
                    <a:lnTo>
                      <a:pt x="85" y="2"/>
                    </a:lnTo>
                    <a:lnTo>
                      <a:pt x="85" y="15"/>
                    </a:lnTo>
                    <a:lnTo>
                      <a:pt x="0" y="14"/>
                    </a:lnTo>
                    <a:lnTo>
                      <a:pt x="0" y="0"/>
                    </a:lnTo>
                    <a:close/>
                  </a:path>
                </a:pathLst>
              </a:custGeom>
              <a:solidFill>
                <a:srgbClr val="AA8E70"/>
              </a:solidFill>
              <a:ln w="9525">
                <a:noFill/>
                <a:round/>
                <a:headEnd/>
                <a:tailEnd/>
              </a:ln>
            </p:spPr>
            <p:txBody>
              <a:bodyPr/>
              <a:lstStyle/>
              <a:p>
                <a:endParaRPr lang="en-US"/>
              </a:p>
            </p:txBody>
          </p:sp>
          <p:sp>
            <p:nvSpPr>
              <p:cNvPr id="611" name="Freeform 136"/>
              <p:cNvSpPr>
                <a:spLocks/>
              </p:cNvSpPr>
              <p:nvPr/>
            </p:nvSpPr>
            <p:spPr bwMode="auto">
              <a:xfrm>
                <a:off x="2847" y="1300"/>
                <a:ext cx="14" cy="2"/>
              </a:xfrm>
              <a:custGeom>
                <a:avLst/>
                <a:gdLst/>
                <a:ahLst/>
                <a:cxnLst>
                  <a:cxn ang="0">
                    <a:pos x="0" y="0"/>
                  </a:cxn>
                  <a:cxn ang="0">
                    <a:pos x="84" y="2"/>
                  </a:cxn>
                  <a:cxn ang="0">
                    <a:pos x="84" y="15"/>
                  </a:cxn>
                  <a:cxn ang="0">
                    <a:pos x="0" y="14"/>
                  </a:cxn>
                  <a:cxn ang="0">
                    <a:pos x="0" y="0"/>
                  </a:cxn>
                </a:cxnLst>
                <a:rect l="0" t="0" r="r" b="b"/>
                <a:pathLst>
                  <a:path w="84" h="15">
                    <a:moveTo>
                      <a:pt x="0" y="0"/>
                    </a:moveTo>
                    <a:lnTo>
                      <a:pt x="84" y="2"/>
                    </a:lnTo>
                    <a:lnTo>
                      <a:pt x="84" y="15"/>
                    </a:lnTo>
                    <a:lnTo>
                      <a:pt x="0" y="14"/>
                    </a:lnTo>
                    <a:lnTo>
                      <a:pt x="0" y="0"/>
                    </a:lnTo>
                    <a:close/>
                  </a:path>
                </a:pathLst>
              </a:custGeom>
              <a:solidFill>
                <a:srgbClr val="AA8E70"/>
              </a:solidFill>
              <a:ln w="9525">
                <a:noFill/>
                <a:round/>
                <a:headEnd/>
                <a:tailEnd/>
              </a:ln>
            </p:spPr>
            <p:txBody>
              <a:bodyPr/>
              <a:lstStyle/>
              <a:p>
                <a:endParaRPr lang="en-US"/>
              </a:p>
            </p:txBody>
          </p:sp>
          <p:sp>
            <p:nvSpPr>
              <p:cNvPr id="612" name="Freeform 137"/>
              <p:cNvSpPr>
                <a:spLocks/>
              </p:cNvSpPr>
              <p:nvPr/>
            </p:nvSpPr>
            <p:spPr bwMode="auto">
              <a:xfrm>
                <a:off x="2866" y="1301"/>
                <a:ext cx="14" cy="2"/>
              </a:xfrm>
              <a:custGeom>
                <a:avLst/>
                <a:gdLst/>
                <a:ahLst/>
                <a:cxnLst>
                  <a:cxn ang="0">
                    <a:pos x="0" y="0"/>
                  </a:cxn>
                  <a:cxn ang="0">
                    <a:pos x="85" y="3"/>
                  </a:cxn>
                  <a:cxn ang="0">
                    <a:pos x="85" y="15"/>
                  </a:cxn>
                  <a:cxn ang="0">
                    <a:pos x="0" y="13"/>
                  </a:cxn>
                  <a:cxn ang="0">
                    <a:pos x="0" y="0"/>
                  </a:cxn>
                </a:cxnLst>
                <a:rect l="0" t="0" r="r" b="b"/>
                <a:pathLst>
                  <a:path w="85" h="15">
                    <a:moveTo>
                      <a:pt x="0" y="0"/>
                    </a:moveTo>
                    <a:lnTo>
                      <a:pt x="85" y="3"/>
                    </a:lnTo>
                    <a:lnTo>
                      <a:pt x="85" y="15"/>
                    </a:lnTo>
                    <a:lnTo>
                      <a:pt x="0" y="13"/>
                    </a:lnTo>
                    <a:lnTo>
                      <a:pt x="0" y="0"/>
                    </a:lnTo>
                    <a:close/>
                  </a:path>
                </a:pathLst>
              </a:custGeom>
              <a:solidFill>
                <a:srgbClr val="AA8E70"/>
              </a:solidFill>
              <a:ln w="9525">
                <a:noFill/>
                <a:round/>
                <a:headEnd/>
                <a:tailEnd/>
              </a:ln>
            </p:spPr>
            <p:txBody>
              <a:bodyPr/>
              <a:lstStyle/>
              <a:p>
                <a:endParaRPr lang="en-US"/>
              </a:p>
            </p:txBody>
          </p:sp>
          <p:sp>
            <p:nvSpPr>
              <p:cNvPr id="613" name="Freeform 138"/>
              <p:cNvSpPr>
                <a:spLocks/>
              </p:cNvSpPr>
              <p:nvPr/>
            </p:nvSpPr>
            <p:spPr bwMode="auto">
              <a:xfrm>
                <a:off x="2815" y="1300"/>
                <a:ext cx="14" cy="1"/>
              </a:xfrm>
              <a:custGeom>
                <a:avLst/>
                <a:gdLst/>
                <a:ahLst/>
                <a:cxnLst>
                  <a:cxn ang="0">
                    <a:pos x="0" y="0"/>
                  </a:cxn>
                  <a:cxn ang="0">
                    <a:pos x="84" y="3"/>
                  </a:cxn>
                  <a:cxn ang="0">
                    <a:pos x="84" y="8"/>
                  </a:cxn>
                  <a:cxn ang="0">
                    <a:pos x="0" y="7"/>
                  </a:cxn>
                  <a:cxn ang="0">
                    <a:pos x="0" y="0"/>
                  </a:cxn>
                </a:cxnLst>
                <a:rect l="0" t="0" r="r" b="b"/>
                <a:pathLst>
                  <a:path w="84" h="8">
                    <a:moveTo>
                      <a:pt x="0" y="0"/>
                    </a:moveTo>
                    <a:lnTo>
                      <a:pt x="84" y="3"/>
                    </a:lnTo>
                    <a:lnTo>
                      <a:pt x="84" y="8"/>
                    </a:lnTo>
                    <a:lnTo>
                      <a:pt x="0" y="7"/>
                    </a:lnTo>
                    <a:lnTo>
                      <a:pt x="0" y="0"/>
                    </a:lnTo>
                    <a:close/>
                  </a:path>
                </a:pathLst>
              </a:custGeom>
              <a:solidFill>
                <a:srgbClr val="DBC4AF"/>
              </a:solidFill>
              <a:ln w="9525">
                <a:noFill/>
                <a:round/>
                <a:headEnd/>
                <a:tailEnd/>
              </a:ln>
            </p:spPr>
            <p:txBody>
              <a:bodyPr/>
              <a:lstStyle/>
              <a:p>
                <a:endParaRPr lang="en-US"/>
              </a:p>
            </p:txBody>
          </p:sp>
          <p:sp>
            <p:nvSpPr>
              <p:cNvPr id="614" name="Freeform 139"/>
              <p:cNvSpPr>
                <a:spLocks/>
              </p:cNvSpPr>
              <p:nvPr/>
            </p:nvSpPr>
            <p:spPr bwMode="auto">
              <a:xfrm>
                <a:off x="2831" y="1300"/>
                <a:ext cx="14" cy="1"/>
              </a:xfrm>
              <a:custGeom>
                <a:avLst/>
                <a:gdLst/>
                <a:ahLst/>
                <a:cxnLst>
                  <a:cxn ang="0">
                    <a:pos x="0" y="0"/>
                  </a:cxn>
                  <a:cxn ang="0">
                    <a:pos x="85" y="2"/>
                  </a:cxn>
                  <a:cxn ang="0">
                    <a:pos x="85" y="8"/>
                  </a:cxn>
                  <a:cxn ang="0">
                    <a:pos x="0" y="6"/>
                  </a:cxn>
                  <a:cxn ang="0">
                    <a:pos x="0" y="0"/>
                  </a:cxn>
                </a:cxnLst>
                <a:rect l="0" t="0" r="r" b="b"/>
                <a:pathLst>
                  <a:path w="85" h="8">
                    <a:moveTo>
                      <a:pt x="0" y="0"/>
                    </a:moveTo>
                    <a:lnTo>
                      <a:pt x="85" y="2"/>
                    </a:lnTo>
                    <a:lnTo>
                      <a:pt x="85" y="8"/>
                    </a:lnTo>
                    <a:lnTo>
                      <a:pt x="0" y="6"/>
                    </a:lnTo>
                    <a:lnTo>
                      <a:pt x="0" y="0"/>
                    </a:lnTo>
                    <a:close/>
                  </a:path>
                </a:pathLst>
              </a:custGeom>
              <a:solidFill>
                <a:srgbClr val="DBC4AF"/>
              </a:solidFill>
              <a:ln w="9525">
                <a:noFill/>
                <a:round/>
                <a:headEnd/>
                <a:tailEnd/>
              </a:ln>
            </p:spPr>
            <p:txBody>
              <a:bodyPr/>
              <a:lstStyle/>
              <a:p>
                <a:endParaRPr lang="en-US"/>
              </a:p>
            </p:txBody>
          </p:sp>
          <p:sp>
            <p:nvSpPr>
              <p:cNvPr id="615" name="Freeform 140"/>
              <p:cNvSpPr>
                <a:spLocks/>
              </p:cNvSpPr>
              <p:nvPr/>
            </p:nvSpPr>
            <p:spPr bwMode="auto">
              <a:xfrm>
                <a:off x="2847" y="1301"/>
                <a:ext cx="14" cy="1"/>
              </a:xfrm>
              <a:custGeom>
                <a:avLst/>
                <a:gdLst/>
                <a:ahLst/>
                <a:cxnLst>
                  <a:cxn ang="0">
                    <a:pos x="0" y="0"/>
                  </a:cxn>
                  <a:cxn ang="0">
                    <a:pos x="84" y="3"/>
                  </a:cxn>
                  <a:cxn ang="0">
                    <a:pos x="84" y="8"/>
                  </a:cxn>
                  <a:cxn ang="0">
                    <a:pos x="0" y="6"/>
                  </a:cxn>
                  <a:cxn ang="0">
                    <a:pos x="0" y="0"/>
                  </a:cxn>
                </a:cxnLst>
                <a:rect l="0" t="0" r="r" b="b"/>
                <a:pathLst>
                  <a:path w="84" h="8">
                    <a:moveTo>
                      <a:pt x="0" y="0"/>
                    </a:moveTo>
                    <a:lnTo>
                      <a:pt x="84" y="3"/>
                    </a:lnTo>
                    <a:lnTo>
                      <a:pt x="84" y="8"/>
                    </a:lnTo>
                    <a:lnTo>
                      <a:pt x="0" y="6"/>
                    </a:lnTo>
                    <a:lnTo>
                      <a:pt x="0" y="0"/>
                    </a:lnTo>
                    <a:close/>
                  </a:path>
                </a:pathLst>
              </a:custGeom>
              <a:solidFill>
                <a:srgbClr val="DBC4AF"/>
              </a:solidFill>
              <a:ln w="9525">
                <a:noFill/>
                <a:round/>
                <a:headEnd/>
                <a:tailEnd/>
              </a:ln>
            </p:spPr>
            <p:txBody>
              <a:bodyPr/>
              <a:lstStyle/>
              <a:p>
                <a:endParaRPr lang="en-US"/>
              </a:p>
            </p:txBody>
          </p:sp>
          <p:sp>
            <p:nvSpPr>
              <p:cNvPr id="616" name="Freeform 141"/>
              <p:cNvSpPr>
                <a:spLocks/>
              </p:cNvSpPr>
              <p:nvPr/>
            </p:nvSpPr>
            <p:spPr bwMode="auto">
              <a:xfrm>
                <a:off x="2866" y="1301"/>
                <a:ext cx="14" cy="1"/>
              </a:xfrm>
              <a:custGeom>
                <a:avLst/>
                <a:gdLst/>
                <a:ahLst/>
                <a:cxnLst>
                  <a:cxn ang="0">
                    <a:pos x="0" y="0"/>
                  </a:cxn>
                  <a:cxn ang="0">
                    <a:pos x="85" y="2"/>
                  </a:cxn>
                  <a:cxn ang="0">
                    <a:pos x="85" y="7"/>
                  </a:cxn>
                  <a:cxn ang="0">
                    <a:pos x="0" y="5"/>
                  </a:cxn>
                  <a:cxn ang="0">
                    <a:pos x="0" y="0"/>
                  </a:cxn>
                </a:cxnLst>
                <a:rect l="0" t="0" r="r" b="b"/>
                <a:pathLst>
                  <a:path w="85" h="7">
                    <a:moveTo>
                      <a:pt x="0" y="0"/>
                    </a:moveTo>
                    <a:lnTo>
                      <a:pt x="85" y="2"/>
                    </a:lnTo>
                    <a:lnTo>
                      <a:pt x="85" y="7"/>
                    </a:lnTo>
                    <a:lnTo>
                      <a:pt x="0" y="5"/>
                    </a:lnTo>
                    <a:lnTo>
                      <a:pt x="0" y="0"/>
                    </a:lnTo>
                    <a:close/>
                  </a:path>
                </a:pathLst>
              </a:custGeom>
              <a:solidFill>
                <a:srgbClr val="DBC4AF"/>
              </a:solidFill>
              <a:ln w="9525">
                <a:noFill/>
                <a:round/>
                <a:headEnd/>
                <a:tailEnd/>
              </a:ln>
            </p:spPr>
            <p:txBody>
              <a:bodyPr/>
              <a:lstStyle/>
              <a:p>
                <a:endParaRPr lang="en-US"/>
              </a:p>
            </p:txBody>
          </p:sp>
          <p:sp>
            <p:nvSpPr>
              <p:cNvPr id="617" name="Freeform 142"/>
              <p:cNvSpPr>
                <a:spLocks/>
              </p:cNvSpPr>
              <p:nvPr/>
            </p:nvSpPr>
            <p:spPr bwMode="auto">
              <a:xfrm>
                <a:off x="2958" y="1169"/>
                <a:ext cx="9" cy="142"/>
              </a:xfrm>
              <a:custGeom>
                <a:avLst/>
                <a:gdLst/>
                <a:ahLst/>
                <a:cxnLst>
                  <a:cxn ang="0">
                    <a:pos x="39" y="76"/>
                  </a:cxn>
                  <a:cxn ang="0">
                    <a:pos x="52" y="114"/>
                  </a:cxn>
                  <a:cxn ang="0">
                    <a:pos x="52" y="816"/>
                  </a:cxn>
                  <a:cxn ang="0">
                    <a:pos x="0" y="854"/>
                  </a:cxn>
                  <a:cxn ang="0">
                    <a:pos x="0" y="0"/>
                  </a:cxn>
                  <a:cxn ang="0">
                    <a:pos x="39" y="76"/>
                  </a:cxn>
                </a:cxnLst>
                <a:rect l="0" t="0" r="r" b="b"/>
                <a:pathLst>
                  <a:path w="52" h="854">
                    <a:moveTo>
                      <a:pt x="39" y="76"/>
                    </a:moveTo>
                    <a:lnTo>
                      <a:pt x="52" y="114"/>
                    </a:lnTo>
                    <a:lnTo>
                      <a:pt x="52" y="816"/>
                    </a:lnTo>
                    <a:lnTo>
                      <a:pt x="0" y="854"/>
                    </a:lnTo>
                    <a:lnTo>
                      <a:pt x="0" y="0"/>
                    </a:lnTo>
                    <a:lnTo>
                      <a:pt x="39" y="76"/>
                    </a:lnTo>
                    <a:close/>
                  </a:path>
                </a:pathLst>
              </a:custGeom>
              <a:solidFill>
                <a:srgbClr val="7C421C"/>
              </a:solidFill>
              <a:ln w="9525">
                <a:noFill/>
                <a:round/>
                <a:headEnd/>
                <a:tailEnd/>
              </a:ln>
            </p:spPr>
            <p:txBody>
              <a:bodyPr/>
              <a:lstStyle/>
              <a:p>
                <a:endParaRPr lang="en-US"/>
              </a:p>
            </p:txBody>
          </p:sp>
          <p:sp>
            <p:nvSpPr>
              <p:cNvPr id="618" name="Freeform 143"/>
              <p:cNvSpPr>
                <a:spLocks/>
              </p:cNvSpPr>
              <p:nvPr/>
            </p:nvSpPr>
            <p:spPr bwMode="auto">
              <a:xfrm>
                <a:off x="3004" y="1208"/>
                <a:ext cx="14" cy="95"/>
              </a:xfrm>
              <a:custGeom>
                <a:avLst/>
                <a:gdLst/>
                <a:ahLst/>
                <a:cxnLst>
                  <a:cxn ang="0">
                    <a:pos x="4" y="0"/>
                  </a:cxn>
                  <a:cxn ang="0">
                    <a:pos x="69" y="38"/>
                  </a:cxn>
                  <a:cxn ang="0">
                    <a:pos x="77" y="101"/>
                  </a:cxn>
                  <a:cxn ang="0">
                    <a:pos x="81" y="168"/>
                  </a:cxn>
                  <a:cxn ang="0">
                    <a:pos x="83" y="239"/>
                  </a:cxn>
                  <a:cxn ang="0">
                    <a:pos x="83" y="311"/>
                  </a:cxn>
                  <a:cxn ang="0">
                    <a:pos x="80" y="381"/>
                  </a:cxn>
                  <a:cxn ang="0">
                    <a:pos x="76" y="448"/>
                  </a:cxn>
                  <a:cxn ang="0">
                    <a:pos x="69" y="509"/>
                  </a:cxn>
                  <a:cxn ang="0">
                    <a:pos x="62" y="562"/>
                  </a:cxn>
                  <a:cxn ang="0">
                    <a:pos x="0" y="571"/>
                  </a:cxn>
                  <a:cxn ang="0">
                    <a:pos x="5" y="489"/>
                  </a:cxn>
                  <a:cxn ang="0">
                    <a:pos x="12" y="419"/>
                  </a:cxn>
                  <a:cxn ang="0">
                    <a:pos x="19" y="357"/>
                  </a:cxn>
                  <a:cxn ang="0">
                    <a:pos x="24" y="297"/>
                  </a:cxn>
                  <a:cxn ang="0">
                    <a:pos x="27" y="235"/>
                  </a:cxn>
                  <a:cxn ang="0">
                    <a:pos x="24" y="168"/>
                  </a:cxn>
                  <a:cxn ang="0">
                    <a:pos x="18" y="91"/>
                  </a:cxn>
                  <a:cxn ang="0">
                    <a:pos x="4" y="0"/>
                  </a:cxn>
                </a:cxnLst>
                <a:rect l="0" t="0" r="r" b="b"/>
                <a:pathLst>
                  <a:path w="83" h="571">
                    <a:moveTo>
                      <a:pt x="4" y="0"/>
                    </a:moveTo>
                    <a:lnTo>
                      <a:pt x="69" y="38"/>
                    </a:lnTo>
                    <a:lnTo>
                      <a:pt x="77" y="101"/>
                    </a:lnTo>
                    <a:lnTo>
                      <a:pt x="81" y="168"/>
                    </a:lnTo>
                    <a:lnTo>
                      <a:pt x="83" y="239"/>
                    </a:lnTo>
                    <a:lnTo>
                      <a:pt x="83" y="311"/>
                    </a:lnTo>
                    <a:lnTo>
                      <a:pt x="80" y="381"/>
                    </a:lnTo>
                    <a:lnTo>
                      <a:pt x="76" y="448"/>
                    </a:lnTo>
                    <a:lnTo>
                      <a:pt x="69" y="509"/>
                    </a:lnTo>
                    <a:lnTo>
                      <a:pt x="62" y="562"/>
                    </a:lnTo>
                    <a:lnTo>
                      <a:pt x="0" y="571"/>
                    </a:lnTo>
                    <a:lnTo>
                      <a:pt x="5" y="489"/>
                    </a:lnTo>
                    <a:lnTo>
                      <a:pt x="12" y="419"/>
                    </a:lnTo>
                    <a:lnTo>
                      <a:pt x="19" y="357"/>
                    </a:lnTo>
                    <a:lnTo>
                      <a:pt x="24" y="297"/>
                    </a:lnTo>
                    <a:lnTo>
                      <a:pt x="27" y="235"/>
                    </a:lnTo>
                    <a:lnTo>
                      <a:pt x="24" y="168"/>
                    </a:lnTo>
                    <a:lnTo>
                      <a:pt x="18" y="91"/>
                    </a:lnTo>
                    <a:lnTo>
                      <a:pt x="4" y="0"/>
                    </a:lnTo>
                    <a:close/>
                  </a:path>
                </a:pathLst>
              </a:custGeom>
              <a:solidFill>
                <a:srgbClr val="7C421C"/>
              </a:solidFill>
              <a:ln w="9525">
                <a:noFill/>
                <a:round/>
                <a:headEnd/>
                <a:tailEnd/>
              </a:ln>
            </p:spPr>
            <p:txBody>
              <a:bodyPr/>
              <a:lstStyle/>
              <a:p>
                <a:endParaRPr lang="en-US"/>
              </a:p>
            </p:txBody>
          </p:sp>
          <p:sp>
            <p:nvSpPr>
              <p:cNvPr id="619" name="Freeform 144"/>
              <p:cNvSpPr>
                <a:spLocks/>
              </p:cNvSpPr>
              <p:nvPr/>
            </p:nvSpPr>
            <p:spPr bwMode="auto">
              <a:xfrm>
                <a:off x="3002" y="1207"/>
                <a:ext cx="14" cy="96"/>
              </a:xfrm>
              <a:custGeom>
                <a:avLst/>
                <a:gdLst/>
                <a:ahLst/>
                <a:cxnLst>
                  <a:cxn ang="0">
                    <a:pos x="7" y="0"/>
                  </a:cxn>
                  <a:cxn ang="0">
                    <a:pos x="15" y="5"/>
                  </a:cxn>
                  <a:cxn ang="0">
                    <a:pos x="24" y="9"/>
                  </a:cxn>
                  <a:cxn ang="0">
                    <a:pos x="32" y="14"/>
                  </a:cxn>
                  <a:cxn ang="0">
                    <a:pos x="40" y="19"/>
                  </a:cxn>
                  <a:cxn ang="0">
                    <a:pos x="48" y="24"/>
                  </a:cxn>
                  <a:cxn ang="0">
                    <a:pos x="57" y="29"/>
                  </a:cxn>
                  <a:cxn ang="0">
                    <a:pos x="64" y="34"/>
                  </a:cxn>
                  <a:cxn ang="0">
                    <a:pos x="73" y="39"/>
                  </a:cxn>
                  <a:cxn ang="0">
                    <a:pos x="79" y="102"/>
                  </a:cxn>
                  <a:cxn ang="0">
                    <a:pos x="83" y="169"/>
                  </a:cxn>
                  <a:cxn ang="0">
                    <a:pos x="85" y="241"/>
                  </a:cxn>
                  <a:cxn ang="0">
                    <a:pos x="84" y="314"/>
                  </a:cxn>
                  <a:cxn ang="0">
                    <a:pos x="81" y="385"/>
                  </a:cxn>
                  <a:cxn ang="0">
                    <a:pos x="77" y="452"/>
                  </a:cxn>
                  <a:cxn ang="0">
                    <a:pos x="70" y="513"/>
                  </a:cxn>
                  <a:cxn ang="0">
                    <a:pos x="63" y="566"/>
                  </a:cxn>
                  <a:cxn ang="0">
                    <a:pos x="55" y="567"/>
                  </a:cxn>
                  <a:cxn ang="0">
                    <a:pos x="48" y="569"/>
                  </a:cxn>
                  <a:cxn ang="0">
                    <a:pos x="40" y="570"/>
                  </a:cxn>
                  <a:cxn ang="0">
                    <a:pos x="32" y="572"/>
                  </a:cxn>
                  <a:cxn ang="0">
                    <a:pos x="24" y="573"/>
                  </a:cxn>
                  <a:cxn ang="0">
                    <a:pos x="16" y="575"/>
                  </a:cxn>
                  <a:cxn ang="0">
                    <a:pos x="8" y="576"/>
                  </a:cxn>
                  <a:cxn ang="0">
                    <a:pos x="0" y="577"/>
                  </a:cxn>
                  <a:cxn ang="0">
                    <a:pos x="5" y="495"/>
                  </a:cxn>
                  <a:cxn ang="0">
                    <a:pos x="13" y="425"/>
                  </a:cxn>
                  <a:cxn ang="0">
                    <a:pos x="19" y="361"/>
                  </a:cxn>
                  <a:cxn ang="0">
                    <a:pos x="26" y="300"/>
                  </a:cxn>
                  <a:cxn ang="0">
                    <a:pos x="28" y="237"/>
                  </a:cxn>
                  <a:cxn ang="0">
                    <a:pos x="27" y="169"/>
                  </a:cxn>
                  <a:cxn ang="0">
                    <a:pos x="20" y="91"/>
                  </a:cxn>
                  <a:cxn ang="0">
                    <a:pos x="7" y="0"/>
                  </a:cxn>
                </a:cxnLst>
                <a:rect l="0" t="0" r="r" b="b"/>
                <a:pathLst>
                  <a:path w="85" h="577">
                    <a:moveTo>
                      <a:pt x="7" y="0"/>
                    </a:moveTo>
                    <a:lnTo>
                      <a:pt x="15" y="5"/>
                    </a:lnTo>
                    <a:lnTo>
                      <a:pt x="24" y="9"/>
                    </a:lnTo>
                    <a:lnTo>
                      <a:pt x="32" y="14"/>
                    </a:lnTo>
                    <a:lnTo>
                      <a:pt x="40" y="19"/>
                    </a:lnTo>
                    <a:lnTo>
                      <a:pt x="48" y="24"/>
                    </a:lnTo>
                    <a:lnTo>
                      <a:pt x="57" y="29"/>
                    </a:lnTo>
                    <a:lnTo>
                      <a:pt x="64" y="34"/>
                    </a:lnTo>
                    <a:lnTo>
                      <a:pt x="73" y="39"/>
                    </a:lnTo>
                    <a:lnTo>
                      <a:pt x="79" y="102"/>
                    </a:lnTo>
                    <a:lnTo>
                      <a:pt x="83" y="169"/>
                    </a:lnTo>
                    <a:lnTo>
                      <a:pt x="85" y="241"/>
                    </a:lnTo>
                    <a:lnTo>
                      <a:pt x="84" y="314"/>
                    </a:lnTo>
                    <a:lnTo>
                      <a:pt x="81" y="385"/>
                    </a:lnTo>
                    <a:lnTo>
                      <a:pt x="77" y="452"/>
                    </a:lnTo>
                    <a:lnTo>
                      <a:pt x="70" y="513"/>
                    </a:lnTo>
                    <a:lnTo>
                      <a:pt x="63" y="566"/>
                    </a:lnTo>
                    <a:lnTo>
                      <a:pt x="55" y="567"/>
                    </a:lnTo>
                    <a:lnTo>
                      <a:pt x="48" y="569"/>
                    </a:lnTo>
                    <a:lnTo>
                      <a:pt x="40" y="570"/>
                    </a:lnTo>
                    <a:lnTo>
                      <a:pt x="32" y="572"/>
                    </a:lnTo>
                    <a:lnTo>
                      <a:pt x="24" y="573"/>
                    </a:lnTo>
                    <a:lnTo>
                      <a:pt x="16" y="575"/>
                    </a:lnTo>
                    <a:lnTo>
                      <a:pt x="8" y="576"/>
                    </a:lnTo>
                    <a:lnTo>
                      <a:pt x="0" y="577"/>
                    </a:lnTo>
                    <a:lnTo>
                      <a:pt x="5" y="495"/>
                    </a:lnTo>
                    <a:lnTo>
                      <a:pt x="13" y="425"/>
                    </a:lnTo>
                    <a:lnTo>
                      <a:pt x="19" y="361"/>
                    </a:lnTo>
                    <a:lnTo>
                      <a:pt x="26" y="300"/>
                    </a:lnTo>
                    <a:lnTo>
                      <a:pt x="28" y="237"/>
                    </a:lnTo>
                    <a:lnTo>
                      <a:pt x="27" y="169"/>
                    </a:lnTo>
                    <a:lnTo>
                      <a:pt x="20" y="91"/>
                    </a:lnTo>
                    <a:lnTo>
                      <a:pt x="7" y="0"/>
                    </a:lnTo>
                    <a:close/>
                  </a:path>
                </a:pathLst>
              </a:custGeom>
              <a:solidFill>
                <a:srgbClr val="77421E"/>
              </a:solidFill>
              <a:ln w="9525">
                <a:noFill/>
                <a:round/>
                <a:headEnd/>
                <a:tailEnd/>
              </a:ln>
            </p:spPr>
            <p:txBody>
              <a:bodyPr/>
              <a:lstStyle/>
              <a:p>
                <a:endParaRPr lang="en-US"/>
              </a:p>
            </p:txBody>
          </p:sp>
          <p:sp>
            <p:nvSpPr>
              <p:cNvPr id="620" name="Freeform 145"/>
              <p:cNvSpPr>
                <a:spLocks/>
              </p:cNvSpPr>
              <p:nvPr/>
            </p:nvSpPr>
            <p:spPr bwMode="auto">
              <a:xfrm>
                <a:off x="3000" y="1206"/>
                <a:ext cx="14" cy="97"/>
              </a:xfrm>
              <a:custGeom>
                <a:avLst/>
                <a:gdLst/>
                <a:ahLst/>
                <a:cxnLst>
                  <a:cxn ang="0">
                    <a:pos x="10" y="0"/>
                  </a:cxn>
                  <a:cxn ang="0">
                    <a:pos x="18" y="5"/>
                  </a:cxn>
                  <a:cxn ang="0">
                    <a:pos x="27" y="10"/>
                  </a:cxn>
                  <a:cxn ang="0">
                    <a:pos x="34" y="15"/>
                  </a:cxn>
                  <a:cxn ang="0">
                    <a:pos x="43" y="19"/>
                  </a:cxn>
                  <a:cxn ang="0">
                    <a:pos x="51" y="24"/>
                  </a:cxn>
                  <a:cxn ang="0">
                    <a:pos x="59" y="30"/>
                  </a:cxn>
                  <a:cxn ang="0">
                    <a:pos x="67" y="35"/>
                  </a:cxn>
                  <a:cxn ang="0">
                    <a:pos x="76" y="40"/>
                  </a:cxn>
                  <a:cxn ang="0">
                    <a:pos x="84" y="171"/>
                  </a:cxn>
                  <a:cxn ang="0">
                    <a:pos x="85" y="317"/>
                  </a:cxn>
                  <a:cxn ang="0">
                    <a:pos x="78" y="457"/>
                  </a:cxn>
                  <a:cxn ang="0">
                    <a:pos x="64" y="571"/>
                  </a:cxn>
                  <a:cxn ang="0">
                    <a:pos x="57" y="573"/>
                  </a:cxn>
                  <a:cxn ang="0">
                    <a:pos x="48" y="575"/>
                  </a:cxn>
                  <a:cxn ang="0">
                    <a:pos x="41" y="576"/>
                  </a:cxn>
                  <a:cxn ang="0">
                    <a:pos x="32" y="578"/>
                  </a:cxn>
                  <a:cxn ang="0">
                    <a:pos x="25" y="579"/>
                  </a:cxn>
                  <a:cxn ang="0">
                    <a:pos x="16" y="581"/>
                  </a:cxn>
                  <a:cxn ang="0">
                    <a:pos x="9" y="582"/>
                  </a:cxn>
                  <a:cxn ang="0">
                    <a:pos x="0" y="584"/>
                  </a:cxn>
                  <a:cxn ang="0">
                    <a:pos x="7" y="502"/>
                  </a:cxn>
                  <a:cxn ang="0">
                    <a:pos x="14" y="431"/>
                  </a:cxn>
                  <a:cxn ang="0">
                    <a:pos x="22" y="366"/>
                  </a:cxn>
                  <a:cxn ang="0">
                    <a:pos x="28" y="304"/>
                  </a:cxn>
                  <a:cxn ang="0">
                    <a:pos x="31" y="240"/>
                  </a:cxn>
                  <a:cxn ang="0">
                    <a:pos x="30" y="171"/>
                  </a:cxn>
                  <a:cxn ang="0">
                    <a:pos x="24" y="92"/>
                  </a:cxn>
                  <a:cxn ang="0">
                    <a:pos x="10" y="0"/>
                  </a:cxn>
                </a:cxnLst>
                <a:rect l="0" t="0" r="r" b="b"/>
                <a:pathLst>
                  <a:path w="85" h="584">
                    <a:moveTo>
                      <a:pt x="10" y="0"/>
                    </a:moveTo>
                    <a:lnTo>
                      <a:pt x="18" y="5"/>
                    </a:lnTo>
                    <a:lnTo>
                      <a:pt x="27" y="10"/>
                    </a:lnTo>
                    <a:lnTo>
                      <a:pt x="34" y="15"/>
                    </a:lnTo>
                    <a:lnTo>
                      <a:pt x="43" y="19"/>
                    </a:lnTo>
                    <a:lnTo>
                      <a:pt x="51" y="24"/>
                    </a:lnTo>
                    <a:lnTo>
                      <a:pt x="59" y="30"/>
                    </a:lnTo>
                    <a:lnTo>
                      <a:pt x="67" y="35"/>
                    </a:lnTo>
                    <a:lnTo>
                      <a:pt x="76" y="40"/>
                    </a:lnTo>
                    <a:lnTo>
                      <a:pt x="84" y="171"/>
                    </a:lnTo>
                    <a:lnTo>
                      <a:pt x="85" y="317"/>
                    </a:lnTo>
                    <a:lnTo>
                      <a:pt x="78" y="457"/>
                    </a:lnTo>
                    <a:lnTo>
                      <a:pt x="64" y="571"/>
                    </a:lnTo>
                    <a:lnTo>
                      <a:pt x="57" y="573"/>
                    </a:lnTo>
                    <a:lnTo>
                      <a:pt x="48" y="575"/>
                    </a:lnTo>
                    <a:lnTo>
                      <a:pt x="41" y="576"/>
                    </a:lnTo>
                    <a:lnTo>
                      <a:pt x="32" y="578"/>
                    </a:lnTo>
                    <a:lnTo>
                      <a:pt x="25" y="579"/>
                    </a:lnTo>
                    <a:lnTo>
                      <a:pt x="16" y="581"/>
                    </a:lnTo>
                    <a:lnTo>
                      <a:pt x="9" y="582"/>
                    </a:lnTo>
                    <a:lnTo>
                      <a:pt x="0" y="584"/>
                    </a:lnTo>
                    <a:lnTo>
                      <a:pt x="7" y="502"/>
                    </a:lnTo>
                    <a:lnTo>
                      <a:pt x="14" y="431"/>
                    </a:lnTo>
                    <a:lnTo>
                      <a:pt x="22" y="366"/>
                    </a:lnTo>
                    <a:lnTo>
                      <a:pt x="28" y="304"/>
                    </a:lnTo>
                    <a:lnTo>
                      <a:pt x="31" y="240"/>
                    </a:lnTo>
                    <a:lnTo>
                      <a:pt x="30" y="171"/>
                    </a:lnTo>
                    <a:lnTo>
                      <a:pt x="24" y="92"/>
                    </a:lnTo>
                    <a:lnTo>
                      <a:pt x="10" y="0"/>
                    </a:lnTo>
                    <a:close/>
                  </a:path>
                </a:pathLst>
              </a:custGeom>
              <a:solidFill>
                <a:srgbClr val="723F1C"/>
              </a:solidFill>
              <a:ln w="9525">
                <a:noFill/>
                <a:round/>
                <a:headEnd/>
                <a:tailEnd/>
              </a:ln>
            </p:spPr>
            <p:txBody>
              <a:bodyPr/>
              <a:lstStyle/>
              <a:p>
                <a:endParaRPr lang="en-US"/>
              </a:p>
            </p:txBody>
          </p:sp>
          <p:sp>
            <p:nvSpPr>
              <p:cNvPr id="621" name="Freeform 146"/>
              <p:cNvSpPr>
                <a:spLocks/>
              </p:cNvSpPr>
              <p:nvPr/>
            </p:nvSpPr>
            <p:spPr bwMode="auto">
              <a:xfrm>
                <a:off x="2997" y="1205"/>
                <a:ext cx="15" cy="98"/>
              </a:xfrm>
              <a:custGeom>
                <a:avLst/>
                <a:gdLst/>
                <a:ahLst/>
                <a:cxnLst>
                  <a:cxn ang="0">
                    <a:pos x="12" y="0"/>
                  </a:cxn>
                  <a:cxn ang="0">
                    <a:pos x="21" y="5"/>
                  </a:cxn>
                  <a:cxn ang="0">
                    <a:pos x="29" y="10"/>
                  </a:cxn>
                  <a:cxn ang="0">
                    <a:pos x="38" y="15"/>
                  </a:cxn>
                  <a:cxn ang="0">
                    <a:pos x="46" y="19"/>
                  </a:cxn>
                  <a:cxn ang="0">
                    <a:pos x="54" y="24"/>
                  </a:cxn>
                  <a:cxn ang="0">
                    <a:pos x="62" y="29"/>
                  </a:cxn>
                  <a:cxn ang="0">
                    <a:pos x="71" y="35"/>
                  </a:cxn>
                  <a:cxn ang="0">
                    <a:pos x="79" y="40"/>
                  </a:cxn>
                  <a:cxn ang="0">
                    <a:pos x="86" y="172"/>
                  </a:cxn>
                  <a:cxn ang="0">
                    <a:pos x="86" y="320"/>
                  </a:cxn>
                  <a:cxn ang="0">
                    <a:pos x="79" y="461"/>
                  </a:cxn>
                  <a:cxn ang="0">
                    <a:pos x="66" y="576"/>
                  </a:cxn>
                  <a:cxn ang="0">
                    <a:pos x="58" y="579"/>
                  </a:cxn>
                  <a:cxn ang="0">
                    <a:pos x="49" y="581"/>
                  </a:cxn>
                  <a:cxn ang="0">
                    <a:pos x="41" y="582"/>
                  </a:cxn>
                  <a:cxn ang="0">
                    <a:pos x="33" y="584"/>
                  </a:cxn>
                  <a:cxn ang="0">
                    <a:pos x="25" y="586"/>
                  </a:cxn>
                  <a:cxn ang="0">
                    <a:pos x="16" y="587"/>
                  </a:cxn>
                  <a:cxn ang="0">
                    <a:pos x="9" y="589"/>
                  </a:cxn>
                  <a:cxn ang="0">
                    <a:pos x="0" y="591"/>
                  </a:cxn>
                  <a:cxn ang="0">
                    <a:pos x="6" y="509"/>
                  </a:cxn>
                  <a:cxn ang="0">
                    <a:pos x="14" y="436"/>
                  </a:cxn>
                  <a:cxn ang="0">
                    <a:pos x="22" y="370"/>
                  </a:cxn>
                  <a:cxn ang="0">
                    <a:pos x="28" y="307"/>
                  </a:cxn>
                  <a:cxn ang="0">
                    <a:pos x="32" y="242"/>
                  </a:cxn>
                  <a:cxn ang="0">
                    <a:pos x="31" y="172"/>
                  </a:cxn>
                  <a:cxn ang="0">
                    <a:pos x="26" y="92"/>
                  </a:cxn>
                  <a:cxn ang="0">
                    <a:pos x="12" y="0"/>
                  </a:cxn>
                </a:cxnLst>
                <a:rect l="0" t="0" r="r" b="b"/>
                <a:pathLst>
                  <a:path w="86" h="591">
                    <a:moveTo>
                      <a:pt x="12" y="0"/>
                    </a:moveTo>
                    <a:lnTo>
                      <a:pt x="21" y="5"/>
                    </a:lnTo>
                    <a:lnTo>
                      <a:pt x="29" y="10"/>
                    </a:lnTo>
                    <a:lnTo>
                      <a:pt x="38" y="15"/>
                    </a:lnTo>
                    <a:lnTo>
                      <a:pt x="46" y="19"/>
                    </a:lnTo>
                    <a:lnTo>
                      <a:pt x="54" y="24"/>
                    </a:lnTo>
                    <a:lnTo>
                      <a:pt x="62" y="29"/>
                    </a:lnTo>
                    <a:lnTo>
                      <a:pt x="71" y="35"/>
                    </a:lnTo>
                    <a:lnTo>
                      <a:pt x="79" y="40"/>
                    </a:lnTo>
                    <a:lnTo>
                      <a:pt x="86" y="172"/>
                    </a:lnTo>
                    <a:lnTo>
                      <a:pt x="86" y="320"/>
                    </a:lnTo>
                    <a:lnTo>
                      <a:pt x="79" y="461"/>
                    </a:lnTo>
                    <a:lnTo>
                      <a:pt x="66" y="576"/>
                    </a:lnTo>
                    <a:lnTo>
                      <a:pt x="58" y="579"/>
                    </a:lnTo>
                    <a:lnTo>
                      <a:pt x="49" y="581"/>
                    </a:lnTo>
                    <a:lnTo>
                      <a:pt x="41" y="582"/>
                    </a:lnTo>
                    <a:lnTo>
                      <a:pt x="33" y="584"/>
                    </a:lnTo>
                    <a:lnTo>
                      <a:pt x="25" y="586"/>
                    </a:lnTo>
                    <a:lnTo>
                      <a:pt x="16" y="587"/>
                    </a:lnTo>
                    <a:lnTo>
                      <a:pt x="9" y="589"/>
                    </a:lnTo>
                    <a:lnTo>
                      <a:pt x="0" y="591"/>
                    </a:lnTo>
                    <a:lnTo>
                      <a:pt x="6" y="509"/>
                    </a:lnTo>
                    <a:lnTo>
                      <a:pt x="14" y="436"/>
                    </a:lnTo>
                    <a:lnTo>
                      <a:pt x="22" y="370"/>
                    </a:lnTo>
                    <a:lnTo>
                      <a:pt x="28" y="307"/>
                    </a:lnTo>
                    <a:lnTo>
                      <a:pt x="32" y="242"/>
                    </a:lnTo>
                    <a:lnTo>
                      <a:pt x="31" y="172"/>
                    </a:lnTo>
                    <a:lnTo>
                      <a:pt x="26" y="92"/>
                    </a:lnTo>
                    <a:lnTo>
                      <a:pt x="12" y="0"/>
                    </a:lnTo>
                    <a:close/>
                  </a:path>
                </a:pathLst>
              </a:custGeom>
              <a:solidFill>
                <a:srgbClr val="6D3F1E"/>
              </a:solidFill>
              <a:ln w="9525">
                <a:noFill/>
                <a:round/>
                <a:headEnd/>
                <a:tailEnd/>
              </a:ln>
            </p:spPr>
            <p:txBody>
              <a:bodyPr/>
              <a:lstStyle/>
              <a:p>
                <a:endParaRPr lang="en-US"/>
              </a:p>
            </p:txBody>
          </p:sp>
          <p:sp>
            <p:nvSpPr>
              <p:cNvPr id="622" name="Freeform 147"/>
              <p:cNvSpPr>
                <a:spLocks/>
              </p:cNvSpPr>
              <p:nvPr/>
            </p:nvSpPr>
            <p:spPr bwMode="auto">
              <a:xfrm>
                <a:off x="2995" y="1203"/>
                <a:ext cx="15" cy="100"/>
              </a:xfrm>
              <a:custGeom>
                <a:avLst/>
                <a:gdLst/>
                <a:ahLst/>
                <a:cxnLst>
                  <a:cxn ang="0">
                    <a:pos x="13" y="0"/>
                  </a:cxn>
                  <a:cxn ang="0">
                    <a:pos x="22" y="5"/>
                  </a:cxn>
                  <a:cxn ang="0">
                    <a:pos x="30" y="10"/>
                  </a:cxn>
                  <a:cxn ang="0">
                    <a:pos x="39" y="15"/>
                  </a:cxn>
                  <a:cxn ang="0">
                    <a:pos x="48" y="20"/>
                  </a:cxn>
                  <a:cxn ang="0">
                    <a:pos x="56" y="25"/>
                  </a:cxn>
                  <a:cxn ang="0">
                    <a:pos x="65" y="30"/>
                  </a:cxn>
                  <a:cxn ang="0">
                    <a:pos x="73" y="35"/>
                  </a:cxn>
                  <a:cxn ang="0">
                    <a:pos x="82" y="41"/>
                  </a:cxn>
                  <a:cxn ang="0">
                    <a:pos x="87" y="174"/>
                  </a:cxn>
                  <a:cxn ang="0">
                    <a:pos x="86" y="322"/>
                  </a:cxn>
                  <a:cxn ang="0">
                    <a:pos x="79" y="465"/>
                  </a:cxn>
                  <a:cxn ang="0">
                    <a:pos x="67" y="581"/>
                  </a:cxn>
                  <a:cxn ang="0">
                    <a:pos x="58" y="583"/>
                  </a:cxn>
                  <a:cxn ang="0">
                    <a:pos x="50" y="586"/>
                  </a:cxn>
                  <a:cxn ang="0">
                    <a:pos x="41" y="588"/>
                  </a:cxn>
                  <a:cxn ang="0">
                    <a:pos x="34" y="589"/>
                  </a:cxn>
                  <a:cxn ang="0">
                    <a:pos x="25" y="591"/>
                  </a:cxn>
                  <a:cxn ang="0">
                    <a:pos x="17" y="593"/>
                  </a:cxn>
                  <a:cxn ang="0">
                    <a:pos x="8" y="595"/>
                  </a:cxn>
                  <a:cxn ang="0">
                    <a:pos x="0" y="597"/>
                  </a:cxn>
                  <a:cxn ang="0">
                    <a:pos x="6" y="514"/>
                  </a:cxn>
                  <a:cxn ang="0">
                    <a:pos x="13" y="441"/>
                  </a:cxn>
                  <a:cxn ang="0">
                    <a:pos x="22" y="374"/>
                  </a:cxn>
                  <a:cxn ang="0">
                    <a:pos x="28" y="310"/>
                  </a:cxn>
                  <a:cxn ang="0">
                    <a:pos x="33" y="244"/>
                  </a:cxn>
                  <a:cxn ang="0">
                    <a:pos x="33" y="172"/>
                  </a:cxn>
                  <a:cxn ang="0">
                    <a:pos x="27" y="93"/>
                  </a:cxn>
                  <a:cxn ang="0">
                    <a:pos x="13" y="0"/>
                  </a:cxn>
                </a:cxnLst>
                <a:rect l="0" t="0" r="r" b="b"/>
                <a:pathLst>
                  <a:path w="87" h="597">
                    <a:moveTo>
                      <a:pt x="13" y="0"/>
                    </a:moveTo>
                    <a:lnTo>
                      <a:pt x="22" y="5"/>
                    </a:lnTo>
                    <a:lnTo>
                      <a:pt x="30" y="10"/>
                    </a:lnTo>
                    <a:lnTo>
                      <a:pt x="39" y="15"/>
                    </a:lnTo>
                    <a:lnTo>
                      <a:pt x="48" y="20"/>
                    </a:lnTo>
                    <a:lnTo>
                      <a:pt x="56" y="25"/>
                    </a:lnTo>
                    <a:lnTo>
                      <a:pt x="65" y="30"/>
                    </a:lnTo>
                    <a:lnTo>
                      <a:pt x="73" y="35"/>
                    </a:lnTo>
                    <a:lnTo>
                      <a:pt x="82" y="41"/>
                    </a:lnTo>
                    <a:lnTo>
                      <a:pt x="87" y="174"/>
                    </a:lnTo>
                    <a:lnTo>
                      <a:pt x="86" y="322"/>
                    </a:lnTo>
                    <a:lnTo>
                      <a:pt x="79" y="465"/>
                    </a:lnTo>
                    <a:lnTo>
                      <a:pt x="67" y="581"/>
                    </a:lnTo>
                    <a:lnTo>
                      <a:pt x="58" y="583"/>
                    </a:lnTo>
                    <a:lnTo>
                      <a:pt x="50" y="586"/>
                    </a:lnTo>
                    <a:lnTo>
                      <a:pt x="41" y="588"/>
                    </a:lnTo>
                    <a:lnTo>
                      <a:pt x="34" y="589"/>
                    </a:lnTo>
                    <a:lnTo>
                      <a:pt x="25" y="591"/>
                    </a:lnTo>
                    <a:lnTo>
                      <a:pt x="17" y="593"/>
                    </a:lnTo>
                    <a:lnTo>
                      <a:pt x="8" y="595"/>
                    </a:lnTo>
                    <a:lnTo>
                      <a:pt x="0" y="597"/>
                    </a:lnTo>
                    <a:lnTo>
                      <a:pt x="6" y="514"/>
                    </a:lnTo>
                    <a:lnTo>
                      <a:pt x="13" y="441"/>
                    </a:lnTo>
                    <a:lnTo>
                      <a:pt x="22" y="374"/>
                    </a:lnTo>
                    <a:lnTo>
                      <a:pt x="28" y="310"/>
                    </a:lnTo>
                    <a:lnTo>
                      <a:pt x="33" y="244"/>
                    </a:lnTo>
                    <a:lnTo>
                      <a:pt x="33" y="172"/>
                    </a:lnTo>
                    <a:lnTo>
                      <a:pt x="27" y="93"/>
                    </a:lnTo>
                    <a:lnTo>
                      <a:pt x="13" y="0"/>
                    </a:lnTo>
                    <a:close/>
                  </a:path>
                </a:pathLst>
              </a:custGeom>
              <a:solidFill>
                <a:srgbClr val="683F21"/>
              </a:solidFill>
              <a:ln w="9525">
                <a:noFill/>
                <a:round/>
                <a:headEnd/>
                <a:tailEnd/>
              </a:ln>
            </p:spPr>
            <p:txBody>
              <a:bodyPr/>
              <a:lstStyle/>
              <a:p>
                <a:endParaRPr lang="en-US"/>
              </a:p>
            </p:txBody>
          </p:sp>
          <p:sp>
            <p:nvSpPr>
              <p:cNvPr id="623" name="Freeform 148"/>
              <p:cNvSpPr>
                <a:spLocks/>
              </p:cNvSpPr>
              <p:nvPr/>
            </p:nvSpPr>
            <p:spPr bwMode="auto">
              <a:xfrm>
                <a:off x="2993" y="1202"/>
                <a:ext cx="15" cy="101"/>
              </a:xfrm>
              <a:custGeom>
                <a:avLst/>
                <a:gdLst/>
                <a:ahLst/>
                <a:cxnLst>
                  <a:cxn ang="0">
                    <a:pos x="17" y="0"/>
                  </a:cxn>
                  <a:cxn ang="0">
                    <a:pos x="25" y="5"/>
                  </a:cxn>
                  <a:cxn ang="0">
                    <a:pos x="34" y="10"/>
                  </a:cxn>
                  <a:cxn ang="0">
                    <a:pos x="42" y="15"/>
                  </a:cxn>
                  <a:cxn ang="0">
                    <a:pos x="51" y="20"/>
                  </a:cxn>
                  <a:cxn ang="0">
                    <a:pos x="59" y="25"/>
                  </a:cxn>
                  <a:cxn ang="0">
                    <a:pos x="68" y="30"/>
                  </a:cxn>
                  <a:cxn ang="0">
                    <a:pos x="76" y="35"/>
                  </a:cxn>
                  <a:cxn ang="0">
                    <a:pos x="85" y="40"/>
                  </a:cxn>
                  <a:cxn ang="0">
                    <a:pos x="88" y="175"/>
                  </a:cxn>
                  <a:cxn ang="0">
                    <a:pos x="87" y="325"/>
                  </a:cxn>
                  <a:cxn ang="0">
                    <a:pos x="81" y="470"/>
                  </a:cxn>
                  <a:cxn ang="0">
                    <a:pos x="69" y="586"/>
                  </a:cxn>
                  <a:cxn ang="0">
                    <a:pos x="60" y="588"/>
                  </a:cxn>
                  <a:cxn ang="0">
                    <a:pos x="52" y="591"/>
                  </a:cxn>
                  <a:cxn ang="0">
                    <a:pos x="42" y="593"/>
                  </a:cxn>
                  <a:cxn ang="0">
                    <a:pos x="34" y="595"/>
                  </a:cxn>
                  <a:cxn ang="0">
                    <a:pos x="25" y="597"/>
                  </a:cxn>
                  <a:cxn ang="0">
                    <a:pos x="17" y="599"/>
                  </a:cxn>
                  <a:cxn ang="0">
                    <a:pos x="8" y="601"/>
                  </a:cxn>
                  <a:cxn ang="0">
                    <a:pos x="0" y="603"/>
                  </a:cxn>
                  <a:cxn ang="0">
                    <a:pos x="6" y="520"/>
                  </a:cxn>
                  <a:cxn ang="0">
                    <a:pos x="14" y="447"/>
                  </a:cxn>
                  <a:cxn ang="0">
                    <a:pos x="22" y="379"/>
                  </a:cxn>
                  <a:cxn ang="0">
                    <a:pos x="30" y="313"/>
                  </a:cxn>
                  <a:cxn ang="0">
                    <a:pos x="35" y="245"/>
                  </a:cxn>
                  <a:cxn ang="0">
                    <a:pos x="35" y="173"/>
                  </a:cxn>
                  <a:cxn ang="0">
                    <a:pos x="30" y="93"/>
                  </a:cxn>
                  <a:cxn ang="0">
                    <a:pos x="17" y="0"/>
                  </a:cxn>
                </a:cxnLst>
                <a:rect l="0" t="0" r="r" b="b"/>
                <a:pathLst>
                  <a:path w="88" h="603">
                    <a:moveTo>
                      <a:pt x="17" y="0"/>
                    </a:moveTo>
                    <a:lnTo>
                      <a:pt x="25" y="5"/>
                    </a:lnTo>
                    <a:lnTo>
                      <a:pt x="34" y="10"/>
                    </a:lnTo>
                    <a:lnTo>
                      <a:pt x="42" y="15"/>
                    </a:lnTo>
                    <a:lnTo>
                      <a:pt x="51" y="20"/>
                    </a:lnTo>
                    <a:lnTo>
                      <a:pt x="59" y="25"/>
                    </a:lnTo>
                    <a:lnTo>
                      <a:pt x="68" y="30"/>
                    </a:lnTo>
                    <a:lnTo>
                      <a:pt x="76" y="35"/>
                    </a:lnTo>
                    <a:lnTo>
                      <a:pt x="85" y="40"/>
                    </a:lnTo>
                    <a:lnTo>
                      <a:pt x="88" y="175"/>
                    </a:lnTo>
                    <a:lnTo>
                      <a:pt x="87" y="325"/>
                    </a:lnTo>
                    <a:lnTo>
                      <a:pt x="81" y="470"/>
                    </a:lnTo>
                    <a:lnTo>
                      <a:pt x="69" y="586"/>
                    </a:lnTo>
                    <a:lnTo>
                      <a:pt x="60" y="588"/>
                    </a:lnTo>
                    <a:lnTo>
                      <a:pt x="52" y="591"/>
                    </a:lnTo>
                    <a:lnTo>
                      <a:pt x="42" y="593"/>
                    </a:lnTo>
                    <a:lnTo>
                      <a:pt x="34" y="595"/>
                    </a:lnTo>
                    <a:lnTo>
                      <a:pt x="25" y="597"/>
                    </a:lnTo>
                    <a:lnTo>
                      <a:pt x="17" y="599"/>
                    </a:lnTo>
                    <a:lnTo>
                      <a:pt x="8" y="601"/>
                    </a:lnTo>
                    <a:lnTo>
                      <a:pt x="0" y="603"/>
                    </a:lnTo>
                    <a:lnTo>
                      <a:pt x="6" y="520"/>
                    </a:lnTo>
                    <a:lnTo>
                      <a:pt x="14" y="447"/>
                    </a:lnTo>
                    <a:lnTo>
                      <a:pt x="22" y="379"/>
                    </a:lnTo>
                    <a:lnTo>
                      <a:pt x="30" y="313"/>
                    </a:lnTo>
                    <a:lnTo>
                      <a:pt x="35" y="245"/>
                    </a:lnTo>
                    <a:lnTo>
                      <a:pt x="35" y="173"/>
                    </a:lnTo>
                    <a:lnTo>
                      <a:pt x="30" y="93"/>
                    </a:lnTo>
                    <a:lnTo>
                      <a:pt x="17" y="0"/>
                    </a:lnTo>
                    <a:close/>
                  </a:path>
                </a:pathLst>
              </a:custGeom>
              <a:solidFill>
                <a:srgbClr val="663F21"/>
              </a:solidFill>
              <a:ln w="9525">
                <a:noFill/>
                <a:round/>
                <a:headEnd/>
                <a:tailEnd/>
              </a:ln>
            </p:spPr>
            <p:txBody>
              <a:bodyPr/>
              <a:lstStyle/>
              <a:p>
                <a:endParaRPr lang="en-US"/>
              </a:p>
            </p:txBody>
          </p:sp>
          <p:sp>
            <p:nvSpPr>
              <p:cNvPr id="624" name="Freeform 149"/>
              <p:cNvSpPr>
                <a:spLocks/>
              </p:cNvSpPr>
              <p:nvPr/>
            </p:nvSpPr>
            <p:spPr bwMode="auto">
              <a:xfrm>
                <a:off x="2990" y="1201"/>
                <a:ext cx="15" cy="102"/>
              </a:xfrm>
              <a:custGeom>
                <a:avLst/>
                <a:gdLst/>
                <a:ahLst/>
                <a:cxnLst>
                  <a:cxn ang="0">
                    <a:pos x="20" y="0"/>
                  </a:cxn>
                  <a:cxn ang="0">
                    <a:pos x="29" y="5"/>
                  </a:cxn>
                  <a:cxn ang="0">
                    <a:pos x="37" y="10"/>
                  </a:cxn>
                  <a:cxn ang="0">
                    <a:pos x="46" y="15"/>
                  </a:cxn>
                  <a:cxn ang="0">
                    <a:pos x="55" y="20"/>
                  </a:cxn>
                  <a:cxn ang="0">
                    <a:pos x="64" y="25"/>
                  </a:cxn>
                  <a:cxn ang="0">
                    <a:pos x="72" y="30"/>
                  </a:cxn>
                  <a:cxn ang="0">
                    <a:pos x="81" y="35"/>
                  </a:cxn>
                  <a:cxn ang="0">
                    <a:pos x="89" y="40"/>
                  </a:cxn>
                  <a:cxn ang="0">
                    <a:pos x="90" y="176"/>
                  </a:cxn>
                  <a:cxn ang="0">
                    <a:pos x="89" y="328"/>
                  </a:cxn>
                  <a:cxn ang="0">
                    <a:pos x="83" y="474"/>
                  </a:cxn>
                  <a:cxn ang="0">
                    <a:pos x="71" y="591"/>
                  </a:cxn>
                  <a:cxn ang="0">
                    <a:pos x="63" y="593"/>
                  </a:cxn>
                  <a:cxn ang="0">
                    <a:pos x="53" y="595"/>
                  </a:cxn>
                  <a:cxn ang="0">
                    <a:pos x="45" y="598"/>
                  </a:cxn>
                  <a:cxn ang="0">
                    <a:pos x="36" y="600"/>
                  </a:cxn>
                  <a:cxn ang="0">
                    <a:pos x="28" y="602"/>
                  </a:cxn>
                  <a:cxn ang="0">
                    <a:pos x="18" y="605"/>
                  </a:cxn>
                  <a:cxn ang="0">
                    <a:pos x="9" y="607"/>
                  </a:cxn>
                  <a:cxn ang="0">
                    <a:pos x="0" y="609"/>
                  </a:cxn>
                  <a:cxn ang="0">
                    <a:pos x="6" y="526"/>
                  </a:cxn>
                  <a:cxn ang="0">
                    <a:pos x="15" y="452"/>
                  </a:cxn>
                  <a:cxn ang="0">
                    <a:pos x="24" y="383"/>
                  </a:cxn>
                  <a:cxn ang="0">
                    <a:pos x="33" y="316"/>
                  </a:cxn>
                  <a:cxn ang="0">
                    <a:pos x="37" y="247"/>
                  </a:cxn>
                  <a:cxn ang="0">
                    <a:pos x="38" y="174"/>
                  </a:cxn>
                  <a:cxn ang="0">
                    <a:pos x="33" y="93"/>
                  </a:cxn>
                  <a:cxn ang="0">
                    <a:pos x="20" y="0"/>
                  </a:cxn>
                </a:cxnLst>
                <a:rect l="0" t="0" r="r" b="b"/>
                <a:pathLst>
                  <a:path w="90" h="609">
                    <a:moveTo>
                      <a:pt x="20" y="0"/>
                    </a:moveTo>
                    <a:lnTo>
                      <a:pt x="29" y="5"/>
                    </a:lnTo>
                    <a:lnTo>
                      <a:pt x="37" y="10"/>
                    </a:lnTo>
                    <a:lnTo>
                      <a:pt x="46" y="15"/>
                    </a:lnTo>
                    <a:lnTo>
                      <a:pt x="55" y="20"/>
                    </a:lnTo>
                    <a:lnTo>
                      <a:pt x="64" y="25"/>
                    </a:lnTo>
                    <a:lnTo>
                      <a:pt x="72" y="30"/>
                    </a:lnTo>
                    <a:lnTo>
                      <a:pt x="81" y="35"/>
                    </a:lnTo>
                    <a:lnTo>
                      <a:pt x="89" y="40"/>
                    </a:lnTo>
                    <a:lnTo>
                      <a:pt x="90" y="176"/>
                    </a:lnTo>
                    <a:lnTo>
                      <a:pt x="89" y="328"/>
                    </a:lnTo>
                    <a:lnTo>
                      <a:pt x="83" y="474"/>
                    </a:lnTo>
                    <a:lnTo>
                      <a:pt x="71" y="591"/>
                    </a:lnTo>
                    <a:lnTo>
                      <a:pt x="63" y="593"/>
                    </a:lnTo>
                    <a:lnTo>
                      <a:pt x="53" y="595"/>
                    </a:lnTo>
                    <a:lnTo>
                      <a:pt x="45" y="598"/>
                    </a:lnTo>
                    <a:lnTo>
                      <a:pt x="36" y="600"/>
                    </a:lnTo>
                    <a:lnTo>
                      <a:pt x="28" y="602"/>
                    </a:lnTo>
                    <a:lnTo>
                      <a:pt x="18" y="605"/>
                    </a:lnTo>
                    <a:lnTo>
                      <a:pt x="9" y="607"/>
                    </a:lnTo>
                    <a:lnTo>
                      <a:pt x="0" y="609"/>
                    </a:lnTo>
                    <a:lnTo>
                      <a:pt x="6" y="526"/>
                    </a:lnTo>
                    <a:lnTo>
                      <a:pt x="15" y="452"/>
                    </a:lnTo>
                    <a:lnTo>
                      <a:pt x="24" y="383"/>
                    </a:lnTo>
                    <a:lnTo>
                      <a:pt x="33" y="316"/>
                    </a:lnTo>
                    <a:lnTo>
                      <a:pt x="37" y="247"/>
                    </a:lnTo>
                    <a:lnTo>
                      <a:pt x="38" y="174"/>
                    </a:lnTo>
                    <a:lnTo>
                      <a:pt x="33" y="93"/>
                    </a:lnTo>
                    <a:lnTo>
                      <a:pt x="20" y="0"/>
                    </a:lnTo>
                    <a:close/>
                  </a:path>
                </a:pathLst>
              </a:custGeom>
              <a:solidFill>
                <a:srgbClr val="5E3D21"/>
              </a:solidFill>
              <a:ln w="9525">
                <a:noFill/>
                <a:round/>
                <a:headEnd/>
                <a:tailEnd/>
              </a:ln>
            </p:spPr>
            <p:txBody>
              <a:bodyPr/>
              <a:lstStyle/>
              <a:p>
                <a:endParaRPr lang="en-US"/>
              </a:p>
            </p:txBody>
          </p:sp>
          <p:sp>
            <p:nvSpPr>
              <p:cNvPr id="625" name="Freeform 150"/>
              <p:cNvSpPr>
                <a:spLocks/>
              </p:cNvSpPr>
              <p:nvPr/>
            </p:nvSpPr>
            <p:spPr bwMode="auto">
              <a:xfrm>
                <a:off x="2988" y="1200"/>
                <a:ext cx="15" cy="103"/>
              </a:xfrm>
              <a:custGeom>
                <a:avLst/>
                <a:gdLst/>
                <a:ahLst/>
                <a:cxnLst>
                  <a:cxn ang="0">
                    <a:pos x="22" y="0"/>
                  </a:cxn>
                  <a:cxn ang="0">
                    <a:pos x="31" y="5"/>
                  </a:cxn>
                  <a:cxn ang="0">
                    <a:pos x="40" y="10"/>
                  </a:cxn>
                  <a:cxn ang="0">
                    <a:pos x="49" y="16"/>
                  </a:cxn>
                  <a:cxn ang="0">
                    <a:pos x="58" y="21"/>
                  </a:cxn>
                  <a:cxn ang="0">
                    <a:pos x="66" y="26"/>
                  </a:cxn>
                  <a:cxn ang="0">
                    <a:pos x="76" y="31"/>
                  </a:cxn>
                  <a:cxn ang="0">
                    <a:pos x="84" y="37"/>
                  </a:cxn>
                  <a:cxn ang="0">
                    <a:pos x="93" y="42"/>
                  </a:cxn>
                  <a:cxn ang="0">
                    <a:pos x="92" y="178"/>
                  </a:cxn>
                  <a:cxn ang="0">
                    <a:pos x="89" y="331"/>
                  </a:cxn>
                  <a:cxn ang="0">
                    <a:pos x="84" y="479"/>
                  </a:cxn>
                  <a:cxn ang="0">
                    <a:pos x="72" y="596"/>
                  </a:cxn>
                  <a:cxn ang="0">
                    <a:pos x="64" y="599"/>
                  </a:cxn>
                  <a:cxn ang="0">
                    <a:pos x="54" y="601"/>
                  </a:cxn>
                  <a:cxn ang="0">
                    <a:pos x="46" y="605"/>
                  </a:cxn>
                  <a:cxn ang="0">
                    <a:pos x="36" y="607"/>
                  </a:cxn>
                  <a:cxn ang="0">
                    <a:pos x="28" y="609"/>
                  </a:cxn>
                  <a:cxn ang="0">
                    <a:pos x="18" y="612"/>
                  </a:cxn>
                  <a:cxn ang="0">
                    <a:pos x="10" y="614"/>
                  </a:cxn>
                  <a:cxn ang="0">
                    <a:pos x="0" y="617"/>
                  </a:cxn>
                  <a:cxn ang="0">
                    <a:pos x="6" y="533"/>
                  </a:cxn>
                  <a:cxn ang="0">
                    <a:pos x="16" y="458"/>
                  </a:cxn>
                  <a:cxn ang="0">
                    <a:pos x="26" y="388"/>
                  </a:cxn>
                  <a:cxn ang="0">
                    <a:pos x="34" y="320"/>
                  </a:cxn>
                  <a:cxn ang="0">
                    <a:pos x="39" y="250"/>
                  </a:cxn>
                  <a:cxn ang="0">
                    <a:pos x="40" y="176"/>
                  </a:cxn>
                  <a:cxn ang="0">
                    <a:pos x="35" y="93"/>
                  </a:cxn>
                  <a:cxn ang="0">
                    <a:pos x="22" y="0"/>
                  </a:cxn>
                </a:cxnLst>
                <a:rect l="0" t="0" r="r" b="b"/>
                <a:pathLst>
                  <a:path w="93" h="617">
                    <a:moveTo>
                      <a:pt x="22" y="0"/>
                    </a:moveTo>
                    <a:lnTo>
                      <a:pt x="31" y="5"/>
                    </a:lnTo>
                    <a:lnTo>
                      <a:pt x="40" y="10"/>
                    </a:lnTo>
                    <a:lnTo>
                      <a:pt x="49" y="16"/>
                    </a:lnTo>
                    <a:lnTo>
                      <a:pt x="58" y="21"/>
                    </a:lnTo>
                    <a:lnTo>
                      <a:pt x="66" y="26"/>
                    </a:lnTo>
                    <a:lnTo>
                      <a:pt x="76" y="31"/>
                    </a:lnTo>
                    <a:lnTo>
                      <a:pt x="84" y="37"/>
                    </a:lnTo>
                    <a:lnTo>
                      <a:pt x="93" y="42"/>
                    </a:lnTo>
                    <a:lnTo>
                      <a:pt x="92" y="178"/>
                    </a:lnTo>
                    <a:lnTo>
                      <a:pt x="89" y="331"/>
                    </a:lnTo>
                    <a:lnTo>
                      <a:pt x="84" y="479"/>
                    </a:lnTo>
                    <a:lnTo>
                      <a:pt x="72" y="596"/>
                    </a:lnTo>
                    <a:lnTo>
                      <a:pt x="64" y="599"/>
                    </a:lnTo>
                    <a:lnTo>
                      <a:pt x="54" y="601"/>
                    </a:lnTo>
                    <a:lnTo>
                      <a:pt x="46" y="605"/>
                    </a:lnTo>
                    <a:lnTo>
                      <a:pt x="36" y="607"/>
                    </a:lnTo>
                    <a:lnTo>
                      <a:pt x="28" y="609"/>
                    </a:lnTo>
                    <a:lnTo>
                      <a:pt x="18" y="612"/>
                    </a:lnTo>
                    <a:lnTo>
                      <a:pt x="10" y="614"/>
                    </a:lnTo>
                    <a:lnTo>
                      <a:pt x="0" y="617"/>
                    </a:lnTo>
                    <a:lnTo>
                      <a:pt x="6" y="533"/>
                    </a:lnTo>
                    <a:lnTo>
                      <a:pt x="16" y="458"/>
                    </a:lnTo>
                    <a:lnTo>
                      <a:pt x="26" y="388"/>
                    </a:lnTo>
                    <a:lnTo>
                      <a:pt x="34" y="320"/>
                    </a:lnTo>
                    <a:lnTo>
                      <a:pt x="39" y="250"/>
                    </a:lnTo>
                    <a:lnTo>
                      <a:pt x="40" y="176"/>
                    </a:lnTo>
                    <a:lnTo>
                      <a:pt x="35" y="93"/>
                    </a:lnTo>
                    <a:lnTo>
                      <a:pt x="22" y="0"/>
                    </a:lnTo>
                    <a:close/>
                  </a:path>
                </a:pathLst>
              </a:custGeom>
              <a:solidFill>
                <a:srgbClr val="5B3D21"/>
              </a:solidFill>
              <a:ln w="9525">
                <a:noFill/>
                <a:round/>
                <a:headEnd/>
                <a:tailEnd/>
              </a:ln>
            </p:spPr>
            <p:txBody>
              <a:bodyPr/>
              <a:lstStyle/>
              <a:p>
                <a:endParaRPr lang="en-US"/>
              </a:p>
            </p:txBody>
          </p:sp>
          <p:sp>
            <p:nvSpPr>
              <p:cNvPr id="626" name="Freeform 151"/>
              <p:cNvSpPr>
                <a:spLocks/>
              </p:cNvSpPr>
              <p:nvPr/>
            </p:nvSpPr>
            <p:spPr bwMode="auto">
              <a:xfrm>
                <a:off x="2986" y="1199"/>
                <a:ext cx="16" cy="104"/>
              </a:xfrm>
              <a:custGeom>
                <a:avLst/>
                <a:gdLst/>
                <a:ahLst/>
                <a:cxnLst>
                  <a:cxn ang="0">
                    <a:pos x="26" y="0"/>
                  </a:cxn>
                  <a:cxn ang="0">
                    <a:pos x="34" y="5"/>
                  </a:cxn>
                  <a:cxn ang="0">
                    <a:pos x="44" y="10"/>
                  </a:cxn>
                  <a:cxn ang="0">
                    <a:pos x="52" y="16"/>
                  </a:cxn>
                  <a:cxn ang="0">
                    <a:pos x="61" y="21"/>
                  </a:cxn>
                  <a:cxn ang="0">
                    <a:pos x="69" y="26"/>
                  </a:cxn>
                  <a:cxn ang="0">
                    <a:pos x="79" y="31"/>
                  </a:cxn>
                  <a:cxn ang="0">
                    <a:pos x="87" y="37"/>
                  </a:cxn>
                  <a:cxn ang="0">
                    <a:pos x="97" y="42"/>
                  </a:cxn>
                  <a:cxn ang="0">
                    <a:pos x="93" y="179"/>
                  </a:cxn>
                  <a:cxn ang="0">
                    <a:pos x="92" y="334"/>
                  </a:cxn>
                  <a:cxn ang="0">
                    <a:pos x="86" y="483"/>
                  </a:cxn>
                  <a:cxn ang="0">
                    <a:pos x="76" y="601"/>
                  </a:cxn>
                  <a:cxn ang="0">
                    <a:pos x="66" y="604"/>
                  </a:cxn>
                  <a:cxn ang="0">
                    <a:pos x="57" y="606"/>
                  </a:cxn>
                  <a:cxn ang="0">
                    <a:pos x="47" y="610"/>
                  </a:cxn>
                  <a:cxn ang="0">
                    <a:pos x="37" y="612"/>
                  </a:cxn>
                  <a:cxn ang="0">
                    <a:pos x="28" y="615"/>
                  </a:cxn>
                  <a:cxn ang="0">
                    <a:pos x="18" y="618"/>
                  </a:cxn>
                  <a:cxn ang="0">
                    <a:pos x="10" y="620"/>
                  </a:cxn>
                  <a:cxn ang="0">
                    <a:pos x="0" y="623"/>
                  </a:cxn>
                  <a:cxn ang="0">
                    <a:pos x="7" y="539"/>
                  </a:cxn>
                  <a:cxn ang="0">
                    <a:pos x="15" y="463"/>
                  </a:cxn>
                  <a:cxn ang="0">
                    <a:pos x="26" y="392"/>
                  </a:cxn>
                  <a:cxn ang="0">
                    <a:pos x="34" y="323"/>
                  </a:cxn>
                  <a:cxn ang="0">
                    <a:pos x="41" y="252"/>
                  </a:cxn>
                  <a:cxn ang="0">
                    <a:pos x="43" y="177"/>
                  </a:cxn>
                  <a:cxn ang="0">
                    <a:pos x="39" y="94"/>
                  </a:cxn>
                  <a:cxn ang="0">
                    <a:pos x="26" y="0"/>
                  </a:cxn>
                </a:cxnLst>
                <a:rect l="0" t="0" r="r" b="b"/>
                <a:pathLst>
                  <a:path w="97" h="623">
                    <a:moveTo>
                      <a:pt x="26" y="0"/>
                    </a:moveTo>
                    <a:lnTo>
                      <a:pt x="34" y="5"/>
                    </a:lnTo>
                    <a:lnTo>
                      <a:pt x="44" y="10"/>
                    </a:lnTo>
                    <a:lnTo>
                      <a:pt x="52" y="16"/>
                    </a:lnTo>
                    <a:lnTo>
                      <a:pt x="61" y="21"/>
                    </a:lnTo>
                    <a:lnTo>
                      <a:pt x="69" y="26"/>
                    </a:lnTo>
                    <a:lnTo>
                      <a:pt x="79" y="31"/>
                    </a:lnTo>
                    <a:lnTo>
                      <a:pt x="87" y="37"/>
                    </a:lnTo>
                    <a:lnTo>
                      <a:pt x="97" y="42"/>
                    </a:lnTo>
                    <a:lnTo>
                      <a:pt x="93" y="179"/>
                    </a:lnTo>
                    <a:lnTo>
                      <a:pt x="92" y="334"/>
                    </a:lnTo>
                    <a:lnTo>
                      <a:pt x="86" y="483"/>
                    </a:lnTo>
                    <a:lnTo>
                      <a:pt x="76" y="601"/>
                    </a:lnTo>
                    <a:lnTo>
                      <a:pt x="66" y="604"/>
                    </a:lnTo>
                    <a:lnTo>
                      <a:pt x="57" y="606"/>
                    </a:lnTo>
                    <a:lnTo>
                      <a:pt x="47" y="610"/>
                    </a:lnTo>
                    <a:lnTo>
                      <a:pt x="37" y="612"/>
                    </a:lnTo>
                    <a:lnTo>
                      <a:pt x="28" y="615"/>
                    </a:lnTo>
                    <a:lnTo>
                      <a:pt x="18" y="618"/>
                    </a:lnTo>
                    <a:lnTo>
                      <a:pt x="10" y="620"/>
                    </a:lnTo>
                    <a:lnTo>
                      <a:pt x="0" y="623"/>
                    </a:lnTo>
                    <a:lnTo>
                      <a:pt x="7" y="539"/>
                    </a:lnTo>
                    <a:lnTo>
                      <a:pt x="15" y="463"/>
                    </a:lnTo>
                    <a:lnTo>
                      <a:pt x="26" y="392"/>
                    </a:lnTo>
                    <a:lnTo>
                      <a:pt x="34" y="323"/>
                    </a:lnTo>
                    <a:lnTo>
                      <a:pt x="41" y="252"/>
                    </a:lnTo>
                    <a:lnTo>
                      <a:pt x="43" y="177"/>
                    </a:lnTo>
                    <a:lnTo>
                      <a:pt x="39" y="94"/>
                    </a:lnTo>
                    <a:lnTo>
                      <a:pt x="26" y="0"/>
                    </a:lnTo>
                    <a:close/>
                  </a:path>
                </a:pathLst>
              </a:custGeom>
              <a:solidFill>
                <a:srgbClr val="563D23"/>
              </a:solidFill>
              <a:ln w="9525">
                <a:noFill/>
                <a:round/>
                <a:headEnd/>
                <a:tailEnd/>
              </a:ln>
            </p:spPr>
            <p:txBody>
              <a:bodyPr/>
              <a:lstStyle/>
              <a:p>
                <a:endParaRPr lang="en-US"/>
              </a:p>
            </p:txBody>
          </p:sp>
          <p:sp>
            <p:nvSpPr>
              <p:cNvPr id="627" name="Freeform 152"/>
              <p:cNvSpPr>
                <a:spLocks/>
              </p:cNvSpPr>
              <p:nvPr/>
            </p:nvSpPr>
            <p:spPr bwMode="auto">
              <a:xfrm>
                <a:off x="2983" y="1198"/>
                <a:ext cx="17" cy="105"/>
              </a:xfrm>
              <a:custGeom>
                <a:avLst/>
                <a:gdLst/>
                <a:ahLst/>
                <a:cxnLst>
                  <a:cxn ang="0">
                    <a:pos x="28" y="0"/>
                  </a:cxn>
                  <a:cxn ang="0">
                    <a:pos x="37" y="5"/>
                  </a:cxn>
                  <a:cxn ang="0">
                    <a:pos x="46" y="10"/>
                  </a:cxn>
                  <a:cxn ang="0">
                    <a:pos x="55" y="16"/>
                  </a:cxn>
                  <a:cxn ang="0">
                    <a:pos x="64" y="21"/>
                  </a:cxn>
                  <a:cxn ang="0">
                    <a:pos x="73" y="26"/>
                  </a:cxn>
                  <a:cxn ang="0">
                    <a:pos x="81" y="31"/>
                  </a:cxn>
                  <a:cxn ang="0">
                    <a:pos x="91" y="37"/>
                  </a:cxn>
                  <a:cxn ang="0">
                    <a:pos x="99" y="42"/>
                  </a:cxn>
                  <a:cxn ang="0">
                    <a:pos x="94" y="180"/>
                  </a:cxn>
                  <a:cxn ang="0">
                    <a:pos x="92" y="336"/>
                  </a:cxn>
                  <a:cxn ang="0">
                    <a:pos x="88" y="487"/>
                  </a:cxn>
                  <a:cxn ang="0">
                    <a:pos x="76" y="606"/>
                  </a:cxn>
                  <a:cxn ang="0">
                    <a:pos x="66" y="609"/>
                  </a:cxn>
                  <a:cxn ang="0">
                    <a:pos x="58" y="611"/>
                  </a:cxn>
                  <a:cxn ang="0">
                    <a:pos x="48" y="614"/>
                  </a:cxn>
                  <a:cxn ang="0">
                    <a:pos x="39" y="618"/>
                  </a:cxn>
                  <a:cxn ang="0">
                    <a:pos x="29" y="621"/>
                  </a:cxn>
                  <a:cxn ang="0">
                    <a:pos x="20" y="624"/>
                  </a:cxn>
                  <a:cxn ang="0">
                    <a:pos x="10" y="626"/>
                  </a:cxn>
                  <a:cxn ang="0">
                    <a:pos x="0" y="629"/>
                  </a:cxn>
                  <a:cxn ang="0">
                    <a:pos x="7" y="545"/>
                  </a:cxn>
                  <a:cxn ang="0">
                    <a:pos x="16" y="468"/>
                  </a:cxn>
                  <a:cxn ang="0">
                    <a:pos x="27" y="396"/>
                  </a:cxn>
                  <a:cxn ang="0">
                    <a:pos x="37" y="326"/>
                  </a:cxn>
                  <a:cxn ang="0">
                    <a:pos x="43" y="254"/>
                  </a:cxn>
                  <a:cxn ang="0">
                    <a:pos x="45" y="177"/>
                  </a:cxn>
                  <a:cxn ang="0">
                    <a:pos x="41" y="94"/>
                  </a:cxn>
                  <a:cxn ang="0">
                    <a:pos x="28" y="0"/>
                  </a:cxn>
                </a:cxnLst>
                <a:rect l="0" t="0" r="r" b="b"/>
                <a:pathLst>
                  <a:path w="99" h="629">
                    <a:moveTo>
                      <a:pt x="28" y="0"/>
                    </a:moveTo>
                    <a:lnTo>
                      <a:pt x="37" y="5"/>
                    </a:lnTo>
                    <a:lnTo>
                      <a:pt x="46" y="10"/>
                    </a:lnTo>
                    <a:lnTo>
                      <a:pt x="55" y="16"/>
                    </a:lnTo>
                    <a:lnTo>
                      <a:pt x="64" y="21"/>
                    </a:lnTo>
                    <a:lnTo>
                      <a:pt x="73" y="26"/>
                    </a:lnTo>
                    <a:lnTo>
                      <a:pt x="81" y="31"/>
                    </a:lnTo>
                    <a:lnTo>
                      <a:pt x="91" y="37"/>
                    </a:lnTo>
                    <a:lnTo>
                      <a:pt x="99" y="42"/>
                    </a:lnTo>
                    <a:lnTo>
                      <a:pt x="94" y="180"/>
                    </a:lnTo>
                    <a:lnTo>
                      <a:pt x="92" y="336"/>
                    </a:lnTo>
                    <a:lnTo>
                      <a:pt x="88" y="487"/>
                    </a:lnTo>
                    <a:lnTo>
                      <a:pt x="76" y="606"/>
                    </a:lnTo>
                    <a:lnTo>
                      <a:pt x="66" y="609"/>
                    </a:lnTo>
                    <a:lnTo>
                      <a:pt x="58" y="611"/>
                    </a:lnTo>
                    <a:lnTo>
                      <a:pt x="48" y="614"/>
                    </a:lnTo>
                    <a:lnTo>
                      <a:pt x="39" y="618"/>
                    </a:lnTo>
                    <a:lnTo>
                      <a:pt x="29" y="621"/>
                    </a:lnTo>
                    <a:lnTo>
                      <a:pt x="20" y="624"/>
                    </a:lnTo>
                    <a:lnTo>
                      <a:pt x="10" y="626"/>
                    </a:lnTo>
                    <a:lnTo>
                      <a:pt x="0" y="629"/>
                    </a:lnTo>
                    <a:lnTo>
                      <a:pt x="7" y="545"/>
                    </a:lnTo>
                    <a:lnTo>
                      <a:pt x="16" y="468"/>
                    </a:lnTo>
                    <a:lnTo>
                      <a:pt x="27" y="396"/>
                    </a:lnTo>
                    <a:lnTo>
                      <a:pt x="37" y="326"/>
                    </a:lnTo>
                    <a:lnTo>
                      <a:pt x="43" y="254"/>
                    </a:lnTo>
                    <a:lnTo>
                      <a:pt x="45" y="177"/>
                    </a:lnTo>
                    <a:lnTo>
                      <a:pt x="41" y="94"/>
                    </a:lnTo>
                    <a:lnTo>
                      <a:pt x="28" y="0"/>
                    </a:lnTo>
                    <a:close/>
                  </a:path>
                </a:pathLst>
              </a:custGeom>
              <a:solidFill>
                <a:srgbClr val="513D26"/>
              </a:solidFill>
              <a:ln w="9525">
                <a:noFill/>
                <a:round/>
                <a:headEnd/>
                <a:tailEnd/>
              </a:ln>
            </p:spPr>
            <p:txBody>
              <a:bodyPr/>
              <a:lstStyle/>
              <a:p>
                <a:endParaRPr lang="en-US"/>
              </a:p>
            </p:txBody>
          </p:sp>
          <p:sp>
            <p:nvSpPr>
              <p:cNvPr id="628" name="Freeform 153"/>
              <p:cNvSpPr>
                <a:spLocks/>
              </p:cNvSpPr>
              <p:nvPr/>
            </p:nvSpPr>
            <p:spPr bwMode="auto">
              <a:xfrm>
                <a:off x="2981" y="1197"/>
                <a:ext cx="17" cy="106"/>
              </a:xfrm>
              <a:custGeom>
                <a:avLst/>
                <a:gdLst/>
                <a:ahLst/>
                <a:cxnLst>
                  <a:cxn ang="0">
                    <a:pos x="30" y="0"/>
                  </a:cxn>
                  <a:cxn ang="0">
                    <a:pos x="39" y="6"/>
                  </a:cxn>
                  <a:cxn ang="0">
                    <a:pos x="48" y="12"/>
                  </a:cxn>
                  <a:cxn ang="0">
                    <a:pos x="57" y="17"/>
                  </a:cxn>
                  <a:cxn ang="0">
                    <a:pos x="66" y="22"/>
                  </a:cxn>
                  <a:cxn ang="0">
                    <a:pos x="75" y="27"/>
                  </a:cxn>
                  <a:cxn ang="0">
                    <a:pos x="84" y="33"/>
                  </a:cxn>
                  <a:cxn ang="0">
                    <a:pos x="93" y="38"/>
                  </a:cxn>
                  <a:cxn ang="0">
                    <a:pos x="103" y="44"/>
                  </a:cxn>
                  <a:cxn ang="0">
                    <a:pos x="94" y="182"/>
                  </a:cxn>
                  <a:cxn ang="0">
                    <a:pos x="92" y="340"/>
                  </a:cxn>
                  <a:cxn ang="0">
                    <a:pos x="88" y="492"/>
                  </a:cxn>
                  <a:cxn ang="0">
                    <a:pos x="77" y="612"/>
                  </a:cxn>
                  <a:cxn ang="0">
                    <a:pos x="68" y="615"/>
                  </a:cxn>
                  <a:cxn ang="0">
                    <a:pos x="57" y="618"/>
                  </a:cxn>
                  <a:cxn ang="0">
                    <a:pos x="47" y="621"/>
                  </a:cxn>
                  <a:cxn ang="0">
                    <a:pos x="38" y="624"/>
                  </a:cxn>
                  <a:cxn ang="0">
                    <a:pos x="28" y="627"/>
                  </a:cxn>
                  <a:cxn ang="0">
                    <a:pos x="19" y="630"/>
                  </a:cxn>
                  <a:cxn ang="0">
                    <a:pos x="9" y="633"/>
                  </a:cxn>
                  <a:cxn ang="0">
                    <a:pos x="0" y="636"/>
                  </a:cxn>
                  <a:cxn ang="0">
                    <a:pos x="6" y="552"/>
                  </a:cxn>
                  <a:cxn ang="0">
                    <a:pos x="15" y="475"/>
                  </a:cxn>
                  <a:cxn ang="0">
                    <a:pos x="26" y="402"/>
                  </a:cxn>
                  <a:cxn ang="0">
                    <a:pos x="37" y="330"/>
                  </a:cxn>
                  <a:cxn ang="0">
                    <a:pos x="44" y="257"/>
                  </a:cxn>
                  <a:cxn ang="0">
                    <a:pos x="46" y="179"/>
                  </a:cxn>
                  <a:cxn ang="0">
                    <a:pos x="43" y="95"/>
                  </a:cxn>
                  <a:cxn ang="0">
                    <a:pos x="30" y="0"/>
                  </a:cxn>
                </a:cxnLst>
                <a:rect l="0" t="0" r="r" b="b"/>
                <a:pathLst>
                  <a:path w="103" h="636">
                    <a:moveTo>
                      <a:pt x="30" y="0"/>
                    </a:moveTo>
                    <a:lnTo>
                      <a:pt x="39" y="6"/>
                    </a:lnTo>
                    <a:lnTo>
                      <a:pt x="48" y="12"/>
                    </a:lnTo>
                    <a:lnTo>
                      <a:pt x="57" y="17"/>
                    </a:lnTo>
                    <a:lnTo>
                      <a:pt x="66" y="22"/>
                    </a:lnTo>
                    <a:lnTo>
                      <a:pt x="75" y="27"/>
                    </a:lnTo>
                    <a:lnTo>
                      <a:pt x="84" y="33"/>
                    </a:lnTo>
                    <a:lnTo>
                      <a:pt x="93" y="38"/>
                    </a:lnTo>
                    <a:lnTo>
                      <a:pt x="103" y="44"/>
                    </a:lnTo>
                    <a:lnTo>
                      <a:pt x="94" y="182"/>
                    </a:lnTo>
                    <a:lnTo>
                      <a:pt x="92" y="340"/>
                    </a:lnTo>
                    <a:lnTo>
                      <a:pt x="88" y="492"/>
                    </a:lnTo>
                    <a:lnTo>
                      <a:pt x="77" y="612"/>
                    </a:lnTo>
                    <a:lnTo>
                      <a:pt x="68" y="615"/>
                    </a:lnTo>
                    <a:lnTo>
                      <a:pt x="57" y="618"/>
                    </a:lnTo>
                    <a:lnTo>
                      <a:pt x="47" y="621"/>
                    </a:lnTo>
                    <a:lnTo>
                      <a:pt x="38" y="624"/>
                    </a:lnTo>
                    <a:lnTo>
                      <a:pt x="28" y="627"/>
                    </a:lnTo>
                    <a:lnTo>
                      <a:pt x="19" y="630"/>
                    </a:lnTo>
                    <a:lnTo>
                      <a:pt x="9" y="633"/>
                    </a:lnTo>
                    <a:lnTo>
                      <a:pt x="0" y="636"/>
                    </a:lnTo>
                    <a:lnTo>
                      <a:pt x="6" y="552"/>
                    </a:lnTo>
                    <a:lnTo>
                      <a:pt x="15" y="475"/>
                    </a:lnTo>
                    <a:lnTo>
                      <a:pt x="26" y="402"/>
                    </a:lnTo>
                    <a:lnTo>
                      <a:pt x="37" y="330"/>
                    </a:lnTo>
                    <a:lnTo>
                      <a:pt x="44" y="257"/>
                    </a:lnTo>
                    <a:lnTo>
                      <a:pt x="46" y="179"/>
                    </a:lnTo>
                    <a:lnTo>
                      <a:pt x="43" y="95"/>
                    </a:lnTo>
                    <a:lnTo>
                      <a:pt x="30" y="0"/>
                    </a:lnTo>
                    <a:close/>
                  </a:path>
                </a:pathLst>
              </a:custGeom>
              <a:solidFill>
                <a:srgbClr val="4C3A23"/>
              </a:solidFill>
              <a:ln w="9525">
                <a:noFill/>
                <a:round/>
                <a:headEnd/>
                <a:tailEnd/>
              </a:ln>
            </p:spPr>
            <p:txBody>
              <a:bodyPr/>
              <a:lstStyle/>
              <a:p>
                <a:endParaRPr lang="en-US"/>
              </a:p>
            </p:txBody>
          </p:sp>
          <p:sp>
            <p:nvSpPr>
              <p:cNvPr id="629" name="Freeform 154"/>
              <p:cNvSpPr>
                <a:spLocks/>
              </p:cNvSpPr>
              <p:nvPr/>
            </p:nvSpPr>
            <p:spPr bwMode="auto">
              <a:xfrm>
                <a:off x="2979" y="1196"/>
                <a:ext cx="17" cy="107"/>
              </a:xfrm>
              <a:custGeom>
                <a:avLst/>
                <a:gdLst/>
                <a:ahLst/>
                <a:cxnLst>
                  <a:cxn ang="0">
                    <a:pos x="33" y="0"/>
                  </a:cxn>
                  <a:cxn ang="0">
                    <a:pos x="105" y="44"/>
                  </a:cxn>
                  <a:cxn ang="0">
                    <a:pos x="95" y="183"/>
                  </a:cxn>
                  <a:cxn ang="0">
                    <a:pos x="92" y="343"/>
                  </a:cxn>
                  <a:cxn ang="0">
                    <a:pos x="89" y="496"/>
                  </a:cxn>
                  <a:cxn ang="0">
                    <a:pos x="78" y="617"/>
                  </a:cxn>
                  <a:cxn ang="0">
                    <a:pos x="0" y="642"/>
                  </a:cxn>
                  <a:cxn ang="0">
                    <a:pos x="6" y="558"/>
                  </a:cxn>
                  <a:cxn ang="0">
                    <a:pos x="17" y="480"/>
                  </a:cxn>
                  <a:cxn ang="0">
                    <a:pos x="27" y="406"/>
                  </a:cxn>
                  <a:cxn ang="0">
                    <a:pos x="38" y="333"/>
                  </a:cxn>
                  <a:cxn ang="0">
                    <a:pos x="45" y="258"/>
                  </a:cxn>
                  <a:cxn ang="0">
                    <a:pos x="49" y="180"/>
                  </a:cxn>
                  <a:cxn ang="0">
                    <a:pos x="45" y="95"/>
                  </a:cxn>
                  <a:cxn ang="0">
                    <a:pos x="33" y="0"/>
                  </a:cxn>
                </a:cxnLst>
                <a:rect l="0" t="0" r="r" b="b"/>
                <a:pathLst>
                  <a:path w="105" h="642">
                    <a:moveTo>
                      <a:pt x="33" y="0"/>
                    </a:moveTo>
                    <a:lnTo>
                      <a:pt x="105" y="44"/>
                    </a:lnTo>
                    <a:lnTo>
                      <a:pt x="95" y="183"/>
                    </a:lnTo>
                    <a:lnTo>
                      <a:pt x="92" y="343"/>
                    </a:lnTo>
                    <a:lnTo>
                      <a:pt x="89" y="496"/>
                    </a:lnTo>
                    <a:lnTo>
                      <a:pt x="78" y="617"/>
                    </a:lnTo>
                    <a:lnTo>
                      <a:pt x="0" y="642"/>
                    </a:lnTo>
                    <a:lnTo>
                      <a:pt x="6" y="558"/>
                    </a:lnTo>
                    <a:lnTo>
                      <a:pt x="17" y="480"/>
                    </a:lnTo>
                    <a:lnTo>
                      <a:pt x="27" y="406"/>
                    </a:lnTo>
                    <a:lnTo>
                      <a:pt x="38" y="333"/>
                    </a:lnTo>
                    <a:lnTo>
                      <a:pt x="45" y="258"/>
                    </a:lnTo>
                    <a:lnTo>
                      <a:pt x="49" y="180"/>
                    </a:lnTo>
                    <a:lnTo>
                      <a:pt x="45" y="95"/>
                    </a:lnTo>
                    <a:lnTo>
                      <a:pt x="33" y="0"/>
                    </a:lnTo>
                    <a:close/>
                  </a:path>
                </a:pathLst>
              </a:custGeom>
              <a:solidFill>
                <a:srgbClr val="473A26"/>
              </a:solidFill>
              <a:ln w="9525">
                <a:noFill/>
                <a:round/>
                <a:headEnd/>
                <a:tailEnd/>
              </a:ln>
            </p:spPr>
            <p:txBody>
              <a:bodyPr/>
              <a:lstStyle/>
              <a:p>
                <a:endParaRPr lang="en-US"/>
              </a:p>
            </p:txBody>
          </p:sp>
          <p:sp>
            <p:nvSpPr>
              <p:cNvPr id="630" name="Freeform 155"/>
              <p:cNvSpPr>
                <a:spLocks/>
              </p:cNvSpPr>
              <p:nvPr/>
            </p:nvSpPr>
            <p:spPr bwMode="auto">
              <a:xfrm>
                <a:off x="2801" y="1306"/>
                <a:ext cx="146" cy="11"/>
              </a:xfrm>
              <a:custGeom>
                <a:avLst/>
                <a:gdLst/>
                <a:ahLst/>
                <a:cxnLst>
                  <a:cxn ang="0">
                    <a:pos x="2" y="0"/>
                  </a:cxn>
                  <a:cxn ang="0">
                    <a:pos x="43" y="9"/>
                  </a:cxn>
                  <a:cxn ang="0">
                    <a:pos x="82" y="17"/>
                  </a:cxn>
                  <a:cxn ang="0">
                    <a:pos x="120" y="23"/>
                  </a:cxn>
                  <a:cxn ang="0">
                    <a:pos x="156" y="29"/>
                  </a:cxn>
                  <a:cxn ang="0">
                    <a:pos x="194" y="33"/>
                  </a:cxn>
                  <a:cxn ang="0">
                    <a:pos x="230" y="36"/>
                  </a:cxn>
                  <a:cxn ang="0">
                    <a:pos x="266" y="39"/>
                  </a:cxn>
                  <a:cxn ang="0">
                    <a:pos x="304" y="40"/>
                  </a:cxn>
                  <a:cxn ang="0">
                    <a:pos x="343" y="41"/>
                  </a:cxn>
                  <a:cxn ang="0">
                    <a:pos x="382" y="40"/>
                  </a:cxn>
                  <a:cxn ang="0">
                    <a:pos x="425" y="39"/>
                  </a:cxn>
                  <a:cxn ang="0">
                    <a:pos x="468" y="37"/>
                  </a:cxn>
                  <a:cxn ang="0">
                    <a:pos x="515" y="34"/>
                  </a:cxn>
                  <a:cxn ang="0">
                    <a:pos x="565" y="30"/>
                  </a:cxn>
                  <a:cxn ang="0">
                    <a:pos x="619" y="26"/>
                  </a:cxn>
                  <a:cxn ang="0">
                    <a:pos x="676" y="21"/>
                  </a:cxn>
                  <a:cxn ang="0">
                    <a:pos x="710" y="15"/>
                  </a:cxn>
                  <a:cxn ang="0">
                    <a:pos x="775" y="18"/>
                  </a:cxn>
                  <a:cxn ang="0">
                    <a:pos x="874" y="30"/>
                  </a:cxn>
                  <a:cxn ang="0">
                    <a:pos x="763" y="42"/>
                  </a:cxn>
                  <a:cxn ang="0">
                    <a:pos x="680" y="54"/>
                  </a:cxn>
                  <a:cxn ang="0">
                    <a:pos x="645" y="58"/>
                  </a:cxn>
                  <a:cxn ang="0">
                    <a:pos x="610" y="62"/>
                  </a:cxn>
                  <a:cxn ang="0">
                    <a:pos x="575" y="64"/>
                  </a:cxn>
                  <a:cxn ang="0">
                    <a:pos x="541" y="66"/>
                  </a:cxn>
                  <a:cxn ang="0">
                    <a:pos x="507" y="68"/>
                  </a:cxn>
                  <a:cxn ang="0">
                    <a:pos x="474" y="68"/>
                  </a:cxn>
                  <a:cxn ang="0">
                    <a:pos x="441" y="68"/>
                  </a:cxn>
                  <a:cxn ang="0">
                    <a:pos x="409" y="68"/>
                  </a:cxn>
                  <a:cxn ang="0">
                    <a:pos x="378" y="67"/>
                  </a:cxn>
                  <a:cxn ang="0">
                    <a:pos x="347" y="66"/>
                  </a:cxn>
                  <a:cxn ang="0">
                    <a:pos x="318" y="64"/>
                  </a:cxn>
                  <a:cxn ang="0">
                    <a:pos x="290" y="62"/>
                  </a:cxn>
                  <a:cxn ang="0">
                    <a:pos x="262" y="59"/>
                  </a:cxn>
                  <a:cxn ang="0">
                    <a:pos x="235" y="57"/>
                  </a:cxn>
                  <a:cxn ang="0">
                    <a:pos x="210" y="54"/>
                  </a:cxn>
                  <a:cxn ang="0">
                    <a:pos x="186" y="50"/>
                  </a:cxn>
                  <a:cxn ang="0">
                    <a:pos x="163" y="47"/>
                  </a:cxn>
                  <a:cxn ang="0">
                    <a:pos x="142" y="42"/>
                  </a:cxn>
                  <a:cxn ang="0">
                    <a:pos x="120" y="39"/>
                  </a:cxn>
                  <a:cxn ang="0">
                    <a:pos x="102" y="35"/>
                  </a:cxn>
                  <a:cxn ang="0">
                    <a:pos x="84" y="31"/>
                  </a:cxn>
                  <a:cxn ang="0">
                    <a:pos x="68" y="27"/>
                  </a:cxn>
                  <a:cxn ang="0">
                    <a:pos x="53" y="24"/>
                  </a:cxn>
                  <a:cxn ang="0">
                    <a:pos x="40" y="20"/>
                  </a:cxn>
                  <a:cxn ang="0">
                    <a:pos x="30" y="17"/>
                  </a:cxn>
                  <a:cxn ang="0">
                    <a:pos x="20" y="14"/>
                  </a:cxn>
                  <a:cxn ang="0">
                    <a:pos x="12" y="11"/>
                  </a:cxn>
                  <a:cxn ang="0">
                    <a:pos x="6" y="8"/>
                  </a:cxn>
                  <a:cxn ang="0">
                    <a:pos x="2" y="5"/>
                  </a:cxn>
                  <a:cxn ang="0">
                    <a:pos x="0" y="3"/>
                  </a:cxn>
                  <a:cxn ang="0">
                    <a:pos x="0" y="1"/>
                  </a:cxn>
                  <a:cxn ang="0">
                    <a:pos x="2" y="0"/>
                  </a:cxn>
                </a:cxnLst>
                <a:rect l="0" t="0" r="r" b="b"/>
                <a:pathLst>
                  <a:path w="874" h="68">
                    <a:moveTo>
                      <a:pt x="2" y="0"/>
                    </a:moveTo>
                    <a:lnTo>
                      <a:pt x="43" y="9"/>
                    </a:lnTo>
                    <a:lnTo>
                      <a:pt x="82" y="17"/>
                    </a:lnTo>
                    <a:lnTo>
                      <a:pt x="120" y="23"/>
                    </a:lnTo>
                    <a:lnTo>
                      <a:pt x="156" y="29"/>
                    </a:lnTo>
                    <a:lnTo>
                      <a:pt x="194" y="33"/>
                    </a:lnTo>
                    <a:lnTo>
                      <a:pt x="230" y="36"/>
                    </a:lnTo>
                    <a:lnTo>
                      <a:pt x="266" y="39"/>
                    </a:lnTo>
                    <a:lnTo>
                      <a:pt x="304" y="40"/>
                    </a:lnTo>
                    <a:lnTo>
                      <a:pt x="343" y="41"/>
                    </a:lnTo>
                    <a:lnTo>
                      <a:pt x="382" y="40"/>
                    </a:lnTo>
                    <a:lnTo>
                      <a:pt x="425" y="39"/>
                    </a:lnTo>
                    <a:lnTo>
                      <a:pt x="468" y="37"/>
                    </a:lnTo>
                    <a:lnTo>
                      <a:pt x="515" y="34"/>
                    </a:lnTo>
                    <a:lnTo>
                      <a:pt x="565" y="30"/>
                    </a:lnTo>
                    <a:lnTo>
                      <a:pt x="619" y="26"/>
                    </a:lnTo>
                    <a:lnTo>
                      <a:pt x="676" y="21"/>
                    </a:lnTo>
                    <a:lnTo>
                      <a:pt x="710" y="15"/>
                    </a:lnTo>
                    <a:lnTo>
                      <a:pt x="775" y="18"/>
                    </a:lnTo>
                    <a:lnTo>
                      <a:pt x="874" y="30"/>
                    </a:lnTo>
                    <a:lnTo>
                      <a:pt x="763" y="42"/>
                    </a:lnTo>
                    <a:lnTo>
                      <a:pt x="680" y="54"/>
                    </a:lnTo>
                    <a:lnTo>
                      <a:pt x="645" y="58"/>
                    </a:lnTo>
                    <a:lnTo>
                      <a:pt x="610" y="62"/>
                    </a:lnTo>
                    <a:lnTo>
                      <a:pt x="575" y="64"/>
                    </a:lnTo>
                    <a:lnTo>
                      <a:pt x="541" y="66"/>
                    </a:lnTo>
                    <a:lnTo>
                      <a:pt x="507" y="68"/>
                    </a:lnTo>
                    <a:lnTo>
                      <a:pt x="474" y="68"/>
                    </a:lnTo>
                    <a:lnTo>
                      <a:pt x="441" y="68"/>
                    </a:lnTo>
                    <a:lnTo>
                      <a:pt x="409" y="68"/>
                    </a:lnTo>
                    <a:lnTo>
                      <a:pt x="378" y="67"/>
                    </a:lnTo>
                    <a:lnTo>
                      <a:pt x="347" y="66"/>
                    </a:lnTo>
                    <a:lnTo>
                      <a:pt x="318" y="64"/>
                    </a:lnTo>
                    <a:lnTo>
                      <a:pt x="290" y="62"/>
                    </a:lnTo>
                    <a:lnTo>
                      <a:pt x="262" y="59"/>
                    </a:lnTo>
                    <a:lnTo>
                      <a:pt x="235" y="57"/>
                    </a:lnTo>
                    <a:lnTo>
                      <a:pt x="210" y="54"/>
                    </a:lnTo>
                    <a:lnTo>
                      <a:pt x="186" y="50"/>
                    </a:lnTo>
                    <a:lnTo>
                      <a:pt x="163" y="47"/>
                    </a:lnTo>
                    <a:lnTo>
                      <a:pt x="142" y="42"/>
                    </a:lnTo>
                    <a:lnTo>
                      <a:pt x="120" y="39"/>
                    </a:lnTo>
                    <a:lnTo>
                      <a:pt x="102" y="35"/>
                    </a:lnTo>
                    <a:lnTo>
                      <a:pt x="84" y="31"/>
                    </a:lnTo>
                    <a:lnTo>
                      <a:pt x="68" y="27"/>
                    </a:lnTo>
                    <a:lnTo>
                      <a:pt x="53" y="24"/>
                    </a:lnTo>
                    <a:lnTo>
                      <a:pt x="40" y="20"/>
                    </a:lnTo>
                    <a:lnTo>
                      <a:pt x="30" y="17"/>
                    </a:lnTo>
                    <a:lnTo>
                      <a:pt x="20" y="14"/>
                    </a:lnTo>
                    <a:lnTo>
                      <a:pt x="12" y="11"/>
                    </a:lnTo>
                    <a:lnTo>
                      <a:pt x="6" y="8"/>
                    </a:lnTo>
                    <a:lnTo>
                      <a:pt x="2" y="5"/>
                    </a:lnTo>
                    <a:lnTo>
                      <a:pt x="0" y="3"/>
                    </a:lnTo>
                    <a:lnTo>
                      <a:pt x="0" y="1"/>
                    </a:lnTo>
                    <a:lnTo>
                      <a:pt x="2" y="0"/>
                    </a:lnTo>
                    <a:close/>
                  </a:path>
                </a:pathLst>
              </a:custGeom>
              <a:solidFill>
                <a:srgbClr val="7C421C"/>
              </a:solidFill>
              <a:ln w="9525">
                <a:noFill/>
                <a:round/>
                <a:headEnd/>
                <a:tailEnd/>
              </a:ln>
            </p:spPr>
            <p:txBody>
              <a:bodyPr/>
              <a:lstStyle/>
              <a:p>
                <a:endParaRPr lang="en-US"/>
              </a:p>
            </p:txBody>
          </p:sp>
          <p:sp>
            <p:nvSpPr>
              <p:cNvPr id="631" name="Freeform 156"/>
              <p:cNvSpPr>
                <a:spLocks/>
              </p:cNvSpPr>
              <p:nvPr/>
            </p:nvSpPr>
            <p:spPr bwMode="auto">
              <a:xfrm>
                <a:off x="2844" y="1317"/>
                <a:ext cx="54" cy="14"/>
              </a:xfrm>
              <a:custGeom>
                <a:avLst/>
                <a:gdLst/>
                <a:ahLst/>
                <a:cxnLst>
                  <a:cxn ang="0">
                    <a:pos x="0" y="0"/>
                  </a:cxn>
                  <a:cxn ang="0">
                    <a:pos x="42" y="7"/>
                  </a:cxn>
                  <a:cxn ang="0">
                    <a:pos x="118" y="7"/>
                  </a:cxn>
                  <a:cxn ang="0">
                    <a:pos x="174" y="7"/>
                  </a:cxn>
                  <a:cxn ang="0">
                    <a:pos x="233" y="4"/>
                  </a:cxn>
                  <a:cxn ang="0">
                    <a:pos x="240" y="24"/>
                  </a:cxn>
                  <a:cxn ang="0">
                    <a:pos x="256" y="47"/>
                  </a:cxn>
                  <a:cxn ang="0">
                    <a:pos x="294" y="63"/>
                  </a:cxn>
                  <a:cxn ang="0">
                    <a:pos x="325" y="81"/>
                  </a:cxn>
                  <a:cxn ang="0">
                    <a:pos x="269" y="81"/>
                  </a:cxn>
                  <a:cxn ang="0">
                    <a:pos x="194" y="74"/>
                  </a:cxn>
                  <a:cxn ang="0">
                    <a:pos x="124" y="66"/>
                  </a:cxn>
                  <a:cxn ang="0">
                    <a:pos x="76" y="57"/>
                  </a:cxn>
                  <a:cxn ang="0">
                    <a:pos x="18" y="22"/>
                  </a:cxn>
                  <a:cxn ang="0">
                    <a:pos x="0" y="0"/>
                  </a:cxn>
                </a:cxnLst>
                <a:rect l="0" t="0" r="r" b="b"/>
                <a:pathLst>
                  <a:path w="325" h="81">
                    <a:moveTo>
                      <a:pt x="0" y="0"/>
                    </a:moveTo>
                    <a:lnTo>
                      <a:pt x="42" y="7"/>
                    </a:lnTo>
                    <a:lnTo>
                      <a:pt x="118" y="7"/>
                    </a:lnTo>
                    <a:lnTo>
                      <a:pt x="174" y="7"/>
                    </a:lnTo>
                    <a:lnTo>
                      <a:pt x="233" y="4"/>
                    </a:lnTo>
                    <a:lnTo>
                      <a:pt x="240" y="24"/>
                    </a:lnTo>
                    <a:lnTo>
                      <a:pt x="256" y="47"/>
                    </a:lnTo>
                    <a:lnTo>
                      <a:pt x="294" y="63"/>
                    </a:lnTo>
                    <a:lnTo>
                      <a:pt x="325" y="81"/>
                    </a:lnTo>
                    <a:lnTo>
                      <a:pt x="269" y="81"/>
                    </a:lnTo>
                    <a:lnTo>
                      <a:pt x="194" y="74"/>
                    </a:lnTo>
                    <a:lnTo>
                      <a:pt x="124" y="66"/>
                    </a:lnTo>
                    <a:lnTo>
                      <a:pt x="76" y="57"/>
                    </a:lnTo>
                    <a:lnTo>
                      <a:pt x="18" y="22"/>
                    </a:lnTo>
                    <a:lnTo>
                      <a:pt x="0" y="0"/>
                    </a:lnTo>
                    <a:close/>
                  </a:path>
                </a:pathLst>
              </a:custGeom>
              <a:solidFill>
                <a:srgbClr val="7C421C"/>
              </a:solidFill>
              <a:ln w="9525">
                <a:noFill/>
                <a:round/>
                <a:headEnd/>
                <a:tailEnd/>
              </a:ln>
            </p:spPr>
            <p:txBody>
              <a:bodyPr/>
              <a:lstStyle/>
              <a:p>
                <a:endParaRPr lang="en-US"/>
              </a:p>
            </p:txBody>
          </p:sp>
          <p:sp>
            <p:nvSpPr>
              <p:cNvPr id="632" name="Freeform 157"/>
              <p:cNvSpPr>
                <a:spLocks/>
              </p:cNvSpPr>
              <p:nvPr/>
            </p:nvSpPr>
            <p:spPr bwMode="auto">
              <a:xfrm>
                <a:off x="2834" y="1329"/>
                <a:ext cx="95" cy="22"/>
              </a:xfrm>
              <a:custGeom>
                <a:avLst/>
                <a:gdLst/>
                <a:ahLst/>
                <a:cxnLst>
                  <a:cxn ang="0">
                    <a:pos x="157" y="0"/>
                  </a:cxn>
                  <a:cxn ang="0">
                    <a:pos x="123" y="0"/>
                  </a:cxn>
                  <a:cxn ang="0">
                    <a:pos x="69" y="17"/>
                  </a:cxn>
                  <a:cxn ang="0">
                    <a:pos x="13" y="41"/>
                  </a:cxn>
                  <a:cxn ang="0">
                    <a:pos x="2" y="52"/>
                  </a:cxn>
                  <a:cxn ang="0">
                    <a:pos x="0" y="62"/>
                  </a:cxn>
                  <a:cxn ang="0">
                    <a:pos x="4" y="72"/>
                  </a:cxn>
                  <a:cxn ang="0">
                    <a:pos x="14" y="80"/>
                  </a:cxn>
                  <a:cxn ang="0">
                    <a:pos x="30" y="88"/>
                  </a:cxn>
                  <a:cxn ang="0">
                    <a:pos x="49" y="94"/>
                  </a:cxn>
                  <a:cxn ang="0">
                    <a:pos x="71" y="100"/>
                  </a:cxn>
                  <a:cxn ang="0">
                    <a:pos x="97" y="105"/>
                  </a:cxn>
                  <a:cxn ang="0">
                    <a:pos x="123" y="110"/>
                  </a:cxn>
                  <a:cxn ang="0">
                    <a:pos x="150" y="114"/>
                  </a:cxn>
                  <a:cxn ang="0">
                    <a:pos x="177" y="117"/>
                  </a:cxn>
                  <a:cxn ang="0">
                    <a:pos x="201" y="120"/>
                  </a:cxn>
                  <a:cxn ang="0">
                    <a:pos x="223" y="122"/>
                  </a:cxn>
                  <a:cxn ang="0">
                    <a:pos x="243" y="124"/>
                  </a:cxn>
                  <a:cxn ang="0">
                    <a:pos x="257" y="125"/>
                  </a:cxn>
                  <a:cxn ang="0">
                    <a:pos x="267" y="126"/>
                  </a:cxn>
                  <a:cxn ang="0">
                    <a:pos x="442" y="132"/>
                  </a:cxn>
                  <a:cxn ang="0">
                    <a:pos x="572" y="117"/>
                  </a:cxn>
                  <a:cxn ang="0">
                    <a:pos x="549" y="106"/>
                  </a:cxn>
                  <a:cxn ang="0">
                    <a:pos x="528" y="96"/>
                  </a:cxn>
                  <a:cxn ang="0">
                    <a:pos x="507" y="86"/>
                  </a:cxn>
                  <a:cxn ang="0">
                    <a:pos x="487" y="76"/>
                  </a:cxn>
                  <a:cxn ang="0">
                    <a:pos x="467" y="65"/>
                  </a:cxn>
                  <a:cxn ang="0">
                    <a:pos x="448" y="53"/>
                  </a:cxn>
                  <a:cxn ang="0">
                    <a:pos x="429" y="41"/>
                  </a:cxn>
                  <a:cxn ang="0">
                    <a:pos x="409" y="28"/>
                  </a:cxn>
                  <a:cxn ang="0">
                    <a:pos x="381" y="27"/>
                  </a:cxn>
                  <a:cxn ang="0">
                    <a:pos x="369" y="27"/>
                  </a:cxn>
                  <a:cxn ang="0">
                    <a:pos x="356" y="26"/>
                  </a:cxn>
                  <a:cxn ang="0">
                    <a:pos x="343" y="26"/>
                  </a:cxn>
                  <a:cxn ang="0">
                    <a:pos x="329" y="25"/>
                  </a:cxn>
                  <a:cxn ang="0">
                    <a:pos x="313" y="25"/>
                  </a:cxn>
                  <a:cxn ang="0">
                    <a:pos x="298" y="24"/>
                  </a:cxn>
                  <a:cxn ang="0">
                    <a:pos x="282" y="23"/>
                  </a:cxn>
                  <a:cxn ang="0">
                    <a:pos x="266" y="22"/>
                  </a:cxn>
                  <a:cxn ang="0">
                    <a:pos x="250" y="20"/>
                  </a:cxn>
                  <a:cxn ang="0">
                    <a:pos x="235" y="19"/>
                  </a:cxn>
                  <a:cxn ang="0">
                    <a:pos x="219" y="16"/>
                  </a:cxn>
                  <a:cxn ang="0">
                    <a:pos x="205" y="14"/>
                  </a:cxn>
                  <a:cxn ang="0">
                    <a:pos x="191" y="11"/>
                  </a:cxn>
                  <a:cxn ang="0">
                    <a:pos x="179" y="8"/>
                  </a:cxn>
                  <a:cxn ang="0">
                    <a:pos x="167" y="4"/>
                  </a:cxn>
                  <a:cxn ang="0">
                    <a:pos x="157" y="0"/>
                  </a:cxn>
                </a:cxnLst>
                <a:rect l="0" t="0" r="r" b="b"/>
                <a:pathLst>
                  <a:path w="572" h="132">
                    <a:moveTo>
                      <a:pt x="157" y="0"/>
                    </a:moveTo>
                    <a:lnTo>
                      <a:pt x="123" y="0"/>
                    </a:lnTo>
                    <a:lnTo>
                      <a:pt x="69" y="17"/>
                    </a:lnTo>
                    <a:lnTo>
                      <a:pt x="13" y="41"/>
                    </a:lnTo>
                    <a:lnTo>
                      <a:pt x="2" y="52"/>
                    </a:lnTo>
                    <a:lnTo>
                      <a:pt x="0" y="62"/>
                    </a:lnTo>
                    <a:lnTo>
                      <a:pt x="4" y="72"/>
                    </a:lnTo>
                    <a:lnTo>
                      <a:pt x="14" y="80"/>
                    </a:lnTo>
                    <a:lnTo>
                      <a:pt x="30" y="88"/>
                    </a:lnTo>
                    <a:lnTo>
                      <a:pt x="49" y="94"/>
                    </a:lnTo>
                    <a:lnTo>
                      <a:pt x="71" y="100"/>
                    </a:lnTo>
                    <a:lnTo>
                      <a:pt x="97" y="105"/>
                    </a:lnTo>
                    <a:lnTo>
                      <a:pt x="123" y="110"/>
                    </a:lnTo>
                    <a:lnTo>
                      <a:pt x="150" y="114"/>
                    </a:lnTo>
                    <a:lnTo>
                      <a:pt x="177" y="117"/>
                    </a:lnTo>
                    <a:lnTo>
                      <a:pt x="201" y="120"/>
                    </a:lnTo>
                    <a:lnTo>
                      <a:pt x="223" y="122"/>
                    </a:lnTo>
                    <a:lnTo>
                      <a:pt x="243" y="124"/>
                    </a:lnTo>
                    <a:lnTo>
                      <a:pt x="257" y="125"/>
                    </a:lnTo>
                    <a:lnTo>
                      <a:pt x="267" y="126"/>
                    </a:lnTo>
                    <a:lnTo>
                      <a:pt x="442" y="132"/>
                    </a:lnTo>
                    <a:lnTo>
                      <a:pt x="572" y="117"/>
                    </a:lnTo>
                    <a:lnTo>
                      <a:pt x="549" y="106"/>
                    </a:lnTo>
                    <a:lnTo>
                      <a:pt x="528" y="96"/>
                    </a:lnTo>
                    <a:lnTo>
                      <a:pt x="507" y="86"/>
                    </a:lnTo>
                    <a:lnTo>
                      <a:pt x="487" y="76"/>
                    </a:lnTo>
                    <a:lnTo>
                      <a:pt x="467" y="65"/>
                    </a:lnTo>
                    <a:lnTo>
                      <a:pt x="448" y="53"/>
                    </a:lnTo>
                    <a:lnTo>
                      <a:pt x="429" y="41"/>
                    </a:lnTo>
                    <a:lnTo>
                      <a:pt x="409" y="28"/>
                    </a:lnTo>
                    <a:lnTo>
                      <a:pt x="381" y="27"/>
                    </a:lnTo>
                    <a:lnTo>
                      <a:pt x="369" y="27"/>
                    </a:lnTo>
                    <a:lnTo>
                      <a:pt x="356" y="26"/>
                    </a:lnTo>
                    <a:lnTo>
                      <a:pt x="343" y="26"/>
                    </a:lnTo>
                    <a:lnTo>
                      <a:pt x="329" y="25"/>
                    </a:lnTo>
                    <a:lnTo>
                      <a:pt x="313" y="25"/>
                    </a:lnTo>
                    <a:lnTo>
                      <a:pt x="298" y="24"/>
                    </a:lnTo>
                    <a:lnTo>
                      <a:pt x="282" y="23"/>
                    </a:lnTo>
                    <a:lnTo>
                      <a:pt x="266" y="22"/>
                    </a:lnTo>
                    <a:lnTo>
                      <a:pt x="250" y="20"/>
                    </a:lnTo>
                    <a:lnTo>
                      <a:pt x="235" y="19"/>
                    </a:lnTo>
                    <a:lnTo>
                      <a:pt x="219" y="16"/>
                    </a:lnTo>
                    <a:lnTo>
                      <a:pt x="205" y="14"/>
                    </a:lnTo>
                    <a:lnTo>
                      <a:pt x="191" y="11"/>
                    </a:lnTo>
                    <a:lnTo>
                      <a:pt x="179" y="8"/>
                    </a:lnTo>
                    <a:lnTo>
                      <a:pt x="167" y="4"/>
                    </a:lnTo>
                    <a:lnTo>
                      <a:pt x="157" y="0"/>
                    </a:lnTo>
                    <a:close/>
                  </a:path>
                </a:pathLst>
              </a:custGeom>
              <a:solidFill>
                <a:srgbClr val="7C421C"/>
              </a:solidFill>
              <a:ln w="9525">
                <a:noFill/>
                <a:round/>
                <a:headEnd/>
                <a:tailEnd/>
              </a:ln>
            </p:spPr>
            <p:txBody>
              <a:bodyPr/>
              <a:lstStyle/>
              <a:p>
                <a:endParaRPr lang="en-US"/>
              </a:p>
            </p:txBody>
          </p:sp>
          <p:sp>
            <p:nvSpPr>
              <p:cNvPr id="633" name="Freeform 158"/>
              <p:cNvSpPr>
                <a:spLocks/>
              </p:cNvSpPr>
              <p:nvPr/>
            </p:nvSpPr>
            <p:spPr bwMode="auto">
              <a:xfrm>
                <a:off x="2845" y="1317"/>
                <a:ext cx="37" cy="13"/>
              </a:xfrm>
              <a:custGeom>
                <a:avLst/>
                <a:gdLst/>
                <a:ahLst/>
                <a:cxnLst>
                  <a:cxn ang="0">
                    <a:pos x="0" y="0"/>
                  </a:cxn>
                  <a:cxn ang="0">
                    <a:pos x="13" y="12"/>
                  </a:cxn>
                  <a:cxn ang="0">
                    <a:pos x="26" y="23"/>
                  </a:cxn>
                  <a:cxn ang="0">
                    <a:pos x="38" y="32"/>
                  </a:cxn>
                  <a:cxn ang="0">
                    <a:pos x="50" y="41"/>
                  </a:cxn>
                  <a:cxn ang="0">
                    <a:pos x="63" y="48"/>
                  </a:cxn>
                  <a:cxn ang="0">
                    <a:pos x="75" y="55"/>
                  </a:cxn>
                  <a:cxn ang="0">
                    <a:pos x="86" y="61"/>
                  </a:cxn>
                  <a:cxn ang="0">
                    <a:pos x="99" y="66"/>
                  </a:cxn>
                  <a:cxn ang="0">
                    <a:pos x="112" y="70"/>
                  </a:cxn>
                  <a:cxn ang="0">
                    <a:pos x="125" y="73"/>
                  </a:cxn>
                  <a:cxn ang="0">
                    <a:pos x="138" y="76"/>
                  </a:cxn>
                  <a:cxn ang="0">
                    <a:pos x="153" y="78"/>
                  </a:cxn>
                  <a:cxn ang="0">
                    <a:pos x="168" y="79"/>
                  </a:cxn>
                  <a:cxn ang="0">
                    <a:pos x="184" y="80"/>
                  </a:cxn>
                  <a:cxn ang="0">
                    <a:pos x="200" y="81"/>
                  </a:cxn>
                  <a:cxn ang="0">
                    <a:pos x="218" y="81"/>
                  </a:cxn>
                  <a:cxn ang="0">
                    <a:pos x="204" y="73"/>
                  </a:cxn>
                  <a:cxn ang="0">
                    <a:pos x="194" y="66"/>
                  </a:cxn>
                  <a:cxn ang="0">
                    <a:pos x="184" y="58"/>
                  </a:cxn>
                  <a:cxn ang="0">
                    <a:pos x="176" y="50"/>
                  </a:cxn>
                  <a:cxn ang="0">
                    <a:pos x="168" y="43"/>
                  </a:cxn>
                  <a:cxn ang="0">
                    <a:pos x="161" y="34"/>
                  </a:cxn>
                  <a:cxn ang="0">
                    <a:pos x="152" y="24"/>
                  </a:cxn>
                  <a:cxn ang="0">
                    <a:pos x="143" y="12"/>
                  </a:cxn>
                  <a:cxn ang="0">
                    <a:pos x="93" y="12"/>
                  </a:cxn>
                  <a:cxn ang="0">
                    <a:pos x="0" y="0"/>
                  </a:cxn>
                </a:cxnLst>
                <a:rect l="0" t="0" r="r" b="b"/>
                <a:pathLst>
                  <a:path w="218" h="81">
                    <a:moveTo>
                      <a:pt x="0" y="0"/>
                    </a:moveTo>
                    <a:lnTo>
                      <a:pt x="13" y="12"/>
                    </a:lnTo>
                    <a:lnTo>
                      <a:pt x="26" y="23"/>
                    </a:lnTo>
                    <a:lnTo>
                      <a:pt x="38" y="32"/>
                    </a:lnTo>
                    <a:lnTo>
                      <a:pt x="50" y="41"/>
                    </a:lnTo>
                    <a:lnTo>
                      <a:pt x="63" y="48"/>
                    </a:lnTo>
                    <a:lnTo>
                      <a:pt x="75" y="55"/>
                    </a:lnTo>
                    <a:lnTo>
                      <a:pt x="86" y="61"/>
                    </a:lnTo>
                    <a:lnTo>
                      <a:pt x="99" y="66"/>
                    </a:lnTo>
                    <a:lnTo>
                      <a:pt x="112" y="70"/>
                    </a:lnTo>
                    <a:lnTo>
                      <a:pt x="125" y="73"/>
                    </a:lnTo>
                    <a:lnTo>
                      <a:pt x="138" y="76"/>
                    </a:lnTo>
                    <a:lnTo>
                      <a:pt x="153" y="78"/>
                    </a:lnTo>
                    <a:lnTo>
                      <a:pt x="168" y="79"/>
                    </a:lnTo>
                    <a:lnTo>
                      <a:pt x="184" y="80"/>
                    </a:lnTo>
                    <a:lnTo>
                      <a:pt x="200" y="81"/>
                    </a:lnTo>
                    <a:lnTo>
                      <a:pt x="218" y="81"/>
                    </a:lnTo>
                    <a:lnTo>
                      <a:pt x="204" y="73"/>
                    </a:lnTo>
                    <a:lnTo>
                      <a:pt x="194" y="66"/>
                    </a:lnTo>
                    <a:lnTo>
                      <a:pt x="184" y="58"/>
                    </a:lnTo>
                    <a:lnTo>
                      <a:pt x="176" y="50"/>
                    </a:lnTo>
                    <a:lnTo>
                      <a:pt x="168" y="43"/>
                    </a:lnTo>
                    <a:lnTo>
                      <a:pt x="161" y="34"/>
                    </a:lnTo>
                    <a:lnTo>
                      <a:pt x="152" y="24"/>
                    </a:lnTo>
                    <a:lnTo>
                      <a:pt x="143" y="12"/>
                    </a:lnTo>
                    <a:lnTo>
                      <a:pt x="93" y="12"/>
                    </a:lnTo>
                    <a:lnTo>
                      <a:pt x="0" y="0"/>
                    </a:lnTo>
                    <a:close/>
                  </a:path>
                </a:pathLst>
              </a:custGeom>
              <a:solidFill>
                <a:srgbClr val="967044"/>
              </a:solidFill>
              <a:ln w="9525">
                <a:noFill/>
                <a:round/>
                <a:headEnd/>
                <a:tailEnd/>
              </a:ln>
            </p:spPr>
            <p:txBody>
              <a:bodyPr/>
              <a:lstStyle/>
              <a:p>
                <a:endParaRPr lang="en-US"/>
              </a:p>
            </p:txBody>
          </p:sp>
          <p:sp>
            <p:nvSpPr>
              <p:cNvPr id="634" name="Freeform 159"/>
              <p:cNvSpPr>
                <a:spLocks/>
              </p:cNvSpPr>
              <p:nvPr/>
            </p:nvSpPr>
            <p:spPr bwMode="auto">
              <a:xfrm>
                <a:off x="2832" y="1327"/>
                <a:ext cx="77" cy="24"/>
              </a:xfrm>
              <a:custGeom>
                <a:avLst/>
                <a:gdLst/>
                <a:ahLst/>
                <a:cxnLst>
                  <a:cxn ang="0">
                    <a:pos x="123" y="0"/>
                  </a:cxn>
                  <a:cxn ang="0">
                    <a:pos x="60" y="26"/>
                  </a:cxn>
                  <a:cxn ang="0">
                    <a:pos x="0" y="61"/>
                  </a:cxn>
                  <a:cxn ang="0">
                    <a:pos x="6" y="72"/>
                  </a:cxn>
                  <a:cxn ang="0">
                    <a:pos x="16" y="84"/>
                  </a:cxn>
                  <a:cxn ang="0">
                    <a:pos x="31" y="93"/>
                  </a:cxn>
                  <a:cxn ang="0">
                    <a:pos x="50" y="100"/>
                  </a:cxn>
                  <a:cxn ang="0">
                    <a:pos x="72" y="107"/>
                  </a:cxn>
                  <a:cxn ang="0">
                    <a:pos x="95" y="113"/>
                  </a:cxn>
                  <a:cxn ang="0">
                    <a:pos x="122" y="118"/>
                  </a:cxn>
                  <a:cxn ang="0">
                    <a:pos x="148" y="122"/>
                  </a:cxn>
                  <a:cxn ang="0">
                    <a:pos x="176" y="126"/>
                  </a:cxn>
                  <a:cxn ang="0">
                    <a:pos x="204" y="129"/>
                  </a:cxn>
                  <a:cxn ang="0">
                    <a:pos x="230" y="131"/>
                  </a:cxn>
                  <a:cxn ang="0">
                    <a:pos x="257" y="134"/>
                  </a:cxn>
                  <a:cxn ang="0">
                    <a:pos x="280" y="135"/>
                  </a:cxn>
                  <a:cxn ang="0">
                    <a:pos x="303" y="137"/>
                  </a:cxn>
                  <a:cxn ang="0">
                    <a:pos x="322" y="139"/>
                  </a:cxn>
                  <a:cxn ang="0">
                    <a:pos x="337" y="140"/>
                  </a:cxn>
                  <a:cxn ang="0">
                    <a:pos x="462" y="140"/>
                  </a:cxn>
                  <a:cxn ang="0">
                    <a:pos x="399" y="100"/>
                  </a:cxn>
                  <a:cxn ang="0">
                    <a:pos x="354" y="32"/>
                  </a:cxn>
                  <a:cxn ang="0">
                    <a:pos x="270" y="32"/>
                  </a:cxn>
                  <a:cxn ang="0">
                    <a:pos x="160" y="14"/>
                  </a:cxn>
                  <a:cxn ang="0">
                    <a:pos x="123" y="0"/>
                  </a:cxn>
                </a:cxnLst>
                <a:rect l="0" t="0" r="r" b="b"/>
                <a:pathLst>
                  <a:path w="462" h="140">
                    <a:moveTo>
                      <a:pt x="123" y="0"/>
                    </a:moveTo>
                    <a:lnTo>
                      <a:pt x="60" y="26"/>
                    </a:lnTo>
                    <a:lnTo>
                      <a:pt x="0" y="61"/>
                    </a:lnTo>
                    <a:lnTo>
                      <a:pt x="6" y="72"/>
                    </a:lnTo>
                    <a:lnTo>
                      <a:pt x="16" y="84"/>
                    </a:lnTo>
                    <a:lnTo>
                      <a:pt x="31" y="93"/>
                    </a:lnTo>
                    <a:lnTo>
                      <a:pt x="50" y="100"/>
                    </a:lnTo>
                    <a:lnTo>
                      <a:pt x="72" y="107"/>
                    </a:lnTo>
                    <a:lnTo>
                      <a:pt x="95" y="113"/>
                    </a:lnTo>
                    <a:lnTo>
                      <a:pt x="122" y="118"/>
                    </a:lnTo>
                    <a:lnTo>
                      <a:pt x="148" y="122"/>
                    </a:lnTo>
                    <a:lnTo>
                      <a:pt x="176" y="126"/>
                    </a:lnTo>
                    <a:lnTo>
                      <a:pt x="204" y="129"/>
                    </a:lnTo>
                    <a:lnTo>
                      <a:pt x="230" y="131"/>
                    </a:lnTo>
                    <a:lnTo>
                      <a:pt x="257" y="134"/>
                    </a:lnTo>
                    <a:lnTo>
                      <a:pt x="280" y="135"/>
                    </a:lnTo>
                    <a:lnTo>
                      <a:pt x="303" y="137"/>
                    </a:lnTo>
                    <a:lnTo>
                      <a:pt x="322" y="139"/>
                    </a:lnTo>
                    <a:lnTo>
                      <a:pt x="337" y="140"/>
                    </a:lnTo>
                    <a:lnTo>
                      <a:pt x="462" y="140"/>
                    </a:lnTo>
                    <a:lnTo>
                      <a:pt x="399" y="100"/>
                    </a:lnTo>
                    <a:lnTo>
                      <a:pt x="354" y="32"/>
                    </a:lnTo>
                    <a:lnTo>
                      <a:pt x="270" y="32"/>
                    </a:lnTo>
                    <a:lnTo>
                      <a:pt x="160" y="14"/>
                    </a:lnTo>
                    <a:lnTo>
                      <a:pt x="123" y="0"/>
                    </a:lnTo>
                    <a:close/>
                  </a:path>
                </a:pathLst>
              </a:custGeom>
              <a:solidFill>
                <a:srgbClr val="967044"/>
              </a:solidFill>
              <a:ln w="9525">
                <a:noFill/>
                <a:round/>
                <a:headEnd/>
                <a:tailEnd/>
              </a:ln>
            </p:spPr>
            <p:txBody>
              <a:bodyPr/>
              <a:lstStyle/>
              <a:p>
                <a:endParaRPr lang="en-US"/>
              </a:p>
            </p:txBody>
          </p:sp>
          <p:sp>
            <p:nvSpPr>
              <p:cNvPr id="635" name="Freeform 160"/>
              <p:cNvSpPr>
                <a:spLocks/>
              </p:cNvSpPr>
              <p:nvPr/>
            </p:nvSpPr>
            <p:spPr bwMode="auto">
              <a:xfrm>
                <a:off x="2757" y="1243"/>
                <a:ext cx="24" cy="5"/>
              </a:xfrm>
              <a:custGeom>
                <a:avLst/>
                <a:gdLst/>
                <a:ahLst/>
                <a:cxnLst>
                  <a:cxn ang="0">
                    <a:pos x="0" y="15"/>
                  </a:cxn>
                  <a:cxn ang="0">
                    <a:pos x="0" y="26"/>
                  </a:cxn>
                  <a:cxn ang="0">
                    <a:pos x="145" y="27"/>
                  </a:cxn>
                  <a:cxn ang="0">
                    <a:pos x="145" y="11"/>
                  </a:cxn>
                  <a:cxn ang="0">
                    <a:pos x="93" y="13"/>
                  </a:cxn>
                  <a:cxn ang="0">
                    <a:pos x="88" y="8"/>
                  </a:cxn>
                  <a:cxn ang="0">
                    <a:pos x="82" y="4"/>
                  </a:cxn>
                  <a:cxn ang="0">
                    <a:pos x="76" y="2"/>
                  </a:cxn>
                  <a:cxn ang="0">
                    <a:pos x="70" y="0"/>
                  </a:cxn>
                  <a:cxn ang="0">
                    <a:pos x="65" y="1"/>
                  </a:cxn>
                  <a:cxn ang="0">
                    <a:pos x="59" y="3"/>
                  </a:cxn>
                  <a:cxn ang="0">
                    <a:pos x="54" y="7"/>
                  </a:cxn>
                  <a:cxn ang="0">
                    <a:pos x="50" y="13"/>
                  </a:cxn>
                  <a:cxn ang="0">
                    <a:pos x="0" y="15"/>
                  </a:cxn>
                </a:cxnLst>
                <a:rect l="0" t="0" r="r" b="b"/>
                <a:pathLst>
                  <a:path w="145" h="27">
                    <a:moveTo>
                      <a:pt x="0" y="15"/>
                    </a:moveTo>
                    <a:lnTo>
                      <a:pt x="0" y="26"/>
                    </a:lnTo>
                    <a:lnTo>
                      <a:pt x="145" y="27"/>
                    </a:lnTo>
                    <a:lnTo>
                      <a:pt x="145" y="11"/>
                    </a:lnTo>
                    <a:lnTo>
                      <a:pt x="93" y="13"/>
                    </a:lnTo>
                    <a:lnTo>
                      <a:pt x="88" y="8"/>
                    </a:lnTo>
                    <a:lnTo>
                      <a:pt x="82" y="4"/>
                    </a:lnTo>
                    <a:lnTo>
                      <a:pt x="76" y="2"/>
                    </a:lnTo>
                    <a:lnTo>
                      <a:pt x="70" y="0"/>
                    </a:lnTo>
                    <a:lnTo>
                      <a:pt x="65" y="1"/>
                    </a:lnTo>
                    <a:lnTo>
                      <a:pt x="59" y="3"/>
                    </a:lnTo>
                    <a:lnTo>
                      <a:pt x="54" y="7"/>
                    </a:lnTo>
                    <a:lnTo>
                      <a:pt x="50" y="13"/>
                    </a:lnTo>
                    <a:lnTo>
                      <a:pt x="0" y="15"/>
                    </a:lnTo>
                    <a:close/>
                  </a:path>
                </a:pathLst>
              </a:custGeom>
              <a:solidFill>
                <a:srgbClr val="5B6670"/>
              </a:solidFill>
              <a:ln w="9525">
                <a:noFill/>
                <a:round/>
                <a:headEnd/>
                <a:tailEnd/>
              </a:ln>
            </p:spPr>
            <p:txBody>
              <a:bodyPr/>
              <a:lstStyle/>
              <a:p>
                <a:endParaRPr lang="en-US"/>
              </a:p>
            </p:txBody>
          </p:sp>
          <p:sp>
            <p:nvSpPr>
              <p:cNvPr id="636" name="Freeform 161"/>
              <p:cNvSpPr>
                <a:spLocks/>
              </p:cNvSpPr>
              <p:nvPr/>
            </p:nvSpPr>
            <p:spPr bwMode="auto">
              <a:xfrm>
                <a:off x="2754" y="1255"/>
                <a:ext cx="28" cy="64"/>
              </a:xfrm>
              <a:custGeom>
                <a:avLst/>
                <a:gdLst/>
                <a:ahLst/>
                <a:cxnLst>
                  <a:cxn ang="0">
                    <a:pos x="124" y="0"/>
                  </a:cxn>
                  <a:cxn ang="0">
                    <a:pos x="165" y="0"/>
                  </a:cxn>
                  <a:cxn ang="0">
                    <a:pos x="143" y="21"/>
                  </a:cxn>
                  <a:cxn ang="0">
                    <a:pos x="142" y="109"/>
                  </a:cxn>
                  <a:cxn ang="0">
                    <a:pos x="144" y="201"/>
                  </a:cxn>
                  <a:cxn ang="0">
                    <a:pos x="150" y="285"/>
                  </a:cxn>
                  <a:cxn ang="0">
                    <a:pos x="158" y="352"/>
                  </a:cxn>
                  <a:cxn ang="0">
                    <a:pos x="19" y="352"/>
                  </a:cxn>
                  <a:cxn ang="0">
                    <a:pos x="0" y="385"/>
                  </a:cxn>
                  <a:cxn ang="0">
                    <a:pos x="2" y="328"/>
                  </a:cxn>
                  <a:cxn ang="0">
                    <a:pos x="124" y="337"/>
                  </a:cxn>
                  <a:cxn ang="0">
                    <a:pos x="124" y="0"/>
                  </a:cxn>
                </a:cxnLst>
                <a:rect l="0" t="0" r="r" b="b"/>
                <a:pathLst>
                  <a:path w="165" h="385">
                    <a:moveTo>
                      <a:pt x="124" y="0"/>
                    </a:moveTo>
                    <a:lnTo>
                      <a:pt x="165" y="0"/>
                    </a:lnTo>
                    <a:lnTo>
                      <a:pt x="143" y="21"/>
                    </a:lnTo>
                    <a:lnTo>
                      <a:pt x="142" y="109"/>
                    </a:lnTo>
                    <a:lnTo>
                      <a:pt x="144" y="201"/>
                    </a:lnTo>
                    <a:lnTo>
                      <a:pt x="150" y="285"/>
                    </a:lnTo>
                    <a:lnTo>
                      <a:pt x="158" y="352"/>
                    </a:lnTo>
                    <a:lnTo>
                      <a:pt x="19" y="352"/>
                    </a:lnTo>
                    <a:lnTo>
                      <a:pt x="0" y="385"/>
                    </a:lnTo>
                    <a:lnTo>
                      <a:pt x="2" y="328"/>
                    </a:lnTo>
                    <a:lnTo>
                      <a:pt x="124" y="337"/>
                    </a:lnTo>
                    <a:lnTo>
                      <a:pt x="124" y="0"/>
                    </a:lnTo>
                    <a:close/>
                  </a:path>
                </a:pathLst>
              </a:custGeom>
              <a:solidFill>
                <a:srgbClr val="5B6670"/>
              </a:solidFill>
              <a:ln w="9525">
                <a:noFill/>
                <a:round/>
                <a:headEnd/>
                <a:tailEnd/>
              </a:ln>
            </p:spPr>
            <p:txBody>
              <a:bodyPr/>
              <a:lstStyle/>
              <a:p>
                <a:endParaRPr lang="en-US"/>
              </a:p>
            </p:txBody>
          </p:sp>
          <p:sp>
            <p:nvSpPr>
              <p:cNvPr id="637" name="Freeform 162"/>
              <p:cNvSpPr>
                <a:spLocks/>
              </p:cNvSpPr>
              <p:nvPr/>
            </p:nvSpPr>
            <p:spPr bwMode="auto">
              <a:xfrm>
                <a:off x="2752" y="1248"/>
                <a:ext cx="32" cy="73"/>
              </a:xfrm>
              <a:custGeom>
                <a:avLst/>
                <a:gdLst/>
                <a:ahLst/>
                <a:cxnLst>
                  <a:cxn ang="0">
                    <a:pos x="0" y="40"/>
                  </a:cxn>
                  <a:cxn ang="0">
                    <a:pos x="0" y="440"/>
                  </a:cxn>
                  <a:cxn ang="0">
                    <a:pos x="19" y="442"/>
                  </a:cxn>
                  <a:cxn ang="0">
                    <a:pos x="19" y="368"/>
                  </a:cxn>
                  <a:cxn ang="0">
                    <a:pos x="20" y="62"/>
                  </a:cxn>
                  <a:cxn ang="0">
                    <a:pos x="195" y="37"/>
                  </a:cxn>
                  <a:cxn ang="0">
                    <a:pos x="195" y="12"/>
                  </a:cxn>
                  <a:cxn ang="0">
                    <a:pos x="4" y="0"/>
                  </a:cxn>
                  <a:cxn ang="0">
                    <a:pos x="0" y="40"/>
                  </a:cxn>
                </a:cxnLst>
                <a:rect l="0" t="0" r="r" b="b"/>
                <a:pathLst>
                  <a:path w="195" h="442">
                    <a:moveTo>
                      <a:pt x="0" y="40"/>
                    </a:moveTo>
                    <a:lnTo>
                      <a:pt x="0" y="440"/>
                    </a:lnTo>
                    <a:lnTo>
                      <a:pt x="19" y="442"/>
                    </a:lnTo>
                    <a:lnTo>
                      <a:pt x="19" y="368"/>
                    </a:lnTo>
                    <a:lnTo>
                      <a:pt x="20" y="62"/>
                    </a:lnTo>
                    <a:lnTo>
                      <a:pt x="195" y="37"/>
                    </a:lnTo>
                    <a:lnTo>
                      <a:pt x="195" y="12"/>
                    </a:lnTo>
                    <a:lnTo>
                      <a:pt x="4" y="0"/>
                    </a:lnTo>
                    <a:lnTo>
                      <a:pt x="0" y="40"/>
                    </a:lnTo>
                    <a:close/>
                  </a:path>
                </a:pathLst>
              </a:custGeom>
              <a:solidFill>
                <a:srgbClr val="DBC9B5"/>
              </a:solidFill>
              <a:ln w="9525">
                <a:noFill/>
                <a:round/>
                <a:headEnd/>
                <a:tailEnd/>
              </a:ln>
            </p:spPr>
            <p:txBody>
              <a:bodyPr/>
              <a:lstStyle/>
              <a:p>
                <a:endParaRPr lang="en-US"/>
              </a:p>
            </p:txBody>
          </p:sp>
          <p:sp>
            <p:nvSpPr>
              <p:cNvPr id="638" name="Freeform 163"/>
              <p:cNvSpPr>
                <a:spLocks/>
              </p:cNvSpPr>
              <p:nvPr/>
            </p:nvSpPr>
            <p:spPr bwMode="auto">
              <a:xfrm>
                <a:off x="2756" y="1256"/>
                <a:ext cx="28" cy="61"/>
              </a:xfrm>
              <a:custGeom>
                <a:avLst/>
                <a:gdLst/>
                <a:ahLst/>
                <a:cxnLst>
                  <a:cxn ang="0">
                    <a:pos x="131" y="7"/>
                  </a:cxn>
                  <a:cxn ang="0">
                    <a:pos x="128" y="90"/>
                  </a:cxn>
                  <a:cxn ang="0">
                    <a:pos x="126" y="175"/>
                  </a:cxn>
                  <a:cxn ang="0">
                    <a:pos x="126" y="260"/>
                  </a:cxn>
                  <a:cxn ang="0">
                    <a:pos x="127" y="343"/>
                  </a:cxn>
                  <a:cxn ang="0">
                    <a:pos x="101" y="345"/>
                  </a:cxn>
                  <a:cxn ang="0">
                    <a:pos x="13" y="337"/>
                  </a:cxn>
                  <a:cxn ang="0">
                    <a:pos x="0" y="359"/>
                  </a:cxn>
                  <a:cxn ang="0">
                    <a:pos x="146" y="369"/>
                  </a:cxn>
                  <a:cxn ang="0">
                    <a:pos x="143" y="314"/>
                  </a:cxn>
                  <a:cxn ang="0">
                    <a:pos x="141" y="262"/>
                  </a:cxn>
                  <a:cxn ang="0">
                    <a:pos x="140" y="214"/>
                  </a:cxn>
                  <a:cxn ang="0">
                    <a:pos x="140" y="167"/>
                  </a:cxn>
                  <a:cxn ang="0">
                    <a:pos x="142" y="124"/>
                  </a:cxn>
                  <a:cxn ang="0">
                    <a:pos x="148" y="81"/>
                  </a:cxn>
                  <a:cxn ang="0">
                    <a:pos x="156" y="41"/>
                  </a:cxn>
                  <a:cxn ang="0">
                    <a:pos x="168" y="0"/>
                  </a:cxn>
                  <a:cxn ang="0">
                    <a:pos x="131" y="7"/>
                  </a:cxn>
                </a:cxnLst>
                <a:rect l="0" t="0" r="r" b="b"/>
                <a:pathLst>
                  <a:path w="168" h="369">
                    <a:moveTo>
                      <a:pt x="131" y="7"/>
                    </a:moveTo>
                    <a:lnTo>
                      <a:pt x="128" y="90"/>
                    </a:lnTo>
                    <a:lnTo>
                      <a:pt x="126" y="175"/>
                    </a:lnTo>
                    <a:lnTo>
                      <a:pt x="126" y="260"/>
                    </a:lnTo>
                    <a:lnTo>
                      <a:pt x="127" y="343"/>
                    </a:lnTo>
                    <a:lnTo>
                      <a:pt x="101" y="345"/>
                    </a:lnTo>
                    <a:lnTo>
                      <a:pt x="13" y="337"/>
                    </a:lnTo>
                    <a:lnTo>
                      <a:pt x="0" y="359"/>
                    </a:lnTo>
                    <a:lnTo>
                      <a:pt x="146" y="369"/>
                    </a:lnTo>
                    <a:lnTo>
                      <a:pt x="143" y="314"/>
                    </a:lnTo>
                    <a:lnTo>
                      <a:pt x="141" y="262"/>
                    </a:lnTo>
                    <a:lnTo>
                      <a:pt x="140" y="214"/>
                    </a:lnTo>
                    <a:lnTo>
                      <a:pt x="140" y="167"/>
                    </a:lnTo>
                    <a:lnTo>
                      <a:pt x="142" y="124"/>
                    </a:lnTo>
                    <a:lnTo>
                      <a:pt x="148" y="81"/>
                    </a:lnTo>
                    <a:lnTo>
                      <a:pt x="156" y="41"/>
                    </a:lnTo>
                    <a:lnTo>
                      <a:pt x="168" y="0"/>
                    </a:lnTo>
                    <a:lnTo>
                      <a:pt x="131" y="7"/>
                    </a:lnTo>
                    <a:close/>
                  </a:path>
                </a:pathLst>
              </a:custGeom>
              <a:solidFill>
                <a:srgbClr val="DBC9B5"/>
              </a:solidFill>
              <a:ln w="9525">
                <a:noFill/>
                <a:round/>
                <a:headEnd/>
                <a:tailEnd/>
              </a:ln>
            </p:spPr>
            <p:txBody>
              <a:bodyPr/>
              <a:lstStyle/>
              <a:p>
                <a:endParaRPr lang="en-US"/>
              </a:p>
            </p:txBody>
          </p:sp>
          <p:sp>
            <p:nvSpPr>
              <p:cNvPr id="639" name="Freeform 164"/>
              <p:cNvSpPr>
                <a:spLocks/>
              </p:cNvSpPr>
              <p:nvPr/>
            </p:nvSpPr>
            <p:spPr bwMode="auto">
              <a:xfrm>
                <a:off x="2763" y="1260"/>
                <a:ext cx="4" cy="7"/>
              </a:xfrm>
              <a:custGeom>
                <a:avLst/>
                <a:gdLst/>
                <a:ahLst/>
                <a:cxnLst>
                  <a:cxn ang="0">
                    <a:pos x="14" y="0"/>
                  </a:cxn>
                  <a:cxn ang="0">
                    <a:pos x="19" y="2"/>
                  </a:cxn>
                  <a:cxn ang="0">
                    <a:pos x="23" y="6"/>
                  </a:cxn>
                  <a:cxn ang="0">
                    <a:pos x="27" y="13"/>
                  </a:cxn>
                  <a:cxn ang="0">
                    <a:pos x="28" y="21"/>
                  </a:cxn>
                  <a:cxn ang="0">
                    <a:pos x="27" y="29"/>
                  </a:cxn>
                  <a:cxn ang="0">
                    <a:pos x="23" y="35"/>
                  </a:cxn>
                  <a:cxn ang="0">
                    <a:pos x="19" y="39"/>
                  </a:cxn>
                  <a:cxn ang="0">
                    <a:pos x="14" y="41"/>
                  </a:cxn>
                  <a:cxn ang="0">
                    <a:pos x="8" y="39"/>
                  </a:cxn>
                  <a:cxn ang="0">
                    <a:pos x="4" y="35"/>
                  </a:cxn>
                  <a:cxn ang="0">
                    <a:pos x="1" y="29"/>
                  </a:cxn>
                  <a:cxn ang="0">
                    <a:pos x="0" y="21"/>
                  </a:cxn>
                  <a:cxn ang="0">
                    <a:pos x="1" y="13"/>
                  </a:cxn>
                  <a:cxn ang="0">
                    <a:pos x="4" y="6"/>
                  </a:cxn>
                  <a:cxn ang="0">
                    <a:pos x="8" y="2"/>
                  </a:cxn>
                  <a:cxn ang="0">
                    <a:pos x="14" y="0"/>
                  </a:cxn>
                </a:cxnLst>
                <a:rect l="0" t="0" r="r" b="b"/>
                <a:pathLst>
                  <a:path w="28" h="41">
                    <a:moveTo>
                      <a:pt x="14" y="0"/>
                    </a:moveTo>
                    <a:lnTo>
                      <a:pt x="19" y="2"/>
                    </a:lnTo>
                    <a:lnTo>
                      <a:pt x="23" y="6"/>
                    </a:lnTo>
                    <a:lnTo>
                      <a:pt x="27" y="13"/>
                    </a:lnTo>
                    <a:lnTo>
                      <a:pt x="28" y="21"/>
                    </a:lnTo>
                    <a:lnTo>
                      <a:pt x="27" y="29"/>
                    </a:lnTo>
                    <a:lnTo>
                      <a:pt x="23" y="35"/>
                    </a:lnTo>
                    <a:lnTo>
                      <a:pt x="19" y="39"/>
                    </a:lnTo>
                    <a:lnTo>
                      <a:pt x="14" y="41"/>
                    </a:lnTo>
                    <a:lnTo>
                      <a:pt x="8" y="39"/>
                    </a:lnTo>
                    <a:lnTo>
                      <a:pt x="4" y="35"/>
                    </a:lnTo>
                    <a:lnTo>
                      <a:pt x="1" y="29"/>
                    </a:lnTo>
                    <a:lnTo>
                      <a:pt x="0" y="21"/>
                    </a:lnTo>
                    <a:lnTo>
                      <a:pt x="1" y="13"/>
                    </a:lnTo>
                    <a:lnTo>
                      <a:pt x="4" y="6"/>
                    </a:lnTo>
                    <a:lnTo>
                      <a:pt x="8" y="2"/>
                    </a:lnTo>
                    <a:lnTo>
                      <a:pt x="14" y="0"/>
                    </a:lnTo>
                    <a:close/>
                  </a:path>
                </a:pathLst>
              </a:custGeom>
              <a:solidFill>
                <a:srgbClr val="5B6670"/>
              </a:solidFill>
              <a:ln w="9525">
                <a:noFill/>
                <a:round/>
                <a:headEnd/>
                <a:tailEnd/>
              </a:ln>
            </p:spPr>
            <p:txBody>
              <a:bodyPr/>
              <a:lstStyle/>
              <a:p>
                <a:endParaRPr lang="en-US"/>
              </a:p>
            </p:txBody>
          </p:sp>
          <p:sp>
            <p:nvSpPr>
              <p:cNvPr id="640" name="Freeform 165"/>
              <p:cNvSpPr>
                <a:spLocks/>
              </p:cNvSpPr>
              <p:nvPr/>
            </p:nvSpPr>
            <p:spPr bwMode="auto">
              <a:xfrm>
                <a:off x="2763" y="1274"/>
                <a:ext cx="4" cy="7"/>
              </a:xfrm>
              <a:custGeom>
                <a:avLst/>
                <a:gdLst/>
                <a:ahLst/>
                <a:cxnLst>
                  <a:cxn ang="0">
                    <a:pos x="14" y="0"/>
                  </a:cxn>
                  <a:cxn ang="0">
                    <a:pos x="19" y="2"/>
                  </a:cxn>
                  <a:cxn ang="0">
                    <a:pos x="23" y="7"/>
                  </a:cxn>
                  <a:cxn ang="0">
                    <a:pos x="27" y="13"/>
                  </a:cxn>
                  <a:cxn ang="0">
                    <a:pos x="28" y="21"/>
                  </a:cxn>
                  <a:cxn ang="0">
                    <a:pos x="27" y="29"/>
                  </a:cxn>
                  <a:cxn ang="0">
                    <a:pos x="23" y="35"/>
                  </a:cxn>
                  <a:cxn ang="0">
                    <a:pos x="19" y="39"/>
                  </a:cxn>
                  <a:cxn ang="0">
                    <a:pos x="14" y="41"/>
                  </a:cxn>
                  <a:cxn ang="0">
                    <a:pos x="8" y="39"/>
                  </a:cxn>
                  <a:cxn ang="0">
                    <a:pos x="4" y="35"/>
                  </a:cxn>
                  <a:cxn ang="0">
                    <a:pos x="1" y="29"/>
                  </a:cxn>
                  <a:cxn ang="0">
                    <a:pos x="0" y="21"/>
                  </a:cxn>
                  <a:cxn ang="0">
                    <a:pos x="1" y="13"/>
                  </a:cxn>
                  <a:cxn ang="0">
                    <a:pos x="4" y="7"/>
                  </a:cxn>
                  <a:cxn ang="0">
                    <a:pos x="8" y="2"/>
                  </a:cxn>
                  <a:cxn ang="0">
                    <a:pos x="14" y="0"/>
                  </a:cxn>
                </a:cxnLst>
                <a:rect l="0" t="0" r="r" b="b"/>
                <a:pathLst>
                  <a:path w="28" h="41">
                    <a:moveTo>
                      <a:pt x="14" y="0"/>
                    </a:moveTo>
                    <a:lnTo>
                      <a:pt x="19" y="2"/>
                    </a:lnTo>
                    <a:lnTo>
                      <a:pt x="23" y="7"/>
                    </a:lnTo>
                    <a:lnTo>
                      <a:pt x="27" y="13"/>
                    </a:lnTo>
                    <a:lnTo>
                      <a:pt x="28" y="21"/>
                    </a:lnTo>
                    <a:lnTo>
                      <a:pt x="27" y="29"/>
                    </a:lnTo>
                    <a:lnTo>
                      <a:pt x="23" y="35"/>
                    </a:lnTo>
                    <a:lnTo>
                      <a:pt x="19" y="39"/>
                    </a:lnTo>
                    <a:lnTo>
                      <a:pt x="14" y="41"/>
                    </a:lnTo>
                    <a:lnTo>
                      <a:pt x="8" y="39"/>
                    </a:lnTo>
                    <a:lnTo>
                      <a:pt x="4" y="35"/>
                    </a:lnTo>
                    <a:lnTo>
                      <a:pt x="1" y="29"/>
                    </a:lnTo>
                    <a:lnTo>
                      <a:pt x="0" y="21"/>
                    </a:lnTo>
                    <a:lnTo>
                      <a:pt x="1" y="13"/>
                    </a:lnTo>
                    <a:lnTo>
                      <a:pt x="4" y="7"/>
                    </a:lnTo>
                    <a:lnTo>
                      <a:pt x="8" y="2"/>
                    </a:lnTo>
                    <a:lnTo>
                      <a:pt x="14" y="0"/>
                    </a:lnTo>
                    <a:close/>
                  </a:path>
                </a:pathLst>
              </a:custGeom>
              <a:solidFill>
                <a:srgbClr val="5B6670"/>
              </a:solidFill>
              <a:ln w="9525">
                <a:noFill/>
                <a:round/>
                <a:headEnd/>
                <a:tailEnd/>
              </a:ln>
            </p:spPr>
            <p:txBody>
              <a:bodyPr/>
              <a:lstStyle/>
              <a:p>
                <a:endParaRPr lang="en-US"/>
              </a:p>
            </p:txBody>
          </p:sp>
          <p:sp>
            <p:nvSpPr>
              <p:cNvPr id="641" name="Freeform 166"/>
              <p:cNvSpPr>
                <a:spLocks/>
              </p:cNvSpPr>
              <p:nvPr/>
            </p:nvSpPr>
            <p:spPr bwMode="auto">
              <a:xfrm>
                <a:off x="2761" y="1260"/>
                <a:ext cx="5" cy="7"/>
              </a:xfrm>
              <a:custGeom>
                <a:avLst/>
                <a:gdLst/>
                <a:ahLst/>
                <a:cxnLst>
                  <a:cxn ang="0">
                    <a:pos x="14" y="0"/>
                  </a:cxn>
                  <a:cxn ang="0">
                    <a:pos x="21" y="2"/>
                  </a:cxn>
                  <a:cxn ang="0">
                    <a:pos x="25" y="6"/>
                  </a:cxn>
                  <a:cxn ang="0">
                    <a:pos x="28" y="12"/>
                  </a:cxn>
                  <a:cxn ang="0">
                    <a:pos x="29" y="21"/>
                  </a:cxn>
                  <a:cxn ang="0">
                    <a:pos x="28" y="29"/>
                  </a:cxn>
                  <a:cxn ang="0">
                    <a:pos x="25" y="35"/>
                  </a:cxn>
                  <a:cxn ang="0">
                    <a:pos x="21" y="39"/>
                  </a:cxn>
                  <a:cxn ang="0">
                    <a:pos x="14" y="41"/>
                  </a:cxn>
                  <a:cxn ang="0">
                    <a:pos x="9" y="39"/>
                  </a:cxn>
                  <a:cxn ang="0">
                    <a:pos x="5" y="35"/>
                  </a:cxn>
                  <a:cxn ang="0">
                    <a:pos x="2" y="29"/>
                  </a:cxn>
                  <a:cxn ang="0">
                    <a:pos x="0" y="21"/>
                  </a:cxn>
                  <a:cxn ang="0">
                    <a:pos x="2" y="12"/>
                  </a:cxn>
                  <a:cxn ang="0">
                    <a:pos x="5" y="6"/>
                  </a:cxn>
                  <a:cxn ang="0">
                    <a:pos x="9" y="2"/>
                  </a:cxn>
                  <a:cxn ang="0">
                    <a:pos x="14" y="0"/>
                  </a:cxn>
                </a:cxnLst>
                <a:rect l="0" t="0" r="r" b="b"/>
                <a:pathLst>
                  <a:path w="29" h="41">
                    <a:moveTo>
                      <a:pt x="14" y="0"/>
                    </a:moveTo>
                    <a:lnTo>
                      <a:pt x="21" y="2"/>
                    </a:lnTo>
                    <a:lnTo>
                      <a:pt x="25" y="6"/>
                    </a:lnTo>
                    <a:lnTo>
                      <a:pt x="28" y="12"/>
                    </a:lnTo>
                    <a:lnTo>
                      <a:pt x="29" y="21"/>
                    </a:lnTo>
                    <a:lnTo>
                      <a:pt x="28" y="29"/>
                    </a:lnTo>
                    <a:lnTo>
                      <a:pt x="25" y="35"/>
                    </a:lnTo>
                    <a:lnTo>
                      <a:pt x="21" y="39"/>
                    </a:lnTo>
                    <a:lnTo>
                      <a:pt x="14" y="41"/>
                    </a:lnTo>
                    <a:lnTo>
                      <a:pt x="9" y="39"/>
                    </a:lnTo>
                    <a:lnTo>
                      <a:pt x="5" y="35"/>
                    </a:lnTo>
                    <a:lnTo>
                      <a:pt x="2" y="29"/>
                    </a:lnTo>
                    <a:lnTo>
                      <a:pt x="0" y="21"/>
                    </a:lnTo>
                    <a:lnTo>
                      <a:pt x="2" y="12"/>
                    </a:lnTo>
                    <a:lnTo>
                      <a:pt x="5" y="6"/>
                    </a:lnTo>
                    <a:lnTo>
                      <a:pt x="9" y="2"/>
                    </a:lnTo>
                    <a:lnTo>
                      <a:pt x="14" y="0"/>
                    </a:lnTo>
                    <a:close/>
                  </a:path>
                </a:pathLst>
              </a:custGeom>
              <a:solidFill>
                <a:srgbClr val="DBC9B5"/>
              </a:solidFill>
              <a:ln w="9525">
                <a:noFill/>
                <a:round/>
                <a:headEnd/>
                <a:tailEnd/>
              </a:ln>
            </p:spPr>
            <p:txBody>
              <a:bodyPr/>
              <a:lstStyle/>
              <a:p>
                <a:endParaRPr lang="en-US"/>
              </a:p>
            </p:txBody>
          </p:sp>
          <p:sp>
            <p:nvSpPr>
              <p:cNvPr id="642" name="Freeform 167"/>
              <p:cNvSpPr>
                <a:spLocks/>
              </p:cNvSpPr>
              <p:nvPr/>
            </p:nvSpPr>
            <p:spPr bwMode="auto">
              <a:xfrm>
                <a:off x="2761" y="1274"/>
                <a:ext cx="5" cy="7"/>
              </a:xfrm>
              <a:custGeom>
                <a:avLst/>
                <a:gdLst/>
                <a:ahLst/>
                <a:cxnLst>
                  <a:cxn ang="0">
                    <a:pos x="14" y="0"/>
                  </a:cxn>
                  <a:cxn ang="0">
                    <a:pos x="21" y="2"/>
                  </a:cxn>
                  <a:cxn ang="0">
                    <a:pos x="25" y="7"/>
                  </a:cxn>
                  <a:cxn ang="0">
                    <a:pos x="28" y="13"/>
                  </a:cxn>
                  <a:cxn ang="0">
                    <a:pos x="29" y="21"/>
                  </a:cxn>
                  <a:cxn ang="0">
                    <a:pos x="28" y="29"/>
                  </a:cxn>
                  <a:cxn ang="0">
                    <a:pos x="25" y="35"/>
                  </a:cxn>
                  <a:cxn ang="0">
                    <a:pos x="21" y="39"/>
                  </a:cxn>
                  <a:cxn ang="0">
                    <a:pos x="14" y="41"/>
                  </a:cxn>
                  <a:cxn ang="0">
                    <a:pos x="9" y="39"/>
                  </a:cxn>
                  <a:cxn ang="0">
                    <a:pos x="5" y="35"/>
                  </a:cxn>
                  <a:cxn ang="0">
                    <a:pos x="2" y="29"/>
                  </a:cxn>
                  <a:cxn ang="0">
                    <a:pos x="0" y="21"/>
                  </a:cxn>
                  <a:cxn ang="0">
                    <a:pos x="2" y="13"/>
                  </a:cxn>
                  <a:cxn ang="0">
                    <a:pos x="5" y="7"/>
                  </a:cxn>
                  <a:cxn ang="0">
                    <a:pos x="9" y="2"/>
                  </a:cxn>
                  <a:cxn ang="0">
                    <a:pos x="14" y="0"/>
                  </a:cxn>
                </a:cxnLst>
                <a:rect l="0" t="0" r="r" b="b"/>
                <a:pathLst>
                  <a:path w="29" h="41">
                    <a:moveTo>
                      <a:pt x="14" y="0"/>
                    </a:moveTo>
                    <a:lnTo>
                      <a:pt x="21" y="2"/>
                    </a:lnTo>
                    <a:lnTo>
                      <a:pt x="25" y="7"/>
                    </a:lnTo>
                    <a:lnTo>
                      <a:pt x="28" y="13"/>
                    </a:lnTo>
                    <a:lnTo>
                      <a:pt x="29" y="21"/>
                    </a:lnTo>
                    <a:lnTo>
                      <a:pt x="28" y="29"/>
                    </a:lnTo>
                    <a:lnTo>
                      <a:pt x="25" y="35"/>
                    </a:lnTo>
                    <a:lnTo>
                      <a:pt x="21" y="39"/>
                    </a:lnTo>
                    <a:lnTo>
                      <a:pt x="14" y="41"/>
                    </a:lnTo>
                    <a:lnTo>
                      <a:pt x="9" y="39"/>
                    </a:lnTo>
                    <a:lnTo>
                      <a:pt x="5" y="35"/>
                    </a:lnTo>
                    <a:lnTo>
                      <a:pt x="2" y="29"/>
                    </a:lnTo>
                    <a:lnTo>
                      <a:pt x="0" y="21"/>
                    </a:lnTo>
                    <a:lnTo>
                      <a:pt x="2" y="13"/>
                    </a:lnTo>
                    <a:lnTo>
                      <a:pt x="5" y="7"/>
                    </a:lnTo>
                    <a:lnTo>
                      <a:pt x="9" y="2"/>
                    </a:lnTo>
                    <a:lnTo>
                      <a:pt x="14" y="0"/>
                    </a:lnTo>
                    <a:close/>
                  </a:path>
                </a:pathLst>
              </a:custGeom>
              <a:solidFill>
                <a:srgbClr val="DBC9B5"/>
              </a:solidFill>
              <a:ln w="9525">
                <a:noFill/>
                <a:round/>
                <a:headEnd/>
                <a:tailEnd/>
              </a:ln>
            </p:spPr>
            <p:txBody>
              <a:bodyPr/>
              <a:lstStyle/>
              <a:p>
                <a:endParaRPr lang="en-US"/>
              </a:p>
            </p:txBody>
          </p:sp>
          <p:sp>
            <p:nvSpPr>
              <p:cNvPr id="643" name="Freeform 168"/>
              <p:cNvSpPr>
                <a:spLocks/>
              </p:cNvSpPr>
              <p:nvPr/>
            </p:nvSpPr>
            <p:spPr bwMode="auto">
              <a:xfrm>
                <a:off x="2756" y="1199"/>
                <a:ext cx="6" cy="2"/>
              </a:xfrm>
              <a:custGeom>
                <a:avLst/>
                <a:gdLst/>
                <a:ahLst/>
                <a:cxnLst>
                  <a:cxn ang="0">
                    <a:pos x="15" y="0"/>
                  </a:cxn>
                  <a:cxn ang="0">
                    <a:pos x="21" y="0"/>
                  </a:cxn>
                  <a:cxn ang="0">
                    <a:pos x="26" y="0"/>
                  </a:cxn>
                  <a:cxn ang="0">
                    <a:pos x="29" y="2"/>
                  </a:cxn>
                  <a:cxn ang="0">
                    <a:pos x="31" y="4"/>
                  </a:cxn>
                  <a:cxn ang="0">
                    <a:pos x="29" y="6"/>
                  </a:cxn>
                  <a:cxn ang="0">
                    <a:pos x="26" y="8"/>
                  </a:cxn>
                  <a:cxn ang="0">
                    <a:pos x="22" y="10"/>
                  </a:cxn>
                  <a:cxn ang="0">
                    <a:pos x="16" y="11"/>
                  </a:cxn>
                  <a:cxn ang="0">
                    <a:pos x="9" y="11"/>
                  </a:cxn>
                  <a:cxn ang="0">
                    <a:pos x="5" y="10"/>
                  </a:cxn>
                  <a:cxn ang="0">
                    <a:pos x="1" y="9"/>
                  </a:cxn>
                  <a:cxn ang="0">
                    <a:pos x="0" y="7"/>
                  </a:cxn>
                  <a:cxn ang="0">
                    <a:pos x="1" y="5"/>
                  </a:cxn>
                  <a:cxn ang="0">
                    <a:pos x="4" y="3"/>
                  </a:cxn>
                  <a:cxn ang="0">
                    <a:pos x="8" y="1"/>
                  </a:cxn>
                  <a:cxn ang="0">
                    <a:pos x="15" y="0"/>
                  </a:cxn>
                </a:cxnLst>
                <a:rect l="0" t="0" r="r" b="b"/>
                <a:pathLst>
                  <a:path w="31" h="11">
                    <a:moveTo>
                      <a:pt x="15" y="0"/>
                    </a:moveTo>
                    <a:lnTo>
                      <a:pt x="21" y="0"/>
                    </a:lnTo>
                    <a:lnTo>
                      <a:pt x="26" y="0"/>
                    </a:lnTo>
                    <a:lnTo>
                      <a:pt x="29" y="2"/>
                    </a:lnTo>
                    <a:lnTo>
                      <a:pt x="31" y="4"/>
                    </a:lnTo>
                    <a:lnTo>
                      <a:pt x="29" y="6"/>
                    </a:lnTo>
                    <a:lnTo>
                      <a:pt x="26" y="8"/>
                    </a:lnTo>
                    <a:lnTo>
                      <a:pt x="22" y="10"/>
                    </a:lnTo>
                    <a:lnTo>
                      <a:pt x="16" y="11"/>
                    </a:lnTo>
                    <a:lnTo>
                      <a:pt x="9" y="11"/>
                    </a:lnTo>
                    <a:lnTo>
                      <a:pt x="5" y="10"/>
                    </a:lnTo>
                    <a:lnTo>
                      <a:pt x="1" y="9"/>
                    </a:lnTo>
                    <a:lnTo>
                      <a:pt x="0" y="7"/>
                    </a:lnTo>
                    <a:lnTo>
                      <a:pt x="1" y="5"/>
                    </a:lnTo>
                    <a:lnTo>
                      <a:pt x="4" y="3"/>
                    </a:lnTo>
                    <a:lnTo>
                      <a:pt x="8" y="1"/>
                    </a:lnTo>
                    <a:lnTo>
                      <a:pt x="15" y="0"/>
                    </a:lnTo>
                    <a:close/>
                  </a:path>
                </a:pathLst>
              </a:custGeom>
              <a:solidFill>
                <a:srgbClr val="5B6670"/>
              </a:solidFill>
              <a:ln w="9525">
                <a:noFill/>
                <a:round/>
                <a:headEnd/>
                <a:tailEnd/>
              </a:ln>
            </p:spPr>
            <p:txBody>
              <a:bodyPr/>
              <a:lstStyle/>
              <a:p>
                <a:endParaRPr lang="en-US"/>
              </a:p>
            </p:txBody>
          </p:sp>
          <p:sp>
            <p:nvSpPr>
              <p:cNvPr id="644" name="Freeform 169"/>
              <p:cNvSpPr>
                <a:spLocks/>
              </p:cNvSpPr>
              <p:nvPr/>
            </p:nvSpPr>
            <p:spPr bwMode="auto">
              <a:xfrm>
                <a:off x="2766" y="1198"/>
                <a:ext cx="5" cy="2"/>
              </a:xfrm>
              <a:custGeom>
                <a:avLst/>
                <a:gdLst/>
                <a:ahLst/>
                <a:cxnLst>
                  <a:cxn ang="0">
                    <a:pos x="15" y="0"/>
                  </a:cxn>
                  <a:cxn ang="0">
                    <a:pos x="21" y="0"/>
                  </a:cxn>
                  <a:cxn ang="0">
                    <a:pos x="27" y="0"/>
                  </a:cxn>
                  <a:cxn ang="0">
                    <a:pos x="30" y="2"/>
                  </a:cxn>
                  <a:cxn ang="0">
                    <a:pos x="31" y="4"/>
                  </a:cxn>
                  <a:cxn ang="0">
                    <a:pos x="30" y="6"/>
                  </a:cxn>
                  <a:cxn ang="0">
                    <a:pos x="27" y="8"/>
                  </a:cxn>
                  <a:cxn ang="0">
                    <a:pos x="23" y="10"/>
                  </a:cxn>
                  <a:cxn ang="0">
                    <a:pos x="16" y="11"/>
                  </a:cxn>
                  <a:cxn ang="0">
                    <a:pos x="10" y="11"/>
                  </a:cxn>
                  <a:cxn ang="0">
                    <a:pos x="6" y="10"/>
                  </a:cxn>
                  <a:cxn ang="0">
                    <a:pos x="1" y="9"/>
                  </a:cxn>
                  <a:cxn ang="0">
                    <a:pos x="0" y="7"/>
                  </a:cxn>
                  <a:cxn ang="0">
                    <a:pos x="1" y="5"/>
                  </a:cxn>
                  <a:cxn ang="0">
                    <a:pos x="4" y="3"/>
                  </a:cxn>
                  <a:cxn ang="0">
                    <a:pos x="9" y="1"/>
                  </a:cxn>
                  <a:cxn ang="0">
                    <a:pos x="15" y="0"/>
                  </a:cxn>
                </a:cxnLst>
                <a:rect l="0" t="0" r="r" b="b"/>
                <a:pathLst>
                  <a:path w="31" h="11">
                    <a:moveTo>
                      <a:pt x="15" y="0"/>
                    </a:moveTo>
                    <a:lnTo>
                      <a:pt x="21" y="0"/>
                    </a:lnTo>
                    <a:lnTo>
                      <a:pt x="27" y="0"/>
                    </a:lnTo>
                    <a:lnTo>
                      <a:pt x="30" y="2"/>
                    </a:lnTo>
                    <a:lnTo>
                      <a:pt x="31" y="4"/>
                    </a:lnTo>
                    <a:lnTo>
                      <a:pt x="30" y="6"/>
                    </a:lnTo>
                    <a:lnTo>
                      <a:pt x="27" y="8"/>
                    </a:lnTo>
                    <a:lnTo>
                      <a:pt x="23" y="10"/>
                    </a:lnTo>
                    <a:lnTo>
                      <a:pt x="16" y="11"/>
                    </a:lnTo>
                    <a:lnTo>
                      <a:pt x="10" y="11"/>
                    </a:lnTo>
                    <a:lnTo>
                      <a:pt x="6" y="10"/>
                    </a:lnTo>
                    <a:lnTo>
                      <a:pt x="1" y="9"/>
                    </a:lnTo>
                    <a:lnTo>
                      <a:pt x="0" y="7"/>
                    </a:lnTo>
                    <a:lnTo>
                      <a:pt x="1" y="5"/>
                    </a:lnTo>
                    <a:lnTo>
                      <a:pt x="4" y="3"/>
                    </a:lnTo>
                    <a:lnTo>
                      <a:pt x="9" y="1"/>
                    </a:lnTo>
                    <a:lnTo>
                      <a:pt x="15" y="0"/>
                    </a:lnTo>
                    <a:close/>
                  </a:path>
                </a:pathLst>
              </a:custGeom>
              <a:solidFill>
                <a:srgbClr val="5B6670"/>
              </a:solidFill>
              <a:ln w="9525">
                <a:noFill/>
                <a:round/>
                <a:headEnd/>
                <a:tailEnd/>
              </a:ln>
            </p:spPr>
            <p:txBody>
              <a:bodyPr/>
              <a:lstStyle/>
              <a:p>
                <a:endParaRPr lang="en-US"/>
              </a:p>
            </p:txBody>
          </p:sp>
          <p:sp>
            <p:nvSpPr>
              <p:cNvPr id="645" name="Freeform 170"/>
              <p:cNvSpPr>
                <a:spLocks/>
              </p:cNvSpPr>
              <p:nvPr/>
            </p:nvSpPr>
            <p:spPr bwMode="auto">
              <a:xfrm>
                <a:off x="2776" y="1198"/>
                <a:ext cx="5" cy="2"/>
              </a:xfrm>
              <a:custGeom>
                <a:avLst/>
                <a:gdLst/>
                <a:ahLst/>
                <a:cxnLst>
                  <a:cxn ang="0">
                    <a:pos x="15" y="0"/>
                  </a:cxn>
                  <a:cxn ang="0">
                    <a:pos x="21" y="0"/>
                  </a:cxn>
                  <a:cxn ang="0">
                    <a:pos x="26" y="0"/>
                  </a:cxn>
                  <a:cxn ang="0">
                    <a:pos x="30" y="2"/>
                  </a:cxn>
                  <a:cxn ang="0">
                    <a:pos x="31" y="4"/>
                  </a:cxn>
                  <a:cxn ang="0">
                    <a:pos x="30" y="6"/>
                  </a:cxn>
                  <a:cxn ang="0">
                    <a:pos x="26" y="8"/>
                  </a:cxn>
                  <a:cxn ang="0">
                    <a:pos x="22" y="10"/>
                  </a:cxn>
                  <a:cxn ang="0">
                    <a:pos x="16" y="11"/>
                  </a:cxn>
                  <a:cxn ang="0">
                    <a:pos x="9" y="11"/>
                  </a:cxn>
                  <a:cxn ang="0">
                    <a:pos x="5" y="10"/>
                  </a:cxn>
                  <a:cxn ang="0">
                    <a:pos x="2" y="9"/>
                  </a:cxn>
                  <a:cxn ang="0">
                    <a:pos x="0" y="7"/>
                  </a:cxn>
                  <a:cxn ang="0">
                    <a:pos x="1" y="5"/>
                  </a:cxn>
                  <a:cxn ang="0">
                    <a:pos x="4" y="3"/>
                  </a:cxn>
                  <a:cxn ang="0">
                    <a:pos x="8" y="1"/>
                  </a:cxn>
                  <a:cxn ang="0">
                    <a:pos x="15" y="0"/>
                  </a:cxn>
                </a:cxnLst>
                <a:rect l="0" t="0" r="r" b="b"/>
                <a:pathLst>
                  <a:path w="31" h="11">
                    <a:moveTo>
                      <a:pt x="15" y="0"/>
                    </a:moveTo>
                    <a:lnTo>
                      <a:pt x="21" y="0"/>
                    </a:lnTo>
                    <a:lnTo>
                      <a:pt x="26" y="0"/>
                    </a:lnTo>
                    <a:lnTo>
                      <a:pt x="30" y="2"/>
                    </a:lnTo>
                    <a:lnTo>
                      <a:pt x="31" y="4"/>
                    </a:lnTo>
                    <a:lnTo>
                      <a:pt x="30" y="6"/>
                    </a:lnTo>
                    <a:lnTo>
                      <a:pt x="26" y="8"/>
                    </a:lnTo>
                    <a:lnTo>
                      <a:pt x="22" y="10"/>
                    </a:lnTo>
                    <a:lnTo>
                      <a:pt x="16" y="11"/>
                    </a:lnTo>
                    <a:lnTo>
                      <a:pt x="9" y="11"/>
                    </a:lnTo>
                    <a:lnTo>
                      <a:pt x="5" y="10"/>
                    </a:lnTo>
                    <a:lnTo>
                      <a:pt x="2" y="9"/>
                    </a:lnTo>
                    <a:lnTo>
                      <a:pt x="0" y="7"/>
                    </a:lnTo>
                    <a:lnTo>
                      <a:pt x="1" y="5"/>
                    </a:lnTo>
                    <a:lnTo>
                      <a:pt x="4" y="3"/>
                    </a:lnTo>
                    <a:lnTo>
                      <a:pt x="8" y="1"/>
                    </a:lnTo>
                    <a:lnTo>
                      <a:pt x="15" y="0"/>
                    </a:lnTo>
                    <a:close/>
                  </a:path>
                </a:pathLst>
              </a:custGeom>
              <a:solidFill>
                <a:srgbClr val="5B6670"/>
              </a:solidFill>
              <a:ln w="9525">
                <a:noFill/>
                <a:round/>
                <a:headEnd/>
                <a:tailEnd/>
              </a:ln>
            </p:spPr>
            <p:txBody>
              <a:bodyPr/>
              <a:lstStyle/>
              <a:p>
                <a:endParaRPr lang="en-US"/>
              </a:p>
            </p:txBody>
          </p:sp>
          <p:sp>
            <p:nvSpPr>
              <p:cNvPr id="646" name="Freeform 171"/>
              <p:cNvSpPr>
                <a:spLocks/>
              </p:cNvSpPr>
              <p:nvPr/>
            </p:nvSpPr>
            <p:spPr bwMode="auto">
              <a:xfrm>
                <a:off x="2757" y="1200"/>
                <a:ext cx="4" cy="1"/>
              </a:xfrm>
              <a:custGeom>
                <a:avLst/>
                <a:gdLst/>
                <a:ahLst/>
                <a:cxnLst>
                  <a:cxn ang="0">
                    <a:pos x="11" y="0"/>
                  </a:cxn>
                  <a:cxn ang="0">
                    <a:pos x="15" y="0"/>
                  </a:cxn>
                  <a:cxn ang="0">
                    <a:pos x="18" y="0"/>
                  </a:cxn>
                  <a:cxn ang="0">
                    <a:pos x="20" y="2"/>
                  </a:cxn>
                  <a:cxn ang="0">
                    <a:pos x="21" y="3"/>
                  </a:cxn>
                  <a:cxn ang="0">
                    <a:pos x="21" y="4"/>
                  </a:cxn>
                  <a:cxn ang="0">
                    <a:pos x="19" y="6"/>
                  </a:cxn>
                  <a:cxn ang="0">
                    <a:pos x="15" y="7"/>
                  </a:cxn>
                  <a:cxn ang="0">
                    <a:pos x="11" y="8"/>
                  </a:cxn>
                  <a:cxn ang="0">
                    <a:pos x="6" y="8"/>
                  </a:cxn>
                  <a:cxn ang="0">
                    <a:pos x="3" y="7"/>
                  </a:cxn>
                  <a:cxn ang="0">
                    <a:pos x="1" y="6"/>
                  </a:cxn>
                  <a:cxn ang="0">
                    <a:pos x="0" y="5"/>
                  </a:cxn>
                  <a:cxn ang="0">
                    <a:pos x="0" y="3"/>
                  </a:cxn>
                  <a:cxn ang="0">
                    <a:pos x="2" y="2"/>
                  </a:cxn>
                  <a:cxn ang="0">
                    <a:pos x="6" y="0"/>
                  </a:cxn>
                  <a:cxn ang="0">
                    <a:pos x="11" y="0"/>
                  </a:cxn>
                </a:cxnLst>
                <a:rect l="0" t="0" r="r" b="b"/>
                <a:pathLst>
                  <a:path w="21" h="8">
                    <a:moveTo>
                      <a:pt x="11" y="0"/>
                    </a:moveTo>
                    <a:lnTo>
                      <a:pt x="15" y="0"/>
                    </a:lnTo>
                    <a:lnTo>
                      <a:pt x="18" y="0"/>
                    </a:lnTo>
                    <a:lnTo>
                      <a:pt x="20" y="2"/>
                    </a:lnTo>
                    <a:lnTo>
                      <a:pt x="21" y="3"/>
                    </a:lnTo>
                    <a:lnTo>
                      <a:pt x="21" y="4"/>
                    </a:lnTo>
                    <a:lnTo>
                      <a:pt x="19" y="6"/>
                    </a:lnTo>
                    <a:lnTo>
                      <a:pt x="15" y="7"/>
                    </a:lnTo>
                    <a:lnTo>
                      <a:pt x="11" y="8"/>
                    </a:lnTo>
                    <a:lnTo>
                      <a:pt x="6" y="8"/>
                    </a:lnTo>
                    <a:lnTo>
                      <a:pt x="3" y="7"/>
                    </a:lnTo>
                    <a:lnTo>
                      <a:pt x="1" y="6"/>
                    </a:lnTo>
                    <a:lnTo>
                      <a:pt x="0" y="5"/>
                    </a:lnTo>
                    <a:lnTo>
                      <a:pt x="0" y="3"/>
                    </a:lnTo>
                    <a:lnTo>
                      <a:pt x="2" y="2"/>
                    </a:lnTo>
                    <a:lnTo>
                      <a:pt x="6" y="0"/>
                    </a:lnTo>
                    <a:lnTo>
                      <a:pt x="11" y="0"/>
                    </a:lnTo>
                    <a:close/>
                  </a:path>
                </a:pathLst>
              </a:custGeom>
              <a:solidFill>
                <a:srgbClr val="63F442"/>
              </a:solidFill>
              <a:ln w="9525">
                <a:noFill/>
                <a:round/>
                <a:headEnd/>
                <a:tailEnd/>
              </a:ln>
            </p:spPr>
            <p:txBody>
              <a:bodyPr/>
              <a:lstStyle/>
              <a:p>
                <a:endParaRPr lang="en-US"/>
              </a:p>
            </p:txBody>
          </p:sp>
          <p:sp>
            <p:nvSpPr>
              <p:cNvPr id="647" name="Freeform 172"/>
              <p:cNvSpPr>
                <a:spLocks/>
              </p:cNvSpPr>
              <p:nvPr/>
            </p:nvSpPr>
            <p:spPr bwMode="auto">
              <a:xfrm>
                <a:off x="2767" y="1198"/>
                <a:ext cx="4" cy="2"/>
              </a:xfrm>
              <a:custGeom>
                <a:avLst/>
                <a:gdLst/>
                <a:ahLst/>
                <a:cxnLst>
                  <a:cxn ang="0">
                    <a:pos x="11" y="0"/>
                  </a:cxn>
                  <a:cxn ang="0">
                    <a:pos x="15" y="0"/>
                  </a:cxn>
                  <a:cxn ang="0">
                    <a:pos x="20" y="1"/>
                  </a:cxn>
                  <a:cxn ang="0">
                    <a:pos x="22" y="2"/>
                  </a:cxn>
                  <a:cxn ang="0">
                    <a:pos x="23" y="3"/>
                  </a:cxn>
                  <a:cxn ang="0">
                    <a:pos x="22" y="5"/>
                  </a:cxn>
                  <a:cxn ang="0">
                    <a:pos x="20" y="7"/>
                  </a:cxn>
                  <a:cxn ang="0">
                    <a:pos x="16" y="8"/>
                  </a:cxn>
                  <a:cxn ang="0">
                    <a:pos x="12" y="8"/>
                  </a:cxn>
                  <a:cxn ang="0">
                    <a:pos x="8" y="8"/>
                  </a:cxn>
                  <a:cxn ang="0">
                    <a:pos x="4" y="8"/>
                  </a:cxn>
                  <a:cxn ang="0">
                    <a:pos x="2" y="7"/>
                  </a:cxn>
                  <a:cxn ang="0">
                    <a:pos x="0" y="5"/>
                  </a:cxn>
                  <a:cxn ang="0">
                    <a:pos x="2" y="4"/>
                  </a:cxn>
                  <a:cxn ang="0">
                    <a:pos x="4" y="2"/>
                  </a:cxn>
                  <a:cxn ang="0">
                    <a:pos x="7" y="1"/>
                  </a:cxn>
                  <a:cxn ang="0">
                    <a:pos x="11" y="0"/>
                  </a:cxn>
                </a:cxnLst>
                <a:rect l="0" t="0" r="r" b="b"/>
                <a:pathLst>
                  <a:path w="23" h="8">
                    <a:moveTo>
                      <a:pt x="11" y="0"/>
                    </a:moveTo>
                    <a:lnTo>
                      <a:pt x="15" y="0"/>
                    </a:lnTo>
                    <a:lnTo>
                      <a:pt x="20" y="1"/>
                    </a:lnTo>
                    <a:lnTo>
                      <a:pt x="22" y="2"/>
                    </a:lnTo>
                    <a:lnTo>
                      <a:pt x="23" y="3"/>
                    </a:lnTo>
                    <a:lnTo>
                      <a:pt x="22" y="5"/>
                    </a:lnTo>
                    <a:lnTo>
                      <a:pt x="20" y="7"/>
                    </a:lnTo>
                    <a:lnTo>
                      <a:pt x="16" y="8"/>
                    </a:lnTo>
                    <a:lnTo>
                      <a:pt x="12" y="8"/>
                    </a:lnTo>
                    <a:lnTo>
                      <a:pt x="8" y="8"/>
                    </a:lnTo>
                    <a:lnTo>
                      <a:pt x="4" y="8"/>
                    </a:lnTo>
                    <a:lnTo>
                      <a:pt x="2" y="7"/>
                    </a:lnTo>
                    <a:lnTo>
                      <a:pt x="0" y="5"/>
                    </a:lnTo>
                    <a:lnTo>
                      <a:pt x="2" y="4"/>
                    </a:lnTo>
                    <a:lnTo>
                      <a:pt x="4" y="2"/>
                    </a:lnTo>
                    <a:lnTo>
                      <a:pt x="7" y="1"/>
                    </a:lnTo>
                    <a:lnTo>
                      <a:pt x="11" y="0"/>
                    </a:lnTo>
                    <a:close/>
                  </a:path>
                </a:pathLst>
              </a:custGeom>
              <a:solidFill>
                <a:srgbClr val="FF3A3A"/>
              </a:solidFill>
              <a:ln w="9525">
                <a:noFill/>
                <a:round/>
                <a:headEnd/>
                <a:tailEnd/>
              </a:ln>
            </p:spPr>
            <p:txBody>
              <a:bodyPr/>
              <a:lstStyle/>
              <a:p>
                <a:endParaRPr lang="en-US"/>
              </a:p>
            </p:txBody>
          </p:sp>
          <p:sp>
            <p:nvSpPr>
              <p:cNvPr id="648" name="Freeform 173"/>
              <p:cNvSpPr>
                <a:spLocks/>
              </p:cNvSpPr>
              <p:nvPr/>
            </p:nvSpPr>
            <p:spPr bwMode="auto">
              <a:xfrm>
                <a:off x="2777" y="1198"/>
                <a:ext cx="4" cy="1"/>
              </a:xfrm>
              <a:custGeom>
                <a:avLst/>
                <a:gdLst/>
                <a:ahLst/>
                <a:cxnLst>
                  <a:cxn ang="0">
                    <a:pos x="11" y="0"/>
                  </a:cxn>
                  <a:cxn ang="0">
                    <a:pos x="15" y="0"/>
                  </a:cxn>
                  <a:cxn ang="0">
                    <a:pos x="18" y="0"/>
                  </a:cxn>
                  <a:cxn ang="0">
                    <a:pos x="21" y="1"/>
                  </a:cxn>
                  <a:cxn ang="0">
                    <a:pos x="23" y="3"/>
                  </a:cxn>
                  <a:cxn ang="0">
                    <a:pos x="21" y="4"/>
                  </a:cxn>
                  <a:cxn ang="0">
                    <a:pos x="19" y="6"/>
                  </a:cxn>
                  <a:cxn ang="0">
                    <a:pos x="16" y="7"/>
                  </a:cxn>
                  <a:cxn ang="0">
                    <a:pos x="12" y="7"/>
                  </a:cxn>
                  <a:cxn ang="0">
                    <a:pos x="8" y="7"/>
                  </a:cxn>
                  <a:cxn ang="0">
                    <a:pos x="3" y="7"/>
                  </a:cxn>
                  <a:cxn ang="0">
                    <a:pos x="1" y="6"/>
                  </a:cxn>
                  <a:cxn ang="0">
                    <a:pos x="0" y="5"/>
                  </a:cxn>
                  <a:cxn ang="0">
                    <a:pos x="1" y="3"/>
                  </a:cxn>
                  <a:cxn ang="0">
                    <a:pos x="3" y="1"/>
                  </a:cxn>
                  <a:cxn ang="0">
                    <a:pos x="7" y="0"/>
                  </a:cxn>
                  <a:cxn ang="0">
                    <a:pos x="11" y="0"/>
                  </a:cxn>
                </a:cxnLst>
                <a:rect l="0" t="0" r="r" b="b"/>
                <a:pathLst>
                  <a:path w="23" h="7">
                    <a:moveTo>
                      <a:pt x="11" y="0"/>
                    </a:moveTo>
                    <a:lnTo>
                      <a:pt x="15" y="0"/>
                    </a:lnTo>
                    <a:lnTo>
                      <a:pt x="18" y="0"/>
                    </a:lnTo>
                    <a:lnTo>
                      <a:pt x="21" y="1"/>
                    </a:lnTo>
                    <a:lnTo>
                      <a:pt x="23" y="3"/>
                    </a:lnTo>
                    <a:lnTo>
                      <a:pt x="21" y="4"/>
                    </a:lnTo>
                    <a:lnTo>
                      <a:pt x="19" y="6"/>
                    </a:lnTo>
                    <a:lnTo>
                      <a:pt x="16" y="7"/>
                    </a:lnTo>
                    <a:lnTo>
                      <a:pt x="12" y="7"/>
                    </a:lnTo>
                    <a:lnTo>
                      <a:pt x="8" y="7"/>
                    </a:lnTo>
                    <a:lnTo>
                      <a:pt x="3" y="7"/>
                    </a:lnTo>
                    <a:lnTo>
                      <a:pt x="1" y="6"/>
                    </a:lnTo>
                    <a:lnTo>
                      <a:pt x="0" y="5"/>
                    </a:lnTo>
                    <a:lnTo>
                      <a:pt x="1" y="3"/>
                    </a:lnTo>
                    <a:lnTo>
                      <a:pt x="3" y="1"/>
                    </a:lnTo>
                    <a:lnTo>
                      <a:pt x="7" y="0"/>
                    </a:lnTo>
                    <a:lnTo>
                      <a:pt x="11" y="0"/>
                    </a:lnTo>
                    <a:close/>
                  </a:path>
                </a:pathLst>
              </a:custGeom>
              <a:solidFill>
                <a:srgbClr val="FFD63A"/>
              </a:solidFill>
              <a:ln w="9525">
                <a:noFill/>
                <a:round/>
                <a:headEnd/>
                <a:tailEnd/>
              </a:ln>
            </p:spPr>
            <p:txBody>
              <a:bodyPr/>
              <a:lstStyle/>
              <a:p>
                <a:endParaRPr lang="en-US"/>
              </a:p>
            </p:txBody>
          </p:sp>
          <p:sp>
            <p:nvSpPr>
              <p:cNvPr id="649" name="Freeform 174"/>
              <p:cNvSpPr>
                <a:spLocks/>
              </p:cNvSpPr>
              <p:nvPr/>
            </p:nvSpPr>
            <p:spPr bwMode="auto">
              <a:xfrm>
                <a:off x="2758" y="1326"/>
                <a:ext cx="30" cy="10"/>
              </a:xfrm>
              <a:custGeom>
                <a:avLst/>
                <a:gdLst/>
                <a:ahLst/>
                <a:cxnLst>
                  <a:cxn ang="0">
                    <a:pos x="0" y="0"/>
                  </a:cxn>
                  <a:cxn ang="0">
                    <a:pos x="179" y="17"/>
                  </a:cxn>
                  <a:cxn ang="0">
                    <a:pos x="179" y="58"/>
                  </a:cxn>
                  <a:cxn ang="0">
                    <a:pos x="0" y="34"/>
                  </a:cxn>
                  <a:cxn ang="0">
                    <a:pos x="0" y="0"/>
                  </a:cxn>
                </a:cxnLst>
                <a:rect l="0" t="0" r="r" b="b"/>
                <a:pathLst>
                  <a:path w="179" h="58">
                    <a:moveTo>
                      <a:pt x="0" y="0"/>
                    </a:moveTo>
                    <a:lnTo>
                      <a:pt x="179" y="17"/>
                    </a:lnTo>
                    <a:lnTo>
                      <a:pt x="179" y="58"/>
                    </a:lnTo>
                    <a:lnTo>
                      <a:pt x="0" y="34"/>
                    </a:lnTo>
                    <a:lnTo>
                      <a:pt x="0" y="0"/>
                    </a:lnTo>
                    <a:close/>
                  </a:path>
                </a:pathLst>
              </a:custGeom>
              <a:solidFill>
                <a:srgbClr val="967044"/>
              </a:solidFill>
              <a:ln w="9525">
                <a:noFill/>
                <a:round/>
                <a:headEnd/>
                <a:tailEnd/>
              </a:ln>
            </p:spPr>
            <p:txBody>
              <a:bodyPr/>
              <a:lstStyle/>
              <a:p>
                <a:endParaRPr lang="en-US"/>
              </a:p>
            </p:txBody>
          </p:sp>
          <p:sp>
            <p:nvSpPr>
              <p:cNvPr id="650" name="Freeform 175"/>
              <p:cNvSpPr>
                <a:spLocks/>
              </p:cNvSpPr>
              <p:nvPr/>
            </p:nvSpPr>
            <p:spPr bwMode="auto">
              <a:xfrm>
                <a:off x="2903" y="1169"/>
                <a:ext cx="10" cy="113"/>
              </a:xfrm>
              <a:custGeom>
                <a:avLst/>
                <a:gdLst/>
                <a:ahLst/>
                <a:cxnLst>
                  <a:cxn ang="0">
                    <a:pos x="0" y="673"/>
                  </a:cxn>
                  <a:cxn ang="0">
                    <a:pos x="61" y="678"/>
                  </a:cxn>
                  <a:cxn ang="0">
                    <a:pos x="14" y="660"/>
                  </a:cxn>
                  <a:cxn ang="0">
                    <a:pos x="15" y="496"/>
                  </a:cxn>
                  <a:cxn ang="0">
                    <a:pos x="19" y="330"/>
                  </a:cxn>
                  <a:cxn ang="0">
                    <a:pos x="24" y="163"/>
                  </a:cxn>
                  <a:cxn ang="0">
                    <a:pos x="33" y="0"/>
                  </a:cxn>
                  <a:cxn ang="0">
                    <a:pos x="8" y="19"/>
                  </a:cxn>
                  <a:cxn ang="0">
                    <a:pos x="7" y="182"/>
                  </a:cxn>
                  <a:cxn ang="0">
                    <a:pos x="4" y="346"/>
                  </a:cxn>
                  <a:cxn ang="0">
                    <a:pos x="0" y="510"/>
                  </a:cxn>
                  <a:cxn ang="0">
                    <a:pos x="0" y="673"/>
                  </a:cxn>
                </a:cxnLst>
                <a:rect l="0" t="0" r="r" b="b"/>
                <a:pathLst>
                  <a:path w="61" h="678">
                    <a:moveTo>
                      <a:pt x="0" y="673"/>
                    </a:moveTo>
                    <a:lnTo>
                      <a:pt x="61" y="678"/>
                    </a:lnTo>
                    <a:lnTo>
                      <a:pt x="14" y="660"/>
                    </a:lnTo>
                    <a:lnTo>
                      <a:pt x="15" y="496"/>
                    </a:lnTo>
                    <a:lnTo>
                      <a:pt x="19" y="330"/>
                    </a:lnTo>
                    <a:lnTo>
                      <a:pt x="24" y="163"/>
                    </a:lnTo>
                    <a:lnTo>
                      <a:pt x="33" y="0"/>
                    </a:lnTo>
                    <a:lnTo>
                      <a:pt x="8" y="19"/>
                    </a:lnTo>
                    <a:lnTo>
                      <a:pt x="7" y="182"/>
                    </a:lnTo>
                    <a:lnTo>
                      <a:pt x="4" y="346"/>
                    </a:lnTo>
                    <a:lnTo>
                      <a:pt x="0" y="510"/>
                    </a:lnTo>
                    <a:lnTo>
                      <a:pt x="0" y="673"/>
                    </a:lnTo>
                    <a:close/>
                  </a:path>
                </a:pathLst>
              </a:custGeom>
              <a:solidFill>
                <a:srgbClr val="E0D1B5"/>
              </a:solidFill>
              <a:ln w="9525">
                <a:noFill/>
                <a:round/>
                <a:headEnd/>
                <a:tailEnd/>
              </a:ln>
            </p:spPr>
            <p:txBody>
              <a:bodyPr/>
              <a:lstStyle/>
              <a:p>
                <a:endParaRPr lang="en-US"/>
              </a:p>
            </p:txBody>
          </p:sp>
          <p:sp>
            <p:nvSpPr>
              <p:cNvPr id="651" name="Freeform 176"/>
              <p:cNvSpPr>
                <a:spLocks/>
              </p:cNvSpPr>
              <p:nvPr/>
            </p:nvSpPr>
            <p:spPr bwMode="auto">
              <a:xfrm>
                <a:off x="2921" y="1286"/>
                <a:ext cx="50" cy="73"/>
              </a:xfrm>
              <a:custGeom>
                <a:avLst/>
                <a:gdLst/>
                <a:ahLst/>
                <a:cxnLst>
                  <a:cxn ang="0">
                    <a:pos x="37" y="5"/>
                  </a:cxn>
                  <a:cxn ang="0">
                    <a:pos x="145" y="0"/>
                  </a:cxn>
                  <a:cxn ang="0">
                    <a:pos x="257" y="12"/>
                  </a:cxn>
                  <a:cxn ang="0">
                    <a:pos x="270" y="65"/>
                  </a:cxn>
                  <a:cxn ang="0">
                    <a:pos x="280" y="115"/>
                  </a:cxn>
                  <a:cxn ang="0">
                    <a:pos x="286" y="161"/>
                  </a:cxn>
                  <a:cxn ang="0">
                    <a:pos x="290" y="207"/>
                  </a:cxn>
                  <a:cxn ang="0">
                    <a:pos x="293" y="254"/>
                  </a:cxn>
                  <a:cxn ang="0">
                    <a:pos x="295" y="300"/>
                  </a:cxn>
                  <a:cxn ang="0">
                    <a:pos x="295" y="350"/>
                  </a:cxn>
                  <a:cxn ang="0">
                    <a:pos x="295" y="404"/>
                  </a:cxn>
                  <a:cxn ang="0">
                    <a:pos x="170" y="437"/>
                  </a:cxn>
                  <a:cxn ang="0">
                    <a:pos x="0" y="411"/>
                  </a:cxn>
                  <a:cxn ang="0">
                    <a:pos x="0" y="293"/>
                  </a:cxn>
                  <a:cxn ang="0">
                    <a:pos x="16" y="99"/>
                  </a:cxn>
                  <a:cxn ang="0">
                    <a:pos x="37" y="5"/>
                  </a:cxn>
                </a:cxnLst>
                <a:rect l="0" t="0" r="r" b="b"/>
                <a:pathLst>
                  <a:path w="295" h="437">
                    <a:moveTo>
                      <a:pt x="37" y="5"/>
                    </a:moveTo>
                    <a:lnTo>
                      <a:pt x="145" y="0"/>
                    </a:lnTo>
                    <a:lnTo>
                      <a:pt x="257" y="12"/>
                    </a:lnTo>
                    <a:lnTo>
                      <a:pt x="270" y="65"/>
                    </a:lnTo>
                    <a:lnTo>
                      <a:pt x="280" y="115"/>
                    </a:lnTo>
                    <a:lnTo>
                      <a:pt x="286" y="161"/>
                    </a:lnTo>
                    <a:lnTo>
                      <a:pt x="290" y="207"/>
                    </a:lnTo>
                    <a:lnTo>
                      <a:pt x="293" y="254"/>
                    </a:lnTo>
                    <a:lnTo>
                      <a:pt x="295" y="300"/>
                    </a:lnTo>
                    <a:lnTo>
                      <a:pt x="295" y="350"/>
                    </a:lnTo>
                    <a:lnTo>
                      <a:pt x="295" y="404"/>
                    </a:lnTo>
                    <a:lnTo>
                      <a:pt x="170" y="437"/>
                    </a:lnTo>
                    <a:lnTo>
                      <a:pt x="0" y="411"/>
                    </a:lnTo>
                    <a:lnTo>
                      <a:pt x="0" y="293"/>
                    </a:lnTo>
                    <a:lnTo>
                      <a:pt x="16" y="99"/>
                    </a:lnTo>
                    <a:lnTo>
                      <a:pt x="37" y="5"/>
                    </a:lnTo>
                    <a:close/>
                  </a:path>
                </a:pathLst>
              </a:custGeom>
              <a:solidFill>
                <a:srgbClr val="33353A"/>
              </a:solidFill>
              <a:ln w="9525">
                <a:noFill/>
                <a:round/>
                <a:headEnd/>
                <a:tailEnd/>
              </a:ln>
            </p:spPr>
            <p:txBody>
              <a:bodyPr/>
              <a:lstStyle/>
              <a:p>
                <a:endParaRPr lang="en-US"/>
              </a:p>
            </p:txBody>
          </p:sp>
          <p:sp>
            <p:nvSpPr>
              <p:cNvPr id="652" name="Freeform 177"/>
              <p:cNvSpPr>
                <a:spLocks/>
              </p:cNvSpPr>
              <p:nvPr/>
            </p:nvSpPr>
            <p:spPr bwMode="auto">
              <a:xfrm>
                <a:off x="2921" y="1294"/>
                <a:ext cx="30" cy="57"/>
              </a:xfrm>
              <a:custGeom>
                <a:avLst/>
                <a:gdLst/>
                <a:ahLst/>
                <a:cxnLst>
                  <a:cxn ang="0">
                    <a:pos x="25" y="4"/>
                  </a:cxn>
                  <a:cxn ang="0">
                    <a:pos x="91" y="0"/>
                  </a:cxn>
                  <a:cxn ang="0">
                    <a:pos x="172" y="6"/>
                  </a:cxn>
                  <a:cxn ang="0">
                    <a:pos x="178" y="90"/>
                  </a:cxn>
                  <a:cxn ang="0">
                    <a:pos x="179" y="177"/>
                  </a:cxn>
                  <a:cxn ang="0">
                    <a:pos x="178" y="262"/>
                  </a:cxn>
                  <a:cxn ang="0">
                    <a:pos x="172" y="340"/>
                  </a:cxn>
                  <a:cxn ang="0">
                    <a:pos x="162" y="340"/>
                  </a:cxn>
                  <a:cxn ang="0">
                    <a:pos x="150" y="340"/>
                  </a:cxn>
                  <a:cxn ang="0">
                    <a:pos x="139" y="340"/>
                  </a:cxn>
                  <a:cxn ang="0">
                    <a:pos x="127" y="340"/>
                  </a:cxn>
                  <a:cxn ang="0">
                    <a:pos x="117" y="339"/>
                  </a:cxn>
                  <a:cxn ang="0">
                    <a:pos x="105" y="338"/>
                  </a:cxn>
                  <a:cxn ang="0">
                    <a:pos x="94" y="338"/>
                  </a:cxn>
                  <a:cxn ang="0">
                    <a:pos x="83" y="337"/>
                  </a:cxn>
                  <a:cxn ang="0">
                    <a:pos x="72" y="336"/>
                  </a:cxn>
                  <a:cxn ang="0">
                    <a:pos x="61" y="335"/>
                  </a:cxn>
                  <a:cxn ang="0">
                    <a:pos x="51" y="333"/>
                  </a:cxn>
                  <a:cxn ang="0">
                    <a:pos x="40" y="332"/>
                  </a:cxn>
                  <a:cxn ang="0">
                    <a:pos x="30" y="331"/>
                  </a:cxn>
                  <a:cxn ang="0">
                    <a:pos x="19" y="330"/>
                  </a:cxn>
                  <a:cxn ang="0">
                    <a:pos x="9" y="329"/>
                  </a:cxn>
                  <a:cxn ang="0">
                    <a:pos x="0" y="328"/>
                  </a:cxn>
                  <a:cxn ang="0">
                    <a:pos x="0" y="242"/>
                  </a:cxn>
                  <a:cxn ang="0">
                    <a:pos x="2" y="166"/>
                  </a:cxn>
                  <a:cxn ang="0">
                    <a:pos x="9" y="89"/>
                  </a:cxn>
                  <a:cxn ang="0">
                    <a:pos x="25" y="4"/>
                  </a:cxn>
                </a:cxnLst>
                <a:rect l="0" t="0" r="r" b="b"/>
                <a:pathLst>
                  <a:path w="179" h="340">
                    <a:moveTo>
                      <a:pt x="25" y="4"/>
                    </a:moveTo>
                    <a:lnTo>
                      <a:pt x="91" y="0"/>
                    </a:lnTo>
                    <a:lnTo>
                      <a:pt x="172" y="6"/>
                    </a:lnTo>
                    <a:lnTo>
                      <a:pt x="178" y="90"/>
                    </a:lnTo>
                    <a:lnTo>
                      <a:pt x="179" y="177"/>
                    </a:lnTo>
                    <a:lnTo>
                      <a:pt x="178" y="262"/>
                    </a:lnTo>
                    <a:lnTo>
                      <a:pt x="172" y="340"/>
                    </a:lnTo>
                    <a:lnTo>
                      <a:pt x="162" y="340"/>
                    </a:lnTo>
                    <a:lnTo>
                      <a:pt x="150" y="340"/>
                    </a:lnTo>
                    <a:lnTo>
                      <a:pt x="139" y="340"/>
                    </a:lnTo>
                    <a:lnTo>
                      <a:pt x="127" y="340"/>
                    </a:lnTo>
                    <a:lnTo>
                      <a:pt x="117" y="339"/>
                    </a:lnTo>
                    <a:lnTo>
                      <a:pt x="105" y="338"/>
                    </a:lnTo>
                    <a:lnTo>
                      <a:pt x="94" y="338"/>
                    </a:lnTo>
                    <a:lnTo>
                      <a:pt x="83" y="337"/>
                    </a:lnTo>
                    <a:lnTo>
                      <a:pt x="72" y="336"/>
                    </a:lnTo>
                    <a:lnTo>
                      <a:pt x="61" y="335"/>
                    </a:lnTo>
                    <a:lnTo>
                      <a:pt x="51" y="333"/>
                    </a:lnTo>
                    <a:lnTo>
                      <a:pt x="40" y="332"/>
                    </a:lnTo>
                    <a:lnTo>
                      <a:pt x="30" y="331"/>
                    </a:lnTo>
                    <a:lnTo>
                      <a:pt x="19" y="330"/>
                    </a:lnTo>
                    <a:lnTo>
                      <a:pt x="9" y="329"/>
                    </a:lnTo>
                    <a:lnTo>
                      <a:pt x="0" y="328"/>
                    </a:lnTo>
                    <a:lnTo>
                      <a:pt x="0" y="242"/>
                    </a:lnTo>
                    <a:lnTo>
                      <a:pt x="2" y="166"/>
                    </a:lnTo>
                    <a:lnTo>
                      <a:pt x="9" y="89"/>
                    </a:lnTo>
                    <a:lnTo>
                      <a:pt x="25" y="4"/>
                    </a:lnTo>
                    <a:close/>
                  </a:path>
                </a:pathLst>
              </a:custGeom>
              <a:solidFill>
                <a:srgbClr val="967044"/>
              </a:solidFill>
              <a:ln w="9525">
                <a:noFill/>
                <a:round/>
                <a:headEnd/>
                <a:tailEnd/>
              </a:ln>
            </p:spPr>
            <p:txBody>
              <a:bodyPr/>
              <a:lstStyle/>
              <a:p>
                <a:endParaRPr lang="en-US"/>
              </a:p>
            </p:txBody>
          </p:sp>
          <p:sp>
            <p:nvSpPr>
              <p:cNvPr id="653" name="Freeform 178"/>
              <p:cNvSpPr>
                <a:spLocks/>
              </p:cNvSpPr>
              <p:nvPr/>
            </p:nvSpPr>
            <p:spPr bwMode="auto">
              <a:xfrm>
                <a:off x="2922" y="1294"/>
                <a:ext cx="28" cy="53"/>
              </a:xfrm>
              <a:custGeom>
                <a:avLst/>
                <a:gdLst/>
                <a:ahLst/>
                <a:cxnLst>
                  <a:cxn ang="0">
                    <a:pos x="24" y="4"/>
                  </a:cxn>
                  <a:cxn ang="0">
                    <a:pos x="33" y="4"/>
                  </a:cxn>
                  <a:cxn ang="0">
                    <a:pos x="40" y="3"/>
                  </a:cxn>
                  <a:cxn ang="0">
                    <a:pos x="49" y="3"/>
                  </a:cxn>
                  <a:cxn ang="0">
                    <a:pos x="56" y="2"/>
                  </a:cxn>
                  <a:cxn ang="0">
                    <a:pos x="65" y="1"/>
                  </a:cxn>
                  <a:cxn ang="0">
                    <a:pos x="72" y="1"/>
                  </a:cxn>
                  <a:cxn ang="0">
                    <a:pos x="81" y="0"/>
                  </a:cxn>
                  <a:cxn ang="0">
                    <a:pos x="88" y="0"/>
                  </a:cxn>
                  <a:cxn ang="0">
                    <a:pos x="98" y="1"/>
                  </a:cxn>
                  <a:cxn ang="0">
                    <a:pos x="107" y="1"/>
                  </a:cxn>
                  <a:cxn ang="0">
                    <a:pos x="117" y="2"/>
                  </a:cxn>
                  <a:cxn ang="0">
                    <a:pos x="128" y="3"/>
                  </a:cxn>
                  <a:cxn ang="0">
                    <a:pos x="137" y="4"/>
                  </a:cxn>
                  <a:cxn ang="0">
                    <a:pos x="147" y="4"/>
                  </a:cxn>
                  <a:cxn ang="0">
                    <a:pos x="156" y="5"/>
                  </a:cxn>
                  <a:cxn ang="0">
                    <a:pos x="166" y="6"/>
                  </a:cxn>
                  <a:cxn ang="0">
                    <a:pos x="170" y="85"/>
                  </a:cxn>
                  <a:cxn ang="0">
                    <a:pos x="171" y="167"/>
                  </a:cxn>
                  <a:cxn ang="0">
                    <a:pos x="170" y="247"/>
                  </a:cxn>
                  <a:cxn ang="0">
                    <a:pos x="166" y="320"/>
                  </a:cxn>
                  <a:cxn ang="0">
                    <a:pos x="145" y="320"/>
                  </a:cxn>
                  <a:cxn ang="0">
                    <a:pos x="123" y="319"/>
                  </a:cxn>
                  <a:cxn ang="0">
                    <a:pos x="102" y="318"/>
                  </a:cxn>
                  <a:cxn ang="0">
                    <a:pos x="81" y="316"/>
                  </a:cxn>
                  <a:cxn ang="0">
                    <a:pos x="59" y="315"/>
                  </a:cxn>
                  <a:cxn ang="0">
                    <a:pos x="39" y="313"/>
                  </a:cxn>
                  <a:cxn ang="0">
                    <a:pos x="19" y="311"/>
                  </a:cxn>
                  <a:cxn ang="0">
                    <a:pos x="0" y="309"/>
                  </a:cxn>
                  <a:cxn ang="0">
                    <a:pos x="0" y="228"/>
                  </a:cxn>
                  <a:cxn ang="0">
                    <a:pos x="2" y="156"/>
                  </a:cxn>
                  <a:cxn ang="0">
                    <a:pos x="9" y="84"/>
                  </a:cxn>
                  <a:cxn ang="0">
                    <a:pos x="24" y="4"/>
                  </a:cxn>
                </a:cxnLst>
                <a:rect l="0" t="0" r="r" b="b"/>
                <a:pathLst>
                  <a:path w="171" h="320">
                    <a:moveTo>
                      <a:pt x="24" y="4"/>
                    </a:moveTo>
                    <a:lnTo>
                      <a:pt x="33" y="4"/>
                    </a:lnTo>
                    <a:lnTo>
                      <a:pt x="40" y="3"/>
                    </a:lnTo>
                    <a:lnTo>
                      <a:pt x="49" y="3"/>
                    </a:lnTo>
                    <a:lnTo>
                      <a:pt x="56" y="2"/>
                    </a:lnTo>
                    <a:lnTo>
                      <a:pt x="65" y="1"/>
                    </a:lnTo>
                    <a:lnTo>
                      <a:pt x="72" y="1"/>
                    </a:lnTo>
                    <a:lnTo>
                      <a:pt x="81" y="0"/>
                    </a:lnTo>
                    <a:lnTo>
                      <a:pt x="88" y="0"/>
                    </a:lnTo>
                    <a:lnTo>
                      <a:pt x="98" y="1"/>
                    </a:lnTo>
                    <a:lnTo>
                      <a:pt x="107" y="1"/>
                    </a:lnTo>
                    <a:lnTo>
                      <a:pt x="117" y="2"/>
                    </a:lnTo>
                    <a:lnTo>
                      <a:pt x="128" y="3"/>
                    </a:lnTo>
                    <a:lnTo>
                      <a:pt x="137" y="4"/>
                    </a:lnTo>
                    <a:lnTo>
                      <a:pt x="147" y="4"/>
                    </a:lnTo>
                    <a:lnTo>
                      <a:pt x="156" y="5"/>
                    </a:lnTo>
                    <a:lnTo>
                      <a:pt x="166" y="6"/>
                    </a:lnTo>
                    <a:lnTo>
                      <a:pt x="170" y="85"/>
                    </a:lnTo>
                    <a:lnTo>
                      <a:pt x="171" y="167"/>
                    </a:lnTo>
                    <a:lnTo>
                      <a:pt x="170" y="247"/>
                    </a:lnTo>
                    <a:lnTo>
                      <a:pt x="166" y="320"/>
                    </a:lnTo>
                    <a:lnTo>
                      <a:pt x="145" y="320"/>
                    </a:lnTo>
                    <a:lnTo>
                      <a:pt x="123" y="319"/>
                    </a:lnTo>
                    <a:lnTo>
                      <a:pt x="102" y="318"/>
                    </a:lnTo>
                    <a:lnTo>
                      <a:pt x="81" y="316"/>
                    </a:lnTo>
                    <a:lnTo>
                      <a:pt x="59" y="315"/>
                    </a:lnTo>
                    <a:lnTo>
                      <a:pt x="39" y="313"/>
                    </a:lnTo>
                    <a:lnTo>
                      <a:pt x="19" y="311"/>
                    </a:lnTo>
                    <a:lnTo>
                      <a:pt x="0" y="309"/>
                    </a:lnTo>
                    <a:lnTo>
                      <a:pt x="0" y="228"/>
                    </a:lnTo>
                    <a:lnTo>
                      <a:pt x="2" y="156"/>
                    </a:lnTo>
                    <a:lnTo>
                      <a:pt x="9" y="84"/>
                    </a:lnTo>
                    <a:lnTo>
                      <a:pt x="24" y="4"/>
                    </a:lnTo>
                    <a:close/>
                  </a:path>
                </a:pathLst>
              </a:custGeom>
              <a:solidFill>
                <a:srgbClr val="9B774F"/>
              </a:solidFill>
              <a:ln w="9525">
                <a:noFill/>
                <a:round/>
                <a:headEnd/>
                <a:tailEnd/>
              </a:ln>
            </p:spPr>
            <p:txBody>
              <a:bodyPr/>
              <a:lstStyle/>
              <a:p>
                <a:endParaRPr lang="en-US"/>
              </a:p>
            </p:txBody>
          </p:sp>
          <p:sp>
            <p:nvSpPr>
              <p:cNvPr id="654" name="Freeform 179"/>
              <p:cNvSpPr>
                <a:spLocks/>
              </p:cNvSpPr>
              <p:nvPr/>
            </p:nvSpPr>
            <p:spPr bwMode="auto">
              <a:xfrm>
                <a:off x="2922" y="1294"/>
                <a:ext cx="27" cy="50"/>
              </a:xfrm>
              <a:custGeom>
                <a:avLst/>
                <a:gdLst/>
                <a:ahLst/>
                <a:cxnLst>
                  <a:cxn ang="0">
                    <a:pos x="23" y="4"/>
                  </a:cxn>
                  <a:cxn ang="0">
                    <a:pos x="31" y="4"/>
                  </a:cxn>
                  <a:cxn ang="0">
                    <a:pos x="39" y="3"/>
                  </a:cxn>
                  <a:cxn ang="0">
                    <a:pos x="47" y="3"/>
                  </a:cxn>
                  <a:cxn ang="0">
                    <a:pos x="54" y="2"/>
                  </a:cxn>
                  <a:cxn ang="0">
                    <a:pos x="63" y="1"/>
                  </a:cxn>
                  <a:cxn ang="0">
                    <a:pos x="70" y="1"/>
                  </a:cxn>
                  <a:cxn ang="0">
                    <a:pos x="78" y="0"/>
                  </a:cxn>
                  <a:cxn ang="0">
                    <a:pos x="85" y="0"/>
                  </a:cxn>
                  <a:cxn ang="0">
                    <a:pos x="95" y="1"/>
                  </a:cxn>
                  <a:cxn ang="0">
                    <a:pos x="103" y="1"/>
                  </a:cxn>
                  <a:cxn ang="0">
                    <a:pos x="113" y="2"/>
                  </a:cxn>
                  <a:cxn ang="0">
                    <a:pos x="122" y="3"/>
                  </a:cxn>
                  <a:cxn ang="0">
                    <a:pos x="132" y="4"/>
                  </a:cxn>
                  <a:cxn ang="0">
                    <a:pos x="142" y="4"/>
                  </a:cxn>
                  <a:cxn ang="0">
                    <a:pos x="150" y="5"/>
                  </a:cxn>
                  <a:cxn ang="0">
                    <a:pos x="160" y="6"/>
                  </a:cxn>
                  <a:cxn ang="0">
                    <a:pos x="164" y="80"/>
                  </a:cxn>
                  <a:cxn ang="0">
                    <a:pos x="165" y="156"/>
                  </a:cxn>
                  <a:cxn ang="0">
                    <a:pos x="164" y="231"/>
                  </a:cxn>
                  <a:cxn ang="0">
                    <a:pos x="160" y="299"/>
                  </a:cxn>
                  <a:cxn ang="0">
                    <a:pos x="139" y="299"/>
                  </a:cxn>
                  <a:cxn ang="0">
                    <a:pos x="119" y="299"/>
                  </a:cxn>
                  <a:cxn ang="0">
                    <a:pos x="99" y="298"/>
                  </a:cxn>
                  <a:cxn ang="0">
                    <a:pos x="79" y="296"/>
                  </a:cxn>
                  <a:cxn ang="0">
                    <a:pos x="57" y="294"/>
                  </a:cxn>
                  <a:cxn ang="0">
                    <a:pos x="38" y="293"/>
                  </a:cxn>
                  <a:cxn ang="0">
                    <a:pos x="19" y="291"/>
                  </a:cxn>
                  <a:cxn ang="0">
                    <a:pos x="0" y="289"/>
                  </a:cxn>
                  <a:cxn ang="0">
                    <a:pos x="0" y="214"/>
                  </a:cxn>
                  <a:cxn ang="0">
                    <a:pos x="2" y="146"/>
                  </a:cxn>
                  <a:cxn ang="0">
                    <a:pos x="8" y="79"/>
                  </a:cxn>
                  <a:cxn ang="0">
                    <a:pos x="23" y="4"/>
                  </a:cxn>
                </a:cxnLst>
                <a:rect l="0" t="0" r="r" b="b"/>
                <a:pathLst>
                  <a:path w="165" h="299">
                    <a:moveTo>
                      <a:pt x="23" y="4"/>
                    </a:moveTo>
                    <a:lnTo>
                      <a:pt x="31" y="4"/>
                    </a:lnTo>
                    <a:lnTo>
                      <a:pt x="39" y="3"/>
                    </a:lnTo>
                    <a:lnTo>
                      <a:pt x="47" y="3"/>
                    </a:lnTo>
                    <a:lnTo>
                      <a:pt x="54" y="2"/>
                    </a:lnTo>
                    <a:lnTo>
                      <a:pt x="63" y="1"/>
                    </a:lnTo>
                    <a:lnTo>
                      <a:pt x="70" y="1"/>
                    </a:lnTo>
                    <a:lnTo>
                      <a:pt x="78" y="0"/>
                    </a:lnTo>
                    <a:lnTo>
                      <a:pt x="85" y="0"/>
                    </a:lnTo>
                    <a:lnTo>
                      <a:pt x="95" y="1"/>
                    </a:lnTo>
                    <a:lnTo>
                      <a:pt x="103" y="1"/>
                    </a:lnTo>
                    <a:lnTo>
                      <a:pt x="113" y="2"/>
                    </a:lnTo>
                    <a:lnTo>
                      <a:pt x="122" y="3"/>
                    </a:lnTo>
                    <a:lnTo>
                      <a:pt x="132" y="4"/>
                    </a:lnTo>
                    <a:lnTo>
                      <a:pt x="142" y="4"/>
                    </a:lnTo>
                    <a:lnTo>
                      <a:pt x="150" y="5"/>
                    </a:lnTo>
                    <a:lnTo>
                      <a:pt x="160" y="6"/>
                    </a:lnTo>
                    <a:lnTo>
                      <a:pt x="164" y="80"/>
                    </a:lnTo>
                    <a:lnTo>
                      <a:pt x="165" y="156"/>
                    </a:lnTo>
                    <a:lnTo>
                      <a:pt x="164" y="231"/>
                    </a:lnTo>
                    <a:lnTo>
                      <a:pt x="160" y="299"/>
                    </a:lnTo>
                    <a:lnTo>
                      <a:pt x="139" y="299"/>
                    </a:lnTo>
                    <a:lnTo>
                      <a:pt x="119" y="299"/>
                    </a:lnTo>
                    <a:lnTo>
                      <a:pt x="99" y="298"/>
                    </a:lnTo>
                    <a:lnTo>
                      <a:pt x="79" y="296"/>
                    </a:lnTo>
                    <a:lnTo>
                      <a:pt x="57" y="294"/>
                    </a:lnTo>
                    <a:lnTo>
                      <a:pt x="38" y="293"/>
                    </a:lnTo>
                    <a:lnTo>
                      <a:pt x="19" y="291"/>
                    </a:lnTo>
                    <a:lnTo>
                      <a:pt x="0" y="289"/>
                    </a:lnTo>
                    <a:lnTo>
                      <a:pt x="0" y="214"/>
                    </a:lnTo>
                    <a:lnTo>
                      <a:pt x="2" y="146"/>
                    </a:lnTo>
                    <a:lnTo>
                      <a:pt x="8" y="79"/>
                    </a:lnTo>
                    <a:lnTo>
                      <a:pt x="23" y="4"/>
                    </a:lnTo>
                    <a:close/>
                  </a:path>
                </a:pathLst>
              </a:custGeom>
              <a:solidFill>
                <a:srgbClr val="A07F59"/>
              </a:solidFill>
              <a:ln w="9525">
                <a:noFill/>
                <a:round/>
                <a:headEnd/>
                <a:tailEnd/>
              </a:ln>
            </p:spPr>
            <p:txBody>
              <a:bodyPr/>
              <a:lstStyle/>
              <a:p>
                <a:endParaRPr lang="en-US"/>
              </a:p>
            </p:txBody>
          </p:sp>
          <p:sp>
            <p:nvSpPr>
              <p:cNvPr id="655" name="Freeform 180"/>
              <p:cNvSpPr>
                <a:spLocks/>
              </p:cNvSpPr>
              <p:nvPr/>
            </p:nvSpPr>
            <p:spPr bwMode="auto">
              <a:xfrm>
                <a:off x="2923" y="1294"/>
                <a:ext cx="26" cy="46"/>
              </a:xfrm>
              <a:custGeom>
                <a:avLst/>
                <a:gdLst/>
                <a:ahLst/>
                <a:cxnLst>
                  <a:cxn ang="0">
                    <a:pos x="21" y="4"/>
                  </a:cxn>
                  <a:cxn ang="0">
                    <a:pos x="29" y="4"/>
                  </a:cxn>
                  <a:cxn ang="0">
                    <a:pos x="36" y="3"/>
                  </a:cxn>
                  <a:cxn ang="0">
                    <a:pos x="44" y="3"/>
                  </a:cxn>
                  <a:cxn ang="0">
                    <a:pos x="51" y="2"/>
                  </a:cxn>
                  <a:cxn ang="0">
                    <a:pos x="59" y="2"/>
                  </a:cxn>
                  <a:cxn ang="0">
                    <a:pos x="66" y="1"/>
                  </a:cxn>
                  <a:cxn ang="0">
                    <a:pos x="74" y="1"/>
                  </a:cxn>
                  <a:cxn ang="0">
                    <a:pos x="81" y="0"/>
                  </a:cxn>
                  <a:cxn ang="0">
                    <a:pos x="90" y="1"/>
                  </a:cxn>
                  <a:cxn ang="0">
                    <a:pos x="99" y="1"/>
                  </a:cxn>
                  <a:cxn ang="0">
                    <a:pos x="108" y="2"/>
                  </a:cxn>
                  <a:cxn ang="0">
                    <a:pos x="117" y="3"/>
                  </a:cxn>
                  <a:cxn ang="0">
                    <a:pos x="126" y="4"/>
                  </a:cxn>
                  <a:cxn ang="0">
                    <a:pos x="134" y="4"/>
                  </a:cxn>
                  <a:cxn ang="0">
                    <a:pos x="144" y="5"/>
                  </a:cxn>
                  <a:cxn ang="0">
                    <a:pos x="152" y="6"/>
                  </a:cxn>
                  <a:cxn ang="0">
                    <a:pos x="156" y="75"/>
                  </a:cxn>
                  <a:cxn ang="0">
                    <a:pos x="158" y="145"/>
                  </a:cxn>
                  <a:cxn ang="0">
                    <a:pos x="156" y="214"/>
                  </a:cxn>
                  <a:cxn ang="0">
                    <a:pos x="152" y="278"/>
                  </a:cxn>
                  <a:cxn ang="0">
                    <a:pos x="133" y="278"/>
                  </a:cxn>
                  <a:cxn ang="0">
                    <a:pos x="113" y="278"/>
                  </a:cxn>
                  <a:cxn ang="0">
                    <a:pos x="94" y="277"/>
                  </a:cxn>
                  <a:cxn ang="0">
                    <a:pos x="75" y="276"/>
                  </a:cxn>
                  <a:cxn ang="0">
                    <a:pos x="54" y="273"/>
                  </a:cxn>
                  <a:cxn ang="0">
                    <a:pos x="36" y="272"/>
                  </a:cxn>
                  <a:cxn ang="0">
                    <a:pos x="18" y="270"/>
                  </a:cxn>
                  <a:cxn ang="0">
                    <a:pos x="0" y="269"/>
                  </a:cxn>
                  <a:cxn ang="0">
                    <a:pos x="0" y="200"/>
                  </a:cxn>
                  <a:cxn ang="0">
                    <a:pos x="1" y="137"/>
                  </a:cxn>
                  <a:cxn ang="0">
                    <a:pos x="8" y="74"/>
                  </a:cxn>
                  <a:cxn ang="0">
                    <a:pos x="21" y="4"/>
                  </a:cxn>
                </a:cxnLst>
                <a:rect l="0" t="0" r="r" b="b"/>
                <a:pathLst>
                  <a:path w="158" h="278">
                    <a:moveTo>
                      <a:pt x="21" y="4"/>
                    </a:moveTo>
                    <a:lnTo>
                      <a:pt x="29" y="4"/>
                    </a:lnTo>
                    <a:lnTo>
                      <a:pt x="36" y="3"/>
                    </a:lnTo>
                    <a:lnTo>
                      <a:pt x="44" y="3"/>
                    </a:lnTo>
                    <a:lnTo>
                      <a:pt x="51" y="2"/>
                    </a:lnTo>
                    <a:lnTo>
                      <a:pt x="59" y="2"/>
                    </a:lnTo>
                    <a:lnTo>
                      <a:pt x="66" y="1"/>
                    </a:lnTo>
                    <a:lnTo>
                      <a:pt x="74" y="1"/>
                    </a:lnTo>
                    <a:lnTo>
                      <a:pt x="81" y="0"/>
                    </a:lnTo>
                    <a:lnTo>
                      <a:pt x="90" y="1"/>
                    </a:lnTo>
                    <a:lnTo>
                      <a:pt x="99" y="1"/>
                    </a:lnTo>
                    <a:lnTo>
                      <a:pt x="108" y="2"/>
                    </a:lnTo>
                    <a:lnTo>
                      <a:pt x="117" y="3"/>
                    </a:lnTo>
                    <a:lnTo>
                      <a:pt x="126" y="4"/>
                    </a:lnTo>
                    <a:lnTo>
                      <a:pt x="134" y="4"/>
                    </a:lnTo>
                    <a:lnTo>
                      <a:pt x="144" y="5"/>
                    </a:lnTo>
                    <a:lnTo>
                      <a:pt x="152" y="6"/>
                    </a:lnTo>
                    <a:lnTo>
                      <a:pt x="156" y="75"/>
                    </a:lnTo>
                    <a:lnTo>
                      <a:pt x="158" y="145"/>
                    </a:lnTo>
                    <a:lnTo>
                      <a:pt x="156" y="214"/>
                    </a:lnTo>
                    <a:lnTo>
                      <a:pt x="152" y="278"/>
                    </a:lnTo>
                    <a:lnTo>
                      <a:pt x="133" y="278"/>
                    </a:lnTo>
                    <a:lnTo>
                      <a:pt x="113" y="278"/>
                    </a:lnTo>
                    <a:lnTo>
                      <a:pt x="94" y="277"/>
                    </a:lnTo>
                    <a:lnTo>
                      <a:pt x="75" y="276"/>
                    </a:lnTo>
                    <a:lnTo>
                      <a:pt x="54" y="273"/>
                    </a:lnTo>
                    <a:lnTo>
                      <a:pt x="36" y="272"/>
                    </a:lnTo>
                    <a:lnTo>
                      <a:pt x="18" y="270"/>
                    </a:lnTo>
                    <a:lnTo>
                      <a:pt x="0" y="269"/>
                    </a:lnTo>
                    <a:lnTo>
                      <a:pt x="0" y="200"/>
                    </a:lnTo>
                    <a:lnTo>
                      <a:pt x="1" y="137"/>
                    </a:lnTo>
                    <a:lnTo>
                      <a:pt x="8" y="74"/>
                    </a:lnTo>
                    <a:lnTo>
                      <a:pt x="21" y="4"/>
                    </a:lnTo>
                    <a:close/>
                  </a:path>
                </a:pathLst>
              </a:custGeom>
              <a:solidFill>
                <a:srgbClr val="A58966"/>
              </a:solidFill>
              <a:ln w="9525">
                <a:noFill/>
                <a:round/>
                <a:headEnd/>
                <a:tailEnd/>
              </a:ln>
            </p:spPr>
            <p:txBody>
              <a:bodyPr/>
              <a:lstStyle/>
              <a:p>
                <a:endParaRPr lang="en-US"/>
              </a:p>
            </p:txBody>
          </p:sp>
          <p:sp>
            <p:nvSpPr>
              <p:cNvPr id="656" name="Freeform 181"/>
              <p:cNvSpPr>
                <a:spLocks/>
              </p:cNvSpPr>
              <p:nvPr/>
            </p:nvSpPr>
            <p:spPr bwMode="auto">
              <a:xfrm>
                <a:off x="2923" y="1294"/>
                <a:ext cx="25" cy="43"/>
              </a:xfrm>
              <a:custGeom>
                <a:avLst/>
                <a:gdLst/>
                <a:ahLst/>
                <a:cxnLst>
                  <a:cxn ang="0">
                    <a:pos x="21" y="4"/>
                  </a:cxn>
                  <a:cxn ang="0">
                    <a:pos x="28" y="4"/>
                  </a:cxn>
                  <a:cxn ang="0">
                    <a:pos x="35" y="3"/>
                  </a:cxn>
                  <a:cxn ang="0">
                    <a:pos x="42" y="3"/>
                  </a:cxn>
                  <a:cxn ang="0">
                    <a:pos x="49" y="2"/>
                  </a:cxn>
                  <a:cxn ang="0">
                    <a:pos x="57" y="2"/>
                  </a:cxn>
                  <a:cxn ang="0">
                    <a:pos x="64" y="1"/>
                  </a:cxn>
                  <a:cxn ang="0">
                    <a:pos x="71" y="1"/>
                  </a:cxn>
                  <a:cxn ang="0">
                    <a:pos x="78" y="0"/>
                  </a:cxn>
                  <a:cxn ang="0">
                    <a:pos x="87" y="1"/>
                  </a:cxn>
                  <a:cxn ang="0">
                    <a:pos x="95" y="1"/>
                  </a:cxn>
                  <a:cxn ang="0">
                    <a:pos x="104" y="2"/>
                  </a:cxn>
                  <a:cxn ang="0">
                    <a:pos x="112" y="3"/>
                  </a:cxn>
                  <a:cxn ang="0">
                    <a:pos x="121" y="4"/>
                  </a:cxn>
                  <a:cxn ang="0">
                    <a:pos x="129" y="4"/>
                  </a:cxn>
                  <a:cxn ang="0">
                    <a:pos x="138" y="5"/>
                  </a:cxn>
                  <a:cxn ang="0">
                    <a:pos x="146" y="5"/>
                  </a:cxn>
                  <a:cxn ang="0">
                    <a:pos x="149" y="69"/>
                  </a:cxn>
                  <a:cxn ang="0">
                    <a:pos x="150" y="134"/>
                  </a:cxn>
                  <a:cxn ang="0">
                    <a:pos x="149" y="199"/>
                  </a:cxn>
                  <a:cxn ang="0">
                    <a:pos x="146" y="257"/>
                  </a:cxn>
                  <a:cxn ang="0">
                    <a:pos x="128" y="257"/>
                  </a:cxn>
                  <a:cxn ang="0">
                    <a:pos x="109" y="257"/>
                  </a:cxn>
                  <a:cxn ang="0">
                    <a:pos x="91" y="256"/>
                  </a:cxn>
                  <a:cxn ang="0">
                    <a:pos x="72" y="255"/>
                  </a:cxn>
                  <a:cxn ang="0">
                    <a:pos x="54" y="254"/>
                  </a:cxn>
                  <a:cxn ang="0">
                    <a:pos x="35" y="253"/>
                  </a:cxn>
                  <a:cxn ang="0">
                    <a:pos x="17" y="251"/>
                  </a:cxn>
                  <a:cxn ang="0">
                    <a:pos x="0" y="250"/>
                  </a:cxn>
                  <a:cxn ang="0">
                    <a:pos x="0" y="185"/>
                  </a:cxn>
                  <a:cxn ang="0">
                    <a:pos x="1" y="127"/>
                  </a:cxn>
                  <a:cxn ang="0">
                    <a:pos x="8" y="69"/>
                  </a:cxn>
                  <a:cxn ang="0">
                    <a:pos x="21" y="4"/>
                  </a:cxn>
                </a:cxnLst>
                <a:rect l="0" t="0" r="r" b="b"/>
                <a:pathLst>
                  <a:path w="150" h="257">
                    <a:moveTo>
                      <a:pt x="21" y="4"/>
                    </a:moveTo>
                    <a:lnTo>
                      <a:pt x="28" y="4"/>
                    </a:lnTo>
                    <a:lnTo>
                      <a:pt x="35" y="3"/>
                    </a:lnTo>
                    <a:lnTo>
                      <a:pt x="42" y="3"/>
                    </a:lnTo>
                    <a:lnTo>
                      <a:pt x="49" y="2"/>
                    </a:lnTo>
                    <a:lnTo>
                      <a:pt x="57" y="2"/>
                    </a:lnTo>
                    <a:lnTo>
                      <a:pt x="64" y="1"/>
                    </a:lnTo>
                    <a:lnTo>
                      <a:pt x="71" y="1"/>
                    </a:lnTo>
                    <a:lnTo>
                      <a:pt x="78" y="0"/>
                    </a:lnTo>
                    <a:lnTo>
                      <a:pt x="87" y="1"/>
                    </a:lnTo>
                    <a:lnTo>
                      <a:pt x="95" y="1"/>
                    </a:lnTo>
                    <a:lnTo>
                      <a:pt x="104" y="2"/>
                    </a:lnTo>
                    <a:lnTo>
                      <a:pt x="112" y="3"/>
                    </a:lnTo>
                    <a:lnTo>
                      <a:pt x="121" y="4"/>
                    </a:lnTo>
                    <a:lnTo>
                      <a:pt x="129" y="4"/>
                    </a:lnTo>
                    <a:lnTo>
                      <a:pt x="138" y="5"/>
                    </a:lnTo>
                    <a:lnTo>
                      <a:pt x="146" y="5"/>
                    </a:lnTo>
                    <a:lnTo>
                      <a:pt x="149" y="69"/>
                    </a:lnTo>
                    <a:lnTo>
                      <a:pt x="150" y="134"/>
                    </a:lnTo>
                    <a:lnTo>
                      <a:pt x="149" y="199"/>
                    </a:lnTo>
                    <a:lnTo>
                      <a:pt x="146" y="257"/>
                    </a:lnTo>
                    <a:lnTo>
                      <a:pt x="128" y="257"/>
                    </a:lnTo>
                    <a:lnTo>
                      <a:pt x="109" y="257"/>
                    </a:lnTo>
                    <a:lnTo>
                      <a:pt x="91" y="256"/>
                    </a:lnTo>
                    <a:lnTo>
                      <a:pt x="72" y="255"/>
                    </a:lnTo>
                    <a:lnTo>
                      <a:pt x="54" y="254"/>
                    </a:lnTo>
                    <a:lnTo>
                      <a:pt x="35" y="253"/>
                    </a:lnTo>
                    <a:lnTo>
                      <a:pt x="17" y="251"/>
                    </a:lnTo>
                    <a:lnTo>
                      <a:pt x="0" y="250"/>
                    </a:lnTo>
                    <a:lnTo>
                      <a:pt x="0" y="185"/>
                    </a:lnTo>
                    <a:lnTo>
                      <a:pt x="1" y="127"/>
                    </a:lnTo>
                    <a:lnTo>
                      <a:pt x="8" y="69"/>
                    </a:lnTo>
                    <a:lnTo>
                      <a:pt x="21" y="4"/>
                    </a:lnTo>
                    <a:close/>
                  </a:path>
                </a:pathLst>
              </a:custGeom>
              <a:solidFill>
                <a:srgbClr val="AA9170"/>
              </a:solidFill>
              <a:ln w="9525">
                <a:noFill/>
                <a:round/>
                <a:headEnd/>
                <a:tailEnd/>
              </a:ln>
            </p:spPr>
            <p:txBody>
              <a:bodyPr/>
              <a:lstStyle/>
              <a:p>
                <a:endParaRPr lang="en-US"/>
              </a:p>
            </p:txBody>
          </p:sp>
          <p:sp>
            <p:nvSpPr>
              <p:cNvPr id="657" name="Freeform 182"/>
              <p:cNvSpPr>
                <a:spLocks/>
              </p:cNvSpPr>
              <p:nvPr/>
            </p:nvSpPr>
            <p:spPr bwMode="auto">
              <a:xfrm>
                <a:off x="2923" y="1294"/>
                <a:ext cx="24" cy="39"/>
              </a:xfrm>
              <a:custGeom>
                <a:avLst/>
                <a:gdLst/>
                <a:ahLst/>
                <a:cxnLst>
                  <a:cxn ang="0">
                    <a:pos x="20" y="4"/>
                  </a:cxn>
                  <a:cxn ang="0">
                    <a:pos x="26" y="4"/>
                  </a:cxn>
                  <a:cxn ang="0">
                    <a:pos x="33" y="3"/>
                  </a:cxn>
                  <a:cxn ang="0">
                    <a:pos x="40" y="3"/>
                  </a:cxn>
                  <a:cxn ang="0">
                    <a:pos x="47" y="2"/>
                  </a:cxn>
                  <a:cxn ang="0">
                    <a:pos x="54" y="2"/>
                  </a:cxn>
                  <a:cxn ang="0">
                    <a:pos x="61" y="1"/>
                  </a:cxn>
                  <a:cxn ang="0">
                    <a:pos x="67" y="1"/>
                  </a:cxn>
                  <a:cxn ang="0">
                    <a:pos x="75" y="0"/>
                  </a:cxn>
                  <a:cxn ang="0">
                    <a:pos x="83" y="1"/>
                  </a:cxn>
                  <a:cxn ang="0">
                    <a:pos x="91" y="1"/>
                  </a:cxn>
                  <a:cxn ang="0">
                    <a:pos x="99" y="2"/>
                  </a:cxn>
                  <a:cxn ang="0">
                    <a:pos x="108" y="3"/>
                  </a:cxn>
                  <a:cxn ang="0">
                    <a:pos x="115" y="4"/>
                  </a:cxn>
                  <a:cxn ang="0">
                    <a:pos x="124" y="4"/>
                  </a:cxn>
                  <a:cxn ang="0">
                    <a:pos x="131" y="5"/>
                  </a:cxn>
                  <a:cxn ang="0">
                    <a:pos x="140" y="5"/>
                  </a:cxn>
                  <a:cxn ang="0">
                    <a:pos x="142" y="63"/>
                  </a:cxn>
                  <a:cxn ang="0">
                    <a:pos x="143" y="124"/>
                  </a:cxn>
                  <a:cxn ang="0">
                    <a:pos x="143" y="182"/>
                  </a:cxn>
                  <a:cxn ang="0">
                    <a:pos x="140" y="236"/>
                  </a:cxn>
                  <a:cxn ang="0">
                    <a:pos x="122" y="236"/>
                  </a:cxn>
                  <a:cxn ang="0">
                    <a:pos x="105" y="236"/>
                  </a:cxn>
                  <a:cxn ang="0">
                    <a:pos x="87" y="236"/>
                  </a:cxn>
                  <a:cxn ang="0">
                    <a:pos x="69" y="235"/>
                  </a:cxn>
                  <a:cxn ang="0">
                    <a:pos x="52" y="234"/>
                  </a:cxn>
                  <a:cxn ang="0">
                    <a:pos x="34" y="233"/>
                  </a:cxn>
                  <a:cxn ang="0">
                    <a:pos x="17" y="232"/>
                  </a:cxn>
                  <a:cxn ang="0">
                    <a:pos x="0" y="231"/>
                  </a:cxn>
                  <a:cxn ang="0">
                    <a:pos x="0" y="171"/>
                  </a:cxn>
                  <a:cxn ang="0">
                    <a:pos x="1" y="117"/>
                  </a:cxn>
                  <a:cxn ang="0">
                    <a:pos x="7" y="64"/>
                  </a:cxn>
                  <a:cxn ang="0">
                    <a:pos x="20" y="4"/>
                  </a:cxn>
                </a:cxnLst>
                <a:rect l="0" t="0" r="r" b="b"/>
                <a:pathLst>
                  <a:path w="143" h="236">
                    <a:moveTo>
                      <a:pt x="20" y="4"/>
                    </a:moveTo>
                    <a:lnTo>
                      <a:pt x="26" y="4"/>
                    </a:lnTo>
                    <a:lnTo>
                      <a:pt x="33" y="3"/>
                    </a:lnTo>
                    <a:lnTo>
                      <a:pt x="40" y="3"/>
                    </a:lnTo>
                    <a:lnTo>
                      <a:pt x="47" y="2"/>
                    </a:lnTo>
                    <a:lnTo>
                      <a:pt x="54" y="2"/>
                    </a:lnTo>
                    <a:lnTo>
                      <a:pt x="61" y="1"/>
                    </a:lnTo>
                    <a:lnTo>
                      <a:pt x="67" y="1"/>
                    </a:lnTo>
                    <a:lnTo>
                      <a:pt x="75" y="0"/>
                    </a:lnTo>
                    <a:lnTo>
                      <a:pt x="83" y="1"/>
                    </a:lnTo>
                    <a:lnTo>
                      <a:pt x="91" y="1"/>
                    </a:lnTo>
                    <a:lnTo>
                      <a:pt x="99" y="2"/>
                    </a:lnTo>
                    <a:lnTo>
                      <a:pt x="108" y="3"/>
                    </a:lnTo>
                    <a:lnTo>
                      <a:pt x="115" y="4"/>
                    </a:lnTo>
                    <a:lnTo>
                      <a:pt x="124" y="4"/>
                    </a:lnTo>
                    <a:lnTo>
                      <a:pt x="131" y="5"/>
                    </a:lnTo>
                    <a:lnTo>
                      <a:pt x="140" y="5"/>
                    </a:lnTo>
                    <a:lnTo>
                      <a:pt x="142" y="63"/>
                    </a:lnTo>
                    <a:lnTo>
                      <a:pt x="143" y="124"/>
                    </a:lnTo>
                    <a:lnTo>
                      <a:pt x="143" y="182"/>
                    </a:lnTo>
                    <a:lnTo>
                      <a:pt x="140" y="236"/>
                    </a:lnTo>
                    <a:lnTo>
                      <a:pt x="122" y="236"/>
                    </a:lnTo>
                    <a:lnTo>
                      <a:pt x="105" y="236"/>
                    </a:lnTo>
                    <a:lnTo>
                      <a:pt x="87" y="236"/>
                    </a:lnTo>
                    <a:lnTo>
                      <a:pt x="69" y="235"/>
                    </a:lnTo>
                    <a:lnTo>
                      <a:pt x="52" y="234"/>
                    </a:lnTo>
                    <a:lnTo>
                      <a:pt x="34" y="233"/>
                    </a:lnTo>
                    <a:lnTo>
                      <a:pt x="17" y="232"/>
                    </a:lnTo>
                    <a:lnTo>
                      <a:pt x="0" y="231"/>
                    </a:lnTo>
                    <a:lnTo>
                      <a:pt x="0" y="171"/>
                    </a:lnTo>
                    <a:lnTo>
                      <a:pt x="1" y="117"/>
                    </a:lnTo>
                    <a:lnTo>
                      <a:pt x="7" y="64"/>
                    </a:lnTo>
                    <a:lnTo>
                      <a:pt x="20" y="4"/>
                    </a:lnTo>
                    <a:close/>
                  </a:path>
                </a:pathLst>
              </a:custGeom>
              <a:solidFill>
                <a:srgbClr val="AF997A"/>
              </a:solidFill>
              <a:ln w="9525">
                <a:noFill/>
                <a:round/>
                <a:headEnd/>
                <a:tailEnd/>
              </a:ln>
            </p:spPr>
            <p:txBody>
              <a:bodyPr/>
              <a:lstStyle/>
              <a:p>
                <a:endParaRPr lang="en-US"/>
              </a:p>
            </p:txBody>
          </p:sp>
          <p:sp>
            <p:nvSpPr>
              <p:cNvPr id="658" name="Freeform 183"/>
              <p:cNvSpPr>
                <a:spLocks/>
              </p:cNvSpPr>
              <p:nvPr/>
            </p:nvSpPr>
            <p:spPr bwMode="auto">
              <a:xfrm>
                <a:off x="2924" y="1294"/>
                <a:ext cx="22" cy="36"/>
              </a:xfrm>
              <a:custGeom>
                <a:avLst/>
                <a:gdLst/>
                <a:ahLst/>
                <a:cxnLst>
                  <a:cxn ang="0">
                    <a:pos x="18" y="4"/>
                  </a:cxn>
                  <a:cxn ang="0">
                    <a:pos x="24" y="4"/>
                  </a:cxn>
                  <a:cxn ang="0">
                    <a:pos x="31" y="3"/>
                  </a:cxn>
                  <a:cxn ang="0">
                    <a:pos x="38" y="3"/>
                  </a:cxn>
                  <a:cxn ang="0">
                    <a:pos x="44" y="2"/>
                  </a:cxn>
                  <a:cxn ang="0">
                    <a:pos x="51" y="2"/>
                  </a:cxn>
                  <a:cxn ang="0">
                    <a:pos x="57" y="1"/>
                  </a:cxn>
                  <a:cxn ang="0">
                    <a:pos x="64" y="1"/>
                  </a:cxn>
                  <a:cxn ang="0">
                    <a:pos x="71" y="0"/>
                  </a:cxn>
                  <a:cxn ang="0">
                    <a:pos x="78" y="1"/>
                  </a:cxn>
                  <a:cxn ang="0">
                    <a:pos x="87" y="1"/>
                  </a:cxn>
                  <a:cxn ang="0">
                    <a:pos x="94" y="2"/>
                  </a:cxn>
                  <a:cxn ang="0">
                    <a:pos x="103" y="3"/>
                  </a:cxn>
                  <a:cxn ang="0">
                    <a:pos x="110" y="4"/>
                  </a:cxn>
                  <a:cxn ang="0">
                    <a:pos x="118" y="4"/>
                  </a:cxn>
                  <a:cxn ang="0">
                    <a:pos x="125" y="5"/>
                  </a:cxn>
                  <a:cxn ang="0">
                    <a:pos x="133" y="5"/>
                  </a:cxn>
                  <a:cxn ang="0">
                    <a:pos x="135" y="58"/>
                  </a:cxn>
                  <a:cxn ang="0">
                    <a:pos x="136" y="112"/>
                  </a:cxn>
                  <a:cxn ang="0">
                    <a:pos x="135" y="166"/>
                  </a:cxn>
                  <a:cxn ang="0">
                    <a:pos x="133" y="218"/>
                  </a:cxn>
                  <a:cxn ang="0">
                    <a:pos x="116" y="218"/>
                  </a:cxn>
                  <a:cxn ang="0">
                    <a:pos x="99" y="218"/>
                  </a:cxn>
                  <a:cxn ang="0">
                    <a:pos x="82" y="217"/>
                  </a:cxn>
                  <a:cxn ang="0">
                    <a:pos x="64" y="217"/>
                  </a:cxn>
                  <a:cxn ang="0">
                    <a:pos x="49" y="216"/>
                  </a:cxn>
                  <a:cxn ang="0">
                    <a:pos x="31" y="215"/>
                  </a:cxn>
                  <a:cxn ang="0">
                    <a:pos x="16" y="214"/>
                  </a:cxn>
                  <a:cxn ang="0">
                    <a:pos x="0" y="213"/>
                  </a:cxn>
                  <a:cxn ang="0">
                    <a:pos x="0" y="157"/>
                  </a:cxn>
                  <a:cxn ang="0">
                    <a:pos x="1" y="107"/>
                  </a:cxn>
                  <a:cxn ang="0">
                    <a:pos x="6" y="59"/>
                  </a:cxn>
                  <a:cxn ang="0">
                    <a:pos x="18" y="4"/>
                  </a:cxn>
                </a:cxnLst>
                <a:rect l="0" t="0" r="r" b="b"/>
                <a:pathLst>
                  <a:path w="136" h="218">
                    <a:moveTo>
                      <a:pt x="18" y="4"/>
                    </a:moveTo>
                    <a:lnTo>
                      <a:pt x="24" y="4"/>
                    </a:lnTo>
                    <a:lnTo>
                      <a:pt x="31" y="3"/>
                    </a:lnTo>
                    <a:lnTo>
                      <a:pt x="38" y="3"/>
                    </a:lnTo>
                    <a:lnTo>
                      <a:pt x="44" y="2"/>
                    </a:lnTo>
                    <a:lnTo>
                      <a:pt x="51" y="2"/>
                    </a:lnTo>
                    <a:lnTo>
                      <a:pt x="57" y="1"/>
                    </a:lnTo>
                    <a:lnTo>
                      <a:pt x="64" y="1"/>
                    </a:lnTo>
                    <a:lnTo>
                      <a:pt x="71" y="0"/>
                    </a:lnTo>
                    <a:lnTo>
                      <a:pt x="78" y="1"/>
                    </a:lnTo>
                    <a:lnTo>
                      <a:pt x="87" y="1"/>
                    </a:lnTo>
                    <a:lnTo>
                      <a:pt x="94" y="2"/>
                    </a:lnTo>
                    <a:lnTo>
                      <a:pt x="103" y="3"/>
                    </a:lnTo>
                    <a:lnTo>
                      <a:pt x="110" y="4"/>
                    </a:lnTo>
                    <a:lnTo>
                      <a:pt x="118" y="4"/>
                    </a:lnTo>
                    <a:lnTo>
                      <a:pt x="125" y="5"/>
                    </a:lnTo>
                    <a:lnTo>
                      <a:pt x="133" y="5"/>
                    </a:lnTo>
                    <a:lnTo>
                      <a:pt x="135" y="58"/>
                    </a:lnTo>
                    <a:lnTo>
                      <a:pt x="136" y="112"/>
                    </a:lnTo>
                    <a:lnTo>
                      <a:pt x="135" y="166"/>
                    </a:lnTo>
                    <a:lnTo>
                      <a:pt x="133" y="218"/>
                    </a:lnTo>
                    <a:lnTo>
                      <a:pt x="116" y="218"/>
                    </a:lnTo>
                    <a:lnTo>
                      <a:pt x="99" y="218"/>
                    </a:lnTo>
                    <a:lnTo>
                      <a:pt x="82" y="217"/>
                    </a:lnTo>
                    <a:lnTo>
                      <a:pt x="64" y="217"/>
                    </a:lnTo>
                    <a:lnTo>
                      <a:pt x="49" y="216"/>
                    </a:lnTo>
                    <a:lnTo>
                      <a:pt x="31" y="215"/>
                    </a:lnTo>
                    <a:lnTo>
                      <a:pt x="16" y="214"/>
                    </a:lnTo>
                    <a:lnTo>
                      <a:pt x="0" y="213"/>
                    </a:lnTo>
                    <a:lnTo>
                      <a:pt x="0" y="157"/>
                    </a:lnTo>
                    <a:lnTo>
                      <a:pt x="1" y="107"/>
                    </a:lnTo>
                    <a:lnTo>
                      <a:pt x="6" y="59"/>
                    </a:lnTo>
                    <a:lnTo>
                      <a:pt x="18" y="4"/>
                    </a:lnTo>
                    <a:close/>
                  </a:path>
                </a:pathLst>
              </a:custGeom>
              <a:solidFill>
                <a:srgbClr val="B59E82"/>
              </a:solidFill>
              <a:ln w="9525">
                <a:noFill/>
                <a:round/>
                <a:headEnd/>
                <a:tailEnd/>
              </a:ln>
            </p:spPr>
            <p:txBody>
              <a:bodyPr/>
              <a:lstStyle/>
              <a:p>
                <a:endParaRPr lang="en-US"/>
              </a:p>
            </p:txBody>
          </p:sp>
          <p:sp>
            <p:nvSpPr>
              <p:cNvPr id="659" name="Freeform 184"/>
              <p:cNvSpPr>
                <a:spLocks/>
              </p:cNvSpPr>
              <p:nvPr/>
            </p:nvSpPr>
            <p:spPr bwMode="auto">
              <a:xfrm>
                <a:off x="2924" y="1294"/>
                <a:ext cx="21" cy="33"/>
              </a:xfrm>
              <a:custGeom>
                <a:avLst/>
                <a:gdLst/>
                <a:ahLst/>
                <a:cxnLst>
                  <a:cxn ang="0">
                    <a:pos x="16" y="3"/>
                  </a:cxn>
                  <a:cxn ang="0">
                    <a:pos x="22" y="3"/>
                  </a:cxn>
                  <a:cxn ang="0">
                    <a:pos x="28" y="2"/>
                  </a:cxn>
                  <a:cxn ang="0">
                    <a:pos x="35" y="2"/>
                  </a:cxn>
                  <a:cxn ang="0">
                    <a:pos x="41" y="1"/>
                  </a:cxn>
                  <a:cxn ang="0">
                    <a:pos x="48" y="1"/>
                  </a:cxn>
                  <a:cxn ang="0">
                    <a:pos x="54" y="1"/>
                  </a:cxn>
                  <a:cxn ang="0">
                    <a:pos x="60" y="0"/>
                  </a:cxn>
                  <a:cxn ang="0">
                    <a:pos x="67" y="0"/>
                  </a:cxn>
                  <a:cxn ang="0">
                    <a:pos x="74" y="0"/>
                  </a:cxn>
                  <a:cxn ang="0">
                    <a:pos x="82" y="1"/>
                  </a:cxn>
                  <a:cxn ang="0">
                    <a:pos x="89" y="1"/>
                  </a:cxn>
                  <a:cxn ang="0">
                    <a:pos x="97" y="2"/>
                  </a:cxn>
                  <a:cxn ang="0">
                    <a:pos x="103" y="3"/>
                  </a:cxn>
                  <a:cxn ang="0">
                    <a:pos x="110" y="3"/>
                  </a:cxn>
                  <a:cxn ang="0">
                    <a:pos x="118" y="4"/>
                  </a:cxn>
                  <a:cxn ang="0">
                    <a:pos x="125" y="4"/>
                  </a:cxn>
                  <a:cxn ang="0">
                    <a:pos x="128" y="52"/>
                  </a:cxn>
                  <a:cxn ang="0">
                    <a:pos x="128" y="100"/>
                  </a:cxn>
                  <a:cxn ang="0">
                    <a:pos x="128" y="149"/>
                  </a:cxn>
                  <a:cxn ang="0">
                    <a:pos x="125" y="195"/>
                  </a:cxn>
                  <a:cxn ang="0">
                    <a:pos x="109" y="195"/>
                  </a:cxn>
                  <a:cxn ang="0">
                    <a:pos x="93" y="195"/>
                  </a:cxn>
                  <a:cxn ang="0">
                    <a:pos x="77" y="195"/>
                  </a:cxn>
                  <a:cxn ang="0">
                    <a:pos x="61" y="194"/>
                  </a:cxn>
                  <a:cxn ang="0">
                    <a:pos x="46" y="194"/>
                  </a:cxn>
                  <a:cxn ang="0">
                    <a:pos x="30" y="193"/>
                  </a:cxn>
                  <a:cxn ang="0">
                    <a:pos x="15" y="192"/>
                  </a:cxn>
                  <a:cxn ang="0">
                    <a:pos x="0" y="191"/>
                  </a:cxn>
                  <a:cxn ang="0">
                    <a:pos x="0" y="142"/>
                  </a:cxn>
                  <a:cxn ang="0">
                    <a:pos x="0" y="97"/>
                  </a:cxn>
                  <a:cxn ang="0">
                    <a:pos x="5" y="53"/>
                  </a:cxn>
                  <a:cxn ang="0">
                    <a:pos x="16" y="3"/>
                  </a:cxn>
                </a:cxnLst>
                <a:rect l="0" t="0" r="r" b="b"/>
                <a:pathLst>
                  <a:path w="128" h="195">
                    <a:moveTo>
                      <a:pt x="16" y="3"/>
                    </a:moveTo>
                    <a:lnTo>
                      <a:pt x="22" y="3"/>
                    </a:lnTo>
                    <a:lnTo>
                      <a:pt x="28" y="2"/>
                    </a:lnTo>
                    <a:lnTo>
                      <a:pt x="35" y="2"/>
                    </a:lnTo>
                    <a:lnTo>
                      <a:pt x="41" y="1"/>
                    </a:lnTo>
                    <a:lnTo>
                      <a:pt x="48" y="1"/>
                    </a:lnTo>
                    <a:lnTo>
                      <a:pt x="54" y="1"/>
                    </a:lnTo>
                    <a:lnTo>
                      <a:pt x="60" y="0"/>
                    </a:lnTo>
                    <a:lnTo>
                      <a:pt x="67" y="0"/>
                    </a:lnTo>
                    <a:lnTo>
                      <a:pt x="74" y="0"/>
                    </a:lnTo>
                    <a:lnTo>
                      <a:pt x="82" y="1"/>
                    </a:lnTo>
                    <a:lnTo>
                      <a:pt x="89" y="1"/>
                    </a:lnTo>
                    <a:lnTo>
                      <a:pt x="97" y="2"/>
                    </a:lnTo>
                    <a:lnTo>
                      <a:pt x="103" y="3"/>
                    </a:lnTo>
                    <a:lnTo>
                      <a:pt x="110" y="3"/>
                    </a:lnTo>
                    <a:lnTo>
                      <a:pt x="118" y="4"/>
                    </a:lnTo>
                    <a:lnTo>
                      <a:pt x="125" y="4"/>
                    </a:lnTo>
                    <a:lnTo>
                      <a:pt x="128" y="52"/>
                    </a:lnTo>
                    <a:lnTo>
                      <a:pt x="128" y="100"/>
                    </a:lnTo>
                    <a:lnTo>
                      <a:pt x="128" y="149"/>
                    </a:lnTo>
                    <a:lnTo>
                      <a:pt x="125" y="195"/>
                    </a:lnTo>
                    <a:lnTo>
                      <a:pt x="109" y="195"/>
                    </a:lnTo>
                    <a:lnTo>
                      <a:pt x="93" y="195"/>
                    </a:lnTo>
                    <a:lnTo>
                      <a:pt x="77" y="195"/>
                    </a:lnTo>
                    <a:lnTo>
                      <a:pt x="61" y="194"/>
                    </a:lnTo>
                    <a:lnTo>
                      <a:pt x="46" y="194"/>
                    </a:lnTo>
                    <a:lnTo>
                      <a:pt x="30" y="193"/>
                    </a:lnTo>
                    <a:lnTo>
                      <a:pt x="15" y="192"/>
                    </a:lnTo>
                    <a:lnTo>
                      <a:pt x="0" y="191"/>
                    </a:lnTo>
                    <a:lnTo>
                      <a:pt x="0" y="142"/>
                    </a:lnTo>
                    <a:lnTo>
                      <a:pt x="0" y="97"/>
                    </a:lnTo>
                    <a:lnTo>
                      <a:pt x="5" y="53"/>
                    </a:lnTo>
                    <a:lnTo>
                      <a:pt x="16" y="3"/>
                    </a:lnTo>
                    <a:close/>
                  </a:path>
                </a:pathLst>
              </a:custGeom>
              <a:solidFill>
                <a:srgbClr val="BAA58C"/>
              </a:solidFill>
              <a:ln w="9525">
                <a:noFill/>
                <a:round/>
                <a:headEnd/>
                <a:tailEnd/>
              </a:ln>
            </p:spPr>
            <p:txBody>
              <a:bodyPr/>
              <a:lstStyle/>
              <a:p>
                <a:endParaRPr lang="en-US"/>
              </a:p>
            </p:txBody>
          </p:sp>
          <p:sp>
            <p:nvSpPr>
              <p:cNvPr id="660" name="Freeform 185"/>
              <p:cNvSpPr>
                <a:spLocks/>
              </p:cNvSpPr>
              <p:nvPr/>
            </p:nvSpPr>
            <p:spPr bwMode="auto">
              <a:xfrm>
                <a:off x="2924" y="1294"/>
                <a:ext cx="21" cy="29"/>
              </a:xfrm>
              <a:custGeom>
                <a:avLst/>
                <a:gdLst/>
                <a:ahLst/>
                <a:cxnLst>
                  <a:cxn ang="0">
                    <a:pos x="16" y="3"/>
                  </a:cxn>
                  <a:cxn ang="0">
                    <a:pos x="22" y="3"/>
                  </a:cxn>
                  <a:cxn ang="0">
                    <a:pos x="27" y="2"/>
                  </a:cxn>
                  <a:cxn ang="0">
                    <a:pos x="34" y="2"/>
                  </a:cxn>
                  <a:cxn ang="0">
                    <a:pos x="40" y="1"/>
                  </a:cxn>
                  <a:cxn ang="0">
                    <a:pos x="46" y="1"/>
                  </a:cxn>
                  <a:cxn ang="0">
                    <a:pos x="52" y="1"/>
                  </a:cxn>
                  <a:cxn ang="0">
                    <a:pos x="57" y="0"/>
                  </a:cxn>
                  <a:cxn ang="0">
                    <a:pos x="64" y="0"/>
                  </a:cxn>
                  <a:cxn ang="0">
                    <a:pos x="71" y="0"/>
                  </a:cxn>
                  <a:cxn ang="0">
                    <a:pos x="78" y="1"/>
                  </a:cxn>
                  <a:cxn ang="0">
                    <a:pos x="85" y="1"/>
                  </a:cxn>
                  <a:cxn ang="0">
                    <a:pos x="92" y="2"/>
                  </a:cxn>
                  <a:cxn ang="0">
                    <a:pos x="100" y="2"/>
                  </a:cxn>
                  <a:cxn ang="0">
                    <a:pos x="106" y="3"/>
                  </a:cxn>
                  <a:cxn ang="0">
                    <a:pos x="114" y="3"/>
                  </a:cxn>
                  <a:cxn ang="0">
                    <a:pos x="120" y="4"/>
                  </a:cxn>
                  <a:cxn ang="0">
                    <a:pos x="122" y="46"/>
                  </a:cxn>
                  <a:cxn ang="0">
                    <a:pos x="122" y="89"/>
                  </a:cxn>
                  <a:cxn ang="0">
                    <a:pos x="122" y="133"/>
                  </a:cxn>
                  <a:cxn ang="0">
                    <a:pos x="120" y="174"/>
                  </a:cxn>
                  <a:cxn ang="0">
                    <a:pos x="105" y="175"/>
                  </a:cxn>
                  <a:cxn ang="0">
                    <a:pos x="89" y="175"/>
                  </a:cxn>
                  <a:cxn ang="0">
                    <a:pos x="74" y="175"/>
                  </a:cxn>
                  <a:cxn ang="0">
                    <a:pos x="59" y="174"/>
                  </a:cxn>
                  <a:cxn ang="0">
                    <a:pos x="45" y="174"/>
                  </a:cxn>
                  <a:cxn ang="0">
                    <a:pos x="30" y="173"/>
                  </a:cxn>
                  <a:cxn ang="0">
                    <a:pos x="15" y="172"/>
                  </a:cxn>
                  <a:cxn ang="0">
                    <a:pos x="0" y="172"/>
                  </a:cxn>
                  <a:cxn ang="0">
                    <a:pos x="0" y="128"/>
                  </a:cxn>
                  <a:cxn ang="0">
                    <a:pos x="1" y="87"/>
                  </a:cxn>
                  <a:cxn ang="0">
                    <a:pos x="5" y="48"/>
                  </a:cxn>
                  <a:cxn ang="0">
                    <a:pos x="16" y="3"/>
                  </a:cxn>
                </a:cxnLst>
                <a:rect l="0" t="0" r="r" b="b"/>
                <a:pathLst>
                  <a:path w="122" h="175">
                    <a:moveTo>
                      <a:pt x="16" y="3"/>
                    </a:moveTo>
                    <a:lnTo>
                      <a:pt x="22" y="3"/>
                    </a:lnTo>
                    <a:lnTo>
                      <a:pt x="27" y="2"/>
                    </a:lnTo>
                    <a:lnTo>
                      <a:pt x="34" y="2"/>
                    </a:lnTo>
                    <a:lnTo>
                      <a:pt x="40" y="1"/>
                    </a:lnTo>
                    <a:lnTo>
                      <a:pt x="46" y="1"/>
                    </a:lnTo>
                    <a:lnTo>
                      <a:pt x="52" y="1"/>
                    </a:lnTo>
                    <a:lnTo>
                      <a:pt x="57" y="0"/>
                    </a:lnTo>
                    <a:lnTo>
                      <a:pt x="64" y="0"/>
                    </a:lnTo>
                    <a:lnTo>
                      <a:pt x="71" y="0"/>
                    </a:lnTo>
                    <a:lnTo>
                      <a:pt x="78" y="1"/>
                    </a:lnTo>
                    <a:lnTo>
                      <a:pt x="85" y="1"/>
                    </a:lnTo>
                    <a:lnTo>
                      <a:pt x="92" y="2"/>
                    </a:lnTo>
                    <a:lnTo>
                      <a:pt x="100" y="2"/>
                    </a:lnTo>
                    <a:lnTo>
                      <a:pt x="106" y="3"/>
                    </a:lnTo>
                    <a:lnTo>
                      <a:pt x="114" y="3"/>
                    </a:lnTo>
                    <a:lnTo>
                      <a:pt x="120" y="4"/>
                    </a:lnTo>
                    <a:lnTo>
                      <a:pt x="122" y="46"/>
                    </a:lnTo>
                    <a:lnTo>
                      <a:pt x="122" y="89"/>
                    </a:lnTo>
                    <a:lnTo>
                      <a:pt x="122" y="133"/>
                    </a:lnTo>
                    <a:lnTo>
                      <a:pt x="120" y="174"/>
                    </a:lnTo>
                    <a:lnTo>
                      <a:pt x="105" y="175"/>
                    </a:lnTo>
                    <a:lnTo>
                      <a:pt x="89" y="175"/>
                    </a:lnTo>
                    <a:lnTo>
                      <a:pt x="74" y="175"/>
                    </a:lnTo>
                    <a:lnTo>
                      <a:pt x="59" y="174"/>
                    </a:lnTo>
                    <a:lnTo>
                      <a:pt x="45" y="174"/>
                    </a:lnTo>
                    <a:lnTo>
                      <a:pt x="30" y="173"/>
                    </a:lnTo>
                    <a:lnTo>
                      <a:pt x="15" y="172"/>
                    </a:lnTo>
                    <a:lnTo>
                      <a:pt x="0" y="172"/>
                    </a:lnTo>
                    <a:lnTo>
                      <a:pt x="0" y="128"/>
                    </a:lnTo>
                    <a:lnTo>
                      <a:pt x="1" y="87"/>
                    </a:lnTo>
                    <a:lnTo>
                      <a:pt x="5" y="48"/>
                    </a:lnTo>
                    <a:lnTo>
                      <a:pt x="16" y="3"/>
                    </a:lnTo>
                    <a:close/>
                  </a:path>
                </a:pathLst>
              </a:custGeom>
              <a:solidFill>
                <a:srgbClr val="BFAD96"/>
              </a:solidFill>
              <a:ln w="9525">
                <a:noFill/>
                <a:round/>
                <a:headEnd/>
                <a:tailEnd/>
              </a:ln>
            </p:spPr>
            <p:txBody>
              <a:bodyPr/>
              <a:lstStyle/>
              <a:p>
                <a:endParaRPr lang="en-US"/>
              </a:p>
            </p:txBody>
          </p:sp>
          <p:sp>
            <p:nvSpPr>
              <p:cNvPr id="661" name="Freeform 186"/>
              <p:cNvSpPr>
                <a:spLocks/>
              </p:cNvSpPr>
              <p:nvPr/>
            </p:nvSpPr>
            <p:spPr bwMode="auto">
              <a:xfrm>
                <a:off x="2925" y="1294"/>
                <a:ext cx="19" cy="26"/>
              </a:xfrm>
              <a:custGeom>
                <a:avLst/>
                <a:gdLst/>
                <a:ahLst/>
                <a:cxnLst>
                  <a:cxn ang="0">
                    <a:pos x="15" y="3"/>
                  </a:cxn>
                  <a:cxn ang="0">
                    <a:pos x="20" y="3"/>
                  </a:cxn>
                  <a:cxn ang="0">
                    <a:pos x="27" y="2"/>
                  </a:cxn>
                  <a:cxn ang="0">
                    <a:pos x="32" y="2"/>
                  </a:cxn>
                  <a:cxn ang="0">
                    <a:pos x="38" y="1"/>
                  </a:cxn>
                  <a:cxn ang="0">
                    <a:pos x="44" y="1"/>
                  </a:cxn>
                  <a:cxn ang="0">
                    <a:pos x="49" y="1"/>
                  </a:cxn>
                  <a:cxn ang="0">
                    <a:pos x="55" y="0"/>
                  </a:cxn>
                  <a:cxn ang="0">
                    <a:pos x="61" y="0"/>
                  </a:cxn>
                  <a:cxn ang="0">
                    <a:pos x="67" y="0"/>
                  </a:cxn>
                  <a:cxn ang="0">
                    <a:pos x="74" y="1"/>
                  </a:cxn>
                  <a:cxn ang="0">
                    <a:pos x="81" y="1"/>
                  </a:cxn>
                  <a:cxn ang="0">
                    <a:pos x="87" y="2"/>
                  </a:cxn>
                  <a:cxn ang="0">
                    <a:pos x="95" y="2"/>
                  </a:cxn>
                  <a:cxn ang="0">
                    <a:pos x="101" y="3"/>
                  </a:cxn>
                  <a:cxn ang="0">
                    <a:pos x="107" y="3"/>
                  </a:cxn>
                  <a:cxn ang="0">
                    <a:pos x="114" y="4"/>
                  </a:cxn>
                  <a:cxn ang="0">
                    <a:pos x="115" y="39"/>
                  </a:cxn>
                  <a:cxn ang="0">
                    <a:pos x="116" y="78"/>
                  </a:cxn>
                  <a:cxn ang="0">
                    <a:pos x="115" y="116"/>
                  </a:cxn>
                  <a:cxn ang="0">
                    <a:pos x="114" y="154"/>
                  </a:cxn>
                  <a:cxn ang="0">
                    <a:pos x="100" y="154"/>
                  </a:cxn>
                  <a:cxn ang="0">
                    <a:pos x="85" y="154"/>
                  </a:cxn>
                  <a:cxn ang="0">
                    <a:pos x="71" y="154"/>
                  </a:cxn>
                  <a:cxn ang="0">
                    <a:pos x="56" y="154"/>
                  </a:cxn>
                  <a:cxn ang="0">
                    <a:pos x="43" y="154"/>
                  </a:cxn>
                  <a:cxn ang="0">
                    <a:pos x="28" y="154"/>
                  </a:cxn>
                  <a:cxn ang="0">
                    <a:pos x="14" y="153"/>
                  </a:cxn>
                  <a:cxn ang="0">
                    <a:pos x="0" y="153"/>
                  </a:cxn>
                  <a:cxn ang="0">
                    <a:pos x="0" y="113"/>
                  </a:cxn>
                  <a:cxn ang="0">
                    <a:pos x="1" y="78"/>
                  </a:cxn>
                  <a:cxn ang="0">
                    <a:pos x="5" y="43"/>
                  </a:cxn>
                  <a:cxn ang="0">
                    <a:pos x="15" y="3"/>
                  </a:cxn>
                </a:cxnLst>
                <a:rect l="0" t="0" r="r" b="b"/>
                <a:pathLst>
                  <a:path w="116" h="154">
                    <a:moveTo>
                      <a:pt x="15" y="3"/>
                    </a:moveTo>
                    <a:lnTo>
                      <a:pt x="20" y="3"/>
                    </a:lnTo>
                    <a:lnTo>
                      <a:pt x="27" y="2"/>
                    </a:lnTo>
                    <a:lnTo>
                      <a:pt x="32" y="2"/>
                    </a:lnTo>
                    <a:lnTo>
                      <a:pt x="38" y="1"/>
                    </a:lnTo>
                    <a:lnTo>
                      <a:pt x="44" y="1"/>
                    </a:lnTo>
                    <a:lnTo>
                      <a:pt x="49" y="1"/>
                    </a:lnTo>
                    <a:lnTo>
                      <a:pt x="55" y="0"/>
                    </a:lnTo>
                    <a:lnTo>
                      <a:pt x="61" y="0"/>
                    </a:lnTo>
                    <a:lnTo>
                      <a:pt x="67" y="0"/>
                    </a:lnTo>
                    <a:lnTo>
                      <a:pt x="74" y="1"/>
                    </a:lnTo>
                    <a:lnTo>
                      <a:pt x="81" y="1"/>
                    </a:lnTo>
                    <a:lnTo>
                      <a:pt x="87" y="2"/>
                    </a:lnTo>
                    <a:lnTo>
                      <a:pt x="95" y="2"/>
                    </a:lnTo>
                    <a:lnTo>
                      <a:pt x="101" y="3"/>
                    </a:lnTo>
                    <a:lnTo>
                      <a:pt x="107" y="3"/>
                    </a:lnTo>
                    <a:lnTo>
                      <a:pt x="114" y="4"/>
                    </a:lnTo>
                    <a:lnTo>
                      <a:pt x="115" y="39"/>
                    </a:lnTo>
                    <a:lnTo>
                      <a:pt x="116" y="78"/>
                    </a:lnTo>
                    <a:lnTo>
                      <a:pt x="115" y="116"/>
                    </a:lnTo>
                    <a:lnTo>
                      <a:pt x="114" y="154"/>
                    </a:lnTo>
                    <a:lnTo>
                      <a:pt x="100" y="154"/>
                    </a:lnTo>
                    <a:lnTo>
                      <a:pt x="85" y="154"/>
                    </a:lnTo>
                    <a:lnTo>
                      <a:pt x="71" y="154"/>
                    </a:lnTo>
                    <a:lnTo>
                      <a:pt x="56" y="154"/>
                    </a:lnTo>
                    <a:lnTo>
                      <a:pt x="43" y="154"/>
                    </a:lnTo>
                    <a:lnTo>
                      <a:pt x="28" y="154"/>
                    </a:lnTo>
                    <a:lnTo>
                      <a:pt x="14" y="153"/>
                    </a:lnTo>
                    <a:lnTo>
                      <a:pt x="0" y="153"/>
                    </a:lnTo>
                    <a:lnTo>
                      <a:pt x="0" y="113"/>
                    </a:lnTo>
                    <a:lnTo>
                      <a:pt x="1" y="78"/>
                    </a:lnTo>
                    <a:lnTo>
                      <a:pt x="5" y="43"/>
                    </a:lnTo>
                    <a:lnTo>
                      <a:pt x="15" y="3"/>
                    </a:lnTo>
                    <a:close/>
                  </a:path>
                </a:pathLst>
              </a:custGeom>
              <a:solidFill>
                <a:srgbClr val="C4B7A3"/>
              </a:solidFill>
              <a:ln w="9525">
                <a:noFill/>
                <a:round/>
                <a:headEnd/>
                <a:tailEnd/>
              </a:ln>
            </p:spPr>
            <p:txBody>
              <a:bodyPr/>
              <a:lstStyle/>
              <a:p>
                <a:endParaRPr lang="en-US"/>
              </a:p>
            </p:txBody>
          </p:sp>
          <p:sp>
            <p:nvSpPr>
              <p:cNvPr id="662" name="Freeform 187"/>
              <p:cNvSpPr>
                <a:spLocks/>
              </p:cNvSpPr>
              <p:nvPr/>
            </p:nvSpPr>
            <p:spPr bwMode="auto">
              <a:xfrm>
                <a:off x="2925" y="1294"/>
                <a:ext cx="18" cy="22"/>
              </a:xfrm>
              <a:custGeom>
                <a:avLst/>
                <a:gdLst/>
                <a:ahLst/>
                <a:cxnLst>
                  <a:cxn ang="0">
                    <a:pos x="14" y="3"/>
                  </a:cxn>
                  <a:cxn ang="0">
                    <a:pos x="19" y="3"/>
                  </a:cxn>
                  <a:cxn ang="0">
                    <a:pos x="25" y="2"/>
                  </a:cxn>
                  <a:cxn ang="0">
                    <a:pos x="30" y="2"/>
                  </a:cxn>
                  <a:cxn ang="0">
                    <a:pos x="36" y="1"/>
                  </a:cxn>
                  <a:cxn ang="0">
                    <a:pos x="42" y="1"/>
                  </a:cxn>
                  <a:cxn ang="0">
                    <a:pos x="47" y="1"/>
                  </a:cxn>
                  <a:cxn ang="0">
                    <a:pos x="52" y="0"/>
                  </a:cxn>
                  <a:cxn ang="0">
                    <a:pos x="58" y="0"/>
                  </a:cxn>
                  <a:cxn ang="0">
                    <a:pos x="64" y="0"/>
                  </a:cxn>
                  <a:cxn ang="0">
                    <a:pos x="70" y="1"/>
                  </a:cxn>
                  <a:cxn ang="0">
                    <a:pos x="77" y="1"/>
                  </a:cxn>
                  <a:cxn ang="0">
                    <a:pos x="83" y="2"/>
                  </a:cxn>
                  <a:cxn ang="0">
                    <a:pos x="90" y="2"/>
                  </a:cxn>
                  <a:cxn ang="0">
                    <a:pos x="96" y="3"/>
                  </a:cxn>
                  <a:cxn ang="0">
                    <a:pos x="102" y="3"/>
                  </a:cxn>
                  <a:cxn ang="0">
                    <a:pos x="109" y="4"/>
                  </a:cxn>
                  <a:cxn ang="0">
                    <a:pos x="109" y="34"/>
                  </a:cxn>
                  <a:cxn ang="0">
                    <a:pos x="109" y="67"/>
                  </a:cxn>
                  <a:cxn ang="0">
                    <a:pos x="109" y="100"/>
                  </a:cxn>
                  <a:cxn ang="0">
                    <a:pos x="109" y="133"/>
                  </a:cxn>
                  <a:cxn ang="0">
                    <a:pos x="95" y="134"/>
                  </a:cxn>
                  <a:cxn ang="0">
                    <a:pos x="81" y="134"/>
                  </a:cxn>
                  <a:cxn ang="0">
                    <a:pos x="67" y="134"/>
                  </a:cxn>
                  <a:cxn ang="0">
                    <a:pos x="54" y="134"/>
                  </a:cxn>
                  <a:cxn ang="0">
                    <a:pos x="41" y="134"/>
                  </a:cxn>
                  <a:cxn ang="0">
                    <a:pos x="27" y="134"/>
                  </a:cxn>
                  <a:cxn ang="0">
                    <a:pos x="14" y="133"/>
                  </a:cxn>
                  <a:cxn ang="0">
                    <a:pos x="0" y="133"/>
                  </a:cxn>
                  <a:cxn ang="0">
                    <a:pos x="0" y="98"/>
                  </a:cxn>
                  <a:cxn ang="0">
                    <a:pos x="1" y="68"/>
                  </a:cxn>
                  <a:cxn ang="0">
                    <a:pos x="4" y="36"/>
                  </a:cxn>
                  <a:cxn ang="0">
                    <a:pos x="14" y="3"/>
                  </a:cxn>
                </a:cxnLst>
                <a:rect l="0" t="0" r="r" b="b"/>
                <a:pathLst>
                  <a:path w="109" h="134">
                    <a:moveTo>
                      <a:pt x="14" y="3"/>
                    </a:moveTo>
                    <a:lnTo>
                      <a:pt x="19" y="3"/>
                    </a:lnTo>
                    <a:lnTo>
                      <a:pt x="25" y="2"/>
                    </a:lnTo>
                    <a:lnTo>
                      <a:pt x="30" y="2"/>
                    </a:lnTo>
                    <a:lnTo>
                      <a:pt x="36" y="1"/>
                    </a:lnTo>
                    <a:lnTo>
                      <a:pt x="42" y="1"/>
                    </a:lnTo>
                    <a:lnTo>
                      <a:pt x="47" y="1"/>
                    </a:lnTo>
                    <a:lnTo>
                      <a:pt x="52" y="0"/>
                    </a:lnTo>
                    <a:lnTo>
                      <a:pt x="58" y="0"/>
                    </a:lnTo>
                    <a:lnTo>
                      <a:pt x="64" y="0"/>
                    </a:lnTo>
                    <a:lnTo>
                      <a:pt x="70" y="1"/>
                    </a:lnTo>
                    <a:lnTo>
                      <a:pt x="77" y="1"/>
                    </a:lnTo>
                    <a:lnTo>
                      <a:pt x="83" y="2"/>
                    </a:lnTo>
                    <a:lnTo>
                      <a:pt x="90" y="2"/>
                    </a:lnTo>
                    <a:lnTo>
                      <a:pt x="96" y="3"/>
                    </a:lnTo>
                    <a:lnTo>
                      <a:pt x="102" y="3"/>
                    </a:lnTo>
                    <a:lnTo>
                      <a:pt x="109" y="4"/>
                    </a:lnTo>
                    <a:lnTo>
                      <a:pt x="109" y="34"/>
                    </a:lnTo>
                    <a:lnTo>
                      <a:pt x="109" y="67"/>
                    </a:lnTo>
                    <a:lnTo>
                      <a:pt x="109" y="100"/>
                    </a:lnTo>
                    <a:lnTo>
                      <a:pt x="109" y="133"/>
                    </a:lnTo>
                    <a:lnTo>
                      <a:pt x="95" y="134"/>
                    </a:lnTo>
                    <a:lnTo>
                      <a:pt x="81" y="134"/>
                    </a:lnTo>
                    <a:lnTo>
                      <a:pt x="67" y="134"/>
                    </a:lnTo>
                    <a:lnTo>
                      <a:pt x="54" y="134"/>
                    </a:lnTo>
                    <a:lnTo>
                      <a:pt x="41" y="134"/>
                    </a:lnTo>
                    <a:lnTo>
                      <a:pt x="27" y="134"/>
                    </a:lnTo>
                    <a:lnTo>
                      <a:pt x="14" y="133"/>
                    </a:lnTo>
                    <a:lnTo>
                      <a:pt x="0" y="133"/>
                    </a:lnTo>
                    <a:lnTo>
                      <a:pt x="0" y="98"/>
                    </a:lnTo>
                    <a:lnTo>
                      <a:pt x="1" y="68"/>
                    </a:lnTo>
                    <a:lnTo>
                      <a:pt x="4" y="36"/>
                    </a:lnTo>
                    <a:lnTo>
                      <a:pt x="14" y="3"/>
                    </a:lnTo>
                    <a:close/>
                  </a:path>
                </a:pathLst>
              </a:custGeom>
              <a:solidFill>
                <a:srgbClr val="C9BFAD"/>
              </a:solidFill>
              <a:ln w="9525">
                <a:noFill/>
                <a:round/>
                <a:headEnd/>
                <a:tailEnd/>
              </a:ln>
            </p:spPr>
            <p:txBody>
              <a:bodyPr/>
              <a:lstStyle/>
              <a:p>
                <a:endParaRPr lang="en-US"/>
              </a:p>
            </p:txBody>
          </p:sp>
          <p:sp>
            <p:nvSpPr>
              <p:cNvPr id="663" name="Freeform 188"/>
              <p:cNvSpPr>
                <a:spLocks/>
              </p:cNvSpPr>
              <p:nvPr/>
            </p:nvSpPr>
            <p:spPr bwMode="auto">
              <a:xfrm>
                <a:off x="2925" y="1294"/>
                <a:ext cx="18" cy="19"/>
              </a:xfrm>
              <a:custGeom>
                <a:avLst/>
                <a:gdLst/>
                <a:ahLst/>
                <a:cxnLst>
                  <a:cxn ang="0">
                    <a:pos x="13" y="3"/>
                  </a:cxn>
                  <a:cxn ang="0">
                    <a:pos x="54" y="0"/>
                  </a:cxn>
                  <a:cxn ang="0">
                    <a:pos x="103" y="3"/>
                  </a:cxn>
                  <a:cxn ang="0">
                    <a:pos x="103" y="28"/>
                  </a:cxn>
                  <a:cxn ang="0">
                    <a:pos x="103" y="56"/>
                  </a:cxn>
                  <a:cxn ang="0">
                    <a:pos x="103" y="84"/>
                  </a:cxn>
                  <a:cxn ang="0">
                    <a:pos x="103" y="111"/>
                  </a:cxn>
                  <a:cxn ang="0">
                    <a:pos x="90" y="112"/>
                  </a:cxn>
                  <a:cxn ang="0">
                    <a:pos x="77" y="112"/>
                  </a:cxn>
                  <a:cxn ang="0">
                    <a:pos x="64" y="113"/>
                  </a:cxn>
                  <a:cxn ang="0">
                    <a:pos x="51" y="113"/>
                  </a:cxn>
                  <a:cxn ang="0">
                    <a:pos x="39" y="113"/>
                  </a:cxn>
                  <a:cxn ang="0">
                    <a:pos x="26" y="113"/>
                  </a:cxn>
                  <a:cxn ang="0">
                    <a:pos x="13" y="113"/>
                  </a:cxn>
                  <a:cxn ang="0">
                    <a:pos x="0" y="113"/>
                  </a:cxn>
                  <a:cxn ang="0">
                    <a:pos x="0" y="84"/>
                  </a:cxn>
                  <a:cxn ang="0">
                    <a:pos x="0" y="58"/>
                  </a:cxn>
                  <a:cxn ang="0">
                    <a:pos x="4" y="31"/>
                  </a:cxn>
                  <a:cxn ang="0">
                    <a:pos x="13" y="3"/>
                  </a:cxn>
                </a:cxnLst>
                <a:rect l="0" t="0" r="r" b="b"/>
                <a:pathLst>
                  <a:path w="103" h="113">
                    <a:moveTo>
                      <a:pt x="13" y="3"/>
                    </a:moveTo>
                    <a:lnTo>
                      <a:pt x="54" y="0"/>
                    </a:lnTo>
                    <a:lnTo>
                      <a:pt x="103" y="3"/>
                    </a:lnTo>
                    <a:lnTo>
                      <a:pt x="103" y="28"/>
                    </a:lnTo>
                    <a:lnTo>
                      <a:pt x="103" y="56"/>
                    </a:lnTo>
                    <a:lnTo>
                      <a:pt x="103" y="84"/>
                    </a:lnTo>
                    <a:lnTo>
                      <a:pt x="103" y="111"/>
                    </a:lnTo>
                    <a:lnTo>
                      <a:pt x="90" y="112"/>
                    </a:lnTo>
                    <a:lnTo>
                      <a:pt x="77" y="112"/>
                    </a:lnTo>
                    <a:lnTo>
                      <a:pt x="64" y="113"/>
                    </a:lnTo>
                    <a:lnTo>
                      <a:pt x="51" y="113"/>
                    </a:lnTo>
                    <a:lnTo>
                      <a:pt x="39" y="113"/>
                    </a:lnTo>
                    <a:lnTo>
                      <a:pt x="26" y="113"/>
                    </a:lnTo>
                    <a:lnTo>
                      <a:pt x="13" y="113"/>
                    </a:lnTo>
                    <a:lnTo>
                      <a:pt x="0" y="113"/>
                    </a:lnTo>
                    <a:lnTo>
                      <a:pt x="0" y="84"/>
                    </a:lnTo>
                    <a:lnTo>
                      <a:pt x="0" y="58"/>
                    </a:lnTo>
                    <a:lnTo>
                      <a:pt x="4" y="31"/>
                    </a:lnTo>
                    <a:lnTo>
                      <a:pt x="13" y="3"/>
                    </a:lnTo>
                    <a:close/>
                  </a:path>
                </a:pathLst>
              </a:custGeom>
              <a:solidFill>
                <a:srgbClr val="CEC6B7"/>
              </a:solidFill>
              <a:ln w="9525">
                <a:noFill/>
                <a:round/>
                <a:headEnd/>
                <a:tailEnd/>
              </a:ln>
            </p:spPr>
            <p:txBody>
              <a:bodyPr/>
              <a:lstStyle/>
              <a:p>
                <a:endParaRPr lang="en-US"/>
              </a:p>
            </p:txBody>
          </p:sp>
          <p:sp>
            <p:nvSpPr>
              <p:cNvPr id="664" name="Freeform 189"/>
              <p:cNvSpPr>
                <a:spLocks/>
              </p:cNvSpPr>
              <p:nvPr/>
            </p:nvSpPr>
            <p:spPr bwMode="auto">
              <a:xfrm>
                <a:off x="2926" y="1288"/>
                <a:ext cx="24" cy="5"/>
              </a:xfrm>
              <a:custGeom>
                <a:avLst/>
                <a:gdLst/>
                <a:ahLst/>
                <a:cxnLst>
                  <a:cxn ang="0">
                    <a:pos x="5" y="2"/>
                  </a:cxn>
                  <a:cxn ang="0">
                    <a:pos x="0" y="28"/>
                  </a:cxn>
                  <a:cxn ang="0">
                    <a:pos x="19" y="26"/>
                  </a:cxn>
                  <a:cxn ang="0">
                    <a:pos x="37" y="26"/>
                  </a:cxn>
                  <a:cxn ang="0">
                    <a:pos x="54" y="26"/>
                  </a:cxn>
                  <a:cxn ang="0">
                    <a:pos x="72" y="27"/>
                  </a:cxn>
                  <a:cxn ang="0">
                    <a:pos x="89" y="28"/>
                  </a:cxn>
                  <a:cxn ang="0">
                    <a:pos x="106" y="29"/>
                  </a:cxn>
                  <a:cxn ang="0">
                    <a:pos x="124" y="31"/>
                  </a:cxn>
                  <a:cxn ang="0">
                    <a:pos x="143" y="32"/>
                  </a:cxn>
                  <a:cxn ang="0">
                    <a:pos x="143" y="4"/>
                  </a:cxn>
                  <a:cxn ang="0">
                    <a:pos x="77" y="0"/>
                  </a:cxn>
                  <a:cxn ang="0">
                    <a:pos x="5" y="2"/>
                  </a:cxn>
                </a:cxnLst>
                <a:rect l="0" t="0" r="r" b="b"/>
                <a:pathLst>
                  <a:path w="143" h="32">
                    <a:moveTo>
                      <a:pt x="5" y="2"/>
                    </a:moveTo>
                    <a:lnTo>
                      <a:pt x="0" y="28"/>
                    </a:lnTo>
                    <a:lnTo>
                      <a:pt x="19" y="26"/>
                    </a:lnTo>
                    <a:lnTo>
                      <a:pt x="37" y="26"/>
                    </a:lnTo>
                    <a:lnTo>
                      <a:pt x="54" y="26"/>
                    </a:lnTo>
                    <a:lnTo>
                      <a:pt x="72" y="27"/>
                    </a:lnTo>
                    <a:lnTo>
                      <a:pt x="89" y="28"/>
                    </a:lnTo>
                    <a:lnTo>
                      <a:pt x="106" y="29"/>
                    </a:lnTo>
                    <a:lnTo>
                      <a:pt x="124" y="31"/>
                    </a:lnTo>
                    <a:lnTo>
                      <a:pt x="143" y="32"/>
                    </a:lnTo>
                    <a:lnTo>
                      <a:pt x="143" y="4"/>
                    </a:lnTo>
                    <a:lnTo>
                      <a:pt x="77" y="0"/>
                    </a:lnTo>
                    <a:lnTo>
                      <a:pt x="5" y="2"/>
                    </a:lnTo>
                    <a:close/>
                  </a:path>
                </a:pathLst>
              </a:custGeom>
              <a:solidFill>
                <a:srgbClr val="AA8E70"/>
              </a:solidFill>
              <a:ln w="9525">
                <a:noFill/>
                <a:round/>
                <a:headEnd/>
                <a:tailEnd/>
              </a:ln>
            </p:spPr>
            <p:txBody>
              <a:bodyPr/>
              <a:lstStyle/>
              <a:p>
                <a:endParaRPr lang="en-US"/>
              </a:p>
            </p:txBody>
          </p:sp>
          <p:sp>
            <p:nvSpPr>
              <p:cNvPr id="665" name="Freeform 190"/>
              <p:cNvSpPr>
                <a:spLocks/>
              </p:cNvSpPr>
              <p:nvPr/>
            </p:nvSpPr>
            <p:spPr bwMode="auto">
              <a:xfrm>
                <a:off x="2921" y="1350"/>
                <a:ext cx="29" cy="9"/>
              </a:xfrm>
              <a:custGeom>
                <a:avLst/>
                <a:gdLst/>
                <a:ahLst/>
                <a:cxnLst>
                  <a:cxn ang="0">
                    <a:pos x="0" y="0"/>
                  </a:cxn>
                  <a:cxn ang="0">
                    <a:pos x="170" y="16"/>
                  </a:cxn>
                  <a:cxn ang="0">
                    <a:pos x="171" y="53"/>
                  </a:cxn>
                  <a:cxn ang="0">
                    <a:pos x="0" y="29"/>
                  </a:cxn>
                  <a:cxn ang="0">
                    <a:pos x="0" y="0"/>
                  </a:cxn>
                </a:cxnLst>
                <a:rect l="0" t="0" r="r" b="b"/>
                <a:pathLst>
                  <a:path w="171" h="53">
                    <a:moveTo>
                      <a:pt x="0" y="0"/>
                    </a:moveTo>
                    <a:lnTo>
                      <a:pt x="170" y="16"/>
                    </a:lnTo>
                    <a:lnTo>
                      <a:pt x="171" y="53"/>
                    </a:lnTo>
                    <a:lnTo>
                      <a:pt x="0" y="29"/>
                    </a:lnTo>
                    <a:lnTo>
                      <a:pt x="0" y="0"/>
                    </a:lnTo>
                    <a:close/>
                  </a:path>
                </a:pathLst>
              </a:custGeom>
              <a:solidFill>
                <a:srgbClr val="AA8E70"/>
              </a:solidFill>
              <a:ln w="9525">
                <a:noFill/>
                <a:round/>
                <a:headEnd/>
                <a:tailEnd/>
              </a:ln>
            </p:spPr>
            <p:txBody>
              <a:bodyPr/>
              <a:lstStyle/>
              <a:p>
                <a:endParaRPr lang="en-US"/>
              </a:p>
            </p:txBody>
          </p:sp>
          <p:sp>
            <p:nvSpPr>
              <p:cNvPr id="666" name="Freeform 191"/>
              <p:cNvSpPr>
                <a:spLocks/>
              </p:cNvSpPr>
              <p:nvPr/>
            </p:nvSpPr>
            <p:spPr bwMode="auto">
              <a:xfrm>
                <a:off x="2930" y="1352"/>
                <a:ext cx="12" cy="3"/>
              </a:xfrm>
              <a:custGeom>
                <a:avLst/>
                <a:gdLst/>
                <a:ahLst/>
                <a:cxnLst>
                  <a:cxn ang="0">
                    <a:pos x="35" y="1"/>
                  </a:cxn>
                  <a:cxn ang="0">
                    <a:pos x="43" y="2"/>
                  </a:cxn>
                  <a:cxn ang="0">
                    <a:pos x="49" y="3"/>
                  </a:cxn>
                  <a:cxn ang="0">
                    <a:pos x="54" y="5"/>
                  </a:cxn>
                  <a:cxn ang="0">
                    <a:pos x="60" y="6"/>
                  </a:cxn>
                  <a:cxn ang="0">
                    <a:pos x="63" y="8"/>
                  </a:cxn>
                  <a:cxn ang="0">
                    <a:pos x="66" y="9"/>
                  </a:cxn>
                  <a:cxn ang="0">
                    <a:pos x="68" y="11"/>
                  </a:cxn>
                  <a:cxn ang="0">
                    <a:pos x="68" y="13"/>
                  </a:cxn>
                  <a:cxn ang="0">
                    <a:pos x="67" y="14"/>
                  </a:cxn>
                  <a:cxn ang="0">
                    <a:pos x="66" y="16"/>
                  </a:cxn>
                  <a:cxn ang="0">
                    <a:pos x="63" y="17"/>
                  </a:cxn>
                  <a:cxn ang="0">
                    <a:pos x="59" y="17"/>
                  </a:cxn>
                  <a:cxn ang="0">
                    <a:pos x="53" y="18"/>
                  </a:cxn>
                  <a:cxn ang="0">
                    <a:pos x="47" y="18"/>
                  </a:cxn>
                  <a:cxn ang="0">
                    <a:pos x="40" y="18"/>
                  </a:cxn>
                  <a:cxn ang="0">
                    <a:pos x="33" y="18"/>
                  </a:cxn>
                  <a:cxn ang="0">
                    <a:pos x="25" y="17"/>
                  </a:cxn>
                  <a:cxn ang="0">
                    <a:pos x="19" y="16"/>
                  </a:cxn>
                  <a:cxn ang="0">
                    <a:pos x="14" y="15"/>
                  </a:cxn>
                  <a:cxn ang="0">
                    <a:pos x="8" y="13"/>
                  </a:cxn>
                  <a:cxn ang="0">
                    <a:pos x="5" y="12"/>
                  </a:cxn>
                  <a:cxn ang="0">
                    <a:pos x="2" y="10"/>
                  </a:cxn>
                  <a:cxn ang="0">
                    <a:pos x="0" y="9"/>
                  </a:cxn>
                  <a:cxn ang="0">
                    <a:pos x="0" y="7"/>
                  </a:cxn>
                  <a:cxn ang="0">
                    <a:pos x="1" y="6"/>
                  </a:cxn>
                  <a:cxn ang="0">
                    <a:pos x="3" y="3"/>
                  </a:cxn>
                  <a:cxn ang="0">
                    <a:pos x="6" y="2"/>
                  </a:cxn>
                  <a:cxn ang="0">
                    <a:pos x="11" y="1"/>
                  </a:cxn>
                  <a:cxn ang="0">
                    <a:pos x="16" y="1"/>
                  </a:cxn>
                  <a:cxn ang="0">
                    <a:pos x="21" y="0"/>
                  </a:cxn>
                  <a:cxn ang="0">
                    <a:pos x="28" y="0"/>
                  </a:cxn>
                  <a:cxn ang="0">
                    <a:pos x="35" y="1"/>
                  </a:cxn>
                </a:cxnLst>
                <a:rect l="0" t="0" r="r" b="b"/>
                <a:pathLst>
                  <a:path w="68" h="18">
                    <a:moveTo>
                      <a:pt x="35" y="1"/>
                    </a:moveTo>
                    <a:lnTo>
                      <a:pt x="43" y="2"/>
                    </a:lnTo>
                    <a:lnTo>
                      <a:pt x="49" y="3"/>
                    </a:lnTo>
                    <a:lnTo>
                      <a:pt x="54" y="5"/>
                    </a:lnTo>
                    <a:lnTo>
                      <a:pt x="60" y="6"/>
                    </a:lnTo>
                    <a:lnTo>
                      <a:pt x="63" y="8"/>
                    </a:lnTo>
                    <a:lnTo>
                      <a:pt x="66" y="9"/>
                    </a:lnTo>
                    <a:lnTo>
                      <a:pt x="68" y="11"/>
                    </a:lnTo>
                    <a:lnTo>
                      <a:pt x="68" y="13"/>
                    </a:lnTo>
                    <a:lnTo>
                      <a:pt x="67" y="14"/>
                    </a:lnTo>
                    <a:lnTo>
                      <a:pt x="66" y="16"/>
                    </a:lnTo>
                    <a:lnTo>
                      <a:pt x="63" y="17"/>
                    </a:lnTo>
                    <a:lnTo>
                      <a:pt x="59" y="17"/>
                    </a:lnTo>
                    <a:lnTo>
                      <a:pt x="53" y="18"/>
                    </a:lnTo>
                    <a:lnTo>
                      <a:pt x="47" y="18"/>
                    </a:lnTo>
                    <a:lnTo>
                      <a:pt x="40" y="18"/>
                    </a:lnTo>
                    <a:lnTo>
                      <a:pt x="33" y="18"/>
                    </a:lnTo>
                    <a:lnTo>
                      <a:pt x="25" y="17"/>
                    </a:lnTo>
                    <a:lnTo>
                      <a:pt x="19" y="16"/>
                    </a:lnTo>
                    <a:lnTo>
                      <a:pt x="14" y="15"/>
                    </a:lnTo>
                    <a:lnTo>
                      <a:pt x="8" y="13"/>
                    </a:lnTo>
                    <a:lnTo>
                      <a:pt x="5" y="12"/>
                    </a:lnTo>
                    <a:lnTo>
                      <a:pt x="2" y="10"/>
                    </a:lnTo>
                    <a:lnTo>
                      <a:pt x="0" y="9"/>
                    </a:lnTo>
                    <a:lnTo>
                      <a:pt x="0" y="7"/>
                    </a:lnTo>
                    <a:lnTo>
                      <a:pt x="1" y="6"/>
                    </a:lnTo>
                    <a:lnTo>
                      <a:pt x="3" y="3"/>
                    </a:lnTo>
                    <a:lnTo>
                      <a:pt x="6" y="2"/>
                    </a:lnTo>
                    <a:lnTo>
                      <a:pt x="11" y="1"/>
                    </a:lnTo>
                    <a:lnTo>
                      <a:pt x="16" y="1"/>
                    </a:lnTo>
                    <a:lnTo>
                      <a:pt x="21" y="0"/>
                    </a:lnTo>
                    <a:lnTo>
                      <a:pt x="28" y="0"/>
                    </a:lnTo>
                    <a:lnTo>
                      <a:pt x="35" y="1"/>
                    </a:lnTo>
                    <a:close/>
                  </a:path>
                </a:pathLst>
              </a:custGeom>
              <a:solidFill>
                <a:srgbClr val="003551"/>
              </a:solidFill>
              <a:ln w="9525">
                <a:noFill/>
                <a:round/>
                <a:headEnd/>
                <a:tailEnd/>
              </a:ln>
            </p:spPr>
            <p:txBody>
              <a:bodyPr/>
              <a:lstStyle/>
              <a:p>
                <a:endParaRPr lang="en-US"/>
              </a:p>
            </p:txBody>
          </p:sp>
          <p:sp>
            <p:nvSpPr>
              <p:cNvPr id="667" name="Freeform 192"/>
              <p:cNvSpPr>
                <a:spLocks/>
              </p:cNvSpPr>
              <p:nvPr/>
            </p:nvSpPr>
            <p:spPr bwMode="auto">
              <a:xfrm>
                <a:off x="2930" y="1352"/>
                <a:ext cx="8" cy="3"/>
              </a:xfrm>
              <a:custGeom>
                <a:avLst/>
                <a:gdLst/>
                <a:ahLst/>
                <a:cxnLst>
                  <a:cxn ang="0">
                    <a:pos x="23" y="0"/>
                  </a:cxn>
                  <a:cxn ang="0">
                    <a:pos x="33" y="1"/>
                  </a:cxn>
                  <a:cxn ang="0">
                    <a:pos x="40" y="5"/>
                  </a:cxn>
                  <a:cxn ang="0">
                    <a:pos x="45" y="8"/>
                  </a:cxn>
                  <a:cxn ang="0">
                    <a:pos x="47" y="11"/>
                  </a:cxn>
                  <a:cxn ang="0">
                    <a:pos x="45" y="14"/>
                  </a:cxn>
                  <a:cxn ang="0">
                    <a:pos x="39" y="16"/>
                  </a:cxn>
                  <a:cxn ang="0">
                    <a:pos x="32" y="17"/>
                  </a:cxn>
                  <a:cxn ang="0">
                    <a:pos x="22" y="17"/>
                  </a:cxn>
                  <a:cxn ang="0">
                    <a:pos x="14" y="16"/>
                  </a:cxn>
                  <a:cxn ang="0">
                    <a:pos x="6" y="13"/>
                  </a:cxn>
                  <a:cxn ang="0">
                    <a:pos x="1" y="10"/>
                  </a:cxn>
                  <a:cxn ang="0">
                    <a:pos x="0" y="7"/>
                  </a:cxn>
                  <a:cxn ang="0">
                    <a:pos x="2" y="3"/>
                  </a:cxn>
                  <a:cxn ang="0">
                    <a:pos x="7" y="1"/>
                  </a:cxn>
                  <a:cxn ang="0">
                    <a:pos x="15" y="0"/>
                  </a:cxn>
                  <a:cxn ang="0">
                    <a:pos x="23" y="0"/>
                  </a:cxn>
                </a:cxnLst>
                <a:rect l="0" t="0" r="r" b="b"/>
                <a:pathLst>
                  <a:path w="47" h="17">
                    <a:moveTo>
                      <a:pt x="23" y="0"/>
                    </a:moveTo>
                    <a:lnTo>
                      <a:pt x="33" y="1"/>
                    </a:lnTo>
                    <a:lnTo>
                      <a:pt x="40" y="5"/>
                    </a:lnTo>
                    <a:lnTo>
                      <a:pt x="45" y="8"/>
                    </a:lnTo>
                    <a:lnTo>
                      <a:pt x="47" y="11"/>
                    </a:lnTo>
                    <a:lnTo>
                      <a:pt x="45" y="14"/>
                    </a:lnTo>
                    <a:lnTo>
                      <a:pt x="39" y="16"/>
                    </a:lnTo>
                    <a:lnTo>
                      <a:pt x="32" y="17"/>
                    </a:lnTo>
                    <a:lnTo>
                      <a:pt x="22" y="17"/>
                    </a:lnTo>
                    <a:lnTo>
                      <a:pt x="14" y="16"/>
                    </a:lnTo>
                    <a:lnTo>
                      <a:pt x="6" y="13"/>
                    </a:lnTo>
                    <a:lnTo>
                      <a:pt x="1" y="10"/>
                    </a:lnTo>
                    <a:lnTo>
                      <a:pt x="0" y="7"/>
                    </a:lnTo>
                    <a:lnTo>
                      <a:pt x="2" y="3"/>
                    </a:lnTo>
                    <a:lnTo>
                      <a:pt x="7" y="1"/>
                    </a:lnTo>
                    <a:lnTo>
                      <a:pt x="15" y="0"/>
                    </a:lnTo>
                    <a:lnTo>
                      <a:pt x="23" y="0"/>
                    </a:lnTo>
                    <a:close/>
                  </a:path>
                </a:pathLst>
              </a:custGeom>
              <a:solidFill>
                <a:srgbClr val="876B4C"/>
              </a:solidFill>
              <a:ln w="9525">
                <a:noFill/>
                <a:round/>
                <a:headEnd/>
                <a:tailEnd/>
              </a:ln>
            </p:spPr>
            <p:txBody>
              <a:bodyPr/>
              <a:lstStyle/>
              <a:p>
                <a:endParaRPr lang="en-US"/>
              </a:p>
            </p:txBody>
          </p:sp>
          <p:sp>
            <p:nvSpPr>
              <p:cNvPr id="668" name="Freeform 193"/>
              <p:cNvSpPr>
                <a:spLocks/>
              </p:cNvSpPr>
              <p:nvPr/>
            </p:nvSpPr>
            <p:spPr bwMode="auto">
              <a:xfrm>
                <a:off x="2930" y="1352"/>
                <a:ext cx="5" cy="2"/>
              </a:xfrm>
              <a:custGeom>
                <a:avLst/>
                <a:gdLst/>
                <a:ahLst/>
                <a:cxnLst>
                  <a:cxn ang="0">
                    <a:pos x="16" y="0"/>
                  </a:cxn>
                  <a:cxn ang="0">
                    <a:pos x="22" y="1"/>
                  </a:cxn>
                  <a:cxn ang="0">
                    <a:pos x="28" y="3"/>
                  </a:cxn>
                  <a:cxn ang="0">
                    <a:pos x="31" y="6"/>
                  </a:cxn>
                  <a:cxn ang="0">
                    <a:pos x="32" y="8"/>
                  </a:cxn>
                  <a:cxn ang="0">
                    <a:pos x="31" y="10"/>
                  </a:cxn>
                  <a:cxn ang="0">
                    <a:pos x="27" y="11"/>
                  </a:cxn>
                  <a:cxn ang="0">
                    <a:pos x="21" y="12"/>
                  </a:cxn>
                  <a:cxn ang="0">
                    <a:pos x="15" y="12"/>
                  </a:cxn>
                  <a:cxn ang="0">
                    <a:pos x="8" y="11"/>
                  </a:cxn>
                  <a:cxn ang="0">
                    <a:pos x="4" y="10"/>
                  </a:cxn>
                  <a:cxn ang="0">
                    <a:pos x="1" y="7"/>
                  </a:cxn>
                  <a:cxn ang="0">
                    <a:pos x="0" y="5"/>
                  </a:cxn>
                  <a:cxn ang="0">
                    <a:pos x="1" y="3"/>
                  </a:cxn>
                  <a:cxn ang="0">
                    <a:pos x="5" y="0"/>
                  </a:cxn>
                  <a:cxn ang="0">
                    <a:pos x="10" y="0"/>
                  </a:cxn>
                  <a:cxn ang="0">
                    <a:pos x="16" y="0"/>
                  </a:cxn>
                </a:cxnLst>
                <a:rect l="0" t="0" r="r" b="b"/>
                <a:pathLst>
                  <a:path w="32" h="12">
                    <a:moveTo>
                      <a:pt x="16" y="0"/>
                    </a:moveTo>
                    <a:lnTo>
                      <a:pt x="22" y="1"/>
                    </a:lnTo>
                    <a:lnTo>
                      <a:pt x="28" y="3"/>
                    </a:lnTo>
                    <a:lnTo>
                      <a:pt x="31" y="6"/>
                    </a:lnTo>
                    <a:lnTo>
                      <a:pt x="32" y="8"/>
                    </a:lnTo>
                    <a:lnTo>
                      <a:pt x="31" y="10"/>
                    </a:lnTo>
                    <a:lnTo>
                      <a:pt x="27" y="11"/>
                    </a:lnTo>
                    <a:lnTo>
                      <a:pt x="21" y="12"/>
                    </a:lnTo>
                    <a:lnTo>
                      <a:pt x="15" y="12"/>
                    </a:lnTo>
                    <a:lnTo>
                      <a:pt x="8" y="11"/>
                    </a:lnTo>
                    <a:lnTo>
                      <a:pt x="4" y="10"/>
                    </a:lnTo>
                    <a:lnTo>
                      <a:pt x="1" y="7"/>
                    </a:lnTo>
                    <a:lnTo>
                      <a:pt x="0" y="5"/>
                    </a:lnTo>
                    <a:lnTo>
                      <a:pt x="1" y="3"/>
                    </a:lnTo>
                    <a:lnTo>
                      <a:pt x="5" y="0"/>
                    </a:lnTo>
                    <a:lnTo>
                      <a:pt x="10" y="0"/>
                    </a:lnTo>
                    <a:lnTo>
                      <a:pt x="16" y="0"/>
                    </a:lnTo>
                    <a:close/>
                  </a:path>
                </a:pathLst>
              </a:custGeom>
              <a:solidFill>
                <a:srgbClr val="C6B59E"/>
              </a:solidFill>
              <a:ln w="9525">
                <a:noFill/>
                <a:round/>
                <a:headEnd/>
                <a:tailEnd/>
              </a:ln>
            </p:spPr>
            <p:txBody>
              <a:bodyPr/>
              <a:lstStyle/>
              <a:p>
                <a:endParaRPr lang="en-US"/>
              </a:p>
            </p:txBody>
          </p:sp>
          <p:sp>
            <p:nvSpPr>
              <p:cNvPr id="669" name="Freeform 194"/>
              <p:cNvSpPr>
                <a:spLocks/>
              </p:cNvSpPr>
              <p:nvPr/>
            </p:nvSpPr>
            <p:spPr bwMode="auto">
              <a:xfrm>
                <a:off x="2951" y="1349"/>
                <a:ext cx="19" cy="9"/>
              </a:xfrm>
              <a:custGeom>
                <a:avLst/>
                <a:gdLst/>
                <a:ahLst/>
                <a:cxnLst>
                  <a:cxn ang="0">
                    <a:pos x="0" y="24"/>
                  </a:cxn>
                  <a:cxn ang="0">
                    <a:pos x="116" y="0"/>
                  </a:cxn>
                  <a:cxn ang="0">
                    <a:pos x="116" y="22"/>
                  </a:cxn>
                  <a:cxn ang="0">
                    <a:pos x="85" y="33"/>
                  </a:cxn>
                  <a:cxn ang="0">
                    <a:pos x="0" y="55"/>
                  </a:cxn>
                  <a:cxn ang="0">
                    <a:pos x="0" y="24"/>
                  </a:cxn>
                </a:cxnLst>
                <a:rect l="0" t="0" r="r" b="b"/>
                <a:pathLst>
                  <a:path w="116" h="55">
                    <a:moveTo>
                      <a:pt x="0" y="24"/>
                    </a:moveTo>
                    <a:lnTo>
                      <a:pt x="116" y="0"/>
                    </a:lnTo>
                    <a:lnTo>
                      <a:pt x="116" y="22"/>
                    </a:lnTo>
                    <a:lnTo>
                      <a:pt x="85" y="33"/>
                    </a:lnTo>
                    <a:lnTo>
                      <a:pt x="0" y="55"/>
                    </a:lnTo>
                    <a:lnTo>
                      <a:pt x="0" y="24"/>
                    </a:lnTo>
                    <a:close/>
                  </a:path>
                </a:pathLst>
              </a:custGeom>
              <a:solidFill>
                <a:srgbClr val="33353A"/>
              </a:solidFill>
              <a:ln w="9525">
                <a:noFill/>
                <a:round/>
                <a:headEnd/>
                <a:tailEnd/>
              </a:ln>
            </p:spPr>
            <p:txBody>
              <a:bodyPr/>
              <a:lstStyle/>
              <a:p>
                <a:endParaRPr lang="en-US"/>
              </a:p>
            </p:txBody>
          </p:sp>
          <p:sp>
            <p:nvSpPr>
              <p:cNvPr id="670" name="Freeform 195"/>
              <p:cNvSpPr>
                <a:spLocks/>
              </p:cNvSpPr>
              <p:nvPr/>
            </p:nvSpPr>
            <p:spPr bwMode="auto">
              <a:xfrm>
                <a:off x="2952" y="1349"/>
                <a:ext cx="18" cy="8"/>
              </a:xfrm>
              <a:custGeom>
                <a:avLst/>
                <a:gdLst/>
                <a:ahLst/>
                <a:cxnLst>
                  <a:cxn ang="0">
                    <a:pos x="0" y="22"/>
                  </a:cxn>
                  <a:cxn ang="0">
                    <a:pos x="14" y="19"/>
                  </a:cxn>
                  <a:cxn ang="0">
                    <a:pos x="28" y="17"/>
                  </a:cxn>
                  <a:cxn ang="0">
                    <a:pos x="41" y="14"/>
                  </a:cxn>
                  <a:cxn ang="0">
                    <a:pos x="55" y="11"/>
                  </a:cxn>
                  <a:cxn ang="0">
                    <a:pos x="69" y="8"/>
                  </a:cxn>
                  <a:cxn ang="0">
                    <a:pos x="83" y="5"/>
                  </a:cxn>
                  <a:cxn ang="0">
                    <a:pos x="97" y="3"/>
                  </a:cxn>
                  <a:cxn ang="0">
                    <a:pos x="111" y="0"/>
                  </a:cxn>
                  <a:cxn ang="0">
                    <a:pos x="111" y="6"/>
                  </a:cxn>
                  <a:cxn ang="0">
                    <a:pos x="111" y="11"/>
                  </a:cxn>
                  <a:cxn ang="0">
                    <a:pos x="111" y="17"/>
                  </a:cxn>
                  <a:cxn ang="0">
                    <a:pos x="111" y="24"/>
                  </a:cxn>
                  <a:cxn ang="0">
                    <a:pos x="103" y="26"/>
                  </a:cxn>
                  <a:cxn ang="0">
                    <a:pos x="96" y="28"/>
                  </a:cxn>
                  <a:cxn ang="0">
                    <a:pos x="87" y="31"/>
                  </a:cxn>
                  <a:cxn ang="0">
                    <a:pos x="80" y="33"/>
                  </a:cxn>
                  <a:cxn ang="0">
                    <a:pos x="70" y="36"/>
                  </a:cxn>
                  <a:cxn ang="0">
                    <a:pos x="60" y="38"/>
                  </a:cxn>
                  <a:cxn ang="0">
                    <a:pos x="50" y="41"/>
                  </a:cxn>
                  <a:cxn ang="0">
                    <a:pos x="40" y="43"/>
                  </a:cxn>
                  <a:cxn ang="0">
                    <a:pos x="30" y="45"/>
                  </a:cxn>
                  <a:cxn ang="0">
                    <a:pos x="20" y="48"/>
                  </a:cxn>
                  <a:cxn ang="0">
                    <a:pos x="9" y="50"/>
                  </a:cxn>
                  <a:cxn ang="0">
                    <a:pos x="0" y="53"/>
                  </a:cxn>
                  <a:cxn ang="0">
                    <a:pos x="0" y="45"/>
                  </a:cxn>
                  <a:cxn ang="0">
                    <a:pos x="0" y="38"/>
                  </a:cxn>
                  <a:cxn ang="0">
                    <a:pos x="0" y="30"/>
                  </a:cxn>
                  <a:cxn ang="0">
                    <a:pos x="0" y="22"/>
                  </a:cxn>
                </a:cxnLst>
                <a:rect l="0" t="0" r="r" b="b"/>
                <a:pathLst>
                  <a:path w="111" h="53">
                    <a:moveTo>
                      <a:pt x="0" y="22"/>
                    </a:moveTo>
                    <a:lnTo>
                      <a:pt x="14" y="19"/>
                    </a:lnTo>
                    <a:lnTo>
                      <a:pt x="28" y="17"/>
                    </a:lnTo>
                    <a:lnTo>
                      <a:pt x="41" y="14"/>
                    </a:lnTo>
                    <a:lnTo>
                      <a:pt x="55" y="11"/>
                    </a:lnTo>
                    <a:lnTo>
                      <a:pt x="69" y="8"/>
                    </a:lnTo>
                    <a:lnTo>
                      <a:pt x="83" y="5"/>
                    </a:lnTo>
                    <a:lnTo>
                      <a:pt x="97" y="3"/>
                    </a:lnTo>
                    <a:lnTo>
                      <a:pt x="111" y="0"/>
                    </a:lnTo>
                    <a:lnTo>
                      <a:pt x="111" y="6"/>
                    </a:lnTo>
                    <a:lnTo>
                      <a:pt x="111" y="11"/>
                    </a:lnTo>
                    <a:lnTo>
                      <a:pt x="111" y="17"/>
                    </a:lnTo>
                    <a:lnTo>
                      <a:pt x="111" y="24"/>
                    </a:lnTo>
                    <a:lnTo>
                      <a:pt x="103" y="26"/>
                    </a:lnTo>
                    <a:lnTo>
                      <a:pt x="96" y="28"/>
                    </a:lnTo>
                    <a:lnTo>
                      <a:pt x="87" y="31"/>
                    </a:lnTo>
                    <a:lnTo>
                      <a:pt x="80" y="33"/>
                    </a:lnTo>
                    <a:lnTo>
                      <a:pt x="70" y="36"/>
                    </a:lnTo>
                    <a:lnTo>
                      <a:pt x="60" y="38"/>
                    </a:lnTo>
                    <a:lnTo>
                      <a:pt x="50" y="41"/>
                    </a:lnTo>
                    <a:lnTo>
                      <a:pt x="40" y="43"/>
                    </a:lnTo>
                    <a:lnTo>
                      <a:pt x="30" y="45"/>
                    </a:lnTo>
                    <a:lnTo>
                      <a:pt x="20" y="48"/>
                    </a:lnTo>
                    <a:lnTo>
                      <a:pt x="9" y="50"/>
                    </a:lnTo>
                    <a:lnTo>
                      <a:pt x="0" y="53"/>
                    </a:lnTo>
                    <a:lnTo>
                      <a:pt x="0" y="45"/>
                    </a:lnTo>
                    <a:lnTo>
                      <a:pt x="0" y="38"/>
                    </a:lnTo>
                    <a:lnTo>
                      <a:pt x="0" y="30"/>
                    </a:lnTo>
                    <a:lnTo>
                      <a:pt x="0" y="22"/>
                    </a:lnTo>
                    <a:close/>
                  </a:path>
                </a:pathLst>
              </a:custGeom>
              <a:solidFill>
                <a:srgbClr val="3A3538"/>
              </a:solidFill>
              <a:ln w="9525">
                <a:noFill/>
                <a:round/>
                <a:headEnd/>
                <a:tailEnd/>
              </a:ln>
            </p:spPr>
            <p:txBody>
              <a:bodyPr/>
              <a:lstStyle/>
              <a:p>
                <a:endParaRPr lang="en-US"/>
              </a:p>
            </p:txBody>
          </p:sp>
          <p:sp>
            <p:nvSpPr>
              <p:cNvPr id="671" name="Freeform 196"/>
              <p:cNvSpPr>
                <a:spLocks/>
              </p:cNvSpPr>
              <p:nvPr/>
            </p:nvSpPr>
            <p:spPr bwMode="auto">
              <a:xfrm>
                <a:off x="2953" y="1349"/>
                <a:ext cx="17" cy="8"/>
              </a:xfrm>
              <a:custGeom>
                <a:avLst/>
                <a:gdLst/>
                <a:ahLst/>
                <a:cxnLst>
                  <a:cxn ang="0">
                    <a:pos x="0" y="21"/>
                  </a:cxn>
                  <a:cxn ang="0">
                    <a:pos x="13" y="18"/>
                  </a:cxn>
                  <a:cxn ang="0">
                    <a:pos x="27" y="16"/>
                  </a:cxn>
                  <a:cxn ang="0">
                    <a:pos x="40" y="13"/>
                  </a:cxn>
                  <a:cxn ang="0">
                    <a:pos x="54" y="10"/>
                  </a:cxn>
                  <a:cxn ang="0">
                    <a:pos x="66" y="8"/>
                  </a:cxn>
                  <a:cxn ang="0">
                    <a:pos x="79" y="5"/>
                  </a:cxn>
                  <a:cxn ang="0">
                    <a:pos x="92" y="3"/>
                  </a:cxn>
                  <a:cxn ang="0">
                    <a:pos x="105" y="0"/>
                  </a:cxn>
                  <a:cxn ang="0">
                    <a:pos x="105" y="6"/>
                  </a:cxn>
                  <a:cxn ang="0">
                    <a:pos x="105" y="11"/>
                  </a:cxn>
                  <a:cxn ang="0">
                    <a:pos x="105" y="17"/>
                  </a:cxn>
                  <a:cxn ang="0">
                    <a:pos x="105" y="24"/>
                  </a:cxn>
                  <a:cxn ang="0">
                    <a:pos x="97" y="26"/>
                  </a:cxn>
                  <a:cxn ang="0">
                    <a:pos x="90" y="28"/>
                  </a:cxn>
                  <a:cxn ang="0">
                    <a:pos x="81" y="31"/>
                  </a:cxn>
                  <a:cxn ang="0">
                    <a:pos x="74" y="33"/>
                  </a:cxn>
                  <a:cxn ang="0">
                    <a:pos x="64" y="35"/>
                  </a:cxn>
                  <a:cxn ang="0">
                    <a:pos x="56" y="37"/>
                  </a:cxn>
                  <a:cxn ang="0">
                    <a:pos x="46" y="40"/>
                  </a:cxn>
                  <a:cxn ang="0">
                    <a:pos x="38" y="42"/>
                  </a:cxn>
                  <a:cxn ang="0">
                    <a:pos x="28" y="44"/>
                  </a:cxn>
                  <a:cxn ang="0">
                    <a:pos x="18" y="46"/>
                  </a:cxn>
                  <a:cxn ang="0">
                    <a:pos x="10" y="49"/>
                  </a:cxn>
                  <a:cxn ang="0">
                    <a:pos x="0" y="51"/>
                  </a:cxn>
                  <a:cxn ang="0">
                    <a:pos x="0" y="44"/>
                  </a:cxn>
                  <a:cxn ang="0">
                    <a:pos x="0" y="37"/>
                  </a:cxn>
                  <a:cxn ang="0">
                    <a:pos x="0" y="29"/>
                  </a:cxn>
                  <a:cxn ang="0">
                    <a:pos x="0" y="21"/>
                  </a:cxn>
                </a:cxnLst>
                <a:rect l="0" t="0" r="r" b="b"/>
                <a:pathLst>
                  <a:path w="105" h="51">
                    <a:moveTo>
                      <a:pt x="0" y="21"/>
                    </a:moveTo>
                    <a:lnTo>
                      <a:pt x="13" y="18"/>
                    </a:lnTo>
                    <a:lnTo>
                      <a:pt x="27" y="16"/>
                    </a:lnTo>
                    <a:lnTo>
                      <a:pt x="40" y="13"/>
                    </a:lnTo>
                    <a:lnTo>
                      <a:pt x="54" y="10"/>
                    </a:lnTo>
                    <a:lnTo>
                      <a:pt x="66" y="8"/>
                    </a:lnTo>
                    <a:lnTo>
                      <a:pt x="79" y="5"/>
                    </a:lnTo>
                    <a:lnTo>
                      <a:pt x="92" y="3"/>
                    </a:lnTo>
                    <a:lnTo>
                      <a:pt x="105" y="0"/>
                    </a:lnTo>
                    <a:lnTo>
                      <a:pt x="105" y="6"/>
                    </a:lnTo>
                    <a:lnTo>
                      <a:pt x="105" y="11"/>
                    </a:lnTo>
                    <a:lnTo>
                      <a:pt x="105" y="17"/>
                    </a:lnTo>
                    <a:lnTo>
                      <a:pt x="105" y="24"/>
                    </a:lnTo>
                    <a:lnTo>
                      <a:pt x="97" y="26"/>
                    </a:lnTo>
                    <a:lnTo>
                      <a:pt x="90" y="28"/>
                    </a:lnTo>
                    <a:lnTo>
                      <a:pt x="81" y="31"/>
                    </a:lnTo>
                    <a:lnTo>
                      <a:pt x="74" y="33"/>
                    </a:lnTo>
                    <a:lnTo>
                      <a:pt x="64" y="35"/>
                    </a:lnTo>
                    <a:lnTo>
                      <a:pt x="56" y="37"/>
                    </a:lnTo>
                    <a:lnTo>
                      <a:pt x="46" y="40"/>
                    </a:lnTo>
                    <a:lnTo>
                      <a:pt x="38" y="42"/>
                    </a:lnTo>
                    <a:lnTo>
                      <a:pt x="28" y="44"/>
                    </a:lnTo>
                    <a:lnTo>
                      <a:pt x="18" y="46"/>
                    </a:lnTo>
                    <a:lnTo>
                      <a:pt x="10" y="49"/>
                    </a:lnTo>
                    <a:lnTo>
                      <a:pt x="0" y="51"/>
                    </a:lnTo>
                    <a:lnTo>
                      <a:pt x="0" y="44"/>
                    </a:lnTo>
                    <a:lnTo>
                      <a:pt x="0" y="37"/>
                    </a:lnTo>
                    <a:lnTo>
                      <a:pt x="0" y="29"/>
                    </a:lnTo>
                    <a:lnTo>
                      <a:pt x="0" y="21"/>
                    </a:lnTo>
                    <a:close/>
                  </a:path>
                </a:pathLst>
              </a:custGeom>
              <a:solidFill>
                <a:srgbClr val="3F3835"/>
              </a:solidFill>
              <a:ln w="9525">
                <a:noFill/>
                <a:round/>
                <a:headEnd/>
                <a:tailEnd/>
              </a:ln>
            </p:spPr>
            <p:txBody>
              <a:bodyPr/>
              <a:lstStyle/>
              <a:p>
                <a:endParaRPr lang="en-US"/>
              </a:p>
            </p:txBody>
          </p:sp>
          <p:sp>
            <p:nvSpPr>
              <p:cNvPr id="672" name="Freeform 197"/>
              <p:cNvSpPr>
                <a:spLocks/>
              </p:cNvSpPr>
              <p:nvPr/>
            </p:nvSpPr>
            <p:spPr bwMode="auto">
              <a:xfrm>
                <a:off x="2954" y="1349"/>
                <a:ext cx="17" cy="8"/>
              </a:xfrm>
              <a:custGeom>
                <a:avLst/>
                <a:gdLst/>
                <a:ahLst/>
                <a:cxnLst>
                  <a:cxn ang="0">
                    <a:pos x="0" y="20"/>
                  </a:cxn>
                  <a:cxn ang="0">
                    <a:pos x="12" y="17"/>
                  </a:cxn>
                  <a:cxn ang="0">
                    <a:pos x="24" y="15"/>
                  </a:cxn>
                  <a:cxn ang="0">
                    <a:pos x="37" y="12"/>
                  </a:cxn>
                  <a:cxn ang="0">
                    <a:pos x="50" y="10"/>
                  </a:cxn>
                  <a:cxn ang="0">
                    <a:pos x="61" y="8"/>
                  </a:cxn>
                  <a:cxn ang="0">
                    <a:pos x="74" y="5"/>
                  </a:cxn>
                  <a:cxn ang="0">
                    <a:pos x="86" y="3"/>
                  </a:cxn>
                  <a:cxn ang="0">
                    <a:pos x="99" y="0"/>
                  </a:cxn>
                  <a:cxn ang="0">
                    <a:pos x="99" y="6"/>
                  </a:cxn>
                  <a:cxn ang="0">
                    <a:pos x="99" y="12"/>
                  </a:cxn>
                  <a:cxn ang="0">
                    <a:pos x="99" y="18"/>
                  </a:cxn>
                  <a:cxn ang="0">
                    <a:pos x="99" y="24"/>
                  </a:cxn>
                  <a:cxn ang="0">
                    <a:pos x="91" y="26"/>
                  </a:cxn>
                  <a:cxn ang="0">
                    <a:pos x="83" y="28"/>
                  </a:cxn>
                  <a:cxn ang="0">
                    <a:pos x="75" y="31"/>
                  </a:cxn>
                  <a:cxn ang="0">
                    <a:pos x="68" y="33"/>
                  </a:cxn>
                  <a:cxn ang="0">
                    <a:pos x="59" y="35"/>
                  </a:cxn>
                  <a:cxn ang="0">
                    <a:pos x="51" y="37"/>
                  </a:cxn>
                  <a:cxn ang="0">
                    <a:pos x="42" y="39"/>
                  </a:cxn>
                  <a:cxn ang="0">
                    <a:pos x="34" y="41"/>
                  </a:cxn>
                  <a:cxn ang="0">
                    <a:pos x="25" y="44"/>
                  </a:cxn>
                  <a:cxn ang="0">
                    <a:pos x="17" y="46"/>
                  </a:cxn>
                  <a:cxn ang="0">
                    <a:pos x="8" y="48"/>
                  </a:cxn>
                  <a:cxn ang="0">
                    <a:pos x="0" y="50"/>
                  </a:cxn>
                  <a:cxn ang="0">
                    <a:pos x="0" y="43"/>
                  </a:cxn>
                  <a:cxn ang="0">
                    <a:pos x="0" y="35"/>
                  </a:cxn>
                  <a:cxn ang="0">
                    <a:pos x="0" y="28"/>
                  </a:cxn>
                  <a:cxn ang="0">
                    <a:pos x="0" y="20"/>
                  </a:cxn>
                </a:cxnLst>
                <a:rect l="0" t="0" r="r" b="b"/>
                <a:pathLst>
                  <a:path w="99" h="50">
                    <a:moveTo>
                      <a:pt x="0" y="20"/>
                    </a:moveTo>
                    <a:lnTo>
                      <a:pt x="12" y="17"/>
                    </a:lnTo>
                    <a:lnTo>
                      <a:pt x="24" y="15"/>
                    </a:lnTo>
                    <a:lnTo>
                      <a:pt x="37" y="12"/>
                    </a:lnTo>
                    <a:lnTo>
                      <a:pt x="50" y="10"/>
                    </a:lnTo>
                    <a:lnTo>
                      <a:pt x="61" y="8"/>
                    </a:lnTo>
                    <a:lnTo>
                      <a:pt x="74" y="5"/>
                    </a:lnTo>
                    <a:lnTo>
                      <a:pt x="86" y="3"/>
                    </a:lnTo>
                    <a:lnTo>
                      <a:pt x="99" y="0"/>
                    </a:lnTo>
                    <a:lnTo>
                      <a:pt x="99" y="6"/>
                    </a:lnTo>
                    <a:lnTo>
                      <a:pt x="99" y="12"/>
                    </a:lnTo>
                    <a:lnTo>
                      <a:pt x="99" y="18"/>
                    </a:lnTo>
                    <a:lnTo>
                      <a:pt x="99" y="24"/>
                    </a:lnTo>
                    <a:lnTo>
                      <a:pt x="91" y="26"/>
                    </a:lnTo>
                    <a:lnTo>
                      <a:pt x="83" y="28"/>
                    </a:lnTo>
                    <a:lnTo>
                      <a:pt x="75" y="31"/>
                    </a:lnTo>
                    <a:lnTo>
                      <a:pt x="68" y="33"/>
                    </a:lnTo>
                    <a:lnTo>
                      <a:pt x="59" y="35"/>
                    </a:lnTo>
                    <a:lnTo>
                      <a:pt x="51" y="37"/>
                    </a:lnTo>
                    <a:lnTo>
                      <a:pt x="42" y="39"/>
                    </a:lnTo>
                    <a:lnTo>
                      <a:pt x="34" y="41"/>
                    </a:lnTo>
                    <a:lnTo>
                      <a:pt x="25" y="44"/>
                    </a:lnTo>
                    <a:lnTo>
                      <a:pt x="17" y="46"/>
                    </a:lnTo>
                    <a:lnTo>
                      <a:pt x="8" y="48"/>
                    </a:lnTo>
                    <a:lnTo>
                      <a:pt x="0" y="50"/>
                    </a:lnTo>
                    <a:lnTo>
                      <a:pt x="0" y="43"/>
                    </a:lnTo>
                    <a:lnTo>
                      <a:pt x="0" y="35"/>
                    </a:lnTo>
                    <a:lnTo>
                      <a:pt x="0" y="28"/>
                    </a:lnTo>
                    <a:lnTo>
                      <a:pt x="0" y="20"/>
                    </a:lnTo>
                    <a:close/>
                  </a:path>
                </a:pathLst>
              </a:custGeom>
              <a:solidFill>
                <a:srgbClr val="473833"/>
              </a:solidFill>
              <a:ln w="9525">
                <a:noFill/>
                <a:round/>
                <a:headEnd/>
                <a:tailEnd/>
              </a:ln>
            </p:spPr>
            <p:txBody>
              <a:bodyPr/>
              <a:lstStyle/>
              <a:p>
                <a:endParaRPr lang="en-US"/>
              </a:p>
            </p:txBody>
          </p:sp>
          <p:sp>
            <p:nvSpPr>
              <p:cNvPr id="673" name="Freeform 198"/>
              <p:cNvSpPr>
                <a:spLocks/>
              </p:cNvSpPr>
              <p:nvPr/>
            </p:nvSpPr>
            <p:spPr bwMode="auto">
              <a:xfrm>
                <a:off x="2955" y="1349"/>
                <a:ext cx="16" cy="8"/>
              </a:xfrm>
              <a:custGeom>
                <a:avLst/>
                <a:gdLst/>
                <a:ahLst/>
                <a:cxnLst>
                  <a:cxn ang="0">
                    <a:pos x="0" y="19"/>
                  </a:cxn>
                  <a:cxn ang="0">
                    <a:pos x="12" y="17"/>
                  </a:cxn>
                  <a:cxn ang="0">
                    <a:pos x="23" y="14"/>
                  </a:cxn>
                  <a:cxn ang="0">
                    <a:pos x="35" y="12"/>
                  </a:cxn>
                  <a:cxn ang="0">
                    <a:pos x="47" y="10"/>
                  </a:cxn>
                  <a:cxn ang="0">
                    <a:pos x="59" y="8"/>
                  </a:cxn>
                  <a:cxn ang="0">
                    <a:pos x="70" y="5"/>
                  </a:cxn>
                  <a:cxn ang="0">
                    <a:pos x="82" y="3"/>
                  </a:cxn>
                  <a:cxn ang="0">
                    <a:pos x="94" y="0"/>
                  </a:cxn>
                  <a:cxn ang="0">
                    <a:pos x="94" y="6"/>
                  </a:cxn>
                  <a:cxn ang="0">
                    <a:pos x="94" y="12"/>
                  </a:cxn>
                  <a:cxn ang="0">
                    <a:pos x="94" y="18"/>
                  </a:cxn>
                  <a:cxn ang="0">
                    <a:pos x="94" y="25"/>
                  </a:cxn>
                  <a:cxn ang="0">
                    <a:pos x="86" y="27"/>
                  </a:cxn>
                  <a:cxn ang="0">
                    <a:pos x="79" y="29"/>
                  </a:cxn>
                  <a:cxn ang="0">
                    <a:pos x="70" y="31"/>
                  </a:cxn>
                  <a:cxn ang="0">
                    <a:pos x="63" y="33"/>
                  </a:cxn>
                  <a:cxn ang="0">
                    <a:pos x="55" y="35"/>
                  </a:cxn>
                  <a:cxn ang="0">
                    <a:pos x="48" y="37"/>
                  </a:cxn>
                  <a:cxn ang="0">
                    <a:pos x="39" y="39"/>
                  </a:cxn>
                  <a:cxn ang="0">
                    <a:pos x="32" y="40"/>
                  </a:cxn>
                  <a:cxn ang="0">
                    <a:pos x="24" y="42"/>
                  </a:cxn>
                  <a:cxn ang="0">
                    <a:pos x="16" y="44"/>
                  </a:cxn>
                  <a:cxn ang="0">
                    <a:pos x="9" y="46"/>
                  </a:cxn>
                  <a:cxn ang="0">
                    <a:pos x="1" y="48"/>
                  </a:cxn>
                  <a:cxn ang="0">
                    <a:pos x="1" y="41"/>
                  </a:cxn>
                  <a:cxn ang="0">
                    <a:pos x="1" y="34"/>
                  </a:cxn>
                  <a:cxn ang="0">
                    <a:pos x="1" y="27"/>
                  </a:cxn>
                  <a:cxn ang="0">
                    <a:pos x="0" y="19"/>
                  </a:cxn>
                </a:cxnLst>
                <a:rect l="0" t="0" r="r" b="b"/>
                <a:pathLst>
                  <a:path w="94" h="48">
                    <a:moveTo>
                      <a:pt x="0" y="19"/>
                    </a:moveTo>
                    <a:lnTo>
                      <a:pt x="12" y="17"/>
                    </a:lnTo>
                    <a:lnTo>
                      <a:pt x="23" y="14"/>
                    </a:lnTo>
                    <a:lnTo>
                      <a:pt x="35" y="12"/>
                    </a:lnTo>
                    <a:lnTo>
                      <a:pt x="47" y="10"/>
                    </a:lnTo>
                    <a:lnTo>
                      <a:pt x="59" y="8"/>
                    </a:lnTo>
                    <a:lnTo>
                      <a:pt x="70" y="5"/>
                    </a:lnTo>
                    <a:lnTo>
                      <a:pt x="82" y="3"/>
                    </a:lnTo>
                    <a:lnTo>
                      <a:pt x="94" y="0"/>
                    </a:lnTo>
                    <a:lnTo>
                      <a:pt x="94" y="6"/>
                    </a:lnTo>
                    <a:lnTo>
                      <a:pt x="94" y="12"/>
                    </a:lnTo>
                    <a:lnTo>
                      <a:pt x="94" y="18"/>
                    </a:lnTo>
                    <a:lnTo>
                      <a:pt x="94" y="25"/>
                    </a:lnTo>
                    <a:lnTo>
                      <a:pt x="86" y="27"/>
                    </a:lnTo>
                    <a:lnTo>
                      <a:pt x="79" y="29"/>
                    </a:lnTo>
                    <a:lnTo>
                      <a:pt x="70" y="31"/>
                    </a:lnTo>
                    <a:lnTo>
                      <a:pt x="63" y="33"/>
                    </a:lnTo>
                    <a:lnTo>
                      <a:pt x="55" y="35"/>
                    </a:lnTo>
                    <a:lnTo>
                      <a:pt x="48" y="37"/>
                    </a:lnTo>
                    <a:lnTo>
                      <a:pt x="39" y="39"/>
                    </a:lnTo>
                    <a:lnTo>
                      <a:pt x="32" y="40"/>
                    </a:lnTo>
                    <a:lnTo>
                      <a:pt x="24" y="42"/>
                    </a:lnTo>
                    <a:lnTo>
                      <a:pt x="16" y="44"/>
                    </a:lnTo>
                    <a:lnTo>
                      <a:pt x="9" y="46"/>
                    </a:lnTo>
                    <a:lnTo>
                      <a:pt x="1" y="48"/>
                    </a:lnTo>
                    <a:lnTo>
                      <a:pt x="1" y="41"/>
                    </a:lnTo>
                    <a:lnTo>
                      <a:pt x="1" y="34"/>
                    </a:lnTo>
                    <a:lnTo>
                      <a:pt x="1" y="27"/>
                    </a:lnTo>
                    <a:lnTo>
                      <a:pt x="0" y="19"/>
                    </a:lnTo>
                    <a:close/>
                  </a:path>
                </a:pathLst>
              </a:custGeom>
              <a:solidFill>
                <a:srgbClr val="4F3A30"/>
              </a:solidFill>
              <a:ln w="9525">
                <a:noFill/>
                <a:round/>
                <a:headEnd/>
                <a:tailEnd/>
              </a:ln>
            </p:spPr>
            <p:txBody>
              <a:bodyPr/>
              <a:lstStyle/>
              <a:p>
                <a:endParaRPr lang="en-US"/>
              </a:p>
            </p:txBody>
          </p:sp>
          <p:sp>
            <p:nvSpPr>
              <p:cNvPr id="674" name="Freeform 199"/>
              <p:cNvSpPr>
                <a:spLocks/>
              </p:cNvSpPr>
              <p:nvPr/>
            </p:nvSpPr>
            <p:spPr bwMode="auto">
              <a:xfrm>
                <a:off x="2956" y="1349"/>
                <a:ext cx="15" cy="7"/>
              </a:xfrm>
              <a:custGeom>
                <a:avLst/>
                <a:gdLst/>
                <a:ahLst/>
                <a:cxnLst>
                  <a:cxn ang="0">
                    <a:pos x="0" y="17"/>
                  </a:cxn>
                  <a:cxn ang="0">
                    <a:pos x="11" y="15"/>
                  </a:cxn>
                  <a:cxn ang="0">
                    <a:pos x="22" y="13"/>
                  </a:cxn>
                  <a:cxn ang="0">
                    <a:pos x="32" y="10"/>
                  </a:cxn>
                  <a:cxn ang="0">
                    <a:pos x="44" y="8"/>
                  </a:cxn>
                  <a:cxn ang="0">
                    <a:pos x="55" y="6"/>
                  </a:cxn>
                  <a:cxn ang="0">
                    <a:pos x="65" y="4"/>
                  </a:cxn>
                  <a:cxn ang="0">
                    <a:pos x="77" y="2"/>
                  </a:cxn>
                  <a:cxn ang="0">
                    <a:pos x="88" y="0"/>
                  </a:cxn>
                  <a:cxn ang="0">
                    <a:pos x="88" y="5"/>
                  </a:cxn>
                  <a:cxn ang="0">
                    <a:pos x="88" y="11"/>
                  </a:cxn>
                  <a:cxn ang="0">
                    <a:pos x="88" y="17"/>
                  </a:cxn>
                  <a:cxn ang="0">
                    <a:pos x="88" y="24"/>
                  </a:cxn>
                  <a:cxn ang="0">
                    <a:pos x="80" y="26"/>
                  </a:cxn>
                  <a:cxn ang="0">
                    <a:pos x="73" y="28"/>
                  </a:cxn>
                  <a:cxn ang="0">
                    <a:pos x="65" y="30"/>
                  </a:cxn>
                  <a:cxn ang="0">
                    <a:pos x="58" y="32"/>
                  </a:cxn>
                  <a:cxn ang="0">
                    <a:pos x="50" y="34"/>
                  </a:cxn>
                  <a:cxn ang="0">
                    <a:pos x="44" y="36"/>
                  </a:cxn>
                  <a:cxn ang="0">
                    <a:pos x="37" y="37"/>
                  </a:cxn>
                  <a:cxn ang="0">
                    <a:pos x="30" y="39"/>
                  </a:cxn>
                  <a:cxn ang="0">
                    <a:pos x="23" y="41"/>
                  </a:cxn>
                  <a:cxn ang="0">
                    <a:pos x="15" y="42"/>
                  </a:cxn>
                  <a:cxn ang="0">
                    <a:pos x="9" y="44"/>
                  </a:cxn>
                  <a:cxn ang="0">
                    <a:pos x="1" y="46"/>
                  </a:cxn>
                  <a:cxn ang="0">
                    <a:pos x="1" y="39"/>
                  </a:cxn>
                  <a:cxn ang="0">
                    <a:pos x="1" y="32"/>
                  </a:cxn>
                  <a:cxn ang="0">
                    <a:pos x="0" y="25"/>
                  </a:cxn>
                  <a:cxn ang="0">
                    <a:pos x="0" y="17"/>
                  </a:cxn>
                </a:cxnLst>
                <a:rect l="0" t="0" r="r" b="b"/>
                <a:pathLst>
                  <a:path w="88" h="46">
                    <a:moveTo>
                      <a:pt x="0" y="17"/>
                    </a:moveTo>
                    <a:lnTo>
                      <a:pt x="11" y="15"/>
                    </a:lnTo>
                    <a:lnTo>
                      <a:pt x="22" y="13"/>
                    </a:lnTo>
                    <a:lnTo>
                      <a:pt x="32" y="10"/>
                    </a:lnTo>
                    <a:lnTo>
                      <a:pt x="44" y="8"/>
                    </a:lnTo>
                    <a:lnTo>
                      <a:pt x="55" y="6"/>
                    </a:lnTo>
                    <a:lnTo>
                      <a:pt x="65" y="4"/>
                    </a:lnTo>
                    <a:lnTo>
                      <a:pt x="77" y="2"/>
                    </a:lnTo>
                    <a:lnTo>
                      <a:pt x="88" y="0"/>
                    </a:lnTo>
                    <a:lnTo>
                      <a:pt x="88" y="5"/>
                    </a:lnTo>
                    <a:lnTo>
                      <a:pt x="88" y="11"/>
                    </a:lnTo>
                    <a:lnTo>
                      <a:pt x="88" y="17"/>
                    </a:lnTo>
                    <a:lnTo>
                      <a:pt x="88" y="24"/>
                    </a:lnTo>
                    <a:lnTo>
                      <a:pt x="80" y="26"/>
                    </a:lnTo>
                    <a:lnTo>
                      <a:pt x="73" y="28"/>
                    </a:lnTo>
                    <a:lnTo>
                      <a:pt x="65" y="30"/>
                    </a:lnTo>
                    <a:lnTo>
                      <a:pt x="58" y="32"/>
                    </a:lnTo>
                    <a:lnTo>
                      <a:pt x="50" y="34"/>
                    </a:lnTo>
                    <a:lnTo>
                      <a:pt x="44" y="36"/>
                    </a:lnTo>
                    <a:lnTo>
                      <a:pt x="37" y="37"/>
                    </a:lnTo>
                    <a:lnTo>
                      <a:pt x="30" y="39"/>
                    </a:lnTo>
                    <a:lnTo>
                      <a:pt x="23" y="41"/>
                    </a:lnTo>
                    <a:lnTo>
                      <a:pt x="15" y="42"/>
                    </a:lnTo>
                    <a:lnTo>
                      <a:pt x="9" y="44"/>
                    </a:lnTo>
                    <a:lnTo>
                      <a:pt x="1" y="46"/>
                    </a:lnTo>
                    <a:lnTo>
                      <a:pt x="1" y="39"/>
                    </a:lnTo>
                    <a:lnTo>
                      <a:pt x="1" y="32"/>
                    </a:lnTo>
                    <a:lnTo>
                      <a:pt x="0" y="25"/>
                    </a:lnTo>
                    <a:lnTo>
                      <a:pt x="0" y="17"/>
                    </a:lnTo>
                    <a:close/>
                  </a:path>
                </a:pathLst>
              </a:custGeom>
              <a:solidFill>
                <a:srgbClr val="543A2D"/>
              </a:solidFill>
              <a:ln w="9525">
                <a:noFill/>
                <a:round/>
                <a:headEnd/>
                <a:tailEnd/>
              </a:ln>
            </p:spPr>
            <p:txBody>
              <a:bodyPr/>
              <a:lstStyle/>
              <a:p>
                <a:endParaRPr lang="en-US"/>
              </a:p>
            </p:txBody>
          </p:sp>
          <p:sp>
            <p:nvSpPr>
              <p:cNvPr id="675" name="Freeform 200"/>
              <p:cNvSpPr>
                <a:spLocks/>
              </p:cNvSpPr>
              <p:nvPr/>
            </p:nvSpPr>
            <p:spPr bwMode="auto">
              <a:xfrm>
                <a:off x="2957" y="1349"/>
                <a:ext cx="14" cy="7"/>
              </a:xfrm>
              <a:custGeom>
                <a:avLst/>
                <a:gdLst/>
                <a:ahLst/>
                <a:cxnLst>
                  <a:cxn ang="0">
                    <a:pos x="0" y="16"/>
                  </a:cxn>
                  <a:cxn ang="0">
                    <a:pos x="9" y="14"/>
                  </a:cxn>
                  <a:cxn ang="0">
                    <a:pos x="20" y="12"/>
                  </a:cxn>
                  <a:cxn ang="0">
                    <a:pos x="30" y="10"/>
                  </a:cxn>
                  <a:cxn ang="0">
                    <a:pos x="40" y="8"/>
                  </a:cxn>
                  <a:cxn ang="0">
                    <a:pos x="50" y="6"/>
                  </a:cxn>
                  <a:cxn ang="0">
                    <a:pos x="60" y="4"/>
                  </a:cxn>
                  <a:cxn ang="0">
                    <a:pos x="70" y="2"/>
                  </a:cxn>
                  <a:cxn ang="0">
                    <a:pos x="81" y="0"/>
                  </a:cxn>
                  <a:cxn ang="0">
                    <a:pos x="81" y="6"/>
                  </a:cxn>
                  <a:cxn ang="0">
                    <a:pos x="81" y="12"/>
                  </a:cxn>
                  <a:cxn ang="0">
                    <a:pos x="81" y="18"/>
                  </a:cxn>
                  <a:cxn ang="0">
                    <a:pos x="81" y="25"/>
                  </a:cxn>
                  <a:cxn ang="0">
                    <a:pos x="73" y="27"/>
                  </a:cxn>
                  <a:cxn ang="0">
                    <a:pos x="66" y="28"/>
                  </a:cxn>
                  <a:cxn ang="0">
                    <a:pos x="58" y="30"/>
                  </a:cxn>
                  <a:cxn ang="0">
                    <a:pos x="51" y="32"/>
                  </a:cxn>
                  <a:cxn ang="0">
                    <a:pos x="44" y="33"/>
                  </a:cxn>
                  <a:cxn ang="0">
                    <a:pos x="38" y="35"/>
                  </a:cxn>
                  <a:cxn ang="0">
                    <a:pos x="32" y="36"/>
                  </a:cxn>
                  <a:cxn ang="0">
                    <a:pos x="26" y="38"/>
                  </a:cxn>
                  <a:cxn ang="0">
                    <a:pos x="20" y="39"/>
                  </a:cxn>
                  <a:cxn ang="0">
                    <a:pos x="14" y="41"/>
                  </a:cxn>
                  <a:cxn ang="0">
                    <a:pos x="8" y="42"/>
                  </a:cxn>
                  <a:cxn ang="0">
                    <a:pos x="2" y="44"/>
                  </a:cxn>
                  <a:cxn ang="0">
                    <a:pos x="2" y="37"/>
                  </a:cxn>
                  <a:cxn ang="0">
                    <a:pos x="1" y="30"/>
                  </a:cxn>
                  <a:cxn ang="0">
                    <a:pos x="0" y="24"/>
                  </a:cxn>
                  <a:cxn ang="0">
                    <a:pos x="0" y="16"/>
                  </a:cxn>
                </a:cxnLst>
                <a:rect l="0" t="0" r="r" b="b"/>
                <a:pathLst>
                  <a:path w="81" h="44">
                    <a:moveTo>
                      <a:pt x="0" y="16"/>
                    </a:moveTo>
                    <a:lnTo>
                      <a:pt x="9" y="14"/>
                    </a:lnTo>
                    <a:lnTo>
                      <a:pt x="20" y="12"/>
                    </a:lnTo>
                    <a:lnTo>
                      <a:pt x="30" y="10"/>
                    </a:lnTo>
                    <a:lnTo>
                      <a:pt x="40" y="8"/>
                    </a:lnTo>
                    <a:lnTo>
                      <a:pt x="50" y="6"/>
                    </a:lnTo>
                    <a:lnTo>
                      <a:pt x="60" y="4"/>
                    </a:lnTo>
                    <a:lnTo>
                      <a:pt x="70" y="2"/>
                    </a:lnTo>
                    <a:lnTo>
                      <a:pt x="81" y="0"/>
                    </a:lnTo>
                    <a:lnTo>
                      <a:pt x="81" y="6"/>
                    </a:lnTo>
                    <a:lnTo>
                      <a:pt x="81" y="12"/>
                    </a:lnTo>
                    <a:lnTo>
                      <a:pt x="81" y="18"/>
                    </a:lnTo>
                    <a:lnTo>
                      <a:pt x="81" y="25"/>
                    </a:lnTo>
                    <a:lnTo>
                      <a:pt x="73" y="27"/>
                    </a:lnTo>
                    <a:lnTo>
                      <a:pt x="66" y="28"/>
                    </a:lnTo>
                    <a:lnTo>
                      <a:pt x="58" y="30"/>
                    </a:lnTo>
                    <a:lnTo>
                      <a:pt x="51" y="32"/>
                    </a:lnTo>
                    <a:lnTo>
                      <a:pt x="44" y="33"/>
                    </a:lnTo>
                    <a:lnTo>
                      <a:pt x="38" y="35"/>
                    </a:lnTo>
                    <a:lnTo>
                      <a:pt x="32" y="36"/>
                    </a:lnTo>
                    <a:lnTo>
                      <a:pt x="26" y="38"/>
                    </a:lnTo>
                    <a:lnTo>
                      <a:pt x="20" y="39"/>
                    </a:lnTo>
                    <a:lnTo>
                      <a:pt x="14" y="41"/>
                    </a:lnTo>
                    <a:lnTo>
                      <a:pt x="8" y="42"/>
                    </a:lnTo>
                    <a:lnTo>
                      <a:pt x="2" y="44"/>
                    </a:lnTo>
                    <a:lnTo>
                      <a:pt x="2" y="37"/>
                    </a:lnTo>
                    <a:lnTo>
                      <a:pt x="1" y="30"/>
                    </a:lnTo>
                    <a:lnTo>
                      <a:pt x="0" y="24"/>
                    </a:lnTo>
                    <a:lnTo>
                      <a:pt x="0" y="16"/>
                    </a:lnTo>
                    <a:close/>
                  </a:path>
                </a:pathLst>
              </a:custGeom>
              <a:solidFill>
                <a:srgbClr val="5B3D28"/>
              </a:solidFill>
              <a:ln w="9525">
                <a:noFill/>
                <a:round/>
                <a:headEnd/>
                <a:tailEnd/>
              </a:ln>
            </p:spPr>
            <p:txBody>
              <a:bodyPr/>
              <a:lstStyle/>
              <a:p>
                <a:endParaRPr lang="en-US"/>
              </a:p>
            </p:txBody>
          </p:sp>
          <p:sp>
            <p:nvSpPr>
              <p:cNvPr id="676" name="Freeform 201"/>
              <p:cNvSpPr>
                <a:spLocks/>
              </p:cNvSpPr>
              <p:nvPr/>
            </p:nvSpPr>
            <p:spPr bwMode="auto">
              <a:xfrm>
                <a:off x="2958" y="1349"/>
                <a:ext cx="13" cy="7"/>
              </a:xfrm>
              <a:custGeom>
                <a:avLst/>
                <a:gdLst/>
                <a:ahLst/>
                <a:cxnLst>
                  <a:cxn ang="0">
                    <a:pos x="0" y="15"/>
                  </a:cxn>
                  <a:cxn ang="0">
                    <a:pos x="10" y="13"/>
                  </a:cxn>
                  <a:cxn ang="0">
                    <a:pos x="18" y="11"/>
                  </a:cxn>
                  <a:cxn ang="0">
                    <a:pos x="28" y="9"/>
                  </a:cxn>
                  <a:cxn ang="0">
                    <a:pos x="37" y="7"/>
                  </a:cxn>
                  <a:cxn ang="0">
                    <a:pos x="46" y="6"/>
                  </a:cxn>
                  <a:cxn ang="0">
                    <a:pos x="56" y="4"/>
                  </a:cxn>
                  <a:cxn ang="0">
                    <a:pos x="65" y="2"/>
                  </a:cxn>
                  <a:cxn ang="0">
                    <a:pos x="75" y="0"/>
                  </a:cxn>
                  <a:cxn ang="0">
                    <a:pos x="75" y="6"/>
                  </a:cxn>
                  <a:cxn ang="0">
                    <a:pos x="75" y="12"/>
                  </a:cxn>
                  <a:cxn ang="0">
                    <a:pos x="75" y="18"/>
                  </a:cxn>
                  <a:cxn ang="0">
                    <a:pos x="75" y="25"/>
                  </a:cxn>
                  <a:cxn ang="0">
                    <a:pos x="67" y="27"/>
                  </a:cxn>
                  <a:cxn ang="0">
                    <a:pos x="60" y="28"/>
                  </a:cxn>
                  <a:cxn ang="0">
                    <a:pos x="52" y="30"/>
                  </a:cxn>
                  <a:cxn ang="0">
                    <a:pos x="45" y="32"/>
                  </a:cxn>
                  <a:cxn ang="0">
                    <a:pos x="40" y="33"/>
                  </a:cxn>
                  <a:cxn ang="0">
                    <a:pos x="34" y="35"/>
                  </a:cxn>
                  <a:cxn ang="0">
                    <a:pos x="29" y="36"/>
                  </a:cxn>
                  <a:cxn ang="0">
                    <a:pos x="24" y="37"/>
                  </a:cxn>
                  <a:cxn ang="0">
                    <a:pos x="18" y="39"/>
                  </a:cxn>
                  <a:cxn ang="0">
                    <a:pos x="12" y="40"/>
                  </a:cxn>
                  <a:cxn ang="0">
                    <a:pos x="7" y="42"/>
                  </a:cxn>
                  <a:cxn ang="0">
                    <a:pos x="1" y="43"/>
                  </a:cxn>
                  <a:cxn ang="0">
                    <a:pos x="0" y="36"/>
                  </a:cxn>
                  <a:cxn ang="0">
                    <a:pos x="0" y="29"/>
                  </a:cxn>
                  <a:cxn ang="0">
                    <a:pos x="0" y="23"/>
                  </a:cxn>
                  <a:cxn ang="0">
                    <a:pos x="0" y="15"/>
                  </a:cxn>
                </a:cxnLst>
                <a:rect l="0" t="0" r="r" b="b"/>
                <a:pathLst>
                  <a:path w="75" h="43">
                    <a:moveTo>
                      <a:pt x="0" y="15"/>
                    </a:moveTo>
                    <a:lnTo>
                      <a:pt x="10" y="13"/>
                    </a:lnTo>
                    <a:lnTo>
                      <a:pt x="18" y="11"/>
                    </a:lnTo>
                    <a:lnTo>
                      <a:pt x="28" y="9"/>
                    </a:lnTo>
                    <a:lnTo>
                      <a:pt x="37" y="7"/>
                    </a:lnTo>
                    <a:lnTo>
                      <a:pt x="46" y="6"/>
                    </a:lnTo>
                    <a:lnTo>
                      <a:pt x="56" y="4"/>
                    </a:lnTo>
                    <a:lnTo>
                      <a:pt x="65" y="2"/>
                    </a:lnTo>
                    <a:lnTo>
                      <a:pt x="75" y="0"/>
                    </a:lnTo>
                    <a:lnTo>
                      <a:pt x="75" y="6"/>
                    </a:lnTo>
                    <a:lnTo>
                      <a:pt x="75" y="12"/>
                    </a:lnTo>
                    <a:lnTo>
                      <a:pt x="75" y="18"/>
                    </a:lnTo>
                    <a:lnTo>
                      <a:pt x="75" y="25"/>
                    </a:lnTo>
                    <a:lnTo>
                      <a:pt x="67" y="27"/>
                    </a:lnTo>
                    <a:lnTo>
                      <a:pt x="60" y="28"/>
                    </a:lnTo>
                    <a:lnTo>
                      <a:pt x="52" y="30"/>
                    </a:lnTo>
                    <a:lnTo>
                      <a:pt x="45" y="32"/>
                    </a:lnTo>
                    <a:lnTo>
                      <a:pt x="40" y="33"/>
                    </a:lnTo>
                    <a:lnTo>
                      <a:pt x="34" y="35"/>
                    </a:lnTo>
                    <a:lnTo>
                      <a:pt x="29" y="36"/>
                    </a:lnTo>
                    <a:lnTo>
                      <a:pt x="24" y="37"/>
                    </a:lnTo>
                    <a:lnTo>
                      <a:pt x="18" y="39"/>
                    </a:lnTo>
                    <a:lnTo>
                      <a:pt x="12" y="40"/>
                    </a:lnTo>
                    <a:lnTo>
                      <a:pt x="7" y="42"/>
                    </a:lnTo>
                    <a:lnTo>
                      <a:pt x="1" y="43"/>
                    </a:lnTo>
                    <a:lnTo>
                      <a:pt x="0" y="36"/>
                    </a:lnTo>
                    <a:lnTo>
                      <a:pt x="0" y="29"/>
                    </a:lnTo>
                    <a:lnTo>
                      <a:pt x="0" y="23"/>
                    </a:lnTo>
                    <a:lnTo>
                      <a:pt x="0" y="15"/>
                    </a:lnTo>
                    <a:close/>
                  </a:path>
                </a:pathLst>
              </a:custGeom>
              <a:solidFill>
                <a:srgbClr val="603D26"/>
              </a:solidFill>
              <a:ln w="9525">
                <a:noFill/>
                <a:round/>
                <a:headEnd/>
                <a:tailEnd/>
              </a:ln>
            </p:spPr>
            <p:txBody>
              <a:bodyPr/>
              <a:lstStyle/>
              <a:p>
                <a:endParaRPr lang="en-US"/>
              </a:p>
            </p:txBody>
          </p:sp>
          <p:sp>
            <p:nvSpPr>
              <p:cNvPr id="677" name="Freeform 202"/>
              <p:cNvSpPr>
                <a:spLocks/>
              </p:cNvSpPr>
              <p:nvPr/>
            </p:nvSpPr>
            <p:spPr bwMode="auto">
              <a:xfrm>
                <a:off x="2959" y="1349"/>
                <a:ext cx="12" cy="7"/>
              </a:xfrm>
              <a:custGeom>
                <a:avLst/>
                <a:gdLst/>
                <a:ahLst/>
                <a:cxnLst>
                  <a:cxn ang="0">
                    <a:pos x="0" y="14"/>
                  </a:cxn>
                  <a:cxn ang="0">
                    <a:pos x="9" y="12"/>
                  </a:cxn>
                  <a:cxn ang="0">
                    <a:pos x="18" y="10"/>
                  </a:cxn>
                  <a:cxn ang="0">
                    <a:pos x="26" y="9"/>
                  </a:cxn>
                  <a:cxn ang="0">
                    <a:pos x="36" y="7"/>
                  </a:cxn>
                  <a:cxn ang="0">
                    <a:pos x="44" y="5"/>
                  </a:cxn>
                  <a:cxn ang="0">
                    <a:pos x="53" y="4"/>
                  </a:cxn>
                  <a:cxn ang="0">
                    <a:pos x="61" y="2"/>
                  </a:cxn>
                  <a:cxn ang="0">
                    <a:pos x="70" y="0"/>
                  </a:cxn>
                  <a:cxn ang="0">
                    <a:pos x="70" y="6"/>
                  </a:cxn>
                  <a:cxn ang="0">
                    <a:pos x="70" y="12"/>
                  </a:cxn>
                  <a:cxn ang="0">
                    <a:pos x="70" y="18"/>
                  </a:cxn>
                  <a:cxn ang="0">
                    <a:pos x="70" y="25"/>
                  </a:cxn>
                  <a:cxn ang="0">
                    <a:pos x="62" y="27"/>
                  </a:cxn>
                  <a:cxn ang="0">
                    <a:pos x="56" y="29"/>
                  </a:cxn>
                  <a:cxn ang="0">
                    <a:pos x="48" y="30"/>
                  </a:cxn>
                  <a:cxn ang="0">
                    <a:pos x="41" y="32"/>
                  </a:cxn>
                  <a:cxn ang="0">
                    <a:pos x="37" y="33"/>
                  </a:cxn>
                  <a:cxn ang="0">
                    <a:pos x="31" y="34"/>
                  </a:cxn>
                  <a:cxn ang="0">
                    <a:pos x="27" y="35"/>
                  </a:cxn>
                  <a:cxn ang="0">
                    <a:pos x="22" y="36"/>
                  </a:cxn>
                  <a:cxn ang="0">
                    <a:pos x="18" y="38"/>
                  </a:cxn>
                  <a:cxn ang="0">
                    <a:pos x="12" y="39"/>
                  </a:cxn>
                  <a:cxn ang="0">
                    <a:pos x="8" y="40"/>
                  </a:cxn>
                  <a:cxn ang="0">
                    <a:pos x="3" y="41"/>
                  </a:cxn>
                  <a:cxn ang="0">
                    <a:pos x="2" y="34"/>
                  </a:cxn>
                  <a:cxn ang="0">
                    <a:pos x="2" y="28"/>
                  </a:cxn>
                  <a:cxn ang="0">
                    <a:pos x="2" y="21"/>
                  </a:cxn>
                  <a:cxn ang="0">
                    <a:pos x="0" y="14"/>
                  </a:cxn>
                </a:cxnLst>
                <a:rect l="0" t="0" r="r" b="b"/>
                <a:pathLst>
                  <a:path w="70" h="41">
                    <a:moveTo>
                      <a:pt x="0" y="14"/>
                    </a:moveTo>
                    <a:lnTo>
                      <a:pt x="9" y="12"/>
                    </a:lnTo>
                    <a:lnTo>
                      <a:pt x="18" y="10"/>
                    </a:lnTo>
                    <a:lnTo>
                      <a:pt x="26" y="9"/>
                    </a:lnTo>
                    <a:lnTo>
                      <a:pt x="36" y="7"/>
                    </a:lnTo>
                    <a:lnTo>
                      <a:pt x="44" y="5"/>
                    </a:lnTo>
                    <a:lnTo>
                      <a:pt x="53" y="4"/>
                    </a:lnTo>
                    <a:lnTo>
                      <a:pt x="61" y="2"/>
                    </a:lnTo>
                    <a:lnTo>
                      <a:pt x="70" y="0"/>
                    </a:lnTo>
                    <a:lnTo>
                      <a:pt x="70" y="6"/>
                    </a:lnTo>
                    <a:lnTo>
                      <a:pt x="70" y="12"/>
                    </a:lnTo>
                    <a:lnTo>
                      <a:pt x="70" y="18"/>
                    </a:lnTo>
                    <a:lnTo>
                      <a:pt x="70" y="25"/>
                    </a:lnTo>
                    <a:lnTo>
                      <a:pt x="62" y="27"/>
                    </a:lnTo>
                    <a:lnTo>
                      <a:pt x="56" y="29"/>
                    </a:lnTo>
                    <a:lnTo>
                      <a:pt x="48" y="30"/>
                    </a:lnTo>
                    <a:lnTo>
                      <a:pt x="41" y="32"/>
                    </a:lnTo>
                    <a:lnTo>
                      <a:pt x="37" y="33"/>
                    </a:lnTo>
                    <a:lnTo>
                      <a:pt x="31" y="34"/>
                    </a:lnTo>
                    <a:lnTo>
                      <a:pt x="27" y="35"/>
                    </a:lnTo>
                    <a:lnTo>
                      <a:pt x="22" y="36"/>
                    </a:lnTo>
                    <a:lnTo>
                      <a:pt x="18" y="38"/>
                    </a:lnTo>
                    <a:lnTo>
                      <a:pt x="12" y="39"/>
                    </a:lnTo>
                    <a:lnTo>
                      <a:pt x="8" y="40"/>
                    </a:lnTo>
                    <a:lnTo>
                      <a:pt x="3" y="41"/>
                    </a:lnTo>
                    <a:lnTo>
                      <a:pt x="2" y="34"/>
                    </a:lnTo>
                    <a:lnTo>
                      <a:pt x="2" y="28"/>
                    </a:lnTo>
                    <a:lnTo>
                      <a:pt x="2" y="21"/>
                    </a:lnTo>
                    <a:lnTo>
                      <a:pt x="0" y="14"/>
                    </a:lnTo>
                    <a:close/>
                  </a:path>
                </a:pathLst>
              </a:custGeom>
              <a:solidFill>
                <a:srgbClr val="683F23"/>
              </a:solidFill>
              <a:ln w="9525">
                <a:noFill/>
                <a:round/>
                <a:headEnd/>
                <a:tailEnd/>
              </a:ln>
            </p:spPr>
            <p:txBody>
              <a:bodyPr/>
              <a:lstStyle/>
              <a:p>
                <a:endParaRPr lang="en-US"/>
              </a:p>
            </p:txBody>
          </p:sp>
          <p:sp>
            <p:nvSpPr>
              <p:cNvPr id="678" name="Freeform 203"/>
              <p:cNvSpPr>
                <a:spLocks/>
              </p:cNvSpPr>
              <p:nvPr/>
            </p:nvSpPr>
            <p:spPr bwMode="auto">
              <a:xfrm>
                <a:off x="2960" y="1349"/>
                <a:ext cx="11" cy="6"/>
              </a:xfrm>
              <a:custGeom>
                <a:avLst/>
                <a:gdLst/>
                <a:ahLst/>
                <a:cxnLst>
                  <a:cxn ang="0">
                    <a:pos x="0" y="13"/>
                  </a:cxn>
                  <a:cxn ang="0">
                    <a:pos x="7" y="11"/>
                  </a:cxn>
                  <a:cxn ang="0">
                    <a:pos x="16" y="10"/>
                  </a:cxn>
                  <a:cxn ang="0">
                    <a:pos x="23" y="8"/>
                  </a:cxn>
                  <a:cxn ang="0">
                    <a:pos x="32" y="6"/>
                  </a:cxn>
                  <a:cxn ang="0">
                    <a:pos x="39" y="5"/>
                  </a:cxn>
                  <a:cxn ang="0">
                    <a:pos x="47" y="3"/>
                  </a:cxn>
                  <a:cxn ang="0">
                    <a:pos x="55" y="2"/>
                  </a:cxn>
                  <a:cxn ang="0">
                    <a:pos x="63" y="0"/>
                  </a:cxn>
                  <a:cxn ang="0">
                    <a:pos x="63" y="6"/>
                  </a:cxn>
                  <a:cxn ang="0">
                    <a:pos x="63" y="12"/>
                  </a:cxn>
                  <a:cxn ang="0">
                    <a:pos x="63" y="18"/>
                  </a:cxn>
                  <a:cxn ang="0">
                    <a:pos x="63" y="26"/>
                  </a:cxn>
                  <a:cxn ang="0">
                    <a:pos x="55" y="27"/>
                  </a:cxn>
                  <a:cxn ang="0">
                    <a:pos x="49" y="29"/>
                  </a:cxn>
                  <a:cxn ang="0">
                    <a:pos x="41" y="30"/>
                  </a:cxn>
                  <a:cxn ang="0">
                    <a:pos x="34" y="32"/>
                  </a:cxn>
                  <a:cxn ang="0">
                    <a:pos x="30" y="33"/>
                  </a:cxn>
                  <a:cxn ang="0">
                    <a:pos x="26" y="34"/>
                  </a:cxn>
                  <a:cxn ang="0">
                    <a:pos x="22" y="35"/>
                  </a:cxn>
                  <a:cxn ang="0">
                    <a:pos x="18" y="36"/>
                  </a:cxn>
                  <a:cxn ang="0">
                    <a:pos x="14" y="37"/>
                  </a:cxn>
                  <a:cxn ang="0">
                    <a:pos x="11" y="37"/>
                  </a:cxn>
                  <a:cxn ang="0">
                    <a:pos x="6" y="38"/>
                  </a:cxn>
                  <a:cxn ang="0">
                    <a:pos x="2" y="39"/>
                  </a:cxn>
                  <a:cxn ang="0">
                    <a:pos x="1" y="33"/>
                  </a:cxn>
                  <a:cxn ang="0">
                    <a:pos x="1" y="27"/>
                  </a:cxn>
                  <a:cxn ang="0">
                    <a:pos x="0" y="20"/>
                  </a:cxn>
                  <a:cxn ang="0">
                    <a:pos x="0" y="13"/>
                  </a:cxn>
                </a:cxnLst>
                <a:rect l="0" t="0" r="r" b="b"/>
                <a:pathLst>
                  <a:path w="63" h="39">
                    <a:moveTo>
                      <a:pt x="0" y="13"/>
                    </a:moveTo>
                    <a:lnTo>
                      <a:pt x="7" y="11"/>
                    </a:lnTo>
                    <a:lnTo>
                      <a:pt x="16" y="10"/>
                    </a:lnTo>
                    <a:lnTo>
                      <a:pt x="23" y="8"/>
                    </a:lnTo>
                    <a:lnTo>
                      <a:pt x="32" y="6"/>
                    </a:lnTo>
                    <a:lnTo>
                      <a:pt x="39" y="5"/>
                    </a:lnTo>
                    <a:lnTo>
                      <a:pt x="47" y="3"/>
                    </a:lnTo>
                    <a:lnTo>
                      <a:pt x="55" y="2"/>
                    </a:lnTo>
                    <a:lnTo>
                      <a:pt x="63" y="0"/>
                    </a:lnTo>
                    <a:lnTo>
                      <a:pt x="63" y="6"/>
                    </a:lnTo>
                    <a:lnTo>
                      <a:pt x="63" y="12"/>
                    </a:lnTo>
                    <a:lnTo>
                      <a:pt x="63" y="18"/>
                    </a:lnTo>
                    <a:lnTo>
                      <a:pt x="63" y="26"/>
                    </a:lnTo>
                    <a:lnTo>
                      <a:pt x="55" y="27"/>
                    </a:lnTo>
                    <a:lnTo>
                      <a:pt x="49" y="29"/>
                    </a:lnTo>
                    <a:lnTo>
                      <a:pt x="41" y="30"/>
                    </a:lnTo>
                    <a:lnTo>
                      <a:pt x="34" y="32"/>
                    </a:lnTo>
                    <a:lnTo>
                      <a:pt x="30" y="33"/>
                    </a:lnTo>
                    <a:lnTo>
                      <a:pt x="26" y="34"/>
                    </a:lnTo>
                    <a:lnTo>
                      <a:pt x="22" y="35"/>
                    </a:lnTo>
                    <a:lnTo>
                      <a:pt x="18" y="36"/>
                    </a:lnTo>
                    <a:lnTo>
                      <a:pt x="14" y="37"/>
                    </a:lnTo>
                    <a:lnTo>
                      <a:pt x="11" y="37"/>
                    </a:lnTo>
                    <a:lnTo>
                      <a:pt x="6" y="38"/>
                    </a:lnTo>
                    <a:lnTo>
                      <a:pt x="2" y="39"/>
                    </a:lnTo>
                    <a:lnTo>
                      <a:pt x="1" y="33"/>
                    </a:lnTo>
                    <a:lnTo>
                      <a:pt x="1" y="27"/>
                    </a:lnTo>
                    <a:lnTo>
                      <a:pt x="0" y="20"/>
                    </a:lnTo>
                    <a:lnTo>
                      <a:pt x="0" y="13"/>
                    </a:lnTo>
                    <a:close/>
                  </a:path>
                </a:pathLst>
              </a:custGeom>
              <a:solidFill>
                <a:srgbClr val="703F21"/>
              </a:solidFill>
              <a:ln w="9525">
                <a:noFill/>
                <a:round/>
                <a:headEnd/>
                <a:tailEnd/>
              </a:ln>
            </p:spPr>
            <p:txBody>
              <a:bodyPr/>
              <a:lstStyle/>
              <a:p>
                <a:endParaRPr lang="en-US"/>
              </a:p>
            </p:txBody>
          </p:sp>
          <p:sp>
            <p:nvSpPr>
              <p:cNvPr id="679" name="Freeform 204"/>
              <p:cNvSpPr>
                <a:spLocks/>
              </p:cNvSpPr>
              <p:nvPr/>
            </p:nvSpPr>
            <p:spPr bwMode="auto">
              <a:xfrm>
                <a:off x="2961" y="1349"/>
                <a:ext cx="10" cy="6"/>
              </a:xfrm>
              <a:custGeom>
                <a:avLst/>
                <a:gdLst/>
                <a:ahLst/>
                <a:cxnLst>
                  <a:cxn ang="0">
                    <a:pos x="0" y="13"/>
                  </a:cxn>
                  <a:cxn ang="0">
                    <a:pos x="7" y="11"/>
                  </a:cxn>
                  <a:cxn ang="0">
                    <a:pos x="14" y="9"/>
                  </a:cxn>
                  <a:cxn ang="0">
                    <a:pos x="20" y="8"/>
                  </a:cxn>
                  <a:cxn ang="0">
                    <a:pos x="28" y="6"/>
                  </a:cxn>
                  <a:cxn ang="0">
                    <a:pos x="35" y="5"/>
                  </a:cxn>
                  <a:cxn ang="0">
                    <a:pos x="43" y="3"/>
                  </a:cxn>
                  <a:cxn ang="0">
                    <a:pos x="49" y="2"/>
                  </a:cxn>
                  <a:cxn ang="0">
                    <a:pos x="57" y="0"/>
                  </a:cxn>
                  <a:cxn ang="0">
                    <a:pos x="57" y="6"/>
                  </a:cxn>
                  <a:cxn ang="0">
                    <a:pos x="57" y="12"/>
                  </a:cxn>
                  <a:cxn ang="0">
                    <a:pos x="57" y="19"/>
                  </a:cxn>
                  <a:cxn ang="0">
                    <a:pos x="57" y="26"/>
                  </a:cxn>
                  <a:cxn ang="0">
                    <a:pos x="49" y="27"/>
                  </a:cxn>
                  <a:cxn ang="0">
                    <a:pos x="43" y="29"/>
                  </a:cxn>
                  <a:cxn ang="0">
                    <a:pos x="35" y="30"/>
                  </a:cxn>
                  <a:cxn ang="0">
                    <a:pos x="29" y="32"/>
                  </a:cxn>
                  <a:cxn ang="0">
                    <a:pos x="22" y="33"/>
                  </a:cxn>
                  <a:cxn ang="0">
                    <a:pos x="15" y="35"/>
                  </a:cxn>
                  <a:cxn ang="0">
                    <a:pos x="9" y="36"/>
                  </a:cxn>
                  <a:cxn ang="0">
                    <a:pos x="1" y="38"/>
                  </a:cxn>
                  <a:cxn ang="0">
                    <a:pos x="1" y="32"/>
                  </a:cxn>
                  <a:cxn ang="0">
                    <a:pos x="1" y="26"/>
                  </a:cxn>
                  <a:cxn ang="0">
                    <a:pos x="0" y="19"/>
                  </a:cxn>
                  <a:cxn ang="0">
                    <a:pos x="0" y="13"/>
                  </a:cxn>
                </a:cxnLst>
                <a:rect l="0" t="0" r="r" b="b"/>
                <a:pathLst>
                  <a:path w="57" h="38">
                    <a:moveTo>
                      <a:pt x="0" y="13"/>
                    </a:moveTo>
                    <a:lnTo>
                      <a:pt x="7" y="11"/>
                    </a:lnTo>
                    <a:lnTo>
                      <a:pt x="14" y="9"/>
                    </a:lnTo>
                    <a:lnTo>
                      <a:pt x="20" y="8"/>
                    </a:lnTo>
                    <a:lnTo>
                      <a:pt x="28" y="6"/>
                    </a:lnTo>
                    <a:lnTo>
                      <a:pt x="35" y="5"/>
                    </a:lnTo>
                    <a:lnTo>
                      <a:pt x="43" y="3"/>
                    </a:lnTo>
                    <a:lnTo>
                      <a:pt x="49" y="2"/>
                    </a:lnTo>
                    <a:lnTo>
                      <a:pt x="57" y="0"/>
                    </a:lnTo>
                    <a:lnTo>
                      <a:pt x="57" y="6"/>
                    </a:lnTo>
                    <a:lnTo>
                      <a:pt x="57" y="12"/>
                    </a:lnTo>
                    <a:lnTo>
                      <a:pt x="57" y="19"/>
                    </a:lnTo>
                    <a:lnTo>
                      <a:pt x="57" y="26"/>
                    </a:lnTo>
                    <a:lnTo>
                      <a:pt x="49" y="27"/>
                    </a:lnTo>
                    <a:lnTo>
                      <a:pt x="43" y="29"/>
                    </a:lnTo>
                    <a:lnTo>
                      <a:pt x="35" y="30"/>
                    </a:lnTo>
                    <a:lnTo>
                      <a:pt x="29" y="32"/>
                    </a:lnTo>
                    <a:lnTo>
                      <a:pt x="22" y="33"/>
                    </a:lnTo>
                    <a:lnTo>
                      <a:pt x="15" y="35"/>
                    </a:lnTo>
                    <a:lnTo>
                      <a:pt x="9" y="36"/>
                    </a:lnTo>
                    <a:lnTo>
                      <a:pt x="1" y="38"/>
                    </a:lnTo>
                    <a:lnTo>
                      <a:pt x="1" y="32"/>
                    </a:lnTo>
                    <a:lnTo>
                      <a:pt x="1" y="26"/>
                    </a:lnTo>
                    <a:lnTo>
                      <a:pt x="0" y="19"/>
                    </a:lnTo>
                    <a:lnTo>
                      <a:pt x="0" y="13"/>
                    </a:lnTo>
                    <a:close/>
                  </a:path>
                </a:pathLst>
              </a:custGeom>
              <a:solidFill>
                <a:srgbClr val="75421E"/>
              </a:solidFill>
              <a:ln w="9525">
                <a:noFill/>
                <a:round/>
                <a:headEnd/>
                <a:tailEnd/>
              </a:ln>
            </p:spPr>
            <p:txBody>
              <a:bodyPr/>
              <a:lstStyle/>
              <a:p>
                <a:endParaRPr lang="en-US"/>
              </a:p>
            </p:txBody>
          </p:sp>
          <p:sp>
            <p:nvSpPr>
              <p:cNvPr id="680" name="Freeform 205"/>
              <p:cNvSpPr>
                <a:spLocks/>
              </p:cNvSpPr>
              <p:nvPr/>
            </p:nvSpPr>
            <p:spPr bwMode="auto">
              <a:xfrm>
                <a:off x="2962" y="1349"/>
                <a:ext cx="9" cy="6"/>
              </a:xfrm>
              <a:custGeom>
                <a:avLst/>
                <a:gdLst/>
                <a:ahLst/>
                <a:cxnLst>
                  <a:cxn ang="0">
                    <a:pos x="0" y="12"/>
                  </a:cxn>
                  <a:cxn ang="0">
                    <a:pos x="51" y="0"/>
                  </a:cxn>
                  <a:cxn ang="0">
                    <a:pos x="51" y="27"/>
                  </a:cxn>
                  <a:cxn ang="0">
                    <a:pos x="23" y="32"/>
                  </a:cxn>
                  <a:cxn ang="0">
                    <a:pos x="2" y="36"/>
                  </a:cxn>
                  <a:cxn ang="0">
                    <a:pos x="0" y="12"/>
                  </a:cxn>
                </a:cxnLst>
                <a:rect l="0" t="0" r="r" b="b"/>
                <a:pathLst>
                  <a:path w="51" h="36">
                    <a:moveTo>
                      <a:pt x="0" y="12"/>
                    </a:moveTo>
                    <a:lnTo>
                      <a:pt x="51" y="0"/>
                    </a:lnTo>
                    <a:lnTo>
                      <a:pt x="51" y="27"/>
                    </a:lnTo>
                    <a:lnTo>
                      <a:pt x="23" y="32"/>
                    </a:lnTo>
                    <a:lnTo>
                      <a:pt x="2" y="36"/>
                    </a:lnTo>
                    <a:lnTo>
                      <a:pt x="0" y="12"/>
                    </a:lnTo>
                    <a:close/>
                  </a:path>
                </a:pathLst>
              </a:custGeom>
              <a:solidFill>
                <a:srgbClr val="7C421C"/>
              </a:solidFill>
              <a:ln w="9525">
                <a:noFill/>
                <a:round/>
                <a:headEnd/>
                <a:tailEnd/>
              </a:ln>
            </p:spPr>
            <p:txBody>
              <a:bodyPr/>
              <a:lstStyle/>
              <a:p>
                <a:endParaRPr lang="en-US"/>
              </a:p>
            </p:txBody>
          </p:sp>
          <p:sp>
            <p:nvSpPr>
              <p:cNvPr id="681" name="Freeform 206"/>
              <p:cNvSpPr>
                <a:spLocks/>
              </p:cNvSpPr>
              <p:nvPr/>
            </p:nvSpPr>
            <p:spPr bwMode="auto">
              <a:xfrm>
                <a:off x="2952" y="1289"/>
                <a:ext cx="13" cy="4"/>
              </a:xfrm>
              <a:custGeom>
                <a:avLst/>
                <a:gdLst/>
                <a:ahLst/>
                <a:cxnLst>
                  <a:cxn ang="0">
                    <a:pos x="0" y="0"/>
                  </a:cxn>
                  <a:cxn ang="0">
                    <a:pos x="0" y="27"/>
                  </a:cxn>
                  <a:cxn ang="0">
                    <a:pos x="20" y="27"/>
                  </a:cxn>
                  <a:cxn ang="0">
                    <a:pos x="79" y="25"/>
                  </a:cxn>
                  <a:cxn ang="0">
                    <a:pos x="74" y="0"/>
                  </a:cxn>
                  <a:cxn ang="0">
                    <a:pos x="0" y="0"/>
                  </a:cxn>
                </a:cxnLst>
                <a:rect l="0" t="0" r="r" b="b"/>
                <a:pathLst>
                  <a:path w="79" h="27">
                    <a:moveTo>
                      <a:pt x="0" y="0"/>
                    </a:moveTo>
                    <a:lnTo>
                      <a:pt x="0" y="27"/>
                    </a:lnTo>
                    <a:lnTo>
                      <a:pt x="20" y="27"/>
                    </a:lnTo>
                    <a:lnTo>
                      <a:pt x="79" y="25"/>
                    </a:lnTo>
                    <a:lnTo>
                      <a:pt x="74" y="0"/>
                    </a:lnTo>
                    <a:lnTo>
                      <a:pt x="0" y="0"/>
                    </a:lnTo>
                    <a:close/>
                  </a:path>
                </a:pathLst>
              </a:custGeom>
              <a:solidFill>
                <a:srgbClr val="33353A"/>
              </a:solidFill>
              <a:ln w="9525">
                <a:noFill/>
                <a:round/>
                <a:headEnd/>
                <a:tailEnd/>
              </a:ln>
            </p:spPr>
            <p:txBody>
              <a:bodyPr/>
              <a:lstStyle/>
              <a:p>
                <a:endParaRPr lang="en-US"/>
              </a:p>
            </p:txBody>
          </p:sp>
          <p:sp>
            <p:nvSpPr>
              <p:cNvPr id="682" name="Freeform 207"/>
              <p:cNvSpPr>
                <a:spLocks/>
              </p:cNvSpPr>
              <p:nvPr/>
            </p:nvSpPr>
            <p:spPr bwMode="auto">
              <a:xfrm>
                <a:off x="2953" y="1289"/>
                <a:ext cx="12" cy="4"/>
              </a:xfrm>
              <a:custGeom>
                <a:avLst/>
                <a:gdLst/>
                <a:ahLst/>
                <a:cxnLst>
                  <a:cxn ang="0">
                    <a:pos x="0" y="0"/>
                  </a:cxn>
                  <a:cxn ang="0">
                    <a:pos x="0" y="7"/>
                  </a:cxn>
                  <a:cxn ang="0">
                    <a:pos x="0" y="13"/>
                  </a:cxn>
                  <a:cxn ang="0">
                    <a:pos x="0" y="20"/>
                  </a:cxn>
                  <a:cxn ang="0">
                    <a:pos x="0" y="27"/>
                  </a:cxn>
                  <a:cxn ang="0">
                    <a:pos x="5" y="27"/>
                  </a:cxn>
                  <a:cxn ang="0">
                    <a:pos x="10" y="27"/>
                  </a:cxn>
                  <a:cxn ang="0">
                    <a:pos x="15" y="27"/>
                  </a:cxn>
                  <a:cxn ang="0">
                    <a:pos x="20" y="27"/>
                  </a:cxn>
                  <a:cxn ang="0">
                    <a:pos x="27" y="27"/>
                  </a:cxn>
                  <a:cxn ang="0">
                    <a:pos x="34" y="26"/>
                  </a:cxn>
                  <a:cxn ang="0">
                    <a:pos x="41" y="26"/>
                  </a:cxn>
                  <a:cxn ang="0">
                    <a:pos x="48" y="26"/>
                  </a:cxn>
                  <a:cxn ang="0">
                    <a:pos x="54" y="25"/>
                  </a:cxn>
                  <a:cxn ang="0">
                    <a:pos x="61" y="25"/>
                  </a:cxn>
                  <a:cxn ang="0">
                    <a:pos x="68" y="25"/>
                  </a:cxn>
                  <a:cxn ang="0">
                    <a:pos x="75" y="25"/>
                  </a:cxn>
                  <a:cxn ang="0">
                    <a:pos x="74" y="19"/>
                  </a:cxn>
                  <a:cxn ang="0">
                    <a:pos x="72" y="12"/>
                  </a:cxn>
                  <a:cxn ang="0">
                    <a:pos x="71" y="6"/>
                  </a:cxn>
                  <a:cxn ang="0">
                    <a:pos x="70" y="0"/>
                  </a:cxn>
                  <a:cxn ang="0">
                    <a:pos x="62" y="0"/>
                  </a:cxn>
                  <a:cxn ang="0">
                    <a:pos x="53" y="0"/>
                  </a:cxn>
                  <a:cxn ang="0">
                    <a:pos x="44" y="0"/>
                  </a:cxn>
                  <a:cxn ang="0">
                    <a:pos x="35" y="0"/>
                  </a:cxn>
                  <a:cxn ang="0">
                    <a:pos x="27" y="0"/>
                  </a:cxn>
                  <a:cxn ang="0">
                    <a:pos x="18" y="0"/>
                  </a:cxn>
                  <a:cxn ang="0">
                    <a:pos x="9" y="0"/>
                  </a:cxn>
                  <a:cxn ang="0">
                    <a:pos x="0" y="0"/>
                  </a:cxn>
                </a:cxnLst>
                <a:rect l="0" t="0" r="r" b="b"/>
                <a:pathLst>
                  <a:path w="75" h="27">
                    <a:moveTo>
                      <a:pt x="0" y="0"/>
                    </a:moveTo>
                    <a:lnTo>
                      <a:pt x="0" y="7"/>
                    </a:lnTo>
                    <a:lnTo>
                      <a:pt x="0" y="13"/>
                    </a:lnTo>
                    <a:lnTo>
                      <a:pt x="0" y="20"/>
                    </a:lnTo>
                    <a:lnTo>
                      <a:pt x="0" y="27"/>
                    </a:lnTo>
                    <a:lnTo>
                      <a:pt x="5" y="27"/>
                    </a:lnTo>
                    <a:lnTo>
                      <a:pt x="10" y="27"/>
                    </a:lnTo>
                    <a:lnTo>
                      <a:pt x="15" y="27"/>
                    </a:lnTo>
                    <a:lnTo>
                      <a:pt x="20" y="27"/>
                    </a:lnTo>
                    <a:lnTo>
                      <a:pt x="27" y="27"/>
                    </a:lnTo>
                    <a:lnTo>
                      <a:pt x="34" y="26"/>
                    </a:lnTo>
                    <a:lnTo>
                      <a:pt x="41" y="26"/>
                    </a:lnTo>
                    <a:lnTo>
                      <a:pt x="48" y="26"/>
                    </a:lnTo>
                    <a:lnTo>
                      <a:pt x="54" y="25"/>
                    </a:lnTo>
                    <a:lnTo>
                      <a:pt x="61" y="25"/>
                    </a:lnTo>
                    <a:lnTo>
                      <a:pt x="68" y="25"/>
                    </a:lnTo>
                    <a:lnTo>
                      <a:pt x="75" y="25"/>
                    </a:lnTo>
                    <a:lnTo>
                      <a:pt x="74" y="19"/>
                    </a:lnTo>
                    <a:lnTo>
                      <a:pt x="72" y="12"/>
                    </a:lnTo>
                    <a:lnTo>
                      <a:pt x="71" y="6"/>
                    </a:lnTo>
                    <a:lnTo>
                      <a:pt x="70" y="0"/>
                    </a:lnTo>
                    <a:lnTo>
                      <a:pt x="62" y="0"/>
                    </a:lnTo>
                    <a:lnTo>
                      <a:pt x="53" y="0"/>
                    </a:lnTo>
                    <a:lnTo>
                      <a:pt x="44" y="0"/>
                    </a:lnTo>
                    <a:lnTo>
                      <a:pt x="35" y="0"/>
                    </a:lnTo>
                    <a:lnTo>
                      <a:pt x="27" y="0"/>
                    </a:lnTo>
                    <a:lnTo>
                      <a:pt x="18" y="0"/>
                    </a:lnTo>
                    <a:lnTo>
                      <a:pt x="9" y="0"/>
                    </a:lnTo>
                    <a:lnTo>
                      <a:pt x="0" y="0"/>
                    </a:lnTo>
                    <a:close/>
                  </a:path>
                </a:pathLst>
              </a:custGeom>
              <a:solidFill>
                <a:srgbClr val="3A3538"/>
              </a:solidFill>
              <a:ln w="9525">
                <a:noFill/>
                <a:round/>
                <a:headEnd/>
                <a:tailEnd/>
              </a:ln>
            </p:spPr>
            <p:txBody>
              <a:bodyPr/>
              <a:lstStyle/>
              <a:p>
                <a:endParaRPr lang="en-US"/>
              </a:p>
            </p:txBody>
          </p:sp>
          <p:sp>
            <p:nvSpPr>
              <p:cNvPr id="683" name="Freeform 208"/>
              <p:cNvSpPr>
                <a:spLocks/>
              </p:cNvSpPr>
              <p:nvPr/>
            </p:nvSpPr>
            <p:spPr bwMode="auto">
              <a:xfrm>
                <a:off x="2953" y="1289"/>
                <a:ext cx="12" cy="4"/>
              </a:xfrm>
              <a:custGeom>
                <a:avLst/>
                <a:gdLst/>
                <a:ahLst/>
                <a:cxnLst>
                  <a:cxn ang="0">
                    <a:pos x="0" y="0"/>
                  </a:cxn>
                  <a:cxn ang="0">
                    <a:pos x="0" y="7"/>
                  </a:cxn>
                  <a:cxn ang="0">
                    <a:pos x="0" y="13"/>
                  </a:cxn>
                  <a:cxn ang="0">
                    <a:pos x="0" y="20"/>
                  </a:cxn>
                  <a:cxn ang="0">
                    <a:pos x="0" y="27"/>
                  </a:cxn>
                  <a:cxn ang="0">
                    <a:pos x="6" y="27"/>
                  </a:cxn>
                  <a:cxn ang="0">
                    <a:pos x="10" y="27"/>
                  </a:cxn>
                  <a:cxn ang="0">
                    <a:pos x="15" y="27"/>
                  </a:cxn>
                  <a:cxn ang="0">
                    <a:pos x="20" y="27"/>
                  </a:cxn>
                  <a:cxn ang="0">
                    <a:pos x="26" y="27"/>
                  </a:cxn>
                  <a:cxn ang="0">
                    <a:pos x="32" y="26"/>
                  </a:cxn>
                  <a:cxn ang="0">
                    <a:pos x="39" y="26"/>
                  </a:cxn>
                  <a:cxn ang="0">
                    <a:pos x="45" y="26"/>
                  </a:cxn>
                  <a:cxn ang="0">
                    <a:pos x="51" y="25"/>
                  </a:cxn>
                  <a:cxn ang="0">
                    <a:pos x="58" y="25"/>
                  </a:cxn>
                  <a:cxn ang="0">
                    <a:pos x="64" y="25"/>
                  </a:cxn>
                  <a:cxn ang="0">
                    <a:pos x="71" y="25"/>
                  </a:cxn>
                  <a:cxn ang="0">
                    <a:pos x="70" y="19"/>
                  </a:cxn>
                  <a:cxn ang="0">
                    <a:pos x="68" y="12"/>
                  </a:cxn>
                  <a:cxn ang="0">
                    <a:pos x="67" y="6"/>
                  </a:cxn>
                  <a:cxn ang="0">
                    <a:pos x="66" y="0"/>
                  </a:cxn>
                  <a:cxn ang="0">
                    <a:pos x="58" y="0"/>
                  </a:cxn>
                  <a:cxn ang="0">
                    <a:pos x="49" y="0"/>
                  </a:cxn>
                  <a:cxn ang="0">
                    <a:pos x="42" y="0"/>
                  </a:cxn>
                  <a:cxn ang="0">
                    <a:pos x="33" y="0"/>
                  </a:cxn>
                  <a:cxn ang="0">
                    <a:pos x="25" y="0"/>
                  </a:cxn>
                  <a:cxn ang="0">
                    <a:pos x="17" y="0"/>
                  </a:cxn>
                  <a:cxn ang="0">
                    <a:pos x="9" y="0"/>
                  </a:cxn>
                  <a:cxn ang="0">
                    <a:pos x="0" y="0"/>
                  </a:cxn>
                </a:cxnLst>
                <a:rect l="0" t="0" r="r" b="b"/>
                <a:pathLst>
                  <a:path w="71" h="27">
                    <a:moveTo>
                      <a:pt x="0" y="0"/>
                    </a:moveTo>
                    <a:lnTo>
                      <a:pt x="0" y="7"/>
                    </a:lnTo>
                    <a:lnTo>
                      <a:pt x="0" y="13"/>
                    </a:lnTo>
                    <a:lnTo>
                      <a:pt x="0" y="20"/>
                    </a:lnTo>
                    <a:lnTo>
                      <a:pt x="0" y="27"/>
                    </a:lnTo>
                    <a:lnTo>
                      <a:pt x="6" y="27"/>
                    </a:lnTo>
                    <a:lnTo>
                      <a:pt x="10" y="27"/>
                    </a:lnTo>
                    <a:lnTo>
                      <a:pt x="15" y="27"/>
                    </a:lnTo>
                    <a:lnTo>
                      <a:pt x="20" y="27"/>
                    </a:lnTo>
                    <a:lnTo>
                      <a:pt x="26" y="27"/>
                    </a:lnTo>
                    <a:lnTo>
                      <a:pt x="32" y="26"/>
                    </a:lnTo>
                    <a:lnTo>
                      <a:pt x="39" y="26"/>
                    </a:lnTo>
                    <a:lnTo>
                      <a:pt x="45" y="26"/>
                    </a:lnTo>
                    <a:lnTo>
                      <a:pt x="51" y="25"/>
                    </a:lnTo>
                    <a:lnTo>
                      <a:pt x="58" y="25"/>
                    </a:lnTo>
                    <a:lnTo>
                      <a:pt x="64" y="25"/>
                    </a:lnTo>
                    <a:lnTo>
                      <a:pt x="71" y="25"/>
                    </a:lnTo>
                    <a:lnTo>
                      <a:pt x="70" y="19"/>
                    </a:lnTo>
                    <a:lnTo>
                      <a:pt x="68" y="12"/>
                    </a:lnTo>
                    <a:lnTo>
                      <a:pt x="67" y="6"/>
                    </a:lnTo>
                    <a:lnTo>
                      <a:pt x="66" y="0"/>
                    </a:lnTo>
                    <a:lnTo>
                      <a:pt x="58" y="0"/>
                    </a:lnTo>
                    <a:lnTo>
                      <a:pt x="49" y="0"/>
                    </a:lnTo>
                    <a:lnTo>
                      <a:pt x="42" y="0"/>
                    </a:lnTo>
                    <a:lnTo>
                      <a:pt x="33" y="0"/>
                    </a:lnTo>
                    <a:lnTo>
                      <a:pt x="25" y="0"/>
                    </a:lnTo>
                    <a:lnTo>
                      <a:pt x="17" y="0"/>
                    </a:lnTo>
                    <a:lnTo>
                      <a:pt x="9" y="0"/>
                    </a:lnTo>
                    <a:lnTo>
                      <a:pt x="0" y="0"/>
                    </a:lnTo>
                    <a:close/>
                  </a:path>
                </a:pathLst>
              </a:custGeom>
              <a:solidFill>
                <a:srgbClr val="3F3835"/>
              </a:solidFill>
              <a:ln w="9525">
                <a:noFill/>
                <a:round/>
                <a:headEnd/>
                <a:tailEnd/>
              </a:ln>
            </p:spPr>
            <p:txBody>
              <a:bodyPr/>
              <a:lstStyle/>
              <a:p>
                <a:endParaRPr lang="en-US"/>
              </a:p>
            </p:txBody>
          </p:sp>
          <p:sp>
            <p:nvSpPr>
              <p:cNvPr id="684" name="Freeform 209"/>
              <p:cNvSpPr>
                <a:spLocks/>
              </p:cNvSpPr>
              <p:nvPr/>
            </p:nvSpPr>
            <p:spPr bwMode="auto">
              <a:xfrm>
                <a:off x="2954" y="1289"/>
                <a:ext cx="11" cy="4"/>
              </a:xfrm>
              <a:custGeom>
                <a:avLst/>
                <a:gdLst/>
                <a:ahLst/>
                <a:cxnLst>
                  <a:cxn ang="0">
                    <a:pos x="0" y="0"/>
                  </a:cxn>
                  <a:cxn ang="0">
                    <a:pos x="0" y="7"/>
                  </a:cxn>
                  <a:cxn ang="0">
                    <a:pos x="0" y="13"/>
                  </a:cxn>
                  <a:cxn ang="0">
                    <a:pos x="0" y="20"/>
                  </a:cxn>
                  <a:cxn ang="0">
                    <a:pos x="0" y="27"/>
                  </a:cxn>
                  <a:cxn ang="0">
                    <a:pos x="4" y="27"/>
                  </a:cxn>
                  <a:cxn ang="0">
                    <a:pos x="8" y="27"/>
                  </a:cxn>
                  <a:cxn ang="0">
                    <a:pos x="12" y="27"/>
                  </a:cxn>
                  <a:cxn ang="0">
                    <a:pos x="17" y="27"/>
                  </a:cxn>
                  <a:cxn ang="0">
                    <a:pos x="23" y="27"/>
                  </a:cxn>
                  <a:cxn ang="0">
                    <a:pos x="28" y="26"/>
                  </a:cxn>
                  <a:cxn ang="0">
                    <a:pos x="35" y="26"/>
                  </a:cxn>
                  <a:cxn ang="0">
                    <a:pos x="41" y="26"/>
                  </a:cxn>
                  <a:cxn ang="0">
                    <a:pos x="47" y="25"/>
                  </a:cxn>
                  <a:cxn ang="0">
                    <a:pos x="53" y="25"/>
                  </a:cxn>
                  <a:cxn ang="0">
                    <a:pos x="58" y="25"/>
                  </a:cxn>
                  <a:cxn ang="0">
                    <a:pos x="65" y="25"/>
                  </a:cxn>
                  <a:cxn ang="0">
                    <a:pos x="64" y="19"/>
                  </a:cxn>
                  <a:cxn ang="0">
                    <a:pos x="62" y="12"/>
                  </a:cxn>
                  <a:cxn ang="0">
                    <a:pos x="61" y="6"/>
                  </a:cxn>
                  <a:cxn ang="0">
                    <a:pos x="60" y="0"/>
                  </a:cxn>
                  <a:cxn ang="0">
                    <a:pos x="53" y="0"/>
                  </a:cxn>
                  <a:cxn ang="0">
                    <a:pos x="45" y="0"/>
                  </a:cxn>
                  <a:cxn ang="0">
                    <a:pos x="38" y="0"/>
                  </a:cxn>
                  <a:cxn ang="0">
                    <a:pos x="31" y="0"/>
                  </a:cxn>
                  <a:cxn ang="0">
                    <a:pos x="23" y="0"/>
                  </a:cxn>
                  <a:cxn ang="0">
                    <a:pos x="16" y="0"/>
                  </a:cxn>
                  <a:cxn ang="0">
                    <a:pos x="7" y="0"/>
                  </a:cxn>
                  <a:cxn ang="0">
                    <a:pos x="0" y="0"/>
                  </a:cxn>
                </a:cxnLst>
                <a:rect l="0" t="0" r="r" b="b"/>
                <a:pathLst>
                  <a:path w="65" h="27">
                    <a:moveTo>
                      <a:pt x="0" y="0"/>
                    </a:moveTo>
                    <a:lnTo>
                      <a:pt x="0" y="7"/>
                    </a:lnTo>
                    <a:lnTo>
                      <a:pt x="0" y="13"/>
                    </a:lnTo>
                    <a:lnTo>
                      <a:pt x="0" y="20"/>
                    </a:lnTo>
                    <a:lnTo>
                      <a:pt x="0" y="27"/>
                    </a:lnTo>
                    <a:lnTo>
                      <a:pt x="4" y="27"/>
                    </a:lnTo>
                    <a:lnTo>
                      <a:pt x="8" y="27"/>
                    </a:lnTo>
                    <a:lnTo>
                      <a:pt x="12" y="27"/>
                    </a:lnTo>
                    <a:lnTo>
                      <a:pt x="17" y="27"/>
                    </a:lnTo>
                    <a:lnTo>
                      <a:pt x="23" y="27"/>
                    </a:lnTo>
                    <a:lnTo>
                      <a:pt x="28" y="26"/>
                    </a:lnTo>
                    <a:lnTo>
                      <a:pt x="35" y="26"/>
                    </a:lnTo>
                    <a:lnTo>
                      <a:pt x="41" y="26"/>
                    </a:lnTo>
                    <a:lnTo>
                      <a:pt x="47" y="25"/>
                    </a:lnTo>
                    <a:lnTo>
                      <a:pt x="53" y="25"/>
                    </a:lnTo>
                    <a:lnTo>
                      <a:pt x="58" y="25"/>
                    </a:lnTo>
                    <a:lnTo>
                      <a:pt x="65" y="25"/>
                    </a:lnTo>
                    <a:lnTo>
                      <a:pt x="64" y="19"/>
                    </a:lnTo>
                    <a:lnTo>
                      <a:pt x="62" y="12"/>
                    </a:lnTo>
                    <a:lnTo>
                      <a:pt x="61" y="6"/>
                    </a:lnTo>
                    <a:lnTo>
                      <a:pt x="60" y="0"/>
                    </a:lnTo>
                    <a:lnTo>
                      <a:pt x="53" y="0"/>
                    </a:lnTo>
                    <a:lnTo>
                      <a:pt x="45" y="0"/>
                    </a:lnTo>
                    <a:lnTo>
                      <a:pt x="38" y="0"/>
                    </a:lnTo>
                    <a:lnTo>
                      <a:pt x="31" y="0"/>
                    </a:lnTo>
                    <a:lnTo>
                      <a:pt x="23" y="0"/>
                    </a:lnTo>
                    <a:lnTo>
                      <a:pt x="16" y="0"/>
                    </a:lnTo>
                    <a:lnTo>
                      <a:pt x="7" y="0"/>
                    </a:lnTo>
                    <a:lnTo>
                      <a:pt x="0" y="0"/>
                    </a:lnTo>
                    <a:close/>
                  </a:path>
                </a:pathLst>
              </a:custGeom>
              <a:solidFill>
                <a:srgbClr val="473833"/>
              </a:solidFill>
              <a:ln w="9525">
                <a:noFill/>
                <a:round/>
                <a:headEnd/>
                <a:tailEnd/>
              </a:ln>
            </p:spPr>
            <p:txBody>
              <a:bodyPr/>
              <a:lstStyle/>
              <a:p>
                <a:endParaRPr lang="en-US"/>
              </a:p>
            </p:txBody>
          </p:sp>
          <p:sp>
            <p:nvSpPr>
              <p:cNvPr id="685" name="Freeform 210"/>
              <p:cNvSpPr>
                <a:spLocks/>
              </p:cNvSpPr>
              <p:nvPr/>
            </p:nvSpPr>
            <p:spPr bwMode="auto">
              <a:xfrm>
                <a:off x="2955" y="1289"/>
                <a:ext cx="10" cy="4"/>
              </a:xfrm>
              <a:custGeom>
                <a:avLst/>
                <a:gdLst/>
                <a:ahLst/>
                <a:cxnLst>
                  <a:cxn ang="0">
                    <a:pos x="0" y="0"/>
                  </a:cxn>
                  <a:cxn ang="0">
                    <a:pos x="0" y="7"/>
                  </a:cxn>
                  <a:cxn ang="0">
                    <a:pos x="0" y="13"/>
                  </a:cxn>
                  <a:cxn ang="0">
                    <a:pos x="0" y="20"/>
                  </a:cxn>
                  <a:cxn ang="0">
                    <a:pos x="0" y="27"/>
                  </a:cxn>
                  <a:cxn ang="0">
                    <a:pos x="4" y="27"/>
                  </a:cxn>
                  <a:cxn ang="0">
                    <a:pos x="8" y="27"/>
                  </a:cxn>
                  <a:cxn ang="0">
                    <a:pos x="13" y="27"/>
                  </a:cxn>
                  <a:cxn ang="0">
                    <a:pos x="17" y="27"/>
                  </a:cxn>
                  <a:cxn ang="0">
                    <a:pos x="22" y="27"/>
                  </a:cxn>
                  <a:cxn ang="0">
                    <a:pos x="28" y="26"/>
                  </a:cxn>
                  <a:cxn ang="0">
                    <a:pos x="33" y="26"/>
                  </a:cxn>
                  <a:cxn ang="0">
                    <a:pos x="39" y="26"/>
                  </a:cxn>
                  <a:cxn ang="0">
                    <a:pos x="45" y="25"/>
                  </a:cxn>
                  <a:cxn ang="0">
                    <a:pos x="50" y="25"/>
                  </a:cxn>
                  <a:cxn ang="0">
                    <a:pos x="55" y="25"/>
                  </a:cxn>
                  <a:cxn ang="0">
                    <a:pos x="61" y="25"/>
                  </a:cxn>
                  <a:cxn ang="0">
                    <a:pos x="60" y="19"/>
                  </a:cxn>
                  <a:cxn ang="0">
                    <a:pos x="58" y="12"/>
                  </a:cxn>
                  <a:cxn ang="0">
                    <a:pos x="57" y="6"/>
                  </a:cxn>
                  <a:cxn ang="0">
                    <a:pos x="56" y="0"/>
                  </a:cxn>
                  <a:cxn ang="0">
                    <a:pos x="50" y="0"/>
                  </a:cxn>
                  <a:cxn ang="0">
                    <a:pos x="43" y="0"/>
                  </a:cxn>
                  <a:cxn ang="0">
                    <a:pos x="36" y="0"/>
                  </a:cxn>
                  <a:cxn ang="0">
                    <a:pos x="29" y="0"/>
                  </a:cxn>
                  <a:cxn ang="0">
                    <a:pos x="21" y="0"/>
                  </a:cxn>
                  <a:cxn ang="0">
                    <a:pos x="14" y="0"/>
                  </a:cxn>
                  <a:cxn ang="0">
                    <a:pos x="7" y="0"/>
                  </a:cxn>
                  <a:cxn ang="0">
                    <a:pos x="0" y="0"/>
                  </a:cxn>
                </a:cxnLst>
                <a:rect l="0" t="0" r="r" b="b"/>
                <a:pathLst>
                  <a:path w="61" h="27">
                    <a:moveTo>
                      <a:pt x="0" y="0"/>
                    </a:moveTo>
                    <a:lnTo>
                      <a:pt x="0" y="7"/>
                    </a:lnTo>
                    <a:lnTo>
                      <a:pt x="0" y="13"/>
                    </a:lnTo>
                    <a:lnTo>
                      <a:pt x="0" y="20"/>
                    </a:lnTo>
                    <a:lnTo>
                      <a:pt x="0" y="27"/>
                    </a:lnTo>
                    <a:lnTo>
                      <a:pt x="4" y="27"/>
                    </a:lnTo>
                    <a:lnTo>
                      <a:pt x="8" y="27"/>
                    </a:lnTo>
                    <a:lnTo>
                      <a:pt x="13" y="27"/>
                    </a:lnTo>
                    <a:lnTo>
                      <a:pt x="17" y="27"/>
                    </a:lnTo>
                    <a:lnTo>
                      <a:pt x="22" y="27"/>
                    </a:lnTo>
                    <a:lnTo>
                      <a:pt x="28" y="26"/>
                    </a:lnTo>
                    <a:lnTo>
                      <a:pt x="33" y="26"/>
                    </a:lnTo>
                    <a:lnTo>
                      <a:pt x="39" y="26"/>
                    </a:lnTo>
                    <a:lnTo>
                      <a:pt x="45" y="25"/>
                    </a:lnTo>
                    <a:lnTo>
                      <a:pt x="50" y="25"/>
                    </a:lnTo>
                    <a:lnTo>
                      <a:pt x="55" y="25"/>
                    </a:lnTo>
                    <a:lnTo>
                      <a:pt x="61" y="25"/>
                    </a:lnTo>
                    <a:lnTo>
                      <a:pt x="60" y="19"/>
                    </a:lnTo>
                    <a:lnTo>
                      <a:pt x="58" y="12"/>
                    </a:lnTo>
                    <a:lnTo>
                      <a:pt x="57" y="6"/>
                    </a:lnTo>
                    <a:lnTo>
                      <a:pt x="56" y="0"/>
                    </a:lnTo>
                    <a:lnTo>
                      <a:pt x="50" y="0"/>
                    </a:lnTo>
                    <a:lnTo>
                      <a:pt x="43" y="0"/>
                    </a:lnTo>
                    <a:lnTo>
                      <a:pt x="36" y="0"/>
                    </a:lnTo>
                    <a:lnTo>
                      <a:pt x="29" y="0"/>
                    </a:lnTo>
                    <a:lnTo>
                      <a:pt x="21" y="0"/>
                    </a:lnTo>
                    <a:lnTo>
                      <a:pt x="14" y="0"/>
                    </a:lnTo>
                    <a:lnTo>
                      <a:pt x="7" y="0"/>
                    </a:lnTo>
                    <a:lnTo>
                      <a:pt x="0" y="0"/>
                    </a:lnTo>
                    <a:close/>
                  </a:path>
                </a:pathLst>
              </a:custGeom>
              <a:solidFill>
                <a:srgbClr val="4F3A30"/>
              </a:solidFill>
              <a:ln w="9525">
                <a:noFill/>
                <a:round/>
                <a:headEnd/>
                <a:tailEnd/>
              </a:ln>
            </p:spPr>
            <p:txBody>
              <a:bodyPr/>
              <a:lstStyle/>
              <a:p>
                <a:endParaRPr lang="en-US"/>
              </a:p>
            </p:txBody>
          </p:sp>
          <p:sp>
            <p:nvSpPr>
              <p:cNvPr id="686" name="Freeform 211"/>
              <p:cNvSpPr>
                <a:spLocks/>
              </p:cNvSpPr>
              <p:nvPr/>
            </p:nvSpPr>
            <p:spPr bwMode="auto">
              <a:xfrm>
                <a:off x="2956" y="1289"/>
                <a:ext cx="9" cy="4"/>
              </a:xfrm>
              <a:custGeom>
                <a:avLst/>
                <a:gdLst/>
                <a:ahLst/>
                <a:cxnLst>
                  <a:cxn ang="0">
                    <a:pos x="0" y="0"/>
                  </a:cxn>
                  <a:cxn ang="0">
                    <a:pos x="0" y="7"/>
                  </a:cxn>
                  <a:cxn ang="0">
                    <a:pos x="0" y="13"/>
                  </a:cxn>
                  <a:cxn ang="0">
                    <a:pos x="0" y="20"/>
                  </a:cxn>
                  <a:cxn ang="0">
                    <a:pos x="0" y="27"/>
                  </a:cxn>
                  <a:cxn ang="0">
                    <a:pos x="4" y="27"/>
                  </a:cxn>
                  <a:cxn ang="0">
                    <a:pos x="9" y="27"/>
                  </a:cxn>
                  <a:cxn ang="0">
                    <a:pos x="13" y="27"/>
                  </a:cxn>
                  <a:cxn ang="0">
                    <a:pos x="16" y="27"/>
                  </a:cxn>
                  <a:cxn ang="0">
                    <a:pos x="21" y="27"/>
                  </a:cxn>
                  <a:cxn ang="0">
                    <a:pos x="27" y="26"/>
                  </a:cxn>
                  <a:cxn ang="0">
                    <a:pos x="31" y="26"/>
                  </a:cxn>
                  <a:cxn ang="0">
                    <a:pos x="36" y="26"/>
                  </a:cxn>
                  <a:cxn ang="0">
                    <a:pos x="42" y="25"/>
                  </a:cxn>
                  <a:cxn ang="0">
                    <a:pos x="46" y="25"/>
                  </a:cxn>
                  <a:cxn ang="0">
                    <a:pos x="51" y="25"/>
                  </a:cxn>
                  <a:cxn ang="0">
                    <a:pos x="57" y="25"/>
                  </a:cxn>
                  <a:cxn ang="0">
                    <a:pos x="56" y="19"/>
                  </a:cxn>
                  <a:cxn ang="0">
                    <a:pos x="54" y="12"/>
                  </a:cxn>
                  <a:cxn ang="0">
                    <a:pos x="53" y="6"/>
                  </a:cxn>
                  <a:cxn ang="0">
                    <a:pos x="52" y="0"/>
                  </a:cxn>
                  <a:cxn ang="0">
                    <a:pos x="46" y="0"/>
                  </a:cxn>
                  <a:cxn ang="0">
                    <a:pos x="40" y="0"/>
                  </a:cxn>
                  <a:cxn ang="0">
                    <a:pos x="33" y="0"/>
                  </a:cxn>
                  <a:cxn ang="0">
                    <a:pos x="27" y="0"/>
                  </a:cxn>
                  <a:cxn ang="0">
                    <a:pos x="20" y="0"/>
                  </a:cxn>
                  <a:cxn ang="0">
                    <a:pos x="14" y="0"/>
                  </a:cxn>
                  <a:cxn ang="0">
                    <a:pos x="7" y="0"/>
                  </a:cxn>
                  <a:cxn ang="0">
                    <a:pos x="0" y="0"/>
                  </a:cxn>
                </a:cxnLst>
                <a:rect l="0" t="0" r="r" b="b"/>
                <a:pathLst>
                  <a:path w="57" h="27">
                    <a:moveTo>
                      <a:pt x="0" y="0"/>
                    </a:moveTo>
                    <a:lnTo>
                      <a:pt x="0" y="7"/>
                    </a:lnTo>
                    <a:lnTo>
                      <a:pt x="0" y="13"/>
                    </a:lnTo>
                    <a:lnTo>
                      <a:pt x="0" y="20"/>
                    </a:lnTo>
                    <a:lnTo>
                      <a:pt x="0" y="27"/>
                    </a:lnTo>
                    <a:lnTo>
                      <a:pt x="4" y="27"/>
                    </a:lnTo>
                    <a:lnTo>
                      <a:pt x="9" y="27"/>
                    </a:lnTo>
                    <a:lnTo>
                      <a:pt x="13" y="27"/>
                    </a:lnTo>
                    <a:lnTo>
                      <a:pt x="16" y="27"/>
                    </a:lnTo>
                    <a:lnTo>
                      <a:pt x="21" y="27"/>
                    </a:lnTo>
                    <a:lnTo>
                      <a:pt x="27" y="26"/>
                    </a:lnTo>
                    <a:lnTo>
                      <a:pt x="31" y="26"/>
                    </a:lnTo>
                    <a:lnTo>
                      <a:pt x="36" y="26"/>
                    </a:lnTo>
                    <a:lnTo>
                      <a:pt x="42" y="25"/>
                    </a:lnTo>
                    <a:lnTo>
                      <a:pt x="46" y="25"/>
                    </a:lnTo>
                    <a:lnTo>
                      <a:pt x="51" y="25"/>
                    </a:lnTo>
                    <a:lnTo>
                      <a:pt x="57" y="25"/>
                    </a:lnTo>
                    <a:lnTo>
                      <a:pt x="56" y="19"/>
                    </a:lnTo>
                    <a:lnTo>
                      <a:pt x="54" y="12"/>
                    </a:lnTo>
                    <a:lnTo>
                      <a:pt x="53" y="6"/>
                    </a:lnTo>
                    <a:lnTo>
                      <a:pt x="52" y="0"/>
                    </a:lnTo>
                    <a:lnTo>
                      <a:pt x="46" y="0"/>
                    </a:lnTo>
                    <a:lnTo>
                      <a:pt x="40" y="0"/>
                    </a:lnTo>
                    <a:lnTo>
                      <a:pt x="33" y="0"/>
                    </a:lnTo>
                    <a:lnTo>
                      <a:pt x="27" y="0"/>
                    </a:lnTo>
                    <a:lnTo>
                      <a:pt x="20" y="0"/>
                    </a:lnTo>
                    <a:lnTo>
                      <a:pt x="14" y="0"/>
                    </a:lnTo>
                    <a:lnTo>
                      <a:pt x="7" y="0"/>
                    </a:lnTo>
                    <a:lnTo>
                      <a:pt x="0" y="0"/>
                    </a:lnTo>
                    <a:close/>
                  </a:path>
                </a:pathLst>
              </a:custGeom>
              <a:solidFill>
                <a:srgbClr val="543A2D"/>
              </a:solidFill>
              <a:ln w="9525">
                <a:noFill/>
                <a:round/>
                <a:headEnd/>
                <a:tailEnd/>
              </a:ln>
            </p:spPr>
            <p:txBody>
              <a:bodyPr/>
              <a:lstStyle/>
              <a:p>
                <a:endParaRPr lang="en-US"/>
              </a:p>
            </p:txBody>
          </p:sp>
          <p:sp>
            <p:nvSpPr>
              <p:cNvPr id="687" name="Freeform 212"/>
              <p:cNvSpPr>
                <a:spLocks/>
              </p:cNvSpPr>
              <p:nvPr/>
            </p:nvSpPr>
            <p:spPr bwMode="auto">
              <a:xfrm>
                <a:off x="2956" y="1289"/>
                <a:ext cx="9" cy="4"/>
              </a:xfrm>
              <a:custGeom>
                <a:avLst/>
                <a:gdLst/>
                <a:ahLst/>
                <a:cxnLst>
                  <a:cxn ang="0">
                    <a:pos x="0" y="0"/>
                  </a:cxn>
                  <a:cxn ang="0">
                    <a:pos x="0" y="7"/>
                  </a:cxn>
                  <a:cxn ang="0">
                    <a:pos x="0" y="13"/>
                  </a:cxn>
                  <a:cxn ang="0">
                    <a:pos x="0" y="20"/>
                  </a:cxn>
                  <a:cxn ang="0">
                    <a:pos x="0" y="27"/>
                  </a:cxn>
                  <a:cxn ang="0">
                    <a:pos x="3" y="27"/>
                  </a:cxn>
                  <a:cxn ang="0">
                    <a:pos x="7" y="27"/>
                  </a:cxn>
                  <a:cxn ang="0">
                    <a:pos x="10" y="27"/>
                  </a:cxn>
                  <a:cxn ang="0">
                    <a:pos x="14" y="27"/>
                  </a:cxn>
                  <a:cxn ang="0">
                    <a:pos x="19" y="27"/>
                  </a:cxn>
                  <a:cxn ang="0">
                    <a:pos x="23" y="26"/>
                  </a:cxn>
                  <a:cxn ang="0">
                    <a:pos x="27" y="26"/>
                  </a:cxn>
                  <a:cxn ang="0">
                    <a:pos x="33" y="26"/>
                  </a:cxn>
                  <a:cxn ang="0">
                    <a:pos x="37" y="25"/>
                  </a:cxn>
                  <a:cxn ang="0">
                    <a:pos x="41" y="25"/>
                  </a:cxn>
                  <a:cxn ang="0">
                    <a:pos x="46" y="25"/>
                  </a:cxn>
                  <a:cxn ang="0">
                    <a:pos x="51" y="25"/>
                  </a:cxn>
                  <a:cxn ang="0">
                    <a:pos x="50" y="19"/>
                  </a:cxn>
                  <a:cxn ang="0">
                    <a:pos x="48" y="12"/>
                  </a:cxn>
                  <a:cxn ang="0">
                    <a:pos x="47" y="6"/>
                  </a:cxn>
                  <a:cxn ang="0">
                    <a:pos x="46" y="0"/>
                  </a:cxn>
                  <a:cxn ang="0">
                    <a:pos x="40" y="0"/>
                  </a:cxn>
                  <a:cxn ang="0">
                    <a:pos x="35" y="0"/>
                  </a:cxn>
                  <a:cxn ang="0">
                    <a:pos x="28" y="0"/>
                  </a:cxn>
                  <a:cxn ang="0">
                    <a:pos x="23" y="0"/>
                  </a:cxn>
                  <a:cxn ang="0">
                    <a:pos x="17" y="0"/>
                  </a:cxn>
                  <a:cxn ang="0">
                    <a:pos x="11" y="0"/>
                  </a:cxn>
                  <a:cxn ang="0">
                    <a:pos x="5" y="0"/>
                  </a:cxn>
                  <a:cxn ang="0">
                    <a:pos x="0" y="0"/>
                  </a:cxn>
                </a:cxnLst>
                <a:rect l="0" t="0" r="r" b="b"/>
                <a:pathLst>
                  <a:path w="51" h="27">
                    <a:moveTo>
                      <a:pt x="0" y="0"/>
                    </a:moveTo>
                    <a:lnTo>
                      <a:pt x="0" y="7"/>
                    </a:lnTo>
                    <a:lnTo>
                      <a:pt x="0" y="13"/>
                    </a:lnTo>
                    <a:lnTo>
                      <a:pt x="0" y="20"/>
                    </a:lnTo>
                    <a:lnTo>
                      <a:pt x="0" y="27"/>
                    </a:lnTo>
                    <a:lnTo>
                      <a:pt x="3" y="27"/>
                    </a:lnTo>
                    <a:lnTo>
                      <a:pt x="7" y="27"/>
                    </a:lnTo>
                    <a:lnTo>
                      <a:pt x="10" y="27"/>
                    </a:lnTo>
                    <a:lnTo>
                      <a:pt x="14" y="27"/>
                    </a:lnTo>
                    <a:lnTo>
                      <a:pt x="19" y="27"/>
                    </a:lnTo>
                    <a:lnTo>
                      <a:pt x="23" y="26"/>
                    </a:lnTo>
                    <a:lnTo>
                      <a:pt x="27" y="26"/>
                    </a:lnTo>
                    <a:lnTo>
                      <a:pt x="33" y="26"/>
                    </a:lnTo>
                    <a:lnTo>
                      <a:pt x="37" y="25"/>
                    </a:lnTo>
                    <a:lnTo>
                      <a:pt x="41" y="25"/>
                    </a:lnTo>
                    <a:lnTo>
                      <a:pt x="46" y="25"/>
                    </a:lnTo>
                    <a:lnTo>
                      <a:pt x="51" y="25"/>
                    </a:lnTo>
                    <a:lnTo>
                      <a:pt x="50" y="19"/>
                    </a:lnTo>
                    <a:lnTo>
                      <a:pt x="48" y="12"/>
                    </a:lnTo>
                    <a:lnTo>
                      <a:pt x="47" y="6"/>
                    </a:lnTo>
                    <a:lnTo>
                      <a:pt x="46" y="0"/>
                    </a:lnTo>
                    <a:lnTo>
                      <a:pt x="40" y="0"/>
                    </a:lnTo>
                    <a:lnTo>
                      <a:pt x="35" y="0"/>
                    </a:lnTo>
                    <a:lnTo>
                      <a:pt x="28" y="0"/>
                    </a:lnTo>
                    <a:lnTo>
                      <a:pt x="23" y="0"/>
                    </a:lnTo>
                    <a:lnTo>
                      <a:pt x="17" y="0"/>
                    </a:lnTo>
                    <a:lnTo>
                      <a:pt x="11" y="0"/>
                    </a:lnTo>
                    <a:lnTo>
                      <a:pt x="5" y="0"/>
                    </a:lnTo>
                    <a:lnTo>
                      <a:pt x="0" y="0"/>
                    </a:lnTo>
                    <a:close/>
                  </a:path>
                </a:pathLst>
              </a:custGeom>
              <a:solidFill>
                <a:srgbClr val="5B3D28"/>
              </a:solidFill>
              <a:ln w="9525">
                <a:noFill/>
                <a:round/>
                <a:headEnd/>
                <a:tailEnd/>
              </a:ln>
            </p:spPr>
            <p:txBody>
              <a:bodyPr/>
              <a:lstStyle/>
              <a:p>
                <a:endParaRPr lang="en-US"/>
              </a:p>
            </p:txBody>
          </p:sp>
        </p:grpSp>
        <p:sp>
          <p:nvSpPr>
            <p:cNvPr id="471" name="Freeform 213"/>
            <p:cNvSpPr>
              <a:spLocks/>
            </p:cNvSpPr>
            <p:nvPr/>
          </p:nvSpPr>
          <p:spPr bwMode="auto">
            <a:xfrm>
              <a:off x="2957" y="1289"/>
              <a:ext cx="8" cy="4"/>
            </a:xfrm>
            <a:custGeom>
              <a:avLst/>
              <a:gdLst/>
              <a:ahLst/>
              <a:cxnLst>
                <a:cxn ang="0">
                  <a:pos x="0" y="0"/>
                </a:cxn>
                <a:cxn ang="0">
                  <a:pos x="0" y="7"/>
                </a:cxn>
                <a:cxn ang="0">
                  <a:pos x="0" y="13"/>
                </a:cxn>
                <a:cxn ang="0">
                  <a:pos x="0" y="20"/>
                </a:cxn>
                <a:cxn ang="0">
                  <a:pos x="0" y="27"/>
                </a:cxn>
                <a:cxn ang="0">
                  <a:pos x="3" y="27"/>
                </a:cxn>
                <a:cxn ang="0">
                  <a:pos x="7" y="27"/>
                </a:cxn>
                <a:cxn ang="0">
                  <a:pos x="10" y="27"/>
                </a:cxn>
                <a:cxn ang="0">
                  <a:pos x="14" y="27"/>
                </a:cxn>
                <a:cxn ang="0">
                  <a:pos x="18" y="27"/>
                </a:cxn>
                <a:cxn ang="0">
                  <a:pos x="22" y="26"/>
                </a:cxn>
                <a:cxn ang="0">
                  <a:pos x="26" y="26"/>
                </a:cxn>
                <a:cxn ang="0">
                  <a:pos x="31" y="26"/>
                </a:cxn>
                <a:cxn ang="0">
                  <a:pos x="34" y="25"/>
                </a:cxn>
                <a:cxn ang="0">
                  <a:pos x="38" y="25"/>
                </a:cxn>
                <a:cxn ang="0">
                  <a:pos x="42" y="25"/>
                </a:cxn>
                <a:cxn ang="0">
                  <a:pos x="47" y="25"/>
                </a:cxn>
                <a:cxn ang="0">
                  <a:pos x="46" y="19"/>
                </a:cxn>
                <a:cxn ang="0">
                  <a:pos x="44" y="12"/>
                </a:cxn>
                <a:cxn ang="0">
                  <a:pos x="43" y="6"/>
                </a:cxn>
                <a:cxn ang="0">
                  <a:pos x="42" y="0"/>
                </a:cxn>
                <a:cxn ang="0">
                  <a:pos x="37" y="0"/>
                </a:cxn>
                <a:cxn ang="0">
                  <a:pos x="32" y="0"/>
                </a:cxn>
                <a:cxn ang="0">
                  <a:pos x="26" y="0"/>
                </a:cxn>
                <a:cxn ang="0">
                  <a:pos x="21" y="0"/>
                </a:cxn>
                <a:cxn ang="0">
                  <a:pos x="16" y="0"/>
                </a:cxn>
                <a:cxn ang="0">
                  <a:pos x="10" y="0"/>
                </a:cxn>
                <a:cxn ang="0">
                  <a:pos x="5" y="0"/>
                </a:cxn>
                <a:cxn ang="0">
                  <a:pos x="0" y="0"/>
                </a:cxn>
              </a:cxnLst>
              <a:rect l="0" t="0" r="r" b="b"/>
              <a:pathLst>
                <a:path w="47" h="27">
                  <a:moveTo>
                    <a:pt x="0" y="0"/>
                  </a:moveTo>
                  <a:lnTo>
                    <a:pt x="0" y="7"/>
                  </a:lnTo>
                  <a:lnTo>
                    <a:pt x="0" y="13"/>
                  </a:lnTo>
                  <a:lnTo>
                    <a:pt x="0" y="20"/>
                  </a:lnTo>
                  <a:lnTo>
                    <a:pt x="0" y="27"/>
                  </a:lnTo>
                  <a:lnTo>
                    <a:pt x="3" y="27"/>
                  </a:lnTo>
                  <a:lnTo>
                    <a:pt x="7" y="27"/>
                  </a:lnTo>
                  <a:lnTo>
                    <a:pt x="10" y="27"/>
                  </a:lnTo>
                  <a:lnTo>
                    <a:pt x="14" y="27"/>
                  </a:lnTo>
                  <a:lnTo>
                    <a:pt x="18" y="27"/>
                  </a:lnTo>
                  <a:lnTo>
                    <a:pt x="22" y="26"/>
                  </a:lnTo>
                  <a:lnTo>
                    <a:pt x="26" y="26"/>
                  </a:lnTo>
                  <a:lnTo>
                    <a:pt x="31" y="26"/>
                  </a:lnTo>
                  <a:lnTo>
                    <a:pt x="34" y="25"/>
                  </a:lnTo>
                  <a:lnTo>
                    <a:pt x="38" y="25"/>
                  </a:lnTo>
                  <a:lnTo>
                    <a:pt x="42" y="25"/>
                  </a:lnTo>
                  <a:lnTo>
                    <a:pt x="47" y="25"/>
                  </a:lnTo>
                  <a:lnTo>
                    <a:pt x="46" y="19"/>
                  </a:lnTo>
                  <a:lnTo>
                    <a:pt x="44" y="12"/>
                  </a:lnTo>
                  <a:lnTo>
                    <a:pt x="43" y="6"/>
                  </a:lnTo>
                  <a:lnTo>
                    <a:pt x="42" y="0"/>
                  </a:lnTo>
                  <a:lnTo>
                    <a:pt x="37" y="0"/>
                  </a:lnTo>
                  <a:lnTo>
                    <a:pt x="32" y="0"/>
                  </a:lnTo>
                  <a:lnTo>
                    <a:pt x="26" y="0"/>
                  </a:lnTo>
                  <a:lnTo>
                    <a:pt x="21" y="0"/>
                  </a:lnTo>
                  <a:lnTo>
                    <a:pt x="16" y="0"/>
                  </a:lnTo>
                  <a:lnTo>
                    <a:pt x="10" y="0"/>
                  </a:lnTo>
                  <a:lnTo>
                    <a:pt x="5" y="0"/>
                  </a:lnTo>
                  <a:lnTo>
                    <a:pt x="0" y="0"/>
                  </a:lnTo>
                  <a:close/>
                </a:path>
              </a:pathLst>
            </a:custGeom>
            <a:solidFill>
              <a:srgbClr val="603D26"/>
            </a:solidFill>
            <a:ln w="9525">
              <a:noFill/>
              <a:round/>
              <a:headEnd/>
              <a:tailEnd/>
            </a:ln>
          </p:spPr>
          <p:txBody>
            <a:bodyPr/>
            <a:lstStyle/>
            <a:p>
              <a:endParaRPr lang="en-US"/>
            </a:p>
          </p:txBody>
        </p:sp>
        <p:sp>
          <p:nvSpPr>
            <p:cNvPr id="472" name="Freeform 214"/>
            <p:cNvSpPr>
              <a:spLocks/>
            </p:cNvSpPr>
            <p:nvPr/>
          </p:nvSpPr>
          <p:spPr bwMode="auto">
            <a:xfrm>
              <a:off x="2958" y="1289"/>
              <a:ext cx="7" cy="4"/>
            </a:xfrm>
            <a:custGeom>
              <a:avLst/>
              <a:gdLst/>
              <a:ahLst/>
              <a:cxnLst>
                <a:cxn ang="0">
                  <a:pos x="0" y="0"/>
                </a:cxn>
                <a:cxn ang="0">
                  <a:pos x="0" y="7"/>
                </a:cxn>
                <a:cxn ang="0">
                  <a:pos x="0" y="13"/>
                </a:cxn>
                <a:cxn ang="0">
                  <a:pos x="0" y="20"/>
                </a:cxn>
                <a:cxn ang="0">
                  <a:pos x="0" y="27"/>
                </a:cxn>
                <a:cxn ang="0">
                  <a:pos x="3" y="27"/>
                </a:cxn>
                <a:cxn ang="0">
                  <a:pos x="6" y="27"/>
                </a:cxn>
                <a:cxn ang="0">
                  <a:pos x="9" y="27"/>
                </a:cxn>
                <a:cxn ang="0">
                  <a:pos x="12" y="27"/>
                </a:cxn>
                <a:cxn ang="0">
                  <a:pos x="19" y="26"/>
                </a:cxn>
                <a:cxn ang="0">
                  <a:pos x="27" y="26"/>
                </a:cxn>
                <a:cxn ang="0">
                  <a:pos x="34" y="25"/>
                </a:cxn>
                <a:cxn ang="0">
                  <a:pos x="42" y="25"/>
                </a:cxn>
                <a:cxn ang="0">
                  <a:pos x="41" y="19"/>
                </a:cxn>
                <a:cxn ang="0">
                  <a:pos x="39" y="12"/>
                </a:cxn>
                <a:cxn ang="0">
                  <a:pos x="38" y="6"/>
                </a:cxn>
                <a:cxn ang="0">
                  <a:pos x="37" y="0"/>
                </a:cxn>
                <a:cxn ang="0">
                  <a:pos x="33" y="0"/>
                </a:cxn>
                <a:cxn ang="0">
                  <a:pos x="28" y="0"/>
                </a:cxn>
                <a:cxn ang="0">
                  <a:pos x="24" y="0"/>
                </a:cxn>
                <a:cxn ang="0">
                  <a:pos x="18" y="0"/>
                </a:cxn>
                <a:cxn ang="0">
                  <a:pos x="14" y="0"/>
                </a:cxn>
                <a:cxn ang="0">
                  <a:pos x="9" y="0"/>
                </a:cxn>
                <a:cxn ang="0">
                  <a:pos x="4" y="0"/>
                </a:cxn>
                <a:cxn ang="0">
                  <a:pos x="0" y="0"/>
                </a:cxn>
              </a:cxnLst>
              <a:rect l="0" t="0" r="r" b="b"/>
              <a:pathLst>
                <a:path w="42" h="27">
                  <a:moveTo>
                    <a:pt x="0" y="0"/>
                  </a:moveTo>
                  <a:lnTo>
                    <a:pt x="0" y="7"/>
                  </a:lnTo>
                  <a:lnTo>
                    <a:pt x="0" y="13"/>
                  </a:lnTo>
                  <a:lnTo>
                    <a:pt x="0" y="20"/>
                  </a:lnTo>
                  <a:lnTo>
                    <a:pt x="0" y="27"/>
                  </a:lnTo>
                  <a:lnTo>
                    <a:pt x="3" y="27"/>
                  </a:lnTo>
                  <a:lnTo>
                    <a:pt x="6" y="27"/>
                  </a:lnTo>
                  <a:lnTo>
                    <a:pt x="9" y="27"/>
                  </a:lnTo>
                  <a:lnTo>
                    <a:pt x="12" y="27"/>
                  </a:lnTo>
                  <a:lnTo>
                    <a:pt x="19" y="26"/>
                  </a:lnTo>
                  <a:lnTo>
                    <a:pt x="27" y="26"/>
                  </a:lnTo>
                  <a:lnTo>
                    <a:pt x="34" y="25"/>
                  </a:lnTo>
                  <a:lnTo>
                    <a:pt x="42" y="25"/>
                  </a:lnTo>
                  <a:lnTo>
                    <a:pt x="41" y="19"/>
                  </a:lnTo>
                  <a:lnTo>
                    <a:pt x="39" y="12"/>
                  </a:lnTo>
                  <a:lnTo>
                    <a:pt x="38" y="6"/>
                  </a:lnTo>
                  <a:lnTo>
                    <a:pt x="37" y="0"/>
                  </a:lnTo>
                  <a:lnTo>
                    <a:pt x="33" y="0"/>
                  </a:lnTo>
                  <a:lnTo>
                    <a:pt x="28" y="0"/>
                  </a:lnTo>
                  <a:lnTo>
                    <a:pt x="24" y="0"/>
                  </a:lnTo>
                  <a:lnTo>
                    <a:pt x="18" y="0"/>
                  </a:lnTo>
                  <a:lnTo>
                    <a:pt x="14" y="0"/>
                  </a:lnTo>
                  <a:lnTo>
                    <a:pt x="9" y="0"/>
                  </a:lnTo>
                  <a:lnTo>
                    <a:pt x="4" y="0"/>
                  </a:lnTo>
                  <a:lnTo>
                    <a:pt x="0" y="0"/>
                  </a:lnTo>
                  <a:close/>
                </a:path>
              </a:pathLst>
            </a:custGeom>
            <a:solidFill>
              <a:srgbClr val="683F23"/>
            </a:solidFill>
            <a:ln w="9525">
              <a:noFill/>
              <a:round/>
              <a:headEnd/>
              <a:tailEnd/>
            </a:ln>
          </p:spPr>
          <p:txBody>
            <a:bodyPr/>
            <a:lstStyle/>
            <a:p>
              <a:endParaRPr lang="en-US"/>
            </a:p>
          </p:txBody>
        </p:sp>
        <p:sp>
          <p:nvSpPr>
            <p:cNvPr id="473" name="Freeform 215"/>
            <p:cNvSpPr>
              <a:spLocks/>
            </p:cNvSpPr>
            <p:nvPr/>
          </p:nvSpPr>
          <p:spPr bwMode="auto">
            <a:xfrm>
              <a:off x="2959" y="1289"/>
              <a:ext cx="6" cy="4"/>
            </a:xfrm>
            <a:custGeom>
              <a:avLst/>
              <a:gdLst/>
              <a:ahLst/>
              <a:cxnLst>
                <a:cxn ang="0">
                  <a:pos x="0" y="0"/>
                </a:cxn>
                <a:cxn ang="0">
                  <a:pos x="0" y="7"/>
                </a:cxn>
                <a:cxn ang="0">
                  <a:pos x="0" y="13"/>
                </a:cxn>
                <a:cxn ang="0">
                  <a:pos x="0" y="20"/>
                </a:cxn>
                <a:cxn ang="0">
                  <a:pos x="0" y="27"/>
                </a:cxn>
                <a:cxn ang="0">
                  <a:pos x="4" y="27"/>
                </a:cxn>
                <a:cxn ang="0">
                  <a:pos x="7" y="27"/>
                </a:cxn>
                <a:cxn ang="0">
                  <a:pos x="9" y="27"/>
                </a:cxn>
                <a:cxn ang="0">
                  <a:pos x="12" y="27"/>
                </a:cxn>
                <a:cxn ang="0">
                  <a:pos x="18" y="26"/>
                </a:cxn>
                <a:cxn ang="0">
                  <a:pos x="25" y="26"/>
                </a:cxn>
                <a:cxn ang="0">
                  <a:pos x="31" y="25"/>
                </a:cxn>
                <a:cxn ang="0">
                  <a:pos x="38" y="25"/>
                </a:cxn>
                <a:cxn ang="0">
                  <a:pos x="37" y="19"/>
                </a:cxn>
                <a:cxn ang="0">
                  <a:pos x="35" y="12"/>
                </a:cxn>
                <a:cxn ang="0">
                  <a:pos x="34" y="6"/>
                </a:cxn>
                <a:cxn ang="0">
                  <a:pos x="33" y="0"/>
                </a:cxn>
                <a:cxn ang="0">
                  <a:pos x="29" y="0"/>
                </a:cxn>
                <a:cxn ang="0">
                  <a:pos x="25" y="0"/>
                </a:cxn>
                <a:cxn ang="0">
                  <a:pos x="21" y="0"/>
                </a:cxn>
                <a:cxn ang="0">
                  <a:pos x="16" y="0"/>
                </a:cxn>
                <a:cxn ang="0">
                  <a:pos x="12" y="0"/>
                </a:cxn>
                <a:cxn ang="0">
                  <a:pos x="9" y="0"/>
                </a:cxn>
                <a:cxn ang="0">
                  <a:pos x="5" y="0"/>
                </a:cxn>
                <a:cxn ang="0">
                  <a:pos x="0" y="0"/>
                </a:cxn>
              </a:cxnLst>
              <a:rect l="0" t="0" r="r" b="b"/>
              <a:pathLst>
                <a:path w="38" h="27">
                  <a:moveTo>
                    <a:pt x="0" y="0"/>
                  </a:moveTo>
                  <a:lnTo>
                    <a:pt x="0" y="7"/>
                  </a:lnTo>
                  <a:lnTo>
                    <a:pt x="0" y="13"/>
                  </a:lnTo>
                  <a:lnTo>
                    <a:pt x="0" y="20"/>
                  </a:lnTo>
                  <a:lnTo>
                    <a:pt x="0" y="27"/>
                  </a:lnTo>
                  <a:lnTo>
                    <a:pt x="4" y="27"/>
                  </a:lnTo>
                  <a:lnTo>
                    <a:pt x="7" y="27"/>
                  </a:lnTo>
                  <a:lnTo>
                    <a:pt x="9" y="27"/>
                  </a:lnTo>
                  <a:lnTo>
                    <a:pt x="12" y="27"/>
                  </a:lnTo>
                  <a:lnTo>
                    <a:pt x="18" y="26"/>
                  </a:lnTo>
                  <a:lnTo>
                    <a:pt x="25" y="26"/>
                  </a:lnTo>
                  <a:lnTo>
                    <a:pt x="31" y="25"/>
                  </a:lnTo>
                  <a:lnTo>
                    <a:pt x="38" y="25"/>
                  </a:lnTo>
                  <a:lnTo>
                    <a:pt x="37" y="19"/>
                  </a:lnTo>
                  <a:lnTo>
                    <a:pt x="35" y="12"/>
                  </a:lnTo>
                  <a:lnTo>
                    <a:pt x="34" y="6"/>
                  </a:lnTo>
                  <a:lnTo>
                    <a:pt x="33" y="0"/>
                  </a:lnTo>
                  <a:lnTo>
                    <a:pt x="29" y="0"/>
                  </a:lnTo>
                  <a:lnTo>
                    <a:pt x="25" y="0"/>
                  </a:lnTo>
                  <a:lnTo>
                    <a:pt x="21" y="0"/>
                  </a:lnTo>
                  <a:lnTo>
                    <a:pt x="16" y="0"/>
                  </a:lnTo>
                  <a:lnTo>
                    <a:pt x="12" y="0"/>
                  </a:lnTo>
                  <a:lnTo>
                    <a:pt x="9" y="0"/>
                  </a:lnTo>
                  <a:lnTo>
                    <a:pt x="5" y="0"/>
                  </a:lnTo>
                  <a:lnTo>
                    <a:pt x="0" y="0"/>
                  </a:lnTo>
                  <a:close/>
                </a:path>
              </a:pathLst>
            </a:custGeom>
            <a:solidFill>
              <a:srgbClr val="703F21"/>
            </a:solidFill>
            <a:ln w="9525">
              <a:noFill/>
              <a:round/>
              <a:headEnd/>
              <a:tailEnd/>
            </a:ln>
          </p:spPr>
          <p:txBody>
            <a:bodyPr/>
            <a:lstStyle/>
            <a:p>
              <a:endParaRPr lang="en-US"/>
            </a:p>
          </p:txBody>
        </p:sp>
        <p:sp>
          <p:nvSpPr>
            <p:cNvPr id="474" name="Freeform 216"/>
            <p:cNvSpPr>
              <a:spLocks/>
            </p:cNvSpPr>
            <p:nvPr/>
          </p:nvSpPr>
          <p:spPr bwMode="auto">
            <a:xfrm>
              <a:off x="2959" y="1289"/>
              <a:ext cx="6" cy="4"/>
            </a:xfrm>
            <a:custGeom>
              <a:avLst/>
              <a:gdLst/>
              <a:ahLst/>
              <a:cxnLst>
                <a:cxn ang="0">
                  <a:pos x="0" y="0"/>
                </a:cxn>
                <a:cxn ang="0">
                  <a:pos x="0" y="7"/>
                </a:cxn>
                <a:cxn ang="0">
                  <a:pos x="0" y="13"/>
                </a:cxn>
                <a:cxn ang="0">
                  <a:pos x="0" y="20"/>
                </a:cxn>
                <a:cxn ang="0">
                  <a:pos x="0" y="27"/>
                </a:cxn>
                <a:cxn ang="0">
                  <a:pos x="3" y="27"/>
                </a:cxn>
                <a:cxn ang="0">
                  <a:pos x="5" y="27"/>
                </a:cxn>
                <a:cxn ang="0">
                  <a:pos x="8" y="27"/>
                </a:cxn>
                <a:cxn ang="0">
                  <a:pos x="10" y="27"/>
                </a:cxn>
                <a:cxn ang="0">
                  <a:pos x="16" y="26"/>
                </a:cxn>
                <a:cxn ang="0">
                  <a:pos x="22" y="26"/>
                </a:cxn>
                <a:cxn ang="0">
                  <a:pos x="27" y="25"/>
                </a:cxn>
                <a:cxn ang="0">
                  <a:pos x="33" y="25"/>
                </a:cxn>
                <a:cxn ang="0">
                  <a:pos x="32" y="19"/>
                </a:cxn>
                <a:cxn ang="0">
                  <a:pos x="30" y="12"/>
                </a:cxn>
                <a:cxn ang="0">
                  <a:pos x="29" y="6"/>
                </a:cxn>
                <a:cxn ang="0">
                  <a:pos x="28" y="0"/>
                </a:cxn>
                <a:cxn ang="0">
                  <a:pos x="21" y="0"/>
                </a:cxn>
                <a:cxn ang="0">
                  <a:pos x="15" y="0"/>
                </a:cxn>
                <a:cxn ang="0">
                  <a:pos x="7" y="0"/>
                </a:cxn>
                <a:cxn ang="0">
                  <a:pos x="0" y="0"/>
                </a:cxn>
              </a:cxnLst>
              <a:rect l="0" t="0" r="r" b="b"/>
              <a:pathLst>
                <a:path w="33" h="27">
                  <a:moveTo>
                    <a:pt x="0" y="0"/>
                  </a:moveTo>
                  <a:lnTo>
                    <a:pt x="0" y="7"/>
                  </a:lnTo>
                  <a:lnTo>
                    <a:pt x="0" y="13"/>
                  </a:lnTo>
                  <a:lnTo>
                    <a:pt x="0" y="20"/>
                  </a:lnTo>
                  <a:lnTo>
                    <a:pt x="0" y="27"/>
                  </a:lnTo>
                  <a:lnTo>
                    <a:pt x="3" y="27"/>
                  </a:lnTo>
                  <a:lnTo>
                    <a:pt x="5" y="27"/>
                  </a:lnTo>
                  <a:lnTo>
                    <a:pt x="8" y="27"/>
                  </a:lnTo>
                  <a:lnTo>
                    <a:pt x="10" y="27"/>
                  </a:lnTo>
                  <a:lnTo>
                    <a:pt x="16" y="26"/>
                  </a:lnTo>
                  <a:lnTo>
                    <a:pt x="22" y="26"/>
                  </a:lnTo>
                  <a:lnTo>
                    <a:pt x="27" y="25"/>
                  </a:lnTo>
                  <a:lnTo>
                    <a:pt x="33" y="25"/>
                  </a:lnTo>
                  <a:lnTo>
                    <a:pt x="32" y="19"/>
                  </a:lnTo>
                  <a:lnTo>
                    <a:pt x="30" y="12"/>
                  </a:lnTo>
                  <a:lnTo>
                    <a:pt x="29" y="6"/>
                  </a:lnTo>
                  <a:lnTo>
                    <a:pt x="28" y="0"/>
                  </a:lnTo>
                  <a:lnTo>
                    <a:pt x="21" y="0"/>
                  </a:lnTo>
                  <a:lnTo>
                    <a:pt x="15" y="0"/>
                  </a:lnTo>
                  <a:lnTo>
                    <a:pt x="7" y="0"/>
                  </a:lnTo>
                  <a:lnTo>
                    <a:pt x="0" y="0"/>
                  </a:lnTo>
                  <a:close/>
                </a:path>
              </a:pathLst>
            </a:custGeom>
            <a:solidFill>
              <a:srgbClr val="75421E"/>
            </a:solidFill>
            <a:ln w="9525">
              <a:noFill/>
              <a:round/>
              <a:headEnd/>
              <a:tailEnd/>
            </a:ln>
          </p:spPr>
          <p:txBody>
            <a:bodyPr/>
            <a:lstStyle/>
            <a:p>
              <a:endParaRPr lang="en-US"/>
            </a:p>
          </p:txBody>
        </p:sp>
        <p:sp>
          <p:nvSpPr>
            <p:cNvPr id="475" name="Freeform 217"/>
            <p:cNvSpPr>
              <a:spLocks/>
            </p:cNvSpPr>
            <p:nvPr/>
          </p:nvSpPr>
          <p:spPr bwMode="auto">
            <a:xfrm>
              <a:off x="2960" y="1289"/>
              <a:ext cx="5" cy="4"/>
            </a:xfrm>
            <a:custGeom>
              <a:avLst/>
              <a:gdLst/>
              <a:ahLst/>
              <a:cxnLst>
                <a:cxn ang="0">
                  <a:pos x="0" y="0"/>
                </a:cxn>
                <a:cxn ang="0">
                  <a:pos x="0" y="27"/>
                </a:cxn>
                <a:cxn ang="0">
                  <a:pos x="8" y="27"/>
                </a:cxn>
                <a:cxn ang="0">
                  <a:pos x="28" y="25"/>
                </a:cxn>
                <a:cxn ang="0">
                  <a:pos x="23" y="0"/>
                </a:cxn>
                <a:cxn ang="0">
                  <a:pos x="0" y="0"/>
                </a:cxn>
              </a:cxnLst>
              <a:rect l="0" t="0" r="r" b="b"/>
              <a:pathLst>
                <a:path w="28" h="27">
                  <a:moveTo>
                    <a:pt x="0" y="0"/>
                  </a:moveTo>
                  <a:lnTo>
                    <a:pt x="0" y="27"/>
                  </a:lnTo>
                  <a:lnTo>
                    <a:pt x="8" y="27"/>
                  </a:lnTo>
                  <a:lnTo>
                    <a:pt x="28" y="25"/>
                  </a:lnTo>
                  <a:lnTo>
                    <a:pt x="23" y="0"/>
                  </a:lnTo>
                  <a:lnTo>
                    <a:pt x="0" y="0"/>
                  </a:lnTo>
                  <a:close/>
                </a:path>
              </a:pathLst>
            </a:custGeom>
            <a:solidFill>
              <a:srgbClr val="7C421C"/>
            </a:solidFill>
            <a:ln w="9525">
              <a:noFill/>
              <a:round/>
              <a:headEnd/>
              <a:tailEnd/>
            </a:ln>
          </p:spPr>
          <p:txBody>
            <a:bodyPr/>
            <a:lstStyle/>
            <a:p>
              <a:endParaRPr lang="en-US"/>
            </a:p>
          </p:txBody>
        </p:sp>
        <p:sp>
          <p:nvSpPr>
            <p:cNvPr id="476" name="Freeform 218"/>
            <p:cNvSpPr>
              <a:spLocks/>
            </p:cNvSpPr>
            <p:nvPr/>
          </p:nvSpPr>
          <p:spPr bwMode="auto">
            <a:xfrm>
              <a:off x="2961" y="1295"/>
              <a:ext cx="9" cy="52"/>
            </a:xfrm>
            <a:custGeom>
              <a:avLst/>
              <a:gdLst/>
              <a:ahLst/>
              <a:cxnLst>
                <a:cxn ang="0">
                  <a:pos x="0" y="2"/>
                </a:cxn>
                <a:cxn ang="0">
                  <a:pos x="11" y="0"/>
                </a:cxn>
                <a:cxn ang="0">
                  <a:pos x="25" y="0"/>
                </a:cxn>
                <a:cxn ang="0">
                  <a:pos x="38" y="78"/>
                </a:cxn>
                <a:cxn ang="0">
                  <a:pos x="46" y="152"/>
                </a:cxn>
                <a:cxn ang="0">
                  <a:pos x="51" y="227"/>
                </a:cxn>
                <a:cxn ang="0">
                  <a:pos x="52" y="304"/>
                </a:cxn>
                <a:cxn ang="0">
                  <a:pos x="30" y="311"/>
                </a:cxn>
                <a:cxn ang="0">
                  <a:pos x="28" y="233"/>
                </a:cxn>
                <a:cxn ang="0">
                  <a:pos x="24" y="156"/>
                </a:cxn>
                <a:cxn ang="0">
                  <a:pos x="14" y="80"/>
                </a:cxn>
                <a:cxn ang="0">
                  <a:pos x="0" y="2"/>
                </a:cxn>
              </a:cxnLst>
              <a:rect l="0" t="0" r="r" b="b"/>
              <a:pathLst>
                <a:path w="52" h="311">
                  <a:moveTo>
                    <a:pt x="0" y="2"/>
                  </a:moveTo>
                  <a:lnTo>
                    <a:pt x="11" y="0"/>
                  </a:lnTo>
                  <a:lnTo>
                    <a:pt x="25" y="0"/>
                  </a:lnTo>
                  <a:lnTo>
                    <a:pt x="38" y="78"/>
                  </a:lnTo>
                  <a:lnTo>
                    <a:pt x="46" y="152"/>
                  </a:lnTo>
                  <a:lnTo>
                    <a:pt x="51" y="227"/>
                  </a:lnTo>
                  <a:lnTo>
                    <a:pt x="52" y="304"/>
                  </a:lnTo>
                  <a:lnTo>
                    <a:pt x="30" y="311"/>
                  </a:lnTo>
                  <a:lnTo>
                    <a:pt x="28" y="233"/>
                  </a:lnTo>
                  <a:lnTo>
                    <a:pt x="24" y="156"/>
                  </a:lnTo>
                  <a:lnTo>
                    <a:pt x="14" y="80"/>
                  </a:lnTo>
                  <a:lnTo>
                    <a:pt x="0" y="2"/>
                  </a:lnTo>
                  <a:close/>
                </a:path>
              </a:pathLst>
            </a:custGeom>
            <a:solidFill>
              <a:srgbClr val="7C421C"/>
            </a:solidFill>
            <a:ln w="9525">
              <a:noFill/>
              <a:round/>
              <a:headEnd/>
              <a:tailEnd/>
            </a:ln>
          </p:spPr>
          <p:txBody>
            <a:bodyPr/>
            <a:lstStyle/>
            <a:p>
              <a:endParaRPr lang="en-US"/>
            </a:p>
          </p:txBody>
        </p:sp>
        <p:sp>
          <p:nvSpPr>
            <p:cNvPr id="477" name="Freeform 219"/>
            <p:cNvSpPr>
              <a:spLocks/>
            </p:cNvSpPr>
            <p:nvPr/>
          </p:nvSpPr>
          <p:spPr bwMode="auto">
            <a:xfrm>
              <a:off x="2960" y="1295"/>
              <a:ext cx="9" cy="52"/>
            </a:xfrm>
            <a:custGeom>
              <a:avLst/>
              <a:gdLst/>
              <a:ahLst/>
              <a:cxnLst>
                <a:cxn ang="0">
                  <a:pos x="0" y="2"/>
                </a:cxn>
                <a:cxn ang="0">
                  <a:pos x="2" y="1"/>
                </a:cxn>
                <a:cxn ang="0">
                  <a:pos x="5" y="1"/>
                </a:cxn>
                <a:cxn ang="0">
                  <a:pos x="8" y="1"/>
                </a:cxn>
                <a:cxn ang="0">
                  <a:pos x="12" y="0"/>
                </a:cxn>
                <a:cxn ang="0">
                  <a:pos x="15" y="0"/>
                </a:cxn>
                <a:cxn ang="0">
                  <a:pos x="18" y="0"/>
                </a:cxn>
                <a:cxn ang="0">
                  <a:pos x="22" y="0"/>
                </a:cxn>
                <a:cxn ang="0">
                  <a:pos x="27" y="0"/>
                </a:cxn>
                <a:cxn ang="0">
                  <a:pos x="38" y="78"/>
                </a:cxn>
                <a:cxn ang="0">
                  <a:pos x="47" y="152"/>
                </a:cxn>
                <a:cxn ang="0">
                  <a:pos x="51" y="227"/>
                </a:cxn>
                <a:cxn ang="0">
                  <a:pos x="53" y="304"/>
                </a:cxn>
                <a:cxn ang="0">
                  <a:pos x="48" y="306"/>
                </a:cxn>
                <a:cxn ang="0">
                  <a:pos x="41" y="307"/>
                </a:cxn>
                <a:cxn ang="0">
                  <a:pos x="35" y="309"/>
                </a:cxn>
                <a:cxn ang="0">
                  <a:pos x="30" y="311"/>
                </a:cxn>
                <a:cxn ang="0">
                  <a:pos x="28" y="233"/>
                </a:cxn>
                <a:cxn ang="0">
                  <a:pos x="23" y="156"/>
                </a:cxn>
                <a:cxn ang="0">
                  <a:pos x="14" y="80"/>
                </a:cxn>
                <a:cxn ang="0">
                  <a:pos x="0" y="2"/>
                </a:cxn>
              </a:cxnLst>
              <a:rect l="0" t="0" r="r" b="b"/>
              <a:pathLst>
                <a:path w="53" h="311">
                  <a:moveTo>
                    <a:pt x="0" y="2"/>
                  </a:moveTo>
                  <a:lnTo>
                    <a:pt x="2" y="1"/>
                  </a:lnTo>
                  <a:lnTo>
                    <a:pt x="5" y="1"/>
                  </a:lnTo>
                  <a:lnTo>
                    <a:pt x="8" y="1"/>
                  </a:lnTo>
                  <a:lnTo>
                    <a:pt x="12" y="0"/>
                  </a:lnTo>
                  <a:lnTo>
                    <a:pt x="15" y="0"/>
                  </a:lnTo>
                  <a:lnTo>
                    <a:pt x="18" y="0"/>
                  </a:lnTo>
                  <a:lnTo>
                    <a:pt x="22" y="0"/>
                  </a:lnTo>
                  <a:lnTo>
                    <a:pt x="27" y="0"/>
                  </a:lnTo>
                  <a:lnTo>
                    <a:pt x="38" y="78"/>
                  </a:lnTo>
                  <a:lnTo>
                    <a:pt x="47" y="152"/>
                  </a:lnTo>
                  <a:lnTo>
                    <a:pt x="51" y="227"/>
                  </a:lnTo>
                  <a:lnTo>
                    <a:pt x="53" y="304"/>
                  </a:lnTo>
                  <a:lnTo>
                    <a:pt x="48" y="306"/>
                  </a:lnTo>
                  <a:lnTo>
                    <a:pt x="41" y="307"/>
                  </a:lnTo>
                  <a:lnTo>
                    <a:pt x="35" y="309"/>
                  </a:lnTo>
                  <a:lnTo>
                    <a:pt x="30" y="311"/>
                  </a:lnTo>
                  <a:lnTo>
                    <a:pt x="28" y="233"/>
                  </a:lnTo>
                  <a:lnTo>
                    <a:pt x="23" y="156"/>
                  </a:lnTo>
                  <a:lnTo>
                    <a:pt x="14" y="80"/>
                  </a:lnTo>
                  <a:lnTo>
                    <a:pt x="0" y="2"/>
                  </a:lnTo>
                  <a:close/>
                </a:path>
              </a:pathLst>
            </a:custGeom>
            <a:solidFill>
              <a:srgbClr val="75421E"/>
            </a:solidFill>
            <a:ln w="9525">
              <a:noFill/>
              <a:round/>
              <a:headEnd/>
              <a:tailEnd/>
            </a:ln>
          </p:spPr>
          <p:txBody>
            <a:bodyPr/>
            <a:lstStyle/>
            <a:p>
              <a:endParaRPr lang="en-US"/>
            </a:p>
          </p:txBody>
        </p:sp>
        <p:sp>
          <p:nvSpPr>
            <p:cNvPr id="478" name="Freeform 220"/>
            <p:cNvSpPr>
              <a:spLocks/>
            </p:cNvSpPr>
            <p:nvPr/>
          </p:nvSpPr>
          <p:spPr bwMode="auto">
            <a:xfrm>
              <a:off x="2959" y="1295"/>
              <a:ext cx="9" cy="52"/>
            </a:xfrm>
            <a:custGeom>
              <a:avLst/>
              <a:gdLst/>
              <a:ahLst/>
              <a:cxnLst>
                <a:cxn ang="0">
                  <a:pos x="0" y="2"/>
                </a:cxn>
                <a:cxn ang="0">
                  <a:pos x="3" y="1"/>
                </a:cxn>
                <a:cxn ang="0">
                  <a:pos x="6" y="1"/>
                </a:cxn>
                <a:cxn ang="0">
                  <a:pos x="9" y="1"/>
                </a:cxn>
                <a:cxn ang="0">
                  <a:pos x="11" y="0"/>
                </a:cxn>
                <a:cxn ang="0">
                  <a:pos x="16" y="0"/>
                </a:cxn>
                <a:cxn ang="0">
                  <a:pos x="19" y="0"/>
                </a:cxn>
                <a:cxn ang="0">
                  <a:pos x="22" y="0"/>
                </a:cxn>
                <a:cxn ang="0">
                  <a:pos x="25" y="0"/>
                </a:cxn>
                <a:cxn ang="0">
                  <a:pos x="38" y="78"/>
                </a:cxn>
                <a:cxn ang="0">
                  <a:pos x="48" y="152"/>
                </a:cxn>
                <a:cxn ang="0">
                  <a:pos x="52" y="227"/>
                </a:cxn>
                <a:cxn ang="0">
                  <a:pos x="54" y="304"/>
                </a:cxn>
                <a:cxn ang="0">
                  <a:pos x="48" y="306"/>
                </a:cxn>
                <a:cxn ang="0">
                  <a:pos x="42" y="307"/>
                </a:cxn>
                <a:cxn ang="0">
                  <a:pos x="37" y="309"/>
                </a:cxn>
                <a:cxn ang="0">
                  <a:pos x="32" y="311"/>
                </a:cxn>
                <a:cxn ang="0">
                  <a:pos x="32" y="272"/>
                </a:cxn>
                <a:cxn ang="0">
                  <a:pos x="29" y="233"/>
                </a:cxn>
                <a:cxn ang="0">
                  <a:pos x="27" y="195"/>
                </a:cxn>
                <a:cxn ang="0">
                  <a:pos x="24" y="156"/>
                </a:cxn>
                <a:cxn ang="0">
                  <a:pos x="19" y="119"/>
                </a:cxn>
                <a:cxn ang="0">
                  <a:pos x="13" y="80"/>
                </a:cxn>
                <a:cxn ang="0">
                  <a:pos x="7" y="42"/>
                </a:cxn>
                <a:cxn ang="0">
                  <a:pos x="0" y="2"/>
                </a:cxn>
              </a:cxnLst>
              <a:rect l="0" t="0" r="r" b="b"/>
              <a:pathLst>
                <a:path w="54" h="311">
                  <a:moveTo>
                    <a:pt x="0" y="2"/>
                  </a:moveTo>
                  <a:lnTo>
                    <a:pt x="3" y="1"/>
                  </a:lnTo>
                  <a:lnTo>
                    <a:pt x="6" y="1"/>
                  </a:lnTo>
                  <a:lnTo>
                    <a:pt x="9" y="1"/>
                  </a:lnTo>
                  <a:lnTo>
                    <a:pt x="11" y="0"/>
                  </a:lnTo>
                  <a:lnTo>
                    <a:pt x="16" y="0"/>
                  </a:lnTo>
                  <a:lnTo>
                    <a:pt x="19" y="0"/>
                  </a:lnTo>
                  <a:lnTo>
                    <a:pt x="22" y="0"/>
                  </a:lnTo>
                  <a:lnTo>
                    <a:pt x="25" y="0"/>
                  </a:lnTo>
                  <a:lnTo>
                    <a:pt x="38" y="78"/>
                  </a:lnTo>
                  <a:lnTo>
                    <a:pt x="48" y="152"/>
                  </a:lnTo>
                  <a:lnTo>
                    <a:pt x="52" y="227"/>
                  </a:lnTo>
                  <a:lnTo>
                    <a:pt x="54" y="304"/>
                  </a:lnTo>
                  <a:lnTo>
                    <a:pt x="48" y="306"/>
                  </a:lnTo>
                  <a:lnTo>
                    <a:pt x="42" y="307"/>
                  </a:lnTo>
                  <a:lnTo>
                    <a:pt x="37" y="309"/>
                  </a:lnTo>
                  <a:lnTo>
                    <a:pt x="32" y="311"/>
                  </a:lnTo>
                  <a:lnTo>
                    <a:pt x="32" y="272"/>
                  </a:lnTo>
                  <a:lnTo>
                    <a:pt x="29" y="233"/>
                  </a:lnTo>
                  <a:lnTo>
                    <a:pt x="27" y="195"/>
                  </a:lnTo>
                  <a:lnTo>
                    <a:pt x="24" y="156"/>
                  </a:lnTo>
                  <a:lnTo>
                    <a:pt x="19" y="119"/>
                  </a:lnTo>
                  <a:lnTo>
                    <a:pt x="13" y="80"/>
                  </a:lnTo>
                  <a:lnTo>
                    <a:pt x="7" y="42"/>
                  </a:lnTo>
                  <a:lnTo>
                    <a:pt x="0" y="2"/>
                  </a:lnTo>
                  <a:close/>
                </a:path>
              </a:pathLst>
            </a:custGeom>
            <a:solidFill>
              <a:srgbClr val="703F21"/>
            </a:solidFill>
            <a:ln w="9525">
              <a:noFill/>
              <a:round/>
              <a:headEnd/>
              <a:tailEnd/>
            </a:ln>
          </p:spPr>
          <p:txBody>
            <a:bodyPr/>
            <a:lstStyle/>
            <a:p>
              <a:endParaRPr lang="en-US"/>
            </a:p>
          </p:txBody>
        </p:sp>
        <p:sp>
          <p:nvSpPr>
            <p:cNvPr id="479" name="Freeform 221"/>
            <p:cNvSpPr>
              <a:spLocks/>
            </p:cNvSpPr>
            <p:nvPr/>
          </p:nvSpPr>
          <p:spPr bwMode="auto">
            <a:xfrm>
              <a:off x="2959" y="1295"/>
              <a:ext cx="9" cy="52"/>
            </a:xfrm>
            <a:custGeom>
              <a:avLst/>
              <a:gdLst/>
              <a:ahLst/>
              <a:cxnLst>
                <a:cxn ang="0">
                  <a:pos x="0" y="2"/>
                </a:cxn>
                <a:cxn ang="0">
                  <a:pos x="4" y="1"/>
                </a:cxn>
                <a:cxn ang="0">
                  <a:pos x="7" y="1"/>
                </a:cxn>
                <a:cxn ang="0">
                  <a:pos x="9" y="1"/>
                </a:cxn>
                <a:cxn ang="0">
                  <a:pos x="12" y="0"/>
                </a:cxn>
                <a:cxn ang="0">
                  <a:pos x="15" y="0"/>
                </a:cxn>
                <a:cxn ang="0">
                  <a:pos x="20" y="0"/>
                </a:cxn>
                <a:cxn ang="0">
                  <a:pos x="23" y="0"/>
                </a:cxn>
                <a:cxn ang="0">
                  <a:pos x="26" y="0"/>
                </a:cxn>
                <a:cxn ang="0">
                  <a:pos x="39" y="78"/>
                </a:cxn>
                <a:cxn ang="0">
                  <a:pos x="47" y="152"/>
                </a:cxn>
                <a:cxn ang="0">
                  <a:pos x="53" y="227"/>
                </a:cxn>
                <a:cxn ang="0">
                  <a:pos x="54" y="304"/>
                </a:cxn>
                <a:cxn ang="0">
                  <a:pos x="48" y="306"/>
                </a:cxn>
                <a:cxn ang="0">
                  <a:pos x="42" y="307"/>
                </a:cxn>
                <a:cxn ang="0">
                  <a:pos x="37" y="309"/>
                </a:cxn>
                <a:cxn ang="0">
                  <a:pos x="30" y="311"/>
                </a:cxn>
                <a:cxn ang="0">
                  <a:pos x="28" y="233"/>
                </a:cxn>
                <a:cxn ang="0">
                  <a:pos x="24" y="156"/>
                </a:cxn>
                <a:cxn ang="0">
                  <a:pos x="14" y="80"/>
                </a:cxn>
                <a:cxn ang="0">
                  <a:pos x="0" y="2"/>
                </a:cxn>
              </a:cxnLst>
              <a:rect l="0" t="0" r="r" b="b"/>
              <a:pathLst>
                <a:path w="54" h="311">
                  <a:moveTo>
                    <a:pt x="0" y="2"/>
                  </a:moveTo>
                  <a:lnTo>
                    <a:pt x="4" y="1"/>
                  </a:lnTo>
                  <a:lnTo>
                    <a:pt x="7" y="1"/>
                  </a:lnTo>
                  <a:lnTo>
                    <a:pt x="9" y="1"/>
                  </a:lnTo>
                  <a:lnTo>
                    <a:pt x="12" y="0"/>
                  </a:lnTo>
                  <a:lnTo>
                    <a:pt x="15" y="0"/>
                  </a:lnTo>
                  <a:lnTo>
                    <a:pt x="20" y="0"/>
                  </a:lnTo>
                  <a:lnTo>
                    <a:pt x="23" y="0"/>
                  </a:lnTo>
                  <a:lnTo>
                    <a:pt x="26" y="0"/>
                  </a:lnTo>
                  <a:lnTo>
                    <a:pt x="39" y="78"/>
                  </a:lnTo>
                  <a:lnTo>
                    <a:pt x="47" y="152"/>
                  </a:lnTo>
                  <a:lnTo>
                    <a:pt x="53" y="227"/>
                  </a:lnTo>
                  <a:lnTo>
                    <a:pt x="54" y="304"/>
                  </a:lnTo>
                  <a:lnTo>
                    <a:pt x="48" y="306"/>
                  </a:lnTo>
                  <a:lnTo>
                    <a:pt x="42" y="307"/>
                  </a:lnTo>
                  <a:lnTo>
                    <a:pt x="37" y="309"/>
                  </a:lnTo>
                  <a:lnTo>
                    <a:pt x="30" y="311"/>
                  </a:lnTo>
                  <a:lnTo>
                    <a:pt x="28" y="233"/>
                  </a:lnTo>
                  <a:lnTo>
                    <a:pt x="24" y="156"/>
                  </a:lnTo>
                  <a:lnTo>
                    <a:pt x="14" y="80"/>
                  </a:lnTo>
                  <a:lnTo>
                    <a:pt x="0" y="2"/>
                  </a:lnTo>
                  <a:close/>
                </a:path>
              </a:pathLst>
            </a:custGeom>
            <a:solidFill>
              <a:srgbClr val="683F23"/>
            </a:solidFill>
            <a:ln w="9525">
              <a:noFill/>
              <a:round/>
              <a:headEnd/>
              <a:tailEnd/>
            </a:ln>
          </p:spPr>
          <p:txBody>
            <a:bodyPr/>
            <a:lstStyle/>
            <a:p>
              <a:endParaRPr lang="en-US"/>
            </a:p>
          </p:txBody>
        </p:sp>
        <p:sp>
          <p:nvSpPr>
            <p:cNvPr id="480" name="Freeform 222"/>
            <p:cNvSpPr>
              <a:spLocks/>
            </p:cNvSpPr>
            <p:nvPr/>
          </p:nvSpPr>
          <p:spPr bwMode="auto">
            <a:xfrm>
              <a:off x="2958" y="1295"/>
              <a:ext cx="9" cy="52"/>
            </a:xfrm>
            <a:custGeom>
              <a:avLst/>
              <a:gdLst/>
              <a:ahLst/>
              <a:cxnLst>
                <a:cxn ang="0">
                  <a:pos x="0" y="2"/>
                </a:cxn>
                <a:cxn ang="0">
                  <a:pos x="2" y="1"/>
                </a:cxn>
                <a:cxn ang="0">
                  <a:pos x="5" y="1"/>
                </a:cxn>
                <a:cxn ang="0">
                  <a:pos x="9" y="1"/>
                </a:cxn>
                <a:cxn ang="0">
                  <a:pos x="12" y="0"/>
                </a:cxn>
                <a:cxn ang="0">
                  <a:pos x="15" y="0"/>
                </a:cxn>
                <a:cxn ang="0">
                  <a:pos x="18" y="0"/>
                </a:cxn>
                <a:cxn ang="0">
                  <a:pos x="21" y="0"/>
                </a:cxn>
                <a:cxn ang="0">
                  <a:pos x="26" y="0"/>
                </a:cxn>
                <a:cxn ang="0">
                  <a:pos x="38" y="78"/>
                </a:cxn>
                <a:cxn ang="0">
                  <a:pos x="47" y="152"/>
                </a:cxn>
                <a:cxn ang="0">
                  <a:pos x="51" y="227"/>
                </a:cxn>
                <a:cxn ang="0">
                  <a:pos x="53" y="304"/>
                </a:cxn>
                <a:cxn ang="0">
                  <a:pos x="48" y="306"/>
                </a:cxn>
                <a:cxn ang="0">
                  <a:pos x="42" y="307"/>
                </a:cxn>
                <a:cxn ang="0">
                  <a:pos x="35" y="309"/>
                </a:cxn>
                <a:cxn ang="0">
                  <a:pos x="30" y="311"/>
                </a:cxn>
                <a:cxn ang="0">
                  <a:pos x="28" y="233"/>
                </a:cxn>
                <a:cxn ang="0">
                  <a:pos x="22" y="156"/>
                </a:cxn>
                <a:cxn ang="0">
                  <a:pos x="13" y="80"/>
                </a:cxn>
                <a:cxn ang="0">
                  <a:pos x="0" y="2"/>
                </a:cxn>
              </a:cxnLst>
              <a:rect l="0" t="0" r="r" b="b"/>
              <a:pathLst>
                <a:path w="53" h="311">
                  <a:moveTo>
                    <a:pt x="0" y="2"/>
                  </a:moveTo>
                  <a:lnTo>
                    <a:pt x="2" y="1"/>
                  </a:lnTo>
                  <a:lnTo>
                    <a:pt x="5" y="1"/>
                  </a:lnTo>
                  <a:lnTo>
                    <a:pt x="9" y="1"/>
                  </a:lnTo>
                  <a:lnTo>
                    <a:pt x="12" y="0"/>
                  </a:lnTo>
                  <a:lnTo>
                    <a:pt x="15" y="0"/>
                  </a:lnTo>
                  <a:lnTo>
                    <a:pt x="18" y="0"/>
                  </a:lnTo>
                  <a:lnTo>
                    <a:pt x="21" y="0"/>
                  </a:lnTo>
                  <a:lnTo>
                    <a:pt x="26" y="0"/>
                  </a:lnTo>
                  <a:lnTo>
                    <a:pt x="38" y="78"/>
                  </a:lnTo>
                  <a:lnTo>
                    <a:pt x="47" y="152"/>
                  </a:lnTo>
                  <a:lnTo>
                    <a:pt x="51" y="227"/>
                  </a:lnTo>
                  <a:lnTo>
                    <a:pt x="53" y="304"/>
                  </a:lnTo>
                  <a:lnTo>
                    <a:pt x="48" y="306"/>
                  </a:lnTo>
                  <a:lnTo>
                    <a:pt x="42" y="307"/>
                  </a:lnTo>
                  <a:lnTo>
                    <a:pt x="35" y="309"/>
                  </a:lnTo>
                  <a:lnTo>
                    <a:pt x="30" y="311"/>
                  </a:lnTo>
                  <a:lnTo>
                    <a:pt x="28" y="233"/>
                  </a:lnTo>
                  <a:lnTo>
                    <a:pt x="22" y="156"/>
                  </a:lnTo>
                  <a:lnTo>
                    <a:pt x="13" y="80"/>
                  </a:lnTo>
                  <a:lnTo>
                    <a:pt x="0" y="2"/>
                  </a:lnTo>
                  <a:close/>
                </a:path>
              </a:pathLst>
            </a:custGeom>
            <a:solidFill>
              <a:srgbClr val="603D26"/>
            </a:solidFill>
            <a:ln w="9525">
              <a:noFill/>
              <a:round/>
              <a:headEnd/>
              <a:tailEnd/>
            </a:ln>
          </p:spPr>
          <p:txBody>
            <a:bodyPr/>
            <a:lstStyle/>
            <a:p>
              <a:endParaRPr lang="en-US"/>
            </a:p>
          </p:txBody>
        </p:sp>
        <p:sp>
          <p:nvSpPr>
            <p:cNvPr id="481" name="Freeform 223"/>
            <p:cNvSpPr>
              <a:spLocks/>
            </p:cNvSpPr>
            <p:nvPr/>
          </p:nvSpPr>
          <p:spPr bwMode="auto">
            <a:xfrm>
              <a:off x="2957" y="1295"/>
              <a:ext cx="9" cy="52"/>
            </a:xfrm>
            <a:custGeom>
              <a:avLst/>
              <a:gdLst/>
              <a:ahLst/>
              <a:cxnLst>
                <a:cxn ang="0">
                  <a:pos x="0" y="2"/>
                </a:cxn>
                <a:cxn ang="0">
                  <a:pos x="3" y="1"/>
                </a:cxn>
                <a:cxn ang="0">
                  <a:pos x="6" y="1"/>
                </a:cxn>
                <a:cxn ang="0">
                  <a:pos x="9" y="1"/>
                </a:cxn>
                <a:cxn ang="0">
                  <a:pos x="11" y="0"/>
                </a:cxn>
                <a:cxn ang="0">
                  <a:pos x="16" y="0"/>
                </a:cxn>
                <a:cxn ang="0">
                  <a:pos x="19" y="0"/>
                </a:cxn>
                <a:cxn ang="0">
                  <a:pos x="22" y="0"/>
                </a:cxn>
                <a:cxn ang="0">
                  <a:pos x="25" y="0"/>
                </a:cxn>
                <a:cxn ang="0">
                  <a:pos x="39" y="78"/>
                </a:cxn>
                <a:cxn ang="0">
                  <a:pos x="48" y="152"/>
                </a:cxn>
                <a:cxn ang="0">
                  <a:pos x="53" y="227"/>
                </a:cxn>
                <a:cxn ang="0">
                  <a:pos x="54" y="304"/>
                </a:cxn>
                <a:cxn ang="0">
                  <a:pos x="49" y="306"/>
                </a:cxn>
                <a:cxn ang="0">
                  <a:pos x="42" y="307"/>
                </a:cxn>
                <a:cxn ang="0">
                  <a:pos x="36" y="309"/>
                </a:cxn>
                <a:cxn ang="0">
                  <a:pos x="31" y="311"/>
                </a:cxn>
                <a:cxn ang="0">
                  <a:pos x="29" y="233"/>
                </a:cxn>
                <a:cxn ang="0">
                  <a:pos x="23" y="156"/>
                </a:cxn>
                <a:cxn ang="0">
                  <a:pos x="14" y="80"/>
                </a:cxn>
                <a:cxn ang="0">
                  <a:pos x="0" y="2"/>
                </a:cxn>
              </a:cxnLst>
              <a:rect l="0" t="0" r="r" b="b"/>
              <a:pathLst>
                <a:path w="54" h="311">
                  <a:moveTo>
                    <a:pt x="0" y="2"/>
                  </a:moveTo>
                  <a:lnTo>
                    <a:pt x="3" y="1"/>
                  </a:lnTo>
                  <a:lnTo>
                    <a:pt x="6" y="1"/>
                  </a:lnTo>
                  <a:lnTo>
                    <a:pt x="9" y="1"/>
                  </a:lnTo>
                  <a:lnTo>
                    <a:pt x="11" y="0"/>
                  </a:lnTo>
                  <a:lnTo>
                    <a:pt x="16" y="0"/>
                  </a:lnTo>
                  <a:lnTo>
                    <a:pt x="19" y="0"/>
                  </a:lnTo>
                  <a:lnTo>
                    <a:pt x="22" y="0"/>
                  </a:lnTo>
                  <a:lnTo>
                    <a:pt x="25" y="0"/>
                  </a:lnTo>
                  <a:lnTo>
                    <a:pt x="39" y="78"/>
                  </a:lnTo>
                  <a:lnTo>
                    <a:pt x="48" y="152"/>
                  </a:lnTo>
                  <a:lnTo>
                    <a:pt x="53" y="227"/>
                  </a:lnTo>
                  <a:lnTo>
                    <a:pt x="54" y="304"/>
                  </a:lnTo>
                  <a:lnTo>
                    <a:pt x="49" y="306"/>
                  </a:lnTo>
                  <a:lnTo>
                    <a:pt x="42" y="307"/>
                  </a:lnTo>
                  <a:lnTo>
                    <a:pt x="36" y="309"/>
                  </a:lnTo>
                  <a:lnTo>
                    <a:pt x="31" y="311"/>
                  </a:lnTo>
                  <a:lnTo>
                    <a:pt x="29" y="233"/>
                  </a:lnTo>
                  <a:lnTo>
                    <a:pt x="23" y="156"/>
                  </a:lnTo>
                  <a:lnTo>
                    <a:pt x="14" y="80"/>
                  </a:lnTo>
                  <a:lnTo>
                    <a:pt x="0" y="2"/>
                  </a:lnTo>
                  <a:close/>
                </a:path>
              </a:pathLst>
            </a:custGeom>
            <a:solidFill>
              <a:srgbClr val="5B3D28"/>
            </a:solidFill>
            <a:ln w="9525">
              <a:noFill/>
              <a:round/>
              <a:headEnd/>
              <a:tailEnd/>
            </a:ln>
          </p:spPr>
          <p:txBody>
            <a:bodyPr/>
            <a:lstStyle/>
            <a:p>
              <a:endParaRPr lang="en-US"/>
            </a:p>
          </p:txBody>
        </p:sp>
        <p:sp>
          <p:nvSpPr>
            <p:cNvPr id="482" name="Freeform 224"/>
            <p:cNvSpPr>
              <a:spLocks/>
            </p:cNvSpPr>
            <p:nvPr/>
          </p:nvSpPr>
          <p:spPr bwMode="auto">
            <a:xfrm>
              <a:off x="2956" y="1295"/>
              <a:ext cx="9" cy="52"/>
            </a:xfrm>
            <a:custGeom>
              <a:avLst/>
              <a:gdLst/>
              <a:ahLst/>
              <a:cxnLst>
                <a:cxn ang="0">
                  <a:pos x="0" y="2"/>
                </a:cxn>
                <a:cxn ang="0">
                  <a:pos x="3" y="1"/>
                </a:cxn>
                <a:cxn ang="0">
                  <a:pos x="6" y="1"/>
                </a:cxn>
                <a:cxn ang="0">
                  <a:pos x="8" y="1"/>
                </a:cxn>
                <a:cxn ang="0">
                  <a:pos x="11" y="0"/>
                </a:cxn>
                <a:cxn ang="0">
                  <a:pos x="14" y="0"/>
                </a:cxn>
                <a:cxn ang="0">
                  <a:pos x="19" y="0"/>
                </a:cxn>
                <a:cxn ang="0">
                  <a:pos x="22" y="0"/>
                </a:cxn>
                <a:cxn ang="0">
                  <a:pos x="25" y="0"/>
                </a:cxn>
                <a:cxn ang="0">
                  <a:pos x="38" y="78"/>
                </a:cxn>
                <a:cxn ang="0">
                  <a:pos x="46" y="152"/>
                </a:cxn>
                <a:cxn ang="0">
                  <a:pos x="52" y="227"/>
                </a:cxn>
                <a:cxn ang="0">
                  <a:pos x="53" y="304"/>
                </a:cxn>
                <a:cxn ang="0">
                  <a:pos x="47" y="306"/>
                </a:cxn>
                <a:cxn ang="0">
                  <a:pos x="41" y="307"/>
                </a:cxn>
                <a:cxn ang="0">
                  <a:pos x="36" y="309"/>
                </a:cxn>
                <a:cxn ang="0">
                  <a:pos x="29" y="311"/>
                </a:cxn>
                <a:cxn ang="0">
                  <a:pos x="27" y="233"/>
                </a:cxn>
                <a:cxn ang="0">
                  <a:pos x="23" y="156"/>
                </a:cxn>
                <a:cxn ang="0">
                  <a:pos x="13" y="80"/>
                </a:cxn>
                <a:cxn ang="0">
                  <a:pos x="0" y="2"/>
                </a:cxn>
              </a:cxnLst>
              <a:rect l="0" t="0" r="r" b="b"/>
              <a:pathLst>
                <a:path w="53" h="311">
                  <a:moveTo>
                    <a:pt x="0" y="2"/>
                  </a:moveTo>
                  <a:lnTo>
                    <a:pt x="3" y="1"/>
                  </a:lnTo>
                  <a:lnTo>
                    <a:pt x="6" y="1"/>
                  </a:lnTo>
                  <a:lnTo>
                    <a:pt x="8" y="1"/>
                  </a:lnTo>
                  <a:lnTo>
                    <a:pt x="11" y="0"/>
                  </a:lnTo>
                  <a:lnTo>
                    <a:pt x="14" y="0"/>
                  </a:lnTo>
                  <a:lnTo>
                    <a:pt x="19" y="0"/>
                  </a:lnTo>
                  <a:lnTo>
                    <a:pt x="22" y="0"/>
                  </a:lnTo>
                  <a:lnTo>
                    <a:pt x="25" y="0"/>
                  </a:lnTo>
                  <a:lnTo>
                    <a:pt x="38" y="78"/>
                  </a:lnTo>
                  <a:lnTo>
                    <a:pt x="46" y="152"/>
                  </a:lnTo>
                  <a:lnTo>
                    <a:pt x="52" y="227"/>
                  </a:lnTo>
                  <a:lnTo>
                    <a:pt x="53" y="304"/>
                  </a:lnTo>
                  <a:lnTo>
                    <a:pt x="47" y="306"/>
                  </a:lnTo>
                  <a:lnTo>
                    <a:pt x="41" y="307"/>
                  </a:lnTo>
                  <a:lnTo>
                    <a:pt x="36" y="309"/>
                  </a:lnTo>
                  <a:lnTo>
                    <a:pt x="29" y="311"/>
                  </a:lnTo>
                  <a:lnTo>
                    <a:pt x="27" y="233"/>
                  </a:lnTo>
                  <a:lnTo>
                    <a:pt x="23" y="156"/>
                  </a:lnTo>
                  <a:lnTo>
                    <a:pt x="13" y="80"/>
                  </a:lnTo>
                  <a:lnTo>
                    <a:pt x="0" y="2"/>
                  </a:lnTo>
                  <a:close/>
                </a:path>
              </a:pathLst>
            </a:custGeom>
            <a:solidFill>
              <a:srgbClr val="543A2D"/>
            </a:solidFill>
            <a:ln w="9525">
              <a:noFill/>
              <a:round/>
              <a:headEnd/>
              <a:tailEnd/>
            </a:ln>
          </p:spPr>
          <p:txBody>
            <a:bodyPr/>
            <a:lstStyle/>
            <a:p>
              <a:endParaRPr lang="en-US"/>
            </a:p>
          </p:txBody>
        </p:sp>
        <p:sp>
          <p:nvSpPr>
            <p:cNvPr id="483" name="Freeform 225"/>
            <p:cNvSpPr>
              <a:spLocks/>
            </p:cNvSpPr>
            <p:nvPr/>
          </p:nvSpPr>
          <p:spPr bwMode="auto">
            <a:xfrm>
              <a:off x="2956" y="1295"/>
              <a:ext cx="9" cy="52"/>
            </a:xfrm>
            <a:custGeom>
              <a:avLst/>
              <a:gdLst/>
              <a:ahLst/>
              <a:cxnLst>
                <a:cxn ang="0">
                  <a:pos x="0" y="2"/>
                </a:cxn>
                <a:cxn ang="0">
                  <a:pos x="3" y="1"/>
                </a:cxn>
                <a:cxn ang="0">
                  <a:pos x="7" y="1"/>
                </a:cxn>
                <a:cxn ang="0">
                  <a:pos x="10" y="1"/>
                </a:cxn>
                <a:cxn ang="0">
                  <a:pos x="13" y="0"/>
                </a:cxn>
                <a:cxn ang="0">
                  <a:pos x="16" y="0"/>
                </a:cxn>
                <a:cxn ang="0">
                  <a:pos x="19" y="0"/>
                </a:cxn>
                <a:cxn ang="0">
                  <a:pos x="23" y="0"/>
                </a:cxn>
                <a:cxn ang="0">
                  <a:pos x="27" y="0"/>
                </a:cxn>
                <a:cxn ang="0">
                  <a:pos x="40" y="78"/>
                </a:cxn>
                <a:cxn ang="0">
                  <a:pos x="48" y="152"/>
                </a:cxn>
                <a:cxn ang="0">
                  <a:pos x="53" y="227"/>
                </a:cxn>
                <a:cxn ang="0">
                  <a:pos x="56" y="304"/>
                </a:cxn>
                <a:cxn ang="0">
                  <a:pos x="49" y="306"/>
                </a:cxn>
                <a:cxn ang="0">
                  <a:pos x="43" y="307"/>
                </a:cxn>
                <a:cxn ang="0">
                  <a:pos x="36" y="309"/>
                </a:cxn>
                <a:cxn ang="0">
                  <a:pos x="31" y="311"/>
                </a:cxn>
                <a:cxn ang="0">
                  <a:pos x="29" y="233"/>
                </a:cxn>
                <a:cxn ang="0">
                  <a:pos x="24" y="156"/>
                </a:cxn>
                <a:cxn ang="0">
                  <a:pos x="14" y="80"/>
                </a:cxn>
                <a:cxn ang="0">
                  <a:pos x="0" y="2"/>
                </a:cxn>
              </a:cxnLst>
              <a:rect l="0" t="0" r="r" b="b"/>
              <a:pathLst>
                <a:path w="56" h="311">
                  <a:moveTo>
                    <a:pt x="0" y="2"/>
                  </a:moveTo>
                  <a:lnTo>
                    <a:pt x="3" y="1"/>
                  </a:lnTo>
                  <a:lnTo>
                    <a:pt x="7" y="1"/>
                  </a:lnTo>
                  <a:lnTo>
                    <a:pt x="10" y="1"/>
                  </a:lnTo>
                  <a:lnTo>
                    <a:pt x="13" y="0"/>
                  </a:lnTo>
                  <a:lnTo>
                    <a:pt x="16" y="0"/>
                  </a:lnTo>
                  <a:lnTo>
                    <a:pt x="19" y="0"/>
                  </a:lnTo>
                  <a:lnTo>
                    <a:pt x="23" y="0"/>
                  </a:lnTo>
                  <a:lnTo>
                    <a:pt x="27" y="0"/>
                  </a:lnTo>
                  <a:lnTo>
                    <a:pt x="40" y="78"/>
                  </a:lnTo>
                  <a:lnTo>
                    <a:pt x="48" y="152"/>
                  </a:lnTo>
                  <a:lnTo>
                    <a:pt x="53" y="227"/>
                  </a:lnTo>
                  <a:lnTo>
                    <a:pt x="56" y="304"/>
                  </a:lnTo>
                  <a:lnTo>
                    <a:pt x="49" y="306"/>
                  </a:lnTo>
                  <a:lnTo>
                    <a:pt x="43" y="307"/>
                  </a:lnTo>
                  <a:lnTo>
                    <a:pt x="36" y="309"/>
                  </a:lnTo>
                  <a:lnTo>
                    <a:pt x="31" y="311"/>
                  </a:lnTo>
                  <a:lnTo>
                    <a:pt x="29" y="233"/>
                  </a:lnTo>
                  <a:lnTo>
                    <a:pt x="24" y="156"/>
                  </a:lnTo>
                  <a:lnTo>
                    <a:pt x="14" y="80"/>
                  </a:lnTo>
                  <a:lnTo>
                    <a:pt x="0" y="2"/>
                  </a:lnTo>
                  <a:close/>
                </a:path>
              </a:pathLst>
            </a:custGeom>
            <a:solidFill>
              <a:srgbClr val="4F3A30"/>
            </a:solidFill>
            <a:ln w="9525">
              <a:noFill/>
              <a:round/>
              <a:headEnd/>
              <a:tailEnd/>
            </a:ln>
          </p:spPr>
          <p:txBody>
            <a:bodyPr/>
            <a:lstStyle/>
            <a:p>
              <a:endParaRPr lang="en-US"/>
            </a:p>
          </p:txBody>
        </p:sp>
        <p:sp>
          <p:nvSpPr>
            <p:cNvPr id="484" name="Freeform 226"/>
            <p:cNvSpPr>
              <a:spLocks/>
            </p:cNvSpPr>
            <p:nvPr/>
          </p:nvSpPr>
          <p:spPr bwMode="auto">
            <a:xfrm>
              <a:off x="2955" y="1295"/>
              <a:ext cx="9" cy="52"/>
            </a:xfrm>
            <a:custGeom>
              <a:avLst/>
              <a:gdLst/>
              <a:ahLst/>
              <a:cxnLst>
                <a:cxn ang="0">
                  <a:pos x="0" y="2"/>
                </a:cxn>
                <a:cxn ang="0">
                  <a:pos x="3" y="1"/>
                </a:cxn>
                <a:cxn ang="0">
                  <a:pos x="6" y="1"/>
                </a:cxn>
                <a:cxn ang="0">
                  <a:pos x="8" y="1"/>
                </a:cxn>
                <a:cxn ang="0">
                  <a:pos x="12" y="0"/>
                </a:cxn>
                <a:cxn ang="0">
                  <a:pos x="16" y="0"/>
                </a:cxn>
                <a:cxn ang="0">
                  <a:pos x="19" y="0"/>
                </a:cxn>
                <a:cxn ang="0">
                  <a:pos x="22" y="0"/>
                </a:cxn>
                <a:cxn ang="0">
                  <a:pos x="25" y="0"/>
                </a:cxn>
                <a:cxn ang="0">
                  <a:pos x="38" y="78"/>
                </a:cxn>
                <a:cxn ang="0">
                  <a:pos x="47" y="152"/>
                </a:cxn>
                <a:cxn ang="0">
                  <a:pos x="52" y="227"/>
                </a:cxn>
                <a:cxn ang="0">
                  <a:pos x="53" y="304"/>
                </a:cxn>
                <a:cxn ang="0">
                  <a:pos x="48" y="306"/>
                </a:cxn>
                <a:cxn ang="0">
                  <a:pos x="43" y="307"/>
                </a:cxn>
                <a:cxn ang="0">
                  <a:pos x="36" y="309"/>
                </a:cxn>
                <a:cxn ang="0">
                  <a:pos x="31" y="311"/>
                </a:cxn>
                <a:cxn ang="0">
                  <a:pos x="29" y="233"/>
                </a:cxn>
                <a:cxn ang="0">
                  <a:pos x="23" y="156"/>
                </a:cxn>
                <a:cxn ang="0">
                  <a:pos x="14" y="80"/>
                </a:cxn>
                <a:cxn ang="0">
                  <a:pos x="0" y="2"/>
                </a:cxn>
              </a:cxnLst>
              <a:rect l="0" t="0" r="r" b="b"/>
              <a:pathLst>
                <a:path w="53" h="311">
                  <a:moveTo>
                    <a:pt x="0" y="2"/>
                  </a:moveTo>
                  <a:lnTo>
                    <a:pt x="3" y="1"/>
                  </a:lnTo>
                  <a:lnTo>
                    <a:pt x="6" y="1"/>
                  </a:lnTo>
                  <a:lnTo>
                    <a:pt x="8" y="1"/>
                  </a:lnTo>
                  <a:lnTo>
                    <a:pt x="12" y="0"/>
                  </a:lnTo>
                  <a:lnTo>
                    <a:pt x="16" y="0"/>
                  </a:lnTo>
                  <a:lnTo>
                    <a:pt x="19" y="0"/>
                  </a:lnTo>
                  <a:lnTo>
                    <a:pt x="22" y="0"/>
                  </a:lnTo>
                  <a:lnTo>
                    <a:pt x="25" y="0"/>
                  </a:lnTo>
                  <a:lnTo>
                    <a:pt x="38" y="78"/>
                  </a:lnTo>
                  <a:lnTo>
                    <a:pt x="47" y="152"/>
                  </a:lnTo>
                  <a:lnTo>
                    <a:pt x="52" y="227"/>
                  </a:lnTo>
                  <a:lnTo>
                    <a:pt x="53" y="304"/>
                  </a:lnTo>
                  <a:lnTo>
                    <a:pt x="48" y="306"/>
                  </a:lnTo>
                  <a:lnTo>
                    <a:pt x="43" y="307"/>
                  </a:lnTo>
                  <a:lnTo>
                    <a:pt x="36" y="309"/>
                  </a:lnTo>
                  <a:lnTo>
                    <a:pt x="31" y="311"/>
                  </a:lnTo>
                  <a:lnTo>
                    <a:pt x="29" y="233"/>
                  </a:lnTo>
                  <a:lnTo>
                    <a:pt x="23" y="156"/>
                  </a:lnTo>
                  <a:lnTo>
                    <a:pt x="14" y="80"/>
                  </a:lnTo>
                  <a:lnTo>
                    <a:pt x="0" y="2"/>
                  </a:lnTo>
                  <a:close/>
                </a:path>
              </a:pathLst>
            </a:custGeom>
            <a:solidFill>
              <a:srgbClr val="473833"/>
            </a:solidFill>
            <a:ln w="9525">
              <a:noFill/>
              <a:round/>
              <a:headEnd/>
              <a:tailEnd/>
            </a:ln>
          </p:spPr>
          <p:txBody>
            <a:bodyPr/>
            <a:lstStyle/>
            <a:p>
              <a:endParaRPr lang="en-US"/>
            </a:p>
          </p:txBody>
        </p:sp>
        <p:sp>
          <p:nvSpPr>
            <p:cNvPr id="485" name="Freeform 227"/>
            <p:cNvSpPr>
              <a:spLocks/>
            </p:cNvSpPr>
            <p:nvPr/>
          </p:nvSpPr>
          <p:spPr bwMode="auto">
            <a:xfrm>
              <a:off x="2954" y="1295"/>
              <a:ext cx="9" cy="52"/>
            </a:xfrm>
            <a:custGeom>
              <a:avLst/>
              <a:gdLst/>
              <a:ahLst/>
              <a:cxnLst>
                <a:cxn ang="0">
                  <a:pos x="0" y="2"/>
                </a:cxn>
                <a:cxn ang="0">
                  <a:pos x="2" y="1"/>
                </a:cxn>
                <a:cxn ang="0">
                  <a:pos x="5" y="1"/>
                </a:cxn>
                <a:cxn ang="0">
                  <a:pos x="8" y="1"/>
                </a:cxn>
                <a:cxn ang="0">
                  <a:pos x="11" y="0"/>
                </a:cxn>
                <a:cxn ang="0">
                  <a:pos x="15" y="0"/>
                </a:cxn>
                <a:cxn ang="0">
                  <a:pos x="19" y="0"/>
                </a:cxn>
                <a:cxn ang="0">
                  <a:pos x="22" y="0"/>
                </a:cxn>
                <a:cxn ang="0">
                  <a:pos x="25" y="0"/>
                </a:cxn>
                <a:cxn ang="0">
                  <a:pos x="38" y="78"/>
                </a:cxn>
                <a:cxn ang="0">
                  <a:pos x="47" y="152"/>
                </a:cxn>
                <a:cxn ang="0">
                  <a:pos x="51" y="227"/>
                </a:cxn>
                <a:cxn ang="0">
                  <a:pos x="53" y="304"/>
                </a:cxn>
                <a:cxn ang="0">
                  <a:pos x="48" y="306"/>
                </a:cxn>
                <a:cxn ang="0">
                  <a:pos x="41" y="307"/>
                </a:cxn>
                <a:cxn ang="0">
                  <a:pos x="35" y="309"/>
                </a:cxn>
                <a:cxn ang="0">
                  <a:pos x="29" y="311"/>
                </a:cxn>
                <a:cxn ang="0">
                  <a:pos x="27" y="233"/>
                </a:cxn>
                <a:cxn ang="0">
                  <a:pos x="23" y="156"/>
                </a:cxn>
                <a:cxn ang="0">
                  <a:pos x="14" y="80"/>
                </a:cxn>
                <a:cxn ang="0">
                  <a:pos x="0" y="2"/>
                </a:cxn>
              </a:cxnLst>
              <a:rect l="0" t="0" r="r" b="b"/>
              <a:pathLst>
                <a:path w="53" h="311">
                  <a:moveTo>
                    <a:pt x="0" y="2"/>
                  </a:moveTo>
                  <a:lnTo>
                    <a:pt x="2" y="1"/>
                  </a:lnTo>
                  <a:lnTo>
                    <a:pt x="5" y="1"/>
                  </a:lnTo>
                  <a:lnTo>
                    <a:pt x="8" y="1"/>
                  </a:lnTo>
                  <a:lnTo>
                    <a:pt x="11" y="0"/>
                  </a:lnTo>
                  <a:lnTo>
                    <a:pt x="15" y="0"/>
                  </a:lnTo>
                  <a:lnTo>
                    <a:pt x="19" y="0"/>
                  </a:lnTo>
                  <a:lnTo>
                    <a:pt x="22" y="0"/>
                  </a:lnTo>
                  <a:lnTo>
                    <a:pt x="25" y="0"/>
                  </a:lnTo>
                  <a:lnTo>
                    <a:pt x="38" y="78"/>
                  </a:lnTo>
                  <a:lnTo>
                    <a:pt x="47" y="152"/>
                  </a:lnTo>
                  <a:lnTo>
                    <a:pt x="51" y="227"/>
                  </a:lnTo>
                  <a:lnTo>
                    <a:pt x="53" y="304"/>
                  </a:lnTo>
                  <a:lnTo>
                    <a:pt x="48" y="306"/>
                  </a:lnTo>
                  <a:lnTo>
                    <a:pt x="41" y="307"/>
                  </a:lnTo>
                  <a:lnTo>
                    <a:pt x="35" y="309"/>
                  </a:lnTo>
                  <a:lnTo>
                    <a:pt x="29" y="311"/>
                  </a:lnTo>
                  <a:lnTo>
                    <a:pt x="27" y="233"/>
                  </a:lnTo>
                  <a:lnTo>
                    <a:pt x="23" y="156"/>
                  </a:lnTo>
                  <a:lnTo>
                    <a:pt x="14" y="80"/>
                  </a:lnTo>
                  <a:lnTo>
                    <a:pt x="0" y="2"/>
                  </a:lnTo>
                  <a:close/>
                </a:path>
              </a:pathLst>
            </a:custGeom>
            <a:solidFill>
              <a:srgbClr val="3F3835"/>
            </a:solidFill>
            <a:ln w="9525">
              <a:noFill/>
              <a:round/>
              <a:headEnd/>
              <a:tailEnd/>
            </a:ln>
          </p:spPr>
          <p:txBody>
            <a:bodyPr/>
            <a:lstStyle/>
            <a:p>
              <a:endParaRPr lang="en-US"/>
            </a:p>
          </p:txBody>
        </p:sp>
        <p:sp>
          <p:nvSpPr>
            <p:cNvPr id="486" name="Freeform 228"/>
            <p:cNvSpPr>
              <a:spLocks/>
            </p:cNvSpPr>
            <p:nvPr/>
          </p:nvSpPr>
          <p:spPr bwMode="auto">
            <a:xfrm>
              <a:off x="2953" y="1295"/>
              <a:ext cx="9" cy="52"/>
            </a:xfrm>
            <a:custGeom>
              <a:avLst/>
              <a:gdLst/>
              <a:ahLst/>
              <a:cxnLst>
                <a:cxn ang="0">
                  <a:pos x="0" y="2"/>
                </a:cxn>
                <a:cxn ang="0">
                  <a:pos x="4" y="1"/>
                </a:cxn>
                <a:cxn ang="0">
                  <a:pos x="7" y="1"/>
                </a:cxn>
                <a:cxn ang="0">
                  <a:pos x="10" y="1"/>
                </a:cxn>
                <a:cxn ang="0">
                  <a:pos x="12" y="0"/>
                </a:cxn>
                <a:cxn ang="0">
                  <a:pos x="16" y="0"/>
                </a:cxn>
                <a:cxn ang="0">
                  <a:pos x="20" y="0"/>
                </a:cxn>
                <a:cxn ang="0">
                  <a:pos x="23" y="0"/>
                </a:cxn>
                <a:cxn ang="0">
                  <a:pos x="27" y="0"/>
                </a:cxn>
                <a:cxn ang="0">
                  <a:pos x="40" y="78"/>
                </a:cxn>
                <a:cxn ang="0">
                  <a:pos x="48" y="152"/>
                </a:cxn>
                <a:cxn ang="0">
                  <a:pos x="53" y="227"/>
                </a:cxn>
                <a:cxn ang="0">
                  <a:pos x="55" y="304"/>
                </a:cxn>
                <a:cxn ang="0">
                  <a:pos x="48" y="306"/>
                </a:cxn>
                <a:cxn ang="0">
                  <a:pos x="43" y="307"/>
                </a:cxn>
                <a:cxn ang="0">
                  <a:pos x="37" y="309"/>
                </a:cxn>
                <a:cxn ang="0">
                  <a:pos x="31" y="311"/>
                </a:cxn>
                <a:cxn ang="0">
                  <a:pos x="29" y="233"/>
                </a:cxn>
                <a:cxn ang="0">
                  <a:pos x="24" y="156"/>
                </a:cxn>
                <a:cxn ang="0">
                  <a:pos x="14" y="80"/>
                </a:cxn>
                <a:cxn ang="0">
                  <a:pos x="0" y="2"/>
                </a:cxn>
              </a:cxnLst>
              <a:rect l="0" t="0" r="r" b="b"/>
              <a:pathLst>
                <a:path w="55" h="311">
                  <a:moveTo>
                    <a:pt x="0" y="2"/>
                  </a:moveTo>
                  <a:lnTo>
                    <a:pt x="4" y="1"/>
                  </a:lnTo>
                  <a:lnTo>
                    <a:pt x="7" y="1"/>
                  </a:lnTo>
                  <a:lnTo>
                    <a:pt x="10" y="1"/>
                  </a:lnTo>
                  <a:lnTo>
                    <a:pt x="12" y="0"/>
                  </a:lnTo>
                  <a:lnTo>
                    <a:pt x="16" y="0"/>
                  </a:lnTo>
                  <a:lnTo>
                    <a:pt x="20" y="0"/>
                  </a:lnTo>
                  <a:lnTo>
                    <a:pt x="23" y="0"/>
                  </a:lnTo>
                  <a:lnTo>
                    <a:pt x="27" y="0"/>
                  </a:lnTo>
                  <a:lnTo>
                    <a:pt x="40" y="78"/>
                  </a:lnTo>
                  <a:lnTo>
                    <a:pt x="48" y="152"/>
                  </a:lnTo>
                  <a:lnTo>
                    <a:pt x="53" y="227"/>
                  </a:lnTo>
                  <a:lnTo>
                    <a:pt x="55" y="304"/>
                  </a:lnTo>
                  <a:lnTo>
                    <a:pt x="48" y="306"/>
                  </a:lnTo>
                  <a:lnTo>
                    <a:pt x="43" y="307"/>
                  </a:lnTo>
                  <a:lnTo>
                    <a:pt x="37" y="309"/>
                  </a:lnTo>
                  <a:lnTo>
                    <a:pt x="31" y="311"/>
                  </a:lnTo>
                  <a:lnTo>
                    <a:pt x="29" y="233"/>
                  </a:lnTo>
                  <a:lnTo>
                    <a:pt x="24" y="156"/>
                  </a:lnTo>
                  <a:lnTo>
                    <a:pt x="14" y="80"/>
                  </a:lnTo>
                  <a:lnTo>
                    <a:pt x="0" y="2"/>
                  </a:lnTo>
                  <a:close/>
                </a:path>
              </a:pathLst>
            </a:custGeom>
            <a:solidFill>
              <a:srgbClr val="3A3538"/>
            </a:solidFill>
            <a:ln w="9525">
              <a:noFill/>
              <a:round/>
              <a:headEnd/>
              <a:tailEnd/>
            </a:ln>
          </p:spPr>
          <p:txBody>
            <a:bodyPr/>
            <a:lstStyle/>
            <a:p>
              <a:endParaRPr lang="en-US"/>
            </a:p>
          </p:txBody>
        </p:sp>
        <p:sp>
          <p:nvSpPr>
            <p:cNvPr id="487" name="Freeform 229"/>
            <p:cNvSpPr>
              <a:spLocks/>
            </p:cNvSpPr>
            <p:nvPr/>
          </p:nvSpPr>
          <p:spPr bwMode="auto">
            <a:xfrm>
              <a:off x="2953" y="1295"/>
              <a:ext cx="8" cy="52"/>
            </a:xfrm>
            <a:custGeom>
              <a:avLst/>
              <a:gdLst/>
              <a:ahLst/>
              <a:cxnLst>
                <a:cxn ang="0">
                  <a:pos x="0" y="2"/>
                </a:cxn>
                <a:cxn ang="0">
                  <a:pos x="12" y="0"/>
                </a:cxn>
                <a:cxn ang="0">
                  <a:pos x="26" y="0"/>
                </a:cxn>
                <a:cxn ang="0">
                  <a:pos x="38" y="78"/>
                </a:cxn>
                <a:cxn ang="0">
                  <a:pos x="47" y="152"/>
                </a:cxn>
                <a:cxn ang="0">
                  <a:pos x="52" y="227"/>
                </a:cxn>
                <a:cxn ang="0">
                  <a:pos x="53" y="304"/>
                </a:cxn>
                <a:cxn ang="0">
                  <a:pos x="31" y="311"/>
                </a:cxn>
                <a:cxn ang="0">
                  <a:pos x="29" y="233"/>
                </a:cxn>
                <a:cxn ang="0">
                  <a:pos x="24" y="156"/>
                </a:cxn>
                <a:cxn ang="0">
                  <a:pos x="14" y="80"/>
                </a:cxn>
                <a:cxn ang="0">
                  <a:pos x="0" y="2"/>
                </a:cxn>
              </a:cxnLst>
              <a:rect l="0" t="0" r="r" b="b"/>
              <a:pathLst>
                <a:path w="53" h="311">
                  <a:moveTo>
                    <a:pt x="0" y="2"/>
                  </a:moveTo>
                  <a:lnTo>
                    <a:pt x="12" y="0"/>
                  </a:lnTo>
                  <a:lnTo>
                    <a:pt x="26" y="0"/>
                  </a:lnTo>
                  <a:lnTo>
                    <a:pt x="38" y="78"/>
                  </a:lnTo>
                  <a:lnTo>
                    <a:pt x="47" y="152"/>
                  </a:lnTo>
                  <a:lnTo>
                    <a:pt x="52" y="227"/>
                  </a:lnTo>
                  <a:lnTo>
                    <a:pt x="53" y="304"/>
                  </a:lnTo>
                  <a:lnTo>
                    <a:pt x="31" y="311"/>
                  </a:lnTo>
                  <a:lnTo>
                    <a:pt x="29" y="233"/>
                  </a:lnTo>
                  <a:lnTo>
                    <a:pt x="24" y="156"/>
                  </a:lnTo>
                  <a:lnTo>
                    <a:pt x="14" y="80"/>
                  </a:lnTo>
                  <a:lnTo>
                    <a:pt x="0" y="2"/>
                  </a:lnTo>
                  <a:close/>
                </a:path>
              </a:pathLst>
            </a:custGeom>
            <a:solidFill>
              <a:srgbClr val="33353A"/>
            </a:solidFill>
            <a:ln w="9525">
              <a:noFill/>
              <a:round/>
              <a:headEnd/>
              <a:tailEnd/>
            </a:ln>
          </p:spPr>
          <p:txBody>
            <a:bodyPr/>
            <a:lstStyle/>
            <a:p>
              <a:endParaRPr lang="en-US"/>
            </a:p>
          </p:txBody>
        </p:sp>
      </p:grpSp>
      <p:sp>
        <p:nvSpPr>
          <p:cNvPr id="689" name="TextBox 688"/>
          <p:cNvSpPr txBox="1"/>
          <p:nvPr/>
        </p:nvSpPr>
        <p:spPr>
          <a:xfrm>
            <a:off x="228600" y="3628877"/>
            <a:ext cx="2026920" cy="461665"/>
          </a:xfrm>
          <a:prstGeom prst="rect">
            <a:avLst/>
          </a:prstGeom>
          <a:noFill/>
        </p:spPr>
        <p:txBody>
          <a:bodyPr wrap="square" rtlCol="0">
            <a:spAutoFit/>
          </a:bodyPr>
          <a:lstStyle/>
          <a:p>
            <a:r>
              <a:rPr lang="en-US" sz="2400" dirty="0" smtClean="0">
                <a:cs typeface="Times New Roman" pitchFamily="18" charset="0"/>
              </a:rPr>
              <a:t>Data center</a:t>
            </a:r>
            <a:endParaRPr lang="en-US" sz="2400" dirty="0">
              <a:cs typeface="Times New Roman" pitchFamily="18" charset="0"/>
            </a:endParaRPr>
          </a:p>
        </p:txBody>
      </p:sp>
      <p:sp>
        <p:nvSpPr>
          <p:cNvPr id="690" name="TextBox 689"/>
          <p:cNvSpPr txBox="1"/>
          <p:nvPr/>
        </p:nvSpPr>
        <p:spPr>
          <a:xfrm>
            <a:off x="6892290" y="3626389"/>
            <a:ext cx="2026920" cy="461665"/>
          </a:xfrm>
          <a:prstGeom prst="rect">
            <a:avLst/>
          </a:prstGeom>
          <a:noFill/>
        </p:spPr>
        <p:txBody>
          <a:bodyPr wrap="square" rtlCol="0">
            <a:spAutoFit/>
          </a:bodyPr>
          <a:lstStyle/>
          <a:p>
            <a:r>
              <a:rPr lang="en-US" sz="2400" dirty="0" smtClean="0">
                <a:cs typeface="Times New Roman" pitchFamily="18" charset="0"/>
              </a:rPr>
              <a:t>Branch office</a:t>
            </a:r>
            <a:endParaRPr lang="en-US" sz="2400" dirty="0">
              <a:cs typeface="Times New Roman" pitchFamily="18" charset="0"/>
            </a:endParaRPr>
          </a:p>
        </p:txBody>
      </p:sp>
      <p:sp>
        <p:nvSpPr>
          <p:cNvPr id="691" name="TextBox 690"/>
          <p:cNvSpPr txBox="1"/>
          <p:nvPr/>
        </p:nvSpPr>
        <p:spPr>
          <a:xfrm>
            <a:off x="4358640" y="2864375"/>
            <a:ext cx="1013460" cy="461665"/>
          </a:xfrm>
          <a:prstGeom prst="rect">
            <a:avLst/>
          </a:prstGeom>
          <a:noFill/>
        </p:spPr>
        <p:txBody>
          <a:bodyPr wrap="square" rtlCol="0">
            <a:spAutoFit/>
          </a:bodyPr>
          <a:lstStyle/>
          <a:p>
            <a:r>
              <a:rPr lang="en-US" sz="2400" dirty="0" smtClean="0">
                <a:cs typeface="Times New Roman" pitchFamily="18" charset="0"/>
              </a:rPr>
              <a:t>WAN</a:t>
            </a:r>
          </a:p>
        </p:txBody>
      </p:sp>
      <p:sp>
        <p:nvSpPr>
          <p:cNvPr id="693" name="TextBox 692"/>
          <p:cNvSpPr txBox="1"/>
          <p:nvPr/>
        </p:nvSpPr>
        <p:spPr>
          <a:xfrm>
            <a:off x="3581400" y="1671935"/>
            <a:ext cx="2244090" cy="461665"/>
          </a:xfrm>
          <a:prstGeom prst="rect">
            <a:avLst/>
          </a:prstGeom>
          <a:noFill/>
        </p:spPr>
        <p:txBody>
          <a:bodyPr wrap="square" rtlCol="0">
            <a:spAutoFit/>
          </a:bodyPr>
          <a:lstStyle/>
          <a:p>
            <a:r>
              <a:rPr lang="en-US" sz="2400" dirty="0" smtClean="0">
                <a:cs typeface="Times New Roman" pitchFamily="18" charset="0"/>
              </a:rPr>
              <a:t>WAN optimizers</a:t>
            </a:r>
          </a:p>
        </p:txBody>
      </p:sp>
      <p:sp>
        <p:nvSpPr>
          <p:cNvPr id="750" name="Rectangle 749"/>
          <p:cNvSpPr/>
          <p:nvPr/>
        </p:nvSpPr>
        <p:spPr>
          <a:xfrm>
            <a:off x="1066800" y="1828800"/>
            <a:ext cx="1066800" cy="53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cs typeface="Times New Roman" pitchFamily="18" charset="0"/>
              </a:rPr>
              <a:t>Object</a:t>
            </a:r>
            <a:endParaRPr lang="en-US" sz="2000" dirty="0">
              <a:solidFill>
                <a:schemeClr val="tx1"/>
              </a:solidFill>
              <a:cs typeface="Times New Roman" pitchFamily="18" charset="0"/>
            </a:endParaRPr>
          </a:p>
        </p:txBody>
      </p:sp>
      <p:sp>
        <p:nvSpPr>
          <p:cNvPr id="784" name="Rectangle 783"/>
          <p:cNvSpPr/>
          <p:nvPr/>
        </p:nvSpPr>
        <p:spPr>
          <a:xfrm>
            <a:off x="2743200" y="1981200"/>
            <a:ext cx="381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Times New Roman" pitchFamily="18" charset="0"/>
            </a:endParaRPr>
          </a:p>
        </p:txBody>
      </p:sp>
      <p:sp>
        <p:nvSpPr>
          <p:cNvPr id="695" name="Flowchart: Magnetic Disk 694"/>
          <p:cNvSpPr/>
          <p:nvPr/>
        </p:nvSpPr>
        <p:spPr>
          <a:xfrm>
            <a:off x="381000" y="6096000"/>
            <a:ext cx="2438400" cy="762000"/>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cs typeface="Times New Roman" pitchFamily="18" charset="0"/>
              </a:rPr>
              <a:t>Object store (~4 TB)</a:t>
            </a:r>
            <a:endParaRPr lang="en-US" sz="2000" dirty="0">
              <a:solidFill>
                <a:schemeClr val="tx1"/>
              </a:solidFill>
              <a:cs typeface="Times New Roman" pitchFamily="18" charset="0"/>
            </a:endParaRPr>
          </a:p>
        </p:txBody>
      </p:sp>
      <p:grpSp>
        <p:nvGrpSpPr>
          <p:cNvPr id="12" name="Group 754"/>
          <p:cNvGrpSpPr/>
          <p:nvPr/>
        </p:nvGrpSpPr>
        <p:grpSpPr>
          <a:xfrm>
            <a:off x="3124200" y="4495800"/>
            <a:ext cx="1828800" cy="1600200"/>
            <a:chOff x="2438400" y="3352800"/>
            <a:chExt cx="2362200" cy="1828800"/>
          </a:xfrm>
        </p:grpSpPr>
        <p:grpSp>
          <p:nvGrpSpPr>
            <p:cNvPr id="13" name="Group 716"/>
            <p:cNvGrpSpPr/>
            <p:nvPr/>
          </p:nvGrpSpPr>
          <p:grpSpPr>
            <a:xfrm>
              <a:off x="2514598" y="3505197"/>
              <a:ext cx="2133599" cy="1600197"/>
              <a:chOff x="4648200" y="2514600"/>
              <a:chExt cx="2971800" cy="2819400"/>
            </a:xfrm>
          </p:grpSpPr>
          <p:sp>
            <p:nvSpPr>
              <p:cNvPr id="701" name="Rectangle 700"/>
              <p:cNvSpPr/>
              <p:nvPr/>
            </p:nvSpPr>
            <p:spPr>
              <a:xfrm>
                <a:off x="4648200" y="25146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p:cNvSpPr/>
              <p:nvPr/>
            </p:nvSpPr>
            <p:spPr>
              <a:xfrm>
                <a:off x="4648200" y="3048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p:cNvSpPr/>
              <p:nvPr/>
            </p:nvSpPr>
            <p:spPr>
              <a:xfrm>
                <a:off x="4648200" y="3581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703"/>
              <p:cNvSpPr/>
              <p:nvPr/>
            </p:nvSpPr>
            <p:spPr>
              <a:xfrm>
                <a:off x="4648200" y="48006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Rectangle 704"/>
              <p:cNvSpPr/>
              <p:nvPr/>
            </p:nvSpPr>
            <p:spPr>
              <a:xfrm>
                <a:off x="4648200" y="4114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34"/>
              <p:cNvGrpSpPr/>
              <p:nvPr/>
            </p:nvGrpSpPr>
            <p:grpSpPr>
              <a:xfrm>
                <a:off x="6705600" y="2514600"/>
                <a:ext cx="914400" cy="2819400"/>
                <a:chOff x="5791200" y="3276600"/>
                <a:chExt cx="914400" cy="2819400"/>
              </a:xfrm>
              <a:solidFill>
                <a:schemeClr val="accent2">
                  <a:lumMod val="60000"/>
                  <a:lumOff val="40000"/>
                </a:schemeClr>
              </a:solidFill>
            </p:grpSpPr>
            <p:sp>
              <p:nvSpPr>
                <p:cNvPr id="712" name="Rectangle 711"/>
                <p:cNvSpPr/>
                <p:nvPr/>
              </p:nvSpPr>
              <p:spPr>
                <a:xfrm>
                  <a:off x="5791200" y="3276600"/>
                  <a:ext cx="914400" cy="381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p:cNvSpPr/>
                <p:nvPr/>
              </p:nvSpPr>
              <p:spPr>
                <a:xfrm>
                  <a:off x="5791200" y="3886200"/>
                  <a:ext cx="914400" cy="381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Rectangle 713"/>
                <p:cNvSpPr/>
                <p:nvPr/>
              </p:nvSpPr>
              <p:spPr>
                <a:xfrm>
                  <a:off x="5791200" y="4495800"/>
                  <a:ext cx="914400" cy="381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Rectangle 714"/>
                <p:cNvSpPr/>
                <p:nvPr/>
              </p:nvSpPr>
              <p:spPr>
                <a:xfrm>
                  <a:off x="5791200" y="5181600"/>
                  <a:ext cx="914400" cy="381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715"/>
                <p:cNvSpPr/>
                <p:nvPr/>
              </p:nvSpPr>
              <p:spPr>
                <a:xfrm>
                  <a:off x="5791200" y="5715000"/>
                  <a:ext cx="914400" cy="381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07" name="Straight Arrow Connector 706"/>
              <p:cNvCxnSpPr>
                <a:stCxn id="701" idx="3"/>
              </p:cNvCxnSpPr>
              <p:nvPr/>
            </p:nvCxnSpPr>
            <p:spPr>
              <a:xfrm>
                <a:off x="5562600" y="2705100"/>
                <a:ext cx="114300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8" name="Straight Arrow Connector 707"/>
              <p:cNvCxnSpPr>
                <a:stCxn id="703" idx="3"/>
              </p:cNvCxnSpPr>
              <p:nvPr/>
            </p:nvCxnSpPr>
            <p:spPr>
              <a:xfrm flipV="1">
                <a:off x="5562600" y="2705100"/>
                <a:ext cx="1143000" cy="1066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9" name="Straight Arrow Connector 708"/>
              <p:cNvCxnSpPr>
                <a:stCxn id="704" idx="3"/>
              </p:cNvCxnSpPr>
              <p:nvPr/>
            </p:nvCxnSpPr>
            <p:spPr>
              <a:xfrm flipV="1">
                <a:off x="5562600" y="3924300"/>
                <a:ext cx="1143000" cy="1066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0" name="Straight Arrow Connector 709"/>
              <p:cNvCxnSpPr>
                <a:stCxn id="702" idx="3"/>
              </p:cNvCxnSpPr>
              <p:nvPr/>
            </p:nvCxnSpPr>
            <p:spPr>
              <a:xfrm>
                <a:off x="5562600" y="3238500"/>
                <a:ext cx="11430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1" name="Straight Arrow Connector 710"/>
              <p:cNvCxnSpPr>
                <a:stCxn id="705" idx="3"/>
              </p:cNvCxnSpPr>
              <p:nvPr/>
            </p:nvCxnSpPr>
            <p:spPr>
              <a:xfrm>
                <a:off x="5562600" y="4305300"/>
                <a:ext cx="1143000" cy="838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00" name="Rectangle 699"/>
            <p:cNvSpPr/>
            <p:nvPr/>
          </p:nvSpPr>
          <p:spPr>
            <a:xfrm>
              <a:off x="2438400" y="3352800"/>
              <a:ext cx="2362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7" name="TextBox 716"/>
          <p:cNvSpPr txBox="1"/>
          <p:nvPr/>
        </p:nvSpPr>
        <p:spPr>
          <a:xfrm>
            <a:off x="2971800" y="6096000"/>
            <a:ext cx="2286000" cy="400110"/>
          </a:xfrm>
          <a:prstGeom prst="rect">
            <a:avLst/>
          </a:prstGeom>
          <a:noFill/>
        </p:spPr>
        <p:txBody>
          <a:bodyPr wrap="square" rtlCol="0">
            <a:spAutoFit/>
          </a:bodyPr>
          <a:lstStyle/>
          <a:p>
            <a:pPr algn="ctr"/>
            <a:r>
              <a:rPr lang="en-US" sz="2000" dirty="0" err="1" smtClean="0">
                <a:cs typeface="Times New Roman" pitchFamily="18" charset="0"/>
              </a:rPr>
              <a:t>Hashtable</a:t>
            </a:r>
            <a:r>
              <a:rPr lang="en-US" sz="2000" dirty="0" smtClean="0">
                <a:cs typeface="Times New Roman" pitchFamily="18" charset="0"/>
              </a:rPr>
              <a:t> (~32GB) </a:t>
            </a:r>
            <a:endParaRPr lang="en-US" sz="2000" dirty="0">
              <a:cs typeface="Times New Roman" pitchFamily="18" charset="0"/>
            </a:endParaRPr>
          </a:p>
        </p:txBody>
      </p:sp>
      <p:sp>
        <p:nvSpPr>
          <p:cNvPr id="719" name="Oval 718"/>
          <p:cNvSpPr/>
          <p:nvPr/>
        </p:nvSpPr>
        <p:spPr>
          <a:xfrm>
            <a:off x="0" y="5486400"/>
            <a:ext cx="1828800" cy="533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Look up</a:t>
            </a:r>
            <a:endParaRPr lang="en-US" sz="2400" dirty="0">
              <a:solidFill>
                <a:schemeClr val="tx1"/>
              </a:solidFill>
              <a:cs typeface="Times New Roman" pitchFamily="18" charset="0"/>
            </a:endParaRPr>
          </a:p>
        </p:txBody>
      </p:sp>
      <p:sp>
        <p:nvSpPr>
          <p:cNvPr id="720" name="Rectangle 719"/>
          <p:cNvSpPr/>
          <p:nvPr/>
        </p:nvSpPr>
        <p:spPr>
          <a:xfrm>
            <a:off x="304800" y="4267200"/>
            <a:ext cx="1066800" cy="53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cs typeface="Times New Roman" pitchFamily="18" charset="0"/>
              </a:rPr>
              <a:t>Object</a:t>
            </a:r>
            <a:endParaRPr lang="en-US" sz="2000" dirty="0">
              <a:solidFill>
                <a:schemeClr val="tx1"/>
              </a:solidFill>
              <a:cs typeface="Times New Roman" pitchFamily="18" charset="0"/>
            </a:endParaRPr>
          </a:p>
        </p:txBody>
      </p:sp>
      <p:sp>
        <p:nvSpPr>
          <p:cNvPr id="721" name="Rectangle 720"/>
          <p:cNvSpPr/>
          <p:nvPr/>
        </p:nvSpPr>
        <p:spPr>
          <a:xfrm>
            <a:off x="1143000" y="5105400"/>
            <a:ext cx="1676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cs typeface="Times New Roman" pitchFamily="18" charset="0"/>
              </a:rPr>
              <a:t>Chunks(4 KB)</a:t>
            </a:r>
            <a:endParaRPr lang="en-US" sz="2000" dirty="0">
              <a:solidFill>
                <a:schemeClr val="tx1"/>
              </a:solidFill>
              <a:cs typeface="Times New Roman" pitchFamily="18" charset="0"/>
            </a:endParaRPr>
          </a:p>
        </p:txBody>
      </p:sp>
      <p:sp>
        <p:nvSpPr>
          <p:cNvPr id="722" name="Rectangle 721"/>
          <p:cNvSpPr/>
          <p:nvPr/>
        </p:nvSpPr>
        <p:spPr>
          <a:xfrm>
            <a:off x="1600200" y="4114800"/>
            <a:ext cx="838200" cy="228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Times New Roman" pitchFamily="18" charset="0"/>
            </a:endParaRPr>
          </a:p>
        </p:txBody>
      </p:sp>
      <p:sp>
        <p:nvSpPr>
          <p:cNvPr id="723" name="Rectangle 722"/>
          <p:cNvSpPr/>
          <p:nvPr/>
        </p:nvSpPr>
        <p:spPr>
          <a:xfrm>
            <a:off x="1600200" y="4495800"/>
            <a:ext cx="838200" cy="228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Times New Roman" pitchFamily="18" charset="0"/>
            </a:endParaRPr>
          </a:p>
        </p:txBody>
      </p:sp>
      <p:sp>
        <p:nvSpPr>
          <p:cNvPr id="724" name="Rectangle 723"/>
          <p:cNvSpPr/>
          <p:nvPr/>
        </p:nvSpPr>
        <p:spPr>
          <a:xfrm>
            <a:off x="1600200" y="4876800"/>
            <a:ext cx="838200" cy="228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cs typeface="Times New Roman" pitchFamily="18" charset="0"/>
            </a:endParaRPr>
          </a:p>
        </p:txBody>
      </p:sp>
      <p:sp>
        <p:nvSpPr>
          <p:cNvPr id="727" name="Down Arrow 726"/>
          <p:cNvSpPr/>
          <p:nvPr/>
        </p:nvSpPr>
        <p:spPr>
          <a:xfrm>
            <a:off x="1447800" y="5562600"/>
            <a:ext cx="1066800" cy="685800"/>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TextBox 727"/>
          <p:cNvSpPr txBox="1"/>
          <p:nvPr/>
        </p:nvSpPr>
        <p:spPr>
          <a:xfrm>
            <a:off x="3124200" y="3810000"/>
            <a:ext cx="914400" cy="707886"/>
          </a:xfrm>
          <a:prstGeom prst="rect">
            <a:avLst/>
          </a:prstGeom>
          <a:noFill/>
        </p:spPr>
        <p:txBody>
          <a:bodyPr wrap="square" rtlCol="0">
            <a:spAutoFit/>
          </a:bodyPr>
          <a:lstStyle/>
          <a:p>
            <a:pPr algn="ctr"/>
            <a:r>
              <a:rPr lang="en-US" sz="2000" dirty="0" smtClean="0">
                <a:cs typeface="Times New Roman" pitchFamily="18" charset="0"/>
              </a:rPr>
              <a:t>Key (20 B)</a:t>
            </a:r>
            <a:endParaRPr lang="en-US" sz="2000" dirty="0">
              <a:cs typeface="Times New Roman" pitchFamily="18" charset="0"/>
            </a:endParaRPr>
          </a:p>
        </p:txBody>
      </p:sp>
      <p:sp>
        <p:nvSpPr>
          <p:cNvPr id="729" name="TextBox 728"/>
          <p:cNvSpPr txBox="1"/>
          <p:nvPr/>
        </p:nvSpPr>
        <p:spPr>
          <a:xfrm>
            <a:off x="4191000" y="3810000"/>
            <a:ext cx="1066800" cy="707886"/>
          </a:xfrm>
          <a:prstGeom prst="rect">
            <a:avLst/>
          </a:prstGeom>
          <a:noFill/>
        </p:spPr>
        <p:txBody>
          <a:bodyPr wrap="square" rtlCol="0">
            <a:spAutoFit/>
          </a:bodyPr>
          <a:lstStyle/>
          <a:p>
            <a:r>
              <a:rPr lang="en-US" sz="2000" dirty="0" smtClean="0">
                <a:cs typeface="Times New Roman" pitchFamily="18" charset="0"/>
              </a:rPr>
              <a:t>Chunk pointer</a:t>
            </a:r>
            <a:endParaRPr lang="en-US" sz="2000" dirty="0">
              <a:cs typeface="Times New Roman" pitchFamily="18" charset="0"/>
            </a:endParaRPr>
          </a:p>
        </p:txBody>
      </p:sp>
      <p:sp>
        <p:nvSpPr>
          <p:cNvPr id="735" name="TextBox 734"/>
          <p:cNvSpPr txBox="1"/>
          <p:nvPr/>
        </p:nvSpPr>
        <p:spPr>
          <a:xfrm>
            <a:off x="5257800" y="4038600"/>
            <a:ext cx="3581400" cy="461665"/>
          </a:xfrm>
          <a:prstGeom prst="rect">
            <a:avLst/>
          </a:prstGeom>
          <a:solidFill>
            <a:schemeClr val="accent3">
              <a:lumMod val="60000"/>
              <a:lumOff val="40000"/>
            </a:schemeClr>
          </a:solidFill>
          <a:ln w="41275">
            <a:solidFill>
              <a:srgbClr val="C00000"/>
            </a:solidFill>
          </a:ln>
        </p:spPr>
        <p:txBody>
          <a:bodyPr wrap="square" rtlCol="0">
            <a:spAutoFit/>
          </a:bodyPr>
          <a:lstStyle/>
          <a:p>
            <a:r>
              <a:rPr lang="en-US" sz="2400" dirty="0" smtClean="0">
                <a:cs typeface="Times New Roman" pitchFamily="18" charset="0"/>
              </a:rPr>
              <a:t>Large hash tables (32 GB)</a:t>
            </a:r>
            <a:endParaRPr lang="en-US" sz="2400" dirty="0">
              <a:cs typeface="Times New Roman" pitchFamily="18" charset="0"/>
            </a:endParaRPr>
          </a:p>
        </p:txBody>
      </p:sp>
      <p:sp>
        <p:nvSpPr>
          <p:cNvPr id="738" name="TextBox 737"/>
          <p:cNvSpPr txBox="1"/>
          <p:nvPr/>
        </p:nvSpPr>
        <p:spPr>
          <a:xfrm>
            <a:off x="5257800" y="6027003"/>
            <a:ext cx="3581400" cy="830997"/>
          </a:xfrm>
          <a:prstGeom prst="rect">
            <a:avLst/>
          </a:prstGeom>
          <a:solidFill>
            <a:schemeClr val="accent3">
              <a:lumMod val="60000"/>
              <a:lumOff val="40000"/>
            </a:schemeClr>
          </a:solidFill>
          <a:ln w="41275">
            <a:solidFill>
              <a:srgbClr val="C00000"/>
            </a:solidFill>
          </a:ln>
        </p:spPr>
        <p:txBody>
          <a:bodyPr wrap="square" rtlCol="0">
            <a:spAutoFit/>
          </a:bodyPr>
          <a:lstStyle/>
          <a:p>
            <a:r>
              <a:rPr lang="en-US" sz="2400" dirty="0" smtClean="0">
                <a:cs typeface="Times New Roman" pitchFamily="18" charset="0"/>
              </a:rPr>
              <a:t>High speed (~10 K/sec) inserts and evictions</a:t>
            </a:r>
            <a:endParaRPr lang="en-US" sz="2400" dirty="0">
              <a:cs typeface="Times New Roman" pitchFamily="18" charset="0"/>
            </a:endParaRPr>
          </a:p>
        </p:txBody>
      </p:sp>
      <p:sp>
        <p:nvSpPr>
          <p:cNvPr id="718" name="TextBox 717"/>
          <p:cNvSpPr txBox="1"/>
          <p:nvPr/>
        </p:nvSpPr>
        <p:spPr>
          <a:xfrm>
            <a:off x="5257800" y="4876800"/>
            <a:ext cx="3581400" cy="830997"/>
          </a:xfrm>
          <a:prstGeom prst="rect">
            <a:avLst/>
          </a:prstGeom>
          <a:solidFill>
            <a:schemeClr val="accent3">
              <a:lumMod val="60000"/>
              <a:lumOff val="40000"/>
            </a:schemeClr>
          </a:solidFill>
          <a:ln w="41275">
            <a:solidFill>
              <a:srgbClr val="C00000"/>
            </a:solidFill>
          </a:ln>
        </p:spPr>
        <p:txBody>
          <a:bodyPr wrap="square" rtlCol="0">
            <a:spAutoFit/>
          </a:bodyPr>
          <a:lstStyle/>
          <a:p>
            <a:r>
              <a:rPr lang="en-US" sz="2400" dirty="0" smtClean="0">
                <a:cs typeface="Times New Roman" pitchFamily="18" charset="0"/>
              </a:rPr>
              <a:t>High speed (~10K/sec) lookups for 500 Mbps 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50"/>
                                        </p:tgtEl>
                                        <p:attrNameLst>
                                          <p:attrName>style.visibility</p:attrName>
                                        </p:attrNameLst>
                                      </p:cBhvr>
                                      <p:to>
                                        <p:strVal val="visible"/>
                                      </p:to>
                                    </p:set>
                                    <p:anim calcmode="lin" valueType="num">
                                      <p:cBhvr additive="base">
                                        <p:cTn id="15" dur="500" fill="hold"/>
                                        <p:tgtEl>
                                          <p:spTgt spid="750"/>
                                        </p:tgtEl>
                                        <p:attrNameLst>
                                          <p:attrName>ppt_x</p:attrName>
                                        </p:attrNameLst>
                                      </p:cBhvr>
                                      <p:tavLst>
                                        <p:tav tm="0">
                                          <p:val>
                                            <p:strVal val="0-#ppt_w/2"/>
                                          </p:val>
                                        </p:tav>
                                        <p:tav tm="100000">
                                          <p:val>
                                            <p:strVal val="#ppt_x"/>
                                          </p:val>
                                        </p:tav>
                                      </p:tavLst>
                                    </p:anim>
                                    <p:anim calcmode="lin" valueType="num">
                                      <p:cBhvr additive="base">
                                        <p:cTn id="16" dur="500" fill="hold"/>
                                        <p:tgtEl>
                                          <p:spTgt spid="75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78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0" nodeType="clickEffect">
                                  <p:stCondLst>
                                    <p:cond delay="0"/>
                                  </p:stCondLst>
                                  <p:childTnLst>
                                    <p:animMotion origin="layout" path="M 0 0 C 0.00347 0.00555 0.00711 0.01133 0.00937 0.01757 C 0.01163 0.02382 0.01163 0.02682 0.01319 0.03769 C 0.01475 0.04856 0.01059 0.06844 0.01875 0.08301 C 0.02691 0.09757 0.04895 0.11769 0.06215 0.12555 C 0.07534 0.13341 0.08333 0.1311 0.09809 0.13064 C 0.11284 0.13018 0.13038 0.12555 0.15086 0.12301 C 0.17135 0.12046 0.20243 0.11561 0.22066 0.11561 C 0.23889 0.11561 0.24895 0.12393 0.26024 0.12301 C 0.27152 0.12208 0.28003 0.12093 0.28854 0.11052 C 0.29705 0.10012 0.30538 0.07006 0.31128 0.06035 C 0.31718 0.05064 0.32048 0.05156 0.32448 0.05272 C 0.32847 0.05387 0.3342 0.06567 0.33576 0.06775 " pathEditMode="relative" ptsTypes="aaaaaaaaaaaaA">
                                      <p:cBhvr>
                                        <p:cTn id="60" dur="2000" fill="hold"/>
                                        <p:tgtEl>
                                          <p:spTgt spid="784"/>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 grpId="0" animBg="1"/>
      <p:bldP spid="732" grpId="0" animBg="1"/>
      <p:bldP spid="693" grpId="0"/>
      <p:bldP spid="750" grpId="0" animBg="1"/>
      <p:bldP spid="784" grpId="0" animBg="1"/>
      <p:bldP spid="784" grpId="1" animBg="1"/>
      <p:bldP spid="695" grpId="0" animBg="1"/>
      <p:bldP spid="717" grpId="0"/>
      <p:bldP spid="719" grpId="0"/>
      <p:bldP spid="720" grpId="0" animBg="1"/>
      <p:bldP spid="721" grpId="0"/>
      <p:bldP spid="722" grpId="0" animBg="1"/>
      <p:bldP spid="723" grpId="0" animBg="1"/>
      <p:bldP spid="724" grpId="0" animBg="1"/>
      <p:bldP spid="727" grpId="0" animBg="1"/>
      <p:bldP spid="728" grpId="0"/>
      <p:bldP spid="729" grpId="0"/>
      <p:bldP spid="735" grpId="0" animBg="1"/>
      <p:bldP spid="718" grpId="0" animBg="1"/>
    </p:bld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SILT Backup Slides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Evaluation</a:t>
            </a:r>
          </a:p>
        </p:txBody>
      </p:sp>
      <p:sp>
        <p:nvSpPr>
          <p:cNvPr id="4" name="Rectangle 3"/>
          <p:cNvSpPr/>
          <p:nvPr/>
        </p:nvSpPr>
        <p:spPr>
          <a:xfrm>
            <a:off x="914400" y="1752600"/>
            <a:ext cx="7315200" cy="12954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lstStyle/>
          <a:p>
            <a:pPr marL="514350" indent="-514350" fontAlgn="auto">
              <a:spcBef>
                <a:spcPts val="0"/>
              </a:spcBef>
              <a:spcAft>
                <a:spcPts val="0"/>
              </a:spcAft>
              <a:buFont typeface="+mj-lt"/>
              <a:buAutoNum type="arabicPeriod"/>
              <a:defRPr/>
            </a:pPr>
            <a:r>
              <a:rPr lang="en-US" sz="2800" dirty="0" smtClean="0">
                <a:solidFill>
                  <a:schemeClr val="tx1"/>
                </a:solidFill>
              </a:rPr>
              <a:t>Various combinations of indexing schemes</a:t>
            </a:r>
            <a:endParaRPr lang="en-US" sz="2800" dirty="0">
              <a:solidFill>
                <a:schemeClr val="tx1"/>
              </a:solidFill>
            </a:endParaRPr>
          </a:p>
          <a:p>
            <a:pPr marL="514350" indent="-514350" fontAlgn="auto">
              <a:spcBef>
                <a:spcPts val="0"/>
              </a:spcBef>
              <a:spcAft>
                <a:spcPts val="0"/>
              </a:spcAft>
              <a:buFont typeface="+mj-lt"/>
              <a:buAutoNum type="arabicPeriod"/>
              <a:defRPr/>
            </a:pPr>
            <a:r>
              <a:rPr lang="en-US" sz="2800" dirty="0">
                <a:solidFill>
                  <a:schemeClr val="tx1"/>
                </a:solidFill>
              </a:rPr>
              <a:t>Background </a:t>
            </a:r>
            <a:r>
              <a:rPr lang="en-US" sz="2800" dirty="0" smtClean="0">
                <a:solidFill>
                  <a:schemeClr val="tx1"/>
                </a:solidFill>
              </a:rPr>
              <a:t>operations (merge/conversion)</a:t>
            </a:r>
            <a:endParaRPr lang="en-US" sz="2800" dirty="0">
              <a:solidFill>
                <a:schemeClr val="tx1"/>
              </a:solidFill>
            </a:endParaRPr>
          </a:p>
          <a:p>
            <a:pPr marL="514350" indent="-514350" fontAlgn="auto">
              <a:spcBef>
                <a:spcPts val="0"/>
              </a:spcBef>
              <a:spcAft>
                <a:spcPts val="0"/>
              </a:spcAft>
              <a:buFont typeface="+mj-lt"/>
              <a:buAutoNum type="arabicPeriod"/>
              <a:defRPr/>
            </a:pPr>
            <a:r>
              <a:rPr lang="en-US" sz="2800" dirty="0" smtClean="0">
                <a:solidFill>
                  <a:schemeClr val="tx1"/>
                </a:solidFill>
              </a:rPr>
              <a:t>Query latency</a:t>
            </a:r>
            <a:endParaRPr lang="en-US" sz="2800" dirty="0">
              <a:solidFill>
                <a:schemeClr val="tx1"/>
              </a:solidFill>
            </a:endParaRPr>
          </a:p>
        </p:txBody>
      </p:sp>
      <p:graphicFrame>
        <p:nvGraphicFramePr>
          <p:cNvPr id="5" name="Table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98616438"/>
              </p:ext>
            </p:extLst>
          </p:nvPr>
        </p:nvGraphicFramePr>
        <p:xfrm>
          <a:off x="609600" y="3444470"/>
          <a:ext cx="7924800" cy="2651530"/>
        </p:xfrm>
        <a:graphic>
          <a:graphicData uri="http://schemas.openxmlformats.org/drawingml/2006/table">
            <a:tbl>
              <a:tblPr firstRow="1" bandRow="1">
                <a:tableStyleId>{7DF18680-E054-41AD-8BC1-D1AEF772440D}</a:tableStyleId>
              </a:tblPr>
              <a:tblGrid>
                <a:gridCol w="2286000"/>
                <a:gridCol w="5638800"/>
              </a:tblGrid>
              <a:tr h="457103">
                <a:tc gridSpan="2">
                  <a:txBody>
                    <a:bodyPr/>
                    <a:lstStyle/>
                    <a:p>
                      <a:r>
                        <a:rPr lang="en-US" sz="2400" dirty="0" smtClean="0"/>
                        <a:t>Experiment Setup</a:t>
                      </a:r>
                      <a:endParaRPr lang="en-US" sz="2400" dirty="0"/>
                    </a:p>
                  </a:txBody>
                  <a:tcPr marT="45697" marB="45697"/>
                </a:tc>
                <a:tc hMerge="1">
                  <a:txBody>
                    <a:bodyPr/>
                    <a:lstStyle/>
                    <a:p>
                      <a:pPr algn="ctr"/>
                      <a:endParaRPr lang="en-US" dirty="0"/>
                    </a:p>
                  </a:txBody>
                  <a:tcPr/>
                </a:tc>
              </a:tr>
              <a:tr h="457103">
                <a:tc>
                  <a:txBody>
                    <a:bodyPr/>
                    <a:lstStyle/>
                    <a:p>
                      <a:r>
                        <a:rPr lang="en-US" sz="2400" dirty="0" smtClean="0"/>
                        <a:t>CPU</a:t>
                      </a:r>
                      <a:endParaRPr lang="en-US" sz="2400" dirty="0"/>
                    </a:p>
                  </a:txBody>
                  <a:tcPr marT="45697" marB="45697"/>
                </a:tc>
                <a:tc>
                  <a:txBody>
                    <a:bodyPr/>
                    <a:lstStyle/>
                    <a:p>
                      <a:pPr algn="ctr"/>
                      <a:r>
                        <a:rPr lang="en-US" sz="2400" u="none" strike="noStrike" kern="1200" baseline="0" dirty="0" smtClean="0"/>
                        <a:t>2.80 GHz (4 cores)</a:t>
                      </a:r>
                      <a:endParaRPr lang="en-US" sz="2400" dirty="0"/>
                    </a:p>
                  </a:txBody>
                  <a:tcPr marT="45697" marB="45697">
                    <a:solidFill>
                      <a:schemeClr val="accent6">
                        <a:lumMod val="40000"/>
                        <a:lumOff val="60000"/>
                      </a:schemeClr>
                    </a:solidFill>
                  </a:tcPr>
                </a:tc>
              </a:tr>
              <a:tr h="822812">
                <a:tc>
                  <a:txBody>
                    <a:bodyPr/>
                    <a:lstStyle/>
                    <a:p>
                      <a:r>
                        <a:rPr lang="en-US" sz="2400" dirty="0" smtClean="0"/>
                        <a:t>Flash drive</a:t>
                      </a:r>
                      <a:endParaRPr lang="en-US" sz="2400" dirty="0"/>
                    </a:p>
                  </a:txBody>
                  <a:tcPr marT="45697" marB="45697" anchor="ctr"/>
                </a:tc>
                <a:tc>
                  <a:txBody>
                    <a:bodyPr/>
                    <a:lstStyle/>
                    <a:p>
                      <a:pPr algn="ctr"/>
                      <a:r>
                        <a:rPr lang="en-US" sz="2400" u="none" strike="noStrike" kern="1200" baseline="0" dirty="0" smtClean="0"/>
                        <a:t>SATA 256 GB</a:t>
                      </a:r>
                      <a:br>
                        <a:rPr lang="en-US" sz="2400" u="none" strike="noStrike" kern="1200" baseline="0" dirty="0" smtClean="0"/>
                      </a:br>
                      <a:r>
                        <a:rPr lang="en-US" sz="2400" u="none" strike="noStrike" kern="1200" baseline="0" dirty="0" smtClean="0"/>
                        <a:t>(48 K random 1024-byte reads/sec)</a:t>
                      </a:r>
                      <a:endParaRPr lang="en-US" sz="2400" dirty="0"/>
                    </a:p>
                  </a:txBody>
                  <a:tcPr marT="45697" marB="45697">
                    <a:solidFill>
                      <a:schemeClr val="accent6">
                        <a:lumMod val="20000"/>
                        <a:lumOff val="80000"/>
                      </a:schemeClr>
                    </a:solidFill>
                  </a:tcPr>
                </a:tc>
              </a:tr>
              <a:tr h="457103">
                <a:tc>
                  <a:txBody>
                    <a:bodyPr/>
                    <a:lstStyle/>
                    <a:p>
                      <a:r>
                        <a:rPr lang="en-US" sz="2400" dirty="0" smtClean="0"/>
                        <a:t>Workload size</a:t>
                      </a:r>
                      <a:endParaRPr lang="en-US" sz="2400" dirty="0"/>
                    </a:p>
                  </a:txBody>
                  <a:tcPr marT="45697" marB="45697"/>
                </a:tc>
                <a:tc>
                  <a:txBody>
                    <a:bodyPr/>
                    <a:lstStyle/>
                    <a:p>
                      <a:pPr algn="ctr"/>
                      <a:r>
                        <a:rPr lang="en-US" sz="2400" dirty="0" smtClean="0"/>
                        <a:t>20</a:t>
                      </a:r>
                      <a:r>
                        <a:rPr lang="en-US" sz="2400" baseline="0" dirty="0" smtClean="0"/>
                        <a:t>-byte key, 1000-byte value, ≥ 50 M keys</a:t>
                      </a:r>
                      <a:endParaRPr lang="en-US" sz="2400" dirty="0"/>
                    </a:p>
                  </a:txBody>
                  <a:tcPr marT="45697" marB="45697">
                    <a:solidFill>
                      <a:schemeClr val="accent6">
                        <a:lumMod val="20000"/>
                        <a:lumOff val="80000"/>
                      </a:schemeClr>
                    </a:solidFill>
                  </a:tcPr>
                </a:tc>
              </a:tr>
              <a:tr h="457103">
                <a:tc>
                  <a:txBody>
                    <a:bodyPr/>
                    <a:lstStyle/>
                    <a:p>
                      <a:r>
                        <a:rPr lang="en-US" sz="2400" dirty="0" smtClean="0"/>
                        <a:t>Query</a:t>
                      </a:r>
                      <a:r>
                        <a:rPr lang="en-US" sz="2400" baseline="0" dirty="0" smtClean="0"/>
                        <a:t> pattern</a:t>
                      </a:r>
                      <a:endParaRPr lang="en-US" sz="2400" dirty="0"/>
                    </a:p>
                  </a:txBody>
                  <a:tcPr marT="45697" marB="45697"/>
                </a:tc>
                <a:tc>
                  <a:txBody>
                    <a:bodyPr/>
                    <a:lstStyle/>
                    <a:p>
                      <a:pPr algn="ctr"/>
                      <a:r>
                        <a:rPr lang="en-US" sz="2400" dirty="0" smtClean="0"/>
                        <a:t>Uniformly distributed (worst</a:t>
                      </a:r>
                      <a:r>
                        <a:rPr lang="en-US" sz="2400" baseline="0" dirty="0" smtClean="0"/>
                        <a:t> for SILT)</a:t>
                      </a:r>
                      <a:endParaRPr lang="en-US" sz="2400" dirty="0"/>
                    </a:p>
                  </a:txBody>
                  <a:tcPr marT="45697" marB="45697">
                    <a:solidFill>
                      <a:schemeClr val="accent6">
                        <a:lumMod val="40000"/>
                        <a:lumOff val="60000"/>
                      </a:schemeClr>
                    </a:solidFill>
                  </a:tcPr>
                </a:tc>
              </a:tr>
            </a:tbl>
          </a:graphicData>
        </a:graphic>
      </p:graphicFrame>
      <p:sp>
        <p:nvSpPr>
          <p:cNvPr id="2" name="Slide Number Placeholder 1"/>
          <p:cNvSpPr>
            <a:spLocks noGrp="1"/>
          </p:cNvSpPr>
          <p:nvPr>
            <p:ph type="sldNum" sz="quarter" idx="12"/>
          </p:nvPr>
        </p:nvSpPr>
        <p:spPr/>
        <p:txBody>
          <a:bodyPr/>
          <a:lstStyle/>
          <a:p>
            <a:pPr>
              <a:defRPr/>
            </a:pPr>
            <a:fld id="{CAA5E69B-ED2A-4257-9248-417B8B26F0FB}" type="slidenum">
              <a:rPr lang="en-US" smtClean="0"/>
              <a:pPr>
                <a:defRPr/>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err="1" smtClean="0"/>
              <a:t>LogStore</a:t>
            </a:r>
            <a:r>
              <a:rPr lang="en-US" dirty="0" smtClean="0"/>
              <a:t> Alone: Too Much Memory</a:t>
            </a:r>
            <a:endParaRPr lang="en-US" dirty="0"/>
          </a:p>
        </p:txBody>
      </p:sp>
      <p:sp>
        <p:nvSpPr>
          <p:cNvPr id="3" name="Slide Number Placeholder 2"/>
          <p:cNvSpPr>
            <a:spLocks noGrp="1"/>
          </p:cNvSpPr>
          <p:nvPr>
            <p:ph type="sldNum" sz="quarter" idx="12"/>
          </p:nvPr>
        </p:nvSpPr>
        <p:spPr/>
        <p:txBody>
          <a:bodyPr/>
          <a:lstStyle/>
          <a:p>
            <a:pPr>
              <a:defRPr/>
            </a:pPr>
            <a:fld id="{CAA5E69B-ED2A-4257-9248-417B8B26F0FB}" type="slidenum">
              <a:rPr lang="en-US" smtClean="0"/>
              <a:pPr>
                <a:defRPr/>
              </a:pPr>
              <a:t>52</a:t>
            </a:fld>
            <a:endParaRPr lang="en-US" dirty="0"/>
          </a:p>
        </p:txBody>
      </p:sp>
      <p:sp>
        <p:nvSpPr>
          <p:cNvPr id="7" name="Rectangle 6"/>
          <p:cNvSpPr/>
          <p:nvPr/>
        </p:nvSpPr>
        <p:spPr>
          <a:xfrm>
            <a:off x="533400" y="1447800"/>
            <a:ext cx="8077200" cy="9144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Workload: 90% GET (50-100 M keys) + 10% PUT (50 M keys)</a:t>
            </a:r>
            <a:endParaRPr lang="en-US" sz="2400" dirty="0">
              <a:solidFill>
                <a:schemeClr val="tx1"/>
              </a:solidFill>
            </a:endParaRPr>
          </a:p>
        </p:txBody>
      </p:sp>
      <p:pic>
        <p:nvPicPr>
          <p:cNvPr id="8" name="Picture 7"/>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90600" y="2438400"/>
            <a:ext cx="7048006" cy="4214833"/>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z="3600" dirty="0" err="1" smtClean="0"/>
              <a:t>LogStore+SortedStore</a:t>
            </a:r>
            <a:r>
              <a:rPr lang="en-US" sz="3600" dirty="0" smtClean="0"/>
              <a:t>: Still Much Memory</a:t>
            </a:r>
            <a:endParaRPr lang="en-US" sz="3600" dirty="0"/>
          </a:p>
        </p:txBody>
      </p:sp>
      <p:sp>
        <p:nvSpPr>
          <p:cNvPr id="3" name="Slide Number Placeholder 2"/>
          <p:cNvSpPr>
            <a:spLocks noGrp="1"/>
          </p:cNvSpPr>
          <p:nvPr>
            <p:ph type="sldNum" sz="quarter" idx="12"/>
          </p:nvPr>
        </p:nvSpPr>
        <p:spPr/>
        <p:txBody>
          <a:bodyPr/>
          <a:lstStyle/>
          <a:p>
            <a:pPr>
              <a:defRPr/>
            </a:pPr>
            <a:fld id="{CAA5E69B-ED2A-4257-9248-417B8B26F0FB}" type="slidenum">
              <a:rPr lang="en-US" smtClean="0"/>
              <a:pPr>
                <a:defRPr/>
              </a:pPr>
              <a:t>53</a:t>
            </a:fld>
            <a:endParaRPr lang="en-US"/>
          </a:p>
        </p:txBody>
      </p:sp>
      <p:pic>
        <p:nvPicPr>
          <p:cNvPr id="10" name="Picture 9"/>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90601" y="2438400"/>
            <a:ext cx="7048004" cy="4214833"/>
          </a:xfrm>
          <a:prstGeom prst="rect">
            <a:avLst/>
          </a:prstGeom>
        </p:spPr>
      </p:pic>
      <p:sp>
        <p:nvSpPr>
          <p:cNvPr id="12" name="Rectangle 11"/>
          <p:cNvSpPr/>
          <p:nvPr/>
        </p:nvSpPr>
        <p:spPr>
          <a:xfrm>
            <a:off x="533400" y="1447800"/>
            <a:ext cx="8077200" cy="9144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Workload: 90% GET (50-100 M keys) + 10% PUT (50 M keys)</a:t>
            </a:r>
            <a:endParaRPr lang="en-US" sz="2400"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04166478"/>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Full SILT: Very Memory Efficient</a:t>
            </a:r>
            <a:endParaRPr lang="en-US" dirty="0"/>
          </a:p>
        </p:txBody>
      </p:sp>
      <p:sp>
        <p:nvSpPr>
          <p:cNvPr id="3" name="Slide Number Placeholder 2"/>
          <p:cNvSpPr>
            <a:spLocks noGrp="1"/>
          </p:cNvSpPr>
          <p:nvPr>
            <p:ph type="sldNum" sz="quarter" idx="12"/>
          </p:nvPr>
        </p:nvSpPr>
        <p:spPr/>
        <p:txBody>
          <a:bodyPr/>
          <a:lstStyle/>
          <a:p>
            <a:pPr>
              <a:defRPr/>
            </a:pPr>
            <a:fld id="{CAA5E69B-ED2A-4257-9248-417B8B26F0FB}" type="slidenum">
              <a:rPr lang="en-US" smtClean="0"/>
              <a:pPr>
                <a:defRPr/>
              </a:pPr>
              <a:t>54</a:t>
            </a:fld>
            <a:endParaRPr lang="en-US"/>
          </a:p>
        </p:txBody>
      </p:sp>
      <p:pic>
        <p:nvPicPr>
          <p:cNvPr id="7" name="Picture 6"/>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90601" y="2438400"/>
            <a:ext cx="7048004" cy="4214833"/>
          </a:xfrm>
          <a:prstGeom prst="rect">
            <a:avLst/>
          </a:prstGeom>
        </p:spPr>
      </p:pic>
      <p:sp>
        <p:nvSpPr>
          <p:cNvPr id="10" name="Rectangle 9"/>
          <p:cNvSpPr/>
          <p:nvPr/>
        </p:nvSpPr>
        <p:spPr>
          <a:xfrm>
            <a:off x="533400" y="1447800"/>
            <a:ext cx="8077200" cy="9144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Workload: 90% GET (50-100 M keys) + 10% PUT (50 M keys)</a:t>
            </a:r>
            <a:endParaRPr lang="en-US" sz="2400"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09453787"/>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90600" y="2438400"/>
            <a:ext cx="7048006" cy="4214834"/>
          </a:xfrm>
          <a:prstGeom prst="rect">
            <a:avLst/>
          </a:prstGeom>
        </p:spPr>
      </p:pic>
      <p:sp>
        <p:nvSpPr>
          <p:cNvPr id="19458" name="Title 1"/>
          <p:cNvSpPr>
            <a:spLocks noGrp="1"/>
          </p:cNvSpPr>
          <p:nvPr>
            <p:ph type="title"/>
          </p:nvPr>
        </p:nvSpPr>
        <p:spPr/>
        <p:txBody>
          <a:bodyPr/>
          <a:lstStyle/>
          <a:p>
            <a:pPr eaLnBrk="1" hangingPunct="1"/>
            <a:r>
              <a:rPr lang="en-US" sz="3600" dirty="0" smtClean="0"/>
              <a:t>Small Impact from Background Operations</a:t>
            </a:r>
          </a:p>
        </p:txBody>
      </p:sp>
      <p:sp>
        <p:nvSpPr>
          <p:cNvPr id="4" name="Oval 3"/>
          <p:cNvSpPr/>
          <p:nvPr/>
        </p:nvSpPr>
        <p:spPr>
          <a:xfrm>
            <a:off x="6477000" y="5128573"/>
            <a:ext cx="609600" cy="528456"/>
          </a:xfrm>
          <a:prstGeom prst="ellipse">
            <a:avLst/>
          </a:prstGeom>
          <a:noFill/>
          <a:ln w="508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3" name="Rectangle 18"/>
          <p:cNvSpPr>
            <a:spLocks noChangeArrowheads="1"/>
          </p:cNvSpPr>
          <p:nvPr/>
        </p:nvSpPr>
        <p:spPr bwMode="auto">
          <a:xfrm>
            <a:off x="4114800" y="3581400"/>
            <a:ext cx="732893" cy="461665"/>
          </a:xfrm>
          <a:prstGeom prst="rect">
            <a:avLst/>
          </a:prstGeom>
          <a:noFill/>
          <a:ln w="50800">
            <a:solidFill>
              <a:schemeClr val="accent3"/>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spAutoFit/>
          </a:bodyPr>
          <a:lstStyle/>
          <a:p>
            <a:pPr algn="ctr"/>
            <a:r>
              <a:rPr lang="en-US" sz="2400" b="1" dirty="0" smtClean="0"/>
              <a:t>33 K</a:t>
            </a:r>
            <a:endParaRPr lang="en-US" sz="2400" dirty="0" smtClean="0"/>
          </a:p>
        </p:txBody>
      </p:sp>
      <p:sp>
        <p:nvSpPr>
          <p:cNvPr id="3" name="Slide Number Placeholder 2"/>
          <p:cNvSpPr>
            <a:spLocks noGrp="1"/>
          </p:cNvSpPr>
          <p:nvPr>
            <p:ph type="sldNum" sz="quarter" idx="12"/>
          </p:nvPr>
        </p:nvSpPr>
        <p:spPr/>
        <p:txBody>
          <a:bodyPr/>
          <a:lstStyle/>
          <a:p>
            <a:pPr>
              <a:defRPr/>
            </a:pPr>
            <a:fld id="{CAA5E69B-ED2A-4257-9248-417B8B26F0FB}" type="slidenum">
              <a:rPr lang="en-US" smtClean="0"/>
              <a:pPr>
                <a:defRPr/>
              </a:pPr>
              <a:t>55</a:t>
            </a:fld>
            <a:endParaRPr lang="en-US"/>
          </a:p>
        </p:txBody>
      </p:sp>
      <p:cxnSp>
        <p:nvCxnSpPr>
          <p:cNvPr id="14" name="Straight Arrow Connector 13"/>
          <p:cNvCxnSpPr/>
          <p:nvPr/>
        </p:nvCxnSpPr>
        <p:spPr>
          <a:xfrm>
            <a:off x="2362200" y="2747665"/>
            <a:ext cx="0" cy="1140767"/>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8"/>
          <p:cNvSpPr>
            <a:spLocks noChangeArrowheads="1"/>
          </p:cNvSpPr>
          <p:nvPr/>
        </p:nvSpPr>
        <p:spPr bwMode="auto">
          <a:xfrm>
            <a:off x="2057400" y="2286000"/>
            <a:ext cx="732893" cy="461665"/>
          </a:xfrm>
          <a:prstGeom prst="rect">
            <a:avLst/>
          </a:prstGeom>
          <a:noFill/>
          <a:ln w="50800">
            <a:solidFill>
              <a:schemeClr val="accent3"/>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spAutoFit/>
          </a:bodyPr>
          <a:lstStyle/>
          <a:p>
            <a:pPr algn="ctr"/>
            <a:r>
              <a:rPr lang="en-US" sz="2400" b="1" dirty="0" smtClean="0"/>
              <a:t>40 K</a:t>
            </a:r>
            <a:endParaRPr lang="en-US" sz="2400" dirty="0" smtClean="0"/>
          </a:p>
        </p:txBody>
      </p:sp>
      <p:sp>
        <p:nvSpPr>
          <p:cNvPr id="33" name="Rectangle 32"/>
          <p:cNvSpPr/>
          <p:nvPr/>
        </p:nvSpPr>
        <p:spPr>
          <a:xfrm>
            <a:off x="533400" y="1447800"/>
            <a:ext cx="8077200" cy="9144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sz="2400" dirty="0" smtClean="0">
                <a:solidFill>
                  <a:schemeClr val="tx1"/>
                </a:solidFill>
              </a:rPr>
              <a:t>Workload: 90% GET (100~ M keys) + 10% PUT</a:t>
            </a:r>
            <a:endParaRPr lang="en-US" sz="2400" dirty="0">
              <a:solidFill>
                <a:schemeClr val="tx1"/>
              </a:solidFill>
            </a:endParaRPr>
          </a:p>
        </p:txBody>
      </p:sp>
      <p:sp>
        <p:nvSpPr>
          <p:cNvPr id="2" name="Rectangle 1"/>
          <p:cNvSpPr/>
          <p:nvPr/>
        </p:nvSpPr>
        <p:spPr>
          <a:xfrm>
            <a:off x="6799036" y="3276600"/>
            <a:ext cx="1006928" cy="15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9461" idx="2"/>
          </p:cNvCxnSpPr>
          <p:nvPr/>
        </p:nvCxnSpPr>
        <p:spPr>
          <a:xfrm flipH="1">
            <a:off x="6936829" y="3200400"/>
            <a:ext cx="493830" cy="1939159"/>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13"/>
          <p:cNvSpPr>
            <a:spLocks noChangeArrowheads="1"/>
          </p:cNvSpPr>
          <p:nvPr/>
        </p:nvSpPr>
        <p:spPr bwMode="auto">
          <a:xfrm>
            <a:off x="6346868" y="2369403"/>
            <a:ext cx="2167581" cy="830997"/>
          </a:xfrm>
          <a:prstGeom prst="rect">
            <a:avLst/>
          </a:prstGeom>
          <a:solidFill>
            <a:schemeClr val="bg1"/>
          </a:solidFill>
          <a:ln w="25400">
            <a:solidFill>
              <a:schemeClr val="accent2"/>
            </a:solidFill>
          </a:ln>
          <a:extLst/>
        </p:spPr>
        <p:txBody>
          <a:bodyPr wrap="none">
            <a:spAutoFit/>
          </a:bodyPr>
          <a:lstStyle/>
          <a:p>
            <a:pPr algn="ctr"/>
            <a:r>
              <a:rPr lang="en-US" sz="2400" dirty="0" smtClean="0"/>
              <a:t>Oops! </a:t>
            </a:r>
            <a:r>
              <a:rPr lang="en-US" sz="2400" dirty="0" err="1" smtClean="0"/>
              <a:t>bursty</a:t>
            </a:r>
            <a:r>
              <a:rPr lang="en-US" sz="2400" dirty="0"/>
              <a:t/>
            </a:r>
            <a:br>
              <a:rPr lang="en-US" sz="2400" dirty="0"/>
            </a:br>
            <a:r>
              <a:rPr lang="en-US" sz="2400" dirty="0" smtClean="0"/>
              <a:t>TRIM by ext4 FS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463" grpId="0" animBg="1"/>
      <p:bldP spid="13" grpId="0" animBg="1"/>
      <p:bldP spid="19461" grpId="0" animBg="1"/>
    </p:bld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87552" y="2441448"/>
            <a:ext cx="7048926" cy="4215384"/>
          </a:xfrm>
          <a:prstGeom prst="rect">
            <a:avLst/>
          </a:prstGeom>
        </p:spPr>
      </p:pic>
      <p:sp>
        <p:nvSpPr>
          <p:cNvPr id="20482" name="Title 1"/>
          <p:cNvSpPr>
            <a:spLocks noGrp="1"/>
          </p:cNvSpPr>
          <p:nvPr>
            <p:ph type="title"/>
          </p:nvPr>
        </p:nvSpPr>
        <p:spPr/>
        <p:txBody>
          <a:bodyPr/>
          <a:lstStyle/>
          <a:p>
            <a:pPr eaLnBrk="1" hangingPunct="1"/>
            <a:r>
              <a:rPr lang="en-US" dirty="0" smtClean="0"/>
              <a:t>Low Query Latency</a:t>
            </a:r>
          </a:p>
        </p:txBody>
      </p:sp>
      <p:cxnSp>
        <p:nvCxnSpPr>
          <p:cNvPr id="6" name="Straight Arrow Connector 5"/>
          <p:cNvCxnSpPr>
            <a:stCxn id="20484" idx="2"/>
          </p:cNvCxnSpPr>
          <p:nvPr/>
        </p:nvCxnSpPr>
        <p:spPr>
          <a:xfrm flipH="1">
            <a:off x="6781800" y="2667000"/>
            <a:ext cx="135028" cy="9144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CAA5E69B-ED2A-4257-9248-417B8B26F0FB}" type="slidenum">
              <a:rPr lang="en-US" smtClean="0"/>
              <a:pPr>
                <a:defRPr/>
              </a:pPr>
              <a:t>56</a:t>
            </a:fld>
            <a:endParaRPr lang="en-US"/>
          </a:p>
        </p:txBody>
      </p:sp>
      <p:sp>
        <p:nvSpPr>
          <p:cNvPr id="7" name="Rectangle 18"/>
          <p:cNvSpPr>
            <a:spLocks noChangeArrowheads="1"/>
          </p:cNvSpPr>
          <p:nvPr/>
        </p:nvSpPr>
        <p:spPr bwMode="auto">
          <a:xfrm>
            <a:off x="3248604" y="3124200"/>
            <a:ext cx="2152320" cy="461665"/>
          </a:xfrm>
          <a:prstGeom prst="rect">
            <a:avLst/>
          </a:prstGeom>
          <a:solidFill>
            <a:schemeClr val="bg1"/>
          </a:solidFill>
          <a:ln>
            <a:noFill/>
          </a:ln>
          <a:extLst/>
        </p:spPr>
        <p:txBody>
          <a:bodyPr wrap="none">
            <a:spAutoFit/>
          </a:bodyPr>
          <a:lstStyle/>
          <a:p>
            <a:pPr algn="ctr"/>
            <a:r>
              <a:rPr lang="en-US" sz="2400" dirty="0" smtClean="0"/>
              <a:t># of I/O threads</a:t>
            </a:r>
          </a:p>
        </p:txBody>
      </p:sp>
      <p:cxnSp>
        <p:nvCxnSpPr>
          <p:cNvPr id="8" name="Straight Arrow Connector 7"/>
          <p:cNvCxnSpPr/>
          <p:nvPr/>
        </p:nvCxnSpPr>
        <p:spPr>
          <a:xfrm flipH="1">
            <a:off x="3689131" y="3609109"/>
            <a:ext cx="573465" cy="81311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419601" y="3609109"/>
            <a:ext cx="1665889" cy="6712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24763" y="3609109"/>
            <a:ext cx="404892" cy="76582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14400" y="1447800"/>
            <a:ext cx="7315200" cy="9144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fontAlgn="auto">
              <a:spcBef>
                <a:spcPts val="0"/>
              </a:spcBef>
              <a:spcAft>
                <a:spcPts val="0"/>
              </a:spcAft>
              <a:defRPr/>
            </a:pPr>
            <a:r>
              <a:rPr lang="en-US" sz="2400" dirty="0" smtClean="0">
                <a:solidFill>
                  <a:schemeClr val="tx1"/>
                </a:solidFill>
              </a:rPr>
              <a:t>Workload: 100% GET (100 M keys)</a:t>
            </a:r>
            <a:endParaRPr lang="en-US" sz="2400" dirty="0">
              <a:solidFill>
                <a:schemeClr val="tx1"/>
              </a:solidFill>
            </a:endParaRPr>
          </a:p>
        </p:txBody>
      </p:sp>
      <p:sp>
        <p:nvSpPr>
          <p:cNvPr id="20484" name="Rectangle 7"/>
          <p:cNvSpPr>
            <a:spLocks noChangeArrowheads="1"/>
          </p:cNvSpPr>
          <p:nvPr/>
        </p:nvSpPr>
        <p:spPr bwMode="auto">
          <a:xfrm>
            <a:off x="5375455" y="1466672"/>
            <a:ext cx="3082745" cy="1200328"/>
          </a:xfrm>
          <a:prstGeom prst="rect">
            <a:avLst/>
          </a:prstGeom>
          <a:noFill/>
          <a:ln w="50800">
            <a:solidFill>
              <a:schemeClr val="accent3"/>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spAutoFit/>
          </a:bodyPr>
          <a:lstStyle/>
          <a:p>
            <a:pPr algn="r"/>
            <a:r>
              <a:rPr lang="en-US" sz="2400" dirty="0" smtClean="0"/>
              <a:t>Best </a:t>
            </a:r>
            <a:r>
              <a:rPr lang="en-US" sz="2400" dirty="0" err="1" smtClean="0"/>
              <a:t>tput</a:t>
            </a:r>
            <a:r>
              <a:rPr lang="en-US" sz="2400" dirty="0" smtClean="0"/>
              <a:t> @ 16 threads</a:t>
            </a:r>
          </a:p>
          <a:p>
            <a:pPr algn="r"/>
            <a:r>
              <a:rPr lang="en-US" sz="2400" dirty="0" smtClean="0"/>
              <a:t>Median </a:t>
            </a:r>
            <a:r>
              <a:rPr lang="en-US" sz="2400" dirty="0"/>
              <a:t>= </a:t>
            </a:r>
            <a:r>
              <a:rPr lang="en-US" sz="2400" b="1" dirty="0"/>
              <a:t>330</a:t>
            </a:r>
            <a:r>
              <a:rPr lang="en-US" sz="2400" dirty="0"/>
              <a:t> </a:t>
            </a:r>
            <a:r>
              <a:rPr lang="el-GR" sz="2400" dirty="0"/>
              <a:t>μ</a:t>
            </a:r>
            <a:r>
              <a:rPr lang="en-US" sz="2400" dirty="0" smtClean="0"/>
              <a:t>s</a:t>
            </a:r>
          </a:p>
          <a:p>
            <a:pPr algn="r"/>
            <a:r>
              <a:rPr lang="en-US" sz="2400" dirty="0" smtClean="0"/>
              <a:t>99.9 = </a:t>
            </a:r>
            <a:r>
              <a:rPr lang="en-US" sz="2400" b="1" dirty="0" smtClean="0"/>
              <a:t>1510</a:t>
            </a:r>
            <a:r>
              <a:rPr lang="en-US" sz="2400" dirty="0" smtClean="0"/>
              <a:t> </a:t>
            </a:r>
            <a:r>
              <a:rPr lang="el-GR" sz="2400" dirty="0" smtClean="0"/>
              <a:t>μ</a:t>
            </a:r>
            <a:r>
              <a:rPr lang="en-US" sz="2400" dirty="0" smtClean="0"/>
              <a:t>s</a:t>
            </a:r>
            <a:endParaRPr lang="en-US" sz="2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29584906"/>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Conclusion</a:t>
            </a:r>
          </a:p>
        </p:txBody>
      </p:sp>
      <p:sp>
        <p:nvSpPr>
          <p:cNvPr id="21507" name="Content Placeholder 2"/>
          <p:cNvSpPr>
            <a:spLocks noGrp="1"/>
          </p:cNvSpPr>
          <p:nvPr>
            <p:ph idx="1"/>
          </p:nvPr>
        </p:nvSpPr>
        <p:spPr/>
        <p:txBody>
          <a:bodyPr/>
          <a:lstStyle/>
          <a:p>
            <a:r>
              <a:rPr lang="en-US" dirty="0" smtClean="0"/>
              <a:t>SILT provides </a:t>
            </a:r>
            <a:r>
              <a:rPr lang="en-US" u="sng" dirty="0" smtClean="0"/>
              <a:t>both</a:t>
            </a:r>
            <a:r>
              <a:rPr lang="en-US" dirty="0" smtClean="0"/>
              <a:t> </a:t>
            </a:r>
            <a:r>
              <a:rPr lang="en-US" b="1" dirty="0" smtClean="0"/>
              <a:t>memory-efficient</a:t>
            </a:r>
            <a:r>
              <a:rPr lang="en-US" dirty="0" smtClean="0"/>
              <a:t> and</a:t>
            </a:r>
            <a:br>
              <a:rPr lang="en-US" dirty="0" smtClean="0"/>
            </a:br>
            <a:r>
              <a:rPr lang="en-US" b="1" dirty="0" smtClean="0"/>
              <a:t>high-performance</a:t>
            </a:r>
            <a:r>
              <a:rPr lang="en-US" dirty="0" smtClean="0"/>
              <a:t> key-value store</a:t>
            </a:r>
          </a:p>
          <a:p>
            <a:pPr lvl="1"/>
            <a:r>
              <a:rPr lang="en-US" dirty="0" smtClean="0"/>
              <a:t>Multi-store approach</a:t>
            </a:r>
          </a:p>
          <a:p>
            <a:pPr lvl="1"/>
            <a:r>
              <a:rPr lang="en-US" dirty="0" smtClean="0"/>
              <a:t>Entropy-coded tries</a:t>
            </a:r>
          </a:p>
          <a:p>
            <a:pPr lvl="1"/>
            <a:r>
              <a:rPr lang="en-US" dirty="0" smtClean="0"/>
              <a:t>Partial-key cuckoo hashing</a:t>
            </a:r>
          </a:p>
          <a:p>
            <a:endParaRPr lang="en-US" dirty="0" smtClean="0"/>
          </a:p>
          <a:p>
            <a:r>
              <a:rPr lang="en-US" dirty="0" smtClean="0"/>
              <a:t>Full source code is available</a:t>
            </a:r>
            <a:endParaRPr lang="en-US" dirty="0"/>
          </a:p>
          <a:p>
            <a:pPr lvl="1"/>
            <a:r>
              <a:rPr lang="en-US" dirty="0"/>
              <a:t>https://</a:t>
            </a:r>
            <a:r>
              <a:rPr lang="en-US" dirty="0" smtClean="0"/>
              <a:t>github.com/silt/silt</a:t>
            </a:r>
            <a:endParaRPr lang="en-US" dirty="0"/>
          </a:p>
        </p:txBody>
      </p:sp>
      <p:sp>
        <p:nvSpPr>
          <p:cNvPr id="2" name="Slide Number Placeholder 1"/>
          <p:cNvSpPr>
            <a:spLocks noGrp="1"/>
          </p:cNvSpPr>
          <p:nvPr>
            <p:ph type="sldNum" sz="quarter" idx="12"/>
          </p:nvPr>
        </p:nvSpPr>
        <p:spPr/>
        <p:txBody>
          <a:bodyPr/>
          <a:lstStyle/>
          <a:p>
            <a:fld id="{C03411CD-7F37-40D6-A730-BC0042F259C2}"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Conventional hash table on Flash/SSD</a:t>
            </a:r>
            <a:endParaRPr lang="en-US" dirty="0">
              <a:cs typeface="Times New Roman" pitchFamily="18" charset="0"/>
            </a:endParaRPr>
          </a:p>
        </p:txBody>
      </p:sp>
      <p:sp>
        <p:nvSpPr>
          <p:cNvPr id="5" name="Rectangle 4"/>
          <p:cNvSpPr/>
          <p:nvPr/>
        </p:nvSpPr>
        <p:spPr>
          <a:xfrm>
            <a:off x="2971800" y="3352800"/>
            <a:ext cx="4419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0" y="3650423"/>
            <a:ext cx="1600200" cy="584775"/>
          </a:xfrm>
          <a:prstGeom prst="rect">
            <a:avLst/>
          </a:prstGeom>
          <a:noFill/>
        </p:spPr>
        <p:txBody>
          <a:bodyPr wrap="square" rtlCol="0">
            <a:spAutoFit/>
          </a:bodyPr>
          <a:lstStyle/>
          <a:p>
            <a:r>
              <a:rPr lang="en-US" sz="3200" dirty="0" smtClean="0">
                <a:cs typeface="Times New Roman" pitchFamily="18" charset="0"/>
              </a:rPr>
              <a:t>Flash</a:t>
            </a:r>
            <a:endParaRPr lang="en-US" sz="3200" dirty="0">
              <a:cs typeface="Times New Roman" pitchFamily="18" charset="0"/>
            </a:endParaRPr>
          </a:p>
        </p:txBody>
      </p:sp>
      <p:grpSp>
        <p:nvGrpSpPr>
          <p:cNvPr id="3" name="Group 54"/>
          <p:cNvGrpSpPr/>
          <p:nvPr/>
        </p:nvGrpSpPr>
        <p:grpSpPr>
          <a:xfrm rot="5400000">
            <a:off x="4533900" y="3238500"/>
            <a:ext cx="1295400" cy="3810000"/>
            <a:chOff x="4343400" y="2438401"/>
            <a:chExt cx="1524000" cy="3048000"/>
          </a:xfrm>
        </p:grpSpPr>
        <p:grpSp>
          <p:nvGrpSpPr>
            <p:cNvPr id="4" name="Group 7"/>
            <p:cNvGrpSpPr/>
            <p:nvPr/>
          </p:nvGrpSpPr>
          <p:grpSpPr>
            <a:xfrm rot="5400000">
              <a:off x="4343399" y="2438402"/>
              <a:ext cx="1524001" cy="1524000"/>
              <a:chOff x="2743200" y="4800600"/>
              <a:chExt cx="2286000" cy="685800"/>
            </a:xfrm>
            <a:solidFill>
              <a:schemeClr val="accent6">
                <a:lumMod val="60000"/>
                <a:lumOff val="40000"/>
              </a:schemeClr>
            </a:solidFill>
          </p:grpSpPr>
          <p:sp>
            <p:nvSpPr>
              <p:cNvPr id="9" name="Rectangle 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47"/>
            <p:cNvGrpSpPr/>
            <p:nvPr/>
          </p:nvGrpSpPr>
          <p:grpSpPr>
            <a:xfrm rot="5400000">
              <a:off x="4343399" y="3962401"/>
              <a:ext cx="1524001" cy="1524000"/>
              <a:chOff x="2743200" y="4800600"/>
              <a:chExt cx="2286000" cy="685800"/>
            </a:xfrm>
            <a:solidFill>
              <a:schemeClr val="accent6">
                <a:lumMod val="60000"/>
                <a:lumOff val="40000"/>
              </a:schemeClr>
            </a:solidFill>
          </p:grpSpPr>
          <p:sp>
            <p:nvSpPr>
              <p:cNvPr id="49" name="Rectangle 48"/>
              <p:cNvSpPr/>
              <p:nvPr/>
            </p:nvSpPr>
            <p:spPr>
              <a:xfrm>
                <a:off x="2743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124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505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86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67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648200" y="4800600"/>
                <a:ext cx="381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7" name="Straight Arrow Connector 56"/>
          <p:cNvCxnSpPr>
            <a:endCxn id="51" idx="2"/>
          </p:cNvCxnSpPr>
          <p:nvPr/>
        </p:nvCxnSpPr>
        <p:spPr>
          <a:xfrm rot="5400000">
            <a:off x="3946525" y="3489325"/>
            <a:ext cx="1447800" cy="5651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1" idx="2"/>
          </p:cNvCxnSpPr>
          <p:nvPr/>
        </p:nvCxnSpPr>
        <p:spPr>
          <a:xfrm rot="16200000" flipH="1">
            <a:off x="5089526" y="3292477"/>
            <a:ext cx="1447798" cy="9588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3" idx="2"/>
          </p:cNvCxnSpPr>
          <p:nvPr/>
        </p:nvCxnSpPr>
        <p:spPr>
          <a:xfrm rot="5400000">
            <a:off x="5305426" y="3400424"/>
            <a:ext cx="1447798" cy="74295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9" idx="2"/>
          </p:cNvCxnSpPr>
          <p:nvPr/>
        </p:nvCxnSpPr>
        <p:spPr>
          <a:xfrm>
            <a:off x="4495800" y="3124200"/>
            <a:ext cx="2432049"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4800" y="2667000"/>
            <a:ext cx="5791200" cy="523220"/>
          </a:xfrm>
          <a:prstGeom prst="rect">
            <a:avLst/>
          </a:prstGeom>
          <a:solidFill>
            <a:schemeClr val="accent3">
              <a:lumMod val="60000"/>
              <a:lumOff val="40000"/>
            </a:schemeClr>
          </a:solidFill>
        </p:spPr>
        <p:txBody>
          <a:bodyPr wrap="square" rtlCol="0">
            <a:spAutoFit/>
          </a:bodyPr>
          <a:lstStyle/>
          <a:p>
            <a:r>
              <a:rPr lang="en-US" sz="2800" dirty="0" smtClean="0">
                <a:cs typeface="Times New Roman" pitchFamily="18" charset="0"/>
              </a:rPr>
              <a:t>Entry size (20 B) smaller than a page</a:t>
            </a:r>
            <a:endParaRPr lang="en-US" sz="2800" dirty="0">
              <a:cs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New data-intensive networked systems</a:t>
            </a:r>
            <a:endParaRPr lang="en-US" dirty="0">
              <a:cs typeface="Times New Roman" pitchFamily="18" charset="0"/>
            </a:endParaRPr>
          </a:p>
        </p:txBody>
      </p:sp>
      <p:sp>
        <p:nvSpPr>
          <p:cNvPr id="3" name="Content Placeholder 2"/>
          <p:cNvSpPr>
            <a:spLocks noGrp="1"/>
          </p:cNvSpPr>
          <p:nvPr>
            <p:ph idx="1"/>
          </p:nvPr>
        </p:nvSpPr>
        <p:spPr>
          <a:xfrm>
            <a:off x="457200" y="1600201"/>
            <a:ext cx="8458200" cy="2209799"/>
          </a:xfrm>
        </p:spPr>
        <p:txBody>
          <a:bodyPr>
            <a:normAutofit fontScale="92500" lnSpcReduction="10000"/>
          </a:bodyPr>
          <a:lstStyle/>
          <a:p>
            <a:r>
              <a:rPr lang="en-US" dirty="0" smtClean="0">
                <a:latin typeface="+mj-lt"/>
                <a:cs typeface="Times New Roman" pitchFamily="18" charset="0"/>
              </a:rPr>
              <a:t>Other systems </a:t>
            </a:r>
          </a:p>
          <a:p>
            <a:pPr lvl="1"/>
            <a:r>
              <a:rPr lang="en-US" dirty="0" smtClean="0">
                <a:latin typeface="+mj-lt"/>
                <a:cs typeface="Times New Roman" pitchFamily="18" charset="0"/>
              </a:rPr>
              <a:t>De-duplication in storage systems (e.g., </a:t>
            </a:r>
            <a:r>
              <a:rPr lang="en-US" dirty="0" err="1" smtClean="0">
                <a:latin typeface="+mj-lt"/>
                <a:cs typeface="Times New Roman" pitchFamily="18" charset="0"/>
              </a:rPr>
              <a:t>Datadomain</a:t>
            </a:r>
            <a:r>
              <a:rPr lang="en-US" dirty="0" smtClean="0">
                <a:latin typeface="+mj-lt"/>
                <a:cs typeface="Times New Roman" pitchFamily="18" charset="0"/>
              </a:rPr>
              <a:t>)</a:t>
            </a:r>
          </a:p>
          <a:p>
            <a:pPr lvl="1"/>
            <a:r>
              <a:rPr lang="en-US" dirty="0" smtClean="0">
                <a:latin typeface="+mj-lt"/>
                <a:cs typeface="Times New Roman" pitchFamily="18" charset="0"/>
              </a:rPr>
              <a:t>CCN cache (Jacobson et al., CONEXT 2009)</a:t>
            </a:r>
          </a:p>
          <a:p>
            <a:pPr lvl="1"/>
            <a:r>
              <a:rPr lang="en-US" dirty="0" smtClean="0">
                <a:latin typeface="+mj-lt"/>
                <a:cs typeface="Times New Roman" pitchFamily="18" charset="0"/>
              </a:rPr>
              <a:t>DONA directory lookup (</a:t>
            </a:r>
            <a:r>
              <a:rPr lang="en-US" dirty="0" err="1" smtClean="0">
                <a:latin typeface="+mj-lt"/>
                <a:cs typeface="Times New Roman" pitchFamily="18" charset="0"/>
              </a:rPr>
              <a:t>Koponen</a:t>
            </a:r>
            <a:r>
              <a:rPr lang="en-US" dirty="0" smtClean="0">
                <a:latin typeface="+mj-lt"/>
                <a:cs typeface="Times New Roman" pitchFamily="18" charset="0"/>
              </a:rPr>
              <a:t> et al., SIGCOMM 2006)</a:t>
            </a:r>
          </a:p>
          <a:p>
            <a:endParaRPr lang="en-US" dirty="0"/>
          </a:p>
        </p:txBody>
      </p:sp>
      <p:sp>
        <p:nvSpPr>
          <p:cNvPr id="4" name="Content Placeholder 4"/>
          <p:cNvSpPr txBox="1">
            <a:spLocks/>
          </p:cNvSpPr>
          <p:nvPr/>
        </p:nvSpPr>
        <p:spPr>
          <a:xfrm>
            <a:off x="228600" y="4191000"/>
            <a:ext cx="8686800" cy="1143000"/>
          </a:xfrm>
          <a:prstGeom prst="rect">
            <a:avLst/>
          </a:prstGeom>
          <a:solidFill>
            <a:schemeClr val="accent3">
              <a:lumMod val="60000"/>
              <a:lumOff val="40000"/>
            </a:schemeClr>
          </a:solidFill>
        </p:spPr>
        <p:txBody>
          <a:bodyPr vert="horz" lIns="91440" tIns="45720" rIns="91440" bIns="45720" rtlCol="0">
            <a:normAutofit lnSpcReduction="10000"/>
          </a:bodyPr>
          <a:lstStyle/>
          <a:p>
            <a:pPr marL="342900" indent="-342900" algn="ctr">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lang="en-US" sz="3200" i="1" dirty="0" smtClean="0">
                <a:latin typeface="+mj-lt"/>
                <a:cs typeface="Times New Roman" pitchFamily="18" charset="0"/>
              </a:rPr>
              <a:t>Cost-effective large hash tables</a:t>
            </a:r>
          </a:p>
          <a:p>
            <a:pPr marL="342900" indent="-342900" algn="ctr">
              <a:spcBef>
                <a:spcPct val="20000"/>
              </a:spcBef>
            </a:pPr>
            <a:r>
              <a:rPr lang="en-US" sz="3200" dirty="0" smtClean="0">
                <a:latin typeface="+mj-lt"/>
                <a:cs typeface="Times New Roman" pitchFamily="18" charset="0"/>
              </a:rPr>
              <a:t>C</a:t>
            </a:r>
            <a:r>
              <a:rPr lang="en-US" sz="3200" dirty="0" smtClean="0">
                <a:solidFill>
                  <a:schemeClr val="accent6">
                    <a:lumMod val="75000"/>
                  </a:schemeClr>
                </a:solidFill>
                <a:latin typeface="+mj-lt"/>
                <a:cs typeface="Times New Roman" pitchFamily="18" charset="0"/>
              </a:rPr>
              <a:t>heap</a:t>
            </a:r>
            <a:r>
              <a:rPr lang="en-US" sz="3200" dirty="0" smtClean="0">
                <a:latin typeface="+mj-lt"/>
                <a:cs typeface="Times New Roman" pitchFamily="18" charset="0"/>
              </a:rPr>
              <a:t> L</a:t>
            </a:r>
            <a:r>
              <a:rPr lang="en-US" sz="3200" dirty="0" smtClean="0">
                <a:solidFill>
                  <a:schemeClr val="accent6">
                    <a:lumMod val="75000"/>
                  </a:schemeClr>
                </a:solidFill>
                <a:latin typeface="+mj-lt"/>
                <a:cs typeface="Times New Roman" pitchFamily="18" charset="0"/>
              </a:rPr>
              <a:t>arge</a:t>
            </a:r>
            <a:r>
              <a:rPr lang="en-US" sz="3200" dirty="0" smtClean="0">
                <a:latin typeface="+mj-lt"/>
                <a:cs typeface="Times New Roman" pitchFamily="18" charset="0"/>
              </a:rPr>
              <a:t> </a:t>
            </a:r>
            <a:r>
              <a:rPr lang="en-US" sz="3200" dirty="0" err="1" smtClean="0">
                <a:solidFill>
                  <a:schemeClr val="accent6">
                    <a:lumMod val="75000"/>
                  </a:schemeClr>
                </a:solidFill>
                <a:latin typeface="+mj-lt"/>
                <a:cs typeface="Times New Roman" pitchFamily="18" charset="0"/>
              </a:rPr>
              <a:t>c</a:t>
            </a:r>
            <a:r>
              <a:rPr lang="en-US" sz="3200" dirty="0" err="1" smtClean="0">
                <a:latin typeface="+mj-lt"/>
                <a:cs typeface="Times New Roman" pitchFamily="18" charset="0"/>
              </a:rPr>
              <a:t>AMs</a:t>
            </a:r>
            <a:endParaRPr lang="en-US" sz="3200" b="1" dirty="0" smtClean="0">
              <a:latin typeface="+mj-lt"/>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13077" cy="639762"/>
          </a:xfrm>
        </p:spPr>
        <p:txBody>
          <a:bodyPr>
            <a:noAutofit/>
          </a:bodyPr>
          <a:lstStyle/>
          <a:p>
            <a:r>
              <a:rPr lang="en-US" dirty="0" smtClean="0">
                <a:cs typeface="Times New Roman" pitchFamily="18" charset="0"/>
              </a:rPr>
              <a:t>Candidate options</a:t>
            </a:r>
            <a:endParaRPr lang="en-US" dirty="0">
              <a:cs typeface="Times New Roman" pitchFamily="18" charset="0"/>
            </a:endParaRPr>
          </a:p>
        </p:txBody>
      </p:sp>
      <p:grpSp>
        <p:nvGrpSpPr>
          <p:cNvPr id="3" name="Group 12"/>
          <p:cNvGrpSpPr/>
          <p:nvPr/>
        </p:nvGrpSpPr>
        <p:grpSpPr>
          <a:xfrm>
            <a:off x="457200" y="2895600"/>
            <a:ext cx="6705601" cy="609600"/>
            <a:chOff x="685800" y="2286000"/>
            <a:chExt cx="6367406" cy="1295400"/>
          </a:xfrm>
          <a:solidFill>
            <a:schemeClr val="bg1">
              <a:lumMod val="95000"/>
            </a:schemeClr>
          </a:solidFill>
        </p:grpSpPr>
        <p:sp>
          <p:nvSpPr>
            <p:cNvPr id="6" name="Rectangle 5"/>
            <p:cNvSpPr/>
            <p:nvPr/>
          </p:nvSpPr>
          <p:spPr>
            <a:xfrm>
              <a:off x="685800" y="2286000"/>
              <a:ext cx="2108200" cy="1295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DRAM</a:t>
              </a:r>
            </a:p>
          </p:txBody>
        </p:sp>
        <p:sp>
          <p:nvSpPr>
            <p:cNvPr id="7" name="Rectangle 6"/>
            <p:cNvSpPr/>
            <p:nvPr/>
          </p:nvSpPr>
          <p:spPr>
            <a:xfrm>
              <a:off x="2794000" y="2286000"/>
              <a:ext cx="1509643" cy="1295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300K</a:t>
              </a:r>
              <a:endParaRPr lang="en-US" sz="2400" dirty="0">
                <a:solidFill>
                  <a:schemeClr val="tx1"/>
                </a:solidFill>
                <a:cs typeface="Times New Roman" pitchFamily="18" charset="0"/>
              </a:endParaRPr>
            </a:p>
          </p:txBody>
        </p:sp>
        <p:sp>
          <p:nvSpPr>
            <p:cNvPr id="8" name="Rectangle 7"/>
            <p:cNvSpPr/>
            <p:nvPr/>
          </p:nvSpPr>
          <p:spPr>
            <a:xfrm>
              <a:off x="5823139" y="2286000"/>
              <a:ext cx="1230067" cy="1295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$120K</a:t>
              </a:r>
              <a:r>
                <a:rPr lang="en-US" sz="2400" baseline="30000" dirty="0" smtClean="0">
                  <a:solidFill>
                    <a:schemeClr val="tx1"/>
                  </a:solidFill>
                  <a:cs typeface="Times New Roman" pitchFamily="18" charset="0"/>
                </a:rPr>
                <a:t>+</a:t>
              </a:r>
              <a:r>
                <a:rPr lang="en-US" sz="2400" dirty="0" smtClean="0">
                  <a:solidFill>
                    <a:schemeClr val="tx1"/>
                  </a:solidFill>
                </a:rPr>
                <a:t>  </a:t>
              </a:r>
              <a:endParaRPr lang="en-US" sz="2400" dirty="0">
                <a:solidFill>
                  <a:schemeClr val="tx1"/>
                </a:solidFill>
              </a:endParaRPr>
            </a:p>
          </p:txBody>
        </p:sp>
      </p:grpSp>
      <p:grpSp>
        <p:nvGrpSpPr>
          <p:cNvPr id="4" name="Group 15"/>
          <p:cNvGrpSpPr/>
          <p:nvPr/>
        </p:nvGrpSpPr>
        <p:grpSpPr>
          <a:xfrm>
            <a:off x="457201" y="2362200"/>
            <a:ext cx="6705598" cy="533400"/>
            <a:chOff x="685800" y="2286000"/>
            <a:chExt cx="6327871" cy="1295400"/>
          </a:xfrm>
          <a:solidFill>
            <a:schemeClr val="bg1">
              <a:lumMod val="95000"/>
            </a:schemeClr>
          </a:solidFill>
        </p:grpSpPr>
        <p:sp>
          <p:nvSpPr>
            <p:cNvPr id="17" name="Rectangle 16"/>
            <p:cNvSpPr/>
            <p:nvPr/>
          </p:nvSpPr>
          <p:spPr>
            <a:xfrm>
              <a:off x="685800" y="2286000"/>
              <a:ext cx="2108200" cy="1295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Disk</a:t>
              </a:r>
              <a:endParaRPr lang="en-US" sz="2400" dirty="0">
                <a:cs typeface="Times New Roman" pitchFamily="18" charset="0"/>
              </a:endParaRPr>
            </a:p>
          </p:txBody>
        </p:sp>
        <p:sp>
          <p:nvSpPr>
            <p:cNvPr id="18" name="Rectangle 17"/>
            <p:cNvSpPr/>
            <p:nvPr/>
          </p:nvSpPr>
          <p:spPr>
            <a:xfrm>
              <a:off x="2794000" y="2286000"/>
              <a:ext cx="1509643" cy="1295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250</a:t>
              </a:r>
              <a:endParaRPr lang="en-US" sz="2400" dirty="0">
                <a:solidFill>
                  <a:schemeClr val="tx1"/>
                </a:solidFill>
                <a:cs typeface="Times New Roman" pitchFamily="18" charset="0"/>
              </a:endParaRPr>
            </a:p>
          </p:txBody>
        </p:sp>
        <p:sp>
          <p:nvSpPr>
            <p:cNvPr id="19" name="Rectangle 18"/>
            <p:cNvSpPr/>
            <p:nvPr/>
          </p:nvSpPr>
          <p:spPr>
            <a:xfrm>
              <a:off x="5765632" y="2286000"/>
              <a:ext cx="1248039" cy="1295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$30</a:t>
              </a:r>
              <a:r>
                <a:rPr lang="en-US" sz="2400" baseline="30000" dirty="0" smtClean="0">
                  <a:solidFill>
                    <a:schemeClr val="tx1"/>
                  </a:solidFill>
                  <a:cs typeface="Times New Roman" pitchFamily="18" charset="0"/>
                </a:rPr>
                <a:t>+</a:t>
              </a:r>
              <a:r>
                <a:rPr lang="en-US" sz="2400" dirty="0" smtClean="0">
                  <a:solidFill>
                    <a:schemeClr val="tx1"/>
                  </a:solidFill>
                  <a:cs typeface="Times New Roman" pitchFamily="18" charset="0"/>
                </a:rPr>
                <a:t>  </a:t>
              </a:r>
              <a:endParaRPr lang="en-US" sz="2400" dirty="0">
                <a:solidFill>
                  <a:schemeClr val="tx1"/>
                </a:solidFill>
                <a:cs typeface="Times New Roman" pitchFamily="18" charset="0"/>
              </a:endParaRPr>
            </a:p>
          </p:txBody>
        </p:sp>
      </p:grpSp>
      <p:grpSp>
        <p:nvGrpSpPr>
          <p:cNvPr id="5" name="Group 21"/>
          <p:cNvGrpSpPr/>
          <p:nvPr/>
        </p:nvGrpSpPr>
        <p:grpSpPr>
          <a:xfrm>
            <a:off x="457201" y="1600200"/>
            <a:ext cx="6705599" cy="732692"/>
            <a:chOff x="685800" y="882649"/>
            <a:chExt cx="6367404" cy="2698751"/>
          </a:xfrm>
          <a:solidFill>
            <a:schemeClr val="bg2">
              <a:lumMod val="90000"/>
            </a:schemeClr>
          </a:solidFill>
        </p:grpSpPr>
        <p:sp>
          <p:nvSpPr>
            <p:cNvPr id="23" name="Rectangle 22"/>
            <p:cNvSpPr/>
            <p:nvPr/>
          </p:nvSpPr>
          <p:spPr>
            <a:xfrm>
              <a:off x="685800" y="882649"/>
              <a:ext cx="2108200" cy="269875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cs typeface="Times New Roman" pitchFamily="18" charset="0"/>
              </a:endParaRPr>
            </a:p>
          </p:txBody>
        </p:sp>
        <p:sp>
          <p:nvSpPr>
            <p:cNvPr id="24" name="Rectangle 23"/>
            <p:cNvSpPr/>
            <p:nvPr/>
          </p:nvSpPr>
          <p:spPr>
            <a:xfrm>
              <a:off x="2794000" y="882649"/>
              <a:ext cx="1648791" cy="269875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Random reads/sec</a:t>
              </a:r>
              <a:endParaRPr lang="en-US" sz="2400" dirty="0" smtClean="0">
                <a:solidFill>
                  <a:schemeClr val="tx1"/>
                </a:solidFill>
              </a:endParaRPr>
            </a:p>
          </p:txBody>
        </p:sp>
        <p:sp>
          <p:nvSpPr>
            <p:cNvPr id="25" name="Rectangle 24"/>
            <p:cNvSpPr/>
            <p:nvPr/>
          </p:nvSpPr>
          <p:spPr>
            <a:xfrm>
              <a:off x="5737926" y="882649"/>
              <a:ext cx="1315278" cy="269875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Cost</a:t>
              </a:r>
            </a:p>
            <a:p>
              <a:pPr algn="ctr"/>
              <a:r>
                <a:rPr lang="en-US" sz="2400" dirty="0" smtClean="0">
                  <a:solidFill>
                    <a:schemeClr val="tx1"/>
                  </a:solidFill>
                  <a:cs typeface="Times New Roman" pitchFamily="18" charset="0"/>
                </a:rPr>
                <a:t>(128 GB)</a:t>
              </a:r>
            </a:p>
          </p:txBody>
        </p:sp>
      </p:grpSp>
      <p:grpSp>
        <p:nvGrpSpPr>
          <p:cNvPr id="9" name="Group 30"/>
          <p:cNvGrpSpPr/>
          <p:nvPr/>
        </p:nvGrpSpPr>
        <p:grpSpPr>
          <a:xfrm>
            <a:off x="457200" y="3733800"/>
            <a:ext cx="6629400" cy="685800"/>
            <a:chOff x="685800" y="2286000"/>
            <a:chExt cx="6324601" cy="1295400"/>
          </a:xfrm>
          <a:solidFill>
            <a:schemeClr val="bg1">
              <a:lumMod val="95000"/>
            </a:schemeClr>
          </a:solidFill>
        </p:grpSpPr>
        <p:sp>
          <p:nvSpPr>
            <p:cNvPr id="32" name="Rectangle 31"/>
            <p:cNvSpPr/>
            <p:nvPr/>
          </p:nvSpPr>
          <p:spPr>
            <a:xfrm>
              <a:off x="685800" y="2286000"/>
              <a:ext cx="2108200" cy="1295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Flash-SSD</a:t>
              </a:r>
            </a:p>
          </p:txBody>
        </p:sp>
        <p:sp>
          <p:nvSpPr>
            <p:cNvPr id="34" name="Rectangle 33"/>
            <p:cNvSpPr/>
            <p:nvPr/>
          </p:nvSpPr>
          <p:spPr>
            <a:xfrm>
              <a:off x="2794000" y="2286000"/>
              <a:ext cx="1509643" cy="1295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smtClean="0">
                <a:solidFill>
                  <a:schemeClr val="tx1"/>
                </a:solidFill>
                <a:cs typeface="Times New Roman" pitchFamily="18" charset="0"/>
              </a:endParaRPr>
            </a:p>
            <a:p>
              <a:pPr algn="ctr"/>
              <a:r>
                <a:rPr lang="en-US" sz="2400" dirty="0" smtClean="0">
                  <a:solidFill>
                    <a:schemeClr val="tx1"/>
                  </a:solidFill>
                  <a:cs typeface="Times New Roman" pitchFamily="18" charset="0"/>
                </a:rPr>
                <a:t>10K*</a:t>
              </a:r>
            </a:p>
            <a:p>
              <a:pPr algn="ctr"/>
              <a:endParaRPr lang="en-US" sz="2800" dirty="0" smtClean="0">
                <a:solidFill>
                  <a:schemeClr val="tx1"/>
                </a:solidFill>
                <a:cs typeface="Times New Roman" pitchFamily="18" charset="0"/>
              </a:endParaRPr>
            </a:p>
          </p:txBody>
        </p:sp>
        <p:sp>
          <p:nvSpPr>
            <p:cNvPr id="35" name="Rectangle 34"/>
            <p:cNvSpPr/>
            <p:nvPr/>
          </p:nvSpPr>
          <p:spPr>
            <a:xfrm>
              <a:off x="5834270" y="2286000"/>
              <a:ext cx="1176131" cy="1295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$225</a:t>
              </a:r>
              <a:r>
                <a:rPr lang="en-US" sz="2400" baseline="30000" dirty="0" smtClean="0">
                  <a:solidFill>
                    <a:schemeClr val="tx1"/>
                  </a:solidFill>
                  <a:cs typeface="Times New Roman" pitchFamily="18" charset="0"/>
                </a:rPr>
                <a:t>+</a:t>
              </a:r>
              <a:r>
                <a:rPr lang="en-US" sz="2400" dirty="0" smtClean="0">
                  <a:solidFill>
                    <a:schemeClr val="tx1"/>
                  </a:solidFill>
                </a:rPr>
                <a:t>  </a:t>
              </a:r>
              <a:endParaRPr lang="en-US" sz="2400" dirty="0">
                <a:solidFill>
                  <a:schemeClr val="tx1"/>
                </a:solidFill>
              </a:endParaRPr>
            </a:p>
          </p:txBody>
        </p:sp>
      </p:grpSp>
      <p:sp>
        <p:nvSpPr>
          <p:cNvPr id="38" name="Rectangle 37"/>
          <p:cNvSpPr/>
          <p:nvPr/>
        </p:nvSpPr>
        <p:spPr>
          <a:xfrm>
            <a:off x="4267201" y="1600200"/>
            <a:ext cx="1600199" cy="73269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Random writes/sec</a:t>
            </a:r>
            <a:endParaRPr lang="en-US" sz="2400" dirty="0" smtClean="0">
              <a:solidFill>
                <a:schemeClr val="tx1"/>
              </a:solidFill>
            </a:endParaRPr>
          </a:p>
        </p:txBody>
      </p:sp>
      <p:sp>
        <p:nvSpPr>
          <p:cNvPr id="39" name="Rectangle 38"/>
          <p:cNvSpPr/>
          <p:nvPr/>
        </p:nvSpPr>
        <p:spPr>
          <a:xfrm>
            <a:off x="4267200" y="2362200"/>
            <a:ext cx="1600200" cy="5334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250</a:t>
            </a:r>
            <a:endParaRPr lang="en-US" sz="2400" dirty="0">
              <a:solidFill>
                <a:schemeClr val="tx1"/>
              </a:solidFill>
              <a:cs typeface="Times New Roman" pitchFamily="18" charset="0"/>
            </a:endParaRPr>
          </a:p>
        </p:txBody>
      </p:sp>
      <p:sp>
        <p:nvSpPr>
          <p:cNvPr id="40" name="Rectangle 39"/>
          <p:cNvSpPr/>
          <p:nvPr/>
        </p:nvSpPr>
        <p:spPr>
          <a:xfrm>
            <a:off x="4267200" y="2895600"/>
            <a:ext cx="1600199" cy="6096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300K</a:t>
            </a:r>
            <a:endParaRPr lang="en-US" sz="2400" dirty="0">
              <a:solidFill>
                <a:schemeClr val="tx1"/>
              </a:solidFill>
              <a:cs typeface="Times New Roman" pitchFamily="18" charset="0"/>
            </a:endParaRPr>
          </a:p>
        </p:txBody>
      </p:sp>
      <p:sp>
        <p:nvSpPr>
          <p:cNvPr id="41" name="Rectangle 40"/>
          <p:cNvSpPr/>
          <p:nvPr/>
        </p:nvSpPr>
        <p:spPr>
          <a:xfrm>
            <a:off x="4267200" y="3733800"/>
            <a:ext cx="1611923" cy="685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smtClean="0">
              <a:solidFill>
                <a:schemeClr val="tx1"/>
              </a:solidFill>
              <a:cs typeface="Times New Roman" pitchFamily="18" charset="0"/>
            </a:endParaRPr>
          </a:p>
          <a:p>
            <a:pPr algn="ctr"/>
            <a:r>
              <a:rPr lang="en-US" sz="2400" dirty="0" smtClean="0">
                <a:solidFill>
                  <a:schemeClr val="tx1"/>
                </a:solidFill>
                <a:cs typeface="Times New Roman" pitchFamily="18" charset="0"/>
              </a:rPr>
              <a:t>5K*</a:t>
            </a:r>
          </a:p>
          <a:p>
            <a:pPr algn="ctr"/>
            <a:endParaRPr lang="en-US" sz="2800" dirty="0" smtClean="0">
              <a:solidFill>
                <a:schemeClr val="tx1"/>
              </a:solidFill>
              <a:cs typeface="Times New Roman" pitchFamily="18" charset="0"/>
            </a:endParaRPr>
          </a:p>
        </p:txBody>
      </p:sp>
      <p:sp>
        <p:nvSpPr>
          <p:cNvPr id="45" name="Oval Callout 44"/>
          <p:cNvSpPr/>
          <p:nvPr/>
        </p:nvSpPr>
        <p:spPr>
          <a:xfrm>
            <a:off x="1752600" y="990600"/>
            <a:ext cx="1371600" cy="762001"/>
          </a:xfrm>
          <a:prstGeom prst="wedgeEllipseCallout">
            <a:avLst>
              <a:gd name="adj1" fmla="val 51863"/>
              <a:gd name="adj2" fmla="val 177729"/>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Too slow</a:t>
            </a:r>
            <a:endParaRPr lang="en-US" sz="2400" dirty="0">
              <a:solidFill>
                <a:schemeClr val="tx1"/>
              </a:solidFill>
              <a:cs typeface="Times New Roman" pitchFamily="18" charset="0"/>
            </a:endParaRPr>
          </a:p>
        </p:txBody>
      </p:sp>
      <p:sp>
        <p:nvSpPr>
          <p:cNvPr id="46" name="Oval Callout 45"/>
          <p:cNvSpPr/>
          <p:nvPr/>
        </p:nvSpPr>
        <p:spPr>
          <a:xfrm>
            <a:off x="7086600" y="1295400"/>
            <a:ext cx="2057400" cy="1066800"/>
          </a:xfrm>
          <a:prstGeom prst="wedgeEllipseCallout">
            <a:avLst>
              <a:gd name="adj1" fmla="val -66451"/>
              <a:gd name="adj2" fmla="val 115852"/>
            </a:avLst>
          </a:prstGeom>
          <a:gradFill flip="none" rotWithShape="1">
            <a:gsLst>
              <a:gs pos="0">
                <a:schemeClr val="tx2">
                  <a:lumMod val="40000"/>
                  <a:lumOff val="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cs typeface="Times New Roman" pitchFamily="18" charset="0"/>
              </a:rPr>
              <a:t>Too expensive</a:t>
            </a:r>
            <a:endParaRPr lang="en-US" sz="2400" dirty="0">
              <a:solidFill>
                <a:schemeClr val="tx1"/>
              </a:solidFill>
              <a:cs typeface="Times New Roman" pitchFamily="18" charset="0"/>
            </a:endParaRPr>
          </a:p>
        </p:txBody>
      </p:sp>
      <p:sp>
        <p:nvSpPr>
          <p:cNvPr id="48" name="TextBox 47"/>
          <p:cNvSpPr txBox="1"/>
          <p:nvPr/>
        </p:nvSpPr>
        <p:spPr>
          <a:xfrm>
            <a:off x="404446" y="4431268"/>
            <a:ext cx="6682154" cy="369332"/>
          </a:xfrm>
          <a:prstGeom prst="rect">
            <a:avLst/>
          </a:prstGeom>
          <a:noFill/>
        </p:spPr>
        <p:txBody>
          <a:bodyPr wrap="square" rtlCol="0">
            <a:spAutoFit/>
          </a:bodyPr>
          <a:lstStyle/>
          <a:p>
            <a:r>
              <a:rPr lang="en-US" dirty="0" smtClean="0">
                <a:cs typeface="Times New Roman" pitchFamily="18" charset="0"/>
              </a:rPr>
              <a:t>* Derived from latencies  on Intel M-18 SSD in experiments</a:t>
            </a:r>
            <a:endParaRPr lang="en-US" dirty="0">
              <a:cs typeface="Times New Roman" pitchFamily="18" charset="0"/>
            </a:endParaRPr>
          </a:p>
        </p:txBody>
      </p:sp>
      <p:sp>
        <p:nvSpPr>
          <p:cNvPr id="53" name="Oval 52"/>
          <p:cNvSpPr/>
          <p:nvPr/>
        </p:nvSpPr>
        <p:spPr>
          <a:xfrm>
            <a:off x="3048000" y="2438400"/>
            <a:ext cx="840377" cy="515471"/>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867400" y="2913529"/>
            <a:ext cx="1219200" cy="515471"/>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72000" y="3827929"/>
            <a:ext cx="840377" cy="515471"/>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048000" y="3827929"/>
            <a:ext cx="840377" cy="515471"/>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19800" y="3827929"/>
            <a:ext cx="914400" cy="515471"/>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239000" y="2895600"/>
            <a:ext cx="1905000" cy="76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cs typeface="Times New Roman" pitchFamily="18" charset="0"/>
              </a:rPr>
              <a:t>2.5 ops/sec/$</a:t>
            </a:r>
            <a:endParaRPr lang="en-US" sz="2400" b="1" dirty="0">
              <a:solidFill>
                <a:schemeClr val="tx1"/>
              </a:solidFill>
              <a:cs typeface="Times New Roman" pitchFamily="18" charset="0"/>
            </a:endParaRPr>
          </a:p>
        </p:txBody>
      </p:sp>
      <p:sp>
        <p:nvSpPr>
          <p:cNvPr id="50" name="Oval Callout 49"/>
          <p:cNvSpPr/>
          <p:nvPr/>
        </p:nvSpPr>
        <p:spPr>
          <a:xfrm>
            <a:off x="6934200" y="4419600"/>
            <a:ext cx="1905000" cy="838200"/>
          </a:xfrm>
          <a:prstGeom prst="wedgeEllipseCallout">
            <a:avLst>
              <a:gd name="adj1" fmla="val -137697"/>
              <a:gd name="adj2" fmla="val -74289"/>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cs typeface="Times New Roman" pitchFamily="18" charset="0"/>
              </a:rPr>
              <a:t>Slow  writes</a:t>
            </a:r>
            <a:endParaRPr lang="en-US" sz="2800" dirty="0">
              <a:solidFill>
                <a:schemeClr val="tx1"/>
              </a:solidFill>
              <a:cs typeface="Times New Roman" pitchFamily="18" charset="0"/>
            </a:endParaRPr>
          </a:p>
        </p:txBody>
      </p:sp>
      <p:sp>
        <p:nvSpPr>
          <p:cNvPr id="43" name="Content Placeholder 4"/>
          <p:cNvSpPr txBox="1">
            <a:spLocks/>
          </p:cNvSpPr>
          <p:nvPr/>
        </p:nvSpPr>
        <p:spPr>
          <a:xfrm>
            <a:off x="457200" y="5562600"/>
            <a:ext cx="7696200" cy="838200"/>
          </a:xfrm>
          <a:prstGeom prst="rect">
            <a:avLst/>
          </a:prstGeom>
          <a:solidFill>
            <a:schemeClr val="accent3">
              <a:lumMod val="60000"/>
              <a:lumOff val="40000"/>
            </a:schemeClr>
          </a:solidFill>
        </p:spPr>
        <p:txBody>
          <a:bodyPr vert="horz" lIns="91440" tIns="45720" rIns="91440" bIns="45720" rtlCol="0">
            <a:normAutofit/>
          </a:bodyPr>
          <a:lstStyle/>
          <a:p>
            <a:pPr marL="342900" lvl="0" indent="-342900" algn="ctr">
              <a:spcBef>
                <a:spcPct val="20000"/>
              </a:spcBef>
              <a:defRPr/>
            </a:pPr>
            <a:r>
              <a:rPr lang="en-US" sz="3200" dirty="0" smtClean="0">
                <a:cs typeface="Times New Roman" pitchFamily="18" charset="0"/>
              </a:rPr>
              <a:t>How to deal with slow writes of Flash SSD</a:t>
            </a:r>
            <a:endParaRPr lang="en-US" sz="3200" dirty="0">
              <a:cs typeface="Times New Roman" pitchFamily="18" charset="0"/>
            </a:endParaRPr>
          </a:p>
        </p:txBody>
      </p:sp>
      <p:sp>
        <p:nvSpPr>
          <p:cNvPr id="36" name="TextBox 35"/>
          <p:cNvSpPr txBox="1"/>
          <p:nvPr/>
        </p:nvSpPr>
        <p:spPr>
          <a:xfrm>
            <a:off x="3200400" y="1143000"/>
            <a:ext cx="3505200" cy="369332"/>
          </a:xfrm>
          <a:prstGeom prst="rect">
            <a:avLst/>
          </a:prstGeom>
          <a:noFill/>
        </p:spPr>
        <p:txBody>
          <a:bodyPr wrap="square" rtlCol="0">
            <a:spAutoFit/>
          </a:bodyPr>
          <a:lstStyle/>
          <a:p>
            <a:r>
              <a:rPr lang="en-US" dirty="0" smtClean="0">
                <a:cs typeface="Times New Roman" pitchFamily="18" charset="0"/>
              </a:rPr>
              <a:t> </a:t>
            </a:r>
            <a:r>
              <a:rPr lang="en-US" baseline="30000" dirty="0" smtClean="0">
                <a:cs typeface="Times New Roman" pitchFamily="18" charset="0"/>
              </a:rPr>
              <a:t>+</a:t>
            </a:r>
            <a:r>
              <a:rPr lang="en-US" dirty="0" smtClean="0">
                <a:cs typeface="Times New Roman" pitchFamily="18" charset="0"/>
              </a:rPr>
              <a:t>Price statistics from 2008-09</a:t>
            </a:r>
            <a:endParaRPr lang="en-US"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5" grpId="0" animBg="1"/>
      <p:bldP spid="46" grpId="0" animBg="1"/>
      <p:bldP spid="48" grpId="0"/>
      <p:bldP spid="53" grpId="0" animBg="1"/>
      <p:bldP spid="54" grpId="0" animBg="1"/>
      <p:bldP spid="55" grpId="0" animBg="1"/>
      <p:bldP spid="56" grpId="0" animBg="1"/>
      <p:bldP spid="57" grpId="0" animBg="1"/>
      <p:bldP spid="58" grpId="0" animBg="1"/>
      <p:bldP spid="50" grpId="0" animBg="1"/>
      <p:bldP spid="43" grpId="0" build="p"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cs typeface="Times New Roman" pitchFamily="18" charset="0"/>
              </a:rPr>
              <a:t>CLAM </a:t>
            </a:r>
            <a:r>
              <a:rPr lang="en-US" dirty="0" smtClean="0">
                <a:latin typeface="+mn-lt"/>
                <a:cs typeface="Times New Roman" pitchFamily="18" charset="0"/>
              </a:rPr>
              <a:t>design</a:t>
            </a:r>
            <a:endParaRPr lang="en-US" dirty="0">
              <a:latin typeface="+mn-lt"/>
              <a:cs typeface="Times New Roman" pitchFamily="18" charset="0"/>
            </a:endParaRPr>
          </a:p>
        </p:txBody>
      </p:sp>
      <p:sp>
        <p:nvSpPr>
          <p:cNvPr id="3" name="Content Placeholder 2"/>
          <p:cNvSpPr>
            <a:spLocks noGrp="1"/>
          </p:cNvSpPr>
          <p:nvPr>
            <p:ph idx="1"/>
          </p:nvPr>
        </p:nvSpPr>
        <p:spPr>
          <a:xfrm>
            <a:off x="457200" y="1600201"/>
            <a:ext cx="8229600" cy="3657599"/>
          </a:xfrm>
        </p:spPr>
        <p:txBody>
          <a:bodyPr>
            <a:normAutofit fontScale="92500"/>
          </a:bodyPr>
          <a:lstStyle/>
          <a:p>
            <a:r>
              <a:rPr lang="en-US" dirty="0" smtClean="0">
                <a:cs typeface="Times New Roman" pitchFamily="18" charset="0"/>
              </a:rPr>
              <a:t>New data structure “</a:t>
            </a:r>
            <a:r>
              <a:rPr lang="en-US" dirty="0" err="1" smtClean="0">
                <a:cs typeface="Times New Roman" pitchFamily="18" charset="0"/>
              </a:rPr>
              <a:t>BufferHash</a:t>
            </a:r>
            <a:r>
              <a:rPr lang="en-US" dirty="0" smtClean="0">
                <a:cs typeface="Times New Roman" pitchFamily="18" charset="0"/>
              </a:rPr>
              <a:t>” + Flash</a:t>
            </a:r>
          </a:p>
          <a:p>
            <a:r>
              <a:rPr lang="en-US" dirty="0" smtClean="0">
                <a:cs typeface="Times New Roman" pitchFamily="18" charset="0"/>
              </a:rPr>
              <a:t>Key features</a:t>
            </a:r>
          </a:p>
          <a:p>
            <a:pPr lvl="1"/>
            <a:r>
              <a:rPr lang="en-US" dirty="0" smtClean="0">
                <a:cs typeface="Times New Roman" pitchFamily="18" charset="0"/>
              </a:rPr>
              <a:t>Avoid random writes, and perform sequential writes in a batch</a:t>
            </a:r>
          </a:p>
          <a:p>
            <a:pPr lvl="2"/>
            <a:r>
              <a:rPr lang="en-US" dirty="0" smtClean="0">
                <a:cs typeface="Times New Roman" pitchFamily="18" charset="0"/>
              </a:rPr>
              <a:t>Sequential writes are 2X faster than random writes (Intel SSD)</a:t>
            </a:r>
          </a:p>
          <a:p>
            <a:pPr lvl="2"/>
            <a:r>
              <a:rPr lang="en-US" dirty="0" smtClean="0">
                <a:cs typeface="Times New Roman" pitchFamily="18" charset="0"/>
              </a:rPr>
              <a:t>Batched writes reduce the number of writes going to Flash</a:t>
            </a:r>
          </a:p>
          <a:p>
            <a:pPr lvl="1"/>
            <a:r>
              <a:rPr lang="en-US" dirty="0" smtClean="0">
                <a:cs typeface="Times New Roman" pitchFamily="18" charset="0"/>
              </a:rPr>
              <a:t>Bloom filters for optimizing lookups</a:t>
            </a:r>
          </a:p>
          <a:p>
            <a:pPr lvl="1"/>
            <a:endParaRPr lang="en-US" dirty="0">
              <a:latin typeface="Times New Roman" pitchFamily="18" charset="0"/>
              <a:cs typeface="Times New Roman" pitchFamily="18" charset="0"/>
            </a:endParaRPr>
          </a:p>
        </p:txBody>
      </p:sp>
      <p:sp>
        <p:nvSpPr>
          <p:cNvPr id="4" name="Content Placeholder 4"/>
          <p:cNvSpPr txBox="1">
            <a:spLocks/>
          </p:cNvSpPr>
          <p:nvPr/>
        </p:nvSpPr>
        <p:spPr>
          <a:xfrm>
            <a:off x="152400" y="5486400"/>
            <a:ext cx="8839200" cy="1295400"/>
          </a:xfrm>
          <a:prstGeom prst="rect">
            <a:avLst/>
          </a:prstGeom>
          <a:solidFill>
            <a:schemeClr val="accent3">
              <a:lumMod val="60000"/>
              <a:lumOff val="40000"/>
            </a:schemeClr>
          </a:solidFill>
        </p:spPr>
        <p:txBody>
          <a:bodyPr vert="horz" lIns="91440" tIns="45720" rIns="91440" bIns="45720" rtlCol="0">
            <a:normAutofit fontScale="925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i="1" u="none" strike="noStrike" kern="1200" cap="none" spc="0" normalizeH="0" baseline="0" noProof="0" dirty="0" err="1" smtClean="0">
                <a:ln>
                  <a:noFill/>
                </a:ln>
                <a:effectLst/>
                <a:uLnTx/>
                <a:uFillTx/>
                <a:ea typeface="+mn-ea"/>
                <a:cs typeface="Times New Roman" pitchFamily="18" charset="0"/>
              </a:rPr>
              <a:t>BufferHash</a:t>
            </a:r>
            <a:r>
              <a:rPr kumimoji="0" lang="en-US" sz="3200" i="1" u="none" strike="noStrike" kern="1200" cap="none" spc="0" normalizeH="0" baseline="0" noProof="0" dirty="0" smtClean="0">
                <a:ln>
                  <a:noFill/>
                </a:ln>
                <a:effectLst/>
                <a:uLnTx/>
                <a:uFillTx/>
                <a:ea typeface="+mn-ea"/>
                <a:cs typeface="Times New Roman" pitchFamily="18" charset="0"/>
              </a:rPr>
              <a:t> </a:t>
            </a:r>
            <a:r>
              <a:rPr kumimoji="0" lang="en-US" sz="3200" i="1" u="none" strike="noStrike" kern="1200" cap="none" spc="0" normalizeH="0" noProof="0" dirty="0" smtClean="0">
                <a:ln>
                  <a:noFill/>
                </a:ln>
                <a:effectLst/>
                <a:uLnTx/>
                <a:uFillTx/>
                <a:ea typeface="+mn-ea"/>
                <a:cs typeface="Times New Roman" pitchFamily="18" charset="0"/>
              </a:rPr>
              <a:t>performs </a:t>
            </a:r>
            <a:r>
              <a:rPr kumimoji="0" lang="en-US" sz="3200" i="1" u="none" strike="noStrike" kern="1200" cap="none" spc="0" normalizeH="0" noProof="0" dirty="0" smtClean="0">
                <a:ln>
                  <a:noFill/>
                </a:ln>
                <a:effectLst/>
                <a:uLnTx/>
                <a:uFillTx/>
                <a:ea typeface="+mn-ea"/>
                <a:cs typeface="Times New Roman" pitchFamily="18" charset="0"/>
                <a:sym typeface="Wingdings" pitchFamily="2" charset="2"/>
              </a:rPr>
              <a:t>orders of magnitude better than DRAM based traditional hash tables in ops/sec/$</a:t>
            </a:r>
            <a:r>
              <a:rPr kumimoji="0" lang="en-US" sz="3200" i="1" u="none" strike="noStrike" kern="1200" cap="none" spc="0" normalizeH="0" noProof="0" dirty="0" smtClean="0">
                <a:ln>
                  <a:noFill/>
                </a:ln>
                <a:effectLst/>
                <a:uLnTx/>
                <a:uFillTx/>
                <a:ea typeface="+mn-ea"/>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Flash/SSD primer</a:t>
            </a:r>
            <a:endParaRPr lang="en-US" dirty="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cs typeface="Times New Roman" pitchFamily="18" charset="0"/>
              </a:rPr>
              <a:t>Random writes are expensive</a:t>
            </a:r>
          </a:p>
          <a:p>
            <a:pPr>
              <a:buNone/>
            </a:pPr>
            <a:r>
              <a:rPr lang="en-US" b="1" dirty="0" smtClean="0">
                <a:solidFill>
                  <a:schemeClr val="accent6">
                    <a:lumMod val="75000"/>
                  </a:schemeClr>
                </a:solidFill>
                <a:cs typeface="Times New Roman" pitchFamily="18" charset="0"/>
              </a:rPr>
              <a:t>    Avoid random page writes</a:t>
            </a:r>
          </a:p>
          <a:p>
            <a:pPr lvl="1">
              <a:buNone/>
            </a:pPr>
            <a:endParaRPr lang="en-US" b="1" dirty="0" smtClean="0">
              <a:solidFill>
                <a:schemeClr val="accent2"/>
              </a:solidFill>
              <a:cs typeface="Times New Roman" pitchFamily="18" charset="0"/>
            </a:endParaRPr>
          </a:p>
          <a:p>
            <a:r>
              <a:rPr lang="en-US" dirty="0" smtClean="0">
                <a:cs typeface="Times New Roman" pitchFamily="18" charset="0"/>
              </a:rPr>
              <a:t>Reads and writes happen at the granularity of a flash page</a:t>
            </a:r>
          </a:p>
          <a:p>
            <a:pPr>
              <a:buNone/>
            </a:pPr>
            <a:r>
              <a:rPr lang="en-US" b="1" dirty="0" smtClean="0">
                <a:solidFill>
                  <a:schemeClr val="accent6">
                    <a:lumMod val="75000"/>
                  </a:schemeClr>
                </a:solidFill>
                <a:cs typeface="Times New Roman" pitchFamily="18" charset="0"/>
              </a:rPr>
              <a:t>    I/O smaller than page should be avoided, if possible</a:t>
            </a:r>
          </a:p>
          <a:p>
            <a:pPr lvl="1">
              <a:buNone/>
            </a:pPr>
            <a:endParaRPr lang="en-US" b="1" dirty="0" smtClean="0">
              <a:solidFill>
                <a:schemeClr val="accent2"/>
              </a:solidFill>
              <a:latin typeface="Times New Roman" pitchFamily="18" charset="0"/>
              <a:cs typeface="Times New Roman" pitchFamily="18" charset="0"/>
            </a:endParaRP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TotalTime>
  <Words>6364</Words>
  <Application>Microsoft Macintosh PowerPoint</Application>
  <PresentationFormat>On-screen Show (4:3)</PresentationFormat>
  <Paragraphs>819</Paragraphs>
  <Slides>58</Slides>
  <Notes>51</Notes>
  <HiddenSlides>2</HiddenSlides>
  <MMClips>0</MMClips>
  <ScaleCrop>false</ScaleCrop>
  <HeadingPairs>
    <vt:vector size="4" baseType="variant">
      <vt:variant>
        <vt:lpstr>Design Template</vt:lpstr>
      </vt:variant>
      <vt:variant>
        <vt:i4>1</vt:i4>
      </vt:variant>
      <vt:variant>
        <vt:lpstr>Slide Titles</vt:lpstr>
      </vt:variant>
      <vt:variant>
        <vt:i4>58</vt:i4>
      </vt:variant>
    </vt:vector>
  </HeadingPairs>
  <TitlesOfParts>
    <vt:vector size="59" baseType="lpstr">
      <vt:lpstr>Office Theme</vt:lpstr>
      <vt:lpstr>Flash-based (cloud) storage systems</vt:lpstr>
      <vt:lpstr>Slide 2</vt:lpstr>
      <vt:lpstr>Cheap and Large CAMs for High Performance Data-Intensive Networked Systems</vt:lpstr>
      <vt:lpstr>New data-intensive networked systems</vt:lpstr>
      <vt:lpstr>New data-intensive networked systems</vt:lpstr>
      <vt:lpstr>New data-intensive networked systems</vt:lpstr>
      <vt:lpstr>Candidate options</vt:lpstr>
      <vt:lpstr>CLAM design</vt:lpstr>
      <vt:lpstr>Flash/SSD primer</vt:lpstr>
      <vt:lpstr>Conventional hash table on Flash/SSD</vt:lpstr>
      <vt:lpstr>Conventional hash table on Flash/SSD</vt:lpstr>
      <vt:lpstr>Our approach: Buffering insertions</vt:lpstr>
      <vt:lpstr>Two-level memory hierarchy</vt:lpstr>
      <vt:lpstr>Lookups are impacted due to buffers</vt:lpstr>
      <vt:lpstr>Bloom filters for optimizing lookups</vt:lpstr>
      <vt:lpstr>Update: naïve approach</vt:lpstr>
      <vt:lpstr>Lazy updates</vt:lpstr>
      <vt:lpstr>Eviction for streaming apps</vt:lpstr>
      <vt:lpstr>Issues with using one buffer</vt:lpstr>
      <vt:lpstr>Partitioning buffers</vt:lpstr>
      <vt:lpstr>BufferHash: Putting it all together</vt:lpstr>
      <vt:lpstr>Latency analysis</vt:lpstr>
      <vt:lpstr>Parameter tuning: Total size of Buffers</vt:lpstr>
      <vt:lpstr>Parameter tuning: Per-buffer size</vt:lpstr>
      <vt:lpstr>SILT: A Memory-Efficient, High-Performance Key-Value Store</vt:lpstr>
      <vt:lpstr>Key-Value Store</vt:lpstr>
      <vt:lpstr>Slide 27</vt:lpstr>
      <vt:lpstr>Three Metrics to Minimize</vt:lpstr>
      <vt:lpstr>Landscape before SILT</vt:lpstr>
      <vt:lpstr>Slide 30</vt:lpstr>
      <vt:lpstr>LogStore: No Control over Data Layout</vt:lpstr>
      <vt:lpstr>SortedStore: Space-Optimized Layout</vt:lpstr>
      <vt:lpstr>Combining SortedStore and LogStore</vt:lpstr>
      <vt:lpstr>Achieving both Low Memory Overhead and Low Write Amplification</vt:lpstr>
      <vt:lpstr>Slide 35</vt:lpstr>
      <vt:lpstr>New Index Data Structures in SILT</vt:lpstr>
      <vt:lpstr>Compression in Entropy-Coded Tries</vt:lpstr>
      <vt:lpstr>Landscape</vt:lpstr>
      <vt:lpstr>BufferHash: Backup</vt:lpstr>
      <vt:lpstr>Outline</vt:lpstr>
      <vt:lpstr>Evaluation</vt:lpstr>
      <vt:lpstr>BufferHash performance</vt:lpstr>
      <vt:lpstr>Insert performance</vt:lpstr>
      <vt:lpstr>Lookup performance</vt:lpstr>
      <vt:lpstr>Performance in Ops/sec/$</vt:lpstr>
      <vt:lpstr>Other workloads</vt:lpstr>
      <vt:lpstr>Evaluation summary</vt:lpstr>
      <vt:lpstr>Related Work</vt:lpstr>
      <vt:lpstr>WAN optimizer using BufferHash</vt:lpstr>
      <vt:lpstr>SILT Backup Slides</vt:lpstr>
      <vt:lpstr>Evaluation</vt:lpstr>
      <vt:lpstr>LogStore Alone: Too Much Memory</vt:lpstr>
      <vt:lpstr>LogStore+SortedStore: Still Much Memory</vt:lpstr>
      <vt:lpstr>Full SILT: Very Memory Efficient</vt:lpstr>
      <vt:lpstr>Small Impact from Background Operations</vt:lpstr>
      <vt:lpstr>Low Query Latency</vt:lpstr>
      <vt:lpstr>Conclusion</vt:lpstr>
      <vt:lpstr>Conventional hash table on Flash/SSD</vt:lpstr>
    </vt:vector>
  </TitlesOfParts>
  <Company>UW-Madison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Flash-based (cloud storage)</dc:title>
  <dc:creator>Aditya Akella</dc:creator>
  <cp:lastModifiedBy>Aditya Akella</cp:lastModifiedBy>
  <cp:revision>3</cp:revision>
  <dcterms:created xsi:type="dcterms:W3CDTF">2012-11-28T15:44:14Z</dcterms:created>
  <dcterms:modified xsi:type="dcterms:W3CDTF">2012-11-28T16:17:24Z</dcterms:modified>
</cp:coreProperties>
</file>