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49.xml" ContentType="application/vnd.openxmlformats-officedocument.presentationml.slide+xml"/>
  <Override PartName="/ppt/tags/tag1.xml" ContentType="application/vnd.openxmlformats-officedocument.presentationml.tags+xml"/>
  <Default Extension="bin" ContentType="application/vnd.openxmlformats-officedocument.presentationml.printerSettings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tags/tag15.xml" ContentType="application/vnd.openxmlformats-officedocument.presentationml.tags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5.xml" ContentType="application/vnd.openxmlformats-officedocument.presentationml.tags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theme/theme1.xml" ContentType="application/vnd.openxmlformats-officedocument.theme+xml"/>
  <Override PartName="/ppt/tags/tag20.xml" ContentType="application/vnd.openxmlformats-officedocument.presentationml.tag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9.xml" ContentType="application/vnd.openxmlformats-officedocument.presentationml.tags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tags/tag24.xml" ContentType="application/vnd.openxmlformats-officedocument.presentationml.tags+xml"/>
  <Default Extension="tiff" ContentType="image/tiff"/>
  <Override PartName="/ppt/notesSlides/notesSlide8.xml" ContentType="application/vnd.openxmlformats-officedocument.presentationml.notesSlide+xml"/>
  <Override PartName="/ppt/slides/slide4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15.xml" ContentType="application/vnd.openxmlformats-officedocument.presentationml.slide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tags/tag16.xml" ContentType="application/vnd.openxmlformats-officedocument.presentationml.tags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tags/tag6.xml" ContentType="application/vnd.openxmlformats-officedocument.presentationml.tags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charts/chart1.xml" ContentType="application/vnd.openxmlformats-officedocument.drawingml.chart+xml"/>
  <Override PartName="/ppt/tags/tag21.xml" ContentType="application/vnd.openxmlformats-officedocument.presentationml.tags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8.xml" ContentType="application/vnd.openxmlformats-officedocument.presentationml.slide+xml"/>
  <Override PartName="/ppt/slides/slide47.xml" ContentType="application/vnd.openxmlformats-officedocument.presentationml.slide+xml"/>
  <Override PartName="/ppt/slides/slide31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tags/tag13.xml" ContentType="application/vnd.openxmlformats-officedocument.presentationml.tags+xml"/>
  <Override PartName="/ppt/tags/tag3.xml" ContentType="application/vnd.openxmlformats-officedocument.presentationml.tags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tags/tag17.xml" ContentType="application/vnd.openxmlformats-officedocument.presentationml.tags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charts/chart2.xml" ContentType="application/vnd.openxmlformats-officedocument.drawingml.chart+xml"/>
  <Override PartName="/ppt/tags/tag22.xml" ContentType="application/vnd.openxmlformats-officedocument.presentationml.tags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viewProps.xml" ContentType="application/vnd.openxmlformats-officedocument.presentationml.viewProps+xml"/>
  <Override PartName="/ppt/tags/tag10.xml" ContentType="application/vnd.openxmlformats-officedocument.presentationml.tags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tags/tag14.xml" ContentType="application/vnd.openxmlformats-officedocument.presentationml.tags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tags/tag8.xml" ContentType="application/vnd.openxmlformats-officedocument.presentationml.tags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charts/chart3.xml" ContentType="application/vnd.openxmlformats-officedocument.drawingml.chart+xml"/>
  <Override PartName="/ppt/tags/tag23.xml" ContentType="application/vnd.openxmlformats-officedocument.presentationml.tags+xml"/>
  <Override PartName="/ppt/slides/slide6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333" r:id="rId3"/>
    <p:sldId id="288" r:id="rId4"/>
    <p:sldId id="335" r:id="rId5"/>
    <p:sldId id="334" r:id="rId6"/>
    <p:sldId id="336" r:id="rId7"/>
    <p:sldId id="313" r:id="rId8"/>
    <p:sldId id="337" r:id="rId9"/>
    <p:sldId id="339" r:id="rId10"/>
    <p:sldId id="338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363" r:id="rId34"/>
    <p:sldId id="364" r:id="rId35"/>
    <p:sldId id="365" r:id="rId36"/>
    <p:sldId id="366" r:id="rId37"/>
    <p:sldId id="367" r:id="rId38"/>
    <p:sldId id="368" r:id="rId39"/>
    <p:sldId id="369" r:id="rId40"/>
    <p:sldId id="370" r:id="rId41"/>
    <p:sldId id="371" r:id="rId42"/>
    <p:sldId id="372" r:id="rId43"/>
    <p:sldId id="373" r:id="rId44"/>
    <p:sldId id="374" r:id="rId45"/>
    <p:sldId id="375" r:id="rId46"/>
    <p:sldId id="376" r:id="rId47"/>
    <p:sldId id="377" r:id="rId48"/>
    <p:sldId id="378" r:id="rId49"/>
    <p:sldId id="379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FF00"/>
    <a:srgbClr val="FFFFFF"/>
    <a:srgbClr val="FFC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3772" autoAdjust="0"/>
    <p:restoredTop sz="86380" autoAdjust="0"/>
  </p:normalViewPr>
  <p:slideViewPr>
    <p:cSldViewPr>
      <p:cViewPr varScale="1">
        <p:scale>
          <a:sx n="120" d="100"/>
          <a:sy n="120" d="100"/>
        </p:scale>
        <p:origin x="-64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2" y="683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Theophilus%20Benson\My%20Documents\presentations\imc10\appclass.txt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Theophilus%20Benson\My%20Documents\presentations\imc10\appclass.txt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Theophilus%20Benson\My%20Documents\presentations\imc10\appclass.tx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/>
      <c:barChart>
        <c:barDir val="col"/>
        <c:grouping val="percentStacked"/>
        <c:ser>
          <c:idx val="0"/>
          <c:order val="0"/>
          <c:tx>
            <c:strRef>
              <c:f>appclass!$B$1</c:f>
              <c:strCache>
                <c:ptCount val="1"/>
                <c:pt idx="0">
                  <c:v>OTHER</c:v>
                </c:pt>
              </c:strCache>
            </c:strRef>
          </c:tx>
          <c:cat>
            <c:strRef>
              <c:f>appclass!$A$2:$A$8</c:f>
              <c:strCache>
                <c:ptCount val="7"/>
                <c:pt idx="0">
                  <c:v>PRV2_1</c:v>
                </c:pt>
                <c:pt idx="1">
                  <c:v>PRV2_2</c:v>
                </c:pt>
                <c:pt idx="2">
                  <c:v>PRV2_3</c:v>
                </c:pt>
                <c:pt idx="3">
                  <c:v>PRV2_4</c:v>
                </c:pt>
                <c:pt idx="4">
                  <c:v>EDU1</c:v>
                </c:pt>
                <c:pt idx="5">
                  <c:v>EDU2</c:v>
                </c:pt>
                <c:pt idx="6">
                  <c:v>EDU3</c:v>
                </c:pt>
              </c:strCache>
            </c:strRef>
          </c:cat>
          <c:val>
            <c:numRef>
              <c:f>appclass!$B$2:$B$8</c:f>
              <c:numCache>
                <c:formatCode>General</c:formatCode>
                <c:ptCount val="7"/>
                <c:pt idx="0">
                  <c:v>53.0</c:v>
                </c:pt>
                <c:pt idx="1">
                  <c:v>27.0</c:v>
                </c:pt>
                <c:pt idx="2">
                  <c:v>13.0</c:v>
                </c:pt>
                <c:pt idx="3">
                  <c:v>93.0</c:v>
                </c:pt>
                <c:pt idx="4">
                  <c:v>38.0</c:v>
                </c:pt>
                <c:pt idx="5">
                  <c:v>9.0</c:v>
                </c:pt>
                <c:pt idx="6">
                  <c:v>0.0</c:v>
                </c:pt>
              </c:numCache>
            </c:numRef>
          </c:val>
        </c:ser>
        <c:ser>
          <c:idx val="1"/>
          <c:order val="1"/>
          <c:tx>
            <c:strRef>
              <c:f>appclass!$C$1</c:f>
              <c:strCache>
                <c:ptCount val="1"/>
                <c:pt idx="0">
                  <c:v>HTTP</c:v>
                </c:pt>
              </c:strCache>
            </c:strRef>
          </c:tx>
          <c:cat>
            <c:strRef>
              <c:f>appclass!$A$2:$A$8</c:f>
              <c:strCache>
                <c:ptCount val="7"/>
                <c:pt idx="0">
                  <c:v>PRV2_1</c:v>
                </c:pt>
                <c:pt idx="1">
                  <c:v>PRV2_2</c:v>
                </c:pt>
                <c:pt idx="2">
                  <c:v>PRV2_3</c:v>
                </c:pt>
                <c:pt idx="3">
                  <c:v>PRV2_4</c:v>
                </c:pt>
                <c:pt idx="4">
                  <c:v>EDU1</c:v>
                </c:pt>
                <c:pt idx="5">
                  <c:v>EDU2</c:v>
                </c:pt>
                <c:pt idx="6">
                  <c:v>EDU3</c:v>
                </c:pt>
              </c:strCache>
            </c:strRef>
          </c:cat>
          <c:val>
            <c:numRef>
              <c:f>appclass!$C$2:$C$8</c:f>
              <c:numCache>
                <c:formatCode>General</c:formatCode>
                <c:ptCount val="7"/>
                <c:pt idx="0">
                  <c:v>0.0</c:v>
                </c:pt>
                <c:pt idx="1">
                  <c:v>0.5</c:v>
                </c:pt>
                <c:pt idx="2">
                  <c:v>84.0</c:v>
                </c:pt>
                <c:pt idx="3">
                  <c:v>0.0</c:v>
                </c:pt>
                <c:pt idx="4">
                  <c:v>47.0</c:v>
                </c:pt>
                <c:pt idx="5">
                  <c:v>3.0</c:v>
                </c:pt>
                <c:pt idx="6">
                  <c:v>0.0</c:v>
                </c:pt>
              </c:numCache>
            </c:numRef>
          </c:val>
        </c:ser>
        <c:ser>
          <c:idx val="2"/>
          <c:order val="2"/>
          <c:tx>
            <c:strRef>
              <c:f>appclass!$D$1</c:f>
              <c:strCache>
                <c:ptCount val="1"/>
                <c:pt idx="0">
                  <c:v>HTTPS</c:v>
                </c:pt>
              </c:strCache>
            </c:strRef>
          </c:tx>
          <c:cat>
            <c:strRef>
              <c:f>appclass!$A$2:$A$8</c:f>
              <c:strCache>
                <c:ptCount val="7"/>
                <c:pt idx="0">
                  <c:v>PRV2_1</c:v>
                </c:pt>
                <c:pt idx="1">
                  <c:v>PRV2_2</c:v>
                </c:pt>
                <c:pt idx="2">
                  <c:v>PRV2_3</c:v>
                </c:pt>
                <c:pt idx="3">
                  <c:v>PRV2_4</c:v>
                </c:pt>
                <c:pt idx="4">
                  <c:v>EDU1</c:v>
                </c:pt>
                <c:pt idx="5">
                  <c:v>EDU2</c:v>
                </c:pt>
                <c:pt idx="6">
                  <c:v>EDU3</c:v>
                </c:pt>
              </c:strCache>
            </c:strRef>
          </c:cat>
          <c:val>
            <c:numRef>
              <c:f>appclass!$D$2:$D$8</c:f>
              <c:numCache>
                <c:formatCode>General</c:formatCode>
                <c:ptCount val="7"/>
                <c:pt idx="0">
                  <c:v>0.0</c:v>
                </c:pt>
                <c:pt idx="1">
                  <c:v>46.0</c:v>
                </c:pt>
                <c:pt idx="2">
                  <c:v>0.0</c:v>
                </c:pt>
                <c:pt idx="3">
                  <c:v>0.0</c:v>
                </c:pt>
                <c:pt idx="4">
                  <c:v>3.0</c:v>
                </c:pt>
                <c:pt idx="5">
                  <c:v>0.0</c:v>
                </c:pt>
                <c:pt idx="6">
                  <c:v>0.0</c:v>
                </c:pt>
              </c:numCache>
            </c:numRef>
          </c:val>
        </c:ser>
        <c:ser>
          <c:idx val="3"/>
          <c:order val="3"/>
          <c:tx>
            <c:strRef>
              <c:f>appclass!$E$1</c:f>
              <c:strCache>
                <c:ptCount val="1"/>
                <c:pt idx="0">
                  <c:v>LDAP</c:v>
                </c:pt>
              </c:strCache>
            </c:strRef>
          </c:tx>
          <c:cat>
            <c:strRef>
              <c:f>appclass!$A$2:$A$8</c:f>
              <c:strCache>
                <c:ptCount val="7"/>
                <c:pt idx="0">
                  <c:v>PRV2_1</c:v>
                </c:pt>
                <c:pt idx="1">
                  <c:v>PRV2_2</c:v>
                </c:pt>
                <c:pt idx="2">
                  <c:v>PRV2_3</c:v>
                </c:pt>
                <c:pt idx="3">
                  <c:v>PRV2_4</c:v>
                </c:pt>
                <c:pt idx="4">
                  <c:v>EDU1</c:v>
                </c:pt>
                <c:pt idx="5">
                  <c:v>EDU2</c:v>
                </c:pt>
                <c:pt idx="6">
                  <c:v>EDU3</c:v>
                </c:pt>
              </c:strCache>
            </c:strRef>
          </c:cat>
          <c:val>
            <c:numRef>
              <c:f>appclass!$E$2:$E$8</c:f>
              <c:numCache>
                <c:formatCode>General</c:formatCode>
                <c:ptCount val="7"/>
                <c:pt idx="0">
                  <c:v>43.0</c:v>
                </c:pt>
                <c:pt idx="1">
                  <c:v>22.0</c:v>
                </c:pt>
                <c:pt idx="2">
                  <c:v>1.0</c:v>
                </c:pt>
                <c:pt idx="3">
                  <c:v>4.2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</c:numCache>
            </c:numRef>
          </c:val>
        </c:ser>
        <c:ser>
          <c:idx val="4"/>
          <c:order val="4"/>
          <c:tx>
            <c:strRef>
              <c:f>appclass!$F$1</c:f>
              <c:strCache>
                <c:ptCount val="1"/>
                <c:pt idx="0">
                  <c:v>SMB</c:v>
                </c:pt>
              </c:strCache>
            </c:strRef>
          </c:tx>
          <c:cat>
            <c:strRef>
              <c:f>appclass!$A$2:$A$8</c:f>
              <c:strCache>
                <c:ptCount val="7"/>
                <c:pt idx="0">
                  <c:v>PRV2_1</c:v>
                </c:pt>
                <c:pt idx="1">
                  <c:v>PRV2_2</c:v>
                </c:pt>
                <c:pt idx="2">
                  <c:v>PRV2_3</c:v>
                </c:pt>
                <c:pt idx="3">
                  <c:v>PRV2_4</c:v>
                </c:pt>
                <c:pt idx="4">
                  <c:v>EDU1</c:v>
                </c:pt>
                <c:pt idx="5">
                  <c:v>EDU2</c:v>
                </c:pt>
                <c:pt idx="6">
                  <c:v>EDU3</c:v>
                </c:pt>
              </c:strCache>
            </c:strRef>
          </c:cat>
          <c:val>
            <c:numRef>
              <c:f>appclass!$F$2:$F$8</c:f>
              <c:numCache>
                <c:formatCode>General</c:formatCode>
                <c:ptCount val="7"/>
                <c:pt idx="0">
                  <c:v>4.0</c:v>
                </c:pt>
                <c:pt idx="1">
                  <c:v>7.0</c:v>
                </c:pt>
                <c:pt idx="2">
                  <c:v>1.0</c:v>
                </c:pt>
                <c:pt idx="3">
                  <c:v>1.8</c:v>
                </c:pt>
                <c:pt idx="4">
                  <c:v>10.0</c:v>
                </c:pt>
                <c:pt idx="5">
                  <c:v>7.0</c:v>
                </c:pt>
                <c:pt idx="6">
                  <c:v>0.0</c:v>
                </c:pt>
              </c:numCache>
            </c:numRef>
          </c:val>
        </c:ser>
        <c:ser>
          <c:idx val="5"/>
          <c:order val="5"/>
          <c:tx>
            <c:strRef>
              <c:f>appclass!$G$1</c:f>
              <c:strCache>
                <c:ptCount val="1"/>
                <c:pt idx="0">
                  <c:v>NCP</c:v>
                </c:pt>
              </c:strCache>
            </c:strRef>
          </c:tx>
          <c:cat>
            <c:strRef>
              <c:f>appclass!$A$2:$A$8</c:f>
              <c:strCache>
                <c:ptCount val="7"/>
                <c:pt idx="0">
                  <c:v>PRV2_1</c:v>
                </c:pt>
                <c:pt idx="1">
                  <c:v>PRV2_2</c:v>
                </c:pt>
                <c:pt idx="2">
                  <c:v>PRV2_3</c:v>
                </c:pt>
                <c:pt idx="3">
                  <c:v>PRV2_4</c:v>
                </c:pt>
                <c:pt idx="4">
                  <c:v>EDU1</c:v>
                </c:pt>
                <c:pt idx="5">
                  <c:v>EDU2</c:v>
                </c:pt>
                <c:pt idx="6">
                  <c:v>EDU3</c:v>
                </c:pt>
              </c:strCache>
            </c:strRef>
          </c:cat>
          <c:val>
            <c:numRef>
              <c:f>appclass!$G$2:$G$8</c:f>
              <c:numCache>
                <c:formatCode>General</c:formatCode>
                <c:ptCount val="7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74.0</c:v>
                </c:pt>
                <c:pt idx="6">
                  <c:v>0.0</c:v>
                </c:pt>
              </c:numCache>
            </c:numRef>
          </c:val>
        </c:ser>
        <c:ser>
          <c:idx val="6"/>
          <c:order val="6"/>
          <c:tx>
            <c:strRef>
              <c:f>appclass!$H$1</c:f>
              <c:strCache>
                <c:ptCount val="1"/>
                <c:pt idx="0">
                  <c:v>AFS</c:v>
                </c:pt>
              </c:strCache>
            </c:strRef>
          </c:tx>
          <c:cat>
            <c:strRef>
              <c:f>appclass!$A$2:$A$8</c:f>
              <c:strCache>
                <c:ptCount val="7"/>
                <c:pt idx="0">
                  <c:v>PRV2_1</c:v>
                </c:pt>
                <c:pt idx="1">
                  <c:v>PRV2_2</c:v>
                </c:pt>
                <c:pt idx="2">
                  <c:v>PRV2_3</c:v>
                </c:pt>
                <c:pt idx="3">
                  <c:v>PRV2_4</c:v>
                </c:pt>
                <c:pt idx="4">
                  <c:v>EDU1</c:v>
                </c:pt>
                <c:pt idx="5">
                  <c:v>EDU2</c:v>
                </c:pt>
                <c:pt idx="6">
                  <c:v>EDU3</c:v>
                </c:pt>
              </c:strCache>
            </c:strRef>
          </c:cat>
          <c:val>
            <c:numRef>
              <c:f>appclass!$H$2:$H$8</c:f>
              <c:numCache>
                <c:formatCode>General</c:formatCode>
                <c:ptCount val="7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2.0</c:v>
                </c:pt>
                <c:pt idx="6">
                  <c:v>100.0</c:v>
                </c:pt>
              </c:numCache>
            </c:numRef>
          </c:val>
        </c:ser>
        <c:gapWidth val="14"/>
        <c:overlap val="100"/>
        <c:axId val="498505928"/>
        <c:axId val="498359688"/>
      </c:barChart>
      <c:catAx>
        <c:axId val="498505928"/>
        <c:scaling>
          <c:orientation val="minMax"/>
        </c:scaling>
        <c:axPos val="b"/>
        <c:tickLblPos val="nextTo"/>
        <c:crossAx val="498359688"/>
        <c:crosses val="autoZero"/>
        <c:auto val="1"/>
        <c:lblAlgn val="ctr"/>
        <c:lblOffset val="100"/>
      </c:catAx>
      <c:valAx>
        <c:axId val="498359688"/>
        <c:scaling>
          <c:orientation val="minMax"/>
        </c:scaling>
        <c:axPos val="l"/>
        <c:numFmt formatCode="0%" sourceLinked="1"/>
        <c:tickLblPos val="nextTo"/>
        <c:crossAx val="49850592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400">
          <a:latin typeface="+mn-lt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/>
      <c:barChart>
        <c:barDir val="col"/>
        <c:grouping val="percentStacked"/>
        <c:ser>
          <c:idx val="0"/>
          <c:order val="0"/>
          <c:tx>
            <c:strRef>
              <c:f>appclass!$B$1</c:f>
              <c:strCache>
                <c:ptCount val="1"/>
                <c:pt idx="0">
                  <c:v>OTHER</c:v>
                </c:pt>
              </c:strCache>
            </c:strRef>
          </c:tx>
          <c:cat>
            <c:strRef>
              <c:f>appclass!$A$2:$A$8</c:f>
              <c:strCache>
                <c:ptCount val="7"/>
                <c:pt idx="0">
                  <c:v>PRV2_1</c:v>
                </c:pt>
                <c:pt idx="1">
                  <c:v>PRV2_2</c:v>
                </c:pt>
                <c:pt idx="2">
                  <c:v>PRV2_3</c:v>
                </c:pt>
                <c:pt idx="3">
                  <c:v>PRV2_4</c:v>
                </c:pt>
                <c:pt idx="4">
                  <c:v>EDU1</c:v>
                </c:pt>
                <c:pt idx="5">
                  <c:v>EDU2</c:v>
                </c:pt>
                <c:pt idx="6">
                  <c:v>EDU3</c:v>
                </c:pt>
              </c:strCache>
            </c:strRef>
          </c:cat>
          <c:val>
            <c:numRef>
              <c:f>appclass!$B$2:$B$8</c:f>
              <c:numCache>
                <c:formatCode>General</c:formatCode>
                <c:ptCount val="7"/>
                <c:pt idx="0">
                  <c:v>53.0</c:v>
                </c:pt>
                <c:pt idx="1">
                  <c:v>27.0</c:v>
                </c:pt>
                <c:pt idx="2">
                  <c:v>13.0</c:v>
                </c:pt>
                <c:pt idx="3">
                  <c:v>93.0</c:v>
                </c:pt>
                <c:pt idx="4">
                  <c:v>38.0</c:v>
                </c:pt>
                <c:pt idx="5">
                  <c:v>9.0</c:v>
                </c:pt>
                <c:pt idx="6">
                  <c:v>0.0</c:v>
                </c:pt>
              </c:numCache>
            </c:numRef>
          </c:val>
        </c:ser>
        <c:ser>
          <c:idx val="1"/>
          <c:order val="1"/>
          <c:tx>
            <c:strRef>
              <c:f>appclass!$C$1</c:f>
              <c:strCache>
                <c:ptCount val="1"/>
                <c:pt idx="0">
                  <c:v>HTTP</c:v>
                </c:pt>
              </c:strCache>
            </c:strRef>
          </c:tx>
          <c:cat>
            <c:strRef>
              <c:f>appclass!$A$2:$A$8</c:f>
              <c:strCache>
                <c:ptCount val="7"/>
                <c:pt idx="0">
                  <c:v>PRV2_1</c:v>
                </c:pt>
                <c:pt idx="1">
                  <c:v>PRV2_2</c:v>
                </c:pt>
                <c:pt idx="2">
                  <c:v>PRV2_3</c:v>
                </c:pt>
                <c:pt idx="3">
                  <c:v>PRV2_4</c:v>
                </c:pt>
                <c:pt idx="4">
                  <c:v>EDU1</c:v>
                </c:pt>
                <c:pt idx="5">
                  <c:v>EDU2</c:v>
                </c:pt>
                <c:pt idx="6">
                  <c:v>EDU3</c:v>
                </c:pt>
              </c:strCache>
            </c:strRef>
          </c:cat>
          <c:val>
            <c:numRef>
              <c:f>appclass!$C$2:$C$8</c:f>
              <c:numCache>
                <c:formatCode>General</c:formatCode>
                <c:ptCount val="7"/>
                <c:pt idx="0">
                  <c:v>0.0</c:v>
                </c:pt>
                <c:pt idx="1">
                  <c:v>0.5</c:v>
                </c:pt>
                <c:pt idx="2">
                  <c:v>84.0</c:v>
                </c:pt>
                <c:pt idx="3">
                  <c:v>0.0</c:v>
                </c:pt>
                <c:pt idx="4">
                  <c:v>47.0</c:v>
                </c:pt>
                <c:pt idx="5">
                  <c:v>3.0</c:v>
                </c:pt>
                <c:pt idx="6">
                  <c:v>0.0</c:v>
                </c:pt>
              </c:numCache>
            </c:numRef>
          </c:val>
        </c:ser>
        <c:ser>
          <c:idx val="2"/>
          <c:order val="2"/>
          <c:tx>
            <c:strRef>
              <c:f>appclass!$D$1</c:f>
              <c:strCache>
                <c:ptCount val="1"/>
                <c:pt idx="0">
                  <c:v>HTTPS</c:v>
                </c:pt>
              </c:strCache>
            </c:strRef>
          </c:tx>
          <c:cat>
            <c:strRef>
              <c:f>appclass!$A$2:$A$8</c:f>
              <c:strCache>
                <c:ptCount val="7"/>
                <c:pt idx="0">
                  <c:v>PRV2_1</c:v>
                </c:pt>
                <c:pt idx="1">
                  <c:v>PRV2_2</c:v>
                </c:pt>
                <c:pt idx="2">
                  <c:v>PRV2_3</c:v>
                </c:pt>
                <c:pt idx="3">
                  <c:v>PRV2_4</c:v>
                </c:pt>
                <c:pt idx="4">
                  <c:v>EDU1</c:v>
                </c:pt>
                <c:pt idx="5">
                  <c:v>EDU2</c:v>
                </c:pt>
                <c:pt idx="6">
                  <c:v>EDU3</c:v>
                </c:pt>
              </c:strCache>
            </c:strRef>
          </c:cat>
          <c:val>
            <c:numRef>
              <c:f>appclass!$D$2:$D$8</c:f>
              <c:numCache>
                <c:formatCode>General</c:formatCode>
                <c:ptCount val="7"/>
                <c:pt idx="0">
                  <c:v>0.0</c:v>
                </c:pt>
                <c:pt idx="1">
                  <c:v>46.0</c:v>
                </c:pt>
                <c:pt idx="2">
                  <c:v>0.0</c:v>
                </c:pt>
                <c:pt idx="3">
                  <c:v>0.0</c:v>
                </c:pt>
                <c:pt idx="4">
                  <c:v>3.0</c:v>
                </c:pt>
                <c:pt idx="5">
                  <c:v>0.0</c:v>
                </c:pt>
                <c:pt idx="6">
                  <c:v>0.0</c:v>
                </c:pt>
              </c:numCache>
            </c:numRef>
          </c:val>
        </c:ser>
        <c:ser>
          <c:idx val="3"/>
          <c:order val="3"/>
          <c:tx>
            <c:strRef>
              <c:f>appclass!$E$1</c:f>
              <c:strCache>
                <c:ptCount val="1"/>
                <c:pt idx="0">
                  <c:v>LDAP</c:v>
                </c:pt>
              </c:strCache>
            </c:strRef>
          </c:tx>
          <c:cat>
            <c:strRef>
              <c:f>appclass!$A$2:$A$8</c:f>
              <c:strCache>
                <c:ptCount val="7"/>
                <c:pt idx="0">
                  <c:v>PRV2_1</c:v>
                </c:pt>
                <c:pt idx="1">
                  <c:v>PRV2_2</c:v>
                </c:pt>
                <c:pt idx="2">
                  <c:v>PRV2_3</c:v>
                </c:pt>
                <c:pt idx="3">
                  <c:v>PRV2_4</c:v>
                </c:pt>
                <c:pt idx="4">
                  <c:v>EDU1</c:v>
                </c:pt>
                <c:pt idx="5">
                  <c:v>EDU2</c:v>
                </c:pt>
                <c:pt idx="6">
                  <c:v>EDU3</c:v>
                </c:pt>
              </c:strCache>
            </c:strRef>
          </c:cat>
          <c:val>
            <c:numRef>
              <c:f>appclass!$E$2:$E$8</c:f>
              <c:numCache>
                <c:formatCode>General</c:formatCode>
                <c:ptCount val="7"/>
                <c:pt idx="0">
                  <c:v>43.0</c:v>
                </c:pt>
                <c:pt idx="1">
                  <c:v>22.0</c:v>
                </c:pt>
                <c:pt idx="2">
                  <c:v>1.0</c:v>
                </c:pt>
                <c:pt idx="3">
                  <c:v>4.2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</c:numCache>
            </c:numRef>
          </c:val>
        </c:ser>
        <c:ser>
          <c:idx val="4"/>
          <c:order val="4"/>
          <c:tx>
            <c:strRef>
              <c:f>appclass!$F$1</c:f>
              <c:strCache>
                <c:ptCount val="1"/>
                <c:pt idx="0">
                  <c:v>SMB</c:v>
                </c:pt>
              </c:strCache>
            </c:strRef>
          </c:tx>
          <c:cat>
            <c:strRef>
              <c:f>appclass!$A$2:$A$8</c:f>
              <c:strCache>
                <c:ptCount val="7"/>
                <c:pt idx="0">
                  <c:v>PRV2_1</c:v>
                </c:pt>
                <c:pt idx="1">
                  <c:v>PRV2_2</c:v>
                </c:pt>
                <c:pt idx="2">
                  <c:v>PRV2_3</c:v>
                </c:pt>
                <c:pt idx="3">
                  <c:v>PRV2_4</c:v>
                </c:pt>
                <c:pt idx="4">
                  <c:v>EDU1</c:v>
                </c:pt>
                <c:pt idx="5">
                  <c:v>EDU2</c:v>
                </c:pt>
                <c:pt idx="6">
                  <c:v>EDU3</c:v>
                </c:pt>
              </c:strCache>
            </c:strRef>
          </c:cat>
          <c:val>
            <c:numRef>
              <c:f>appclass!$F$2:$F$8</c:f>
              <c:numCache>
                <c:formatCode>General</c:formatCode>
                <c:ptCount val="7"/>
                <c:pt idx="0">
                  <c:v>4.0</c:v>
                </c:pt>
                <c:pt idx="1">
                  <c:v>7.0</c:v>
                </c:pt>
                <c:pt idx="2">
                  <c:v>1.0</c:v>
                </c:pt>
                <c:pt idx="3">
                  <c:v>1.8</c:v>
                </c:pt>
                <c:pt idx="4">
                  <c:v>10.0</c:v>
                </c:pt>
                <c:pt idx="5">
                  <c:v>7.0</c:v>
                </c:pt>
                <c:pt idx="6">
                  <c:v>0.0</c:v>
                </c:pt>
              </c:numCache>
            </c:numRef>
          </c:val>
        </c:ser>
        <c:ser>
          <c:idx val="5"/>
          <c:order val="5"/>
          <c:tx>
            <c:strRef>
              <c:f>appclass!$G$1</c:f>
              <c:strCache>
                <c:ptCount val="1"/>
                <c:pt idx="0">
                  <c:v>NCP</c:v>
                </c:pt>
              </c:strCache>
            </c:strRef>
          </c:tx>
          <c:cat>
            <c:strRef>
              <c:f>appclass!$A$2:$A$8</c:f>
              <c:strCache>
                <c:ptCount val="7"/>
                <c:pt idx="0">
                  <c:v>PRV2_1</c:v>
                </c:pt>
                <c:pt idx="1">
                  <c:v>PRV2_2</c:v>
                </c:pt>
                <c:pt idx="2">
                  <c:v>PRV2_3</c:v>
                </c:pt>
                <c:pt idx="3">
                  <c:v>PRV2_4</c:v>
                </c:pt>
                <c:pt idx="4">
                  <c:v>EDU1</c:v>
                </c:pt>
                <c:pt idx="5">
                  <c:v>EDU2</c:v>
                </c:pt>
                <c:pt idx="6">
                  <c:v>EDU3</c:v>
                </c:pt>
              </c:strCache>
            </c:strRef>
          </c:cat>
          <c:val>
            <c:numRef>
              <c:f>appclass!$G$2:$G$8</c:f>
              <c:numCache>
                <c:formatCode>General</c:formatCode>
                <c:ptCount val="7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74.0</c:v>
                </c:pt>
                <c:pt idx="6">
                  <c:v>0.0</c:v>
                </c:pt>
              </c:numCache>
            </c:numRef>
          </c:val>
        </c:ser>
        <c:ser>
          <c:idx val="6"/>
          <c:order val="6"/>
          <c:tx>
            <c:strRef>
              <c:f>appclass!$H$1</c:f>
              <c:strCache>
                <c:ptCount val="1"/>
                <c:pt idx="0">
                  <c:v>AFS</c:v>
                </c:pt>
              </c:strCache>
            </c:strRef>
          </c:tx>
          <c:cat>
            <c:strRef>
              <c:f>appclass!$A$2:$A$8</c:f>
              <c:strCache>
                <c:ptCount val="7"/>
                <c:pt idx="0">
                  <c:v>PRV2_1</c:v>
                </c:pt>
                <c:pt idx="1">
                  <c:v>PRV2_2</c:v>
                </c:pt>
                <c:pt idx="2">
                  <c:v>PRV2_3</c:v>
                </c:pt>
                <c:pt idx="3">
                  <c:v>PRV2_4</c:v>
                </c:pt>
                <c:pt idx="4">
                  <c:v>EDU1</c:v>
                </c:pt>
                <c:pt idx="5">
                  <c:v>EDU2</c:v>
                </c:pt>
                <c:pt idx="6">
                  <c:v>EDU3</c:v>
                </c:pt>
              </c:strCache>
            </c:strRef>
          </c:cat>
          <c:val>
            <c:numRef>
              <c:f>appclass!$H$2:$H$8</c:f>
              <c:numCache>
                <c:formatCode>General</c:formatCode>
                <c:ptCount val="7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2.0</c:v>
                </c:pt>
                <c:pt idx="6">
                  <c:v>100.0</c:v>
                </c:pt>
              </c:numCache>
            </c:numRef>
          </c:val>
        </c:ser>
        <c:gapWidth val="14"/>
        <c:overlap val="100"/>
        <c:axId val="498832920"/>
        <c:axId val="498855368"/>
      </c:barChart>
      <c:catAx>
        <c:axId val="498832920"/>
        <c:scaling>
          <c:orientation val="minMax"/>
        </c:scaling>
        <c:axPos val="b"/>
        <c:tickLblPos val="nextTo"/>
        <c:crossAx val="498855368"/>
        <c:crosses val="autoZero"/>
        <c:auto val="1"/>
        <c:lblAlgn val="ctr"/>
        <c:lblOffset val="100"/>
      </c:catAx>
      <c:valAx>
        <c:axId val="498855368"/>
        <c:scaling>
          <c:orientation val="minMax"/>
        </c:scaling>
        <c:axPos val="l"/>
        <c:numFmt formatCode="0%" sourceLinked="1"/>
        <c:tickLblPos val="nextTo"/>
        <c:crossAx val="49883292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400">
          <a:latin typeface="+mn-lt"/>
        </a:defRPr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/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Inter-Rack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EDU1</c:v>
                </c:pt>
                <c:pt idx="1">
                  <c:v>EDU2</c:v>
                </c:pt>
                <c:pt idx="2">
                  <c:v>EDU3</c:v>
                </c:pt>
                <c:pt idx="3">
                  <c:v>PRV1</c:v>
                </c:pt>
                <c:pt idx="4">
                  <c:v>PRV2</c:v>
                </c:pt>
                <c:pt idx="5">
                  <c:v>CLD1</c:v>
                </c:pt>
                <c:pt idx="6">
                  <c:v>CLD2</c:v>
                </c:pt>
                <c:pt idx="7">
                  <c:v>CLD3</c:v>
                </c:pt>
                <c:pt idx="8">
                  <c:v>CLD4</c:v>
                </c:pt>
                <c:pt idx="9">
                  <c:v>CLD5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11.0</c:v>
                </c:pt>
                <c:pt idx="1">
                  <c:v>41.0</c:v>
                </c:pt>
                <c:pt idx="2">
                  <c:v>41.0</c:v>
                </c:pt>
                <c:pt idx="3">
                  <c:v>44.0</c:v>
                </c:pt>
                <c:pt idx="4">
                  <c:v>51.0</c:v>
                </c:pt>
                <c:pt idx="5">
                  <c:v>76.0</c:v>
                </c:pt>
                <c:pt idx="6">
                  <c:v>77.0</c:v>
                </c:pt>
                <c:pt idx="7">
                  <c:v>70.0</c:v>
                </c:pt>
                <c:pt idx="8">
                  <c:v>73.0</c:v>
                </c:pt>
                <c:pt idx="9">
                  <c:v>82.0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Extra-Rack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EDU1</c:v>
                </c:pt>
                <c:pt idx="1">
                  <c:v>EDU2</c:v>
                </c:pt>
                <c:pt idx="2">
                  <c:v>EDU3</c:v>
                </c:pt>
                <c:pt idx="3">
                  <c:v>PRV1</c:v>
                </c:pt>
                <c:pt idx="4">
                  <c:v>PRV2</c:v>
                </c:pt>
                <c:pt idx="5">
                  <c:v>CLD1</c:v>
                </c:pt>
                <c:pt idx="6">
                  <c:v>CLD2</c:v>
                </c:pt>
                <c:pt idx="7">
                  <c:v>CLD3</c:v>
                </c:pt>
                <c:pt idx="8">
                  <c:v>CLD4</c:v>
                </c:pt>
                <c:pt idx="9">
                  <c:v>CLD5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89.0</c:v>
                </c:pt>
                <c:pt idx="1">
                  <c:v>59.0</c:v>
                </c:pt>
                <c:pt idx="2">
                  <c:v>59.0</c:v>
                </c:pt>
                <c:pt idx="3">
                  <c:v>56.0</c:v>
                </c:pt>
                <c:pt idx="4">
                  <c:v>49.0</c:v>
                </c:pt>
                <c:pt idx="5">
                  <c:v>24.0</c:v>
                </c:pt>
                <c:pt idx="6">
                  <c:v>23.0</c:v>
                </c:pt>
                <c:pt idx="7">
                  <c:v>30.0</c:v>
                </c:pt>
                <c:pt idx="8">
                  <c:v>27.0</c:v>
                </c:pt>
                <c:pt idx="9">
                  <c:v>18.0</c:v>
                </c:pt>
              </c:numCache>
            </c:numRef>
          </c:val>
        </c:ser>
        <c:gapWidth val="26"/>
        <c:overlap val="100"/>
        <c:axId val="195449544"/>
        <c:axId val="195451720"/>
      </c:barChart>
      <c:catAx>
        <c:axId val="195449544"/>
        <c:scaling>
          <c:orientation val="minMax"/>
        </c:scaling>
        <c:axPos val="b"/>
        <c:tickLblPos val="nextTo"/>
        <c:crossAx val="195451720"/>
        <c:crosses val="autoZero"/>
        <c:auto val="1"/>
        <c:lblAlgn val="ctr"/>
        <c:lblOffset val="100"/>
      </c:catAx>
      <c:valAx>
        <c:axId val="195451720"/>
        <c:scaling>
          <c:orientation val="minMax"/>
          <c:max val="100.0"/>
        </c:scaling>
        <c:axPos val="l"/>
        <c:majorGridlines/>
        <c:numFmt formatCode="General" sourceLinked="1"/>
        <c:tickLblPos val="nextTo"/>
        <c:crossAx val="195449544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/>
    </c:legend>
    <c:plotVisOnly val="1"/>
  </c:chart>
  <c:txPr>
    <a:bodyPr/>
    <a:lstStyle/>
    <a:p>
      <a:pPr>
        <a:defRPr sz="1400" b="0"/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25CA8-0BB1-4339-8221-64D9997072BB}" type="datetimeFigureOut">
              <a:rPr lang="en-US" smtClean="0"/>
              <a:pPr/>
              <a:t>10/5/12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1EA2D-A69A-4CD2-9DD1-689B93277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172F9-541B-4738-BF53-D70299591BC9}" type="datetimeFigureOut">
              <a:rPr lang="en-US" smtClean="0"/>
              <a:pPr/>
              <a:t>10/5/12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2FCBB-85A5-4038-B3B8-C60F2CB4C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2FCBB-85A5-4038-B3B8-C60F2CB4C43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What are you curvingfitting for log normal parameters or the actual distributions</a:t>
            </a:r>
          </a:p>
          <a:p>
            <a:endParaRPr lang="en-US" dirty="0"/>
          </a:p>
          <a:p>
            <a:r>
              <a:rPr lang="en-US" dirty="0"/>
              <a:t>Not fit == different </a:t>
            </a:r>
          </a:p>
          <a:p>
            <a:endParaRPr lang="en-US" dirty="0"/>
          </a:p>
          <a:p>
            <a:r>
              <a:rPr lang="en-US" dirty="0"/>
              <a:t>We == conventionally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664A9-792C-8B46-9F98-55AC354D5492}" type="slidenum">
              <a:rPr lang="en-US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50">
              <a:defRPr/>
            </a:pPr>
            <a:r>
              <a:rPr lang="en-US" baseline="0" dirty="0" smtClean="0"/>
              <a:t>Rack of application servers</a:t>
            </a:r>
          </a:p>
          <a:p>
            <a:r>
              <a:rPr lang="en-US" dirty="0" smtClean="0"/>
              <a:t>Point out 3 layers (core,</a:t>
            </a:r>
            <a:r>
              <a:rPr lang="en-US" baseline="0" dirty="0" smtClean="0"/>
              <a:t> gag, edge)</a:t>
            </a:r>
            <a:r>
              <a:rPr lang="en-US" dirty="0" smtClean="0"/>
              <a:t>, show how 2-Tier</a:t>
            </a:r>
            <a:r>
              <a:rPr lang="en-US" baseline="0" dirty="0" smtClean="0"/>
              <a:t> and 3-Tier are different</a:t>
            </a:r>
          </a:p>
          <a:p>
            <a:r>
              <a:rPr lang="en-US" baseline="0" dirty="0" smtClean="0"/>
              <a:t>Show links captured by SNMP</a:t>
            </a:r>
          </a:p>
          <a:p>
            <a:r>
              <a:rPr lang="en-US" baseline="0" dirty="0" smtClean="0"/>
              <a:t>Show links captured by packet sniffers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1EFD3-F11D-4E73-9841-0578298798B3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intra-rack  - traffic within</a:t>
            </a:r>
          </a:p>
          <a:p>
            <a:r>
              <a:rPr lang="en-US" baseline="0" dirty="0" smtClean="0"/>
              <a:t>extra-rack – traffic leaving</a:t>
            </a:r>
          </a:p>
          <a:p>
            <a:r>
              <a:rPr lang="en-US" baseline="0" dirty="0" smtClean="0"/>
              <a:t>Use equation to show how derived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1EFD3-F11D-4E73-9841-0578298798B3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Fault tolerance/replication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1EFD3-F11D-4E73-9841-0578298798B3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some there is a greater prevalence</a:t>
            </a:r>
            <a:r>
              <a:rPr lang="en-US" baseline="0" dirty="0" smtClean="0"/>
              <a:t> of high utilization links. In others there are none at 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1EFD3-F11D-4E73-9841-0578298798B3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general, few links in the </a:t>
            </a:r>
            <a:r>
              <a:rPr lang="en-US" dirty="0" err="1" smtClean="0"/>
              <a:t>aggr</a:t>
            </a:r>
            <a:r>
              <a:rPr lang="en-US" baseline="0" dirty="0" smtClean="0"/>
              <a:t> or edge are </a:t>
            </a:r>
            <a:r>
              <a:rPr lang="en-US" baseline="0" dirty="0" err="1" smtClean="0"/>
              <a:t>hotstpots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Low persistence: hotspots are not localized to any set of links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1EFD3-F11D-4E73-9841-0578298798B3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intra-rack  - traffic within</a:t>
            </a:r>
          </a:p>
          <a:p>
            <a:r>
              <a:rPr lang="en-US" baseline="0" dirty="0" smtClean="0"/>
              <a:t>extra-rack – traffic leaving</a:t>
            </a:r>
          </a:p>
          <a:p>
            <a:r>
              <a:rPr lang="en-US" baseline="0" dirty="0" smtClean="0"/>
              <a:t>Use equation to show how derived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1EFD3-F11D-4E73-9841-0578298798B3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50">
              <a:defRPr/>
            </a:pPr>
            <a:r>
              <a:rPr lang="en-US" baseline="0" dirty="0" smtClean="0"/>
              <a:t>Rack of application servers</a:t>
            </a:r>
          </a:p>
          <a:p>
            <a:r>
              <a:rPr lang="en-US" dirty="0" smtClean="0"/>
              <a:t>Point out 3 layers (core,</a:t>
            </a:r>
            <a:r>
              <a:rPr lang="en-US" baseline="0" dirty="0" smtClean="0"/>
              <a:t> gag, edge)</a:t>
            </a:r>
            <a:r>
              <a:rPr lang="en-US" dirty="0" smtClean="0"/>
              <a:t>, show how 2-Tier</a:t>
            </a:r>
            <a:r>
              <a:rPr lang="en-US" baseline="0" dirty="0" smtClean="0"/>
              <a:t> and 3-Tier are different</a:t>
            </a:r>
          </a:p>
          <a:p>
            <a:r>
              <a:rPr lang="en-US" baseline="0" dirty="0" smtClean="0"/>
              <a:t>Show links captured by SNMP</a:t>
            </a:r>
          </a:p>
          <a:p>
            <a:r>
              <a:rPr lang="en-US" baseline="0" dirty="0" smtClean="0"/>
              <a:t>Show links captured by packet sniffers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1EFD3-F11D-4E73-9841-0578298798B3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from 10 date centers --  5 clouds,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uni</a:t>
            </a:r>
            <a:r>
              <a:rPr lang="en-US" baseline="0" dirty="0" smtClean="0"/>
              <a:t>, 2 enterprise</a:t>
            </a:r>
          </a:p>
          <a:p>
            <a:r>
              <a:rPr lang="en-US" baseline="0" dirty="0" smtClean="0"/>
              <a:t>Big data centers used for clouds</a:t>
            </a:r>
          </a:p>
          <a:p>
            <a:r>
              <a:rPr lang="en-US" baseline="0" dirty="0" smtClean="0"/>
              <a:t>Enterprise/</a:t>
            </a:r>
            <a:r>
              <a:rPr lang="en-US" baseline="0" dirty="0" err="1" smtClean="0"/>
              <a:t>uni</a:t>
            </a:r>
            <a:r>
              <a:rPr lang="en-US" baseline="0" dirty="0" smtClean="0"/>
              <a:t> data located closer to premise of users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1EFD3-F11D-4E73-9841-0578298798B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50">
              <a:defRPr/>
            </a:pPr>
            <a:r>
              <a:rPr lang="en-US" baseline="0" dirty="0" smtClean="0"/>
              <a:t>Rack of application servers</a:t>
            </a:r>
          </a:p>
          <a:p>
            <a:r>
              <a:rPr lang="en-US" dirty="0" smtClean="0"/>
              <a:t>Point out 3 layers (core,</a:t>
            </a:r>
            <a:r>
              <a:rPr lang="en-US" baseline="0" dirty="0" smtClean="0"/>
              <a:t> gag, edge)</a:t>
            </a:r>
            <a:r>
              <a:rPr lang="en-US" dirty="0" smtClean="0"/>
              <a:t>, show how 2-Tier</a:t>
            </a:r>
            <a:r>
              <a:rPr lang="en-US" baseline="0" dirty="0" smtClean="0"/>
              <a:t> and 3-Tier are different</a:t>
            </a:r>
          </a:p>
          <a:p>
            <a:r>
              <a:rPr lang="en-US" baseline="0" dirty="0" smtClean="0"/>
              <a:t>Show links captured by SNMP</a:t>
            </a:r>
          </a:p>
          <a:p>
            <a:r>
              <a:rPr lang="en-US" baseline="0" dirty="0" smtClean="0"/>
              <a:t>Show links captured by packet sniffers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1EFD3-F11D-4E73-9841-0578298798B3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50">
              <a:defRPr/>
            </a:pPr>
            <a:r>
              <a:rPr lang="en-US" baseline="0" dirty="0" smtClean="0"/>
              <a:t>Rack of application servers</a:t>
            </a:r>
          </a:p>
          <a:p>
            <a:r>
              <a:rPr lang="en-US" dirty="0" smtClean="0"/>
              <a:t>Point out 3 layers (core,</a:t>
            </a:r>
            <a:r>
              <a:rPr lang="en-US" baseline="0" dirty="0" smtClean="0"/>
              <a:t> gag, edge)</a:t>
            </a:r>
            <a:r>
              <a:rPr lang="en-US" dirty="0" smtClean="0"/>
              <a:t>, show how 2-Tier</a:t>
            </a:r>
            <a:r>
              <a:rPr lang="en-US" baseline="0" dirty="0" smtClean="0"/>
              <a:t> and 3-Tier are different</a:t>
            </a:r>
          </a:p>
          <a:p>
            <a:r>
              <a:rPr lang="en-US" baseline="0" dirty="0" smtClean="0"/>
              <a:t>Show links captured by SNMP</a:t>
            </a:r>
          </a:p>
          <a:p>
            <a:r>
              <a:rPr lang="en-US" baseline="0" dirty="0" smtClean="0"/>
              <a:t>Show links captured by packet sniffers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1EFD3-F11D-4E73-9841-0578298798B3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 mix found in the dc impact the results</a:t>
            </a:r>
            <a:r>
              <a:rPr lang="en-US" baseline="0" dirty="0" smtClean="0"/>
              <a:t> we look at next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1EFD3-F11D-4E73-9841-0578298798B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 mix found in the dc impact the results</a:t>
            </a:r>
            <a:r>
              <a:rPr lang="en-US" baseline="0" dirty="0" smtClean="0"/>
              <a:t> we look at next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1EFD3-F11D-4E73-9841-0578298798B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50">
              <a:defRPr/>
            </a:pPr>
            <a:r>
              <a:rPr lang="en-US" baseline="0" dirty="0" smtClean="0"/>
              <a:t>Rack of application servers</a:t>
            </a:r>
          </a:p>
          <a:p>
            <a:r>
              <a:rPr lang="en-US" dirty="0" smtClean="0"/>
              <a:t>Point out 3 layers (core,</a:t>
            </a:r>
            <a:r>
              <a:rPr lang="en-US" baseline="0" dirty="0" smtClean="0"/>
              <a:t> gag, edge)</a:t>
            </a:r>
            <a:r>
              <a:rPr lang="en-US" dirty="0" smtClean="0"/>
              <a:t>, show how 2-Tier</a:t>
            </a:r>
            <a:r>
              <a:rPr lang="en-US" baseline="0" dirty="0" smtClean="0"/>
              <a:t> and 3-Tier are different</a:t>
            </a:r>
          </a:p>
          <a:p>
            <a:r>
              <a:rPr lang="en-US" baseline="0" dirty="0" smtClean="0"/>
              <a:t>Show links captured by SNMP</a:t>
            </a:r>
          </a:p>
          <a:p>
            <a:r>
              <a:rPr lang="en-US" baseline="0" dirty="0" smtClean="0"/>
              <a:t>Show links captured by packet sniffers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1EFD3-F11D-4E73-9841-0578298798B3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</a:t>
            </a:r>
            <a:r>
              <a:rPr lang="en-US" baseline="0" dirty="0" smtClean="0"/>
              <a:t> for understanding effective assumptions and types of techniques that can be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1EFD3-F11D-4E73-9841-0578298798B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AC41-B256-4EED-9FC0-4B5CE8889ACA}" type="datetime1">
              <a:rPr lang="en-US" smtClean="0"/>
              <a:pPr/>
              <a:t>10/5/12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674B-3BBF-4D1B-86EA-B49C8354B6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CE3B-6A59-4A88-AC9A-9160CB7D71DC}" type="datetime1">
              <a:rPr lang="en-US" smtClean="0"/>
              <a:pPr/>
              <a:t>10/5/12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674B-3BBF-4D1B-86EA-B49C8354B6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82A3-5C39-4346-8D49-65BD90149B6A}" type="datetime1">
              <a:rPr lang="en-US" smtClean="0"/>
              <a:pPr/>
              <a:t>10/5/12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674B-3BBF-4D1B-86EA-B49C8354B6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EE687-5465-4A9C-8FA5-046EC3F272E0}" type="datetime1">
              <a:rPr lang="en-US" smtClean="0"/>
              <a:pPr/>
              <a:t>10/5/12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674B-3BBF-4D1B-86EA-B49C8354B6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3472-F44C-4738-80BF-1B4156908FBB}" type="datetime1">
              <a:rPr lang="en-US" smtClean="0"/>
              <a:pPr/>
              <a:t>10/5/12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674B-3BBF-4D1B-86EA-B49C8354B6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3F02-8790-4207-990D-805F3D0D569F}" type="datetime1">
              <a:rPr lang="en-US" smtClean="0"/>
              <a:pPr/>
              <a:t>10/5/12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674B-3BBF-4D1B-86EA-B49C8354B6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27AF-90F9-418A-90DC-E35BFB6D12D2}" type="datetime1">
              <a:rPr lang="en-US" smtClean="0"/>
              <a:pPr/>
              <a:t>10/5/12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674B-3BBF-4D1B-86EA-B49C8354B6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F097-6B8C-437F-B846-EFC5095D8621}" type="datetime1">
              <a:rPr lang="en-US" smtClean="0"/>
              <a:pPr/>
              <a:t>10/5/12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674B-3BBF-4D1B-86EA-B49C8354B6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DAA8-04E3-451B-A390-4905E395B5E8}" type="datetime1">
              <a:rPr lang="en-US" smtClean="0"/>
              <a:pPr/>
              <a:t>10/5/12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674B-3BBF-4D1B-86EA-B49C8354B6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6ADD-D79D-4B9B-8749-A44353AF3DBE}" type="datetime1">
              <a:rPr lang="en-US" smtClean="0"/>
              <a:pPr/>
              <a:t>10/5/12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674B-3BBF-4D1B-86EA-B49C8354B6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97B3-0216-4BB3-A62F-F1EC7AACA4FB}" type="datetime1">
              <a:rPr lang="en-US" smtClean="0"/>
              <a:pPr/>
              <a:t>10/5/12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674B-3BBF-4D1B-86EA-B49C8354B6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B82E8-F67D-49B4-A04E-B7EE27F13372}" type="datetime1">
              <a:rPr lang="en-US" smtClean="0"/>
              <a:pPr/>
              <a:t>10/5/12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1674B-3BBF-4D1B-86EA-B49C8354B6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8.png"/><Relationship Id="rId1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3.png"/><Relationship Id="rId6" Type="http://schemas.openxmlformats.org/officeDocument/2006/relationships/image" Target="../media/image25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3.png"/><Relationship Id="rId6" Type="http://schemas.openxmlformats.org/officeDocument/2006/relationships/image" Target="../media/image25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3" Type="http://schemas.openxmlformats.org/officeDocument/2006/relationships/image" Target="../media/image7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chart" Target="../charts/chart1.xml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chart" Target="../charts/chart2.xml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4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30.png"/><Relationship Id="rId5" Type="http://schemas.openxmlformats.org/officeDocument/2006/relationships/image" Target="../media/image33.png"/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chart" Target="../charts/chart3.xml"/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43.png"/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28.png"/><Relationship Id="rId5" Type="http://schemas.openxmlformats.org/officeDocument/2006/relationships/image" Target="../media/image30.png"/><Relationship Id="rId6" Type="http://schemas.openxmlformats.org/officeDocument/2006/relationships/image" Target="../media/image33.png"/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8.png"/><Relationship Id="rId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u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95600" y="304800"/>
            <a:ext cx="3542857" cy="17650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5950"/>
            <a:ext cx="7772400" cy="2000250"/>
          </a:xfrm>
        </p:spPr>
        <p:txBody>
          <a:bodyPr>
            <a:normAutofit/>
          </a:bodyPr>
          <a:lstStyle/>
          <a:p>
            <a:r>
              <a:rPr lang="en-US" dirty="0" err="1" smtClean="0"/>
              <a:t>Stratos</a:t>
            </a:r>
            <a:r>
              <a:rPr lang="en-US" dirty="0" smtClean="0"/>
              <a:t>: Virtual Middleboxes </a:t>
            </a:r>
            <a:br>
              <a:rPr lang="en-US" dirty="0" smtClean="0"/>
            </a:br>
            <a:r>
              <a:rPr lang="en-US" dirty="0" smtClean="0"/>
              <a:t>as First-Class Entities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391400" cy="2133600"/>
          </a:xfrm>
        </p:spPr>
        <p:txBody>
          <a:bodyPr>
            <a:normAutofit lnSpcReduction="10000"/>
          </a:bodyPr>
          <a:lstStyle/>
          <a:p>
            <a:r>
              <a:rPr lang="en-US" sz="2600" b="1" dirty="0" smtClean="0"/>
              <a:t>Aaron </a:t>
            </a:r>
            <a:r>
              <a:rPr lang="en-US" sz="2600" b="1" dirty="0" err="1" smtClean="0"/>
              <a:t>Gember</a:t>
            </a:r>
            <a:r>
              <a:rPr lang="en-US" sz="2600" b="1" dirty="0" smtClean="0"/>
              <a:t>, Robert </a:t>
            </a:r>
            <a:r>
              <a:rPr lang="en-US" sz="2600" b="1" dirty="0" err="1" smtClean="0"/>
              <a:t>Grandl</a:t>
            </a:r>
            <a:r>
              <a:rPr lang="en-US" sz="2600" b="1" dirty="0" smtClean="0"/>
              <a:t>, </a:t>
            </a:r>
            <a:r>
              <a:rPr lang="en-US" sz="2600" b="1" dirty="0" err="1" smtClean="0"/>
              <a:t>Aditya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Akella</a:t>
            </a:r>
            <a:endParaRPr lang="en-US" sz="2600" b="1" dirty="0" smtClean="0"/>
          </a:p>
          <a:p>
            <a:r>
              <a:rPr lang="en-US" sz="2600" i="1" dirty="0" smtClean="0"/>
              <a:t>University of Wisconsin-Madison</a:t>
            </a:r>
          </a:p>
          <a:p>
            <a:endParaRPr lang="en-US" sz="1400" dirty="0" smtClean="0"/>
          </a:p>
          <a:p>
            <a:r>
              <a:rPr lang="en-US" sz="2600" b="1" dirty="0" smtClean="0"/>
              <a:t>Ashok </a:t>
            </a:r>
            <a:r>
              <a:rPr lang="en-US" sz="2600" b="1" dirty="0" err="1" smtClean="0"/>
              <a:t>Anand</a:t>
            </a:r>
            <a:r>
              <a:rPr lang="en-US" sz="2600" b="1" dirty="0" smtClean="0"/>
              <a:t>		</a:t>
            </a:r>
            <a:r>
              <a:rPr lang="en-US" sz="2600" b="1" dirty="0" err="1" smtClean="0"/>
              <a:t>Theophilus</a:t>
            </a:r>
            <a:r>
              <a:rPr lang="en-US" sz="2600" b="1" dirty="0" smtClean="0"/>
              <a:t> Benson</a:t>
            </a:r>
          </a:p>
          <a:p>
            <a:r>
              <a:rPr lang="en-US" sz="2600" i="1" dirty="0" smtClean="0"/>
              <a:t>Bell Labs – India	Princeton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674B-3BBF-4D1B-86EA-B49C8354B629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362200" y="990600"/>
            <a:ext cx="4572000" cy="762000"/>
            <a:chOff x="1828800" y="5410200"/>
            <a:chExt cx="4572000" cy="762000"/>
          </a:xfrm>
        </p:grpSpPr>
        <p:grpSp>
          <p:nvGrpSpPr>
            <p:cNvPr id="17" name="Group 12"/>
            <p:cNvGrpSpPr/>
            <p:nvPr/>
          </p:nvGrpSpPr>
          <p:grpSpPr>
            <a:xfrm>
              <a:off x="3124200" y="5410200"/>
              <a:ext cx="762000" cy="762000"/>
              <a:chOff x="5791200" y="3276600"/>
              <a:chExt cx="685800" cy="68580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5791200" y="3276600"/>
                <a:ext cx="685800" cy="6858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8" name="Picture 27" descr="magnifying_glass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791200" y="3276600"/>
                <a:ext cx="628650" cy="62865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8" name="Group 15"/>
            <p:cNvGrpSpPr/>
            <p:nvPr/>
          </p:nvGrpSpPr>
          <p:grpSpPr>
            <a:xfrm>
              <a:off x="1828800" y="5410200"/>
              <a:ext cx="762000" cy="762000"/>
              <a:chOff x="4114800" y="1981200"/>
              <a:chExt cx="685800" cy="685800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4114800" y="1981200"/>
                <a:ext cx="685800" cy="6858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Picture 7" descr="C:\Users\agember\AppData\Local\Microsoft\Windows\Temporary Internet Files\Content.IE5\QZT0K7D8\MC90043471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114800" y="1981200"/>
                <a:ext cx="685800" cy="685800"/>
              </a:xfrm>
              <a:prstGeom prst="rect">
                <a:avLst/>
              </a:prstGeom>
              <a:noFill/>
            </p:spPr>
          </p:pic>
        </p:grpSp>
        <p:grpSp>
          <p:nvGrpSpPr>
            <p:cNvPr id="19" name="Group 9"/>
            <p:cNvGrpSpPr/>
            <p:nvPr/>
          </p:nvGrpSpPr>
          <p:grpSpPr>
            <a:xfrm>
              <a:off x="5638800" y="5410200"/>
              <a:ext cx="762000" cy="762000"/>
              <a:chOff x="7848600" y="1600200"/>
              <a:chExt cx="685800" cy="685800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7848600" y="1600200"/>
                <a:ext cx="685800" cy="6858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" name="Picture 23" descr="server_sync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848600" y="1600200"/>
                <a:ext cx="685800" cy="685800"/>
              </a:xfrm>
              <a:prstGeom prst="rect">
                <a:avLst/>
              </a:prstGeom>
            </p:spPr>
          </p:pic>
        </p:grpSp>
        <p:grpSp>
          <p:nvGrpSpPr>
            <p:cNvPr id="20" name="Group 15"/>
            <p:cNvGrpSpPr/>
            <p:nvPr/>
          </p:nvGrpSpPr>
          <p:grpSpPr>
            <a:xfrm>
              <a:off x="4419600" y="5410200"/>
              <a:ext cx="762000" cy="762000"/>
              <a:chOff x="6248400" y="1905000"/>
              <a:chExt cx="685800" cy="6858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6248400" y="1905000"/>
                <a:ext cx="685800" cy="6858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" name="Picture 21" descr="firewall.PN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278380" y="1951220"/>
                <a:ext cx="609600" cy="60960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approaches are insufficient/impractical</a:t>
            </a:r>
          </a:p>
          <a:p>
            <a:pPr lvl="1"/>
            <a:r>
              <a:rPr lang="en-US" dirty="0" smtClean="0"/>
              <a:t>Scale all middleboxes – wastes resources</a:t>
            </a:r>
          </a:p>
          <a:p>
            <a:pPr lvl="1"/>
            <a:r>
              <a:rPr lang="en-US" dirty="0" smtClean="0"/>
              <a:t>Functionality-specific monitoring – requires knowledge of middlebox semantics</a:t>
            </a:r>
          </a:p>
          <a:p>
            <a:pPr lvl="1"/>
            <a:r>
              <a:rPr lang="en-US" dirty="0" smtClean="0"/>
              <a:t>Per-packet processing time estimates – not all middleboxes are one-packet-in-one-packet-out</a:t>
            </a:r>
          </a:p>
          <a:p>
            <a:pPr lvl="1"/>
            <a:r>
              <a:rPr lang="en-US" dirty="0" smtClean="0"/>
              <a:t>Scale based on CPU/memory load – will not detect bottlenecks due to the network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674B-3BBF-4D1B-86EA-B49C8354B629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286000" y="5715000"/>
            <a:ext cx="4572000" cy="762000"/>
            <a:chOff x="1828800" y="5410200"/>
            <a:chExt cx="4572000" cy="762000"/>
          </a:xfrm>
        </p:grpSpPr>
        <p:grpSp>
          <p:nvGrpSpPr>
            <p:cNvPr id="18" name="Group 12"/>
            <p:cNvGrpSpPr/>
            <p:nvPr/>
          </p:nvGrpSpPr>
          <p:grpSpPr>
            <a:xfrm>
              <a:off x="3124200" y="5410200"/>
              <a:ext cx="762000" cy="762000"/>
              <a:chOff x="5791200" y="3276600"/>
              <a:chExt cx="685800" cy="685800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5791200" y="3276600"/>
                <a:ext cx="685800" cy="6858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9" name="Picture 28" descr="magnifying_glass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791200" y="3276600"/>
                <a:ext cx="628650" cy="62865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9" name="Group 15"/>
            <p:cNvGrpSpPr/>
            <p:nvPr/>
          </p:nvGrpSpPr>
          <p:grpSpPr>
            <a:xfrm>
              <a:off x="1828800" y="5410200"/>
              <a:ext cx="762000" cy="762000"/>
              <a:chOff x="4114800" y="1981200"/>
              <a:chExt cx="685800" cy="6858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4114800" y="1981200"/>
                <a:ext cx="685800" cy="6858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Picture 7" descr="C:\Users\agember\AppData\Local\Microsoft\Windows\Temporary Internet Files\Content.IE5\QZT0K7D8\MC900434719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114800" y="1981200"/>
                <a:ext cx="685800" cy="685800"/>
              </a:xfrm>
              <a:prstGeom prst="rect">
                <a:avLst/>
              </a:prstGeom>
              <a:noFill/>
            </p:spPr>
          </p:pic>
        </p:grpSp>
        <p:grpSp>
          <p:nvGrpSpPr>
            <p:cNvPr id="20" name="Group 9"/>
            <p:cNvGrpSpPr/>
            <p:nvPr/>
          </p:nvGrpSpPr>
          <p:grpSpPr>
            <a:xfrm>
              <a:off x="5638800" y="5410200"/>
              <a:ext cx="762000" cy="762000"/>
              <a:chOff x="7848600" y="1600200"/>
              <a:chExt cx="685800" cy="685800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7848600" y="1600200"/>
                <a:ext cx="685800" cy="6858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Picture 24" descr="server_sync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848600" y="1600200"/>
                <a:ext cx="685800" cy="685800"/>
              </a:xfrm>
              <a:prstGeom prst="rect">
                <a:avLst/>
              </a:prstGeom>
            </p:spPr>
          </p:pic>
        </p:grpSp>
        <p:grpSp>
          <p:nvGrpSpPr>
            <p:cNvPr id="21" name="Group 15"/>
            <p:cNvGrpSpPr/>
            <p:nvPr/>
          </p:nvGrpSpPr>
          <p:grpSpPr>
            <a:xfrm>
              <a:off x="4419600" y="5410200"/>
              <a:ext cx="762000" cy="762000"/>
              <a:chOff x="6248400" y="1905000"/>
              <a:chExt cx="685800" cy="68580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6248400" y="1905000"/>
                <a:ext cx="685800" cy="6858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" name="Picture 22" descr="firewall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278380" y="1951220"/>
                <a:ext cx="609600" cy="609600"/>
              </a:xfrm>
              <a:prstGeom prst="rect">
                <a:avLst/>
              </a:prstGeom>
            </p:spPr>
          </p:pic>
        </p:grpSp>
      </p:grpSp>
      <p:pic>
        <p:nvPicPr>
          <p:cNvPr id="32" name="Picture 31" descr="x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1676400"/>
            <a:ext cx="381000" cy="38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Heuristic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application-reported performance</a:t>
            </a:r>
          </a:p>
          <a:p>
            <a:r>
              <a:rPr lang="en-US" dirty="0" smtClean="0"/>
              <a:t>Try one middlebox instance at a time, </a:t>
            </a:r>
            <a:br>
              <a:rPr lang="en-US" dirty="0" smtClean="0"/>
            </a:br>
            <a:r>
              <a:rPr lang="en-US" dirty="0" smtClean="0"/>
              <a:t>starting with the first middlebox in a chain</a:t>
            </a:r>
          </a:p>
          <a:p>
            <a:pPr lvl="1"/>
            <a:r>
              <a:rPr lang="en-US" dirty="0" smtClean="0"/>
              <a:t>Keep and try another if performance improves</a:t>
            </a:r>
          </a:p>
          <a:p>
            <a:pPr lvl="1"/>
            <a:r>
              <a:rPr lang="en-US" dirty="0" smtClean="0"/>
              <a:t>Discard and move on if no performance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63C1674B-3BBF-4D1B-86EA-B49C8354B629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6" name="Group 12"/>
          <p:cNvGrpSpPr/>
          <p:nvPr/>
        </p:nvGrpSpPr>
        <p:grpSpPr>
          <a:xfrm>
            <a:off x="4248150" y="5791200"/>
            <a:ext cx="533400" cy="533400"/>
            <a:chOff x="5791200" y="3276600"/>
            <a:chExt cx="685800" cy="685800"/>
          </a:xfrm>
        </p:grpSpPr>
        <p:sp>
          <p:nvSpPr>
            <p:cNvPr id="16" name="Rounded Rectangle 15"/>
            <p:cNvSpPr/>
            <p:nvPr/>
          </p:nvSpPr>
          <p:spPr>
            <a:xfrm>
              <a:off x="5791200" y="3276600"/>
              <a:ext cx="685800" cy="685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 descr="magnifying_glass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91200" y="3276600"/>
              <a:ext cx="628650" cy="62865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7" name="Group 15"/>
          <p:cNvGrpSpPr/>
          <p:nvPr/>
        </p:nvGrpSpPr>
        <p:grpSpPr>
          <a:xfrm>
            <a:off x="3028950" y="5791200"/>
            <a:ext cx="533400" cy="533400"/>
            <a:chOff x="4114800" y="1981200"/>
            <a:chExt cx="685800" cy="685800"/>
          </a:xfrm>
        </p:grpSpPr>
        <p:sp>
          <p:nvSpPr>
            <p:cNvPr id="14" name="Rounded Rectangle 13"/>
            <p:cNvSpPr/>
            <p:nvPr/>
          </p:nvSpPr>
          <p:spPr>
            <a:xfrm>
              <a:off x="4114800" y="1981200"/>
              <a:ext cx="685800" cy="685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7" descr="C:\Users\agember\AppData\Local\Microsoft\Windows\Temporary Internet Files\Content.IE5\QZT0K7D8\MC900434719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14800" y="1981200"/>
              <a:ext cx="685800" cy="685800"/>
            </a:xfrm>
            <a:prstGeom prst="rect">
              <a:avLst/>
            </a:prstGeom>
            <a:noFill/>
          </p:spPr>
        </p:pic>
      </p:grpSp>
      <p:grpSp>
        <p:nvGrpSpPr>
          <p:cNvPr id="9" name="Group 15"/>
          <p:cNvGrpSpPr/>
          <p:nvPr/>
        </p:nvGrpSpPr>
        <p:grpSpPr>
          <a:xfrm>
            <a:off x="5467350" y="5791200"/>
            <a:ext cx="533400" cy="533400"/>
            <a:chOff x="6248400" y="1905000"/>
            <a:chExt cx="685800" cy="685800"/>
          </a:xfrm>
        </p:grpSpPr>
        <p:sp>
          <p:nvSpPr>
            <p:cNvPr id="10" name="Rounded Rectangle 9"/>
            <p:cNvSpPr/>
            <p:nvPr/>
          </p:nvSpPr>
          <p:spPr>
            <a:xfrm>
              <a:off x="6248400" y="1905000"/>
              <a:ext cx="685800" cy="685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firewall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78380" y="1951220"/>
              <a:ext cx="609600" cy="609600"/>
            </a:xfrm>
            <a:prstGeom prst="rect">
              <a:avLst/>
            </a:prstGeom>
          </p:spPr>
        </p:pic>
      </p:grpSp>
      <p:grpSp>
        <p:nvGrpSpPr>
          <p:cNvPr id="19" name="Group 12"/>
          <p:cNvGrpSpPr/>
          <p:nvPr/>
        </p:nvGrpSpPr>
        <p:grpSpPr>
          <a:xfrm>
            <a:off x="4248150" y="5029200"/>
            <a:ext cx="533400" cy="533400"/>
            <a:chOff x="5791200" y="3276600"/>
            <a:chExt cx="685800" cy="685800"/>
          </a:xfrm>
        </p:grpSpPr>
        <p:sp>
          <p:nvSpPr>
            <p:cNvPr id="29" name="Rounded Rectangle 28"/>
            <p:cNvSpPr/>
            <p:nvPr/>
          </p:nvSpPr>
          <p:spPr>
            <a:xfrm>
              <a:off x="5791200" y="3276600"/>
              <a:ext cx="685800" cy="685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 descr="magnifying_glass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91200" y="3276600"/>
              <a:ext cx="628650" cy="62865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0" name="Group 15"/>
          <p:cNvGrpSpPr/>
          <p:nvPr/>
        </p:nvGrpSpPr>
        <p:grpSpPr>
          <a:xfrm>
            <a:off x="3028950" y="5029200"/>
            <a:ext cx="533400" cy="533400"/>
            <a:chOff x="4114800" y="1981200"/>
            <a:chExt cx="685800" cy="685800"/>
          </a:xfrm>
        </p:grpSpPr>
        <p:sp>
          <p:nvSpPr>
            <p:cNvPr id="27" name="Rounded Rectangle 26"/>
            <p:cNvSpPr/>
            <p:nvPr/>
          </p:nvSpPr>
          <p:spPr>
            <a:xfrm>
              <a:off x="4114800" y="1981200"/>
              <a:ext cx="685800" cy="685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7" descr="C:\Users\agember\AppData\Local\Microsoft\Windows\Temporary Internet Files\Content.IE5\QZT0K7D8\MC900434719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14800" y="1981200"/>
              <a:ext cx="685800" cy="685800"/>
            </a:xfrm>
            <a:prstGeom prst="rect">
              <a:avLst/>
            </a:prstGeom>
            <a:noFill/>
          </p:spPr>
        </p:pic>
      </p:grpSp>
      <p:grpSp>
        <p:nvGrpSpPr>
          <p:cNvPr id="22" name="Group 15"/>
          <p:cNvGrpSpPr/>
          <p:nvPr/>
        </p:nvGrpSpPr>
        <p:grpSpPr>
          <a:xfrm>
            <a:off x="5467350" y="5029200"/>
            <a:ext cx="533400" cy="533400"/>
            <a:chOff x="6248400" y="1905000"/>
            <a:chExt cx="685800" cy="685800"/>
          </a:xfrm>
        </p:grpSpPr>
        <p:sp>
          <p:nvSpPr>
            <p:cNvPr id="23" name="Rounded Rectangle 22"/>
            <p:cNvSpPr/>
            <p:nvPr/>
          </p:nvSpPr>
          <p:spPr>
            <a:xfrm>
              <a:off x="6248400" y="1905000"/>
              <a:ext cx="685800" cy="685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 descr="firewall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78380" y="1951220"/>
              <a:ext cx="609600" cy="609600"/>
            </a:xfrm>
            <a:prstGeom prst="rect">
              <a:avLst/>
            </a:prstGeom>
          </p:spPr>
        </p:pic>
      </p:grpSp>
      <p:grpSp>
        <p:nvGrpSpPr>
          <p:cNvPr id="33" name="Group 15"/>
          <p:cNvGrpSpPr/>
          <p:nvPr/>
        </p:nvGrpSpPr>
        <p:grpSpPr>
          <a:xfrm>
            <a:off x="3028950" y="4419600"/>
            <a:ext cx="533400" cy="533400"/>
            <a:chOff x="4114800" y="1981200"/>
            <a:chExt cx="685800" cy="685800"/>
          </a:xfrm>
        </p:grpSpPr>
        <p:sp>
          <p:nvSpPr>
            <p:cNvPr id="40" name="Rounded Rectangle 39"/>
            <p:cNvSpPr/>
            <p:nvPr/>
          </p:nvSpPr>
          <p:spPr>
            <a:xfrm>
              <a:off x="4114800" y="1981200"/>
              <a:ext cx="685800" cy="685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7" descr="C:\Users\agember\AppData\Local\Microsoft\Windows\Temporary Internet Files\Content.IE5\QZT0K7D8\MC900434719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14800" y="1981200"/>
              <a:ext cx="685800" cy="685800"/>
            </a:xfrm>
            <a:prstGeom prst="rect">
              <a:avLst/>
            </a:prstGeom>
            <a:noFill/>
          </p:spPr>
        </p:pic>
      </p:grpSp>
      <p:grpSp>
        <p:nvGrpSpPr>
          <p:cNvPr id="35" name="Group 15"/>
          <p:cNvGrpSpPr/>
          <p:nvPr/>
        </p:nvGrpSpPr>
        <p:grpSpPr>
          <a:xfrm>
            <a:off x="5467350" y="4419600"/>
            <a:ext cx="533400" cy="533400"/>
            <a:chOff x="6248400" y="1905000"/>
            <a:chExt cx="685800" cy="685800"/>
          </a:xfrm>
        </p:grpSpPr>
        <p:sp>
          <p:nvSpPr>
            <p:cNvPr id="36" name="Rounded Rectangle 35"/>
            <p:cNvSpPr/>
            <p:nvPr/>
          </p:nvSpPr>
          <p:spPr>
            <a:xfrm>
              <a:off x="6248400" y="1905000"/>
              <a:ext cx="685800" cy="685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 descr="firewall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78380" y="1951220"/>
              <a:ext cx="609600" cy="609600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895350" y="5181600"/>
            <a:ext cx="1222248" cy="1222248"/>
            <a:chOff x="1143000" y="4724400"/>
            <a:chExt cx="1222248" cy="1222248"/>
          </a:xfrm>
        </p:grpSpPr>
        <p:pic>
          <p:nvPicPr>
            <p:cNvPr id="48" name="Picture 47" descr="monitor-and-user1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52600" y="5334000"/>
              <a:ext cx="612648" cy="612648"/>
            </a:xfrm>
            <a:prstGeom prst="rect">
              <a:avLst/>
            </a:prstGeom>
          </p:spPr>
        </p:pic>
        <p:pic>
          <p:nvPicPr>
            <p:cNvPr id="49" name="Picture 48" descr="monitor-and-user2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52600" y="4724400"/>
              <a:ext cx="612648" cy="612648"/>
            </a:xfrm>
            <a:prstGeom prst="rect">
              <a:avLst/>
            </a:prstGeom>
          </p:spPr>
        </p:pic>
        <p:pic>
          <p:nvPicPr>
            <p:cNvPr id="50" name="Picture 49" descr="monitor-and-user3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3000" y="5334000"/>
              <a:ext cx="612648" cy="612648"/>
            </a:xfrm>
            <a:prstGeom prst="rect">
              <a:avLst/>
            </a:prstGeom>
          </p:spPr>
        </p:pic>
        <p:pic>
          <p:nvPicPr>
            <p:cNvPr id="51" name="Picture 50" descr="monitor-and-user4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3000" y="4724400"/>
              <a:ext cx="609600" cy="609600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6934200" y="5410200"/>
            <a:ext cx="1466850" cy="1162050"/>
            <a:chOff x="6324600" y="1371600"/>
            <a:chExt cx="1466850" cy="1162050"/>
          </a:xfrm>
        </p:grpSpPr>
        <p:pic>
          <p:nvPicPr>
            <p:cNvPr id="53" name="Picture 52" descr="server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24600" y="1371600"/>
              <a:ext cx="1143000" cy="1143000"/>
            </a:xfrm>
            <a:prstGeom prst="rect">
              <a:avLst/>
            </a:prstGeom>
          </p:spPr>
        </p:pic>
        <p:pic>
          <p:nvPicPr>
            <p:cNvPr id="54" name="Picture 53" descr="globe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05600" y="1447800"/>
              <a:ext cx="1085850" cy="1085850"/>
            </a:xfrm>
            <a:prstGeom prst="rect">
              <a:avLst/>
            </a:prstGeom>
          </p:spPr>
        </p:pic>
      </p:grpSp>
      <p:cxnSp>
        <p:nvCxnSpPr>
          <p:cNvPr id="57" name="Straight Arrow Connector 56"/>
          <p:cNvCxnSpPr/>
          <p:nvPr/>
        </p:nvCxnSpPr>
        <p:spPr>
          <a:xfrm>
            <a:off x="6381750" y="6019800"/>
            <a:ext cx="5334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2800350" y="5666510"/>
            <a:ext cx="3429000" cy="7620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114550" y="6019800"/>
            <a:ext cx="5334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638550" y="6019800"/>
            <a:ext cx="5334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857750" y="6019800"/>
            <a:ext cx="5334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8153400" y="5562600"/>
            <a:ext cx="381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153400" y="5105400"/>
            <a:ext cx="381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153400" y="5334000"/>
            <a:ext cx="381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set of middleboxes to scale based on overlap between chains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Scale shared middleboxes if both chains have poor application performance, otherwise scale unique middleboxes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674B-3BBF-4D1B-86EA-B49C8354B62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2990850" y="3276600"/>
            <a:ext cx="1066800" cy="457200"/>
          </a:xfrm>
          <a:prstGeom prst="parallelogram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MB X</a:t>
            </a:r>
            <a:endParaRPr lang="en-US" dirty="0"/>
          </a:p>
        </p:txBody>
      </p:sp>
      <p:sp>
        <p:nvSpPr>
          <p:cNvPr id="8" name="Parallelogram 7"/>
          <p:cNvSpPr/>
          <p:nvPr/>
        </p:nvSpPr>
        <p:spPr>
          <a:xfrm>
            <a:off x="4419600" y="3276600"/>
            <a:ext cx="1066800" cy="457200"/>
          </a:xfrm>
          <a:prstGeom prst="parallelogram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MB Y</a:t>
            </a:r>
            <a:endParaRPr lang="en-US" dirty="0"/>
          </a:p>
        </p:txBody>
      </p:sp>
      <p:sp>
        <p:nvSpPr>
          <p:cNvPr id="9" name="Parallelogram 8"/>
          <p:cNvSpPr/>
          <p:nvPr/>
        </p:nvSpPr>
        <p:spPr>
          <a:xfrm>
            <a:off x="5791200" y="3733800"/>
            <a:ext cx="1066800" cy="457200"/>
          </a:xfrm>
          <a:prstGeom prst="parallelogram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MB Z</a:t>
            </a:r>
            <a:endParaRPr lang="en-US" dirty="0"/>
          </a:p>
        </p:txBody>
      </p:sp>
      <p:sp>
        <p:nvSpPr>
          <p:cNvPr id="10" name="Parallelogram 9"/>
          <p:cNvSpPr/>
          <p:nvPr/>
        </p:nvSpPr>
        <p:spPr>
          <a:xfrm>
            <a:off x="1676400" y="2895600"/>
            <a:ext cx="1066800" cy="457200"/>
          </a:xfrm>
          <a:prstGeom prst="parallelogram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MB W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4800" y="2895600"/>
            <a:ext cx="9906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867400" y="2819400"/>
            <a:ext cx="9906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239000" y="3733800"/>
            <a:ext cx="9906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B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76400" y="3733800"/>
            <a:ext cx="9906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B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1" idx="3"/>
            <a:endCxn id="10" idx="5"/>
          </p:cNvCxnSpPr>
          <p:nvPr/>
        </p:nvCxnSpPr>
        <p:spPr>
          <a:xfrm>
            <a:off x="1295400" y="3124200"/>
            <a:ext cx="43815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7" idx="5"/>
          </p:cNvCxnSpPr>
          <p:nvPr/>
        </p:nvCxnSpPr>
        <p:spPr>
          <a:xfrm>
            <a:off x="2686050" y="3124200"/>
            <a:ext cx="36195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5"/>
          </p:cNvCxnSpPr>
          <p:nvPr/>
        </p:nvCxnSpPr>
        <p:spPr>
          <a:xfrm>
            <a:off x="4000500" y="3505200"/>
            <a:ext cx="47625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1"/>
            <a:endCxn id="8" idx="2"/>
          </p:cNvCxnSpPr>
          <p:nvPr/>
        </p:nvCxnSpPr>
        <p:spPr>
          <a:xfrm flipH="1">
            <a:off x="5429250" y="3048000"/>
            <a:ext cx="43815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3"/>
            <a:endCxn id="7" idx="5"/>
          </p:cNvCxnSpPr>
          <p:nvPr/>
        </p:nvCxnSpPr>
        <p:spPr>
          <a:xfrm flipV="1">
            <a:off x="2667000" y="3505200"/>
            <a:ext cx="38100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5"/>
            <a:endCxn id="8" idx="2"/>
          </p:cNvCxnSpPr>
          <p:nvPr/>
        </p:nvCxnSpPr>
        <p:spPr>
          <a:xfrm flipH="1" flipV="1">
            <a:off x="5429250" y="3505200"/>
            <a:ext cx="41910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2"/>
            <a:endCxn id="13" idx="1"/>
          </p:cNvCxnSpPr>
          <p:nvPr/>
        </p:nvCxnSpPr>
        <p:spPr>
          <a:xfrm>
            <a:off x="6800850" y="3962400"/>
            <a:ext cx="43815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2" name="Picture 41" descr="trend_grap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900000" flipV="1">
            <a:off x="6998621" y="2791301"/>
            <a:ext cx="573278" cy="573278"/>
          </a:xfrm>
          <a:prstGeom prst="rect">
            <a:avLst/>
          </a:prstGeom>
        </p:spPr>
      </p:pic>
      <p:pic>
        <p:nvPicPr>
          <p:cNvPr id="43" name="Picture 42" descr="trend_grap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900000" flipV="1">
            <a:off x="8362777" y="3705701"/>
            <a:ext cx="573278" cy="5732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" dur="25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11" dur="25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5" dur="25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16" dur="25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1" dur="25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22" dur="25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7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28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6" dur="25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37" dur="25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2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43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2" grpId="1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Want to use the full capacity of each middlebox instance; do not overload any instance</a:t>
            </a:r>
          </a:p>
          <a:p>
            <a:r>
              <a:rPr lang="en-US" dirty="0" smtClean="0"/>
              <a:t>Simple approach: Divide flows</a:t>
            </a:r>
            <a:br>
              <a:rPr lang="en-US" dirty="0" smtClean="0"/>
            </a:br>
            <a:r>
              <a:rPr lang="en-US" dirty="0" smtClean="0"/>
              <a:t>equally among all instances </a:t>
            </a:r>
            <a:br>
              <a:rPr lang="en-US" dirty="0" smtClean="0"/>
            </a:br>
            <a:r>
              <a:rPr lang="en-US" dirty="0" smtClean="0"/>
              <a:t>of the next middlebox</a:t>
            </a:r>
          </a:p>
          <a:p>
            <a:pPr lvl="1">
              <a:buNone/>
            </a:pPr>
            <a:r>
              <a:rPr lang="en-US" dirty="0" smtClean="0"/>
              <a:t>	Ignores network costs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674B-3BBF-4D1B-86EA-B49C8354B62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146" name="Picture 2" descr="C:\Users\agember\Documents\research\sigcomm2012\trunk\images\flowdist-or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0714" y="2971800"/>
            <a:ext cx="2736086" cy="3048000"/>
          </a:xfrm>
          <a:prstGeom prst="rect">
            <a:avLst/>
          </a:prstGeom>
          <a:noFill/>
        </p:spPr>
      </p:pic>
      <p:pic>
        <p:nvPicPr>
          <p:cNvPr id="6" name="Picture 5" descr="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4343400"/>
            <a:ext cx="381000" cy="38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Network-Aware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 instances of the next middlebox which have better link quality (e.g., in same rack)</a:t>
            </a:r>
          </a:p>
          <a:p>
            <a:pPr lvl="1"/>
            <a:r>
              <a:rPr lang="en-US" dirty="0" smtClean="0"/>
              <a:t>Each instance should still get</a:t>
            </a:r>
            <a:br>
              <a:rPr lang="en-US" dirty="0" smtClean="0"/>
            </a:br>
            <a:r>
              <a:rPr lang="en-US" dirty="0" smtClean="0"/>
              <a:t>an equal number of flows</a:t>
            </a:r>
          </a:p>
          <a:p>
            <a:pPr lvl="1"/>
            <a:r>
              <a:rPr lang="en-US" dirty="0" smtClean="0"/>
              <a:t>Easier with Under-the-Cloud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674B-3BBF-4D1B-86EA-B49C8354B62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2" descr="C:\Users\agember\Documents\research\sigcomm2012\trunk\images\flowdist-sm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0714" y="2971800"/>
            <a:ext cx="2736086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possible Under-the-Cloud</a:t>
            </a:r>
          </a:p>
          <a:p>
            <a:r>
              <a:rPr lang="en-US" dirty="0" smtClean="0"/>
              <a:t>Initial placement</a:t>
            </a:r>
          </a:p>
          <a:p>
            <a:pPr lvl="1"/>
            <a:r>
              <a:rPr lang="en-US" dirty="0" smtClean="0"/>
              <a:t>Divide logical topology into clusters – want fewer clusters and minimal traffic flow between clusters</a:t>
            </a:r>
          </a:p>
          <a:p>
            <a:pPr lvl="1"/>
            <a:r>
              <a:rPr lang="en-US" dirty="0" smtClean="0"/>
              <a:t>Assign clusters to racks – choose racks with maximum available bandwidth between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674B-3BBF-4D1B-86EA-B49C8354B62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 descr="ser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5638800"/>
            <a:ext cx="914400" cy="914400"/>
          </a:xfrm>
          <a:prstGeom prst="rect">
            <a:avLst/>
          </a:prstGeom>
        </p:spPr>
      </p:pic>
      <p:pic>
        <p:nvPicPr>
          <p:cNvPr id="6" name="Picture 5" descr="cisco_swit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1200" y="5181600"/>
            <a:ext cx="762000" cy="319216"/>
          </a:xfrm>
          <a:prstGeom prst="rect">
            <a:avLst/>
          </a:prstGeom>
        </p:spPr>
      </p:pic>
      <p:pic>
        <p:nvPicPr>
          <p:cNvPr id="7" name="Picture 6" descr="ser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5715000"/>
            <a:ext cx="914400" cy="914400"/>
          </a:xfrm>
          <a:prstGeom prst="rect">
            <a:avLst/>
          </a:prstGeom>
        </p:spPr>
      </p:pic>
      <p:pic>
        <p:nvPicPr>
          <p:cNvPr id="8" name="Picture 7" descr="ser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5791200"/>
            <a:ext cx="914400" cy="914400"/>
          </a:xfrm>
          <a:prstGeom prst="rect">
            <a:avLst/>
          </a:prstGeom>
        </p:spPr>
      </p:pic>
      <p:cxnSp>
        <p:nvCxnSpPr>
          <p:cNvPr id="9" name="Straight Connector 8"/>
          <p:cNvCxnSpPr>
            <a:stCxn id="6" idx="2"/>
          </p:cNvCxnSpPr>
          <p:nvPr/>
        </p:nvCxnSpPr>
        <p:spPr>
          <a:xfrm flipH="1">
            <a:off x="2286000" y="5500816"/>
            <a:ext cx="76200" cy="2903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2"/>
          </p:cNvCxnSpPr>
          <p:nvPr/>
        </p:nvCxnSpPr>
        <p:spPr>
          <a:xfrm flipH="1">
            <a:off x="1981200" y="5500816"/>
            <a:ext cx="381000" cy="214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2"/>
          </p:cNvCxnSpPr>
          <p:nvPr/>
        </p:nvCxnSpPr>
        <p:spPr>
          <a:xfrm flipH="1">
            <a:off x="1676400" y="5500816"/>
            <a:ext cx="685800" cy="1379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ser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5638800"/>
            <a:ext cx="914400" cy="914400"/>
          </a:xfrm>
          <a:prstGeom prst="rect">
            <a:avLst/>
          </a:prstGeom>
        </p:spPr>
      </p:pic>
      <p:pic>
        <p:nvPicPr>
          <p:cNvPr id="13" name="Picture 12" descr="cisco_swit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5181600"/>
            <a:ext cx="762000" cy="319216"/>
          </a:xfrm>
          <a:prstGeom prst="rect">
            <a:avLst/>
          </a:prstGeom>
        </p:spPr>
      </p:pic>
      <p:pic>
        <p:nvPicPr>
          <p:cNvPr id="14" name="Picture 13" descr="ser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5715000"/>
            <a:ext cx="914400" cy="914400"/>
          </a:xfrm>
          <a:prstGeom prst="rect">
            <a:avLst/>
          </a:prstGeom>
        </p:spPr>
      </p:pic>
      <p:pic>
        <p:nvPicPr>
          <p:cNvPr id="15" name="Picture 14" descr="ser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5200" y="5791200"/>
            <a:ext cx="914400" cy="914400"/>
          </a:xfrm>
          <a:prstGeom prst="rect">
            <a:avLst/>
          </a:prstGeom>
        </p:spPr>
      </p:pic>
      <p:cxnSp>
        <p:nvCxnSpPr>
          <p:cNvPr id="16" name="Straight Connector 15"/>
          <p:cNvCxnSpPr>
            <a:stCxn id="13" idx="2"/>
          </p:cNvCxnSpPr>
          <p:nvPr/>
        </p:nvCxnSpPr>
        <p:spPr>
          <a:xfrm flipH="1">
            <a:off x="3962400" y="5500816"/>
            <a:ext cx="76200" cy="2903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2"/>
          </p:cNvCxnSpPr>
          <p:nvPr/>
        </p:nvCxnSpPr>
        <p:spPr>
          <a:xfrm flipH="1">
            <a:off x="3657600" y="5500816"/>
            <a:ext cx="381000" cy="214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2"/>
          </p:cNvCxnSpPr>
          <p:nvPr/>
        </p:nvCxnSpPr>
        <p:spPr>
          <a:xfrm flipH="1">
            <a:off x="3352800" y="5500816"/>
            <a:ext cx="685800" cy="1379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5715000"/>
            <a:ext cx="914400" cy="914400"/>
          </a:xfrm>
          <a:prstGeom prst="rect">
            <a:avLst/>
          </a:prstGeom>
        </p:spPr>
      </p:pic>
      <p:pic>
        <p:nvPicPr>
          <p:cNvPr id="20" name="Picture 19" descr="cisco_swit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0" y="5181600"/>
            <a:ext cx="762000" cy="319216"/>
          </a:xfrm>
          <a:prstGeom prst="rect">
            <a:avLst/>
          </a:prstGeom>
        </p:spPr>
      </p:pic>
      <p:pic>
        <p:nvPicPr>
          <p:cNvPr id="21" name="Picture 20" descr="ser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0" y="5715000"/>
            <a:ext cx="914400" cy="914400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1600" y="5791200"/>
            <a:ext cx="914400" cy="914400"/>
          </a:xfrm>
          <a:prstGeom prst="rect">
            <a:avLst/>
          </a:prstGeom>
        </p:spPr>
      </p:pic>
      <p:cxnSp>
        <p:nvCxnSpPr>
          <p:cNvPr id="23" name="Straight Connector 22"/>
          <p:cNvCxnSpPr>
            <a:stCxn id="20" idx="2"/>
          </p:cNvCxnSpPr>
          <p:nvPr/>
        </p:nvCxnSpPr>
        <p:spPr>
          <a:xfrm flipH="1">
            <a:off x="5638800" y="5500816"/>
            <a:ext cx="76200" cy="2903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0" idx="2"/>
          </p:cNvCxnSpPr>
          <p:nvPr/>
        </p:nvCxnSpPr>
        <p:spPr>
          <a:xfrm flipH="1">
            <a:off x="5334000" y="5500816"/>
            <a:ext cx="381000" cy="214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2"/>
          </p:cNvCxnSpPr>
          <p:nvPr/>
        </p:nvCxnSpPr>
        <p:spPr>
          <a:xfrm flipH="1">
            <a:off x="5029200" y="5500816"/>
            <a:ext cx="685800" cy="1379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48400" y="5715000"/>
            <a:ext cx="914400" cy="914400"/>
          </a:xfrm>
          <a:prstGeom prst="rect">
            <a:avLst/>
          </a:prstGeom>
        </p:spPr>
      </p:pic>
      <p:pic>
        <p:nvPicPr>
          <p:cNvPr id="27" name="Picture 26" descr="cisco_swit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0400" y="5181600"/>
            <a:ext cx="762000" cy="319216"/>
          </a:xfrm>
          <a:prstGeom prst="rect">
            <a:avLst/>
          </a:prstGeom>
        </p:spPr>
      </p:pic>
      <p:pic>
        <p:nvPicPr>
          <p:cNvPr id="28" name="Picture 27" descr="ser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53200" y="5715000"/>
            <a:ext cx="914400" cy="914400"/>
          </a:xfrm>
          <a:prstGeom prst="rect">
            <a:avLst/>
          </a:prstGeom>
        </p:spPr>
      </p:pic>
      <p:pic>
        <p:nvPicPr>
          <p:cNvPr id="29" name="Picture 28" descr="ser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5791200"/>
            <a:ext cx="914400" cy="914400"/>
          </a:xfrm>
          <a:prstGeom prst="rect">
            <a:avLst/>
          </a:prstGeom>
        </p:spPr>
      </p:pic>
      <p:cxnSp>
        <p:nvCxnSpPr>
          <p:cNvPr id="30" name="Straight Connector 29"/>
          <p:cNvCxnSpPr>
            <a:stCxn id="27" idx="2"/>
          </p:cNvCxnSpPr>
          <p:nvPr/>
        </p:nvCxnSpPr>
        <p:spPr>
          <a:xfrm flipH="1">
            <a:off x="7315200" y="5500816"/>
            <a:ext cx="76200" cy="2903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2"/>
          </p:cNvCxnSpPr>
          <p:nvPr/>
        </p:nvCxnSpPr>
        <p:spPr>
          <a:xfrm flipH="1">
            <a:off x="7010400" y="5500816"/>
            <a:ext cx="381000" cy="214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2"/>
          </p:cNvCxnSpPr>
          <p:nvPr/>
        </p:nvCxnSpPr>
        <p:spPr>
          <a:xfrm flipH="1">
            <a:off x="6705600" y="5500816"/>
            <a:ext cx="685800" cy="1379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cisco_rout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35816" y="4724400"/>
            <a:ext cx="645584" cy="381000"/>
          </a:xfrm>
          <a:prstGeom prst="rect">
            <a:avLst/>
          </a:prstGeom>
        </p:spPr>
      </p:pic>
      <p:pic>
        <p:nvPicPr>
          <p:cNvPr id="34" name="Picture 33" descr="cisco_rout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24600" y="4745636"/>
            <a:ext cx="609600" cy="359764"/>
          </a:xfrm>
          <a:prstGeom prst="rect">
            <a:avLst/>
          </a:prstGeom>
        </p:spPr>
      </p:pic>
      <p:pic>
        <p:nvPicPr>
          <p:cNvPr id="35" name="Picture 34" descr="cisco_rout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4648200"/>
            <a:ext cx="609600" cy="359764"/>
          </a:xfrm>
          <a:prstGeom prst="rect">
            <a:avLst/>
          </a:prstGeom>
        </p:spPr>
      </p:pic>
      <p:cxnSp>
        <p:nvCxnSpPr>
          <p:cNvPr id="36" name="Straight Connector 35"/>
          <p:cNvCxnSpPr>
            <a:stCxn id="33" idx="2"/>
            <a:endCxn id="6" idx="0"/>
          </p:cNvCxnSpPr>
          <p:nvPr/>
        </p:nvCxnSpPr>
        <p:spPr>
          <a:xfrm flipH="1">
            <a:off x="2362200" y="5105400"/>
            <a:ext cx="896408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3" idx="2"/>
            <a:endCxn id="13" idx="0"/>
          </p:cNvCxnSpPr>
          <p:nvPr/>
        </p:nvCxnSpPr>
        <p:spPr>
          <a:xfrm>
            <a:off x="3258608" y="5105400"/>
            <a:ext cx="779992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4" idx="2"/>
            <a:endCxn id="27" idx="0"/>
          </p:cNvCxnSpPr>
          <p:nvPr/>
        </p:nvCxnSpPr>
        <p:spPr>
          <a:xfrm>
            <a:off x="6629400" y="5105400"/>
            <a:ext cx="762000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4" idx="2"/>
            <a:endCxn id="20" idx="0"/>
          </p:cNvCxnSpPr>
          <p:nvPr/>
        </p:nvCxnSpPr>
        <p:spPr>
          <a:xfrm flipH="1">
            <a:off x="5715000" y="5105400"/>
            <a:ext cx="914400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3"/>
          </p:cNvCxnSpPr>
          <p:nvPr/>
        </p:nvCxnSpPr>
        <p:spPr>
          <a:xfrm flipV="1">
            <a:off x="3581400" y="4828082"/>
            <a:ext cx="990600" cy="86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5" idx="3"/>
            <a:endCxn id="34" idx="1"/>
          </p:cNvCxnSpPr>
          <p:nvPr/>
        </p:nvCxnSpPr>
        <p:spPr>
          <a:xfrm>
            <a:off x="5181600" y="4828082"/>
            <a:ext cx="1143000" cy="974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2057400" y="6248400"/>
            <a:ext cx="381000" cy="381000"/>
            <a:chOff x="4114800" y="1981200"/>
            <a:chExt cx="685800" cy="685800"/>
          </a:xfrm>
        </p:grpSpPr>
        <p:sp>
          <p:nvSpPr>
            <p:cNvPr id="49" name="Rounded Rectangle 48"/>
            <p:cNvSpPr/>
            <p:nvPr/>
          </p:nvSpPr>
          <p:spPr>
            <a:xfrm>
              <a:off x="4114800" y="1981200"/>
              <a:ext cx="685800" cy="685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7" descr="C:\Users\agember\AppData\Local\Microsoft\Windows\Temporary Internet Files\Content.IE5\QZT0K7D8\MC90043471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14800" y="1981200"/>
              <a:ext cx="685800" cy="685800"/>
            </a:xfrm>
            <a:prstGeom prst="rect">
              <a:avLst/>
            </a:prstGeom>
            <a:noFill/>
          </p:spPr>
        </p:pic>
      </p:grpSp>
      <p:grpSp>
        <p:nvGrpSpPr>
          <p:cNvPr id="51" name="Group 50"/>
          <p:cNvGrpSpPr/>
          <p:nvPr/>
        </p:nvGrpSpPr>
        <p:grpSpPr>
          <a:xfrm>
            <a:off x="1219200" y="6096000"/>
            <a:ext cx="381000" cy="381000"/>
            <a:chOff x="4114800" y="1981200"/>
            <a:chExt cx="685800" cy="685800"/>
          </a:xfrm>
        </p:grpSpPr>
        <p:sp>
          <p:nvSpPr>
            <p:cNvPr id="52" name="Rounded Rectangle 51"/>
            <p:cNvSpPr/>
            <p:nvPr/>
          </p:nvSpPr>
          <p:spPr>
            <a:xfrm>
              <a:off x="4114800" y="1981200"/>
              <a:ext cx="685800" cy="685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7" descr="C:\Users\agember\AppData\Local\Microsoft\Windows\Temporary Internet Files\Content.IE5\QZT0K7D8\MC90043471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14800" y="1981200"/>
              <a:ext cx="685800" cy="685800"/>
            </a:xfrm>
            <a:prstGeom prst="rect">
              <a:avLst/>
            </a:prstGeom>
            <a:noFill/>
          </p:spPr>
        </p:pic>
      </p:grpSp>
      <p:pic>
        <p:nvPicPr>
          <p:cNvPr id="54" name="Picture 53" descr="glob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1200" y="5715000"/>
            <a:ext cx="552450" cy="552450"/>
          </a:xfrm>
          <a:prstGeom prst="rect">
            <a:avLst/>
          </a:prstGeom>
        </p:spPr>
      </p:pic>
      <p:pic>
        <p:nvPicPr>
          <p:cNvPr id="55" name="Picture 54" descr="glob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5638800"/>
            <a:ext cx="552450" cy="552450"/>
          </a:xfrm>
          <a:prstGeom prst="rect">
            <a:avLst/>
          </a:prstGeom>
        </p:spPr>
      </p:pic>
      <p:pic>
        <p:nvPicPr>
          <p:cNvPr id="56" name="Picture 55" descr="glob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3000" y="5562600"/>
            <a:ext cx="552450" cy="552450"/>
          </a:xfrm>
          <a:prstGeom prst="rect">
            <a:avLst/>
          </a:prstGeom>
        </p:spPr>
      </p:pic>
      <p:grpSp>
        <p:nvGrpSpPr>
          <p:cNvPr id="57" name="Group 12"/>
          <p:cNvGrpSpPr/>
          <p:nvPr/>
        </p:nvGrpSpPr>
        <p:grpSpPr>
          <a:xfrm>
            <a:off x="2971800" y="5715000"/>
            <a:ext cx="381000" cy="381000"/>
            <a:chOff x="5791200" y="3276600"/>
            <a:chExt cx="685800" cy="685800"/>
          </a:xfrm>
        </p:grpSpPr>
        <p:sp>
          <p:nvSpPr>
            <p:cNvPr id="58" name="Rounded Rectangle 57"/>
            <p:cNvSpPr/>
            <p:nvPr/>
          </p:nvSpPr>
          <p:spPr>
            <a:xfrm>
              <a:off x="5791200" y="3276600"/>
              <a:ext cx="685800" cy="685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58" descr="magnifying_glass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91200" y="3276600"/>
              <a:ext cx="628650" cy="62865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0" name="Group 12"/>
          <p:cNvGrpSpPr/>
          <p:nvPr/>
        </p:nvGrpSpPr>
        <p:grpSpPr>
          <a:xfrm>
            <a:off x="2971800" y="6172200"/>
            <a:ext cx="381000" cy="381000"/>
            <a:chOff x="5791200" y="3276600"/>
            <a:chExt cx="685800" cy="685800"/>
          </a:xfrm>
        </p:grpSpPr>
        <p:sp>
          <p:nvSpPr>
            <p:cNvPr id="61" name="Rounded Rectangle 60"/>
            <p:cNvSpPr/>
            <p:nvPr/>
          </p:nvSpPr>
          <p:spPr>
            <a:xfrm>
              <a:off x="5791200" y="3276600"/>
              <a:ext cx="685800" cy="685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61" descr="magnifying_glass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91200" y="3276600"/>
              <a:ext cx="628650" cy="62865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middlebox instance placement</a:t>
            </a:r>
          </a:p>
          <a:p>
            <a:pPr lvl="1"/>
            <a:r>
              <a:rPr lang="en-US" dirty="0" smtClean="0"/>
              <a:t>Prefer same racks as input or output VMs</a:t>
            </a:r>
          </a:p>
          <a:p>
            <a:pPr lvl="1"/>
            <a:r>
              <a:rPr lang="en-US" dirty="0" smtClean="0"/>
              <a:t>Otherwise, pick rack with maximum available bandwidth to rack(s) with input and output VMs</a:t>
            </a:r>
          </a:p>
          <a:p>
            <a:pPr lvl="1"/>
            <a:r>
              <a:rPr lang="en-US" dirty="0" smtClean="0"/>
              <a:t>Assume network-aware flow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674B-3BBF-4D1B-86EA-B49C8354B62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6" name="Picture 55" descr="ser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5638800"/>
            <a:ext cx="914400" cy="914400"/>
          </a:xfrm>
          <a:prstGeom prst="rect">
            <a:avLst/>
          </a:prstGeom>
        </p:spPr>
      </p:pic>
      <p:pic>
        <p:nvPicPr>
          <p:cNvPr id="57" name="Picture 56" descr="cisco_swit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1200" y="5181600"/>
            <a:ext cx="762000" cy="319216"/>
          </a:xfrm>
          <a:prstGeom prst="rect">
            <a:avLst/>
          </a:prstGeom>
        </p:spPr>
      </p:pic>
      <p:pic>
        <p:nvPicPr>
          <p:cNvPr id="58" name="Picture 57" descr="ser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5715000"/>
            <a:ext cx="914400" cy="914400"/>
          </a:xfrm>
          <a:prstGeom prst="rect">
            <a:avLst/>
          </a:prstGeom>
        </p:spPr>
      </p:pic>
      <p:pic>
        <p:nvPicPr>
          <p:cNvPr id="59" name="Picture 58" descr="ser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5791200"/>
            <a:ext cx="914400" cy="914400"/>
          </a:xfrm>
          <a:prstGeom prst="rect">
            <a:avLst/>
          </a:prstGeom>
        </p:spPr>
      </p:pic>
      <p:cxnSp>
        <p:nvCxnSpPr>
          <p:cNvPr id="60" name="Straight Connector 59"/>
          <p:cNvCxnSpPr>
            <a:stCxn id="57" idx="2"/>
          </p:cNvCxnSpPr>
          <p:nvPr/>
        </p:nvCxnSpPr>
        <p:spPr>
          <a:xfrm flipH="1">
            <a:off x="2286000" y="5500816"/>
            <a:ext cx="76200" cy="2903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7" idx="2"/>
          </p:cNvCxnSpPr>
          <p:nvPr/>
        </p:nvCxnSpPr>
        <p:spPr>
          <a:xfrm flipH="1">
            <a:off x="1981200" y="5500816"/>
            <a:ext cx="381000" cy="214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7" idx="2"/>
          </p:cNvCxnSpPr>
          <p:nvPr/>
        </p:nvCxnSpPr>
        <p:spPr>
          <a:xfrm flipH="1">
            <a:off x="1676400" y="5500816"/>
            <a:ext cx="685800" cy="1379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3" name="Picture 62" descr="ser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5638800"/>
            <a:ext cx="914400" cy="914400"/>
          </a:xfrm>
          <a:prstGeom prst="rect">
            <a:avLst/>
          </a:prstGeom>
        </p:spPr>
      </p:pic>
      <p:pic>
        <p:nvPicPr>
          <p:cNvPr id="64" name="Picture 63" descr="cisco_swit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5181600"/>
            <a:ext cx="762000" cy="319216"/>
          </a:xfrm>
          <a:prstGeom prst="rect">
            <a:avLst/>
          </a:prstGeom>
        </p:spPr>
      </p:pic>
      <p:pic>
        <p:nvPicPr>
          <p:cNvPr id="65" name="Picture 64" descr="ser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5715000"/>
            <a:ext cx="914400" cy="914400"/>
          </a:xfrm>
          <a:prstGeom prst="rect">
            <a:avLst/>
          </a:prstGeom>
        </p:spPr>
      </p:pic>
      <p:pic>
        <p:nvPicPr>
          <p:cNvPr id="66" name="Picture 65" descr="ser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5200" y="5791200"/>
            <a:ext cx="914400" cy="914400"/>
          </a:xfrm>
          <a:prstGeom prst="rect">
            <a:avLst/>
          </a:prstGeom>
        </p:spPr>
      </p:pic>
      <p:cxnSp>
        <p:nvCxnSpPr>
          <p:cNvPr id="67" name="Straight Connector 66"/>
          <p:cNvCxnSpPr>
            <a:stCxn id="64" idx="2"/>
          </p:cNvCxnSpPr>
          <p:nvPr/>
        </p:nvCxnSpPr>
        <p:spPr>
          <a:xfrm flipH="1">
            <a:off x="3962400" y="5500816"/>
            <a:ext cx="76200" cy="2903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4" idx="2"/>
          </p:cNvCxnSpPr>
          <p:nvPr/>
        </p:nvCxnSpPr>
        <p:spPr>
          <a:xfrm flipH="1">
            <a:off x="3657600" y="5500816"/>
            <a:ext cx="381000" cy="214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4" idx="2"/>
          </p:cNvCxnSpPr>
          <p:nvPr/>
        </p:nvCxnSpPr>
        <p:spPr>
          <a:xfrm flipH="1">
            <a:off x="3352800" y="5500816"/>
            <a:ext cx="685800" cy="1379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0" name="Picture 69" descr="ser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5715000"/>
            <a:ext cx="914400" cy="914400"/>
          </a:xfrm>
          <a:prstGeom prst="rect">
            <a:avLst/>
          </a:prstGeom>
        </p:spPr>
      </p:pic>
      <p:pic>
        <p:nvPicPr>
          <p:cNvPr id="71" name="Picture 70" descr="cisco_swit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0" y="5181600"/>
            <a:ext cx="762000" cy="319216"/>
          </a:xfrm>
          <a:prstGeom prst="rect">
            <a:avLst/>
          </a:prstGeom>
        </p:spPr>
      </p:pic>
      <p:pic>
        <p:nvPicPr>
          <p:cNvPr id="72" name="Picture 71" descr="ser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0" y="5715000"/>
            <a:ext cx="914400" cy="914400"/>
          </a:xfrm>
          <a:prstGeom prst="rect">
            <a:avLst/>
          </a:prstGeom>
        </p:spPr>
      </p:pic>
      <p:pic>
        <p:nvPicPr>
          <p:cNvPr id="73" name="Picture 72" descr="ser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1600" y="5791200"/>
            <a:ext cx="914400" cy="914400"/>
          </a:xfrm>
          <a:prstGeom prst="rect">
            <a:avLst/>
          </a:prstGeom>
        </p:spPr>
      </p:pic>
      <p:cxnSp>
        <p:nvCxnSpPr>
          <p:cNvPr id="74" name="Straight Connector 73"/>
          <p:cNvCxnSpPr>
            <a:stCxn id="71" idx="2"/>
          </p:cNvCxnSpPr>
          <p:nvPr/>
        </p:nvCxnSpPr>
        <p:spPr>
          <a:xfrm flipH="1">
            <a:off x="5638800" y="5500816"/>
            <a:ext cx="76200" cy="2903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71" idx="2"/>
          </p:cNvCxnSpPr>
          <p:nvPr/>
        </p:nvCxnSpPr>
        <p:spPr>
          <a:xfrm flipH="1">
            <a:off x="5334000" y="5500816"/>
            <a:ext cx="381000" cy="214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1" idx="2"/>
          </p:cNvCxnSpPr>
          <p:nvPr/>
        </p:nvCxnSpPr>
        <p:spPr>
          <a:xfrm flipH="1">
            <a:off x="5029200" y="5500816"/>
            <a:ext cx="685800" cy="1379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 descr="ser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48400" y="5715000"/>
            <a:ext cx="914400" cy="914400"/>
          </a:xfrm>
          <a:prstGeom prst="rect">
            <a:avLst/>
          </a:prstGeom>
        </p:spPr>
      </p:pic>
      <p:pic>
        <p:nvPicPr>
          <p:cNvPr id="78" name="Picture 77" descr="cisco_swit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0400" y="5181600"/>
            <a:ext cx="762000" cy="319216"/>
          </a:xfrm>
          <a:prstGeom prst="rect">
            <a:avLst/>
          </a:prstGeom>
        </p:spPr>
      </p:pic>
      <p:pic>
        <p:nvPicPr>
          <p:cNvPr id="79" name="Picture 78" descr="ser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53200" y="5715000"/>
            <a:ext cx="914400" cy="914400"/>
          </a:xfrm>
          <a:prstGeom prst="rect">
            <a:avLst/>
          </a:prstGeom>
        </p:spPr>
      </p:pic>
      <p:pic>
        <p:nvPicPr>
          <p:cNvPr id="80" name="Picture 79" descr="ser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5791200"/>
            <a:ext cx="914400" cy="914400"/>
          </a:xfrm>
          <a:prstGeom prst="rect">
            <a:avLst/>
          </a:prstGeom>
        </p:spPr>
      </p:pic>
      <p:cxnSp>
        <p:nvCxnSpPr>
          <p:cNvPr id="81" name="Straight Connector 80"/>
          <p:cNvCxnSpPr>
            <a:stCxn id="78" idx="2"/>
          </p:cNvCxnSpPr>
          <p:nvPr/>
        </p:nvCxnSpPr>
        <p:spPr>
          <a:xfrm flipH="1">
            <a:off x="7315200" y="5500816"/>
            <a:ext cx="76200" cy="2903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8" idx="2"/>
          </p:cNvCxnSpPr>
          <p:nvPr/>
        </p:nvCxnSpPr>
        <p:spPr>
          <a:xfrm flipH="1">
            <a:off x="7010400" y="5500816"/>
            <a:ext cx="381000" cy="214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8" idx="2"/>
          </p:cNvCxnSpPr>
          <p:nvPr/>
        </p:nvCxnSpPr>
        <p:spPr>
          <a:xfrm flipH="1">
            <a:off x="6705600" y="5500816"/>
            <a:ext cx="685800" cy="1379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4" name="Picture 83" descr="cisco_rout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35816" y="4724400"/>
            <a:ext cx="645584" cy="381000"/>
          </a:xfrm>
          <a:prstGeom prst="rect">
            <a:avLst/>
          </a:prstGeom>
        </p:spPr>
      </p:pic>
      <p:pic>
        <p:nvPicPr>
          <p:cNvPr id="85" name="Picture 84" descr="cisco_rout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24600" y="4745636"/>
            <a:ext cx="609600" cy="359764"/>
          </a:xfrm>
          <a:prstGeom prst="rect">
            <a:avLst/>
          </a:prstGeom>
        </p:spPr>
      </p:pic>
      <p:pic>
        <p:nvPicPr>
          <p:cNvPr id="86" name="Picture 85" descr="cisco_rout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4648200"/>
            <a:ext cx="609600" cy="359764"/>
          </a:xfrm>
          <a:prstGeom prst="rect">
            <a:avLst/>
          </a:prstGeom>
        </p:spPr>
      </p:pic>
      <p:cxnSp>
        <p:nvCxnSpPr>
          <p:cNvPr id="87" name="Straight Connector 86"/>
          <p:cNvCxnSpPr>
            <a:stCxn id="84" idx="2"/>
            <a:endCxn id="57" idx="0"/>
          </p:cNvCxnSpPr>
          <p:nvPr/>
        </p:nvCxnSpPr>
        <p:spPr>
          <a:xfrm flipH="1">
            <a:off x="2362200" y="5105400"/>
            <a:ext cx="896408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4" idx="2"/>
            <a:endCxn id="64" idx="0"/>
          </p:cNvCxnSpPr>
          <p:nvPr/>
        </p:nvCxnSpPr>
        <p:spPr>
          <a:xfrm>
            <a:off x="3258608" y="5105400"/>
            <a:ext cx="779992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5" idx="2"/>
            <a:endCxn id="78" idx="0"/>
          </p:cNvCxnSpPr>
          <p:nvPr/>
        </p:nvCxnSpPr>
        <p:spPr>
          <a:xfrm>
            <a:off x="6629400" y="5105400"/>
            <a:ext cx="762000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5" idx="2"/>
            <a:endCxn id="71" idx="0"/>
          </p:cNvCxnSpPr>
          <p:nvPr/>
        </p:nvCxnSpPr>
        <p:spPr>
          <a:xfrm flipH="1">
            <a:off x="5715000" y="5105400"/>
            <a:ext cx="914400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4" idx="3"/>
          </p:cNvCxnSpPr>
          <p:nvPr/>
        </p:nvCxnSpPr>
        <p:spPr>
          <a:xfrm flipV="1">
            <a:off x="3581400" y="4828082"/>
            <a:ext cx="990600" cy="86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6" idx="3"/>
            <a:endCxn id="85" idx="1"/>
          </p:cNvCxnSpPr>
          <p:nvPr/>
        </p:nvCxnSpPr>
        <p:spPr>
          <a:xfrm>
            <a:off x="5181600" y="4828082"/>
            <a:ext cx="1143000" cy="974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2057400" y="6248400"/>
            <a:ext cx="381000" cy="381000"/>
            <a:chOff x="4114800" y="1981200"/>
            <a:chExt cx="685800" cy="685800"/>
          </a:xfrm>
        </p:grpSpPr>
        <p:sp>
          <p:nvSpPr>
            <p:cNvPr id="94" name="Rounded Rectangle 93"/>
            <p:cNvSpPr/>
            <p:nvPr/>
          </p:nvSpPr>
          <p:spPr>
            <a:xfrm>
              <a:off x="4114800" y="1981200"/>
              <a:ext cx="685800" cy="685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Picture 7" descr="C:\Users\agember\AppData\Local\Microsoft\Windows\Temporary Internet Files\Content.IE5\QZT0K7D8\MC90043471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14800" y="1981200"/>
              <a:ext cx="685800" cy="685800"/>
            </a:xfrm>
            <a:prstGeom prst="rect">
              <a:avLst/>
            </a:prstGeom>
            <a:noFill/>
          </p:spPr>
        </p:pic>
      </p:grpSp>
      <p:grpSp>
        <p:nvGrpSpPr>
          <p:cNvPr id="96" name="Group 95"/>
          <p:cNvGrpSpPr/>
          <p:nvPr/>
        </p:nvGrpSpPr>
        <p:grpSpPr>
          <a:xfrm>
            <a:off x="1219200" y="6096000"/>
            <a:ext cx="381000" cy="381000"/>
            <a:chOff x="4114800" y="1981200"/>
            <a:chExt cx="685800" cy="685800"/>
          </a:xfrm>
        </p:grpSpPr>
        <p:sp>
          <p:nvSpPr>
            <p:cNvPr id="97" name="Rounded Rectangle 96"/>
            <p:cNvSpPr/>
            <p:nvPr/>
          </p:nvSpPr>
          <p:spPr>
            <a:xfrm>
              <a:off x="4114800" y="1981200"/>
              <a:ext cx="685800" cy="685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Picture 7" descr="C:\Users\agember\AppData\Local\Microsoft\Windows\Temporary Internet Files\Content.IE5\QZT0K7D8\MC90043471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14800" y="1981200"/>
              <a:ext cx="685800" cy="685800"/>
            </a:xfrm>
            <a:prstGeom prst="rect">
              <a:avLst/>
            </a:prstGeom>
            <a:noFill/>
          </p:spPr>
        </p:pic>
      </p:grpSp>
      <p:pic>
        <p:nvPicPr>
          <p:cNvPr id="99" name="Picture 98" descr="glob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1200" y="5715000"/>
            <a:ext cx="552450" cy="552450"/>
          </a:xfrm>
          <a:prstGeom prst="rect">
            <a:avLst/>
          </a:prstGeom>
        </p:spPr>
      </p:pic>
      <p:pic>
        <p:nvPicPr>
          <p:cNvPr id="100" name="Picture 99" descr="glob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5638800"/>
            <a:ext cx="552450" cy="552450"/>
          </a:xfrm>
          <a:prstGeom prst="rect">
            <a:avLst/>
          </a:prstGeom>
        </p:spPr>
      </p:pic>
      <p:pic>
        <p:nvPicPr>
          <p:cNvPr id="101" name="Picture 100" descr="glob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3000" y="5562600"/>
            <a:ext cx="552450" cy="552450"/>
          </a:xfrm>
          <a:prstGeom prst="rect">
            <a:avLst/>
          </a:prstGeom>
        </p:spPr>
      </p:pic>
      <p:grpSp>
        <p:nvGrpSpPr>
          <p:cNvPr id="102" name="Group 12"/>
          <p:cNvGrpSpPr/>
          <p:nvPr/>
        </p:nvGrpSpPr>
        <p:grpSpPr>
          <a:xfrm>
            <a:off x="2971800" y="5715000"/>
            <a:ext cx="381000" cy="381000"/>
            <a:chOff x="5791200" y="3276600"/>
            <a:chExt cx="685800" cy="685800"/>
          </a:xfrm>
        </p:grpSpPr>
        <p:sp>
          <p:nvSpPr>
            <p:cNvPr id="103" name="Rounded Rectangle 102"/>
            <p:cNvSpPr/>
            <p:nvPr/>
          </p:nvSpPr>
          <p:spPr>
            <a:xfrm>
              <a:off x="5791200" y="3276600"/>
              <a:ext cx="685800" cy="685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" name="Picture 103" descr="magnifying_glass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91200" y="3276600"/>
              <a:ext cx="628650" cy="62865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5" name="Group 12"/>
          <p:cNvGrpSpPr/>
          <p:nvPr/>
        </p:nvGrpSpPr>
        <p:grpSpPr>
          <a:xfrm>
            <a:off x="2971800" y="6172200"/>
            <a:ext cx="381000" cy="381000"/>
            <a:chOff x="5791200" y="3276600"/>
            <a:chExt cx="685800" cy="685800"/>
          </a:xfrm>
        </p:grpSpPr>
        <p:sp>
          <p:nvSpPr>
            <p:cNvPr id="106" name="Rounded Rectangle 105"/>
            <p:cNvSpPr/>
            <p:nvPr/>
          </p:nvSpPr>
          <p:spPr>
            <a:xfrm>
              <a:off x="5791200" y="3276600"/>
              <a:ext cx="685800" cy="685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Picture 106" descr="magnifying_glass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91200" y="3276600"/>
              <a:ext cx="628650" cy="62865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8" name="Group 107"/>
          <p:cNvGrpSpPr/>
          <p:nvPr/>
        </p:nvGrpSpPr>
        <p:grpSpPr>
          <a:xfrm>
            <a:off x="4572000" y="6172200"/>
            <a:ext cx="381000" cy="381000"/>
            <a:chOff x="4114800" y="1981200"/>
            <a:chExt cx="685800" cy="685800"/>
          </a:xfrm>
        </p:grpSpPr>
        <p:sp>
          <p:nvSpPr>
            <p:cNvPr id="109" name="Rounded Rectangle 108"/>
            <p:cNvSpPr/>
            <p:nvPr/>
          </p:nvSpPr>
          <p:spPr>
            <a:xfrm>
              <a:off x="4114800" y="1981200"/>
              <a:ext cx="685800" cy="685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0" name="Picture 7" descr="C:\Users\agember\AppData\Local\Microsoft\Windows\Temporary Internet Files\Content.IE5\QZT0K7D8\MC90043471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14800" y="1981200"/>
              <a:ext cx="685800" cy="6858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200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err="1" smtClean="0">
                <a:solidFill>
                  <a:schemeClr val="tx1"/>
                </a:solidFill>
                <a:cs typeface="Arial" pitchFamily="34" charset="0"/>
              </a:rPr>
              <a:t>Theophilus</a:t>
            </a:r>
            <a:r>
              <a:rPr lang="en-US" sz="2800" dirty="0" smtClean="0">
                <a:solidFill>
                  <a:schemeClr val="tx1"/>
                </a:solidFill>
                <a:cs typeface="Arial" pitchFamily="34" charset="0"/>
              </a:rPr>
              <a:t> Benson*, </a:t>
            </a:r>
            <a:r>
              <a:rPr lang="en-US" sz="2800" dirty="0" err="1" smtClean="0">
                <a:solidFill>
                  <a:schemeClr val="tx1"/>
                </a:solidFill>
                <a:cs typeface="Arial" pitchFamily="34" charset="0"/>
              </a:rPr>
              <a:t>Aditya</a:t>
            </a:r>
            <a:r>
              <a:rPr lang="en-US" sz="28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cs typeface="Arial" pitchFamily="34" charset="0"/>
              </a:rPr>
              <a:t>Akella</a:t>
            </a:r>
            <a:r>
              <a:rPr lang="en-US" sz="2800" dirty="0" smtClean="0">
                <a:solidFill>
                  <a:schemeClr val="tx1"/>
                </a:solidFill>
                <a:cs typeface="Arial" pitchFamily="34" charset="0"/>
              </a:rPr>
              <a:t>*,  David A. </a:t>
            </a:r>
            <a:r>
              <a:rPr lang="en-US" sz="2800" dirty="0" err="1" smtClean="0">
                <a:solidFill>
                  <a:schemeClr val="tx1"/>
                </a:solidFill>
                <a:cs typeface="Arial" pitchFamily="34" charset="0"/>
              </a:rPr>
              <a:t>Maltz</a:t>
            </a:r>
            <a:r>
              <a:rPr lang="en-US" sz="2800" baseline="30000" dirty="0" smtClean="0">
                <a:solidFill>
                  <a:schemeClr val="tx1"/>
                </a:solidFill>
                <a:cs typeface="Arial" pitchFamily="34" charset="0"/>
              </a:rPr>
              <a:t>+ </a:t>
            </a:r>
          </a:p>
          <a:p>
            <a:endParaRPr lang="en-US" sz="2800" baseline="30000" dirty="0" smtClean="0">
              <a:solidFill>
                <a:schemeClr val="tx1"/>
              </a:solidFill>
              <a:cs typeface="Arial" pitchFamily="34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cs typeface="Arial" pitchFamily="34" charset="0"/>
              </a:rPr>
              <a:t>*University of  Wisconsin, Madison</a:t>
            </a:r>
          </a:p>
          <a:p>
            <a:r>
              <a:rPr lang="en-US" sz="2800" baseline="30000" dirty="0" smtClean="0">
                <a:solidFill>
                  <a:schemeClr val="tx1"/>
                </a:solidFill>
                <a:cs typeface="Arial" pitchFamily="34" charset="0"/>
              </a:rPr>
              <a:t>+</a:t>
            </a:r>
            <a:r>
              <a:rPr lang="en-US" sz="2800" dirty="0" smtClean="0">
                <a:solidFill>
                  <a:schemeClr val="tx1"/>
                </a:solidFill>
                <a:cs typeface="Arial" pitchFamily="34" charset="0"/>
              </a:rPr>
              <a:t>Microsoft Research</a:t>
            </a:r>
            <a:endParaRPr lang="en-US" sz="28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  <a:cs typeface="Arial" pitchFamily="34" charset="0"/>
              </a:rPr>
              <a:t>Network Traffic Characteristics of Data Centers in the Wild</a:t>
            </a:r>
            <a:endParaRPr lang="en-US" dirty="0"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ransition advTm="12231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The Case for Understanding Data Center Traffic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>
                <a:cs typeface="Arial" pitchFamily="34" charset="0"/>
              </a:rPr>
              <a:t>Better understanding </a:t>
            </a:r>
            <a:r>
              <a:rPr lang="en-US" sz="2800" dirty="0" smtClean="0">
                <a:cs typeface="Arial" pitchFamily="34" charset="0"/>
                <a:sym typeface="Wingdings" pitchFamily="2" charset="2"/>
              </a:rPr>
              <a:t> better techniques</a:t>
            </a:r>
            <a:br>
              <a:rPr lang="en-US" sz="2800" dirty="0" smtClean="0">
                <a:cs typeface="Arial" pitchFamily="34" charset="0"/>
                <a:sym typeface="Wingdings" pitchFamily="2" charset="2"/>
              </a:rPr>
            </a:br>
            <a:endParaRPr lang="en-US" sz="2800" dirty="0" smtClean="0">
              <a:cs typeface="Arial" pitchFamily="34" charset="0"/>
            </a:endParaRPr>
          </a:p>
          <a:p>
            <a:r>
              <a:rPr lang="en-US" sz="2800" dirty="0" smtClean="0">
                <a:cs typeface="Arial" pitchFamily="34" charset="0"/>
              </a:rPr>
              <a:t>Better traffic engineering techniques</a:t>
            </a:r>
          </a:p>
          <a:p>
            <a:pPr lvl="1"/>
            <a:r>
              <a:rPr lang="en-US" sz="2400" dirty="0" smtClean="0">
                <a:cs typeface="Arial" pitchFamily="34" charset="0"/>
              </a:rPr>
              <a:t>Avoid data losses</a:t>
            </a:r>
          </a:p>
          <a:p>
            <a:pPr lvl="1">
              <a:buNone/>
            </a:pPr>
            <a:endParaRPr lang="en-US" sz="2400" dirty="0" smtClean="0">
              <a:cs typeface="Arial" pitchFamily="34" charset="0"/>
            </a:endParaRPr>
          </a:p>
          <a:p>
            <a:r>
              <a:rPr lang="en-US" sz="2800" dirty="0" smtClean="0">
                <a:cs typeface="Arial" pitchFamily="34" charset="0"/>
              </a:rPr>
              <a:t>Better Quality of Service techniques</a:t>
            </a:r>
          </a:p>
          <a:p>
            <a:pPr lvl="1"/>
            <a:r>
              <a:rPr lang="en-US" sz="2400" dirty="0" smtClean="0">
                <a:cs typeface="Arial" pitchFamily="34" charset="0"/>
              </a:rPr>
              <a:t>Better control over jitter</a:t>
            </a:r>
          </a:p>
          <a:p>
            <a:pPr lvl="1">
              <a:buNone/>
            </a:pPr>
            <a:endParaRPr lang="en-US" sz="2400" dirty="0" smtClean="0">
              <a:cs typeface="Arial" pitchFamily="34" charset="0"/>
            </a:endParaRPr>
          </a:p>
          <a:p>
            <a:r>
              <a:rPr lang="en-US" sz="2800" dirty="0" smtClean="0">
                <a:cs typeface="Arial" pitchFamily="34" charset="0"/>
              </a:rPr>
              <a:t>Better energy footprint</a:t>
            </a:r>
          </a:p>
          <a:p>
            <a:pPr lvl="1"/>
            <a:r>
              <a:rPr lang="en-US" sz="2400" dirty="0" smtClean="0">
                <a:cs typeface="Arial" pitchFamily="34" charset="0"/>
              </a:rPr>
              <a:t>Energy proportional </a:t>
            </a:r>
            <a:r>
              <a:rPr lang="en-US" dirty="0" err="1" smtClean="0">
                <a:cs typeface="Arial" pitchFamily="34" charset="0"/>
              </a:rPr>
              <a:t>DCs</a:t>
            </a:r>
            <a:r>
              <a:rPr lang="en-US" sz="2400" dirty="0" smtClean="0">
                <a:cs typeface="Arial" pitchFamily="34" charset="0"/>
              </a:rPr>
              <a:t/>
            </a:r>
            <a:br>
              <a:rPr lang="en-US" sz="2400" dirty="0" smtClean="0">
                <a:cs typeface="Arial" pitchFamily="34" charset="0"/>
              </a:rPr>
            </a:br>
            <a:endParaRPr lang="en-US" sz="2400" dirty="0" smtClean="0">
              <a:cs typeface="Arial" pitchFamily="34" charset="0"/>
            </a:endParaRPr>
          </a:p>
          <a:p>
            <a:r>
              <a:rPr lang="en-US" dirty="0" smtClean="0">
                <a:cs typeface="Arial" pitchFamily="34" charset="0"/>
              </a:rPr>
              <a:t>Initial stab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 network level traffic + app relationships</a:t>
            </a:r>
            <a:endParaRPr lang="en-US" dirty="0"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1524000"/>
            <a:ext cx="2286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3733800"/>
            <a:ext cx="233349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 advTm="58766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n-lt"/>
                <a:cs typeface="Arial" pitchFamily="34" charset="0"/>
              </a:rPr>
              <a:t>Canonical Data Center Architecture</a:t>
            </a:r>
            <a:endParaRPr lang="en-US" dirty="0">
              <a:latin typeface="+mn-lt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1676400"/>
            <a:ext cx="6286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0600" y="2832101"/>
            <a:ext cx="88265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63700" y="4197351"/>
            <a:ext cx="6223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1619250"/>
            <a:ext cx="6286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32400" y="2832101"/>
            <a:ext cx="88265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87700" y="4197351"/>
            <a:ext cx="6223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54550" y="4197351"/>
            <a:ext cx="6223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78550" y="4197351"/>
            <a:ext cx="6223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Connector 15"/>
          <p:cNvCxnSpPr/>
          <p:nvPr/>
        </p:nvCxnSpPr>
        <p:spPr>
          <a:xfrm rot="5400000">
            <a:off x="2640808" y="2278857"/>
            <a:ext cx="609600" cy="50958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 flipV="1">
            <a:off x="2690815" y="2152650"/>
            <a:ext cx="2033587" cy="6858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657600" y="2228850"/>
            <a:ext cx="2005013" cy="6096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H="1">
            <a:off x="5079206" y="2255043"/>
            <a:ext cx="685800" cy="48101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1747839" y="3595688"/>
            <a:ext cx="838200" cy="39052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2852739" y="3567113"/>
            <a:ext cx="838200" cy="4476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4729162" y="3605213"/>
            <a:ext cx="838200" cy="3714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V="1">
            <a:off x="5834064" y="3557588"/>
            <a:ext cx="838200" cy="46672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V="1">
            <a:off x="1727154" y="5002215"/>
            <a:ext cx="504921" cy="31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2" idx="0"/>
          </p:cNvCxnSpPr>
          <p:nvPr/>
        </p:nvCxnSpPr>
        <p:spPr>
          <a:xfrm rot="5400000" flipH="1" flipV="1">
            <a:off x="3136086" y="4891858"/>
            <a:ext cx="506456" cy="22542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05"/>
          <p:cNvSpPr txBox="1">
            <a:spLocks noChangeArrowheads="1"/>
          </p:cNvSpPr>
          <p:nvPr/>
        </p:nvSpPr>
        <p:spPr bwMode="auto">
          <a:xfrm>
            <a:off x="323850" y="1771651"/>
            <a:ext cx="1447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cs typeface="Arial" pitchFamily="34" charset="0"/>
              </a:rPr>
              <a:t>Core (L3)</a:t>
            </a:r>
            <a:endParaRPr lang="en-US" sz="2000" b="1" dirty="0">
              <a:cs typeface="Arial" pitchFamily="34" charset="0"/>
            </a:endParaRPr>
          </a:p>
        </p:txBody>
      </p:sp>
      <p:sp>
        <p:nvSpPr>
          <p:cNvPr id="30" name="TextBox 107"/>
          <p:cNvSpPr txBox="1">
            <a:spLocks noChangeArrowheads="1"/>
          </p:cNvSpPr>
          <p:nvPr/>
        </p:nvSpPr>
        <p:spPr bwMode="auto">
          <a:xfrm>
            <a:off x="228600" y="3733801"/>
            <a:ext cx="173355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cs typeface="Arial" pitchFamily="34" charset="0"/>
              </a:rPr>
              <a:t>Edge (L2)</a:t>
            </a:r>
          </a:p>
          <a:p>
            <a:r>
              <a:rPr lang="en-US" sz="2000" b="1" dirty="0" smtClean="0">
                <a:cs typeface="Arial" pitchFamily="34" charset="0"/>
              </a:rPr>
              <a:t>Top-of-Rack</a:t>
            </a:r>
            <a:br>
              <a:rPr lang="en-US" sz="2000" b="1" dirty="0" smtClean="0">
                <a:cs typeface="Arial" pitchFamily="34" charset="0"/>
              </a:rPr>
            </a:br>
            <a:r>
              <a:rPr lang="en-US" sz="2000" b="1" dirty="0" smtClean="0">
                <a:cs typeface="Arial" pitchFamily="34" charset="0"/>
              </a:rPr>
              <a:t/>
            </a:r>
            <a:br>
              <a:rPr lang="en-US" sz="2000" b="1" dirty="0" smtClean="0">
                <a:cs typeface="Arial" pitchFamily="34" charset="0"/>
              </a:rPr>
            </a:br>
            <a:endParaRPr lang="en-US" sz="2000" b="1" dirty="0">
              <a:cs typeface="Arial" pitchFamily="34" charset="0"/>
            </a:endParaRPr>
          </a:p>
        </p:txBody>
      </p:sp>
      <p:sp>
        <p:nvSpPr>
          <p:cNvPr id="31" name="TextBox 108"/>
          <p:cNvSpPr txBox="1">
            <a:spLocks noChangeArrowheads="1"/>
          </p:cNvSpPr>
          <p:nvPr/>
        </p:nvSpPr>
        <p:spPr bwMode="auto">
          <a:xfrm>
            <a:off x="228600" y="2571690"/>
            <a:ext cx="2438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cs typeface="Arial" pitchFamily="34" charset="0"/>
              </a:rPr>
              <a:t>Aggregation (L2)</a:t>
            </a:r>
            <a:endParaRPr lang="en-US" sz="2000" b="1" dirty="0">
              <a:cs typeface="Arial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628650" y="2457451"/>
            <a:ext cx="60960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28650" y="3676651"/>
            <a:ext cx="60960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13"/>
          <p:cNvSpPr txBox="1">
            <a:spLocks noChangeArrowheads="1"/>
          </p:cNvSpPr>
          <p:nvPr/>
        </p:nvSpPr>
        <p:spPr bwMode="auto">
          <a:xfrm>
            <a:off x="-914400" y="4953000"/>
            <a:ext cx="2514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cs typeface="Arial" pitchFamily="34" charset="0"/>
              </a:rPr>
              <a:t>Application</a:t>
            </a:r>
            <a:endParaRPr lang="en-US" sz="2000" b="1" dirty="0">
              <a:cs typeface="Arial" pitchFamily="34" charset="0"/>
            </a:endParaRPr>
          </a:p>
          <a:p>
            <a:pPr algn="r"/>
            <a:r>
              <a:rPr lang="en-US" sz="2000" b="1" dirty="0">
                <a:cs typeface="Arial" pitchFamily="34" charset="0"/>
              </a:rPr>
              <a:t>servers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704850" y="4819651"/>
            <a:ext cx="60960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73370" y="5715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71600" y="5715000"/>
            <a:ext cx="60384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21170" y="5638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19400" y="5638800"/>
            <a:ext cx="60384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21370" y="5715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19600" y="5715000"/>
            <a:ext cx="60384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92970" y="5638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91200" y="5638800"/>
            <a:ext cx="60384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3" name="Straight Connector 52"/>
          <p:cNvCxnSpPr>
            <a:endCxn id="6" idx="2"/>
          </p:cNvCxnSpPr>
          <p:nvPr/>
        </p:nvCxnSpPr>
        <p:spPr>
          <a:xfrm rot="16200000" flipV="1">
            <a:off x="1889078" y="4829224"/>
            <a:ext cx="638271" cy="4667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9" idx="2"/>
          </p:cNvCxnSpPr>
          <p:nvPr/>
        </p:nvCxnSpPr>
        <p:spPr>
          <a:xfrm rot="16200000" flipV="1">
            <a:off x="3397251" y="4845051"/>
            <a:ext cx="590549" cy="387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158" descr="MCj04316160000[1]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0" y="5257800"/>
            <a:ext cx="457200" cy="457200"/>
          </a:xfrm>
          <a:prstGeom prst="rect">
            <a:avLst/>
          </a:prstGeom>
          <a:noFill/>
        </p:spPr>
      </p:pic>
      <p:pic>
        <p:nvPicPr>
          <p:cNvPr id="63" name="Picture 158" descr="MCj04316160000[1]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81400" y="5257800"/>
            <a:ext cx="457200" cy="457200"/>
          </a:xfrm>
          <a:prstGeom prst="rect">
            <a:avLst/>
          </a:prstGeom>
          <a:noFill/>
        </p:spPr>
      </p:pic>
      <p:pic>
        <p:nvPicPr>
          <p:cNvPr id="64" name="Picture 158" descr="MCj04316160000[1]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52600" y="5257800"/>
            <a:ext cx="457200" cy="457200"/>
          </a:xfrm>
          <a:prstGeom prst="rect">
            <a:avLst/>
          </a:prstGeom>
          <a:noFill/>
        </p:spPr>
      </p:pic>
      <p:pic>
        <p:nvPicPr>
          <p:cNvPr id="65" name="Picture 158" descr="MCj04316160000[1]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09800" y="5257800"/>
            <a:ext cx="457200" cy="457200"/>
          </a:xfrm>
          <a:prstGeom prst="rect">
            <a:avLst/>
          </a:prstGeom>
          <a:noFill/>
        </p:spPr>
      </p:pic>
      <p:cxnSp>
        <p:nvCxnSpPr>
          <p:cNvPr id="66" name="Straight Connector 65"/>
          <p:cNvCxnSpPr>
            <a:stCxn id="68" idx="0"/>
          </p:cNvCxnSpPr>
          <p:nvPr/>
        </p:nvCxnSpPr>
        <p:spPr>
          <a:xfrm rot="5400000" flipH="1" flipV="1">
            <a:off x="4583886" y="4815658"/>
            <a:ext cx="506456" cy="22542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16200000" flipV="1">
            <a:off x="4845051" y="4768851"/>
            <a:ext cx="590549" cy="387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158" descr="MCj04316160000[1]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95800" y="5181600"/>
            <a:ext cx="457200" cy="457200"/>
          </a:xfrm>
          <a:prstGeom prst="rect">
            <a:avLst/>
          </a:prstGeom>
          <a:noFill/>
        </p:spPr>
      </p:pic>
      <p:pic>
        <p:nvPicPr>
          <p:cNvPr id="69" name="Picture 158" descr="MCj04316160000[1]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29200" y="5181600"/>
            <a:ext cx="457200" cy="457200"/>
          </a:xfrm>
          <a:prstGeom prst="rect">
            <a:avLst/>
          </a:prstGeom>
          <a:noFill/>
        </p:spPr>
      </p:pic>
      <p:cxnSp>
        <p:nvCxnSpPr>
          <p:cNvPr id="70" name="Straight Connector 69"/>
          <p:cNvCxnSpPr>
            <a:stCxn id="72" idx="0"/>
          </p:cNvCxnSpPr>
          <p:nvPr/>
        </p:nvCxnSpPr>
        <p:spPr>
          <a:xfrm rot="5400000" flipH="1" flipV="1">
            <a:off x="6107886" y="4815658"/>
            <a:ext cx="506456" cy="22542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6200000" flipV="1">
            <a:off x="6369051" y="4768851"/>
            <a:ext cx="590549" cy="387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158" descr="MCj04316160000[1]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19800" y="5181600"/>
            <a:ext cx="457200" cy="457200"/>
          </a:xfrm>
          <a:prstGeom prst="rect">
            <a:avLst/>
          </a:prstGeom>
          <a:noFill/>
        </p:spPr>
      </p:pic>
      <p:pic>
        <p:nvPicPr>
          <p:cNvPr id="73" name="Picture 158" descr="MCj04316160000[1]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53200" y="5181600"/>
            <a:ext cx="457200" cy="457200"/>
          </a:xfrm>
          <a:prstGeom prst="rect">
            <a:avLst/>
          </a:prstGeom>
          <a:noFill/>
        </p:spPr>
      </p:pic>
      <p:pic>
        <p:nvPicPr>
          <p:cNvPr id="60" name="Picture 2" descr="C:\Documents and Settings\Theophilus Benson\Local Settings\Temporary Internet Files\Content.IE5\70VQMJVO\MC900433829[1]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1240720">
            <a:off x="5507219" y="3449819"/>
            <a:ext cx="2895600" cy="2895600"/>
          </a:xfrm>
          <a:prstGeom prst="rect">
            <a:avLst/>
          </a:prstGeom>
          <a:noFill/>
        </p:spPr>
      </p:pic>
      <p:sp>
        <p:nvSpPr>
          <p:cNvPr id="61" name="Oval 60"/>
          <p:cNvSpPr/>
          <p:nvPr/>
        </p:nvSpPr>
        <p:spPr>
          <a:xfrm>
            <a:off x="2667000" y="5562600"/>
            <a:ext cx="12954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191000" y="5562600"/>
            <a:ext cx="12954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62600" y="5486400"/>
            <a:ext cx="12954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371600" y="5562600"/>
            <a:ext cx="12954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2" descr="C:\Documents and Settings\Theophilus Benson\Local Settings\Temporary Internet Files\Content.IE5\70VQMJVO\MC900433829[1]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1240720">
            <a:off x="1656805" y="-894807"/>
            <a:ext cx="7315200" cy="731520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0.00608 -0.15856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" y="-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500" fill="hold"/>
                                        <p:tgtEl>
                                          <p:spTgt spid="60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08 -0.15856 L -0.09392 -0.38079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" y="-111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61" grpId="0" animBg="1"/>
      <p:bldP spid="74" grpId="0" animBg="1"/>
      <p:bldP spid="75" grpId="0" animBg="1"/>
      <p:bldP spid="7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Middleboxes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Enterprises rely heavily </a:t>
            </a:r>
            <a:br>
              <a:rPr lang="en-US" dirty="0" smtClean="0"/>
            </a:br>
            <a:r>
              <a:rPr lang="en-US" dirty="0" smtClean="0"/>
              <a:t>on middleboxes for </a:t>
            </a:r>
            <a:br>
              <a:rPr lang="en-US" dirty="0" smtClean="0"/>
            </a:br>
            <a:r>
              <a:rPr lang="en-US" dirty="0" smtClean="0"/>
              <a:t>security and performance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Wide range of middleboxes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674B-3BBF-4D1B-86EA-B49C8354B62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38800" y="3581400"/>
            <a:ext cx="30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Sherry et al., SIGCOMM 2012</a:t>
            </a:r>
            <a:endParaRPr lang="en-US" dirty="0"/>
          </a:p>
        </p:txBody>
      </p:sp>
      <p:pic>
        <p:nvPicPr>
          <p:cNvPr id="7" name="Picture 6" descr="combo2_devices.ti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990600" y="4431268"/>
            <a:ext cx="4876800" cy="17030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410200" y="1524000"/>
            <a:ext cx="3276600" cy="2028568"/>
            <a:chOff x="914400" y="2743200"/>
            <a:chExt cx="3276600" cy="2028568"/>
          </a:xfrm>
        </p:grpSpPr>
        <p:pic>
          <p:nvPicPr>
            <p:cNvPr id="5" name="Picture 4" descr="combo2_trim.tif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val="0"/>
                </a:ext>
              </a:extLst>
            </a:blip>
            <a:srcRect r="21818"/>
            <a:stretch>
              <a:fillRect/>
            </a:stretch>
          </p:blipFill>
          <p:spPr>
            <a:xfrm>
              <a:off x="914400" y="2743200"/>
              <a:ext cx="3276600" cy="2016225"/>
            </a:xfrm>
            <a:prstGeom prst="rect">
              <a:avLst/>
            </a:prstGeom>
          </p:spPr>
        </p:pic>
        <p:pic>
          <p:nvPicPr>
            <p:cNvPr id="8" name="Picture 7" descr="combo2_trim.tif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val="0"/>
                </a:ext>
              </a:extLst>
            </a:blip>
            <a:srcRect l="69091" t="25888" r="2318" b="48412"/>
            <a:stretch>
              <a:fillRect/>
            </a:stretch>
          </p:blipFill>
          <p:spPr>
            <a:xfrm>
              <a:off x="914400" y="4343400"/>
              <a:ext cx="990600" cy="428368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810000" y="3048000"/>
              <a:ext cx="381000" cy="76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819400" y="6107668"/>
            <a:ext cx="30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Sherry et al., SIGCOMM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  <a:cs typeface="Arial" pitchFamily="34" charset="0"/>
              </a:rPr>
              <a:t>Dataset: Data Centers Studied</a:t>
            </a:r>
            <a:endParaRPr lang="en-US" sz="4000" dirty="0">
              <a:latin typeface="+mn-lt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886200" y="1524000"/>
          <a:ext cx="4967416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978"/>
                <a:gridCol w="869758"/>
                <a:gridCol w="1496572"/>
                <a:gridCol w="11121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DC Role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DC</a:t>
                      </a:r>
                    </a:p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Name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Location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Number Devices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Universities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EDU1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US-Mid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22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EDU2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US-Mid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36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EDU3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US-Mid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11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Private</a:t>
                      </a:r>
                      <a:r>
                        <a:rPr lang="en-US" baseline="0" dirty="0" smtClean="0">
                          <a:latin typeface="+mn-lt"/>
                          <a:cs typeface="Arial" pitchFamily="34" charset="0"/>
                        </a:rPr>
                        <a:t> Enterprise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PRV1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US-Mid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97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PRV2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US-West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100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Commercial Clouds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CLD1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US-West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562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CLD2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US-West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763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CLD3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US-East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612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CLD4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S. America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427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CLD5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S. America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427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ontent Placeholder 2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 data centers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 classes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Universities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Private enterprise	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Clouds</a:t>
            </a:r>
            <a:endParaRPr lang="en-US" sz="2000" dirty="0" smtClean="0"/>
          </a:p>
          <a:p>
            <a:pPr marL="91440" indent="-228600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/>
            </a:pPr>
            <a:r>
              <a:rPr lang="en-US" dirty="0" smtClean="0"/>
              <a:t>University: internal use,</a:t>
            </a:r>
            <a:br>
              <a:rPr lang="en-US" dirty="0" smtClean="0"/>
            </a:br>
            <a:r>
              <a:rPr lang="en-US" dirty="0" smtClean="0"/>
              <a:t>some Web servers</a:t>
            </a:r>
          </a:p>
          <a:p>
            <a:pPr marL="91440" indent="-228600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/>
            </a:pPr>
            <a:r>
              <a:rPr lang="en-US" dirty="0" smtClean="0"/>
              <a:t>E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nterprise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internal/external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Clouds: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Internet-facing</a:t>
            </a:r>
            <a:b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CLD4, 5 are </a:t>
            </a:r>
            <a:r>
              <a:rPr lang="en-US" dirty="0" err="1" smtClean="0"/>
              <a:t>MapReduce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DCs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+mn-lt"/>
                <a:cs typeface="Arial" pitchFamily="34" charset="0"/>
              </a:rPr>
              <a:t>Dataset: Collection </a:t>
            </a:r>
            <a:endParaRPr lang="en-US" dirty="0">
              <a:latin typeface="+mn-lt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>
                <a:cs typeface="Arial" pitchFamily="34" charset="0"/>
              </a:rPr>
              <a:t>SNMP</a:t>
            </a:r>
          </a:p>
          <a:p>
            <a:pPr lvl="1"/>
            <a:r>
              <a:rPr lang="en-US" sz="2400" dirty="0" smtClean="0">
                <a:cs typeface="Arial" pitchFamily="34" charset="0"/>
              </a:rPr>
              <a:t>Poll SNMP MIBs</a:t>
            </a:r>
          </a:p>
          <a:p>
            <a:pPr lvl="1"/>
            <a:r>
              <a:rPr lang="en-US" sz="2400" dirty="0" smtClean="0">
                <a:cs typeface="Arial" pitchFamily="34" charset="0"/>
              </a:rPr>
              <a:t>Bytes-in/bytes-out/discards</a:t>
            </a:r>
          </a:p>
          <a:p>
            <a:pPr lvl="1"/>
            <a:r>
              <a:rPr lang="en-US" sz="2400" dirty="0" smtClean="0">
                <a:cs typeface="Arial" pitchFamily="34" charset="0"/>
              </a:rPr>
              <a:t> &gt; 10 Days</a:t>
            </a:r>
          </a:p>
          <a:p>
            <a:pPr lvl="1"/>
            <a:r>
              <a:rPr lang="en-US" sz="2400" dirty="0" smtClean="0">
                <a:cs typeface="Arial" pitchFamily="34" charset="0"/>
              </a:rPr>
              <a:t>Averaged over 5 </a:t>
            </a:r>
            <a:r>
              <a:rPr lang="en-US" sz="2400" dirty="0" err="1" smtClean="0">
                <a:cs typeface="Arial" pitchFamily="34" charset="0"/>
              </a:rPr>
              <a:t>mins</a:t>
            </a:r>
            <a:r>
              <a:rPr lang="en-US" sz="2400" dirty="0" smtClean="0">
                <a:cs typeface="Arial" pitchFamily="34" charset="0"/>
              </a:rPr>
              <a:t/>
            </a:r>
            <a:br>
              <a:rPr lang="en-US" sz="2400" dirty="0" smtClean="0">
                <a:cs typeface="Arial" pitchFamily="34" charset="0"/>
              </a:rPr>
            </a:br>
            <a:endParaRPr lang="en-US" sz="2400" dirty="0" smtClean="0">
              <a:cs typeface="Arial" pitchFamily="34" charset="0"/>
            </a:endParaRPr>
          </a:p>
          <a:p>
            <a:r>
              <a:rPr lang="en-US" sz="2800" dirty="0" smtClean="0">
                <a:cs typeface="Arial" pitchFamily="34" charset="0"/>
              </a:rPr>
              <a:t>Packet traces</a:t>
            </a:r>
          </a:p>
          <a:p>
            <a:pPr lvl="1"/>
            <a:r>
              <a:rPr lang="en-US" dirty="0" smtClean="0">
                <a:cs typeface="Arial" pitchFamily="34" charset="0"/>
              </a:rPr>
              <a:t>Few switches</a:t>
            </a:r>
          </a:p>
          <a:p>
            <a:pPr lvl="1"/>
            <a:r>
              <a:rPr lang="en-US" sz="2400" dirty="0" smtClean="0">
                <a:cs typeface="Arial" pitchFamily="34" charset="0"/>
              </a:rPr>
              <a:t>Cisco port span</a:t>
            </a:r>
          </a:p>
          <a:p>
            <a:pPr lvl="1"/>
            <a:r>
              <a:rPr lang="en-US" sz="2400" dirty="0" smtClean="0">
                <a:cs typeface="Arial" pitchFamily="34" charset="0"/>
              </a:rPr>
              <a:t>12 hours</a:t>
            </a:r>
          </a:p>
          <a:p>
            <a:pPr lvl="1">
              <a:buNone/>
            </a:pPr>
            <a:endParaRPr lang="en-US" sz="2400" dirty="0" smtClean="0">
              <a:cs typeface="Arial" pitchFamily="34" charset="0"/>
            </a:endParaRPr>
          </a:p>
          <a:p>
            <a:r>
              <a:rPr lang="en-US" sz="2800" dirty="0" smtClean="0">
                <a:cs typeface="Arial" pitchFamily="34" charset="0"/>
              </a:rPr>
              <a:t>Topology</a:t>
            </a:r>
          </a:p>
          <a:p>
            <a:pPr lvl="1"/>
            <a:r>
              <a:rPr lang="en-US" sz="2400" dirty="0" smtClean="0">
                <a:cs typeface="Arial" pitchFamily="34" charset="0"/>
              </a:rPr>
              <a:t>Cisco Discovery Protocol</a:t>
            </a:r>
            <a:endParaRPr lang="en-US" sz="2400" dirty="0">
              <a:cs typeface="Arial" pitchFamily="34" charset="0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800600" y="1752600"/>
          <a:ext cx="4131942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758"/>
                <a:gridCol w="889686"/>
                <a:gridCol w="963827"/>
                <a:gridCol w="14086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DC</a:t>
                      </a:r>
                    </a:p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Name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SNMP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Packet</a:t>
                      </a:r>
                    </a:p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Traces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Topology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EDU1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Yes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Yes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Yes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EDU2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Yes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Yes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Yes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EDU3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Yes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Yes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Yes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PRV1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Yes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Yes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Yes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PRV2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Yes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Yes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Yes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CLD1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Yes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No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No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CLD2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Yes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No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No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CLD3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Yes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No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No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CLD4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Yes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No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No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CLD5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Yes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No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itchFamily="34" charset="0"/>
                        </a:rPr>
                        <a:t>No</a:t>
                      </a:r>
                      <a:endParaRPr 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n-lt"/>
                <a:cs typeface="Arial" pitchFamily="34" charset="0"/>
              </a:rPr>
              <a:t>Canonical Data Center Architecture</a:t>
            </a:r>
            <a:endParaRPr lang="en-US" dirty="0">
              <a:latin typeface="+mn-lt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1676400"/>
            <a:ext cx="6286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0600" y="2832101"/>
            <a:ext cx="88265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63700" y="4197351"/>
            <a:ext cx="6223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1619250"/>
            <a:ext cx="6286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32400" y="2832101"/>
            <a:ext cx="88265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87700" y="4197351"/>
            <a:ext cx="6223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54550" y="4197351"/>
            <a:ext cx="6223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78550" y="4197351"/>
            <a:ext cx="6223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Connector 15"/>
          <p:cNvCxnSpPr/>
          <p:nvPr/>
        </p:nvCxnSpPr>
        <p:spPr>
          <a:xfrm rot="5400000">
            <a:off x="2640808" y="2278857"/>
            <a:ext cx="609600" cy="50958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 flipV="1">
            <a:off x="2690815" y="2152650"/>
            <a:ext cx="2033587" cy="6858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657600" y="2228850"/>
            <a:ext cx="2005013" cy="6096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H="1">
            <a:off x="5079206" y="2255043"/>
            <a:ext cx="685800" cy="48101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1747839" y="3595688"/>
            <a:ext cx="838200" cy="39052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2852739" y="3567113"/>
            <a:ext cx="838200" cy="4476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4729162" y="3605213"/>
            <a:ext cx="838200" cy="3714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V="1">
            <a:off x="5834064" y="3557588"/>
            <a:ext cx="838200" cy="46672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V="1">
            <a:off x="1727154" y="5002215"/>
            <a:ext cx="504921" cy="31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2" idx="0"/>
          </p:cNvCxnSpPr>
          <p:nvPr/>
        </p:nvCxnSpPr>
        <p:spPr>
          <a:xfrm rot="5400000" flipH="1" flipV="1">
            <a:off x="3136086" y="4891858"/>
            <a:ext cx="506456" cy="22542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05"/>
          <p:cNvSpPr txBox="1">
            <a:spLocks noChangeArrowheads="1"/>
          </p:cNvSpPr>
          <p:nvPr/>
        </p:nvSpPr>
        <p:spPr bwMode="auto">
          <a:xfrm>
            <a:off x="323850" y="1771651"/>
            <a:ext cx="1447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cs typeface="Arial" pitchFamily="34" charset="0"/>
              </a:rPr>
              <a:t>Core (L3)</a:t>
            </a:r>
            <a:endParaRPr lang="en-US" sz="2000" b="1" dirty="0">
              <a:cs typeface="Arial" pitchFamily="34" charset="0"/>
            </a:endParaRPr>
          </a:p>
        </p:txBody>
      </p:sp>
      <p:sp>
        <p:nvSpPr>
          <p:cNvPr id="30" name="TextBox 107"/>
          <p:cNvSpPr txBox="1">
            <a:spLocks noChangeArrowheads="1"/>
          </p:cNvSpPr>
          <p:nvPr/>
        </p:nvSpPr>
        <p:spPr bwMode="auto">
          <a:xfrm>
            <a:off x="228600" y="3733801"/>
            <a:ext cx="173355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cs typeface="Arial" pitchFamily="34" charset="0"/>
              </a:rPr>
              <a:t>Edge (L2)</a:t>
            </a:r>
          </a:p>
          <a:p>
            <a:r>
              <a:rPr lang="en-US" sz="2000" b="1" dirty="0" smtClean="0">
                <a:cs typeface="Arial" pitchFamily="34" charset="0"/>
              </a:rPr>
              <a:t>Top-of-Rack</a:t>
            </a:r>
            <a:br>
              <a:rPr lang="en-US" sz="2000" b="1" dirty="0" smtClean="0">
                <a:cs typeface="Arial" pitchFamily="34" charset="0"/>
              </a:rPr>
            </a:br>
            <a:r>
              <a:rPr lang="en-US" sz="2000" b="1" dirty="0" smtClean="0">
                <a:cs typeface="Arial" pitchFamily="34" charset="0"/>
              </a:rPr>
              <a:t/>
            </a:r>
            <a:br>
              <a:rPr lang="en-US" sz="2000" b="1" dirty="0" smtClean="0">
                <a:cs typeface="Arial" pitchFamily="34" charset="0"/>
              </a:rPr>
            </a:br>
            <a:endParaRPr lang="en-US" sz="2000" b="1" dirty="0">
              <a:cs typeface="Arial" pitchFamily="34" charset="0"/>
            </a:endParaRPr>
          </a:p>
        </p:txBody>
      </p:sp>
      <p:sp>
        <p:nvSpPr>
          <p:cNvPr id="31" name="TextBox 108"/>
          <p:cNvSpPr txBox="1">
            <a:spLocks noChangeArrowheads="1"/>
          </p:cNvSpPr>
          <p:nvPr/>
        </p:nvSpPr>
        <p:spPr bwMode="auto">
          <a:xfrm>
            <a:off x="228600" y="2571690"/>
            <a:ext cx="2438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cs typeface="Arial" pitchFamily="34" charset="0"/>
              </a:rPr>
              <a:t>Aggregation (L2)</a:t>
            </a:r>
            <a:endParaRPr lang="en-US" sz="2000" b="1" dirty="0">
              <a:cs typeface="Arial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628650" y="2457451"/>
            <a:ext cx="60960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28650" y="3676651"/>
            <a:ext cx="60960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13"/>
          <p:cNvSpPr txBox="1">
            <a:spLocks noChangeArrowheads="1"/>
          </p:cNvSpPr>
          <p:nvPr/>
        </p:nvSpPr>
        <p:spPr bwMode="auto">
          <a:xfrm>
            <a:off x="-914400" y="4953000"/>
            <a:ext cx="2514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cs typeface="Arial" pitchFamily="34" charset="0"/>
              </a:rPr>
              <a:t>Application</a:t>
            </a:r>
            <a:endParaRPr lang="en-US" sz="2000" b="1" dirty="0">
              <a:cs typeface="Arial" pitchFamily="34" charset="0"/>
            </a:endParaRPr>
          </a:p>
          <a:p>
            <a:pPr algn="r"/>
            <a:r>
              <a:rPr lang="en-US" sz="2000" b="1" dirty="0">
                <a:cs typeface="Arial" pitchFamily="34" charset="0"/>
              </a:rPr>
              <a:t>servers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704850" y="4819651"/>
            <a:ext cx="60960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own Arrow 56"/>
          <p:cNvSpPr/>
          <p:nvPr/>
        </p:nvSpPr>
        <p:spPr>
          <a:xfrm rot="5400000">
            <a:off x="6983150" y="3053694"/>
            <a:ext cx="381000" cy="1371600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6191250" y="3219451"/>
            <a:ext cx="228600" cy="1219200"/>
          </a:xfrm>
          <a:prstGeom prst="ellipse">
            <a:avLst/>
          </a:prstGeom>
          <a:noFill/>
          <a:ln w="47625">
            <a:solidFill>
              <a:schemeClr val="accent3">
                <a:lumMod val="50000"/>
              </a:schemeClr>
            </a:solidFill>
          </a:ln>
          <a:scene3d>
            <a:camera prst="orthographicFront">
              <a:rot lat="300000" lon="20999996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73370" y="5715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71600" y="5715000"/>
            <a:ext cx="60384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21170" y="5638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19400" y="5638800"/>
            <a:ext cx="60384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21370" y="5715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19600" y="5715000"/>
            <a:ext cx="60384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92970" y="5638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91200" y="5638800"/>
            <a:ext cx="60384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Oval 48"/>
          <p:cNvSpPr/>
          <p:nvPr/>
        </p:nvSpPr>
        <p:spPr>
          <a:xfrm>
            <a:off x="3200400" y="3200400"/>
            <a:ext cx="228600" cy="1219200"/>
          </a:xfrm>
          <a:prstGeom prst="ellipse">
            <a:avLst/>
          </a:prstGeom>
          <a:noFill/>
          <a:ln w="47625">
            <a:solidFill>
              <a:schemeClr val="accent3">
                <a:lumMod val="50000"/>
              </a:schemeClr>
            </a:solidFill>
          </a:ln>
          <a:scene3d>
            <a:camera prst="orthographicFront">
              <a:rot lat="300000" lon="20999996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 rot="3273503" flipH="1">
            <a:off x="2032818" y="3219449"/>
            <a:ext cx="304800" cy="1219200"/>
          </a:xfrm>
          <a:prstGeom prst="ellipse">
            <a:avLst/>
          </a:prstGeom>
          <a:noFill/>
          <a:ln w="47625">
            <a:solidFill>
              <a:schemeClr val="accent3">
                <a:lumMod val="50000"/>
              </a:schemeClr>
            </a:solidFill>
          </a:ln>
          <a:scene3d>
            <a:camera prst="orthographicFront">
              <a:rot lat="300000" lon="20999996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 rot="3273503" flipH="1">
            <a:off x="5004618" y="3220851"/>
            <a:ext cx="304800" cy="1219200"/>
          </a:xfrm>
          <a:prstGeom prst="ellipse">
            <a:avLst/>
          </a:prstGeom>
          <a:noFill/>
          <a:ln w="47625">
            <a:solidFill>
              <a:schemeClr val="accent3">
                <a:lumMod val="50000"/>
              </a:schemeClr>
            </a:solidFill>
          </a:ln>
          <a:scene3d>
            <a:camera prst="orthographicFront">
              <a:rot lat="300000" lon="20999996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Connector 52"/>
          <p:cNvCxnSpPr>
            <a:endCxn id="6" idx="2"/>
          </p:cNvCxnSpPr>
          <p:nvPr/>
        </p:nvCxnSpPr>
        <p:spPr>
          <a:xfrm rot="16200000" flipV="1">
            <a:off x="1889078" y="4829224"/>
            <a:ext cx="638271" cy="4667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9" idx="2"/>
          </p:cNvCxnSpPr>
          <p:nvPr/>
        </p:nvCxnSpPr>
        <p:spPr>
          <a:xfrm rot="16200000" flipV="1">
            <a:off x="3397251" y="4845051"/>
            <a:ext cx="590549" cy="387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158" descr="MCj04316160000[1]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0" y="5257800"/>
            <a:ext cx="457200" cy="457200"/>
          </a:xfrm>
          <a:prstGeom prst="rect">
            <a:avLst/>
          </a:prstGeom>
          <a:noFill/>
        </p:spPr>
      </p:pic>
      <p:pic>
        <p:nvPicPr>
          <p:cNvPr id="63" name="Picture 158" descr="MCj04316160000[1]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81400" y="5257800"/>
            <a:ext cx="457200" cy="457200"/>
          </a:xfrm>
          <a:prstGeom prst="rect">
            <a:avLst/>
          </a:prstGeom>
          <a:noFill/>
        </p:spPr>
      </p:pic>
      <p:pic>
        <p:nvPicPr>
          <p:cNvPr id="64" name="Picture 158" descr="MCj04316160000[1]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52600" y="5257800"/>
            <a:ext cx="457200" cy="457200"/>
          </a:xfrm>
          <a:prstGeom prst="rect">
            <a:avLst/>
          </a:prstGeom>
          <a:noFill/>
        </p:spPr>
      </p:pic>
      <p:pic>
        <p:nvPicPr>
          <p:cNvPr id="65" name="Picture 158" descr="MCj04316160000[1]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09800" y="5257800"/>
            <a:ext cx="457200" cy="457200"/>
          </a:xfrm>
          <a:prstGeom prst="rect">
            <a:avLst/>
          </a:prstGeom>
          <a:noFill/>
        </p:spPr>
      </p:pic>
      <p:cxnSp>
        <p:nvCxnSpPr>
          <p:cNvPr id="66" name="Straight Connector 65"/>
          <p:cNvCxnSpPr>
            <a:stCxn id="68" idx="0"/>
          </p:cNvCxnSpPr>
          <p:nvPr/>
        </p:nvCxnSpPr>
        <p:spPr>
          <a:xfrm rot="5400000" flipH="1" flipV="1">
            <a:off x="4583886" y="4815658"/>
            <a:ext cx="506456" cy="22542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16200000" flipV="1">
            <a:off x="4845051" y="4768851"/>
            <a:ext cx="590549" cy="387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158" descr="MCj04316160000[1]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95800" y="5181600"/>
            <a:ext cx="457200" cy="457200"/>
          </a:xfrm>
          <a:prstGeom prst="rect">
            <a:avLst/>
          </a:prstGeom>
          <a:noFill/>
        </p:spPr>
      </p:pic>
      <p:pic>
        <p:nvPicPr>
          <p:cNvPr id="69" name="Picture 158" descr="MCj04316160000[1]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29200" y="5181600"/>
            <a:ext cx="457200" cy="457200"/>
          </a:xfrm>
          <a:prstGeom prst="rect">
            <a:avLst/>
          </a:prstGeom>
          <a:noFill/>
        </p:spPr>
      </p:pic>
      <p:cxnSp>
        <p:nvCxnSpPr>
          <p:cNvPr id="70" name="Straight Connector 69"/>
          <p:cNvCxnSpPr>
            <a:stCxn id="72" idx="0"/>
          </p:cNvCxnSpPr>
          <p:nvPr/>
        </p:nvCxnSpPr>
        <p:spPr>
          <a:xfrm rot="5400000" flipH="1" flipV="1">
            <a:off x="6107886" y="4815658"/>
            <a:ext cx="506456" cy="22542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6200000" flipV="1">
            <a:off x="6369051" y="4768851"/>
            <a:ext cx="590549" cy="387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158" descr="MCj04316160000[1]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19800" y="5181600"/>
            <a:ext cx="457200" cy="457200"/>
          </a:xfrm>
          <a:prstGeom prst="rect">
            <a:avLst/>
          </a:prstGeom>
          <a:noFill/>
        </p:spPr>
      </p:pic>
      <p:pic>
        <p:nvPicPr>
          <p:cNvPr id="73" name="Picture 158" descr="MCj04316160000[1]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53200" y="5181600"/>
            <a:ext cx="457200" cy="457200"/>
          </a:xfrm>
          <a:prstGeom prst="rect">
            <a:avLst/>
          </a:prstGeom>
          <a:noFill/>
        </p:spPr>
      </p:pic>
      <p:sp>
        <p:nvSpPr>
          <p:cNvPr id="55" name="TextBox 54"/>
          <p:cNvSpPr txBox="1"/>
          <p:nvPr/>
        </p:nvSpPr>
        <p:spPr>
          <a:xfrm>
            <a:off x="7848600" y="3352800"/>
            <a:ext cx="1133694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cs typeface="Arial" pitchFamily="34" charset="0"/>
              </a:rPr>
              <a:t>Packet </a:t>
            </a:r>
          </a:p>
          <a:p>
            <a:r>
              <a:rPr lang="en-US" sz="2400" b="1" dirty="0" smtClean="0">
                <a:cs typeface="Arial" pitchFamily="34" charset="0"/>
              </a:rPr>
              <a:t>Sniffers</a:t>
            </a:r>
            <a:endParaRPr lang="en-US" sz="2400" b="1" dirty="0"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24600" y="2057400"/>
            <a:ext cx="2476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cs typeface="Arial" pitchFamily="34" charset="0"/>
              </a:rPr>
              <a:t>SNMP &amp; Topology</a:t>
            </a:r>
          </a:p>
          <a:p>
            <a:r>
              <a:rPr lang="en-US" sz="2400" b="1" dirty="0" smtClean="0">
                <a:cs typeface="Arial" pitchFamily="34" charset="0"/>
              </a:rPr>
              <a:t>From </a:t>
            </a:r>
            <a:r>
              <a:rPr lang="en-US" sz="2400" b="1" dirty="0" smtClean="0">
                <a:solidFill>
                  <a:srgbClr val="FF0000"/>
                </a:solidFill>
                <a:cs typeface="Arial" pitchFamily="34" charset="0"/>
              </a:rPr>
              <a:t>ALL</a:t>
            </a:r>
            <a:r>
              <a:rPr lang="en-US" sz="2400" b="1" dirty="0" smtClean="0">
                <a:cs typeface="Arial" pitchFamily="34" charset="0"/>
              </a:rPr>
              <a:t> Links</a:t>
            </a:r>
            <a:endParaRPr lang="en-US" sz="2400" b="1" dirty="0"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3818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3818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3818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3818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3818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3818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3818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3818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3818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3818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3818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3818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3818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3818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3818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3818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58" grpId="0" animBg="1"/>
      <p:bldP spid="5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5" grpId="0"/>
      <p:bldP spid="55" grpId="1"/>
      <p:bldP spid="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  <a:cs typeface="Arial" pitchFamily="34" charset="0"/>
              </a:rPr>
              <a:t>Applications</a:t>
            </a:r>
            <a:endParaRPr lang="en-US" dirty="0">
              <a:latin typeface="+mn-lt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1676400"/>
            <a:ext cx="6286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0600" y="2832101"/>
            <a:ext cx="88265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63700" y="4197351"/>
            <a:ext cx="6223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1619250"/>
            <a:ext cx="6286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32400" y="2832101"/>
            <a:ext cx="88265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87700" y="4197351"/>
            <a:ext cx="6223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54550" y="4197351"/>
            <a:ext cx="6223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78550" y="4197351"/>
            <a:ext cx="6223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Connector 15"/>
          <p:cNvCxnSpPr/>
          <p:nvPr/>
        </p:nvCxnSpPr>
        <p:spPr>
          <a:xfrm rot="5400000">
            <a:off x="2640808" y="2278857"/>
            <a:ext cx="609600" cy="50958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 flipV="1">
            <a:off x="2690815" y="2152650"/>
            <a:ext cx="2033587" cy="6858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657600" y="2228850"/>
            <a:ext cx="2005013" cy="6096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H="1">
            <a:off x="5079206" y="2255043"/>
            <a:ext cx="685800" cy="48101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1747839" y="3595688"/>
            <a:ext cx="838200" cy="39052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2852739" y="3567113"/>
            <a:ext cx="838200" cy="4476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4729162" y="3605213"/>
            <a:ext cx="838200" cy="3714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V="1">
            <a:off x="5834064" y="3557588"/>
            <a:ext cx="838200" cy="46672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V="1">
            <a:off x="1727154" y="5002215"/>
            <a:ext cx="504921" cy="31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2" idx="0"/>
          </p:cNvCxnSpPr>
          <p:nvPr/>
        </p:nvCxnSpPr>
        <p:spPr>
          <a:xfrm rot="5400000" flipH="1" flipV="1">
            <a:off x="3136086" y="4891858"/>
            <a:ext cx="506456" cy="22542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05"/>
          <p:cNvSpPr txBox="1">
            <a:spLocks noChangeArrowheads="1"/>
          </p:cNvSpPr>
          <p:nvPr/>
        </p:nvSpPr>
        <p:spPr bwMode="auto">
          <a:xfrm>
            <a:off x="323850" y="1771651"/>
            <a:ext cx="1447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cs typeface="Arial" pitchFamily="34" charset="0"/>
              </a:rPr>
              <a:t>Core (L3)</a:t>
            </a:r>
            <a:endParaRPr lang="en-US" sz="2000" b="1" dirty="0">
              <a:cs typeface="Arial" pitchFamily="34" charset="0"/>
            </a:endParaRPr>
          </a:p>
        </p:txBody>
      </p:sp>
      <p:sp>
        <p:nvSpPr>
          <p:cNvPr id="30" name="TextBox 107"/>
          <p:cNvSpPr txBox="1">
            <a:spLocks noChangeArrowheads="1"/>
          </p:cNvSpPr>
          <p:nvPr/>
        </p:nvSpPr>
        <p:spPr bwMode="auto">
          <a:xfrm>
            <a:off x="228600" y="3733801"/>
            <a:ext cx="173355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cs typeface="Arial" pitchFamily="34" charset="0"/>
              </a:rPr>
              <a:t>Edge (L2)</a:t>
            </a:r>
          </a:p>
          <a:p>
            <a:r>
              <a:rPr lang="en-US" sz="2000" b="1" dirty="0" smtClean="0">
                <a:cs typeface="Arial" pitchFamily="34" charset="0"/>
              </a:rPr>
              <a:t>Top-of-Rack</a:t>
            </a:r>
            <a:br>
              <a:rPr lang="en-US" sz="2000" b="1" dirty="0" smtClean="0">
                <a:cs typeface="Arial" pitchFamily="34" charset="0"/>
              </a:rPr>
            </a:br>
            <a:r>
              <a:rPr lang="en-US" sz="2000" b="1" dirty="0" smtClean="0">
                <a:cs typeface="Arial" pitchFamily="34" charset="0"/>
              </a:rPr>
              <a:t/>
            </a:r>
            <a:br>
              <a:rPr lang="en-US" sz="2000" b="1" dirty="0" smtClean="0">
                <a:cs typeface="Arial" pitchFamily="34" charset="0"/>
              </a:rPr>
            </a:br>
            <a:endParaRPr lang="en-US" sz="2000" b="1" dirty="0">
              <a:cs typeface="Arial" pitchFamily="34" charset="0"/>
            </a:endParaRPr>
          </a:p>
        </p:txBody>
      </p:sp>
      <p:sp>
        <p:nvSpPr>
          <p:cNvPr id="31" name="TextBox 108"/>
          <p:cNvSpPr txBox="1">
            <a:spLocks noChangeArrowheads="1"/>
          </p:cNvSpPr>
          <p:nvPr/>
        </p:nvSpPr>
        <p:spPr bwMode="auto">
          <a:xfrm>
            <a:off x="228600" y="2571690"/>
            <a:ext cx="2438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cs typeface="Arial" pitchFamily="34" charset="0"/>
              </a:rPr>
              <a:t>Aggregation (L2)</a:t>
            </a:r>
            <a:endParaRPr lang="en-US" sz="2000" b="1" dirty="0">
              <a:cs typeface="Arial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628650" y="2457451"/>
            <a:ext cx="60960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28650" y="3676651"/>
            <a:ext cx="60960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13"/>
          <p:cNvSpPr txBox="1">
            <a:spLocks noChangeArrowheads="1"/>
          </p:cNvSpPr>
          <p:nvPr/>
        </p:nvSpPr>
        <p:spPr bwMode="auto">
          <a:xfrm>
            <a:off x="-914400" y="4953000"/>
            <a:ext cx="2514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cs typeface="Arial" pitchFamily="34" charset="0"/>
              </a:rPr>
              <a:t>Application</a:t>
            </a:r>
            <a:endParaRPr lang="en-US" sz="2000" b="1" dirty="0">
              <a:cs typeface="Arial" pitchFamily="34" charset="0"/>
            </a:endParaRPr>
          </a:p>
          <a:p>
            <a:pPr algn="r"/>
            <a:r>
              <a:rPr lang="en-US" sz="2000" b="1" dirty="0">
                <a:cs typeface="Arial" pitchFamily="34" charset="0"/>
              </a:rPr>
              <a:t>servers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704850" y="4819651"/>
            <a:ext cx="60960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73370" y="5715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71600" y="5715000"/>
            <a:ext cx="60384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21170" y="5638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19400" y="5638800"/>
            <a:ext cx="60384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21370" y="5715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19600" y="5715000"/>
            <a:ext cx="60384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92970" y="5638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91200" y="5638800"/>
            <a:ext cx="60384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3" name="Straight Connector 52"/>
          <p:cNvCxnSpPr>
            <a:endCxn id="6" idx="2"/>
          </p:cNvCxnSpPr>
          <p:nvPr/>
        </p:nvCxnSpPr>
        <p:spPr>
          <a:xfrm rot="16200000" flipV="1">
            <a:off x="1889078" y="4829224"/>
            <a:ext cx="638271" cy="4667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9" idx="2"/>
          </p:cNvCxnSpPr>
          <p:nvPr/>
        </p:nvCxnSpPr>
        <p:spPr>
          <a:xfrm rot="16200000" flipV="1">
            <a:off x="3397251" y="4845051"/>
            <a:ext cx="590549" cy="387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158" descr="MCj04316160000[1]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0" y="5257800"/>
            <a:ext cx="457200" cy="457200"/>
          </a:xfrm>
          <a:prstGeom prst="rect">
            <a:avLst/>
          </a:prstGeom>
          <a:noFill/>
        </p:spPr>
      </p:pic>
      <p:pic>
        <p:nvPicPr>
          <p:cNvPr id="63" name="Picture 158" descr="MCj04316160000[1]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81400" y="5257800"/>
            <a:ext cx="457200" cy="457200"/>
          </a:xfrm>
          <a:prstGeom prst="rect">
            <a:avLst/>
          </a:prstGeom>
          <a:noFill/>
        </p:spPr>
      </p:pic>
      <p:pic>
        <p:nvPicPr>
          <p:cNvPr id="64" name="Picture 158" descr="MCj04316160000[1]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52600" y="5257800"/>
            <a:ext cx="457200" cy="457200"/>
          </a:xfrm>
          <a:prstGeom prst="rect">
            <a:avLst/>
          </a:prstGeom>
          <a:noFill/>
        </p:spPr>
      </p:pic>
      <p:pic>
        <p:nvPicPr>
          <p:cNvPr id="65" name="Picture 158" descr="MCj04316160000[1]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09800" y="5257800"/>
            <a:ext cx="457200" cy="457200"/>
          </a:xfrm>
          <a:prstGeom prst="rect">
            <a:avLst/>
          </a:prstGeom>
          <a:noFill/>
        </p:spPr>
      </p:pic>
      <p:cxnSp>
        <p:nvCxnSpPr>
          <p:cNvPr id="66" name="Straight Connector 65"/>
          <p:cNvCxnSpPr>
            <a:stCxn id="68" idx="0"/>
          </p:cNvCxnSpPr>
          <p:nvPr/>
        </p:nvCxnSpPr>
        <p:spPr>
          <a:xfrm rot="5400000" flipH="1" flipV="1">
            <a:off x="4583886" y="4815658"/>
            <a:ext cx="506456" cy="22542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16200000" flipV="1">
            <a:off x="4845051" y="4768851"/>
            <a:ext cx="590549" cy="387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158" descr="MCj04316160000[1]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95800" y="5181600"/>
            <a:ext cx="457200" cy="457200"/>
          </a:xfrm>
          <a:prstGeom prst="rect">
            <a:avLst/>
          </a:prstGeom>
          <a:noFill/>
        </p:spPr>
      </p:pic>
      <p:pic>
        <p:nvPicPr>
          <p:cNvPr id="69" name="Picture 158" descr="MCj04316160000[1]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29200" y="5181600"/>
            <a:ext cx="457200" cy="457200"/>
          </a:xfrm>
          <a:prstGeom prst="rect">
            <a:avLst/>
          </a:prstGeom>
          <a:noFill/>
        </p:spPr>
      </p:pic>
      <p:cxnSp>
        <p:nvCxnSpPr>
          <p:cNvPr id="70" name="Straight Connector 69"/>
          <p:cNvCxnSpPr>
            <a:stCxn id="72" idx="0"/>
          </p:cNvCxnSpPr>
          <p:nvPr/>
        </p:nvCxnSpPr>
        <p:spPr>
          <a:xfrm rot="5400000" flipH="1" flipV="1">
            <a:off x="6107886" y="4815658"/>
            <a:ext cx="506456" cy="22542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6200000" flipV="1">
            <a:off x="6369051" y="4768851"/>
            <a:ext cx="590549" cy="387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158" descr="MCj04316160000[1]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19800" y="5181600"/>
            <a:ext cx="457200" cy="457200"/>
          </a:xfrm>
          <a:prstGeom prst="rect">
            <a:avLst/>
          </a:prstGeom>
          <a:noFill/>
        </p:spPr>
      </p:pic>
      <p:pic>
        <p:nvPicPr>
          <p:cNvPr id="73" name="Picture 158" descr="MCj04316160000[1]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53200" y="5181600"/>
            <a:ext cx="457200" cy="457200"/>
          </a:xfrm>
          <a:prstGeom prst="rect">
            <a:avLst/>
          </a:prstGeom>
          <a:noFill/>
        </p:spPr>
      </p:pic>
      <p:pic>
        <p:nvPicPr>
          <p:cNvPr id="60" name="Picture 2" descr="C:\Documents and Settings\Theophilus Benson\Local Settings\Temporary Internet Files\Content.IE5\70VQMJVO\MC900433829[1]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1240720">
            <a:off x="5507219" y="3449819"/>
            <a:ext cx="2895600" cy="2895600"/>
          </a:xfrm>
          <a:prstGeom prst="rect">
            <a:avLst/>
          </a:prstGeom>
          <a:noFill/>
        </p:spPr>
      </p:pic>
      <p:sp>
        <p:nvSpPr>
          <p:cNvPr id="61" name="Oval 60"/>
          <p:cNvSpPr/>
          <p:nvPr/>
        </p:nvSpPr>
        <p:spPr>
          <a:xfrm>
            <a:off x="2667000" y="5562600"/>
            <a:ext cx="12954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191000" y="5562600"/>
            <a:ext cx="12954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62600" y="5486400"/>
            <a:ext cx="12954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371600" y="5562600"/>
            <a:ext cx="12954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 rot="5400000" flipH="1" flipV="1">
            <a:off x="1447802" y="1676398"/>
            <a:ext cx="609600" cy="3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 flipH="1" flipV="1">
            <a:off x="2971804" y="1676397"/>
            <a:ext cx="609600" cy="3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H="1" flipV="1">
            <a:off x="4419604" y="1676397"/>
            <a:ext cx="609600" cy="3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 flipH="1" flipV="1">
            <a:off x="5943604" y="1676397"/>
            <a:ext cx="609600" cy="3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  <a:cs typeface="Arial" pitchFamily="34" charset="0"/>
              </a:rPr>
              <a:t>Applications</a:t>
            </a:r>
            <a:endParaRPr lang="en-US" sz="4000" dirty="0">
              <a:latin typeface="+mn-lt"/>
              <a:cs typeface="Arial" pitchFamily="34" charset="0"/>
            </a:endParaRPr>
          </a:p>
        </p:txBody>
      </p:sp>
      <p:sp>
        <p:nvSpPr>
          <p:cNvPr id="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343400"/>
            <a:ext cx="8077200" cy="2209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Arial" pitchFamily="34" charset="0"/>
              </a:rPr>
              <a:t>Study app diversity, traffic contribution, deployment patterns</a:t>
            </a:r>
            <a:endParaRPr lang="en-US" sz="2400" dirty="0" smtClean="0">
              <a:cs typeface="Arial" pitchFamily="34" charset="0"/>
            </a:endParaRPr>
          </a:p>
          <a:p>
            <a:r>
              <a:rPr lang="en-US" sz="2800" dirty="0" err="1" smtClean="0">
                <a:cs typeface="Arial" pitchFamily="34" charset="0"/>
              </a:rPr>
              <a:t>BroID</a:t>
            </a:r>
            <a:r>
              <a:rPr lang="en-US" sz="2800" dirty="0" smtClean="0">
                <a:cs typeface="Arial" pitchFamily="34" charset="0"/>
              </a:rPr>
              <a:t> tool for app  identification</a:t>
            </a:r>
          </a:p>
          <a:p>
            <a:r>
              <a:rPr lang="en-US" sz="2800" dirty="0" smtClean="0">
                <a:cs typeface="Arial" pitchFamily="34" charset="0"/>
              </a:rPr>
              <a:t>Packet traces for EDU and PRV data centers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905000"/>
            <a:ext cx="6223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905000"/>
            <a:ext cx="6223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8650" y="1905000"/>
            <a:ext cx="6223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62650" y="1905000"/>
            <a:ext cx="6223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 rot="16200000" flipV="1">
            <a:off x="1511254" y="2709864"/>
            <a:ext cx="504921" cy="31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2996386" y="2599507"/>
            <a:ext cx="430257" cy="14922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57470" y="3422649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05270" y="3346449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3500" y="3346449"/>
            <a:ext cx="60384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05470" y="3422649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03700" y="3422649"/>
            <a:ext cx="60384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77070" y="3346449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75300" y="3346449"/>
            <a:ext cx="60384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>
            <a:endCxn id="4" idx="2"/>
          </p:cNvCxnSpPr>
          <p:nvPr/>
        </p:nvCxnSpPr>
        <p:spPr>
          <a:xfrm rot="16200000" flipV="1">
            <a:off x="1673178" y="2536873"/>
            <a:ext cx="638271" cy="4667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5" idx="2"/>
          </p:cNvCxnSpPr>
          <p:nvPr/>
        </p:nvCxnSpPr>
        <p:spPr>
          <a:xfrm rot="16200000" flipV="1">
            <a:off x="3181351" y="2552700"/>
            <a:ext cx="590549" cy="387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58" descr="MCj0431616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32100" y="2889249"/>
            <a:ext cx="457200" cy="457200"/>
          </a:xfrm>
          <a:prstGeom prst="rect">
            <a:avLst/>
          </a:prstGeom>
          <a:noFill/>
        </p:spPr>
      </p:pic>
      <p:pic>
        <p:nvPicPr>
          <p:cNvPr id="20" name="Picture 158" descr="MCj0431616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65500" y="2889249"/>
            <a:ext cx="457200" cy="457200"/>
          </a:xfrm>
          <a:prstGeom prst="rect">
            <a:avLst/>
          </a:prstGeom>
          <a:noFill/>
        </p:spPr>
      </p:pic>
      <p:pic>
        <p:nvPicPr>
          <p:cNvPr id="21" name="Picture 158" descr="MCj0431616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36700" y="2889249"/>
            <a:ext cx="457200" cy="457200"/>
          </a:xfrm>
          <a:prstGeom prst="rect">
            <a:avLst/>
          </a:prstGeom>
          <a:noFill/>
        </p:spPr>
      </p:pic>
      <p:pic>
        <p:nvPicPr>
          <p:cNvPr id="22" name="Picture 158" descr="MCj0431616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93900" y="2889249"/>
            <a:ext cx="457200" cy="457200"/>
          </a:xfrm>
          <a:prstGeom prst="rect">
            <a:avLst/>
          </a:prstGeom>
          <a:noFill/>
        </p:spPr>
      </p:pic>
      <p:cxnSp>
        <p:nvCxnSpPr>
          <p:cNvPr id="23" name="Straight Connector 22"/>
          <p:cNvCxnSpPr/>
          <p:nvPr/>
        </p:nvCxnSpPr>
        <p:spPr>
          <a:xfrm rot="5400000" flipH="1" flipV="1">
            <a:off x="4444186" y="2523307"/>
            <a:ext cx="430257" cy="14922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V="1">
            <a:off x="4629151" y="2476500"/>
            <a:ext cx="590549" cy="387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158" descr="MCj0431616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79900" y="2813049"/>
            <a:ext cx="457200" cy="457200"/>
          </a:xfrm>
          <a:prstGeom prst="rect">
            <a:avLst/>
          </a:prstGeom>
          <a:noFill/>
        </p:spPr>
      </p:pic>
      <p:pic>
        <p:nvPicPr>
          <p:cNvPr id="26" name="Picture 158" descr="MCj0431616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13300" y="2813049"/>
            <a:ext cx="457200" cy="457200"/>
          </a:xfrm>
          <a:prstGeom prst="rect">
            <a:avLst/>
          </a:prstGeom>
          <a:noFill/>
        </p:spPr>
      </p:pic>
      <p:cxnSp>
        <p:nvCxnSpPr>
          <p:cNvPr id="27" name="Straight Connector 26"/>
          <p:cNvCxnSpPr/>
          <p:nvPr/>
        </p:nvCxnSpPr>
        <p:spPr>
          <a:xfrm rot="5400000" flipH="1" flipV="1">
            <a:off x="5968186" y="2523307"/>
            <a:ext cx="430257" cy="14922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V="1">
            <a:off x="6153151" y="2476500"/>
            <a:ext cx="590549" cy="387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58" descr="MCj0431616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03900" y="2813049"/>
            <a:ext cx="457200" cy="457200"/>
          </a:xfrm>
          <a:prstGeom prst="rect">
            <a:avLst/>
          </a:prstGeom>
          <a:noFill/>
        </p:spPr>
      </p:pic>
      <p:pic>
        <p:nvPicPr>
          <p:cNvPr id="30" name="Picture 158" descr="MCj0431616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37300" y="2813049"/>
            <a:ext cx="457200" cy="457200"/>
          </a:xfrm>
          <a:prstGeom prst="rect">
            <a:avLst/>
          </a:prstGeom>
          <a:noFill/>
        </p:spPr>
      </p:pic>
      <p:sp>
        <p:nvSpPr>
          <p:cNvPr id="31" name="Oval 30"/>
          <p:cNvSpPr/>
          <p:nvPr/>
        </p:nvSpPr>
        <p:spPr>
          <a:xfrm>
            <a:off x="2603500" y="3194049"/>
            <a:ext cx="12954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127500" y="3194049"/>
            <a:ext cx="12954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499100" y="3117849"/>
            <a:ext cx="12954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219200" y="3276600"/>
            <a:ext cx="12954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  <a:cs typeface=""/>
              </a:rPr>
              <a:t>Applications</a:t>
            </a:r>
            <a:endParaRPr lang="en-US" sz="4000" dirty="0">
              <a:latin typeface="+mn-lt"/>
              <a:cs typeface="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648200"/>
            <a:ext cx="8229600" cy="2209800"/>
          </a:xfrm>
        </p:spPr>
        <p:txBody>
          <a:bodyPr>
            <a:normAutofit fontScale="85000" lnSpcReduction="10000"/>
          </a:bodyPr>
          <a:lstStyle/>
          <a:p>
            <a:r>
              <a:rPr lang="en-US" sz="3000" dirty="0" smtClean="0">
                <a:cs typeface=""/>
              </a:rPr>
              <a:t>PRV2: authentication services, 3-tier apps, custom apps</a:t>
            </a:r>
          </a:p>
          <a:p>
            <a:r>
              <a:rPr lang="en-US" sz="3000" dirty="0" smtClean="0">
                <a:cs typeface=""/>
              </a:rPr>
              <a:t>Deployment patterns:</a:t>
            </a:r>
          </a:p>
          <a:p>
            <a:pPr lvl="1"/>
            <a:r>
              <a:rPr lang="en-US" sz="2600" dirty="0" smtClean="0">
                <a:cs typeface=""/>
              </a:rPr>
              <a:t>Clustering of application components: PRV2_2(3) hosts secured (unsecured) portions of applications</a:t>
            </a:r>
          </a:p>
          <a:p>
            <a:pPr lvl="1"/>
            <a:r>
              <a:rPr lang="en-US" sz="2600" dirty="0" smtClean="0">
                <a:cs typeface=""/>
              </a:rPr>
              <a:t>Custom apps spread everywhere; predominantly behind PRV2_4</a:t>
            </a:r>
          </a:p>
          <a:p>
            <a:pPr>
              <a:buNone/>
            </a:pPr>
            <a:endParaRPr lang="en-US" dirty="0">
              <a:cs typeface="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990600" y="1295400"/>
          <a:ext cx="6858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  <a:cs typeface=""/>
              </a:rPr>
              <a:t>Applications</a:t>
            </a:r>
            <a:endParaRPr lang="en-US" sz="4000" dirty="0">
              <a:latin typeface="+mn-lt"/>
              <a:cs typeface="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648200"/>
            <a:ext cx="8229600" cy="22098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cs typeface=""/>
              </a:rPr>
              <a:t>EDU2/3: predominantly file system traffic; EDU1: split between Web apps and others</a:t>
            </a:r>
          </a:p>
          <a:p>
            <a:pPr>
              <a:buNone/>
            </a:pPr>
            <a:endParaRPr lang="en-US" dirty="0">
              <a:cs typeface=""/>
            </a:endParaRPr>
          </a:p>
        </p:txBody>
      </p:sp>
      <p:graphicFrame>
        <p:nvGraphicFramePr>
          <p:cNvPr id="5" name="Chart 4"/>
          <p:cNvGraphicFramePr/>
          <p:nvPr/>
        </p:nvGraphicFramePr>
        <p:xfrm>
          <a:off x="990600" y="1295400"/>
          <a:ext cx="6858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  <a:cs typeface="Arial" pitchFamily="34" charset="0"/>
              </a:rPr>
              <a:t>Application Communication Patterns</a:t>
            </a:r>
            <a:endParaRPr lang="en-US" dirty="0">
              <a:latin typeface="+mn-lt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1676400"/>
            <a:ext cx="6286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0600" y="2832101"/>
            <a:ext cx="88265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63700" y="4197351"/>
            <a:ext cx="6223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1619250"/>
            <a:ext cx="6286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32400" y="2832101"/>
            <a:ext cx="88265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87700" y="4197351"/>
            <a:ext cx="6223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54550" y="4197351"/>
            <a:ext cx="6223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78550" y="4197351"/>
            <a:ext cx="6223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Connector 15"/>
          <p:cNvCxnSpPr/>
          <p:nvPr/>
        </p:nvCxnSpPr>
        <p:spPr>
          <a:xfrm rot="5400000">
            <a:off x="2640808" y="2278857"/>
            <a:ext cx="609600" cy="50958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 flipV="1">
            <a:off x="2690815" y="2152650"/>
            <a:ext cx="2033587" cy="6858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657600" y="2228850"/>
            <a:ext cx="2005013" cy="6096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H="1">
            <a:off x="5079206" y="2255043"/>
            <a:ext cx="685800" cy="48101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1747839" y="3595688"/>
            <a:ext cx="838200" cy="39052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2852739" y="3567113"/>
            <a:ext cx="838200" cy="4476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4729162" y="3605213"/>
            <a:ext cx="838200" cy="3714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V="1">
            <a:off x="5834064" y="3557588"/>
            <a:ext cx="838200" cy="46672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V="1">
            <a:off x="1727154" y="5002215"/>
            <a:ext cx="504921" cy="31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2" idx="0"/>
          </p:cNvCxnSpPr>
          <p:nvPr/>
        </p:nvCxnSpPr>
        <p:spPr>
          <a:xfrm rot="5400000" flipH="1" flipV="1">
            <a:off x="3136086" y="4891858"/>
            <a:ext cx="506456" cy="22542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05"/>
          <p:cNvSpPr txBox="1">
            <a:spLocks noChangeArrowheads="1"/>
          </p:cNvSpPr>
          <p:nvPr/>
        </p:nvSpPr>
        <p:spPr bwMode="auto">
          <a:xfrm>
            <a:off x="323850" y="1771651"/>
            <a:ext cx="1447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cs typeface="Arial" pitchFamily="34" charset="0"/>
              </a:rPr>
              <a:t>Core (L3)</a:t>
            </a:r>
            <a:endParaRPr lang="en-US" sz="2000" b="1" dirty="0">
              <a:cs typeface="Arial" pitchFamily="34" charset="0"/>
            </a:endParaRPr>
          </a:p>
        </p:txBody>
      </p:sp>
      <p:sp>
        <p:nvSpPr>
          <p:cNvPr id="30" name="TextBox 107"/>
          <p:cNvSpPr txBox="1">
            <a:spLocks noChangeArrowheads="1"/>
          </p:cNvSpPr>
          <p:nvPr/>
        </p:nvSpPr>
        <p:spPr bwMode="auto">
          <a:xfrm>
            <a:off x="228600" y="3733801"/>
            <a:ext cx="173355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cs typeface="Arial" pitchFamily="34" charset="0"/>
              </a:rPr>
              <a:t>Edge (L2)</a:t>
            </a:r>
          </a:p>
          <a:p>
            <a:r>
              <a:rPr lang="en-US" sz="2000" b="1" dirty="0" smtClean="0">
                <a:cs typeface="Arial" pitchFamily="34" charset="0"/>
              </a:rPr>
              <a:t>Top-of-Rack</a:t>
            </a:r>
            <a:br>
              <a:rPr lang="en-US" sz="2000" b="1" dirty="0" smtClean="0">
                <a:cs typeface="Arial" pitchFamily="34" charset="0"/>
              </a:rPr>
            </a:br>
            <a:r>
              <a:rPr lang="en-US" sz="2000" b="1" dirty="0" smtClean="0">
                <a:cs typeface="Arial" pitchFamily="34" charset="0"/>
              </a:rPr>
              <a:t/>
            </a:r>
            <a:br>
              <a:rPr lang="en-US" sz="2000" b="1" dirty="0" smtClean="0">
                <a:cs typeface="Arial" pitchFamily="34" charset="0"/>
              </a:rPr>
            </a:br>
            <a:endParaRPr lang="en-US" sz="2000" b="1" dirty="0">
              <a:cs typeface="Arial" pitchFamily="34" charset="0"/>
            </a:endParaRPr>
          </a:p>
        </p:txBody>
      </p:sp>
      <p:sp>
        <p:nvSpPr>
          <p:cNvPr id="31" name="TextBox 108"/>
          <p:cNvSpPr txBox="1">
            <a:spLocks noChangeArrowheads="1"/>
          </p:cNvSpPr>
          <p:nvPr/>
        </p:nvSpPr>
        <p:spPr bwMode="auto">
          <a:xfrm>
            <a:off x="228600" y="2571690"/>
            <a:ext cx="2438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cs typeface="Arial" pitchFamily="34" charset="0"/>
              </a:rPr>
              <a:t>Aggregation (L2)</a:t>
            </a:r>
            <a:endParaRPr lang="en-US" sz="2000" b="1" dirty="0">
              <a:cs typeface="Arial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628650" y="2457451"/>
            <a:ext cx="60960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28650" y="3676651"/>
            <a:ext cx="60960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13"/>
          <p:cNvSpPr txBox="1">
            <a:spLocks noChangeArrowheads="1"/>
          </p:cNvSpPr>
          <p:nvPr/>
        </p:nvSpPr>
        <p:spPr bwMode="auto">
          <a:xfrm>
            <a:off x="-914400" y="4953000"/>
            <a:ext cx="2514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cs typeface="Arial" pitchFamily="34" charset="0"/>
              </a:rPr>
              <a:t>Application</a:t>
            </a:r>
            <a:endParaRPr lang="en-US" sz="2000" b="1" dirty="0">
              <a:cs typeface="Arial" pitchFamily="34" charset="0"/>
            </a:endParaRPr>
          </a:p>
          <a:p>
            <a:pPr algn="r"/>
            <a:r>
              <a:rPr lang="en-US" sz="2000" b="1" dirty="0">
                <a:cs typeface="Arial" pitchFamily="34" charset="0"/>
              </a:rPr>
              <a:t>servers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704850" y="4819651"/>
            <a:ext cx="60960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73370" y="5715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71600" y="5715000"/>
            <a:ext cx="60384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21170" y="5638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19400" y="5638800"/>
            <a:ext cx="60384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21370" y="5715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19600" y="5715000"/>
            <a:ext cx="60384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92970" y="5638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91200" y="5638800"/>
            <a:ext cx="60384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3" name="Straight Connector 52"/>
          <p:cNvCxnSpPr>
            <a:endCxn id="6" idx="2"/>
          </p:cNvCxnSpPr>
          <p:nvPr/>
        </p:nvCxnSpPr>
        <p:spPr>
          <a:xfrm rot="16200000" flipV="1">
            <a:off x="1889078" y="4829224"/>
            <a:ext cx="638271" cy="4667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9" idx="2"/>
          </p:cNvCxnSpPr>
          <p:nvPr/>
        </p:nvCxnSpPr>
        <p:spPr>
          <a:xfrm rot="16200000" flipV="1">
            <a:off x="3397251" y="4845051"/>
            <a:ext cx="590549" cy="387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158" descr="MCj04316160000[1]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0" y="5257800"/>
            <a:ext cx="457200" cy="457200"/>
          </a:xfrm>
          <a:prstGeom prst="rect">
            <a:avLst/>
          </a:prstGeom>
          <a:noFill/>
        </p:spPr>
      </p:pic>
      <p:pic>
        <p:nvPicPr>
          <p:cNvPr id="63" name="Picture 158" descr="MCj04316160000[1]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81400" y="5257800"/>
            <a:ext cx="457200" cy="457200"/>
          </a:xfrm>
          <a:prstGeom prst="rect">
            <a:avLst/>
          </a:prstGeom>
          <a:noFill/>
        </p:spPr>
      </p:pic>
      <p:pic>
        <p:nvPicPr>
          <p:cNvPr id="64" name="Picture 158" descr="MCj04316160000[1]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52600" y="5257800"/>
            <a:ext cx="457200" cy="457200"/>
          </a:xfrm>
          <a:prstGeom prst="rect">
            <a:avLst/>
          </a:prstGeom>
          <a:noFill/>
        </p:spPr>
      </p:pic>
      <p:pic>
        <p:nvPicPr>
          <p:cNvPr id="65" name="Picture 158" descr="MCj04316160000[1]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09800" y="5257800"/>
            <a:ext cx="457200" cy="457200"/>
          </a:xfrm>
          <a:prstGeom prst="rect">
            <a:avLst/>
          </a:prstGeom>
          <a:noFill/>
        </p:spPr>
      </p:pic>
      <p:cxnSp>
        <p:nvCxnSpPr>
          <p:cNvPr id="66" name="Straight Connector 65"/>
          <p:cNvCxnSpPr>
            <a:stCxn id="68" idx="0"/>
          </p:cNvCxnSpPr>
          <p:nvPr/>
        </p:nvCxnSpPr>
        <p:spPr>
          <a:xfrm rot="5400000" flipH="1" flipV="1">
            <a:off x="4583886" y="4815658"/>
            <a:ext cx="506456" cy="22542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16200000" flipV="1">
            <a:off x="4845051" y="4768851"/>
            <a:ext cx="590549" cy="387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158" descr="MCj04316160000[1]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95800" y="5181600"/>
            <a:ext cx="457200" cy="457200"/>
          </a:xfrm>
          <a:prstGeom prst="rect">
            <a:avLst/>
          </a:prstGeom>
          <a:noFill/>
        </p:spPr>
      </p:pic>
      <p:pic>
        <p:nvPicPr>
          <p:cNvPr id="69" name="Picture 158" descr="MCj04316160000[1]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29200" y="5181600"/>
            <a:ext cx="457200" cy="457200"/>
          </a:xfrm>
          <a:prstGeom prst="rect">
            <a:avLst/>
          </a:prstGeom>
          <a:noFill/>
        </p:spPr>
      </p:pic>
      <p:cxnSp>
        <p:nvCxnSpPr>
          <p:cNvPr id="70" name="Straight Connector 69"/>
          <p:cNvCxnSpPr>
            <a:stCxn id="72" idx="0"/>
          </p:cNvCxnSpPr>
          <p:nvPr/>
        </p:nvCxnSpPr>
        <p:spPr>
          <a:xfrm rot="5400000" flipH="1" flipV="1">
            <a:off x="6107886" y="4815658"/>
            <a:ext cx="506456" cy="22542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6200000" flipV="1">
            <a:off x="6369051" y="4768851"/>
            <a:ext cx="590549" cy="387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158" descr="MCj04316160000[1]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19800" y="5181600"/>
            <a:ext cx="457200" cy="457200"/>
          </a:xfrm>
          <a:prstGeom prst="rect">
            <a:avLst/>
          </a:prstGeom>
          <a:noFill/>
        </p:spPr>
      </p:pic>
      <p:pic>
        <p:nvPicPr>
          <p:cNvPr id="73" name="Picture 158" descr="MCj04316160000[1]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53200" y="5181600"/>
            <a:ext cx="457200" cy="457200"/>
          </a:xfrm>
          <a:prstGeom prst="rect">
            <a:avLst/>
          </a:prstGeom>
          <a:noFill/>
        </p:spPr>
      </p:pic>
      <p:pic>
        <p:nvPicPr>
          <p:cNvPr id="60" name="Picture 2" descr="C:\Documents and Settings\Theophilus Benson\Local Settings\Temporary Internet Files\Content.IE5\70VQMJVO\MC900433829[1]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1240720">
            <a:off x="5431020" y="2383019"/>
            <a:ext cx="2895600" cy="2895600"/>
          </a:xfrm>
          <a:prstGeom prst="rect">
            <a:avLst/>
          </a:prstGeom>
          <a:noFill/>
        </p:spPr>
      </p:pic>
      <p:sp>
        <p:nvSpPr>
          <p:cNvPr id="61" name="Oval 60"/>
          <p:cNvSpPr/>
          <p:nvPr/>
        </p:nvSpPr>
        <p:spPr>
          <a:xfrm>
            <a:off x="2667000" y="5562600"/>
            <a:ext cx="12954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191000" y="5562600"/>
            <a:ext cx="12954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62600" y="5486400"/>
            <a:ext cx="12954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371600" y="5562600"/>
            <a:ext cx="12954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latin typeface="+mn-lt"/>
                <a:cs typeface="Arial" pitchFamily="34" charset="0"/>
              </a:rPr>
              <a:t>Packet Transmission</a:t>
            </a:r>
            <a:endParaRPr lang="en-US" sz="4000" dirty="0">
              <a:latin typeface="+mn-lt"/>
              <a:cs typeface="Arial" pitchFamily="34" charset="0"/>
            </a:endParaRPr>
          </a:p>
        </p:txBody>
      </p:sp>
      <p:sp>
        <p:nvSpPr>
          <p:cNvPr id="20486" name="Slide Number Placeholder 6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86DAF3-5605-4485-BB25-FA76DB0BFEF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dirty="0" smtClean="0"/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5257800"/>
          </a:xfrm>
        </p:spPr>
        <p:txBody>
          <a:bodyPr>
            <a:noAutofit/>
          </a:bodyPr>
          <a:lstStyle/>
          <a:p>
            <a:pPr eaLnBrk="1" hangingPunct="1"/>
            <a:endParaRPr lang="en-US" sz="2400" dirty="0" smtClean="0">
              <a:cs typeface="Arial" pitchFamily="34" charset="0"/>
            </a:endParaRPr>
          </a:p>
          <a:p>
            <a:pPr eaLnBrk="1" hangingPunct="1"/>
            <a:endParaRPr lang="en-US" sz="2400" dirty="0" smtClean="0">
              <a:cs typeface="Arial" pitchFamily="34" charset="0"/>
            </a:endParaRPr>
          </a:p>
          <a:p>
            <a:pPr eaLnBrk="1" hangingPunct="1"/>
            <a:endParaRPr lang="en-US" sz="2400" dirty="0" smtClean="0">
              <a:cs typeface="Arial" pitchFamily="34" charset="0"/>
            </a:endParaRPr>
          </a:p>
          <a:p>
            <a:pPr eaLnBrk="1" hangingPunct="1"/>
            <a:endParaRPr lang="en-US" sz="2400" dirty="0" smtClean="0">
              <a:cs typeface="Arial" pitchFamily="34" charset="0"/>
            </a:endParaRPr>
          </a:p>
          <a:p>
            <a:pPr eaLnBrk="1" hangingPunct="1"/>
            <a:endParaRPr lang="en-US" sz="2400" dirty="0" smtClean="0">
              <a:cs typeface="Arial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z="2400" dirty="0" smtClean="0">
              <a:cs typeface="Arial" pitchFamily="34" charset="0"/>
            </a:endParaRPr>
          </a:p>
          <a:p>
            <a:r>
              <a:rPr lang="en-US" sz="2400" dirty="0" smtClean="0">
                <a:cs typeface="Arial" pitchFamily="34" charset="0"/>
              </a:rPr>
              <a:t>Impacts network provisioning, routing/traffic engineering, application design</a:t>
            </a:r>
          </a:p>
          <a:p>
            <a:r>
              <a:rPr lang="en-US" sz="2400" b="1" dirty="0" smtClean="0">
                <a:solidFill>
                  <a:srgbClr val="FF0000"/>
                </a:solidFill>
                <a:cs typeface="Arial" pitchFamily="34" charset="0"/>
              </a:rPr>
              <a:t>ON-OFF traffic at edges</a:t>
            </a:r>
          </a:p>
          <a:p>
            <a:pPr lvl="1" eaLnBrk="1" hangingPunct="1"/>
            <a:r>
              <a:rPr lang="en-US" sz="2000" dirty="0" smtClean="0">
                <a:cs typeface="Arial" pitchFamily="34" charset="0"/>
              </a:rPr>
              <a:t>Binned in 15 and 100 m. </a:t>
            </a:r>
            <a:r>
              <a:rPr lang="en-US" sz="2000" dirty="0" err="1" smtClean="0">
                <a:cs typeface="Arial" pitchFamily="34" charset="0"/>
              </a:rPr>
              <a:t>secs</a:t>
            </a:r>
            <a:r>
              <a:rPr lang="en-US" sz="2000" dirty="0" smtClean="0">
                <a:cs typeface="Arial" pitchFamily="34" charset="0"/>
              </a:rPr>
              <a:t>; ON-OFF persists across both</a:t>
            </a:r>
            <a:r>
              <a:rPr lang="en-US" sz="2200" dirty="0" smtClean="0">
                <a:cs typeface="Arial" pitchFamily="34" charset="0"/>
              </a:rPr>
              <a:t/>
            </a:r>
            <a:br>
              <a:rPr lang="en-US" sz="2200" dirty="0" smtClean="0">
                <a:cs typeface="Arial" pitchFamily="34" charset="0"/>
              </a:rPr>
            </a:br>
            <a:endParaRPr lang="en-US" sz="2200" dirty="0" smtClean="0">
              <a:cs typeface="Arial" pitchFamily="34" charset="0"/>
            </a:endParaRPr>
          </a:p>
          <a:p>
            <a:pPr lvl="1" eaLnBrk="1" hangingPunct="1"/>
            <a:endParaRPr lang="en-US" sz="2000" dirty="0" smtClean="0">
              <a:cs typeface="Arial" pitchFamily="34" charset="0"/>
            </a:endParaRPr>
          </a:p>
        </p:txBody>
      </p:sp>
      <p:pic>
        <p:nvPicPr>
          <p:cNvPr id="20484" name="Picture 3" descr="C:\Documents and Settings\Administrator\My Documents\5_timeseries_15bi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449388"/>
            <a:ext cx="4038600" cy="255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4" descr="C:\Documents and Settings\Administrator\My Documents\5_timeseries_100bi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5263" y="1447800"/>
            <a:ext cx="4605337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Slide Number Placeholder 8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9B76CC59-C2AE-4942-8E98-13D8FD7837B4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724400" cy="48736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cs typeface="Arial" pitchFamily="34" charset="0"/>
              </a:rPr>
              <a:t>What </a:t>
            </a:r>
            <a:r>
              <a:rPr lang="en-US" sz="2400" dirty="0">
                <a:cs typeface="Arial" pitchFamily="34" charset="0"/>
              </a:rPr>
              <a:t>is the arrival process</a:t>
            </a:r>
            <a:r>
              <a:rPr lang="en-US" sz="2400" dirty="0" smtClean="0">
                <a:cs typeface="Arial" pitchFamily="34" charset="0"/>
              </a:rPr>
              <a:t>?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  <a:cs typeface="Arial" pitchFamily="34" charset="0"/>
              </a:rPr>
              <a:t>Heavy-tail </a:t>
            </a:r>
            <a:r>
              <a:rPr lang="en-US" sz="2000" dirty="0" smtClean="0">
                <a:cs typeface="Arial" pitchFamily="34" charset="0"/>
              </a:rPr>
              <a:t>for </a:t>
            </a:r>
            <a:r>
              <a:rPr lang="en-US" sz="2000" dirty="0">
                <a:cs typeface="Arial" pitchFamily="34" charset="0"/>
              </a:rPr>
              <a:t>the 3 distributions</a:t>
            </a:r>
          </a:p>
          <a:p>
            <a:pPr lvl="2"/>
            <a:r>
              <a:rPr lang="en-US" sz="1654" dirty="0" smtClean="0">
                <a:cs typeface="Arial" pitchFamily="34" charset="0"/>
              </a:rPr>
              <a:t>ON, OFF times, inter-arrival during ON</a:t>
            </a:r>
            <a:r>
              <a:rPr lang="en-US" sz="2054" dirty="0" smtClean="0">
                <a:cs typeface="Arial" pitchFamily="34" charset="0"/>
              </a:rPr>
              <a:t/>
            </a:r>
            <a:br>
              <a:rPr lang="en-US" sz="2054" dirty="0" smtClean="0">
                <a:cs typeface="Arial" pitchFamily="34" charset="0"/>
              </a:rPr>
            </a:br>
            <a:endParaRPr lang="en-US" sz="2054" dirty="0" smtClean="0">
              <a:cs typeface="Arial" pitchFamily="34" charset="0"/>
            </a:endParaRPr>
          </a:p>
          <a:p>
            <a:r>
              <a:rPr lang="en-US" sz="2454" dirty="0" smtClean="0">
                <a:cs typeface="Arial" pitchFamily="34" charset="0"/>
              </a:rPr>
              <a:t>Different from Pareto of WAN</a:t>
            </a:r>
          </a:p>
          <a:p>
            <a:pPr lvl="1"/>
            <a:r>
              <a:rPr lang="en-US" sz="2054" dirty="0" smtClean="0">
                <a:cs typeface="Arial" pitchFamily="34" charset="0"/>
              </a:rPr>
              <a:t>Impact: need new models</a:t>
            </a:r>
          </a:p>
          <a:p>
            <a:pPr lvl="1"/>
            <a:endParaRPr lang="en-US" sz="2054" dirty="0" smtClean="0">
              <a:cs typeface="Arial" pitchFamily="34" charset="0"/>
            </a:endParaRPr>
          </a:p>
          <a:p>
            <a:r>
              <a:rPr lang="en-US" sz="2454" dirty="0" smtClean="0">
                <a:cs typeface="Arial" pitchFamily="34" charset="0"/>
              </a:rPr>
              <a:t>Digging deeper</a:t>
            </a:r>
          </a:p>
          <a:p>
            <a:pPr lvl="1"/>
            <a:r>
              <a:rPr lang="en-US" sz="2054" dirty="0" smtClean="0">
                <a:cs typeface="Arial" pitchFamily="34" charset="0"/>
              </a:rPr>
              <a:t>EDU* switches: dominant apps drive pattern</a:t>
            </a:r>
          </a:p>
          <a:p>
            <a:pPr lvl="1"/>
            <a:r>
              <a:rPr lang="en-US" sz="2054" dirty="0" smtClean="0">
                <a:cs typeface="Arial" pitchFamily="34" charset="0"/>
              </a:rPr>
              <a:t>PRV* switches: aggregate behavior different from dominant app</a:t>
            </a:r>
            <a:br>
              <a:rPr lang="en-US" sz="2054" dirty="0" smtClean="0">
                <a:cs typeface="Arial" pitchFamily="34" charset="0"/>
              </a:rPr>
            </a:b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en-US" sz="2400" dirty="0" smtClean="0">
              <a:cs typeface="Arial" pitchFamily="34" charset="0"/>
            </a:endParaRPr>
          </a:p>
          <a:p>
            <a:pPr lvl="1"/>
            <a:endParaRPr lang="en-US" sz="2000" dirty="0" smtClean="0">
              <a:cs typeface="Arial" pitchFamily="34" charset="0"/>
            </a:endParaRPr>
          </a:p>
          <a:p>
            <a:pPr lvl="1" eaLnBrk="1" hangingPunct="1">
              <a:buNone/>
            </a:pPr>
            <a:endParaRPr lang="en-US" sz="2400" dirty="0" smtClean="0"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29200" y="2377555"/>
          <a:ext cx="3886199" cy="2423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"/>
                <a:gridCol w="956602"/>
                <a:gridCol w="1016391"/>
                <a:gridCol w="1135966"/>
              </a:tblGrid>
              <a:tr h="39635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  <a:cs typeface="Arial" pitchFamily="34" charset="0"/>
                        </a:rPr>
                        <a:t>Data</a:t>
                      </a:r>
                      <a:r>
                        <a:rPr lang="en-US" sz="1200" baseline="0" dirty="0" smtClean="0">
                          <a:latin typeface="+mn-lt"/>
                          <a:cs typeface="Arial" pitchFamily="34" charset="0"/>
                        </a:rPr>
                        <a:t> </a:t>
                      </a:r>
                    </a:p>
                    <a:p>
                      <a:r>
                        <a:rPr lang="en-US" sz="1200" baseline="0" dirty="0" smtClean="0">
                          <a:latin typeface="+mn-lt"/>
                          <a:cs typeface="Arial" pitchFamily="34" charset="0"/>
                        </a:rPr>
                        <a:t>Center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  <a:cs typeface="Arial" pitchFamily="34" charset="0"/>
                        </a:rPr>
                        <a:t>Off Period</a:t>
                      </a:r>
                    </a:p>
                    <a:p>
                      <a:r>
                        <a:rPr lang="en-US" sz="1200" dirty="0" smtClean="0">
                          <a:latin typeface="+mn-lt"/>
                          <a:cs typeface="Arial" pitchFamily="34" charset="0"/>
                        </a:rPr>
                        <a:t>Dist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  <a:cs typeface="Arial" pitchFamily="34" charset="0"/>
                        </a:rPr>
                        <a:t>ON</a:t>
                      </a:r>
                      <a:r>
                        <a:rPr lang="en-US" sz="1200" baseline="0" dirty="0" smtClean="0">
                          <a:latin typeface="+mn-lt"/>
                          <a:cs typeface="Arial" pitchFamily="34" charset="0"/>
                        </a:rPr>
                        <a:t> periods</a:t>
                      </a:r>
                    </a:p>
                    <a:p>
                      <a:r>
                        <a:rPr lang="en-US" sz="1200" baseline="0" dirty="0" smtClean="0">
                          <a:latin typeface="+mn-lt"/>
                          <a:cs typeface="Arial" pitchFamily="34" charset="0"/>
                        </a:rPr>
                        <a:t>Dist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  <a:cs typeface="Arial" pitchFamily="34" charset="0"/>
                        </a:rPr>
                        <a:t>Inter-arrival</a:t>
                      </a:r>
                    </a:p>
                    <a:p>
                      <a:r>
                        <a:rPr lang="en-US" sz="1200" dirty="0" smtClean="0">
                          <a:latin typeface="+mn-lt"/>
                          <a:cs typeface="Arial" pitchFamily="34" charset="0"/>
                        </a:rPr>
                        <a:t>Dist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28083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  <a:cs typeface="Arial" pitchFamily="34" charset="0"/>
                        </a:rPr>
                        <a:t>Prv2_1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  <a:cs typeface="Arial" pitchFamily="34" charset="0"/>
                        </a:rPr>
                        <a:t>Lognormal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  <a:cs typeface="Arial" pitchFamily="34" charset="0"/>
                        </a:rPr>
                        <a:t>Lognormal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  <a:cs typeface="Arial" pitchFamily="34" charset="0"/>
                        </a:rPr>
                        <a:t>Lognormal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2808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cs typeface="Arial" pitchFamily="34" charset="0"/>
                        </a:rPr>
                        <a:t>Prv2_2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cs typeface="Arial" pitchFamily="34" charset="0"/>
                        </a:rPr>
                        <a:t>Lognormal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cs typeface="Arial" pitchFamily="34" charset="0"/>
                        </a:rPr>
                        <a:t>Lognormal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cs typeface="Arial" pitchFamily="34" charset="0"/>
                        </a:rPr>
                        <a:t>Lognormal</a:t>
                      </a:r>
                    </a:p>
                  </a:txBody>
                  <a:tcPr/>
                </a:tc>
              </a:tr>
              <a:tr h="2808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cs typeface="Arial" pitchFamily="34" charset="0"/>
                        </a:rPr>
                        <a:t>Prv2_3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cs typeface="Arial" pitchFamily="34" charset="0"/>
                        </a:rPr>
                        <a:t>Lognormal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cs typeface="Arial" pitchFamily="34" charset="0"/>
                        </a:rPr>
                        <a:t>Lognormal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cs typeface="Arial" pitchFamily="34" charset="0"/>
                        </a:rPr>
                        <a:t>Lognormal</a:t>
                      </a:r>
                    </a:p>
                  </a:txBody>
                  <a:tcPr/>
                </a:tc>
              </a:tr>
              <a:tr h="2808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cs typeface="Arial" pitchFamily="34" charset="0"/>
                        </a:rPr>
                        <a:t>Prv2_4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cs typeface="Arial" pitchFamily="34" charset="0"/>
                        </a:rPr>
                        <a:t>Lognormal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cs typeface="Arial" pitchFamily="34" charset="0"/>
                        </a:rPr>
                        <a:t>Lognormal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cs typeface="Arial" pitchFamily="34" charset="0"/>
                        </a:rPr>
                        <a:t>Lognormal</a:t>
                      </a:r>
                    </a:p>
                  </a:txBody>
                  <a:tcPr/>
                </a:tc>
              </a:tr>
              <a:tr h="28083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  <a:cs typeface="Arial" pitchFamily="34" charset="0"/>
                        </a:rPr>
                        <a:t>EDU1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cs typeface="Arial" pitchFamily="34" charset="0"/>
                        </a:rPr>
                        <a:t>Lognormal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cs typeface="Arial" pitchFamily="34" charset="0"/>
                        </a:rPr>
                        <a:t>Weibull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cs typeface="Arial" pitchFamily="34" charset="0"/>
                        </a:rPr>
                        <a:t>Weibull</a:t>
                      </a:r>
                    </a:p>
                  </a:txBody>
                  <a:tcPr/>
                </a:tc>
              </a:tr>
              <a:tr h="28083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  <a:cs typeface="Arial" pitchFamily="34" charset="0"/>
                        </a:rPr>
                        <a:t>EDU2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cs typeface="Arial" pitchFamily="34" charset="0"/>
                        </a:rPr>
                        <a:t>Lognormal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cs typeface="Arial" pitchFamily="34" charset="0"/>
                        </a:rPr>
                        <a:t>Weibull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cs typeface="Arial" pitchFamily="34" charset="0"/>
                        </a:rPr>
                        <a:t>Weibull</a:t>
                      </a:r>
                    </a:p>
                  </a:txBody>
                  <a:tcPr/>
                </a:tc>
              </a:tr>
              <a:tr h="28083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  <a:cs typeface="Arial" pitchFamily="34" charset="0"/>
                        </a:rPr>
                        <a:t>EDU3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cs typeface="Arial" pitchFamily="34" charset="0"/>
                        </a:rPr>
                        <a:t>Lognormal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cs typeface="Arial" pitchFamily="34" charset="0"/>
                        </a:rPr>
                        <a:t>Weibull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cs typeface="Arial" pitchFamily="34" charset="0"/>
                        </a:rPr>
                        <a:t>Weibull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+mn-lt"/>
                <a:cs typeface="Arial" pitchFamily="34" charset="0"/>
              </a:rPr>
              <a:t>Data-Center Traffic is </a:t>
            </a:r>
            <a:r>
              <a:rPr lang="en-US" i="1" dirty="0" err="1" smtClean="0">
                <a:latin typeface="+mn-lt"/>
                <a:cs typeface="Arial" pitchFamily="34" charset="0"/>
              </a:rPr>
              <a:t>Bursty</a:t>
            </a:r>
            <a:endParaRPr lang="en-US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458200" cy="4602163"/>
          </a:xfrm>
        </p:spPr>
        <p:txBody>
          <a:bodyPr>
            <a:normAutofit/>
          </a:bodyPr>
          <a:lstStyle/>
          <a:p>
            <a:r>
              <a:rPr lang="en-US" dirty="0" smtClean="0"/>
              <a:t>Deploy applications </a:t>
            </a:r>
            <a:r>
              <a:rPr lang="en-US" u="sng" dirty="0" smtClean="0"/>
              <a:t>and middleboxes</a:t>
            </a:r>
            <a:r>
              <a:rPr lang="en-US" dirty="0" smtClean="0"/>
              <a:t> to clouds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Vendors providing virtual middlebox images</a:t>
            </a:r>
          </a:p>
          <a:p>
            <a:pPr>
              <a:buNone/>
            </a:pPr>
            <a:r>
              <a:rPr lang="en-US" dirty="0" smtClean="0"/>
              <a:t>	Clouds lack ground-up support for middleboxes</a:t>
            </a:r>
          </a:p>
          <a:p>
            <a:pPr lvl="1"/>
            <a:r>
              <a:rPr lang="en-US" dirty="0" smtClean="0"/>
              <a:t>Limited cloud provided middleboxes</a:t>
            </a:r>
          </a:p>
          <a:p>
            <a:pPr lvl="1"/>
            <a:r>
              <a:rPr lang="en-US" dirty="0" smtClean="0"/>
              <a:t>Tenants forced to retrofit middleboxes into existing service abstractions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Middleboxes in the Cloud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674B-3BBF-4D1B-86EA-B49C8354B62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 descr="clou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7800" y="2286000"/>
            <a:ext cx="1828800" cy="911122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1143000" y="2286000"/>
            <a:ext cx="1066801" cy="786064"/>
            <a:chOff x="1219200" y="2590800"/>
            <a:chExt cx="1447800" cy="1066800"/>
          </a:xfrm>
        </p:grpSpPr>
        <p:pic>
          <p:nvPicPr>
            <p:cNvPr id="8" name="Picture 7" descr="serv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200" y="2590800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 descr="serv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2600" y="2743200"/>
              <a:ext cx="914400" cy="91440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2667000" y="2209800"/>
            <a:ext cx="990600" cy="941070"/>
            <a:chOff x="2667000" y="2514600"/>
            <a:chExt cx="1524000" cy="1447800"/>
          </a:xfrm>
        </p:grpSpPr>
        <p:grpSp>
          <p:nvGrpSpPr>
            <p:cNvPr id="10" name="Group 9"/>
            <p:cNvGrpSpPr/>
            <p:nvPr/>
          </p:nvGrpSpPr>
          <p:grpSpPr>
            <a:xfrm>
              <a:off x="3505200" y="3276600"/>
              <a:ext cx="685800" cy="685800"/>
              <a:chOff x="7848600" y="1600200"/>
              <a:chExt cx="685800" cy="6858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7848600" y="1600200"/>
                <a:ext cx="685800" cy="6858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11" descr="server_sync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848600" y="1600200"/>
                <a:ext cx="685800" cy="685800"/>
              </a:xfrm>
              <a:prstGeom prst="rect">
                <a:avLst/>
              </a:prstGeom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2667000" y="3276600"/>
              <a:ext cx="685800" cy="685800"/>
              <a:chOff x="5791200" y="3276600"/>
              <a:chExt cx="685800" cy="6858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5791200" y="3276600"/>
                <a:ext cx="685800" cy="6858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 descr="magnifying_glass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791200" y="3276600"/>
                <a:ext cx="628650" cy="62865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3124200" y="2514600"/>
              <a:ext cx="685800" cy="685800"/>
              <a:chOff x="6248400" y="1905000"/>
              <a:chExt cx="685800" cy="68580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248400" y="1905000"/>
                <a:ext cx="685800" cy="6858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" name="Picture 17" descr="firewall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278380" y="1951220"/>
                <a:ext cx="609600" cy="609600"/>
              </a:xfrm>
              <a:prstGeom prst="rect">
                <a:avLst/>
              </a:prstGeom>
            </p:spPr>
          </p:pic>
        </p:grpSp>
      </p:grpSp>
      <p:pic>
        <p:nvPicPr>
          <p:cNvPr id="20" name="Picture 19" descr="check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8600" y="3352800"/>
            <a:ext cx="457200" cy="457200"/>
          </a:xfrm>
          <a:prstGeom prst="rect">
            <a:avLst/>
          </a:prstGeom>
        </p:spPr>
      </p:pic>
      <p:pic>
        <p:nvPicPr>
          <p:cNvPr id="21" name="Picture 20" descr="x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04800" y="3962400"/>
            <a:ext cx="381000" cy="381000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3962400" y="2514600"/>
            <a:ext cx="923026" cy="381000"/>
          </a:xfrm>
          <a:prstGeom prst="rightArrow">
            <a:avLst>
              <a:gd name="adj1" fmla="val 28182"/>
              <a:gd name="adj2" fmla="val 75454"/>
            </a:avLst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133600" y="2209800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</a:rPr>
              <a:t>+</a:t>
            </a:r>
            <a:endParaRPr lang="en-US" sz="4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  <a:cs typeface="Arial" pitchFamily="34" charset="0"/>
              </a:rPr>
              <a:t>Packet Size Distribution</a:t>
            </a:r>
            <a:endParaRPr lang="en-US" sz="4000" dirty="0">
              <a:latin typeface="+mn-lt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419600"/>
            <a:ext cx="8229600" cy="21336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>
                <a:cs typeface="Arial" pitchFamily="34" charset="0"/>
              </a:rPr>
              <a:t>Trimodal</a:t>
            </a:r>
            <a:r>
              <a:rPr lang="en-US" dirty="0" smtClean="0">
                <a:cs typeface="Arial" pitchFamily="34" charset="0"/>
              </a:rPr>
              <a:t> (40B, 200B and 1400B)</a:t>
            </a:r>
          </a:p>
          <a:p>
            <a:r>
              <a:rPr lang="en-US" dirty="0" smtClean="0">
                <a:cs typeface="Arial" pitchFamily="34" charset="0"/>
              </a:rPr>
              <a:t>Small packets</a:t>
            </a:r>
          </a:p>
          <a:p>
            <a:pPr lvl="1"/>
            <a:r>
              <a:rPr lang="en-US" dirty="0" smtClean="0">
                <a:cs typeface="Arial" pitchFamily="34" charset="0"/>
              </a:rPr>
              <a:t>TCP acknowledgements (40B)</a:t>
            </a:r>
          </a:p>
          <a:p>
            <a:pPr lvl="1"/>
            <a:r>
              <a:rPr lang="en-US" dirty="0" smtClean="0">
                <a:cs typeface="Arial" pitchFamily="34" charset="0"/>
              </a:rPr>
              <a:t>Keep alive packets: plenty!!</a:t>
            </a:r>
          </a:p>
          <a:p>
            <a:r>
              <a:rPr lang="en-US" dirty="0" smtClean="0">
                <a:cs typeface="Arial" pitchFamily="34" charset="0"/>
              </a:rPr>
              <a:t>Persistent connections 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 important to apps</a:t>
            </a:r>
            <a:endParaRPr lang="en-US" dirty="0" smtClean="0">
              <a:cs typeface="Arial" pitchFamily="34" charset="0"/>
            </a:endParaRPr>
          </a:p>
          <a:p>
            <a:pPr lvl="1"/>
            <a:endParaRPr lang="en-US" dirty="0" smtClean="0">
              <a:cs typeface="Arial" pitchFamily="34" charset="0"/>
            </a:endParaRPr>
          </a:p>
          <a:p>
            <a:endParaRPr lang="en-US" dirty="0">
              <a:cs typeface="Arial" pitchFamily="34" charset="0"/>
            </a:endParaRPr>
          </a:p>
        </p:txBody>
      </p:sp>
      <p:pic>
        <p:nvPicPr>
          <p:cNvPr id="4" name="Picture 3" descr="pktsize_0.tx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3599" y="1524000"/>
            <a:ext cx="5105401" cy="2931616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rot="19950952">
            <a:off x="2349666" y="2501282"/>
            <a:ext cx="5334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9377624">
            <a:off x="5296688" y="1653222"/>
            <a:ext cx="5334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3200400" y="1905000"/>
            <a:ext cx="5334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274638"/>
            <a:ext cx="75438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n-lt"/>
                <a:cs typeface="Arial" pitchFamily="34" charset="0"/>
              </a:rPr>
              <a:t>Flow-level Inter-arrivals</a:t>
            </a:r>
            <a:endParaRPr lang="en-US" dirty="0">
              <a:latin typeface="+mn-lt"/>
              <a:cs typeface="Arial" pitchFamily="34" charset="0"/>
            </a:endParaRPr>
          </a:p>
        </p:txBody>
      </p:sp>
      <p:pic>
        <p:nvPicPr>
          <p:cNvPr id="6" name="Content Placeholder 5" descr="flowrate_0.txt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667000" y="1371600"/>
            <a:ext cx="3733800" cy="2893193"/>
          </a:xfrm>
        </p:spPr>
      </p:pic>
      <p:sp>
        <p:nvSpPr>
          <p:cNvPr id="7" name="TextBox 6"/>
          <p:cNvSpPr txBox="1"/>
          <p:nvPr/>
        </p:nvSpPr>
        <p:spPr>
          <a:xfrm>
            <a:off x="2971800" y="4191000"/>
            <a:ext cx="333206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Flow Inter-arrival Times (in </a:t>
            </a:r>
            <a:r>
              <a:rPr lang="en-US" dirty="0" err="1" smtClean="0"/>
              <a:t>usecs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4800600"/>
            <a:ext cx="8686800" cy="2362200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/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Median: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 100us – 10ms;</a:t>
            </a:r>
            <a:r>
              <a:rPr lang="en-US" sz="2800" dirty="0" smtClean="0">
                <a:cs typeface="Arial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As low as</a:t>
            </a:r>
            <a:r>
              <a:rPr lang="en-US" sz="2800" dirty="0" smtClean="0">
                <a:cs typeface="Arial" pitchFamily="34" charset="0"/>
              </a:rPr>
              <a:t> 10us for 2-13% of flows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OpenFlow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/SDN: Determines required speed for centralized processing at the controller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</a:b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"/>
          <p:cNvGrpSpPr/>
          <p:nvPr/>
        </p:nvGrpSpPr>
        <p:grpSpPr>
          <a:xfrm>
            <a:off x="2667000" y="1219200"/>
            <a:ext cx="3860800" cy="3200400"/>
            <a:chOff x="4978400" y="2209800"/>
            <a:chExt cx="3860800" cy="3200400"/>
          </a:xfrm>
        </p:grpSpPr>
        <p:pic>
          <p:nvPicPr>
            <p:cNvPr id="4" name="Picture 3" descr="flowlength_0.tx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8400" y="2209800"/>
              <a:ext cx="3860800" cy="28956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602634" y="5040868"/>
              <a:ext cx="23191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Flow durations  (in </a:t>
              </a:r>
              <a:r>
                <a:rPr lang="en-US" dirty="0" err="1" smtClean="0"/>
                <a:t>usecs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  <a:cs typeface="Arial" pitchFamily="34" charset="0"/>
              </a:rPr>
              <a:t>Flow Duration</a:t>
            </a:r>
            <a:endParaRPr lang="en-US" dirty="0">
              <a:latin typeface="+mn-lt"/>
              <a:cs typeface="Arial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4419600"/>
            <a:ext cx="8229600" cy="1706563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Arial" pitchFamily="34" charset="0"/>
              </a:rPr>
              <a:t>80% of flow &lt; 1 sec</a:t>
            </a:r>
          </a:p>
          <a:p>
            <a:r>
              <a:rPr lang="en-US" dirty="0" err="1" smtClean="0">
                <a:cs typeface="Arial" pitchFamily="34" charset="0"/>
              </a:rPr>
              <a:t>OpenFlow</a:t>
            </a:r>
            <a:r>
              <a:rPr lang="en-US" dirty="0" smtClean="0">
                <a:cs typeface="Arial" pitchFamily="34" charset="0"/>
              </a:rPr>
              <a:t>/SDN: delay involved in controller setting network state must be small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Flow Sizes</a:t>
            </a:r>
            <a:endParaRPr lang="en-US" dirty="0">
              <a:latin typeface="+mn-lt"/>
            </a:endParaRPr>
          </a:p>
        </p:txBody>
      </p:sp>
      <p:pic>
        <p:nvPicPr>
          <p:cNvPr id="5" name="Content Placeholder 4" descr="flowsiz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990600"/>
            <a:ext cx="5867400" cy="4400550"/>
          </a:xfr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480060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Most (80%)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flows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 smaller than 10KB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aseline="0" dirty="0" smtClean="0">
                <a:cs typeface="Arial" pitchFamily="34" charset="0"/>
              </a:rPr>
              <a:t>Most bytes</a:t>
            </a:r>
            <a:r>
              <a:rPr lang="en-US" sz="3200" dirty="0" smtClean="0">
                <a:cs typeface="Arial" pitchFamily="34" charset="0"/>
              </a:rPr>
              <a:t> in top 5% of flows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n-lt"/>
                <a:cs typeface="Arial" pitchFamily="34" charset="0"/>
              </a:rPr>
              <a:t>Impact on Interconnect</a:t>
            </a:r>
            <a:endParaRPr lang="en-US" dirty="0">
              <a:latin typeface="+mn-lt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1676400"/>
            <a:ext cx="6286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0600" y="2832101"/>
            <a:ext cx="88265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63700" y="4197351"/>
            <a:ext cx="6223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1619250"/>
            <a:ext cx="6286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32400" y="2832101"/>
            <a:ext cx="88265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87700" y="4197351"/>
            <a:ext cx="6223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54550" y="4197351"/>
            <a:ext cx="6223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78550" y="4197351"/>
            <a:ext cx="6223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Connector 15"/>
          <p:cNvCxnSpPr/>
          <p:nvPr/>
        </p:nvCxnSpPr>
        <p:spPr>
          <a:xfrm rot="5400000">
            <a:off x="2640808" y="2278857"/>
            <a:ext cx="609600" cy="50958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 flipV="1">
            <a:off x="2690815" y="2152650"/>
            <a:ext cx="2033587" cy="6858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657600" y="2228850"/>
            <a:ext cx="2005013" cy="6096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H="1">
            <a:off x="5079206" y="2255043"/>
            <a:ext cx="685800" cy="48101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1747839" y="3595688"/>
            <a:ext cx="838200" cy="39052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2852739" y="3567113"/>
            <a:ext cx="838200" cy="4476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4729162" y="3605213"/>
            <a:ext cx="838200" cy="3714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V="1">
            <a:off x="5834064" y="3557588"/>
            <a:ext cx="838200" cy="46672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V="1">
            <a:off x="1727154" y="5002215"/>
            <a:ext cx="504921" cy="31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2" idx="0"/>
          </p:cNvCxnSpPr>
          <p:nvPr/>
        </p:nvCxnSpPr>
        <p:spPr>
          <a:xfrm rot="5400000" flipH="1" flipV="1">
            <a:off x="3136086" y="4891858"/>
            <a:ext cx="506456" cy="22542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05"/>
          <p:cNvSpPr txBox="1">
            <a:spLocks noChangeArrowheads="1"/>
          </p:cNvSpPr>
          <p:nvPr/>
        </p:nvSpPr>
        <p:spPr bwMode="auto">
          <a:xfrm>
            <a:off x="323850" y="1771651"/>
            <a:ext cx="1447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cs typeface="Arial" pitchFamily="34" charset="0"/>
              </a:rPr>
              <a:t>Core (L3)</a:t>
            </a:r>
            <a:endParaRPr lang="en-US" sz="2000" b="1" dirty="0">
              <a:cs typeface="Arial" pitchFamily="34" charset="0"/>
            </a:endParaRPr>
          </a:p>
        </p:txBody>
      </p:sp>
      <p:sp>
        <p:nvSpPr>
          <p:cNvPr id="30" name="TextBox 107"/>
          <p:cNvSpPr txBox="1">
            <a:spLocks noChangeArrowheads="1"/>
          </p:cNvSpPr>
          <p:nvPr/>
        </p:nvSpPr>
        <p:spPr bwMode="auto">
          <a:xfrm>
            <a:off x="228600" y="3733801"/>
            <a:ext cx="173355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cs typeface="Arial" pitchFamily="34" charset="0"/>
              </a:rPr>
              <a:t>Edge (L2)</a:t>
            </a:r>
          </a:p>
          <a:p>
            <a:r>
              <a:rPr lang="en-US" sz="2000" b="1" dirty="0" smtClean="0">
                <a:cs typeface="Arial" pitchFamily="34" charset="0"/>
              </a:rPr>
              <a:t>Top-of-Rack</a:t>
            </a:r>
            <a:br>
              <a:rPr lang="en-US" sz="2000" b="1" dirty="0" smtClean="0">
                <a:cs typeface="Arial" pitchFamily="34" charset="0"/>
              </a:rPr>
            </a:br>
            <a:r>
              <a:rPr lang="en-US" sz="2000" b="1" dirty="0" smtClean="0">
                <a:cs typeface="Arial" pitchFamily="34" charset="0"/>
              </a:rPr>
              <a:t/>
            </a:r>
            <a:br>
              <a:rPr lang="en-US" sz="2000" b="1" dirty="0" smtClean="0">
                <a:cs typeface="Arial" pitchFamily="34" charset="0"/>
              </a:rPr>
            </a:br>
            <a:endParaRPr lang="en-US" sz="2000" b="1" dirty="0">
              <a:cs typeface="Arial" pitchFamily="34" charset="0"/>
            </a:endParaRPr>
          </a:p>
        </p:txBody>
      </p:sp>
      <p:sp>
        <p:nvSpPr>
          <p:cNvPr id="31" name="TextBox 108"/>
          <p:cNvSpPr txBox="1">
            <a:spLocks noChangeArrowheads="1"/>
          </p:cNvSpPr>
          <p:nvPr/>
        </p:nvSpPr>
        <p:spPr bwMode="auto">
          <a:xfrm>
            <a:off x="228600" y="2571690"/>
            <a:ext cx="2438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cs typeface="Arial" pitchFamily="34" charset="0"/>
              </a:rPr>
              <a:t>Aggregation (L2)</a:t>
            </a:r>
            <a:endParaRPr lang="en-US" sz="2000" b="1" dirty="0">
              <a:cs typeface="Arial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628650" y="2457451"/>
            <a:ext cx="60960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28650" y="3676651"/>
            <a:ext cx="60960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13"/>
          <p:cNvSpPr txBox="1">
            <a:spLocks noChangeArrowheads="1"/>
          </p:cNvSpPr>
          <p:nvPr/>
        </p:nvSpPr>
        <p:spPr bwMode="auto">
          <a:xfrm>
            <a:off x="-914400" y="4953000"/>
            <a:ext cx="2514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cs typeface="Arial" pitchFamily="34" charset="0"/>
              </a:rPr>
              <a:t>Application</a:t>
            </a:r>
            <a:endParaRPr lang="en-US" sz="2000" b="1" dirty="0">
              <a:cs typeface="Arial" pitchFamily="34" charset="0"/>
            </a:endParaRPr>
          </a:p>
          <a:p>
            <a:pPr algn="r"/>
            <a:r>
              <a:rPr lang="en-US" sz="2000" b="1" dirty="0">
                <a:cs typeface="Arial" pitchFamily="34" charset="0"/>
              </a:rPr>
              <a:t>servers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704850" y="4819651"/>
            <a:ext cx="60960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6" idx="2"/>
          </p:cNvCxnSpPr>
          <p:nvPr/>
        </p:nvCxnSpPr>
        <p:spPr>
          <a:xfrm rot="16200000" flipV="1">
            <a:off x="1889078" y="4829224"/>
            <a:ext cx="638271" cy="4667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9" idx="2"/>
          </p:cNvCxnSpPr>
          <p:nvPr/>
        </p:nvCxnSpPr>
        <p:spPr>
          <a:xfrm rot="16200000" flipV="1">
            <a:off x="3397251" y="4845051"/>
            <a:ext cx="590549" cy="387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158" descr="MCj04316160000[1]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0" y="5257800"/>
            <a:ext cx="457200" cy="457200"/>
          </a:xfrm>
          <a:prstGeom prst="rect">
            <a:avLst/>
          </a:prstGeom>
          <a:noFill/>
        </p:spPr>
      </p:pic>
      <p:pic>
        <p:nvPicPr>
          <p:cNvPr id="63" name="Picture 158" descr="MCj04316160000[1]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81400" y="5257800"/>
            <a:ext cx="457200" cy="457200"/>
          </a:xfrm>
          <a:prstGeom prst="rect">
            <a:avLst/>
          </a:prstGeom>
          <a:noFill/>
        </p:spPr>
      </p:pic>
      <p:pic>
        <p:nvPicPr>
          <p:cNvPr id="64" name="Picture 158" descr="MCj04316160000[1]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52600" y="5257800"/>
            <a:ext cx="457200" cy="457200"/>
          </a:xfrm>
          <a:prstGeom prst="rect">
            <a:avLst/>
          </a:prstGeom>
          <a:noFill/>
        </p:spPr>
      </p:pic>
      <p:pic>
        <p:nvPicPr>
          <p:cNvPr id="65" name="Picture 158" descr="MCj04316160000[1]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09800" y="5257800"/>
            <a:ext cx="457200" cy="457200"/>
          </a:xfrm>
          <a:prstGeom prst="rect">
            <a:avLst/>
          </a:prstGeom>
          <a:noFill/>
        </p:spPr>
      </p:pic>
      <p:cxnSp>
        <p:nvCxnSpPr>
          <p:cNvPr id="66" name="Straight Connector 65"/>
          <p:cNvCxnSpPr>
            <a:stCxn id="68" idx="0"/>
          </p:cNvCxnSpPr>
          <p:nvPr/>
        </p:nvCxnSpPr>
        <p:spPr>
          <a:xfrm rot="5400000" flipH="1" flipV="1">
            <a:off x="4583886" y="4815658"/>
            <a:ext cx="506456" cy="22542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16200000" flipV="1">
            <a:off x="4845051" y="4768851"/>
            <a:ext cx="590549" cy="387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158" descr="MCj04316160000[1]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95800" y="5181600"/>
            <a:ext cx="457200" cy="457200"/>
          </a:xfrm>
          <a:prstGeom prst="rect">
            <a:avLst/>
          </a:prstGeom>
          <a:noFill/>
        </p:spPr>
      </p:pic>
      <p:pic>
        <p:nvPicPr>
          <p:cNvPr id="69" name="Picture 158" descr="MCj04316160000[1]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29200" y="5181600"/>
            <a:ext cx="457200" cy="457200"/>
          </a:xfrm>
          <a:prstGeom prst="rect">
            <a:avLst/>
          </a:prstGeom>
          <a:noFill/>
        </p:spPr>
      </p:pic>
      <p:cxnSp>
        <p:nvCxnSpPr>
          <p:cNvPr id="70" name="Straight Connector 69"/>
          <p:cNvCxnSpPr>
            <a:stCxn id="72" idx="0"/>
          </p:cNvCxnSpPr>
          <p:nvPr/>
        </p:nvCxnSpPr>
        <p:spPr>
          <a:xfrm rot="5400000" flipH="1" flipV="1">
            <a:off x="6107886" y="4815658"/>
            <a:ext cx="506456" cy="22542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6200000" flipV="1">
            <a:off x="6369051" y="4768851"/>
            <a:ext cx="590549" cy="387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158" descr="MCj04316160000[1]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19800" y="5181600"/>
            <a:ext cx="457200" cy="457200"/>
          </a:xfrm>
          <a:prstGeom prst="rect">
            <a:avLst/>
          </a:prstGeom>
          <a:noFill/>
        </p:spPr>
      </p:pic>
      <p:pic>
        <p:nvPicPr>
          <p:cNvPr id="73" name="Picture 158" descr="MCj04316160000[1]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53200" y="5181600"/>
            <a:ext cx="457200" cy="457200"/>
          </a:xfrm>
          <a:prstGeom prst="rect">
            <a:avLst/>
          </a:prstGeom>
          <a:noFill/>
        </p:spPr>
      </p:pic>
      <p:pic>
        <p:nvPicPr>
          <p:cNvPr id="60" name="Picture 2" descr="C:\Documents and Settings\Theophilus Benson\Local Settings\Temporary Internet Files\Content.IE5\70VQMJVO\MC900433829[1]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1240720">
            <a:off x="1807404" y="-733735"/>
            <a:ext cx="6812952" cy="6397575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n-lt"/>
                <a:cs typeface="Arial" pitchFamily="34" charset="0"/>
              </a:rPr>
              <a:t>Intra-Rack vs. Extra-Rack</a:t>
            </a:r>
            <a:endParaRPr lang="en-US" dirty="0">
              <a:latin typeface="+mn-lt"/>
              <a:cs typeface="Arial" pitchFamily="34" charset="0"/>
            </a:endParaRPr>
          </a:p>
        </p:txBody>
      </p:sp>
      <p:sp>
        <p:nvSpPr>
          <p:cNvPr id="3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6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cs typeface="Arial" pitchFamily="34" charset="0"/>
              </a:rPr>
              <a:t>Quantify amount of traffic using interconnect</a:t>
            </a:r>
          </a:p>
          <a:p>
            <a:pPr lvl="1"/>
            <a:r>
              <a:rPr lang="en-US" sz="2000" dirty="0" smtClean="0">
                <a:cs typeface="Arial" pitchFamily="34" charset="0"/>
              </a:rPr>
              <a:t>Perspective for interconnect analysis</a:t>
            </a:r>
            <a:r>
              <a:rPr lang="en-US" sz="1800" dirty="0" smtClean="0">
                <a:cs typeface="Arial" pitchFamily="34" charset="0"/>
              </a:rPr>
              <a:t/>
            </a:r>
            <a:br>
              <a:rPr lang="en-US" sz="1800" dirty="0" smtClean="0">
                <a:cs typeface="Arial" pitchFamily="34" charset="0"/>
              </a:rPr>
            </a:br>
            <a:endParaRPr lang="en-US" sz="1800" dirty="0" smtClean="0"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7700" y="3236893"/>
            <a:ext cx="622300" cy="5461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70550" y="3160693"/>
            <a:ext cx="6223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Connector 14"/>
          <p:cNvCxnSpPr>
            <a:endCxn id="7" idx="2"/>
          </p:cNvCxnSpPr>
          <p:nvPr/>
        </p:nvCxnSpPr>
        <p:spPr>
          <a:xfrm flipV="1">
            <a:off x="2940053" y="3782993"/>
            <a:ext cx="558797" cy="50011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7" idx="2"/>
          </p:cNvCxnSpPr>
          <p:nvPr/>
        </p:nvCxnSpPr>
        <p:spPr>
          <a:xfrm rot="10800000">
            <a:off x="3498850" y="3782993"/>
            <a:ext cx="844550" cy="4445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0" idx="2"/>
          </p:cNvCxnSpPr>
          <p:nvPr/>
        </p:nvCxnSpPr>
        <p:spPr>
          <a:xfrm flipV="1">
            <a:off x="5270501" y="3706793"/>
            <a:ext cx="711199" cy="60536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0" idx="2"/>
          </p:cNvCxnSpPr>
          <p:nvPr/>
        </p:nvCxnSpPr>
        <p:spPr>
          <a:xfrm rot="10800000">
            <a:off x="5981701" y="3706794"/>
            <a:ext cx="812801" cy="57631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07"/>
          <p:cNvSpPr txBox="1">
            <a:spLocks noChangeArrowheads="1"/>
          </p:cNvSpPr>
          <p:nvPr/>
        </p:nvSpPr>
        <p:spPr bwMode="auto">
          <a:xfrm>
            <a:off x="7086600" y="3084493"/>
            <a:ext cx="160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cs typeface="Arial" pitchFamily="34" charset="0"/>
              </a:rPr>
              <a:t>Edge</a:t>
            </a:r>
          </a:p>
        </p:txBody>
      </p:sp>
      <p:sp>
        <p:nvSpPr>
          <p:cNvPr id="20" name="TextBox 113"/>
          <p:cNvSpPr txBox="1">
            <a:spLocks noChangeArrowheads="1"/>
          </p:cNvSpPr>
          <p:nvPr/>
        </p:nvSpPr>
        <p:spPr bwMode="auto">
          <a:xfrm>
            <a:off x="6629400" y="3998893"/>
            <a:ext cx="2514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2800" b="1" dirty="0" smtClean="0">
                <a:cs typeface="Arial" pitchFamily="34" charset="0"/>
              </a:rPr>
              <a:t>Application</a:t>
            </a:r>
            <a:endParaRPr lang="en-US" sz="2800" b="1" dirty="0">
              <a:cs typeface="Arial" pitchFamily="34" charset="0"/>
            </a:endParaRPr>
          </a:p>
          <a:p>
            <a:pPr algn="r"/>
            <a:r>
              <a:rPr lang="en-US" sz="2800" b="1" dirty="0">
                <a:cs typeface="Arial" pitchFamily="34" charset="0"/>
              </a:rPr>
              <a:t>servers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24000" y="3846493"/>
            <a:ext cx="60960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0"/>
          </p:cNvCxnSpPr>
          <p:nvPr/>
        </p:nvCxnSpPr>
        <p:spPr>
          <a:xfrm rot="5400000" flipH="1" flipV="1">
            <a:off x="3197225" y="2928918"/>
            <a:ext cx="609600" cy="6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5673725" y="2852718"/>
            <a:ext cx="609600" cy="6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07"/>
          <p:cNvSpPr txBox="1">
            <a:spLocks noChangeArrowheads="1"/>
          </p:cNvSpPr>
          <p:nvPr/>
        </p:nvSpPr>
        <p:spPr bwMode="auto">
          <a:xfrm>
            <a:off x="152400" y="2971800"/>
            <a:ext cx="2819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cs typeface="Arial" pitchFamily="34" charset="0"/>
              </a:rPr>
              <a:t>Extra-Rack</a:t>
            </a:r>
            <a:endParaRPr lang="en-US" sz="28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32" name="TextBox 107"/>
          <p:cNvSpPr txBox="1">
            <a:spLocks noChangeArrowheads="1"/>
          </p:cNvSpPr>
          <p:nvPr/>
        </p:nvSpPr>
        <p:spPr bwMode="auto">
          <a:xfrm>
            <a:off x="228600" y="4114800"/>
            <a:ext cx="2590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cs typeface="Arial" pitchFamily="34" charset="0"/>
              </a:rPr>
              <a:t>Intra-Rack</a:t>
            </a:r>
            <a:endParaRPr lang="en-US" sz="2800" b="1" dirty="0">
              <a:solidFill>
                <a:srgbClr val="00B050"/>
              </a:solidFill>
              <a:cs typeface="Arial" pitchFamily="34" charset="0"/>
            </a:endParaRPr>
          </a:p>
        </p:txBody>
      </p:sp>
      <p:sp>
        <p:nvSpPr>
          <p:cNvPr id="38" name="TextBox 107"/>
          <p:cNvSpPr txBox="1">
            <a:spLocks noChangeArrowheads="1"/>
          </p:cNvSpPr>
          <p:nvPr/>
        </p:nvSpPr>
        <p:spPr bwMode="auto">
          <a:xfrm>
            <a:off x="533400" y="5562600"/>
            <a:ext cx="723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cs typeface="Arial" pitchFamily="34" charset="0"/>
              </a:rPr>
              <a:t>Extra-Rack</a:t>
            </a:r>
            <a:r>
              <a:rPr lang="en-US" sz="2400" b="1" dirty="0" smtClean="0">
                <a:cs typeface="Arial" pitchFamily="34" charset="0"/>
              </a:rPr>
              <a:t> = Sum of Uplinks</a:t>
            </a:r>
            <a:endParaRPr lang="en-US" sz="2400" b="1" dirty="0">
              <a:cs typeface="Arial" pitchFamily="34" charset="0"/>
            </a:endParaRPr>
          </a:p>
        </p:txBody>
      </p:sp>
      <p:sp>
        <p:nvSpPr>
          <p:cNvPr id="39" name="TextBox 107"/>
          <p:cNvSpPr txBox="1">
            <a:spLocks noChangeArrowheads="1"/>
          </p:cNvSpPr>
          <p:nvPr/>
        </p:nvSpPr>
        <p:spPr bwMode="auto">
          <a:xfrm>
            <a:off x="533400" y="60960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cs typeface="Arial" pitchFamily="34" charset="0"/>
              </a:rPr>
              <a:t>Intra-Rack</a:t>
            </a:r>
            <a:r>
              <a:rPr lang="en-US" sz="2400" b="1" dirty="0" smtClean="0">
                <a:cs typeface="Arial" pitchFamily="34" charset="0"/>
              </a:rPr>
              <a:t> = Sum of Server Links – </a:t>
            </a:r>
            <a:r>
              <a:rPr lang="en-US" sz="2400" b="1" dirty="0" smtClean="0">
                <a:solidFill>
                  <a:srgbClr val="FF0000"/>
                </a:solidFill>
                <a:cs typeface="Arial" pitchFamily="34" charset="0"/>
              </a:rPr>
              <a:t>Extra-Rack</a:t>
            </a:r>
          </a:p>
        </p:txBody>
      </p:sp>
      <p:pic>
        <p:nvPicPr>
          <p:cNvPr id="24" name="Picture 158" descr="MCj0431616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67000" y="4151293"/>
            <a:ext cx="457200" cy="457200"/>
          </a:xfrm>
          <a:prstGeom prst="rect">
            <a:avLst/>
          </a:prstGeom>
          <a:noFill/>
        </p:spPr>
      </p:pic>
      <p:pic>
        <p:nvPicPr>
          <p:cNvPr id="25" name="Picture 158" descr="MCj0431616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91000" y="4151293"/>
            <a:ext cx="457200" cy="457200"/>
          </a:xfrm>
          <a:prstGeom prst="rect">
            <a:avLst/>
          </a:prstGeom>
          <a:noFill/>
        </p:spPr>
      </p:pic>
      <p:pic>
        <p:nvPicPr>
          <p:cNvPr id="26" name="Picture 158" descr="MCj0431616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4227493"/>
            <a:ext cx="457200" cy="457200"/>
          </a:xfrm>
          <a:prstGeom prst="rect">
            <a:avLst/>
          </a:prstGeom>
          <a:noFill/>
        </p:spPr>
      </p:pic>
      <p:pic>
        <p:nvPicPr>
          <p:cNvPr id="28" name="Picture 158" descr="MCj0431616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7000" y="4227493"/>
            <a:ext cx="457200" cy="457200"/>
          </a:xfrm>
          <a:prstGeom prst="rect">
            <a:avLst/>
          </a:prstGeom>
          <a:noFill/>
        </p:spPr>
      </p:pic>
      <p:sp>
        <p:nvSpPr>
          <p:cNvPr id="34" name="Curved Down Arrow 33"/>
          <p:cNvSpPr/>
          <p:nvPr/>
        </p:nvSpPr>
        <p:spPr>
          <a:xfrm>
            <a:off x="2895600" y="3617893"/>
            <a:ext cx="1447800" cy="609600"/>
          </a:xfrm>
          <a:prstGeom prst="curvedDownArrow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Bent Arrow 36"/>
          <p:cNvSpPr/>
          <p:nvPr/>
        </p:nvSpPr>
        <p:spPr>
          <a:xfrm rot="16617122" flipV="1">
            <a:off x="2421923" y="3285292"/>
            <a:ext cx="1682992" cy="609045"/>
          </a:xfrm>
          <a:prstGeom prst="ben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n-lt"/>
                <a:cs typeface="Arial" pitchFamily="34" charset="0"/>
              </a:rPr>
              <a:t>Intra-Rack vs. Extra-Rack</a:t>
            </a:r>
            <a:endParaRPr lang="en-US" dirty="0">
              <a:latin typeface="+mn-lt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41837"/>
            <a:ext cx="8686800" cy="20113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cs typeface="Arial" pitchFamily="34" charset="0"/>
              </a:rPr>
              <a:t>Clouds: most traffic stays within a rack (75%)</a:t>
            </a:r>
          </a:p>
          <a:p>
            <a:pPr lvl="1"/>
            <a:r>
              <a:rPr lang="en-US" dirty="0" err="1" smtClean="0">
                <a:cs typeface="Arial" pitchFamily="34" charset="0"/>
              </a:rPr>
              <a:t>Colocation</a:t>
            </a:r>
            <a:r>
              <a:rPr lang="en-US" dirty="0" smtClean="0">
                <a:cs typeface="Arial" pitchFamily="34" charset="0"/>
              </a:rPr>
              <a:t> of apps and dependent components to avoid sharing racks</a:t>
            </a:r>
          </a:p>
          <a:p>
            <a:r>
              <a:rPr lang="en-US" dirty="0" smtClean="0">
                <a:cs typeface="Arial" pitchFamily="34" charset="0"/>
              </a:rPr>
              <a:t>Other DCs: &gt; 50% leaves the rack</a:t>
            </a:r>
          </a:p>
          <a:p>
            <a:pPr lvl="1"/>
            <a:r>
              <a:rPr lang="en-US" dirty="0" smtClean="0">
                <a:cs typeface="Arial" pitchFamily="34" charset="0"/>
              </a:rPr>
              <a:t>Apps similar to CLD1-3, but placement not optimized for network</a:t>
            </a:r>
            <a:endParaRPr lang="en-US" dirty="0">
              <a:cs typeface="Arial" pitchFamily="34" charset="0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914400" y="1524000"/>
          <a:ext cx="7315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191000" y="2286000"/>
            <a:ext cx="2895600" cy="1588"/>
          </a:xfrm>
          <a:prstGeom prst="line">
            <a:avLst/>
          </a:prstGeom>
          <a:ln w="2857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267200" y="1524000"/>
            <a:ext cx="2743200" cy="266700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63040" y="1524000"/>
            <a:ext cx="2743200" cy="266700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371600" y="2743200"/>
            <a:ext cx="2895600" cy="1588"/>
          </a:xfrm>
          <a:prstGeom prst="line">
            <a:avLst/>
          </a:prstGeom>
          <a:ln w="2857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reutil_zoom.eps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" y="228600"/>
            <a:ext cx="7239000" cy="5410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  <a:cs typeface="Arial" pitchFamily="34" charset="0"/>
              </a:rPr>
              <a:t>Extra-Rack Traffic on DC Interconnect</a:t>
            </a:r>
            <a:endParaRPr lang="en-US" dirty="0">
              <a:latin typeface="+mn-lt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4495800"/>
            <a:ext cx="8229600" cy="20875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cs typeface="Arial" pitchFamily="34" charset="0"/>
              </a:rPr>
              <a:t>Utilization: </a:t>
            </a:r>
            <a:r>
              <a:rPr lang="en-US" sz="2400" b="1" dirty="0" smtClean="0">
                <a:solidFill>
                  <a:srgbClr val="FF0000"/>
                </a:solidFill>
                <a:cs typeface="Arial" pitchFamily="34" charset="0"/>
              </a:rPr>
              <a:t>core &gt; </a:t>
            </a:r>
            <a:r>
              <a:rPr lang="en-US" sz="2400" b="1" dirty="0" err="1" smtClean="0">
                <a:solidFill>
                  <a:srgbClr val="FF0000"/>
                </a:solidFill>
                <a:cs typeface="Arial" pitchFamily="34" charset="0"/>
              </a:rPr>
              <a:t>agg</a:t>
            </a:r>
            <a:r>
              <a:rPr lang="en-US" sz="2400" b="1" dirty="0" smtClean="0">
                <a:solidFill>
                  <a:srgbClr val="FF0000"/>
                </a:solidFill>
                <a:cs typeface="Arial" pitchFamily="34" charset="0"/>
              </a:rPr>
              <a:t> &gt; edge</a:t>
            </a:r>
          </a:p>
          <a:p>
            <a:pPr lvl="1"/>
            <a:r>
              <a:rPr lang="en-US" sz="2000" dirty="0" smtClean="0"/>
              <a:t>Aggregation of many unto few</a:t>
            </a:r>
            <a:endParaRPr lang="en-US" sz="2000" dirty="0" smtClean="0">
              <a:cs typeface="Arial" pitchFamily="34" charset="0"/>
            </a:endParaRPr>
          </a:p>
          <a:p>
            <a:r>
              <a:rPr lang="en-US" sz="2400" dirty="0" smtClean="0">
                <a:cs typeface="Arial" pitchFamily="34" charset="0"/>
              </a:rPr>
              <a:t>Tail of core utilization differs</a:t>
            </a:r>
          </a:p>
          <a:p>
            <a:pPr lvl="1"/>
            <a:r>
              <a:rPr lang="en-US" sz="2000" dirty="0" smtClean="0">
                <a:cs typeface="Arial" pitchFamily="34" charset="0"/>
              </a:rPr>
              <a:t>Hot-spots </a:t>
            </a:r>
            <a:r>
              <a:rPr lang="en-US" sz="2000" dirty="0" smtClean="0">
                <a:cs typeface="Arial" pitchFamily="34" charset="0"/>
                <a:sym typeface="Wingdings" pitchFamily="2" charset="2"/>
              </a:rPr>
              <a:t> links with &gt; 70% </a:t>
            </a:r>
            <a:r>
              <a:rPr lang="en-US" sz="2000" dirty="0" err="1" smtClean="0">
                <a:cs typeface="Arial" pitchFamily="34" charset="0"/>
                <a:sym typeface="Wingdings" pitchFamily="2" charset="2"/>
              </a:rPr>
              <a:t>util</a:t>
            </a:r>
            <a:endParaRPr lang="en-US" sz="2000" dirty="0" smtClean="0">
              <a:cs typeface="Arial" pitchFamily="34" charset="0"/>
            </a:endParaRPr>
          </a:p>
          <a:p>
            <a:pPr lvl="1"/>
            <a:r>
              <a:rPr lang="en-US" sz="2000" dirty="0" smtClean="0">
                <a:cs typeface="Arial" pitchFamily="34" charset="0"/>
              </a:rPr>
              <a:t>Prevalence of hot-spots differs across data centers</a:t>
            </a:r>
          </a:p>
          <a:p>
            <a:pPr lvl="1"/>
            <a:r>
              <a:rPr lang="en-US" sz="2000" dirty="0" smtClean="0">
                <a:cs typeface="Arial" pitchFamily="34" charset="0"/>
              </a:rPr>
              <a:t>Note:</a:t>
            </a:r>
            <a:r>
              <a:rPr lang="en-US" sz="2000" b="1" dirty="0" smtClean="0">
                <a:solidFill>
                  <a:srgbClr val="FF0000"/>
                </a:solidFill>
                <a:cs typeface="Arial" pitchFamily="34" charset="0"/>
              </a:rPr>
              <a:t> no hotspots outside the core</a:t>
            </a:r>
            <a:endParaRPr lang="en-US" sz="2000" b="1" dirty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5" name="Picture 4" descr="coreutil.eps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8200" y="228600"/>
            <a:ext cx="7213600" cy="54102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0"/>
            <a:ext cx="8229600" cy="2286000"/>
          </a:xfrm>
        </p:spPr>
        <p:txBody>
          <a:bodyPr>
            <a:normAutofit fontScale="92500"/>
          </a:bodyPr>
          <a:lstStyle/>
          <a:p>
            <a:r>
              <a:rPr lang="en-US" sz="2400" dirty="0" smtClean="0">
                <a:cs typeface="Arial" pitchFamily="34" charset="0"/>
              </a:rPr>
              <a:t>Low persistence: </a:t>
            </a:r>
            <a:r>
              <a:rPr lang="en-US" sz="2400" b="1" dirty="0" smtClean="0">
                <a:solidFill>
                  <a:srgbClr val="3366FF"/>
                </a:solidFill>
                <a:cs typeface="Arial" pitchFamily="34" charset="0"/>
              </a:rPr>
              <a:t>PRV2</a:t>
            </a:r>
            <a:r>
              <a:rPr lang="en-US" sz="2400" dirty="0" smtClean="0">
                <a:cs typeface="Arial" pitchFamily="34" charset="0"/>
              </a:rPr>
              <a:t>, EDU1, EDU2, EDU3, </a:t>
            </a:r>
            <a:r>
              <a:rPr lang="en-US" sz="2400" b="1" dirty="0" smtClean="0">
                <a:solidFill>
                  <a:srgbClr val="008000"/>
                </a:solidFill>
                <a:cs typeface="Arial" pitchFamily="34" charset="0"/>
              </a:rPr>
              <a:t>CLD1, CLD3</a:t>
            </a:r>
          </a:p>
          <a:p>
            <a:r>
              <a:rPr lang="en-US" sz="2400" dirty="0" smtClean="0">
                <a:cs typeface="Arial" pitchFamily="34" charset="0"/>
              </a:rPr>
              <a:t>High persistence/low prevalence: </a:t>
            </a:r>
            <a:r>
              <a:rPr lang="en-US" sz="2400" b="1" dirty="0" smtClean="0">
                <a:solidFill>
                  <a:srgbClr val="3366FF"/>
                </a:solidFill>
                <a:cs typeface="Arial" pitchFamily="34" charset="0"/>
              </a:rPr>
              <a:t>PRV1,</a:t>
            </a:r>
            <a:r>
              <a:rPr lang="en-US" sz="2400" dirty="0" smtClean="0"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cs typeface="Arial" pitchFamily="34" charset="0"/>
              </a:rPr>
              <a:t>CLD2</a:t>
            </a:r>
          </a:p>
          <a:p>
            <a:pPr lvl="1"/>
            <a:r>
              <a:rPr lang="en-US" dirty="0" smtClean="0">
                <a:cs typeface="Arial" pitchFamily="34" charset="0"/>
              </a:rPr>
              <a:t>2-8% are hotspots &gt; 50%</a:t>
            </a:r>
          </a:p>
          <a:p>
            <a:r>
              <a:rPr lang="en-US" sz="2400" dirty="0" smtClean="0">
                <a:cs typeface="Arial" pitchFamily="34" charset="0"/>
              </a:rPr>
              <a:t>High persistence/high prevalence: </a:t>
            </a:r>
            <a:r>
              <a:rPr lang="en-US" sz="2400" b="1" dirty="0" smtClean="0">
                <a:solidFill>
                  <a:srgbClr val="008000"/>
                </a:solidFill>
                <a:cs typeface="Arial" pitchFamily="34" charset="0"/>
              </a:rPr>
              <a:t>CLD4, CLD5 </a:t>
            </a:r>
            <a:r>
              <a:rPr lang="en-US" sz="2400" dirty="0" smtClean="0">
                <a:cs typeface="Arial" pitchFamily="34" charset="0"/>
              </a:rPr>
              <a:t>(</a:t>
            </a:r>
            <a:r>
              <a:rPr lang="en-US" sz="2400" b="1" dirty="0" smtClean="0">
                <a:solidFill>
                  <a:srgbClr val="FF0000"/>
                </a:solidFill>
                <a:cs typeface="Arial" pitchFamily="34" charset="0"/>
              </a:rPr>
              <a:t>both run M/R apps</a:t>
            </a:r>
            <a:r>
              <a:rPr lang="en-US" sz="2400" dirty="0" smtClean="0">
                <a:cs typeface="Arial" pitchFamily="34" charset="0"/>
              </a:rPr>
              <a:t>)</a:t>
            </a:r>
          </a:p>
          <a:p>
            <a:pPr lvl="1"/>
            <a:r>
              <a:rPr lang="en-US" dirty="0" smtClean="0">
                <a:cs typeface="Arial" pitchFamily="34" charset="0"/>
              </a:rPr>
              <a:t>15% are hotspots &gt; 50%</a:t>
            </a:r>
          </a:p>
        </p:txBody>
      </p:sp>
      <p:pic>
        <p:nvPicPr>
          <p:cNvPr id="5" name="Picture 4" descr="corehot_nofreq_zoom.eps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0" y="381000"/>
            <a:ext cx="7010400" cy="52006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0" y="1524000"/>
            <a:ext cx="1676400" cy="914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24600" y="2133600"/>
            <a:ext cx="1295400" cy="2286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24600" y="2819400"/>
            <a:ext cx="1295400" cy="2286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24600" y="3276600"/>
            <a:ext cx="1295400" cy="4572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0" y="1981200"/>
            <a:ext cx="1676400" cy="7620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6015069">
            <a:off x="2335895" y="2418405"/>
            <a:ext cx="4572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5157383">
            <a:off x="2300524" y="3254276"/>
            <a:ext cx="4572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6015069">
            <a:off x="1954896" y="1504006"/>
            <a:ext cx="457200" cy="685800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5157383">
            <a:off x="1919523" y="2035077"/>
            <a:ext cx="457200" cy="685800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Persistence of Core Hotspots</a:t>
            </a:r>
            <a:endParaRPr lang="en-US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1" grpId="0" animBg="1"/>
      <p:bldP spid="12" grpId="0" animBg="1"/>
      <p:bldP spid="13" grpId="0" animBg="1"/>
      <p:bldP spid="13" grpId="1" animBg="1"/>
      <p:bldP spid="14" grpId="0" animBg="1"/>
      <p:bldP spid="14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+mn-lt"/>
                <a:cs typeface="Arial" pitchFamily="34" charset="0"/>
              </a:rPr>
              <a:t>Prevalence of Core Hot-Spots</a:t>
            </a:r>
            <a:endParaRPr lang="en-US" dirty="0">
              <a:latin typeface="+mn-lt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151437"/>
            <a:ext cx="8229600" cy="15541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cs typeface="Arial" pitchFamily="34" charset="0"/>
              </a:rPr>
              <a:t>Low persistence: very few concurrent hotspots</a:t>
            </a:r>
          </a:p>
          <a:p>
            <a:r>
              <a:rPr lang="en-US" dirty="0" smtClean="0">
                <a:cs typeface="Arial" pitchFamily="34" charset="0"/>
              </a:rPr>
              <a:t>High persistence: few concurrent hotspots</a:t>
            </a:r>
          </a:p>
          <a:p>
            <a:r>
              <a:rPr lang="en-US" dirty="0" smtClean="0">
                <a:cs typeface="Arial" pitchFamily="34" charset="0"/>
              </a:rPr>
              <a:t>High prevalence: time-of-day; &lt; 25% are hotspots at any time</a:t>
            </a:r>
          </a:p>
        </p:txBody>
      </p:sp>
      <p:pic>
        <p:nvPicPr>
          <p:cNvPr id="4" name="Picture 3" descr="corecldtime.ep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295400"/>
            <a:ext cx="6019800" cy="34290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04800" y="1447800"/>
            <a:ext cx="13716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0600" y="4572000"/>
            <a:ext cx="7162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        	10	20	30	40	50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Time (in Hours)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6400" y="1295400"/>
            <a:ext cx="457200" cy="350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1219200"/>
            <a:ext cx="63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Arial" pitchFamily="34" charset="0"/>
              </a:rPr>
              <a:t>0.6%</a:t>
            </a:r>
            <a:endParaRPr lang="en-US" dirty="0"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0" y="2133600"/>
            <a:ext cx="63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Arial" pitchFamily="34" charset="0"/>
              </a:rPr>
              <a:t>0.0%</a:t>
            </a:r>
            <a:endParaRPr lang="en-US" dirty="0"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0" y="3276600"/>
            <a:ext cx="63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Arial" pitchFamily="34" charset="0"/>
              </a:rPr>
              <a:t>0.0%</a:t>
            </a:r>
            <a:endParaRPr lang="en-US" dirty="0"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0" y="4343400"/>
            <a:ext cx="63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Arial" pitchFamily="34" charset="0"/>
              </a:rPr>
              <a:t>0.0%</a:t>
            </a:r>
            <a:endParaRPr lang="en-US" dirty="0"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0" y="2362200"/>
            <a:ext cx="63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Arial" pitchFamily="34" charset="0"/>
              </a:rPr>
              <a:t>6.0%</a:t>
            </a:r>
            <a:endParaRPr lang="en-US" dirty="0"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1600" y="3516868"/>
            <a:ext cx="74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Arial" pitchFamily="34" charset="0"/>
              </a:rPr>
              <a:t>24.0%</a:t>
            </a:r>
            <a:endParaRPr lang="en-US" dirty="0"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96200" y="2505670"/>
            <a:ext cx="1069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Y-axis:</a:t>
            </a:r>
            <a:br>
              <a:rPr lang="en-US" dirty="0" smtClean="0"/>
            </a:br>
            <a:r>
              <a:rPr lang="en-US" dirty="0" smtClean="0"/>
              <a:t>fraction of </a:t>
            </a:r>
            <a:br>
              <a:rPr lang="en-US" dirty="0" smtClean="0"/>
            </a:br>
            <a:r>
              <a:rPr lang="en-US" dirty="0" smtClean="0"/>
              <a:t>links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34783E-7 L -3.33333E-6 0.1720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7206 L -3.33333E-6 0.3163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Middleboxes in EC2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Several third-party </a:t>
            </a:r>
            <a:br>
              <a:rPr lang="en-US" dirty="0" smtClean="0"/>
            </a:br>
            <a:r>
              <a:rPr lang="en-US" dirty="0" smtClean="0"/>
              <a:t>tools and configurations </a:t>
            </a:r>
            <a:br>
              <a:rPr lang="en-US" dirty="0" smtClean="0"/>
            </a:br>
            <a:r>
              <a:rPr lang="en-US" dirty="0" smtClean="0"/>
              <a:t>strewn across VMs</a:t>
            </a:r>
          </a:p>
          <a:p>
            <a:r>
              <a:rPr lang="en-US" dirty="0" smtClean="0"/>
              <a:t>Complicated to identify bottlenecks due to middlebox diversity and network effects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674B-3BBF-4D1B-86EA-B49C8354B629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572000" y="1371600"/>
            <a:ext cx="3924301" cy="2847975"/>
            <a:chOff x="4572000" y="1371600"/>
            <a:chExt cx="3924301" cy="2847975"/>
          </a:xfrm>
        </p:grpSpPr>
        <p:pic>
          <p:nvPicPr>
            <p:cNvPr id="1026" name="Picture 2" descr="C:\Users\agember\Documents\research\sigcomm2012\trunk\images\cloud_topology_exampl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2000" y="1905000"/>
              <a:ext cx="3924301" cy="2314575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5105400" y="1371600"/>
              <a:ext cx="28690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Setup in Amazon EC2</a:t>
              </a:r>
              <a:endParaRPr lang="en-US" sz="2400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4682" y="1371600"/>
            <a:ext cx="3536096" cy="1323975"/>
            <a:chOff x="504682" y="1371600"/>
            <a:chExt cx="3536096" cy="1323975"/>
          </a:xfrm>
        </p:grpSpPr>
        <p:pic>
          <p:nvPicPr>
            <p:cNvPr id="1027" name="Picture 3" descr="C:\Users\agember\Documents\research\sigcomm2012\trunk\images\dc_topology_examp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38200" y="1905000"/>
              <a:ext cx="2867025" cy="790575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04682" y="1371600"/>
              <a:ext cx="35360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Setup in Local Data Center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Links with Discards (Losses)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0"/>
            <a:ext cx="8229600" cy="1981200"/>
          </a:xfrm>
        </p:spPr>
        <p:txBody>
          <a:bodyPr>
            <a:normAutofit fontScale="85000" lnSpcReduction="20000"/>
          </a:bodyPr>
          <a:lstStyle/>
          <a:p>
            <a:r>
              <a:rPr lang="en-US" sz="3000" i="1" dirty="0" smtClean="0">
                <a:cs typeface="Arial" pitchFamily="34" charset="0"/>
              </a:rPr>
              <a:t>None</a:t>
            </a:r>
            <a:r>
              <a:rPr lang="en-US" sz="3000" dirty="0" smtClean="0">
                <a:cs typeface="Arial" pitchFamily="34" charset="0"/>
              </a:rPr>
              <a:t> of the hotspot links saw any losses!</a:t>
            </a:r>
            <a:endParaRPr lang="en-US" sz="3000" i="1" dirty="0" smtClean="0">
              <a:cs typeface="Arial" pitchFamily="34" charset="0"/>
            </a:endParaRPr>
          </a:p>
          <a:p>
            <a:r>
              <a:rPr lang="en-US" sz="3000" dirty="0" smtClean="0">
                <a:cs typeface="Arial" pitchFamily="34" charset="0"/>
              </a:rPr>
              <a:t>E.g., </a:t>
            </a:r>
            <a:r>
              <a:rPr lang="en-US" sz="3000" dirty="0" err="1" smtClean="0">
                <a:cs typeface="Arial" pitchFamily="34" charset="0"/>
              </a:rPr>
              <a:t>aggr</a:t>
            </a:r>
            <a:r>
              <a:rPr lang="en-US" sz="3000" dirty="0" smtClean="0">
                <a:cs typeface="Arial" pitchFamily="34" charset="0"/>
              </a:rPr>
              <a:t> links with losses had </a:t>
            </a:r>
            <a:r>
              <a:rPr lang="en-US" sz="3000" dirty="0" err="1" smtClean="0">
                <a:cs typeface="Arial" pitchFamily="34" charset="0"/>
              </a:rPr>
              <a:t>util</a:t>
            </a:r>
            <a:r>
              <a:rPr lang="en-US" sz="3000" dirty="0" smtClean="0">
                <a:cs typeface="Arial" pitchFamily="34" charset="0"/>
              </a:rPr>
              <a:t> &lt; 10%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3027" dirty="0" smtClean="0">
                <a:cs typeface="Arial" pitchFamily="34" charset="0"/>
              </a:rPr>
              <a:t>In general, losses: edge &gt; </a:t>
            </a:r>
            <a:r>
              <a:rPr lang="en-US" sz="3027" dirty="0" err="1" smtClean="0">
                <a:cs typeface="Arial" pitchFamily="34" charset="0"/>
              </a:rPr>
              <a:t>aggr</a:t>
            </a:r>
            <a:r>
              <a:rPr lang="en-US" sz="3027" dirty="0" smtClean="0">
                <a:cs typeface="Arial" pitchFamily="34" charset="0"/>
              </a:rPr>
              <a:t> &gt; core</a:t>
            </a:r>
          </a:p>
          <a:p>
            <a:r>
              <a:rPr lang="en-US" sz="3000" dirty="0" smtClean="0">
                <a:cs typeface="Arial" pitchFamily="34" charset="0"/>
              </a:rPr>
              <a:t>Loss is not correlated with high utilization</a:t>
            </a:r>
          </a:p>
          <a:p>
            <a:pPr lvl="1"/>
            <a:r>
              <a:rPr lang="en-US" sz="2600" dirty="0" err="1" smtClean="0">
                <a:cs typeface="Arial" pitchFamily="34" charset="0"/>
              </a:rPr>
              <a:t>Bursty</a:t>
            </a:r>
            <a:r>
              <a:rPr lang="en-US" sz="2600" dirty="0" smtClean="0">
                <a:cs typeface="Arial" pitchFamily="34" charset="0"/>
              </a:rPr>
              <a:t> traffic is the cause; bursts “smooth out” in the core</a:t>
            </a:r>
          </a:p>
          <a:p>
            <a:pPr lvl="1"/>
            <a:endParaRPr lang="en-US" sz="2600" dirty="0" smtClean="0">
              <a:cs typeface="Arial" pitchFamily="34" charset="0"/>
            </a:endParaRPr>
          </a:p>
          <a:p>
            <a:pPr>
              <a:buNone/>
            </a:pPr>
            <a:endParaRPr lang="en-US" dirty="0">
              <a:cs typeface="Arial" pitchFamily="34" charset="0"/>
            </a:endParaRPr>
          </a:p>
        </p:txBody>
      </p:sp>
      <p:pic>
        <p:nvPicPr>
          <p:cNvPr id="5" name="Picture 4" descr="aggdiscutils.eps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304800"/>
            <a:ext cx="7086600" cy="531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+mn-lt"/>
                <a:cs typeface="Arial" pitchFamily="34" charset="0"/>
              </a:rPr>
              <a:t>Key Measurement Insights</a:t>
            </a:r>
            <a:endParaRPr lang="en-US" dirty="0">
              <a:latin typeface="+mn-lt"/>
              <a:cs typeface="Arial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cs typeface="Arial" pitchFamily="34" charset="0"/>
              </a:rPr>
              <a:t>75% of traffic stays </a:t>
            </a:r>
            <a:r>
              <a:rPr lang="en-US" sz="2800" dirty="0" smtClean="0">
                <a:solidFill>
                  <a:srgbClr val="FF0000"/>
                </a:solidFill>
                <a:cs typeface="Arial" pitchFamily="34" charset="0"/>
              </a:rPr>
              <a:t>within a rack </a:t>
            </a:r>
            <a:r>
              <a:rPr lang="en-US" sz="2800" dirty="0" smtClean="0">
                <a:cs typeface="Arial" pitchFamily="34" charset="0"/>
              </a:rPr>
              <a:t>(Clouds)</a:t>
            </a:r>
          </a:p>
          <a:p>
            <a:pPr lvl="1"/>
            <a:r>
              <a:rPr lang="en-US" sz="2800" dirty="0" smtClean="0">
                <a:cs typeface="Arial" pitchFamily="34" charset="0"/>
              </a:rPr>
              <a:t>Applications are not uniformly placed</a:t>
            </a:r>
          </a:p>
          <a:p>
            <a:r>
              <a:rPr lang="en-US" sz="2800" dirty="0" smtClean="0">
                <a:cs typeface="Arial" pitchFamily="34" charset="0"/>
              </a:rPr>
              <a:t>At most </a:t>
            </a:r>
            <a:r>
              <a:rPr lang="en-US" sz="2800" dirty="0" smtClean="0">
                <a:solidFill>
                  <a:srgbClr val="FF0000"/>
                </a:solidFill>
                <a:cs typeface="Arial" pitchFamily="34" charset="0"/>
              </a:rPr>
              <a:t>25% of core links </a:t>
            </a:r>
            <a:r>
              <a:rPr lang="en-US" sz="2800" dirty="0" smtClean="0">
                <a:cs typeface="Arial" pitchFamily="34" charset="0"/>
              </a:rPr>
              <a:t>highly utilized; other links are not hotspots</a:t>
            </a:r>
          </a:p>
          <a:p>
            <a:pPr lvl="1"/>
            <a:r>
              <a:rPr lang="en-US" sz="2800" dirty="0" smtClean="0">
                <a:cs typeface="Arial" pitchFamily="34" charset="0"/>
              </a:rPr>
              <a:t>Effective routing/migration algorithms to reduce utilization/improve performance</a:t>
            </a:r>
          </a:p>
          <a:p>
            <a:r>
              <a:rPr lang="en-US" sz="2800" dirty="0" smtClean="0">
                <a:cs typeface="Arial" pitchFamily="34" charset="0"/>
              </a:rPr>
              <a:t>Traffic is </a:t>
            </a:r>
            <a:r>
              <a:rPr lang="en-US" sz="2800" dirty="0" err="1" smtClean="0">
                <a:solidFill>
                  <a:srgbClr val="FF0000"/>
                </a:solidFill>
                <a:cs typeface="Arial" pitchFamily="34" charset="0"/>
              </a:rPr>
              <a:t>bursty</a:t>
            </a:r>
            <a:r>
              <a:rPr lang="en-US" sz="2800" dirty="0" smtClean="0">
                <a:cs typeface="Arial" pitchFamily="34" charset="0"/>
              </a:rPr>
              <a:t>, not always explained by dominant app; leads to losses at edge/aggregation layers</a:t>
            </a:r>
          </a:p>
          <a:p>
            <a:pPr eaLnBrk="1" hangingPunct="1"/>
            <a:r>
              <a:rPr lang="en-US" sz="2800" dirty="0" smtClean="0">
                <a:cs typeface="Arial" pitchFamily="34" charset="0"/>
              </a:rPr>
              <a:t>Half packets are </a:t>
            </a:r>
            <a:r>
              <a:rPr lang="en-US" sz="2800" dirty="0" smtClean="0">
                <a:solidFill>
                  <a:srgbClr val="FF0000"/>
                </a:solidFill>
                <a:cs typeface="Arial" pitchFamily="34" charset="0"/>
              </a:rPr>
              <a:t>small </a:t>
            </a:r>
            <a:r>
              <a:rPr lang="en-US" sz="2800" dirty="0" smtClean="0">
                <a:cs typeface="Arial" pitchFamily="34" charset="0"/>
              </a:rPr>
              <a:t>(&lt; 200B); flows are short and small</a:t>
            </a:r>
          </a:p>
          <a:p>
            <a:pPr lvl="1"/>
            <a:r>
              <a:rPr lang="en-US" sz="2800" dirty="0" smtClean="0">
                <a:cs typeface="Arial" pitchFamily="34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cs typeface="Arial" pitchFamily="34" charset="0"/>
              </a:rPr>
              <a:t>Keep alive integral </a:t>
            </a:r>
            <a:r>
              <a:rPr lang="en-US" sz="2800" dirty="0" smtClean="0">
                <a:cs typeface="Arial" pitchFamily="34" charset="0"/>
              </a:rPr>
              <a:t>in application design</a:t>
            </a:r>
          </a:p>
          <a:p>
            <a:pPr lvl="1"/>
            <a:endParaRPr lang="en-US" sz="2800" dirty="0" smtClean="0">
              <a:cs typeface="Arial" pitchFamily="34" charset="0"/>
            </a:endParaRPr>
          </a:p>
          <a:p>
            <a:pPr lvl="1">
              <a:buNone/>
            </a:pPr>
            <a:endParaRPr lang="en-US" sz="2800" dirty="0" smtClean="0">
              <a:solidFill>
                <a:srgbClr val="FF0000"/>
              </a:solidFill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Impact on Design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n-lt"/>
                <a:cs typeface="Arial" pitchFamily="34" charset="0"/>
              </a:rPr>
              <a:t>Current Design “Trends”</a:t>
            </a:r>
            <a:endParaRPr lang="en-US" dirty="0">
              <a:latin typeface="+mn-lt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Arial" pitchFamily="34" charset="0"/>
              </a:rPr>
              <a:t>Increase “bisection” bandwidth</a:t>
            </a:r>
          </a:p>
          <a:p>
            <a:pPr lvl="1"/>
            <a:r>
              <a:rPr lang="en-US" dirty="0" smtClean="0">
                <a:cs typeface="Arial" pitchFamily="34" charset="0"/>
              </a:rPr>
              <a:t>Fat-Tree [</a:t>
            </a:r>
            <a:r>
              <a:rPr lang="en-US" dirty="0" err="1" smtClean="0">
                <a:cs typeface="Arial" pitchFamily="34" charset="0"/>
              </a:rPr>
              <a:t>Sigcomm</a:t>
            </a:r>
            <a:r>
              <a:rPr lang="en-US" dirty="0" smtClean="0">
                <a:cs typeface="Arial" pitchFamily="34" charset="0"/>
              </a:rPr>
              <a:t> ‘08], </a:t>
            </a:r>
            <a:r>
              <a:rPr lang="en-US" dirty="0" err="1" smtClean="0">
                <a:cs typeface="Arial" pitchFamily="34" charset="0"/>
              </a:rPr>
              <a:t>Hedera</a:t>
            </a:r>
            <a:r>
              <a:rPr lang="en-US" dirty="0" smtClean="0">
                <a:cs typeface="Arial" pitchFamily="34" charset="0"/>
              </a:rPr>
              <a:t> [NSDI ’10], VL2 [</a:t>
            </a:r>
            <a:r>
              <a:rPr lang="en-US" dirty="0" err="1" smtClean="0">
                <a:cs typeface="Arial" pitchFamily="34" charset="0"/>
              </a:rPr>
              <a:t>Sigcomm</a:t>
            </a:r>
            <a:r>
              <a:rPr lang="en-US" dirty="0" smtClean="0">
                <a:cs typeface="Arial" pitchFamily="34" charset="0"/>
              </a:rPr>
              <a:t> ’09]</a:t>
            </a:r>
          </a:p>
          <a:p>
            <a:pPr lvl="1"/>
            <a:r>
              <a:rPr lang="en-US" dirty="0" smtClean="0">
                <a:cs typeface="Arial" pitchFamily="34" charset="0"/>
              </a:rPr>
              <a:t>Eliminate congestion at oversubscribed core links</a:t>
            </a:r>
          </a:p>
          <a:p>
            <a:pPr lvl="1"/>
            <a:endParaRPr lang="en-US" dirty="0" smtClean="0">
              <a:cs typeface="Arial" pitchFamily="34" charset="0"/>
            </a:endParaRPr>
          </a:p>
          <a:p>
            <a:r>
              <a:rPr lang="en-US" dirty="0" smtClean="0">
                <a:cs typeface="Arial" pitchFamily="34" charset="0"/>
              </a:rPr>
              <a:t>Centralization</a:t>
            </a:r>
          </a:p>
          <a:p>
            <a:pPr lvl="1"/>
            <a:r>
              <a:rPr lang="en-US" dirty="0" err="1" smtClean="0">
                <a:cs typeface="Arial" pitchFamily="34" charset="0"/>
              </a:rPr>
              <a:t>OpenFlow</a:t>
            </a:r>
            <a:r>
              <a:rPr lang="en-US" dirty="0" smtClean="0">
                <a:cs typeface="Arial" pitchFamily="34" charset="0"/>
              </a:rPr>
              <a:t>/SDN</a:t>
            </a:r>
            <a:endParaRPr lang="en-US" dirty="0"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105"/>
          <p:cNvSpPr txBox="1">
            <a:spLocks noChangeArrowheads="1"/>
          </p:cNvSpPr>
          <p:nvPr/>
        </p:nvSpPr>
        <p:spPr bwMode="auto">
          <a:xfrm>
            <a:off x="609600" y="1828799"/>
            <a:ext cx="1447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cs typeface="Arial" pitchFamily="34" charset="0"/>
              </a:rPr>
              <a:t>Core</a:t>
            </a:r>
          </a:p>
        </p:txBody>
      </p:sp>
      <p:sp>
        <p:nvSpPr>
          <p:cNvPr id="57" name="TextBox 107"/>
          <p:cNvSpPr txBox="1">
            <a:spLocks noChangeArrowheads="1"/>
          </p:cNvSpPr>
          <p:nvPr/>
        </p:nvSpPr>
        <p:spPr bwMode="auto">
          <a:xfrm>
            <a:off x="704850" y="3581400"/>
            <a:ext cx="16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cs typeface="Arial" pitchFamily="34" charset="0"/>
              </a:rPr>
              <a:t>Edge</a:t>
            </a:r>
          </a:p>
        </p:txBody>
      </p:sp>
      <p:sp>
        <p:nvSpPr>
          <p:cNvPr id="58" name="TextBox 108"/>
          <p:cNvSpPr txBox="1">
            <a:spLocks noChangeArrowheads="1"/>
          </p:cNvSpPr>
          <p:nvPr/>
        </p:nvSpPr>
        <p:spPr bwMode="auto">
          <a:xfrm>
            <a:off x="76200" y="2819398"/>
            <a:ext cx="2438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cs typeface="Arial" pitchFamily="34" charset="0"/>
              </a:rPr>
              <a:t>Aggregation</a:t>
            </a:r>
          </a:p>
        </p:txBody>
      </p:sp>
      <p:sp>
        <p:nvSpPr>
          <p:cNvPr id="61" name="TextBox 113"/>
          <p:cNvSpPr txBox="1">
            <a:spLocks noChangeArrowheads="1"/>
          </p:cNvSpPr>
          <p:nvPr/>
        </p:nvSpPr>
        <p:spPr bwMode="auto">
          <a:xfrm>
            <a:off x="-685800" y="4552949"/>
            <a:ext cx="2514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cs typeface="Arial" pitchFamily="34" charset="0"/>
              </a:rPr>
              <a:t>Application</a:t>
            </a:r>
            <a:endParaRPr lang="en-US" sz="2400" b="1" dirty="0">
              <a:cs typeface="Arial" pitchFamily="34" charset="0"/>
            </a:endParaRPr>
          </a:p>
          <a:p>
            <a:pPr algn="r"/>
            <a:r>
              <a:rPr lang="en-US" sz="2400" b="1" dirty="0">
                <a:cs typeface="Arial" pitchFamily="34" charset="0"/>
              </a:rPr>
              <a:t>servers</a:t>
            </a:r>
          </a:p>
        </p:txBody>
      </p:sp>
      <p:sp>
        <p:nvSpPr>
          <p:cNvPr id="78" name="TextBox 108"/>
          <p:cNvSpPr txBox="1">
            <a:spLocks noChangeArrowheads="1"/>
          </p:cNvSpPr>
          <p:nvPr/>
        </p:nvSpPr>
        <p:spPr bwMode="auto">
          <a:xfrm>
            <a:off x="7543800" y="1828799"/>
            <a:ext cx="2438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cs typeface="Arial" pitchFamily="34" charset="0"/>
              </a:rPr>
              <a:t>Core</a:t>
            </a:r>
          </a:p>
          <a:p>
            <a:r>
              <a:rPr lang="en-US" sz="2400" b="1" dirty="0" smtClean="0">
                <a:cs typeface="Arial" pitchFamily="34" charset="0"/>
              </a:rPr>
              <a:t>Links</a:t>
            </a:r>
          </a:p>
          <a:p>
            <a:r>
              <a:rPr lang="en-US" sz="2400" b="1" dirty="0" smtClean="0">
                <a:cs typeface="Arial" pitchFamily="34" charset="0"/>
              </a:rPr>
              <a:t>(hotspots)</a:t>
            </a:r>
            <a:endParaRPr lang="en-US" sz="2400" b="1" dirty="0">
              <a:cs typeface="Arial" pitchFamily="34" charset="0"/>
            </a:endParaRPr>
          </a:p>
        </p:txBody>
      </p:sp>
      <p:sp>
        <p:nvSpPr>
          <p:cNvPr id="79" name="Left Arrow 78"/>
          <p:cNvSpPr/>
          <p:nvPr/>
        </p:nvSpPr>
        <p:spPr>
          <a:xfrm>
            <a:off x="6096000" y="2133599"/>
            <a:ext cx="12954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108"/>
          <p:cNvSpPr txBox="1">
            <a:spLocks noChangeArrowheads="1"/>
          </p:cNvSpPr>
          <p:nvPr/>
        </p:nvSpPr>
        <p:spPr bwMode="auto">
          <a:xfrm>
            <a:off x="7924800" y="4038600"/>
            <a:ext cx="2438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cs typeface="Arial" pitchFamily="34" charset="0"/>
              </a:rPr>
              <a:t>App</a:t>
            </a:r>
          </a:p>
          <a:p>
            <a:r>
              <a:rPr lang="en-US" sz="2400" b="1" dirty="0" smtClean="0">
                <a:cs typeface="Arial" pitchFamily="34" charset="0"/>
              </a:rPr>
              <a:t>Links</a:t>
            </a:r>
            <a:endParaRPr lang="en-US" sz="2400" b="1" dirty="0">
              <a:cs typeface="Arial" pitchFamily="34" charset="0"/>
            </a:endParaRPr>
          </a:p>
        </p:txBody>
      </p:sp>
      <p:sp>
        <p:nvSpPr>
          <p:cNvPr id="81" name="Left Arrow 80"/>
          <p:cNvSpPr/>
          <p:nvPr/>
        </p:nvSpPr>
        <p:spPr>
          <a:xfrm>
            <a:off x="6934200" y="4343400"/>
            <a:ext cx="8382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108"/>
          <p:cNvSpPr txBox="1">
            <a:spLocks noChangeArrowheads="1"/>
          </p:cNvSpPr>
          <p:nvPr/>
        </p:nvSpPr>
        <p:spPr bwMode="auto">
          <a:xfrm>
            <a:off x="533400" y="5562600"/>
            <a:ext cx="8610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cs typeface="Arial" pitchFamily="34" charset="0"/>
              </a:rPr>
              <a:t>If    </a:t>
            </a:r>
            <a:r>
              <a:rPr lang="el-GR" sz="3200" b="1" dirty="0" smtClean="0">
                <a:cs typeface="Arial" pitchFamily="34" charset="0"/>
              </a:rPr>
              <a:t>Σ</a:t>
            </a:r>
            <a:r>
              <a:rPr lang="en-US" sz="3200" b="1" dirty="0" smtClean="0">
                <a:cs typeface="Arial" pitchFamily="34" charset="0"/>
              </a:rPr>
              <a:t> </a:t>
            </a:r>
            <a:r>
              <a:rPr lang="en-US" sz="2400" b="1" u="sng" dirty="0" smtClean="0">
                <a:cs typeface="Arial" pitchFamily="34" charset="0"/>
              </a:rPr>
              <a:t> traffic (App )   </a:t>
            </a:r>
            <a:r>
              <a:rPr lang="en-US" sz="2400" b="1" dirty="0" smtClean="0">
                <a:cs typeface="Arial" pitchFamily="34" charset="0"/>
              </a:rPr>
              <a:t>   &gt;   1      then more core capacity needed              </a:t>
            </a:r>
          </a:p>
          <a:p>
            <a:r>
              <a:rPr lang="en-US" sz="2400" b="1" dirty="0" smtClean="0">
                <a:cs typeface="Arial" pitchFamily="34" charset="0"/>
              </a:rPr>
              <a:t>       </a:t>
            </a:r>
            <a:r>
              <a:rPr lang="el-GR" sz="3200" b="1" dirty="0" smtClean="0">
                <a:cs typeface="Arial" pitchFamily="34" charset="0"/>
              </a:rPr>
              <a:t>Σ</a:t>
            </a:r>
            <a:r>
              <a:rPr lang="en-US" sz="3200" b="1" dirty="0" smtClean="0">
                <a:cs typeface="Arial" pitchFamily="34" charset="0"/>
              </a:rPr>
              <a:t> </a:t>
            </a:r>
            <a:r>
              <a:rPr lang="en-US" sz="2400" b="1" dirty="0" err="1" smtClean="0">
                <a:cs typeface="Arial" pitchFamily="34" charset="0"/>
              </a:rPr>
              <a:t>capacity(Core</a:t>
            </a:r>
            <a:r>
              <a:rPr lang="en-US" sz="2400" b="1" dirty="0" smtClean="0">
                <a:cs typeface="Arial" pitchFamily="34" charset="0"/>
              </a:rPr>
              <a:t>)</a:t>
            </a:r>
          </a:p>
        </p:txBody>
      </p:sp>
      <p:sp>
        <p:nvSpPr>
          <p:cNvPr id="84" name="Double Bracket 83"/>
          <p:cNvSpPr/>
          <p:nvPr/>
        </p:nvSpPr>
        <p:spPr>
          <a:xfrm>
            <a:off x="914400" y="5486400"/>
            <a:ext cx="3505200" cy="1143000"/>
          </a:xfrm>
          <a:prstGeom prst="bracketPair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7550" y="1581149"/>
            <a:ext cx="6286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3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93950" y="2736850"/>
            <a:ext cx="88265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3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7050" y="3644901"/>
            <a:ext cx="6223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1550" y="1523999"/>
            <a:ext cx="6286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5750" y="2736850"/>
            <a:ext cx="88265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21050" y="3644901"/>
            <a:ext cx="6223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7900" y="3644901"/>
            <a:ext cx="6223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11900" y="3644901"/>
            <a:ext cx="6223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5" name="Straight Connector 64"/>
          <p:cNvCxnSpPr/>
          <p:nvPr/>
        </p:nvCxnSpPr>
        <p:spPr>
          <a:xfrm rot="5400000">
            <a:off x="2774158" y="2183606"/>
            <a:ext cx="609600" cy="50958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0800000" flipV="1">
            <a:off x="2824165" y="2057399"/>
            <a:ext cx="2033587" cy="6858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790950" y="2133599"/>
            <a:ext cx="2005013" cy="6096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38" idx="1"/>
          </p:cNvCxnSpPr>
          <p:nvPr/>
        </p:nvCxnSpPr>
        <p:spPr>
          <a:xfrm rot="10800000" flipV="1">
            <a:off x="2105028" y="3121025"/>
            <a:ext cx="288923" cy="53657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38" idx="3"/>
          </p:cNvCxnSpPr>
          <p:nvPr/>
        </p:nvCxnSpPr>
        <p:spPr>
          <a:xfrm rot="16200000" flipV="1">
            <a:off x="3184526" y="3213099"/>
            <a:ext cx="536576" cy="35242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60" idx="1"/>
          </p:cNvCxnSpPr>
          <p:nvPr/>
        </p:nvCxnSpPr>
        <p:spPr>
          <a:xfrm rot="5400000" flipH="1" flipV="1">
            <a:off x="4962524" y="3254375"/>
            <a:ext cx="536576" cy="26987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60" idx="3"/>
          </p:cNvCxnSpPr>
          <p:nvPr/>
        </p:nvCxnSpPr>
        <p:spPr>
          <a:xfrm rot="16200000" flipV="1">
            <a:off x="6165852" y="3203574"/>
            <a:ext cx="536577" cy="37147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6200000" flipV="1">
            <a:off x="1860504" y="4449765"/>
            <a:ext cx="504921" cy="31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7" idx="0"/>
          </p:cNvCxnSpPr>
          <p:nvPr/>
        </p:nvCxnSpPr>
        <p:spPr>
          <a:xfrm rot="5400000" flipH="1" flipV="1">
            <a:off x="3269436" y="4339408"/>
            <a:ext cx="506456" cy="22542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39" idx="2"/>
          </p:cNvCxnSpPr>
          <p:nvPr/>
        </p:nvCxnSpPr>
        <p:spPr>
          <a:xfrm rot="16200000" flipV="1">
            <a:off x="2022428" y="4276774"/>
            <a:ext cx="638271" cy="4667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62" idx="2"/>
          </p:cNvCxnSpPr>
          <p:nvPr/>
        </p:nvCxnSpPr>
        <p:spPr>
          <a:xfrm rot="16200000" flipV="1">
            <a:off x="3530601" y="4292601"/>
            <a:ext cx="590549" cy="387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158" descr="MCj0431616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81350" y="4705350"/>
            <a:ext cx="457200" cy="457200"/>
          </a:xfrm>
          <a:prstGeom prst="rect">
            <a:avLst/>
          </a:prstGeom>
          <a:noFill/>
        </p:spPr>
      </p:pic>
      <p:pic>
        <p:nvPicPr>
          <p:cNvPr id="83" name="Picture 158" descr="MCj0431616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38550" y="4705350"/>
            <a:ext cx="457200" cy="457200"/>
          </a:xfrm>
          <a:prstGeom prst="rect">
            <a:avLst/>
          </a:prstGeom>
          <a:noFill/>
        </p:spPr>
      </p:pic>
      <p:pic>
        <p:nvPicPr>
          <p:cNvPr id="85" name="Picture 158" descr="MCj0431616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85950" y="4705350"/>
            <a:ext cx="457200" cy="457200"/>
          </a:xfrm>
          <a:prstGeom prst="rect">
            <a:avLst/>
          </a:prstGeom>
          <a:noFill/>
        </p:spPr>
      </p:pic>
      <p:pic>
        <p:nvPicPr>
          <p:cNvPr id="86" name="Picture 158" descr="MCj0431616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43150" y="4705350"/>
            <a:ext cx="457200" cy="457200"/>
          </a:xfrm>
          <a:prstGeom prst="rect">
            <a:avLst/>
          </a:prstGeom>
          <a:noFill/>
        </p:spPr>
      </p:pic>
      <p:cxnSp>
        <p:nvCxnSpPr>
          <p:cNvPr id="87" name="Straight Connector 86"/>
          <p:cNvCxnSpPr>
            <a:stCxn id="89" idx="0"/>
          </p:cNvCxnSpPr>
          <p:nvPr/>
        </p:nvCxnSpPr>
        <p:spPr>
          <a:xfrm rot="5400000" flipH="1" flipV="1">
            <a:off x="4717236" y="4263208"/>
            <a:ext cx="506456" cy="22542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16200000" flipV="1">
            <a:off x="4978401" y="4216401"/>
            <a:ext cx="590549" cy="387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158" descr="MCj0431616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29150" y="4629150"/>
            <a:ext cx="457200" cy="457200"/>
          </a:xfrm>
          <a:prstGeom prst="rect">
            <a:avLst/>
          </a:prstGeom>
          <a:noFill/>
        </p:spPr>
      </p:pic>
      <p:pic>
        <p:nvPicPr>
          <p:cNvPr id="90" name="Picture 158" descr="MCj0431616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86350" y="4629150"/>
            <a:ext cx="457200" cy="457200"/>
          </a:xfrm>
          <a:prstGeom prst="rect">
            <a:avLst/>
          </a:prstGeom>
          <a:noFill/>
        </p:spPr>
      </p:pic>
      <p:cxnSp>
        <p:nvCxnSpPr>
          <p:cNvPr id="91" name="Straight Connector 90"/>
          <p:cNvCxnSpPr>
            <a:stCxn id="93" idx="0"/>
          </p:cNvCxnSpPr>
          <p:nvPr/>
        </p:nvCxnSpPr>
        <p:spPr>
          <a:xfrm rot="5400000" flipH="1" flipV="1">
            <a:off x="6241236" y="4263208"/>
            <a:ext cx="506456" cy="22542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16200000" flipV="1">
            <a:off x="6502401" y="4216401"/>
            <a:ext cx="590549" cy="387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158" descr="MCj0431616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53150" y="4629150"/>
            <a:ext cx="457200" cy="457200"/>
          </a:xfrm>
          <a:prstGeom prst="rect">
            <a:avLst/>
          </a:prstGeom>
          <a:noFill/>
        </p:spPr>
      </p:pic>
      <p:pic>
        <p:nvPicPr>
          <p:cNvPr id="94" name="Picture 158" descr="MCj0431616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10350" y="4629150"/>
            <a:ext cx="457200" cy="457200"/>
          </a:xfrm>
          <a:prstGeom prst="rect">
            <a:avLst/>
          </a:prstGeom>
          <a:noFill/>
        </p:spPr>
      </p:pic>
      <p:cxnSp>
        <p:nvCxnSpPr>
          <p:cNvPr id="98" name="Straight Connector 97"/>
          <p:cNvCxnSpPr>
            <a:endCxn id="60" idx="0"/>
          </p:cNvCxnSpPr>
          <p:nvPr/>
        </p:nvCxnSpPr>
        <p:spPr>
          <a:xfrm rot="16200000" flipH="1">
            <a:off x="5230814" y="2160588"/>
            <a:ext cx="603249" cy="54927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itle 44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+mn-lt"/>
                <a:cs typeface="Arial" pitchFamily="34" charset="0"/>
              </a:rPr>
              <a:t>Calculating Core Demand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isection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7800" y="1447800"/>
            <a:ext cx="5029200" cy="3771900"/>
          </a:xfrm>
          <a:prstGeom prst="rect">
            <a:avLst/>
          </a:prstGeom>
        </p:spPr>
      </p:pic>
      <p:pic>
        <p:nvPicPr>
          <p:cNvPr id="6" name="Picture 5" descr="bisection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0" y="1295400"/>
            <a:ext cx="4800600" cy="360045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+mn-lt"/>
                <a:cs typeface="Arial" pitchFamily="34" charset="0"/>
              </a:rPr>
              <a:t>Core Demand</a:t>
            </a:r>
            <a:endParaRPr lang="en-US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604929" y="2662329"/>
            <a:ext cx="238320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% of core capacity utilized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4495800"/>
            <a:ext cx="7772400" cy="2362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Given current applications and DC designs</a:t>
            </a:r>
          </a:p>
          <a:p>
            <a:pPr lvl="1"/>
            <a:r>
              <a:rPr lang="en-US" dirty="0" smtClean="0"/>
              <a:t>Aggregate core capacity is only 30% utilized</a:t>
            </a:r>
          </a:p>
          <a:p>
            <a:pPr lvl="1"/>
            <a:r>
              <a:rPr lang="en-US" dirty="0" smtClean="0"/>
              <a:t>More core capacity is not required</a:t>
            </a:r>
          </a:p>
          <a:p>
            <a:r>
              <a:rPr lang="en-US" dirty="0" smtClean="0"/>
              <a:t>Need to better utilize existing network</a:t>
            </a:r>
          </a:p>
          <a:p>
            <a:pPr lvl="1"/>
            <a:r>
              <a:rPr lang="en-US" dirty="0" smtClean="0"/>
              <a:t>Load balance across paths, migrate </a:t>
            </a:r>
            <a:r>
              <a:rPr lang="en-US" dirty="0" err="1" smtClean="0"/>
              <a:t>VMs</a:t>
            </a:r>
            <a:r>
              <a:rPr lang="en-US" dirty="0" smtClean="0"/>
              <a:t> across racks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/>
          <a:lstStyle/>
          <a:p>
            <a:r>
              <a:rPr lang="en-US" dirty="0" err="1" smtClean="0">
                <a:latin typeface="+mn-lt"/>
              </a:rPr>
              <a:t>OpenFlow</a:t>
            </a:r>
            <a:r>
              <a:rPr lang="en-US" dirty="0" smtClean="0">
                <a:latin typeface="+mn-lt"/>
              </a:rPr>
              <a:t>/SDN Framework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733800"/>
            <a:ext cx="8229600" cy="2667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cs typeface="Arial" pitchFamily="34" charset="0"/>
              </a:rPr>
              <a:t>Flow based centralized framework driven by a “controller”</a:t>
            </a:r>
          </a:p>
          <a:p>
            <a:r>
              <a:rPr lang="en-US" dirty="0" smtClean="0">
                <a:cs typeface="Arial" pitchFamily="34" charset="0"/>
              </a:rPr>
              <a:t>Directly install entries in forwarding table</a:t>
            </a:r>
          </a:p>
          <a:p>
            <a:pPr lvl="1"/>
            <a:r>
              <a:rPr lang="en-US" dirty="0" smtClean="0">
                <a:cs typeface="Arial" pitchFamily="34" charset="0"/>
              </a:rPr>
              <a:t>Reactive: compute entries when new flow arrives</a:t>
            </a:r>
          </a:p>
          <a:p>
            <a:pPr lvl="2"/>
            <a:r>
              <a:rPr lang="en-US" dirty="0" smtClean="0">
                <a:cs typeface="Arial" pitchFamily="34" charset="0"/>
              </a:rPr>
              <a:t>Flows must wait for processing</a:t>
            </a:r>
          </a:p>
          <a:p>
            <a:pPr lvl="2"/>
            <a:r>
              <a:rPr lang="en-US" dirty="0" smtClean="0">
                <a:cs typeface="Arial" pitchFamily="34" charset="0"/>
              </a:rPr>
              <a:t>Controller must scale</a:t>
            </a:r>
          </a:p>
          <a:p>
            <a:pPr lvl="1"/>
            <a:r>
              <a:rPr lang="en-US" dirty="0" smtClean="0">
                <a:cs typeface="Arial" pitchFamily="34" charset="0"/>
              </a:rPr>
              <a:t>Proactive: pre-compute and install entries</a:t>
            </a:r>
          </a:p>
          <a:p>
            <a:pPr lvl="2"/>
            <a:r>
              <a:rPr lang="en-US" dirty="0" smtClean="0">
                <a:cs typeface="Arial" pitchFamily="34" charset="0"/>
              </a:rPr>
              <a:t>Controller must predict</a:t>
            </a:r>
          </a:p>
          <a:p>
            <a:pPr lvl="2"/>
            <a:r>
              <a:rPr lang="en-US" dirty="0" smtClean="0">
                <a:cs typeface="Arial" pitchFamily="34" charset="0"/>
              </a:rPr>
              <a:t>Flows do not need to wait</a:t>
            </a:r>
          </a:p>
          <a:p>
            <a:pPr lvl="2">
              <a:buNone/>
            </a:pPr>
            <a:endParaRPr lang="en-US" dirty="0" smtClean="0">
              <a:cs typeface="Arial" pitchFamily="34" charset="0"/>
            </a:endParaRPr>
          </a:p>
        </p:txBody>
      </p:sp>
      <p:pic>
        <p:nvPicPr>
          <p:cNvPr id="42" name="Picture 41" descr="openflow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0" y="1828800"/>
            <a:ext cx="3223260" cy="6858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1447800"/>
            <a:ext cx="6286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8400" y="2292351"/>
            <a:ext cx="6223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4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86200" y="2292351"/>
            <a:ext cx="6223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9" name="Straight Connector 48"/>
          <p:cNvCxnSpPr>
            <a:stCxn id="45" idx="2"/>
            <a:endCxn id="46" idx="0"/>
          </p:cNvCxnSpPr>
          <p:nvPr/>
        </p:nvCxnSpPr>
        <p:spPr>
          <a:xfrm rot="5400000">
            <a:off x="3100388" y="1725613"/>
            <a:ext cx="215901" cy="9175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5" idx="2"/>
            <a:endCxn id="48" idx="0"/>
          </p:cNvCxnSpPr>
          <p:nvPr/>
        </p:nvCxnSpPr>
        <p:spPr>
          <a:xfrm rot="16200000" flipH="1">
            <a:off x="3824287" y="1919287"/>
            <a:ext cx="215901" cy="53022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6200000" flipV="1">
            <a:off x="2501854" y="3097215"/>
            <a:ext cx="504921" cy="31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 flipH="1" flipV="1">
            <a:off x="3932767" y="3109385"/>
            <a:ext cx="541867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158" descr="MCj0431616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27300" y="3048000"/>
            <a:ext cx="457200" cy="457200"/>
          </a:xfrm>
          <a:prstGeom prst="rect">
            <a:avLst/>
          </a:prstGeom>
          <a:noFill/>
        </p:spPr>
      </p:pic>
      <p:pic>
        <p:nvPicPr>
          <p:cNvPr id="54" name="Picture 158" descr="MCj0431616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75100" y="3067050"/>
            <a:ext cx="457200" cy="457200"/>
          </a:xfrm>
          <a:prstGeom prst="rect">
            <a:avLst/>
          </a:prstGeom>
          <a:noFill/>
        </p:spPr>
      </p:pic>
      <p:cxnSp>
        <p:nvCxnSpPr>
          <p:cNvPr id="55" name="Straight Arrow Connector 54"/>
          <p:cNvCxnSpPr>
            <a:endCxn id="46" idx="1"/>
          </p:cNvCxnSpPr>
          <p:nvPr/>
        </p:nvCxnSpPr>
        <p:spPr>
          <a:xfrm rot="16200000" flipH="1">
            <a:off x="1998662" y="2125662"/>
            <a:ext cx="488951" cy="390525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8" idx="1"/>
          </p:cNvCxnSpPr>
          <p:nvPr/>
        </p:nvCxnSpPr>
        <p:spPr>
          <a:xfrm>
            <a:off x="2124075" y="2076450"/>
            <a:ext cx="1762125" cy="488951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5" idx="1"/>
          </p:cNvCxnSpPr>
          <p:nvPr/>
        </p:nvCxnSpPr>
        <p:spPr>
          <a:xfrm flipV="1">
            <a:off x="1981200" y="1762125"/>
            <a:ext cx="1371600" cy="314325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158" descr="MCj0431616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3075" y="1847850"/>
            <a:ext cx="457200" cy="45720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lowrate_0.txt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5105400" y="1676400"/>
            <a:ext cx="3733800" cy="2893193"/>
          </a:xfrm>
        </p:spPr>
      </p:pic>
      <p:sp>
        <p:nvSpPr>
          <p:cNvPr id="7" name="TextBox 6"/>
          <p:cNvSpPr txBox="1"/>
          <p:nvPr/>
        </p:nvSpPr>
        <p:spPr>
          <a:xfrm>
            <a:off x="5181600" y="4495800"/>
            <a:ext cx="30456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Flow Inter-arrival Times (in </a:t>
            </a:r>
            <a:r>
              <a:rPr lang="en-US" dirty="0" err="1" smtClean="0"/>
              <a:t>usecs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105400" y="3657600"/>
            <a:ext cx="11430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0"/>
            <a:ext cx="5029200" cy="4419600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tabLst/>
              <a:defRPr/>
            </a:pPr>
            <a:r>
              <a:rPr lang="en-US" sz="2800" dirty="0" smtClean="0">
                <a:cs typeface="Arial" pitchFamily="34" charset="0"/>
                <a:sym typeface="Wingdings" pitchFamily="2" charset="2"/>
              </a:rPr>
              <a:t>Controller 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  <a:sym typeface="Wingdings" pitchFamily="2" charset="2"/>
              </a:rPr>
              <a:t> 50K flows/ sec </a:t>
            </a:r>
            <a:b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  <a:sym typeface="Wingdings" pitchFamily="2" charset="2"/>
              </a:rPr>
            </a:b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  <a:sym typeface="Wingdings" pitchFamily="2" charset="2"/>
              </a:rPr>
              <a:t>[</a:t>
            </a:r>
            <a:r>
              <a:rPr lang="en-US" sz="2800" dirty="0" smtClean="0">
                <a:cs typeface="Arial" pitchFamily="34" charset="0"/>
                <a:sym typeface="Wingdings" pitchFamily="2" charset="2"/>
              </a:rPr>
              <a:t>T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  <a:sym typeface="Wingdings" pitchFamily="2" charset="2"/>
              </a:rPr>
              <a:t>avakoli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  <a:sym typeface="Wingdings" pitchFamily="2" charset="2"/>
              </a:rPr>
              <a:t> ’09]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Arial" pitchFamily="34" charset="0"/>
            </a:endParaRP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  <a:buFont typeface="Arial"/>
              <a:buChar char="•"/>
              <a:defRPr/>
            </a:pPr>
            <a:r>
              <a:rPr lang="en-US" sz="2400" dirty="0" smtClean="0">
                <a:cs typeface="Arial" pitchFamily="34" charset="0"/>
              </a:rPr>
              <a:t>Worst case inter-arrival rate determines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required speed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10us or 10 mil flows</a:t>
            </a:r>
            <a:r>
              <a:rPr lang="en-US" sz="2800" dirty="0" smtClean="0">
                <a:cs typeface="Arial" pitchFamily="34" charset="0"/>
              </a:rPr>
              <a:t>/sec for a modest-sized DC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Arial" pitchFamily="34" charset="0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Reactive processing:</a:t>
            </a:r>
          </a:p>
          <a:p>
            <a:pPr marL="996696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Employ multiple controllers</a:t>
            </a:r>
          </a:p>
          <a:p>
            <a:pPr marL="996696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Char char="•"/>
              <a:tabLst/>
              <a:defRPr/>
            </a:pPr>
            <a:r>
              <a:rPr lang="en-US" sz="2400" dirty="0" smtClean="0">
                <a:cs typeface="Arial" pitchFamily="34" charset="0"/>
              </a:rPr>
              <a:t>Scales to 20mil flows/sec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Arial" pitchFamily="34" charset="0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Proactive processing:</a:t>
            </a:r>
          </a:p>
          <a:p>
            <a:pPr marL="996696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Single controller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  <a:cs typeface="Arial" pitchFamily="34" charset="0"/>
              </a:rPr>
              <a:t>Feasibility: Flow Processing Throughput</a:t>
            </a:r>
            <a:endParaRPr lang="en-US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5283200" y="1828800"/>
            <a:ext cx="3860800" cy="3200400"/>
            <a:chOff x="4978400" y="2209800"/>
            <a:chExt cx="3860800" cy="3200400"/>
          </a:xfrm>
        </p:grpSpPr>
        <p:pic>
          <p:nvPicPr>
            <p:cNvPr id="4" name="Picture 3" descr="flowlength_0.tx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8400" y="2209800"/>
              <a:ext cx="3860800" cy="28956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602634" y="5040868"/>
              <a:ext cx="21421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Flow Lengths (in </a:t>
              </a:r>
              <a:r>
                <a:rPr lang="en-US" dirty="0" err="1" smtClean="0"/>
                <a:t>usecs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543800" cy="4419600"/>
          </a:xfrm>
        </p:spPr>
        <p:txBody>
          <a:bodyPr>
            <a:noAutofit/>
          </a:bodyPr>
          <a:lstStyle/>
          <a:p>
            <a:r>
              <a:rPr lang="en-US" sz="2400" dirty="0" smtClean="0">
                <a:cs typeface="Arial" pitchFamily="34" charset="0"/>
              </a:rPr>
              <a:t>Processing time</a:t>
            </a:r>
            <a:r>
              <a:rPr lang="en-US" sz="2400" dirty="0" smtClean="0">
                <a:cs typeface="Arial" pitchFamily="34" charset="0"/>
                <a:sym typeface="Wingdings" pitchFamily="2" charset="2"/>
              </a:rPr>
              <a:t> </a:t>
            </a:r>
            <a:r>
              <a:rPr lang="en-US" sz="2400" dirty="0" smtClean="0">
                <a:cs typeface="Arial" pitchFamily="34" charset="0"/>
              </a:rPr>
              <a:t>10 </a:t>
            </a:r>
            <a:r>
              <a:rPr lang="en-US" sz="2400" dirty="0" err="1" smtClean="0">
                <a:cs typeface="Arial" pitchFamily="34" charset="0"/>
              </a:rPr>
              <a:t>msecs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smtClean="0">
                <a:cs typeface="Arial" pitchFamily="34" charset="0"/>
                <a:sym typeface="Wingdings" pitchFamily="2" charset="2"/>
              </a:rPr>
              <a:t>[</a:t>
            </a:r>
            <a:r>
              <a:rPr lang="en-US" sz="2400" dirty="0" err="1" smtClean="0">
                <a:cs typeface="Arial" pitchFamily="34" charset="0"/>
                <a:sym typeface="Wingdings" pitchFamily="2" charset="2"/>
              </a:rPr>
              <a:t>Tavakoli</a:t>
            </a:r>
            <a:r>
              <a:rPr lang="en-US" sz="2400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>
                <a:cs typeface="Arial" pitchFamily="34" charset="0"/>
                <a:sym typeface="Wingdings" pitchFamily="2" charset="2"/>
              </a:rPr>
              <a:t>’09</a:t>
            </a:r>
            <a:r>
              <a:rPr lang="en-US" sz="2400" dirty="0" smtClean="0">
                <a:cs typeface="Arial" pitchFamily="34" charset="0"/>
                <a:sym typeface="Wingdings" pitchFamily="2" charset="2"/>
              </a:rPr>
              <a:t>]</a:t>
            </a:r>
            <a:endParaRPr lang="en-US" sz="2400" dirty="0" smtClean="0">
              <a:cs typeface="Arial" pitchFamily="34" charset="0"/>
            </a:endParaRPr>
          </a:p>
          <a:p>
            <a:pPr lvl="1"/>
            <a:r>
              <a:rPr lang="en-US" sz="2000" dirty="0" smtClean="0">
                <a:cs typeface="Arial" pitchFamily="34" charset="0"/>
              </a:rPr>
              <a:t>Average flow lengths determines impact </a:t>
            </a:r>
            <a:br>
              <a:rPr lang="en-US" sz="2000" dirty="0" smtClean="0">
                <a:cs typeface="Arial" pitchFamily="34" charset="0"/>
              </a:rPr>
            </a:br>
            <a:r>
              <a:rPr lang="en-US" sz="2000" dirty="0" smtClean="0">
                <a:cs typeface="Arial" pitchFamily="34" charset="0"/>
              </a:rPr>
              <a:t>of delay</a:t>
            </a:r>
          </a:p>
          <a:p>
            <a:r>
              <a:rPr lang="en-US" sz="2400" dirty="0" smtClean="0">
                <a:cs typeface="Arial" pitchFamily="34" charset="0"/>
              </a:rPr>
              <a:t>80% of flow &lt; 1 sec</a:t>
            </a:r>
          </a:p>
          <a:p>
            <a:pPr lvl="1"/>
            <a:r>
              <a:rPr lang="en-US" sz="2000" dirty="0" smtClean="0">
                <a:cs typeface="Arial" pitchFamily="34" charset="0"/>
              </a:rPr>
              <a:t>Reactive processing:</a:t>
            </a:r>
          </a:p>
          <a:p>
            <a:pPr lvl="2"/>
            <a:r>
              <a:rPr lang="en-US" sz="1600" dirty="0" smtClean="0">
                <a:cs typeface="Arial" pitchFamily="34" charset="0"/>
              </a:rPr>
              <a:t>10% increase in flow lengths</a:t>
            </a:r>
          </a:p>
          <a:p>
            <a:pPr lvl="1"/>
            <a:r>
              <a:rPr lang="en-US" sz="2000" dirty="0" smtClean="0">
                <a:cs typeface="Arial" pitchFamily="34" charset="0"/>
              </a:rPr>
              <a:t>Proactive processing:</a:t>
            </a:r>
          </a:p>
          <a:p>
            <a:pPr lvl="2"/>
            <a:r>
              <a:rPr lang="en-US" sz="1600" dirty="0" smtClean="0">
                <a:cs typeface="Arial" pitchFamily="34" charset="0"/>
              </a:rPr>
              <a:t>Processing delay = 0 </a:t>
            </a:r>
            <a:r>
              <a:rPr lang="en-US" sz="1600" dirty="0" err="1" smtClean="0">
                <a:cs typeface="Arial" pitchFamily="34" charset="0"/>
              </a:rPr>
              <a:t>msecs</a:t>
            </a:r>
            <a:endParaRPr lang="en-US" sz="1600" dirty="0" smtClean="0">
              <a:cs typeface="Arial" pitchFamily="34" charset="0"/>
            </a:endParaRPr>
          </a:p>
          <a:p>
            <a:r>
              <a:rPr lang="en-US" sz="2400" dirty="0" smtClean="0">
                <a:cs typeface="Arial" pitchFamily="34" charset="0"/>
              </a:rPr>
              <a:t>Proactive </a:t>
            </a:r>
            <a:r>
              <a:rPr lang="en-US" sz="2400" dirty="0" smtClean="0">
                <a:cs typeface="Arial" pitchFamily="34" charset="0"/>
                <a:sym typeface="Wingdings" pitchFamily="2" charset="2"/>
              </a:rPr>
              <a:t></a:t>
            </a:r>
            <a:r>
              <a:rPr lang="en-US" sz="2400" dirty="0" smtClean="0"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cs typeface="Arial" pitchFamily="34" charset="0"/>
              </a:rPr>
              <a:t>No delays </a:t>
            </a:r>
            <a:r>
              <a:rPr lang="en-US" sz="2400" dirty="0" smtClean="0">
                <a:cs typeface="Arial" pitchFamily="34" charset="0"/>
              </a:rPr>
              <a:t>+</a:t>
            </a:r>
            <a:r>
              <a:rPr lang="en-US" sz="2400" dirty="0" smtClean="0">
                <a:solidFill>
                  <a:srgbClr val="FF0000"/>
                </a:solidFill>
                <a:cs typeface="Arial" pitchFamily="34" charset="0"/>
              </a:rPr>
              <a:t> Single controller</a:t>
            </a:r>
          </a:p>
          <a:p>
            <a:r>
              <a:rPr lang="en-US" sz="2400" dirty="0" smtClean="0">
                <a:cs typeface="Arial" pitchFamily="34" charset="0"/>
              </a:rPr>
              <a:t>Reactive</a:t>
            </a:r>
            <a:r>
              <a:rPr lang="en-US" sz="2400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sz="2400" dirty="0" smtClean="0">
                <a:cs typeface="Arial" pitchFamily="34" charset="0"/>
                <a:sym typeface="Wingdings" pitchFamily="2" charset="2"/>
              </a:rPr>
              <a:t></a:t>
            </a:r>
            <a:r>
              <a:rPr lang="en-US" sz="2400" dirty="0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 10% overhead </a:t>
            </a:r>
            <a:r>
              <a:rPr lang="en-US" sz="2400" dirty="0" smtClean="0">
                <a:cs typeface="Arial" pitchFamily="34" charset="0"/>
                <a:sym typeface="Wingdings" pitchFamily="2" charset="2"/>
              </a:rPr>
              <a:t>+</a:t>
            </a:r>
            <a:r>
              <a:rPr lang="en-US" sz="2400" dirty="0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 parallel controllers</a:t>
            </a:r>
            <a:endParaRPr lang="en-US" sz="2400" dirty="0" smtClean="0">
              <a:solidFill>
                <a:srgbClr val="FF0000"/>
              </a:solidFill>
              <a:cs typeface="Arial" pitchFamily="34" charset="0"/>
            </a:endParaRPr>
          </a:p>
          <a:p>
            <a:pPr lvl="1">
              <a:buNone/>
            </a:pPr>
            <a:endParaRPr lang="en-US" sz="2000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n-lt"/>
                <a:cs typeface="Arial" pitchFamily="34" charset="0"/>
              </a:rPr>
              <a:t>Feasibility: Flow Processing Latency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+mn-lt"/>
                <a:cs typeface="Arial" pitchFamily="34" charset="0"/>
              </a:rPr>
              <a:t>Design Insights</a:t>
            </a:r>
            <a:endParaRPr lang="en-US" dirty="0">
              <a:latin typeface="+mn-lt"/>
              <a:cs typeface="Arial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600" dirty="0" smtClean="0">
                <a:cs typeface="Arial" pitchFamily="34" charset="0"/>
              </a:rPr>
              <a:t>Evaluated popular design choices</a:t>
            </a:r>
          </a:p>
          <a:p>
            <a:pPr lvl="1"/>
            <a:r>
              <a:rPr lang="en-US" sz="2200" dirty="0" smtClean="0">
                <a:cs typeface="Arial" pitchFamily="34" charset="0"/>
              </a:rPr>
              <a:t>Do we need more core capacity? </a:t>
            </a:r>
            <a:r>
              <a:rPr lang="en-US" sz="2200" dirty="0" smtClean="0">
                <a:solidFill>
                  <a:srgbClr val="FF0000"/>
                </a:solidFill>
                <a:cs typeface="Arial" pitchFamily="34" charset="0"/>
              </a:rPr>
              <a:t>No</a:t>
            </a:r>
          </a:p>
          <a:p>
            <a:pPr lvl="1"/>
            <a:r>
              <a:rPr lang="en-US" sz="2200" dirty="0" smtClean="0">
                <a:cs typeface="Arial" pitchFamily="34" charset="0"/>
              </a:rPr>
              <a:t>Is centralization feasible? </a:t>
            </a:r>
            <a:r>
              <a:rPr lang="en-US" sz="2200" dirty="0" smtClean="0">
                <a:solidFill>
                  <a:srgbClr val="FF0000"/>
                </a:solidFill>
                <a:cs typeface="Arial" pitchFamily="34" charset="0"/>
              </a:rPr>
              <a:t>Yes</a:t>
            </a:r>
          </a:p>
          <a:p>
            <a:pPr lvl="1">
              <a:buNone/>
            </a:pPr>
            <a:endParaRPr lang="en-US" sz="2200" dirty="0" smtClean="0">
              <a:solidFill>
                <a:srgbClr val="FF0000"/>
              </a:solidFill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do we direct traffic through a sequence of middleboxes? (</a:t>
            </a:r>
            <a:r>
              <a:rPr lang="en-US" b="1" dirty="0" smtClean="0">
                <a:solidFill>
                  <a:srgbClr val="C00000"/>
                </a:solidFill>
              </a:rPr>
              <a:t>Composition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do we identify and eliminate middlebox bottlenecks efficiently? (</a:t>
            </a:r>
            <a:r>
              <a:rPr lang="en-US" b="1" dirty="0" smtClean="0">
                <a:solidFill>
                  <a:srgbClr val="C00000"/>
                </a:solidFill>
              </a:rPr>
              <a:t>Scaling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do we maximally leverage each middlebox? (</a:t>
            </a:r>
            <a:r>
              <a:rPr lang="en-US" b="1" dirty="0" smtClean="0">
                <a:solidFill>
                  <a:srgbClr val="C00000"/>
                </a:solidFill>
              </a:rPr>
              <a:t>Flow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distribution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&amp; </a:t>
            </a:r>
            <a:r>
              <a:rPr lang="en-US" b="1" dirty="0" smtClean="0">
                <a:solidFill>
                  <a:srgbClr val="C00000"/>
                </a:solidFill>
              </a:rPr>
              <a:t>Placement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674B-3BBF-4D1B-86EA-B49C8354B629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5" name="Group 12"/>
          <p:cNvGrpSpPr/>
          <p:nvPr/>
        </p:nvGrpSpPr>
        <p:grpSpPr>
          <a:xfrm>
            <a:off x="3352800" y="5238750"/>
            <a:ext cx="685800" cy="685800"/>
            <a:chOff x="5791200" y="3276600"/>
            <a:chExt cx="685800" cy="685800"/>
          </a:xfrm>
        </p:grpSpPr>
        <p:sp>
          <p:nvSpPr>
            <p:cNvPr id="6" name="Rounded Rectangle 5"/>
            <p:cNvSpPr/>
            <p:nvPr/>
          </p:nvSpPr>
          <p:spPr>
            <a:xfrm>
              <a:off x="5791200" y="3276600"/>
              <a:ext cx="685800" cy="685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magnifying_glass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91200" y="3276600"/>
              <a:ext cx="628650" cy="62865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" name="Group 7"/>
          <p:cNvGrpSpPr/>
          <p:nvPr/>
        </p:nvGrpSpPr>
        <p:grpSpPr>
          <a:xfrm>
            <a:off x="5029200" y="5238750"/>
            <a:ext cx="685800" cy="685800"/>
            <a:chOff x="4114800" y="1981200"/>
            <a:chExt cx="685800" cy="685800"/>
          </a:xfrm>
        </p:grpSpPr>
        <p:sp>
          <p:nvSpPr>
            <p:cNvPr id="9" name="Rounded Rectangle 8"/>
            <p:cNvSpPr/>
            <p:nvPr/>
          </p:nvSpPr>
          <p:spPr>
            <a:xfrm>
              <a:off x="4114800" y="1981200"/>
              <a:ext cx="685800" cy="685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7" descr="C:\Users\agember\AppData\Local\Microsoft\Windows\Temporary Internet Files\Content.IE5\QZT0K7D8\MC900434719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14800" y="1981200"/>
              <a:ext cx="685800" cy="685800"/>
            </a:xfrm>
            <a:prstGeom prst="rect">
              <a:avLst/>
            </a:prstGeom>
            <a:noFill/>
          </p:spPr>
        </p:pic>
      </p:grpSp>
      <p:grpSp>
        <p:nvGrpSpPr>
          <p:cNvPr id="28" name="Group 27"/>
          <p:cNvGrpSpPr/>
          <p:nvPr/>
        </p:nvGrpSpPr>
        <p:grpSpPr>
          <a:xfrm>
            <a:off x="1219200" y="4933950"/>
            <a:ext cx="1222248" cy="1222248"/>
            <a:chOff x="1143000" y="4724400"/>
            <a:chExt cx="1222248" cy="1222248"/>
          </a:xfrm>
        </p:grpSpPr>
        <p:pic>
          <p:nvPicPr>
            <p:cNvPr id="17" name="Picture 16" descr="monitor-and-user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52600" y="5334000"/>
              <a:ext cx="612648" cy="612648"/>
            </a:xfrm>
            <a:prstGeom prst="rect">
              <a:avLst/>
            </a:prstGeom>
          </p:spPr>
        </p:pic>
        <p:pic>
          <p:nvPicPr>
            <p:cNvPr id="18" name="Picture 17" descr="monitor-and-user2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52600" y="4724400"/>
              <a:ext cx="612648" cy="612648"/>
            </a:xfrm>
            <a:prstGeom prst="rect">
              <a:avLst/>
            </a:prstGeom>
          </p:spPr>
        </p:pic>
        <p:pic>
          <p:nvPicPr>
            <p:cNvPr id="19" name="Picture 18" descr="monitor-and-user3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3000" y="5334000"/>
              <a:ext cx="612648" cy="612648"/>
            </a:xfrm>
            <a:prstGeom prst="rect">
              <a:avLst/>
            </a:prstGeom>
          </p:spPr>
        </p:pic>
        <p:pic>
          <p:nvPicPr>
            <p:cNvPr id="20" name="Picture 19" descr="monitor-and-user4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3000" y="4724400"/>
              <a:ext cx="609600" cy="60960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534150" y="5010150"/>
            <a:ext cx="1466850" cy="1162050"/>
            <a:chOff x="6324600" y="1371600"/>
            <a:chExt cx="1466850" cy="1162050"/>
          </a:xfrm>
        </p:grpSpPr>
        <p:pic>
          <p:nvPicPr>
            <p:cNvPr id="22" name="Picture 21" descr="server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24600" y="1371600"/>
              <a:ext cx="1143000" cy="1143000"/>
            </a:xfrm>
            <a:prstGeom prst="rect">
              <a:avLst/>
            </a:prstGeom>
          </p:spPr>
        </p:pic>
        <p:pic>
          <p:nvPicPr>
            <p:cNvPr id="23" name="Picture 22" descr="glob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05600" y="1447800"/>
              <a:ext cx="1085850" cy="1085850"/>
            </a:xfrm>
            <a:prstGeom prst="rect">
              <a:avLst/>
            </a:prstGeom>
          </p:spPr>
        </p:pic>
      </p:grpSp>
      <p:cxnSp>
        <p:nvCxnSpPr>
          <p:cNvPr id="24" name="Straight Arrow Connector 23"/>
          <p:cNvCxnSpPr/>
          <p:nvPr/>
        </p:nvCxnSpPr>
        <p:spPr>
          <a:xfrm>
            <a:off x="2514600" y="5619750"/>
            <a:ext cx="5334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267200" y="5619750"/>
            <a:ext cx="5334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019800" y="5619750"/>
            <a:ext cx="5334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3200400" y="5086350"/>
            <a:ext cx="2667000" cy="9906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</a:t>
            </a:r>
            <a:r>
              <a:rPr lang="en-US" dirty="0" err="1" smtClean="0"/>
              <a:t>Stratos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Tenants specify </a:t>
            </a:r>
            <a:r>
              <a:rPr lang="en-US" i="1" dirty="0" smtClean="0"/>
              <a:t>chains</a:t>
            </a:r>
            <a:r>
              <a:rPr lang="en-US" dirty="0" smtClean="0"/>
              <a:t> of middleboxes</a:t>
            </a:r>
          </a:p>
          <a:p>
            <a:r>
              <a:rPr lang="en-US" dirty="0" smtClean="0"/>
              <a:t>Place application and middlebox </a:t>
            </a:r>
            <a:br>
              <a:rPr lang="en-US" dirty="0" smtClean="0"/>
            </a:br>
            <a:r>
              <a:rPr lang="en-US" dirty="0" smtClean="0"/>
              <a:t>VMs to minimize inter-rack traffic</a:t>
            </a:r>
          </a:p>
          <a:p>
            <a:r>
              <a:rPr lang="en-US" dirty="0" smtClean="0"/>
              <a:t>Monitor application performance and conduct scaling trials to eliminate bottlenecks</a:t>
            </a:r>
          </a:p>
          <a:p>
            <a:r>
              <a:rPr lang="en-US" dirty="0" smtClean="0"/>
              <a:t>Place new middlebox VMs near existing ones</a:t>
            </a:r>
          </a:p>
          <a:p>
            <a:r>
              <a:rPr lang="en-US" dirty="0" smtClean="0"/>
              <a:t>Distribute traffic between middlebox </a:t>
            </a:r>
            <a:br>
              <a:rPr lang="en-US" dirty="0" smtClean="0"/>
            </a:br>
            <a:r>
              <a:rPr lang="en-US" dirty="0" smtClean="0"/>
              <a:t>VMs in a network-aware manner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674B-3BBF-4D1B-86EA-B49C8354B62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clou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9400" y="2057400"/>
            <a:ext cx="2057400" cy="102501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7162800" y="2133600"/>
            <a:ext cx="990600" cy="941070"/>
            <a:chOff x="2667000" y="2514600"/>
            <a:chExt cx="1524000" cy="1447800"/>
          </a:xfrm>
        </p:grpSpPr>
        <p:grpSp>
          <p:nvGrpSpPr>
            <p:cNvPr id="8" name="Group 9"/>
            <p:cNvGrpSpPr/>
            <p:nvPr/>
          </p:nvGrpSpPr>
          <p:grpSpPr>
            <a:xfrm>
              <a:off x="3505200" y="3276600"/>
              <a:ext cx="685800" cy="685800"/>
              <a:chOff x="7848600" y="1600200"/>
              <a:chExt cx="685800" cy="685800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7848600" y="1600200"/>
                <a:ext cx="685800" cy="6858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 descr="server_sync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848600" y="1600200"/>
                <a:ext cx="685800" cy="685800"/>
              </a:xfrm>
              <a:prstGeom prst="rect">
                <a:avLst/>
              </a:prstGeom>
            </p:spPr>
          </p:pic>
        </p:grpSp>
        <p:grpSp>
          <p:nvGrpSpPr>
            <p:cNvPr id="9" name="Group 12"/>
            <p:cNvGrpSpPr/>
            <p:nvPr/>
          </p:nvGrpSpPr>
          <p:grpSpPr>
            <a:xfrm>
              <a:off x="2667000" y="3276600"/>
              <a:ext cx="685800" cy="685800"/>
              <a:chOff x="5791200" y="3276600"/>
              <a:chExt cx="685800" cy="68580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5791200" y="3276600"/>
                <a:ext cx="685800" cy="6858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13" descr="magnifying_glass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791200" y="3276600"/>
                <a:ext cx="628650" cy="62865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0" name="Group 15"/>
            <p:cNvGrpSpPr/>
            <p:nvPr/>
          </p:nvGrpSpPr>
          <p:grpSpPr>
            <a:xfrm>
              <a:off x="3124200" y="2514600"/>
              <a:ext cx="685800" cy="685800"/>
              <a:chOff x="6248400" y="1905000"/>
              <a:chExt cx="685800" cy="6858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6248400" y="1905000"/>
                <a:ext cx="685800" cy="6858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11" descr="firewall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278380" y="1951220"/>
                <a:ext cx="609600" cy="60960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Deployment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5334000" cy="45259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500" b="1" dirty="0" smtClean="0">
                <a:solidFill>
                  <a:srgbClr val="C00000"/>
                </a:solidFill>
              </a:rPr>
              <a:t>Over-the-Cloud</a:t>
            </a:r>
          </a:p>
          <a:p>
            <a:pPr marL="234950" indent="-234950"/>
            <a:r>
              <a:rPr lang="en-US" sz="3000" dirty="0" smtClean="0"/>
              <a:t>Deployed by tenant or third-party</a:t>
            </a:r>
          </a:p>
          <a:p>
            <a:pPr marL="234950" indent="-234950"/>
            <a:r>
              <a:rPr lang="en-US" sz="3000" dirty="0" smtClean="0"/>
              <a:t>Compatible with today’s clouds</a:t>
            </a:r>
          </a:p>
          <a:p>
            <a:pPr marL="0" indent="0" algn="ctr">
              <a:buNone/>
            </a:pPr>
            <a:endParaRPr lang="en-US" sz="3000" dirty="0" smtClean="0"/>
          </a:p>
          <a:p>
            <a:pPr marL="0" indent="0" algn="ctr">
              <a:buNone/>
            </a:pPr>
            <a:endParaRPr lang="en-US" sz="3000" dirty="0" smtClean="0"/>
          </a:p>
          <a:p>
            <a:pPr marL="0" indent="0" algn="ctr">
              <a:buNone/>
            </a:pPr>
            <a:endParaRPr lang="en-US" sz="3000" dirty="0" smtClean="0"/>
          </a:p>
          <a:p>
            <a:pPr marL="0" indent="0" algn="ctr">
              <a:buNone/>
            </a:pPr>
            <a:r>
              <a:rPr lang="en-US" sz="3500" b="1" dirty="0" smtClean="0">
                <a:solidFill>
                  <a:srgbClr val="C00000"/>
                </a:solidFill>
              </a:rPr>
              <a:t>Under-the-Cloud</a:t>
            </a:r>
          </a:p>
          <a:p>
            <a:pPr marL="234950" indent="-234950"/>
            <a:r>
              <a:rPr lang="en-US" sz="3000" dirty="0" smtClean="0"/>
              <a:t>Deployed by cloud provider</a:t>
            </a:r>
          </a:p>
          <a:p>
            <a:pPr marL="234950" indent="-234950"/>
            <a:r>
              <a:rPr lang="en-US" sz="3000" dirty="0" smtClean="0"/>
              <a:t>Benefits from increased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674B-3BBF-4D1B-86EA-B49C8354B62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 descr="clou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3124200"/>
            <a:ext cx="2590800" cy="12997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Logical View</a:t>
            </a:r>
          </a:p>
          <a:p>
            <a:pPr marL="0" indent="0">
              <a:buNone/>
            </a:pPr>
            <a:r>
              <a:rPr lang="en-US" dirty="0" smtClean="0"/>
              <a:t>Use abstractions to specify </a:t>
            </a:r>
            <a:r>
              <a:rPr lang="en-US" i="1" dirty="0" smtClean="0"/>
              <a:t>chains</a:t>
            </a:r>
            <a:r>
              <a:rPr lang="en-US" dirty="0" smtClean="0"/>
              <a:t> with servers, external subnets and middleboxes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Physical View</a:t>
            </a:r>
          </a:p>
          <a:p>
            <a:pPr marL="0" indent="0">
              <a:buNone/>
            </a:pPr>
            <a:r>
              <a:rPr lang="en-US" dirty="0" smtClean="0"/>
              <a:t>VMs running middlebox processes, connected via a configurable overlay network</a:t>
            </a:r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674B-3BBF-4D1B-86EA-B49C8354B62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4" name="Picture 2" descr="C:\Users\agember\Documents\research\sigcomm2012\trunk\images\large_topology_abstrac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1" y="4267200"/>
            <a:ext cx="3429000" cy="1192777"/>
          </a:xfrm>
          <a:prstGeom prst="rect">
            <a:avLst/>
          </a:prstGeom>
          <a:noFill/>
        </p:spPr>
      </p:pic>
      <p:pic>
        <p:nvPicPr>
          <p:cNvPr id="7" name="Picture 6" descr="clou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3962400"/>
            <a:ext cx="3823704" cy="1905000"/>
          </a:xfrm>
          <a:prstGeom prst="rect">
            <a:avLst/>
          </a:prstGeom>
        </p:spPr>
      </p:pic>
      <p:grpSp>
        <p:nvGrpSpPr>
          <p:cNvPr id="18" name="Group 12"/>
          <p:cNvGrpSpPr/>
          <p:nvPr/>
        </p:nvGrpSpPr>
        <p:grpSpPr>
          <a:xfrm>
            <a:off x="6336030" y="4050030"/>
            <a:ext cx="445770" cy="445770"/>
            <a:chOff x="5791200" y="3276600"/>
            <a:chExt cx="685800" cy="685800"/>
          </a:xfrm>
        </p:grpSpPr>
        <p:sp>
          <p:nvSpPr>
            <p:cNvPr id="19" name="Rounded Rectangle 18"/>
            <p:cNvSpPr/>
            <p:nvPr/>
          </p:nvSpPr>
          <p:spPr>
            <a:xfrm>
              <a:off x="5791200" y="3276600"/>
              <a:ext cx="685800" cy="685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magnifying_glass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91200" y="3276600"/>
              <a:ext cx="628650" cy="62865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/>
          <p:cNvGrpSpPr/>
          <p:nvPr/>
        </p:nvGrpSpPr>
        <p:grpSpPr>
          <a:xfrm>
            <a:off x="5257800" y="4953000"/>
            <a:ext cx="457200" cy="457200"/>
            <a:chOff x="4114800" y="1981200"/>
            <a:chExt cx="685800" cy="685800"/>
          </a:xfrm>
        </p:grpSpPr>
        <p:sp>
          <p:nvSpPr>
            <p:cNvPr id="28" name="Rounded Rectangle 27"/>
            <p:cNvSpPr/>
            <p:nvPr/>
          </p:nvSpPr>
          <p:spPr>
            <a:xfrm>
              <a:off x="4114800" y="1981200"/>
              <a:ext cx="685800" cy="685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7" descr="C:\Users\agember\AppData\Local\Microsoft\Windows\Temporary Internet Files\Content.IE5\QZT0K7D8\MC90043471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14800" y="1981200"/>
              <a:ext cx="685800" cy="685800"/>
            </a:xfrm>
            <a:prstGeom prst="rect">
              <a:avLst/>
            </a:prstGeom>
            <a:noFill/>
          </p:spPr>
        </p:pic>
      </p:grpSp>
      <p:grpSp>
        <p:nvGrpSpPr>
          <p:cNvPr id="34" name="Group 9"/>
          <p:cNvGrpSpPr/>
          <p:nvPr/>
        </p:nvGrpSpPr>
        <p:grpSpPr>
          <a:xfrm>
            <a:off x="6324600" y="5497830"/>
            <a:ext cx="445770" cy="445770"/>
            <a:chOff x="7848600" y="1600200"/>
            <a:chExt cx="685800" cy="685800"/>
          </a:xfrm>
        </p:grpSpPr>
        <p:sp>
          <p:nvSpPr>
            <p:cNvPr id="41" name="Rounded Rectangle 40"/>
            <p:cNvSpPr/>
            <p:nvPr/>
          </p:nvSpPr>
          <p:spPr>
            <a:xfrm>
              <a:off x="7848600" y="1600200"/>
              <a:ext cx="685800" cy="685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 descr="server_sync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48600" y="1600200"/>
              <a:ext cx="685800" cy="685800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7924800" y="5334000"/>
            <a:ext cx="457200" cy="445770"/>
            <a:chOff x="8305800" y="2819400"/>
            <a:chExt cx="457200" cy="445770"/>
          </a:xfrm>
        </p:grpSpPr>
        <p:sp>
          <p:nvSpPr>
            <p:cNvPr id="53" name="Rounded Rectangle 52"/>
            <p:cNvSpPr/>
            <p:nvPr/>
          </p:nvSpPr>
          <p:spPr>
            <a:xfrm>
              <a:off x="8305800" y="2819400"/>
              <a:ext cx="445770" cy="44577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8305800" y="2865912"/>
              <a:ext cx="457200" cy="362198"/>
              <a:chOff x="6324600" y="1371600"/>
              <a:chExt cx="1466850" cy="1162050"/>
            </a:xfrm>
          </p:grpSpPr>
          <p:pic>
            <p:nvPicPr>
              <p:cNvPr id="56" name="Picture 55" descr="server.pn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324600" y="1371600"/>
                <a:ext cx="1143000" cy="1143000"/>
              </a:xfrm>
              <a:prstGeom prst="rect">
                <a:avLst/>
              </a:prstGeom>
            </p:spPr>
          </p:pic>
          <p:pic>
            <p:nvPicPr>
              <p:cNvPr id="57" name="Picture 56" descr="globe.pn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705600" y="1447800"/>
                <a:ext cx="1085850" cy="1085850"/>
              </a:xfrm>
              <a:prstGeom prst="rect">
                <a:avLst/>
              </a:prstGeom>
            </p:spPr>
          </p:pic>
        </p:grpSp>
      </p:grpSp>
      <p:grpSp>
        <p:nvGrpSpPr>
          <p:cNvPr id="59" name="Group 58"/>
          <p:cNvGrpSpPr/>
          <p:nvPr/>
        </p:nvGrpSpPr>
        <p:grpSpPr>
          <a:xfrm>
            <a:off x="7391400" y="4953000"/>
            <a:ext cx="457200" cy="445770"/>
            <a:chOff x="8305800" y="2819400"/>
            <a:chExt cx="457200" cy="445770"/>
          </a:xfrm>
        </p:grpSpPr>
        <p:sp>
          <p:nvSpPr>
            <p:cNvPr id="60" name="Rounded Rectangle 59"/>
            <p:cNvSpPr/>
            <p:nvPr/>
          </p:nvSpPr>
          <p:spPr>
            <a:xfrm>
              <a:off x="8305800" y="2819400"/>
              <a:ext cx="445770" cy="44577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54"/>
            <p:cNvGrpSpPr/>
            <p:nvPr/>
          </p:nvGrpSpPr>
          <p:grpSpPr>
            <a:xfrm>
              <a:off x="8305800" y="2865912"/>
              <a:ext cx="457200" cy="362198"/>
              <a:chOff x="6324600" y="1371600"/>
              <a:chExt cx="1466850" cy="1162050"/>
            </a:xfrm>
          </p:grpSpPr>
          <p:pic>
            <p:nvPicPr>
              <p:cNvPr id="62" name="Picture 61" descr="server.pn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324600" y="1371600"/>
                <a:ext cx="1143000" cy="1143000"/>
              </a:xfrm>
              <a:prstGeom prst="rect">
                <a:avLst/>
              </a:prstGeom>
            </p:spPr>
          </p:pic>
          <p:pic>
            <p:nvPicPr>
              <p:cNvPr id="63" name="Picture 62" descr="globe.pn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705600" y="1447800"/>
                <a:ext cx="1085850" cy="1085850"/>
              </a:xfrm>
              <a:prstGeom prst="rect">
                <a:avLst/>
              </a:prstGeom>
            </p:spPr>
          </p:pic>
        </p:grpSp>
      </p:grpSp>
      <p:grpSp>
        <p:nvGrpSpPr>
          <p:cNvPr id="64" name="Group 63"/>
          <p:cNvGrpSpPr/>
          <p:nvPr/>
        </p:nvGrpSpPr>
        <p:grpSpPr>
          <a:xfrm>
            <a:off x="7467600" y="4050030"/>
            <a:ext cx="457200" cy="445770"/>
            <a:chOff x="8305800" y="2819400"/>
            <a:chExt cx="457200" cy="445770"/>
          </a:xfrm>
        </p:grpSpPr>
        <p:sp>
          <p:nvSpPr>
            <p:cNvPr id="65" name="Rounded Rectangle 64"/>
            <p:cNvSpPr/>
            <p:nvPr/>
          </p:nvSpPr>
          <p:spPr>
            <a:xfrm>
              <a:off x="8305800" y="2819400"/>
              <a:ext cx="445770" cy="44577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54"/>
            <p:cNvGrpSpPr/>
            <p:nvPr/>
          </p:nvGrpSpPr>
          <p:grpSpPr>
            <a:xfrm>
              <a:off x="8305800" y="2865912"/>
              <a:ext cx="457200" cy="362198"/>
              <a:chOff x="6324600" y="1371600"/>
              <a:chExt cx="1466850" cy="1162050"/>
            </a:xfrm>
          </p:grpSpPr>
          <p:pic>
            <p:nvPicPr>
              <p:cNvPr id="67" name="Picture 66" descr="server.pn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324600" y="1371600"/>
                <a:ext cx="1143000" cy="1143000"/>
              </a:xfrm>
              <a:prstGeom prst="rect">
                <a:avLst/>
              </a:prstGeom>
            </p:spPr>
          </p:pic>
          <p:pic>
            <p:nvPicPr>
              <p:cNvPr id="68" name="Picture 67" descr="globe.pn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705600" y="1447800"/>
                <a:ext cx="1085850" cy="1085850"/>
              </a:xfrm>
              <a:prstGeom prst="rect">
                <a:avLst/>
              </a:prstGeom>
            </p:spPr>
          </p:pic>
        </p:grpSp>
      </p:grpSp>
      <p:grpSp>
        <p:nvGrpSpPr>
          <p:cNvPr id="69" name="Group 68"/>
          <p:cNvGrpSpPr/>
          <p:nvPr/>
        </p:nvGrpSpPr>
        <p:grpSpPr>
          <a:xfrm>
            <a:off x="6324600" y="4812030"/>
            <a:ext cx="457200" cy="445770"/>
            <a:chOff x="8305800" y="2819400"/>
            <a:chExt cx="457200" cy="445770"/>
          </a:xfrm>
        </p:grpSpPr>
        <p:sp>
          <p:nvSpPr>
            <p:cNvPr id="70" name="Rounded Rectangle 69"/>
            <p:cNvSpPr/>
            <p:nvPr/>
          </p:nvSpPr>
          <p:spPr>
            <a:xfrm>
              <a:off x="8305800" y="2819400"/>
              <a:ext cx="445770" cy="44577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54"/>
            <p:cNvGrpSpPr/>
            <p:nvPr/>
          </p:nvGrpSpPr>
          <p:grpSpPr>
            <a:xfrm>
              <a:off x="8305800" y="2865912"/>
              <a:ext cx="457200" cy="362198"/>
              <a:chOff x="6324600" y="1371600"/>
              <a:chExt cx="1466850" cy="1162050"/>
            </a:xfrm>
          </p:grpSpPr>
          <p:pic>
            <p:nvPicPr>
              <p:cNvPr id="72" name="Picture 71" descr="server.pn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324600" y="1371600"/>
                <a:ext cx="1143000" cy="1143000"/>
              </a:xfrm>
              <a:prstGeom prst="rect">
                <a:avLst/>
              </a:prstGeom>
            </p:spPr>
          </p:pic>
          <p:pic>
            <p:nvPicPr>
              <p:cNvPr id="73" name="Picture 72" descr="globe.pn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705600" y="1447800"/>
                <a:ext cx="1085850" cy="1085850"/>
              </a:xfrm>
              <a:prstGeom prst="rect">
                <a:avLst/>
              </a:prstGeom>
            </p:spPr>
          </p:pic>
        </p:grpSp>
      </p:grpSp>
      <p:grpSp>
        <p:nvGrpSpPr>
          <p:cNvPr id="74" name="Group 73"/>
          <p:cNvGrpSpPr/>
          <p:nvPr/>
        </p:nvGrpSpPr>
        <p:grpSpPr>
          <a:xfrm>
            <a:off x="7391400" y="5715000"/>
            <a:ext cx="457200" cy="445770"/>
            <a:chOff x="8305800" y="2819400"/>
            <a:chExt cx="457200" cy="445770"/>
          </a:xfrm>
        </p:grpSpPr>
        <p:sp>
          <p:nvSpPr>
            <p:cNvPr id="75" name="Rounded Rectangle 74"/>
            <p:cNvSpPr/>
            <p:nvPr/>
          </p:nvSpPr>
          <p:spPr>
            <a:xfrm>
              <a:off x="8305800" y="2819400"/>
              <a:ext cx="445770" cy="44577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54"/>
            <p:cNvGrpSpPr/>
            <p:nvPr/>
          </p:nvGrpSpPr>
          <p:grpSpPr>
            <a:xfrm>
              <a:off x="8305800" y="2865912"/>
              <a:ext cx="457200" cy="362198"/>
              <a:chOff x="6324600" y="1371600"/>
              <a:chExt cx="1466850" cy="1162050"/>
            </a:xfrm>
          </p:grpSpPr>
          <p:pic>
            <p:nvPicPr>
              <p:cNvPr id="77" name="Picture 76" descr="server.pn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324600" y="1371600"/>
                <a:ext cx="1143000" cy="1143000"/>
              </a:xfrm>
              <a:prstGeom prst="rect">
                <a:avLst/>
              </a:prstGeom>
            </p:spPr>
          </p:pic>
          <p:pic>
            <p:nvPicPr>
              <p:cNvPr id="78" name="Picture 77" descr="globe.pn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705600" y="1447800"/>
                <a:ext cx="1085850" cy="1085850"/>
              </a:xfrm>
              <a:prstGeom prst="rect">
                <a:avLst/>
              </a:prstGeom>
            </p:spPr>
          </p:pic>
        </p:grpSp>
      </p:grpSp>
      <p:cxnSp>
        <p:nvCxnSpPr>
          <p:cNvPr id="82" name="Straight Connector 81"/>
          <p:cNvCxnSpPr>
            <a:stCxn id="29" idx="3"/>
            <a:endCxn id="20" idx="1"/>
          </p:cNvCxnSpPr>
          <p:nvPr/>
        </p:nvCxnSpPr>
        <p:spPr>
          <a:xfrm flipV="1">
            <a:off x="5715000" y="4254342"/>
            <a:ext cx="621030" cy="9272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7" idx="1"/>
            <a:endCxn id="20" idx="3"/>
          </p:cNvCxnSpPr>
          <p:nvPr/>
        </p:nvCxnSpPr>
        <p:spPr>
          <a:xfrm flipH="1" flipV="1">
            <a:off x="6744653" y="4254342"/>
            <a:ext cx="722947" cy="203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29" idx="3"/>
            <a:endCxn id="72" idx="1"/>
          </p:cNvCxnSpPr>
          <p:nvPr/>
        </p:nvCxnSpPr>
        <p:spPr>
          <a:xfrm flipV="1">
            <a:off x="5715000" y="5036672"/>
            <a:ext cx="609600" cy="1449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9" idx="3"/>
          </p:cNvCxnSpPr>
          <p:nvPr/>
        </p:nvCxnSpPr>
        <p:spPr>
          <a:xfrm>
            <a:off x="5715000" y="5181600"/>
            <a:ext cx="609600" cy="533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2" idx="3"/>
            <a:endCxn id="62" idx="1"/>
          </p:cNvCxnSpPr>
          <p:nvPr/>
        </p:nvCxnSpPr>
        <p:spPr>
          <a:xfrm flipV="1">
            <a:off x="6770370" y="5177642"/>
            <a:ext cx="621030" cy="5430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42" idx="3"/>
            <a:endCxn id="77" idx="1"/>
          </p:cNvCxnSpPr>
          <p:nvPr/>
        </p:nvCxnSpPr>
        <p:spPr>
          <a:xfrm>
            <a:off x="6770370" y="5720715"/>
            <a:ext cx="621030" cy="2189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56" idx="1"/>
          </p:cNvCxnSpPr>
          <p:nvPr/>
        </p:nvCxnSpPr>
        <p:spPr>
          <a:xfrm flipV="1">
            <a:off x="6781800" y="5558642"/>
            <a:ext cx="1143000" cy="1563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9" idx="1"/>
          </p:cNvCxnSpPr>
          <p:nvPr/>
        </p:nvCxnSpPr>
        <p:spPr>
          <a:xfrm flipH="1">
            <a:off x="4572000" y="5181600"/>
            <a:ext cx="685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VM runs Click and Open </a:t>
            </a:r>
            <a:r>
              <a:rPr lang="en-US" dirty="0" err="1" smtClean="0"/>
              <a:t>vSwitch</a:t>
            </a:r>
            <a:endParaRPr lang="en-US" dirty="0" smtClean="0"/>
          </a:p>
          <a:p>
            <a:pPr lvl="1"/>
            <a:r>
              <a:rPr lang="en-US" dirty="0" smtClean="0"/>
              <a:t>Outbound packets sent to virtual network (tap) interfaces is encapsulated in an IP/UDP packet</a:t>
            </a:r>
          </a:p>
          <a:p>
            <a:pPr lvl="1"/>
            <a:r>
              <a:rPr lang="en-US" dirty="0" smtClean="0"/>
              <a:t>Packets directed to the correct interface based on forwarding rules installed by 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674B-3BBF-4D1B-86EA-B49C8354B62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098" name="Picture 2" descr="C:\Users\agember\Documents\research\sigcomm2012\trunk\images\implement_overvi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4495800"/>
            <a:ext cx="5181600" cy="19530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21.7|5.6|8.2"/>
</p:tagLst>
</file>

<file path=ppt/tags/tag10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22.4|19.2|11.2|15.8|14|9.9"/>
</p:tagLst>
</file>

<file path=ppt/tags/tag1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22|13.4|26.8|7.9"/>
</p:tagLst>
</file>

<file path=ppt/tags/tag1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11.5|1.1|11.9|7.2|8|8"/>
</p:tagLst>
</file>

<file path=ppt/tags/tag1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17.8|10.2|32.2|16.3"/>
</p:tagLst>
</file>

<file path=ppt/tags/tag1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22.4|19.2|11.2|15.8|14|9.9"/>
</p:tagLst>
</file>

<file path=ppt/tags/tag15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26.3|4|8.5|6.5"/>
</p:tagLst>
</file>

<file path=ppt/tags/tag16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25.4|29.1"/>
</p:tagLst>
</file>

<file path=ppt/tags/tag17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49.9"/>
</p:tagLst>
</file>

<file path=ppt/tags/tag18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58.1|19"/>
</p:tagLst>
</file>

<file path=ppt/tags/tag19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38.1|12.8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22.4|19.2|11.2|15.8|14|9.9"/>
</p:tagLst>
</file>

<file path=ppt/tags/tag20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14|13.7|19.1|6"/>
</p:tagLst>
</file>

<file path=ppt/tags/tag2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25.9|8"/>
</p:tagLst>
</file>

<file path=ppt/tags/tag2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18.5|7.6|13.8"/>
</p:tagLst>
</file>

<file path=ppt/tags/tag2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17.8|10.2|32.2|16.3"/>
</p:tagLst>
</file>

<file path=ppt/tags/tag2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14|13.7|19.1|6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8.4|4|1.9|12.2|18"/>
</p:tagLst>
</file>

<file path=ppt/tags/tag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32.3|14.1"/>
</p:tagLst>
</file>

<file path=ppt/tags/tag5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10.4|13.1"/>
</p:tagLst>
</file>

<file path=ppt/tags/tag6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22.4|19.2|11.2|15.8|14|9.9"/>
</p:tagLst>
</file>

<file path=ppt/tags/tag7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6.5|5.7"/>
</p:tagLst>
</file>

<file path=ppt/tags/tag8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36.9|4"/>
</p:tagLst>
</file>

<file path=ppt/tags/tag9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36.9|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2519</Words>
  <Application>Microsoft Macintosh PowerPoint</Application>
  <PresentationFormat>On-screen Show (4:3)</PresentationFormat>
  <Paragraphs>542</Paragraphs>
  <Slides>49</Slides>
  <Notes>16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Stratos: Virtual Middleboxes  as First-Class Entities</vt:lpstr>
      <vt:lpstr>Importance of Middleboxes</vt:lpstr>
      <vt:lpstr>Middleboxes in the Cloud</vt:lpstr>
      <vt:lpstr>Middleboxes in EC2 Today</vt:lpstr>
      <vt:lpstr>Major Challenges</vt:lpstr>
      <vt:lpstr>Overview of Stratos</vt:lpstr>
      <vt:lpstr>Two Deployment Models</vt:lpstr>
      <vt:lpstr>Composition</vt:lpstr>
      <vt:lpstr>Composition Implementation</vt:lpstr>
      <vt:lpstr>Scaling</vt:lpstr>
      <vt:lpstr>Greedy Heuristic</vt:lpstr>
      <vt:lpstr>Heuristic Extension</vt:lpstr>
      <vt:lpstr>Flow Distribution</vt:lpstr>
      <vt:lpstr>Network-Aware Distribution</vt:lpstr>
      <vt:lpstr>Placement</vt:lpstr>
      <vt:lpstr>Placement</vt:lpstr>
      <vt:lpstr>Network Traffic Characteristics of Data Centers in the Wild</vt:lpstr>
      <vt:lpstr>The Case for Understanding Data Center Traffic</vt:lpstr>
      <vt:lpstr>Canonical Data Center Architecture</vt:lpstr>
      <vt:lpstr>Dataset: Data Centers Studied</vt:lpstr>
      <vt:lpstr>Dataset: Collection </vt:lpstr>
      <vt:lpstr>Canonical Data Center Architecture</vt:lpstr>
      <vt:lpstr>Applications</vt:lpstr>
      <vt:lpstr>Applications</vt:lpstr>
      <vt:lpstr>Applications</vt:lpstr>
      <vt:lpstr>Applications</vt:lpstr>
      <vt:lpstr>Application Communication Patterns</vt:lpstr>
      <vt:lpstr>Packet Transmission</vt:lpstr>
      <vt:lpstr>Data-Center Traffic is Bursty</vt:lpstr>
      <vt:lpstr>Packet Size Distribution</vt:lpstr>
      <vt:lpstr>Flow-level Inter-arrivals</vt:lpstr>
      <vt:lpstr>Flow Duration</vt:lpstr>
      <vt:lpstr>Flow Sizes</vt:lpstr>
      <vt:lpstr>Impact on Interconnect</vt:lpstr>
      <vt:lpstr>Intra-Rack vs. Extra-Rack</vt:lpstr>
      <vt:lpstr>Intra-Rack vs. Extra-Rack</vt:lpstr>
      <vt:lpstr>Extra-Rack Traffic on DC Interconnect</vt:lpstr>
      <vt:lpstr>Persistence of Core Hotspots</vt:lpstr>
      <vt:lpstr>Prevalence of Core Hot-Spots</vt:lpstr>
      <vt:lpstr>Links with Discards (Losses)</vt:lpstr>
      <vt:lpstr>Key Measurement Insights</vt:lpstr>
      <vt:lpstr>Impact on Design</vt:lpstr>
      <vt:lpstr>Current Design “Trends”</vt:lpstr>
      <vt:lpstr>Calculating Core Demand</vt:lpstr>
      <vt:lpstr>Core Demand</vt:lpstr>
      <vt:lpstr>OpenFlow/SDN Framework</vt:lpstr>
      <vt:lpstr>Feasibility: Flow Processing Throughput</vt:lpstr>
      <vt:lpstr>Feasibility: Flow Processing Latency</vt:lpstr>
      <vt:lpstr>Design Insights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Aaron Gember</dc:creator>
  <cp:lastModifiedBy>Aditya Akella</cp:lastModifiedBy>
  <cp:revision>676</cp:revision>
  <dcterms:created xsi:type="dcterms:W3CDTF">2012-10-05T10:34:50Z</dcterms:created>
  <dcterms:modified xsi:type="dcterms:W3CDTF">2012-10-05T10:45:36Z</dcterms:modified>
</cp:coreProperties>
</file>