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9" r:id="rId22"/>
    <p:sldId id="277" r:id="rId23"/>
    <p:sldId id="278" r:id="rId24"/>
    <p:sldId id="280" r:id="rId25"/>
    <p:sldId id="283" r:id="rId26"/>
    <p:sldId id="282" r:id="rId27"/>
    <p:sldId id="284" r:id="rId28"/>
    <p:sldId id="288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6009-E51B-0740-BC26-467AB696F23C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7039-C238-F448-89B2-49326E349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6009-E51B-0740-BC26-467AB696F23C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7039-C238-F448-89B2-49326E349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6009-E51B-0740-BC26-467AB696F23C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7039-C238-F448-89B2-49326E349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6009-E51B-0740-BC26-467AB696F23C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7039-C238-F448-89B2-49326E349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6009-E51B-0740-BC26-467AB696F23C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7039-C238-F448-89B2-49326E349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6009-E51B-0740-BC26-467AB696F23C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7039-C238-F448-89B2-49326E349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6009-E51B-0740-BC26-467AB696F23C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7039-C238-F448-89B2-49326E349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6009-E51B-0740-BC26-467AB696F23C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7039-C238-F448-89B2-49326E349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6009-E51B-0740-BC26-467AB696F23C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7039-C238-F448-89B2-49326E349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6009-E51B-0740-BC26-467AB696F23C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7039-C238-F448-89B2-49326E349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6009-E51B-0740-BC26-467AB696F23C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7039-C238-F448-89B2-49326E349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6009-E51B-0740-BC26-467AB696F23C}" type="datetimeFigureOut">
              <a:rPr lang="en-US" smtClean="0"/>
              <a:pPr/>
              <a:t>10/12/12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7039-C238-F448-89B2-49326E349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Inter-DC Measurements; </a:t>
            </a:r>
            <a:br>
              <a:rPr lang="en-US" sz="3600" dirty="0" smtClean="0"/>
            </a:br>
            <a:r>
              <a:rPr lang="en-US" sz="3600" dirty="0" smtClean="0"/>
              <a:t>App Workloads: Google, </a:t>
            </a:r>
            <a:r>
              <a:rPr lang="en-US" sz="3600" dirty="0" err="1" smtClean="0"/>
              <a:t>Facebook</a:t>
            </a:r>
            <a:r>
              <a:rPr lang="en-US" sz="3600" dirty="0" smtClean="0"/>
              <a:t>, Microsoft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Aditya Akella</a:t>
            </a:r>
          </a:p>
          <a:p>
            <a:endParaRPr lang="en-US" dirty="0" smtClean="0"/>
          </a:p>
          <a:p>
            <a:r>
              <a:rPr lang="en-US" dirty="0" smtClean="0"/>
              <a:t>Lecture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8" y="1598234"/>
            <a:ext cx="8624006" cy="422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HK and UK act as “satellite data centers”</a:t>
            </a:r>
          </a:p>
          <a:p>
            <a:r>
              <a:rPr lang="en-US" dirty="0" smtClean="0"/>
              <a:t>US Data centers are more like backbone data centers</a:t>
            </a:r>
          </a:p>
          <a:p>
            <a:r>
              <a:rPr lang="en-US" dirty="0" smtClean="0"/>
              <a:t>HK, UK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most D2D traffic is triggered by local D2C traffic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D2D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D2C-triggerred D2D</a:t>
            </a:r>
          </a:p>
          <a:p>
            <a:pPr lvl="1"/>
            <a:r>
              <a:rPr lang="en-US" dirty="0" smtClean="0"/>
              <a:t>Local D2C-triggerred D2D</a:t>
            </a:r>
          </a:p>
          <a:p>
            <a:pPr lvl="1"/>
            <a:r>
              <a:rPr lang="en-US" dirty="0" smtClean="0"/>
              <a:t>Foreign D2C-triggerred D2D</a:t>
            </a:r>
          </a:p>
          <a:p>
            <a:r>
              <a:rPr lang="en-US" dirty="0" smtClean="0"/>
              <a:t>Background D2D</a:t>
            </a:r>
          </a:p>
          <a:p>
            <a:pPr lvl="1"/>
            <a:r>
              <a:rPr lang="en-US" dirty="0" smtClean="0"/>
              <a:t>Regular traffic exchanged across </a:t>
            </a:r>
            <a:r>
              <a:rPr lang="en-US" dirty="0" err="1" smtClean="0"/>
              <a:t>backends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the three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3" y="1417638"/>
            <a:ext cx="8672689" cy="233910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4971"/>
            <a:ext cx="8229600" cy="1621192"/>
          </a:xfrm>
        </p:spPr>
        <p:txBody>
          <a:bodyPr/>
          <a:lstStyle/>
          <a:p>
            <a:r>
              <a:rPr lang="en-US" dirty="0" smtClean="0"/>
              <a:t>Background D2D is dominant</a:t>
            </a:r>
          </a:p>
          <a:p>
            <a:r>
              <a:rPr lang="en-US" dirty="0" smtClean="0"/>
              <a:t>Background D2D stays “flat”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Takeaways/Lessons?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First Look at Inter-DC Characteristics via Yahoo! Datasets, </a:t>
            </a:r>
            <a:r>
              <a:rPr lang="en-US" dirty="0" err="1" smtClean="0"/>
              <a:t>Infocom</a:t>
            </a:r>
            <a:r>
              <a:rPr lang="en-US" dirty="0" smtClean="0"/>
              <a:t> 2011</a:t>
            </a:r>
          </a:p>
          <a:p>
            <a:endParaRPr lang="en-US" dirty="0" smtClean="0"/>
          </a:p>
          <a:p>
            <a:r>
              <a:rPr lang="en-US" dirty="0" smtClean="0"/>
              <a:t>Toward Characterizing Cloud Backend Workloads, </a:t>
            </a:r>
            <a:r>
              <a:rPr lang="en-US" dirty="0" err="1" smtClean="0"/>
              <a:t>Sigmetrics</a:t>
            </a:r>
            <a:r>
              <a:rPr lang="en-US" dirty="0" smtClean="0"/>
              <a:t> PER 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jobs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thousands of tasks, each running on a machine</a:t>
            </a:r>
          </a:p>
          <a:p>
            <a:r>
              <a:rPr lang="en-US" dirty="0" smtClean="0">
                <a:sym typeface="Wingdings"/>
              </a:rPr>
              <a:t>Tasks have </a:t>
            </a:r>
            <a:r>
              <a:rPr lang="en-US" dirty="0" err="1" smtClean="0">
                <a:sym typeface="Wingdings"/>
              </a:rPr>
              <a:t>SLAs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throughput, latency, jitter</a:t>
            </a:r>
          </a:p>
          <a:p>
            <a:r>
              <a:rPr lang="en-US" dirty="0" smtClean="0">
                <a:sym typeface="Wingdings"/>
              </a:rPr>
              <a:t>Tasks place varied demands on machines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CPU, memory, network, disk</a:t>
            </a:r>
          </a:p>
          <a:p>
            <a:r>
              <a:rPr lang="en-US" dirty="0" smtClean="0">
                <a:sym typeface="Wingdings"/>
              </a:rPr>
              <a:t>Capacity planning and scheduling crucial</a:t>
            </a:r>
          </a:p>
          <a:p>
            <a:pPr lvl="1"/>
            <a:r>
              <a:rPr lang="en-US" dirty="0" smtClean="0">
                <a:sym typeface="Wingdings"/>
              </a:rPr>
              <a:t>Planning: need to predict demands</a:t>
            </a:r>
          </a:p>
          <a:p>
            <a:pPr lvl="1"/>
            <a:r>
              <a:rPr lang="en-US" dirty="0" smtClean="0">
                <a:sym typeface="Wingdings"/>
              </a:rPr>
              <a:t>Scheduling: bin packing</a:t>
            </a:r>
          </a:p>
          <a:p>
            <a:pPr lvl="1"/>
            <a:r>
              <a:rPr lang="en-US" dirty="0" smtClean="0">
                <a:sym typeface="Wingdings"/>
              </a:rPr>
              <a:t>Modeling demand crucial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Models of how resources are consumed by tasks</a:t>
            </a:r>
          </a:p>
          <a:p>
            <a:pPr lvl="1"/>
            <a:r>
              <a:rPr lang="en-US" dirty="0" smtClean="0"/>
              <a:t>Simple: few parameters</a:t>
            </a:r>
          </a:p>
          <a:p>
            <a:pPr lvl="1"/>
            <a:r>
              <a:rPr lang="en-US" dirty="0" smtClean="0"/>
              <a:t>Accurate</a:t>
            </a:r>
          </a:p>
          <a:p>
            <a:r>
              <a:rPr lang="en-US" dirty="0" smtClean="0"/>
              <a:t>Task grouping: paper adopts a “coarse-grained approach”</a:t>
            </a:r>
          </a:p>
          <a:p>
            <a:pPr lvl="1"/>
            <a:r>
              <a:rPr lang="en-US" dirty="0" smtClean="0"/>
              <a:t>Group all tasks with similar resource footprints</a:t>
            </a:r>
          </a:p>
          <a:p>
            <a:pPr lvl="1"/>
            <a:r>
              <a:rPr lang="en-US" dirty="0" smtClean="0"/>
              <a:t>Resource usage same resources day-to-day on a cluster</a:t>
            </a:r>
          </a:p>
          <a:p>
            <a:pPr lvl="1"/>
            <a:r>
              <a:rPr lang="en-US" dirty="0" smtClean="0"/>
              <a:t>It should show differences across cluster resource usages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workload resource dimensions (time, CPU, </a:t>
            </a:r>
            <a:r>
              <a:rPr lang="en-US" dirty="0" err="1" smtClean="0"/>
              <a:t>mem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Cluster tasks (</a:t>
            </a:r>
            <a:r>
              <a:rPr lang="en-US" dirty="0" err="1" smtClean="0"/>
              <a:t>k</a:t>
            </a:r>
            <a:r>
              <a:rPr lang="en-US" dirty="0" smtClean="0"/>
              <a:t>-means)</a:t>
            </a:r>
          </a:p>
          <a:p>
            <a:r>
              <a:rPr lang="en-US" dirty="0" smtClean="0"/>
              <a:t>Determine break points</a:t>
            </a:r>
          </a:p>
          <a:p>
            <a:r>
              <a:rPr lang="en-US" dirty="0" smtClean="0"/>
              <a:t>Merge task 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time, CPU, </a:t>
            </a:r>
            <a:r>
              <a:rPr lang="en-US" dirty="0" err="1" smtClean="0"/>
              <a:t>mem</a:t>
            </a:r>
            <a:r>
              <a:rPr lang="en-US" dirty="0" smtClean="0"/>
              <a:t>; ignore disk and network</a:t>
            </a:r>
          </a:p>
          <a:p>
            <a:r>
              <a:rPr lang="en-US" dirty="0" smtClean="0"/>
              <a:t>Normalize resource use to map to the same range ([0, 4])</a:t>
            </a:r>
          </a:p>
          <a:p>
            <a:pPr lvl="1"/>
            <a:r>
              <a:rPr lang="en-US" dirty="0" smtClean="0"/>
              <a:t>K-means: SML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27 clusters; duration is bimodal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18 clusters</a:t>
            </a:r>
          </a:p>
          <a:p>
            <a:pPr lvl="1"/>
            <a:r>
              <a:rPr lang="en-US" dirty="0" smtClean="0">
                <a:sym typeface="Wingdings"/>
              </a:rPr>
              <a:t>Manually adjust results so that CV in each cluster small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First Look at Inter-DC Characteristics via Yahoo! Datasets, </a:t>
            </a:r>
            <a:r>
              <a:rPr lang="en-US" dirty="0" err="1" smtClean="0"/>
              <a:t>Infocom</a:t>
            </a:r>
            <a:r>
              <a:rPr lang="en-US" dirty="0" smtClean="0"/>
              <a:t> 2011</a:t>
            </a:r>
          </a:p>
          <a:p>
            <a:endParaRPr lang="en-US" dirty="0" smtClean="0"/>
          </a:p>
          <a:p>
            <a:r>
              <a:rPr lang="en-US" dirty="0" smtClean="0"/>
              <a:t>Toward Characterizing Cloud Backend Workloads, </a:t>
            </a:r>
            <a:r>
              <a:rPr lang="en-US" dirty="0" err="1" smtClean="0"/>
              <a:t>Sigmetrics</a:t>
            </a:r>
            <a:r>
              <a:rPr lang="en-US" dirty="0" smtClean="0"/>
              <a:t> PER 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422400"/>
            <a:ext cx="7950200" cy="543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Merged classes and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714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Merge adjacent classes if CV of merged class not much worse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490836"/>
            <a:ext cx="5664200" cy="153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4169830"/>
            <a:ext cx="72771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78" y="1417638"/>
            <a:ext cx="6556022" cy="5113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Consumption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" y="1310811"/>
            <a:ext cx="4567427" cy="2681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99" y="1309286"/>
            <a:ext cx="4538212" cy="2682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55" y="4121148"/>
            <a:ext cx="4568503" cy="2679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 growth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propose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model/simulate app performance</a:t>
            </a:r>
          </a:p>
          <a:p>
            <a:r>
              <a:rPr lang="en-US" dirty="0">
                <a:sym typeface="Wingdings"/>
              </a:rPr>
              <a:t>T</a:t>
            </a:r>
            <a:r>
              <a:rPr lang="en-US" dirty="0" smtClean="0">
                <a:sym typeface="Wingdings"/>
              </a:rPr>
              <a:t>rack resource changes by group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Task classifications are useful in forecast app growth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Facebook</a:t>
            </a:r>
            <a:r>
              <a:rPr lang="en-US" dirty="0" smtClean="0"/>
              <a:t> Study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4" y="1563780"/>
            <a:ext cx="7046383" cy="4633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Facebook</a:t>
            </a:r>
            <a:r>
              <a:rPr lang="en-US" dirty="0" smtClean="0"/>
              <a:t> study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444" y="1495824"/>
            <a:ext cx="5140677" cy="5082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Facebook</a:t>
            </a:r>
            <a:r>
              <a:rPr lang="en-US" dirty="0" smtClean="0"/>
              <a:t> study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4" y="1558618"/>
            <a:ext cx="6350706" cy="4550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Cosmos Cluster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39711"/>
            <a:ext cx="7620000" cy="462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Cosmos study: Meeting </a:t>
            </a:r>
            <a:r>
              <a:rPr lang="en-US" dirty="0" err="1" smtClean="0"/>
              <a:t>SLAs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2185105"/>
            <a:ext cx="5651500" cy="18669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r>
              <a:rPr lang="en-US" dirty="0" smtClean="0"/>
              <a:t>Cause: scheduling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no guaranteed capacity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Yahoo! DC Topology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40" y="1481571"/>
            <a:ext cx="6908155" cy="5033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Cosmos Variance: Pipelines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22" y="1512018"/>
            <a:ext cx="7030156" cy="4704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Profile tasks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identify group</a:t>
            </a:r>
          </a:p>
          <a:p>
            <a:r>
              <a:rPr lang="en-US" dirty="0" smtClean="0">
                <a:sym typeface="Wingdings"/>
              </a:rPr>
              <a:t>Using group to make scheduling decisions</a:t>
            </a:r>
          </a:p>
          <a:p>
            <a:r>
              <a:rPr lang="en-US" dirty="0" smtClean="0">
                <a:sym typeface="Wingdings"/>
              </a:rPr>
              <a:t>“Sticky” slot problem needs to be addressed</a:t>
            </a:r>
          </a:p>
          <a:p>
            <a:pPr lvl="1"/>
            <a:r>
              <a:rPr lang="en-US" dirty="0" smtClean="0">
                <a:sym typeface="Wingdings"/>
              </a:rPr>
              <a:t>Using the next available slot -&gt; not good for locality</a:t>
            </a:r>
          </a:p>
          <a:p>
            <a:pPr lvl="1"/>
            <a:r>
              <a:rPr lang="en-US" dirty="0" smtClean="0">
                <a:sym typeface="Wingdings"/>
              </a:rPr>
              <a:t>Wait: Most tasks are short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likely to find a local slot</a:t>
            </a:r>
          </a:p>
          <a:p>
            <a:r>
              <a:rPr lang="en-US" dirty="0" smtClean="0">
                <a:sym typeface="Wingdings"/>
              </a:rPr>
              <a:t>Long tasks can be reassigned</a:t>
            </a:r>
          </a:p>
          <a:p>
            <a:r>
              <a:rPr lang="en-US" dirty="0" smtClean="0">
                <a:sym typeface="Wingdings"/>
              </a:rPr>
              <a:t>Guaranteed slots for SLA-bound jobs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Major Yahoo! </a:t>
            </a:r>
            <a:r>
              <a:rPr lang="en-US" dirty="0" err="1" smtClean="0"/>
              <a:t>DCs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Dallas, DC, Palo Alto</a:t>
            </a:r>
          </a:p>
          <a:p>
            <a:pPr lvl="1"/>
            <a:r>
              <a:rPr lang="en-US" dirty="0" smtClean="0"/>
              <a:t>Provide most of the core services</a:t>
            </a:r>
          </a:p>
          <a:p>
            <a:pPr lvl="1"/>
            <a:r>
              <a:rPr lang="en-US" dirty="0" smtClean="0"/>
              <a:t>Form backbone</a:t>
            </a:r>
          </a:p>
          <a:p>
            <a:pPr lvl="1"/>
            <a:r>
              <a:rPr lang="en-US" dirty="0" smtClean="0"/>
              <a:t>Largest in terms of amount of traffic exchanged</a:t>
            </a:r>
          </a:p>
          <a:p>
            <a:r>
              <a:rPr lang="en-US" dirty="0" smtClean="0"/>
              <a:t>Hong Kong, UK</a:t>
            </a:r>
          </a:p>
          <a:p>
            <a:r>
              <a:rPr lang="en-US" dirty="0" smtClean="0"/>
              <a:t>Border routers connect to several other ISPs to reach clients and other </a:t>
            </a:r>
            <a:r>
              <a:rPr lang="en-US" dirty="0" err="1" smtClean="0"/>
              <a:t>DCs</a:t>
            </a:r>
            <a:endParaRPr lang="en-US" dirty="0" smtClean="0"/>
          </a:p>
          <a:p>
            <a:r>
              <a:rPr lang="en-US" dirty="0" err="1" smtClean="0"/>
              <a:t>DCs</a:t>
            </a:r>
            <a:r>
              <a:rPr lang="en-US" dirty="0" smtClean="0"/>
              <a:t> are directly connected through a private network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Netflow</a:t>
            </a:r>
            <a:r>
              <a:rPr lang="en-US" dirty="0" smtClean="0"/>
              <a:t> records at border routers</a:t>
            </a:r>
          </a:p>
          <a:p>
            <a:endParaRPr lang="en-US" dirty="0" smtClean="0"/>
          </a:p>
          <a:p>
            <a:r>
              <a:rPr lang="en-US" dirty="0" smtClean="0"/>
              <a:t>D2C</a:t>
            </a:r>
          </a:p>
          <a:p>
            <a:pPr lvl="1"/>
            <a:r>
              <a:rPr lang="en-US" dirty="0" smtClean="0"/>
              <a:t>Traffic between clients and a given DC</a:t>
            </a:r>
          </a:p>
          <a:p>
            <a:endParaRPr lang="en-US" dirty="0" smtClean="0"/>
          </a:p>
          <a:p>
            <a:r>
              <a:rPr lang="en-US" dirty="0" smtClean="0"/>
              <a:t>D2D</a:t>
            </a:r>
          </a:p>
          <a:p>
            <a:pPr lvl="1"/>
            <a:r>
              <a:rPr lang="en-US" dirty="0" smtClean="0"/>
              <a:t>Traffic exchanged between different Yahoo! </a:t>
            </a:r>
            <a:r>
              <a:rPr lang="en-US" dirty="0" err="1" smtClean="0"/>
              <a:t>DCs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Prune out non-Yahoo addresses</a:t>
            </a:r>
          </a:p>
          <a:p>
            <a:r>
              <a:rPr lang="en-US" dirty="0" smtClean="0"/>
              <a:t>Extract D2C and D2D prefixes</a:t>
            </a:r>
          </a:p>
          <a:p>
            <a:r>
              <a:rPr lang="en-US" dirty="0" smtClean="0"/>
              <a:t>D2C: talks to a large number of other </a:t>
            </a:r>
            <a:r>
              <a:rPr lang="en-US" dirty="0" err="1" smtClean="0"/>
              <a:t>IPs</a:t>
            </a:r>
            <a:r>
              <a:rPr lang="en-US" dirty="0" smtClean="0"/>
              <a:t> and traffic uses popular ports</a:t>
            </a:r>
          </a:p>
          <a:p>
            <a:r>
              <a:rPr lang="en-US" dirty="0" smtClean="0"/>
              <a:t>D2D traffic: mostly symmetric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Statistics at DAX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7" y="1417638"/>
            <a:ext cx="8002411" cy="5074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D2C Traffic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80" y="1236359"/>
            <a:ext cx="5084232" cy="5323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4" y="1622778"/>
            <a:ext cx="8996771" cy="439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585</Words>
  <Application>Microsoft Macintosh PowerPoint</Application>
  <PresentationFormat>On-screen Show (4:3)</PresentationFormat>
  <Paragraphs>102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Inter-DC Measurements;  App Workloads: Google, Facebook, Microsoft</vt:lpstr>
      <vt:lpstr>Slide 2</vt:lpstr>
      <vt:lpstr>Yahoo! DC Topology</vt:lpstr>
      <vt:lpstr>Five Major Yahoo! DCs</vt:lpstr>
      <vt:lpstr>Classification of Flows</vt:lpstr>
      <vt:lpstr>Classification of Flows</vt:lpstr>
      <vt:lpstr>Traffic Statistics at DAX</vt:lpstr>
      <vt:lpstr>D2C Traffic</vt:lpstr>
      <vt:lpstr>Traffic Patterns</vt:lpstr>
      <vt:lpstr>Traffic Patterns</vt:lpstr>
      <vt:lpstr>Traffic Patterns</vt:lpstr>
      <vt:lpstr>Two Types of D2D Traffic</vt:lpstr>
      <vt:lpstr>Comparing the three types</vt:lpstr>
      <vt:lpstr>Takeaways/Lessons?</vt:lpstr>
      <vt:lpstr>Slide 15</vt:lpstr>
      <vt:lpstr>Google Backend</vt:lpstr>
      <vt:lpstr>Workload characterization</vt:lpstr>
      <vt:lpstr>Task Grouping</vt:lpstr>
      <vt:lpstr>Approach</vt:lpstr>
      <vt:lpstr>Clusters</vt:lpstr>
      <vt:lpstr>Merged classes and Breakpoints</vt:lpstr>
      <vt:lpstr>Clusters</vt:lpstr>
      <vt:lpstr>Resource Consumption</vt:lpstr>
      <vt:lpstr>Capacity Planning</vt:lpstr>
      <vt:lpstr>Facebook Study</vt:lpstr>
      <vt:lpstr>Facebook study</vt:lpstr>
      <vt:lpstr>Facebook study</vt:lpstr>
      <vt:lpstr>Cosmos Cluster</vt:lpstr>
      <vt:lpstr>Cosmos study: Meeting SLAs</vt:lpstr>
      <vt:lpstr>Cosmos Variance: Pipelines</vt:lpstr>
      <vt:lpstr>Scheduling</vt:lpstr>
    </vt:vector>
  </TitlesOfParts>
  <Company>UW-Madison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Inter-DC Measurements;  Google Backend</dc:title>
  <dc:creator>Aditya Akella</dc:creator>
  <cp:lastModifiedBy>Aditya Akella</cp:lastModifiedBy>
  <cp:revision>17</cp:revision>
  <dcterms:created xsi:type="dcterms:W3CDTF">2012-10-12T14:35:40Z</dcterms:created>
  <dcterms:modified xsi:type="dcterms:W3CDTF">2012-10-12T14:35:52Z</dcterms:modified>
</cp:coreProperties>
</file>