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tags/tag4.xml" ContentType="application/vnd.openxmlformats-officedocument.presentationml.tags+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notesSlides/notesSlide22.xml" ContentType="application/vnd.openxmlformats-officedocument.presentationml.notesSlide+xml"/>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tags/tag9.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tags/tag7.xml" ContentType="application/vnd.openxmlformats-officedocument.presentationml.tags+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tags/tag10.xml" ContentType="application/vnd.openxmlformats-officedocument.presentationml.tags+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Lst>
  <p:notesMasterIdLst>
    <p:notesMasterId r:id="rId30"/>
  </p:notesMasterIdLst>
  <p:sldIdLst>
    <p:sldId id="256" r:id="rId3"/>
    <p:sldId id="283" r:id="rId4"/>
    <p:sldId id="257" r:id="rId5"/>
    <p:sldId id="258" r:id="rId6"/>
    <p:sldId id="266" r:id="rId7"/>
    <p:sldId id="267" r:id="rId8"/>
    <p:sldId id="268" r:id="rId9"/>
    <p:sldId id="269" r:id="rId10"/>
    <p:sldId id="259" r:id="rId11"/>
    <p:sldId id="260" r:id="rId12"/>
    <p:sldId id="261" r:id="rId13"/>
    <p:sldId id="262" r:id="rId14"/>
    <p:sldId id="263" r:id="rId15"/>
    <p:sldId id="264" r:id="rId16"/>
    <p:sldId id="26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9" d="100"/>
          <a:sy n="109" d="100"/>
        </p:scale>
        <p:origin x="-87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DEF277-9D02-1345-BFC1-91565AA27AC3}" type="datetimeFigureOut">
              <a:rPr lang="en-US" smtClean="0"/>
              <a:t>10/12/12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C5F85F-2283-6841-AFA9-C1CF8B8136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latin typeface="Times New Roman" pitchFamily="-1" charset="0"/>
            </a:endParaRPr>
          </a:p>
        </p:txBody>
      </p:sp>
      <p:sp>
        <p:nvSpPr>
          <p:cNvPr id="73732" name="Slide Number Placeholder 3"/>
          <p:cNvSpPr>
            <a:spLocks noGrp="1"/>
          </p:cNvSpPr>
          <p:nvPr>
            <p:ph type="sldNum" sz="quarter" idx="5"/>
          </p:nvPr>
        </p:nvSpPr>
        <p:spPr>
          <a:noFill/>
        </p:spPr>
        <p:txBody>
          <a:bodyPr/>
          <a:lstStyle/>
          <a:p>
            <a:fld id="{FDA54861-01F7-7445-9415-4E27ACFD278F}"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a:latin typeface="Times New Roman" pitchFamily="-1" charset="0"/>
            </a:endParaRPr>
          </a:p>
        </p:txBody>
      </p:sp>
      <p:sp>
        <p:nvSpPr>
          <p:cNvPr id="80900" name="Slide Number Placeholder 3"/>
          <p:cNvSpPr>
            <a:spLocks noGrp="1"/>
          </p:cNvSpPr>
          <p:nvPr>
            <p:ph type="sldNum" sz="quarter" idx="5"/>
          </p:nvPr>
        </p:nvSpPr>
        <p:spPr>
          <a:noFill/>
        </p:spPr>
        <p:txBody>
          <a:bodyPr/>
          <a:lstStyle/>
          <a:p>
            <a:fld id="{FFF09B0B-A4E7-C243-86C1-40EC65303387}" type="slidenum">
              <a:rPr lang="en-US"/>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latin typeface="Times New Roman" pitchFamily="-1" charset="0"/>
            </a:endParaRPr>
          </a:p>
        </p:txBody>
      </p:sp>
      <p:sp>
        <p:nvSpPr>
          <p:cNvPr id="81924" name="Slide Number Placeholder 3"/>
          <p:cNvSpPr>
            <a:spLocks noGrp="1"/>
          </p:cNvSpPr>
          <p:nvPr>
            <p:ph type="sldNum" sz="quarter" idx="5"/>
          </p:nvPr>
        </p:nvSpPr>
        <p:spPr>
          <a:noFill/>
        </p:spPr>
        <p:txBody>
          <a:bodyPr/>
          <a:lstStyle/>
          <a:p>
            <a:fld id="{5411D246-592A-384E-9A3A-068C0EDFF1D1}" type="slidenum">
              <a:rPr lang="en-US"/>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p>
            <a:fld id="{CA2CA1F3-A197-429C-99B4-0B8AF67F96B5}" type="slidenum">
              <a:rPr lang="zh-CN" altLang="en-US" smtClean="0"/>
              <a:pPr/>
              <a:t>16</a:t>
            </a:fld>
            <a:endParaRPr lang="zh-CN"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tLang="zh-CN" b="1"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dirty="0" smtClean="0"/>
              <a:t>Data intensive application</a:t>
            </a:r>
            <a:r>
              <a:rPr lang="en-US" baseline="0" dirty="0" smtClean="0"/>
              <a:t> operating on large volumes of data have motivated a lot of research work on data center networking.</a:t>
            </a:r>
            <a:r>
              <a:rPr lang="en-US" dirty="0" smtClean="0"/>
              <a:t> The basic problem is traditional tree-structure Ethernet are heavily over-subscribed when a large amount of data are shuffled across different server racks. Recent solutions propose to construct full bisection bandwidth network using commodity packet switches. Full bisection bandwidth network means each server can talk to another server at full NIC rate. Full bisection bandwidth is a nice property, but as you can see , these full bisection bandwidth network is quite complicated. They requires a lot of wires and we have to follow restricted rules to construct such networks. When the network is constructed, it is hard to expand because they requires major rewiring to expand. </a:t>
            </a:r>
          </a:p>
        </p:txBody>
      </p:sp>
      <p:sp>
        <p:nvSpPr>
          <p:cNvPr id="25604" name="Slide Number Placeholder 3"/>
          <p:cNvSpPr>
            <a:spLocks noGrp="1"/>
          </p:cNvSpPr>
          <p:nvPr>
            <p:ph type="sldNum" sz="quarter" idx="5"/>
          </p:nvPr>
        </p:nvSpPr>
        <p:spPr>
          <a:noFill/>
        </p:spPr>
        <p:txBody>
          <a:bodyPr/>
          <a:lstStyle/>
          <a:p>
            <a:fld id="{9D10AB18-4332-4A7B-B20D-D72989F538D6}" type="slidenum">
              <a:rPr lang="zh-CN" altLang="en-US" smtClean="0"/>
              <a:pPr/>
              <a:t>17</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marL="224325" indent="-224325"/>
            <a:r>
              <a:rPr lang="en-US" dirty="0" smtClean="0"/>
              <a:t>In this work, we explore an alternate</a:t>
            </a:r>
            <a:r>
              <a:rPr lang="en-US" baseline="0" dirty="0" smtClean="0"/>
              <a:t> design that using optical circuit switching technology to construct a simple network </a:t>
            </a:r>
          </a:p>
          <a:p>
            <a:pPr marL="224325" indent="-224325"/>
            <a:r>
              <a:rPr lang="en-US" baseline="0" dirty="0" smtClean="0"/>
              <a:t>yet still achieve good performance. In particular, we propose a hybrid data center network which augment the existing </a:t>
            </a:r>
          </a:p>
          <a:p>
            <a:pPr marL="224325" indent="-224325"/>
            <a:r>
              <a:rPr lang="en-US" baseline="0" dirty="0" smtClean="0"/>
              <a:t>Electrical network with circuit switched optical paths. Optical paths can be provisioned dynamically to provide high bandwidth </a:t>
            </a:r>
          </a:p>
          <a:p>
            <a:pPr marL="224325" indent="-224325"/>
            <a:r>
              <a:rPr lang="en-US" baseline="0" dirty="0" smtClean="0"/>
              <a:t>For applications.  The goal of our work is trying to answer the fundamental feasibility and applicability question of hybrid </a:t>
            </a:r>
          </a:p>
          <a:p>
            <a:pPr marL="224325" indent="-224325"/>
            <a:r>
              <a:rPr lang="en-US" baseline="0" dirty="0" smtClean="0"/>
              <a:t>data center network.  We study the software design that can enable optical circuits in data center networks, and understand how application would perform over such a network. </a:t>
            </a:r>
            <a:endParaRPr lang="en-US" dirty="0" smtClean="0"/>
          </a:p>
        </p:txBody>
      </p:sp>
      <p:sp>
        <p:nvSpPr>
          <p:cNvPr id="26628" name="Slide Number Placeholder 3"/>
          <p:cNvSpPr>
            <a:spLocks noGrp="1"/>
          </p:cNvSpPr>
          <p:nvPr>
            <p:ph type="sldNum" sz="quarter" idx="5"/>
          </p:nvPr>
        </p:nvSpPr>
        <p:spPr>
          <a:noFill/>
        </p:spPr>
        <p:txBody>
          <a:bodyPr/>
          <a:lstStyle/>
          <a:p>
            <a:fld id="{59922701-A8E1-4E56-9344-B84EE4A3B8A7}" type="slidenum">
              <a:rPr lang="zh-CN" altLang="en-US" smtClean="0"/>
              <a:pPr/>
              <a:t>18</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Shorten for time 2:05,</a:t>
            </a:r>
            <a:r>
              <a:rPr lang="en-US" baseline="0" dirty="0" smtClean="0"/>
              <a:t> too long !!!</a:t>
            </a:r>
            <a:endParaRPr lang="en-US" dirty="0" smtClean="0"/>
          </a:p>
          <a:p>
            <a:endParaRPr lang="en-US" dirty="0" smtClean="0"/>
          </a:p>
          <a:p>
            <a:endParaRPr lang="en-US" dirty="0" smtClean="0"/>
          </a:p>
          <a:p>
            <a:endParaRPr lang="en-US" dirty="0" smtClean="0"/>
          </a:p>
          <a:p>
            <a:r>
              <a:rPr lang="en-US" dirty="0" smtClean="0"/>
              <a:t>To understand our</a:t>
            </a:r>
            <a:r>
              <a:rPr lang="en-US" baseline="0" dirty="0" smtClean="0"/>
              <a:t> solution, let’s first take a look at the fundamental difference between electrical packet switching and optical circuit switching technologies. As you know, packet switches are based on the store-and-forward architecture. </a:t>
            </a:r>
          </a:p>
          <a:p>
            <a:endParaRPr lang="en-US" baseline="0" dirty="0" smtClean="0"/>
          </a:p>
          <a:p>
            <a:r>
              <a:rPr lang="en-US" baseline="0" dirty="0" smtClean="0"/>
              <a:t>Optical switches are circuit switched. There exist different technologies to realize optical circuit switching. For example, MEMS optical switches use MEMS mirror array to set up optical path by reflecting light beams between input and output ports. </a:t>
            </a:r>
          </a:p>
          <a:p>
            <a:endParaRPr lang="en-US" baseline="0" dirty="0" smtClean="0"/>
          </a:p>
          <a:p>
            <a:r>
              <a:rPr lang="en-US" baseline="0" dirty="0" smtClean="0"/>
              <a:t>These optical switches can switch at whatever rate modulated at input and output ports.  Which can achieve very high switching capacity. For example, there already exist optical MEMS switches that can switch 320 optical links with 100Gbps rate. </a:t>
            </a:r>
          </a:p>
          <a:p>
            <a:r>
              <a:rPr lang="en-US" baseline="0" dirty="0" smtClean="0"/>
              <a:t>On the contrast, today’s high end packet switched </a:t>
            </a:r>
            <a:r>
              <a:rPr lang="en-US" baseline="0" dirty="0" err="1" smtClean="0"/>
              <a:t>cisco</a:t>
            </a:r>
            <a:r>
              <a:rPr lang="en-US" baseline="0" dirty="0" smtClean="0"/>
              <a:t> routers can only switch 16 ports with 40gbps rate. </a:t>
            </a:r>
          </a:p>
          <a:p>
            <a:endParaRPr lang="en-US" baseline="0" dirty="0" smtClean="0"/>
          </a:p>
          <a:p>
            <a:r>
              <a:rPr lang="en-US" baseline="0" dirty="0" smtClean="0"/>
              <a:t>But the problem is that, the switching time of optical circuits are relatively long. Of course, packet switches can switch at packet granularity. But it takes a few ms to reconfigure optical paths. So, optical switches cannot provide full bisection bandwidth for all-to-all communication at packet granularity.  </a:t>
            </a:r>
            <a:endParaRPr lang="en-US" dirty="0"/>
          </a:p>
        </p:txBody>
      </p:sp>
      <p:sp>
        <p:nvSpPr>
          <p:cNvPr id="4" name="Slide Number Placeholder 3"/>
          <p:cNvSpPr>
            <a:spLocks noGrp="1"/>
          </p:cNvSpPr>
          <p:nvPr>
            <p:ph type="sldNum" sz="quarter" idx="10"/>
          </p:nvPr>
        </p:nvSpPr>
        <p:spPr/>
        <p:txBody>
          <a:bodyPr/>
          <a:lstStyle/>
          <a:p>
            <a:pPr>
              <a:defRPr/>
            </a:pPr>
            <a:fld id="{6AABBBF7-C3EF-4574-8E61-77F57E6C4148}" type="slidenum">
              <a:rPr lang="zh-CN" altLang="en-US" smtClean="0"/>
              <a:pPr>
                <a:defRPr/>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dirty="0" smtClean="0"/>
              <a:t>But why do we still believe that optical circuit still</a:t>
            </a:r>
            <a:r>
              <a:rPr lang="en-US" baseline="0" dirty="0" smtClean="0"/>
              <a:t> worth considering in data centers? </a:t>
            </a:r>
          </a:p>
          <a:p>
            <a:r>
              <a:rPr lang="en-US" baseline="0" dirty="0" smtClean="0"/>
              <a:t>The reason is because many measurement studies have observed evidence of traffic concentration in data centers. For example, in IMC09, </a:t>
            </a:r>
            <a:r>
              <a:rPr lang="en-US" baseline="0" dirty="0" err="1" smtClean="0"/>
              <a:t>microsoft</a:t>
            </a:r>
            <a:r>
              <a:rPr lang="en-US" baseline="0" dirty="0" smtClean="0"/>
              <a:t> researcher measured the traffic of their production data centers and observe that …., </a:t>
            </a:r>
          </a:p>
          <a:p>
            <a:r>
              <a:rPr lang="en-US" baseline="0" dirty="0" smtClean="0"/>
              <a:t>In another paper, WREN09 , researcher observe ON/OFF traffic pattern on data center switches. All this suggestion that, applications </a:t>
            </a:r>
          </a:p>
          <a:p>
            <a:r>
              <a:rPr lang="en-US" baseline="0" dirty="0" smtClean="0"/>
              <a:t>are not sending to all destinations at full speed anyway.  Full bisection….. may not be necessary. So there is a potential that we can …. </a:t>
            </a:r>
            <a:endParaRPr lang="en-US" dirty="0" smtClean="0"/>
          </a:p>
        </p:txBody>
      </p:sp>
      <p:sp>
        <p:nvSpPr>
          <p:cNvPr id="28676" name="Slide Number Placeholder 3"/>
          <p:cNvSpPr>
            <a:spLocks noGrp="1"/>
          </p:cNvSpPr>
          <p:nvPr>
            <p:ph type="sldNum" sz="quarter" idx="5"/>
          </p:nvPr>
        </p:nvSpPr>
        <p:spPr>
          <a:noFill/>
        </p:spPr>
        <p:txBody>
          <a:bodyPr/>
          <a:lstStyle/>
          <a:p>
            <a:fld id="{B39F7ED1-31A5-4372-B994-B4843EA8C1BF}" type="slidenum">
              <a:rPr lang="zh-CN" altLang="en-US" smtClean="0"/>
              <a:pPr/>
              <a:t>20</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838779DE-2E0B-40A4-9F71-AFE112C01B5D}" type="slidenum">
              <a:rPr lang="zh-CN" altLang="en-US" smtClean="0"/>
              <a:pPr/>
              <a:t>21</a:t>
            </a:fld>
            <a:endParaRPr lang="zh-CN"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altLang="zh-CN" dirty="0" smtClean="0"/>
              <a:t>So,</a:t>
            </a:r>
            <a:r>
              <a:rPr lang="en-US" altLang="zh-CN" baseline="0" dirty="0" smtClean="0"/>
              <a:t> our idea is, we augment the traffic tree-structure Ethernet with a simple, rack-to-rack optical circuit-switched network. The electrical packet-switched network is always available there for low latency delivery and high speed optical circuits are provisioned dynamic for high capacity transfer based on traffic demands. </a:t>
            </a:r>
          </a:p>
          <a:p>
            <a:endParaRPr lang="en-US" altLang="zh-CN" baseline="0" dirty="0" smtClean="0"/>
          </a:p>
          <a:p>
            <a:r>
              <a:rPr lang="en-US" altLang="zh-CN" baseline="0" dirty="0" smtClean="0"/>
              <a:t>Optical circuits are provisioned rack-to-rack so that we only need to one optical </a:t>
            </a:r>
            <a:r>
              <a:rPr lang="en-US" altLang="zh-CN" baseline="0" dirty="0" err="1" smtClean="0"/>
              <a:t>transcer</a:t>
            </a:r>
            <a:r>
              <a:rPr lang="en-US" altLang="zh-CN" baseline="0" dirty="0" smtClean="0"/>
              <a:t> and one optical fiber for one rack, to keep the network simple and reduce the cost. Given one optical circuits can send more than 40gbps, we can aggregate traffic on per-rack basis to …. </a:t>
            </a:r>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US" dirty="0" smtClean="0"/>
              <a:t>How can we manage optical</a:t>
            </a:r>
            <a:r>
              <a:rPr lang="en-US" baseline="0" dirty="0" smtClean="0"/>
              <a:t> circuits over such a hybrid network?  We identify a set of design requirements that are needed. </a:t>
            </a:r>
          </a:p>
          <a:p>
            <a:r>
              <a:rPr lang="en-US" baseline="0" dirty="0" smtClean="0"/>
              <a:t>On the control plane, we need to collect dynamic traffic demand and </a:t>
            </a:r>
            <a:r>
              <a:rPr lang="en-US" baseline="0" dirty="0" err="1" smtClean="0"/>
              <a:t>config</a:t>
            </a:r>
            <a:r>
              <a:rPr lang="en-US" baseline="0" dirty="0" smtClean="0"/>
              <a:t> … </a:t>
            </a:r>
          </a:p>
          <a:p>
            <a:endParaRPr lang="en-US" baseline="0" dirty="0" smtClean="0"/>
          </a:p>
          <a:p>
            <a:r>
              <a:rPr lang="en-US" baseline="0" dirty="0" smtClean="0"/>
              <a:t>When optical paths are provisioned, there exist two paths among different server racks. So on the data plane, we need to de-multiplex traffic to different network dynamically based on the current configuration.  When optical paths are provisioned, applications may not be able to send fast enough to leverage optical paths. So the improve system performance, we also need to optimize circuit utilization. But this requirement is optional, the system can still work with out this. </a:t>
            </a:r>
          </a:p>
        </p:txBody>
      </p:sp>
      <p:sp>
        <p:nvSpPr>
          <p:cNvPr id="30724" name="Slide Number Placeholder 3"/>
          <p:cNvSpPr>
            <a:spLocks noGrp="1"/>
          </p:cNvSpPr>
          <p:nvPr>
            <p:ph type="sldNum" sz="quarter" idx="5"/>
          </p:nvPr>
        </p:nvSpPr>
        <p:spPr>
          <a:noFill/>
        </p:spPr>
        <p:txBody>
          <a:bodyPr/>
          <a:lstStyle/>
          <a:p>
            <a:fld id="{380540C1-DA41-4DA6-99C1-4B34E370BFA4}" type="slidenum">
              <a:rPr lang="zh-CN" altLang="en-US" smtClean="0"/>
              <a:pPr/>
              <a:t>22</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dirty="0" smtClean="0"/>
              <a:t>There</a:t>
            </a:r>
            <a:r>
              <a:rPr lang="en-US" baseline="0" dirty="0" smtClean="0"/>
              <a:t> is many design choice to accomplish these design requirements. We have a detailed discussion in the paper about the design choices and their trade-offs. Please refer to the paper for the discussion. Here I will go directly to a specific system, called c-Through, we have built to manage optical circuits in a hybrid network. The design strategy for c-Through system is: </a:t>
            </a:r>
          </a:p>
          <a:p>
            <a:r>
              <a:rPr lang="en-US" baseline="0" dirty="0" smtClean="0"/>
              <a:t>C-Through use a centralized controller for …, c-Through does not need any modification on …, it leverage end-hosts in the traffic management. </a:t>
            </a:r>
            <a:endParaRPr lang="en-US" dirty="0" smtClean="0"/>
          </a:p>
        </p:txBody>
      </p:sp>
      <p:sp>
        <p:nvSpPr>
          <p:cNvPr id="31748" name="Slide Number Placeholder 3"/>
          <p:cNvSpPr>
            <a:spLocks noGrp="1"/>
          </p:cNvSpPr>
          <p:nvPr>
            <p:ph type="sldNum" sz="quarter" idx="5"/>
          </p:nvPr>
        </p:nvSpPr>
        <p:spPr>
          <a:noFill/>
        </p:spPr>
        <p:txBody>
          <a:bodyPr/>
          <a:lstStyle/>
          <a:p>
            <a:fld id="{CBA85EB1-53C9-4967-BE01-5DD9D7F96241}" type="slidenum">
              <a:rPr lang="zh-CN" altLang="en-US" smtClean="0"/>
              <a:pPr/>
              <a:t>23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latin typeface="Times New Roman" pitchFamily="-1" charset="0"/>
            </a:endParaRPr>
          </a:p>
        </p:txBody>
      </p:sp>
      <p:sp>
        <p:nvSpPr>
          <p:cNvPr id="74756" name="Slide Number Placeholder 3"/>
          <p:cNvSpPr>
            <a:spLocks noGrp="1"/>
          </p:cNvSpPr>
          <p:nvPr>
            <p:ph type="sldNum" sz="quarter" idx="5"/>
          </p:nvPr>
        </p:nvSpPr>
        <p:spPr>
          <a:noFill/>
        </p:spPr>
        <p:txBody>
          <a:bodyPr/>
          <a:lstStyle/>
          <a:p>
            <a:fld id="{1A0A8C52-4D84-2640-B67E-DAD1525595C5}"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dirty="0" smtClean="0"/>
              <a:t>c-Through</a:t>
            </a:r>
            <a:r>
              <a:rPr lang="en-US" baseline="0" dirty="0" smtClean="0"/>
              <a:t> estimate traffic demands by simply enlarge output buffer limits of sockets. When an application is trying to send a large amount of data and network bandwidth is not enough, the data will be queued up in socket output buffers. But look at the occupancy of socket output buffer, we can infer which flow has high traffic demands. Then we can aggregate the socket buffer occupancy based on the destination rack to get a per-rack traffic demand vector. For example, in this vector, darker color means high traffic demands for a particular destination rack. </a:t>
            </a:r>
          </a:p>
          <a:p>
            <a:endParaRPr lang="en-US" baseline="0" dirty="0" smtClean="0"/>
          </a:p>
          <a:p>
            <a:r>
              <a:rPr lang="en-US" baseline="0" dirty="0" smtClean="0"/>
              <a:t>This technique is transparent to …, packets are buffered … But with this simple technique, we can accomplish two-requirements: (1) traffic demand estimation (2) Socket buffers can be used to pre-batch data when optical path is not available. When optical path is provisioned, we can release the data quickly to optical path to improve circuit utilization. </a:t>
            </a:r>
            <a:endParaRPr lang="en-US" dirty="0" smtClean="0"/>
          </a:p>
          <a:p>
            <a:endParaRPr lang="en-US" dirty="0" smtClean="0"/>
          </a:p>
        </p:txBody>
      </p:sp>
      <p:sp>
        <p:nvSpPr>
          <p:cNvPr id="32772" name="Slide Number Placeholder 3"/>
          <p:cNvSpPr>
            <a:spLocks noGrp="1"/>
          </p:cNvSpPr>
          <p:nvPr>
            <p:ph type="sldNum" sz="quarter" idx="5"/>
          </p:nvPr>
        </p:nvSpPr>
        <p:spPr>
          <a:noFill/>
        </p:spPr>
        <p:txBody>
          <a:bodyPr/>
          <a:lstStyle/>
          <a:p>
            <a:fld id="{31335600-E537-4E04-9DED-5427E837008E}" type="slidenum">
              <a:rPr lang="zh-CN" altLang="en-US" smtClean="0"/>
              <a:pPr/>
              <a:t>24</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dirty="0" smtClean="0"/>
              <a:t>&gt;2min too long !!!</a:t>
            </a:r>
          </a:p>
          <a:p>
            <a:endParaRPr lang="en-US" dirty="0" smtClean="0"/>
          </a:p>
          <a:p>
            <a:r>
              <a:rPr lang="en-US" dirty="0" smtClean="0"/>
              <a:t>C-Through use a centralize controller to collect</a:t>
            </a:r>
            <a:r>
              <a:rPr lang="en-US" baseline="0" dirty="0" smtClean="0"/>
              <a:t> traffic demands and configure optical circuits. The controller collect per-rack traffic demand vector from all the servers and aggregate them into a cross-rack traffic matrix. Then it compute a optimal configuration that can maximize the traffic volume that can be offload to optical network using a polynomial Edmonds’ alg.  </a:t>
            </a:r>
            <a:r>
              <a:rPr lang="en-US" baseline="0" dirty="0" err="1" smtClean="0"/>
              <a:t>Everytime</a:t>
            </a:r>
            <a:r>
              <a:rPr lang="en-US" baseline="0" dirty="0" smtClean="0"/>
              <a:t> when the optical circuits are reconfigured, it will notified servers to tear down the path and configure it and then notify them about the new configuration. In a large data center, there could a significant overhead for the control traffic. But many ways can be used to reduce the overhead of control traffic. </a:t>
            </a:r>
          </a:p>
          <a:p>
            <a:endParaRPr lang="en-US" baseline="0" dirty="0" smtClean="0"/>
          </a:p>
          <a:p>
            <a:r>
              <a:rPr lang="en-US" baseline="0" dirty="0" smtClean="0"/>
              <a:t>For example, for traffic demand collection, servers only need to send to the controller when the demands change dramatically, traffic demand vectors can be aggregated within rack first, then send to the control.  The configuration notification can be done using multicast.  </a:t>
            </a:r>
            <a:endParaRPr lang="en-US" dirty="0" smtClean="0"/>
          </a:p>
        </p:txBody>
      </p:sp>
      <p:sp>
        <p:nvSpPr>
          <p:cNvPr id="33796" name="Slide Number Placeholder 3"/>
          <p:cNvSpPr>
            <a:spLocks noGrp="1"/>
          </p:cNvSpPr>
          <p:nvPr>
            <p:ph type="sldNum" sz="quarter" idx="5"/>
          </p:nvPr>
        </p:nvSpPr>
        <p:spPr>
          <a:noFill/>
        </p:spPr>
        <p:txBody>
          <a:bodyPr/>
          <a:lstStyle/>
          <a:p>
            <a:fld id="{59607B6A-7791-462F-B240-DBC41D8CF329}" type="slidenum">
              <a:rPr lang="zh-CN" altLang="en-US" smtClean="0"/>
              <a:pPr/>
              <a:t>25</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t>When optical path are configured,</a:t>
            </a:r>
            <a:r>
              <a:rPr lang="en-US" baseline="0" dirty="0" smtClean="0"/>
              <a:t> c-Through uses two techniques to realize traffic de-multiplexing.</a:t>
            </a:r>
          </a:p>
          <a:p>
            <a:endParaRPr lang="en-US" baseline="0" dirty="0" smtClean="0"/>
          </a:p>
          <a:p>
            <a:r>
              <a:rPr lang="en-US" baseline="0" dirty="0" smtClean="0"/>
              <a:t>First, we configure VLAN on all the </a:t>
            </a:r>
            <a:r>
              <a:rPr lang="en-US" baseline="0" dirty="0" err="1" smtClean="0"/>
              <a:t>ToR</a:t>
            </a:r>
            <a:r>
              <a:rPr lang="en-US" baseline="0" dirty="0" smtClean="0"/>
              <a:t> switches to isolate the electrical network and optical network into different VLANs.  </a:t>
            </a:r>
          </a:p>
          <a:p>
            <a:r>
              <a:rPr lang="en-US" baseline="0" dirty="0" smtClean="0"/>
              <a:t>As we mentioned before, it is a dynamic network. When optical circuits are reconfigured, the network topology is changing. If optical network and electrical network is organized into a unified network, this topology changes can cause instability in  the control protocols in electrical network, such as spanning tree.. </a:t>
            </a:r>
          </a:p>
          <a:p>
            <a:r>
              <a:rPr lang="en-US" baseline="0" dirty="0" smtClean="0"/>
              <a:t>We isolate network to avoid the potential network instability caused by circuit reconfiguration. </a:t>
            </a:r>
          </a:p>
          <a:p>
            <a:endParaRPr lang="en-US" dirty="0" smtClean="0"/>
          </a:p>
          <a:p>
            <a:r>
              <a:rPr lang="en-US" dirty="0" smtClean="0"/>
              <a:t>C-Through leverage</a:t>
            </a:r>
            <a:r>
              <a:rPr lang="en-US" baseline="0" dirty="0" smtClean="0"/>
              <a:t> end-hosts to perform traffic de-multiplexing. Each server is configured with two virtual interface with VLAN1 and VLAN2 that mapping to electrical network and optical network. </a:t>
            </a:r>
            <a:r>
              <a:rPr lang="en-US" baseline="0" dirty="0" err="1" smtClean="0"/>
              <a:t>Everytime</a:t>
            </a:r>
            <a:r>
              <a:rPr lang="en-US" baseline="0" dirty="0" smtClean="0"/>
              <a:t> optical path is configured, controller will inform hosts about the current configuration. So a traffic de-multiplexer will tag packets accordingly to send them into appropriate network. </a:t>
            </a:r>
            <a:endParaRPr lang="en-US" dirty="0" smtClean="0"/>
          </a:p>
        </p:txBody>
      </p:sp>
      <p:sp>
        <p:nvSpPr>
          <p:cNvPr id="34820" name="Slide Number Placeholder 3"/>
          <p:cNvSpPr>
            <a:spLocks noGrp="1"/>
          </p:cNvSpPr>
          <p:nvPr>
            <p:ph type="sldNum" sz="quarter" idx="5"/>
          </p:nvPr>
        </p:nvSpPr>
        <p:spPr>
          <a:noFill/>
        </p:spPr>
        <p:txBody>
          <a:bodyPr/>
          <a:lstStyle/>
          <a:p>
            <a:fld id="{1C2FC0D9-B235-4043-B052-FC1DC42D3862}" type="slidenum">
              <a:rPr lang="zh-CN" altLang="en-US" smtClean="0"/>
              <a:pPr/>
              <a:t>26</a:t>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Times New Roman" pitchFamily="-1" charset="0"/>
            </a:endParaRPr>
          </a:p>
        </p:txBody>
      </p:sp>
      <p:sp>
        <p:nvSpPr>
          <p:cNvPr id="62468" name="Slide Number Placeholder 3"/>
          <p:cNvSpPr>
            <a:spLocks noGrp="1"/>
          </p:cNvSpPr>
          <p:nvPr>
            <p:ph type="sldNum" sz="quarter" idx="5"/>
          </p:nvPr>
        </p:nvSpPr>
        <p:spPr>
          <a:noFill/>
        </p:spPr>
        <p:txBody>
          <a:bodyPr/>
          <a:lstStyle/>
          <a:p>
            <a:fld id="{850C95E3-E162-1844-BB12-4E71153705E9}" type="slidenum">
              <a:rPr lang="en-US"/>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Times New Roman" pitchFamily="-1" charset="0"/>
            </a:endParaRPr>
          </a:p>
        </p:txBody>
      </p:sp>
      <p:sp>
        <p:nvSpPr>
          <p:cNvPr id="58372" name="Slide Number Placeholder 3"/>
          <p:cNvSpPr>
            <a:spLocks noGrp="1"/>
          </p:cNvSpPr>
          <p:nvPr>
            <p:ph type="sldNum" sz="quarter" idx="5"/>
          </p:nvPr>
        </p:nvSpPr>
        <p:spPr>
          <a:noFill/>
        </p:spPr>
        <p:txBody>
          <a:bodyPr/>
          <a:lstStyle/>
          <a:p>
            <a:fld id="{27A9E8EE-F8A9-3144-94D6-B26A61290A4D}"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Times New Roman" pitchFamily="-1" charset="0"/>
            </a:endParaRPr>
          </a:p>
        </p:txBody>
      </p:sp>
      <p:sp>
        <p:nvSpPr>
          <p:cNvPr id="59396" name="Slide Number Placeholder 3"/>
          <p:cNvSpPr>
            <a:spLocks noGrp="1"/>
          </p:cNvSpPr>
          <p:nvPr>
            <p:ph type="sldNum" sz="quarter" idx="5"/>
          </p:nvPr>
        </p:nvSpPr>
        <p:spPr>
          <a:noFill/>
        </p:spPr>
        <p:txBody>
          <a:bodyPr/>
          <a:lstStyle/>
          <a:p>
            <a:fld id="{7F76E722-E531-2D45-9EFF-397B84198CE6}"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latin typeface="Times New Roman" pitchFamily="-1" charset="0"/>
            </a:endParaRPr>
          </a:p>
        </p:txBody>
      </p:sp>
      <p:sp>
        <p:nvSpPr>
          <p:cNvPr id="75780" name="Slide Number Placeholder 3"/>
          <p:cNvSpPr>
            <a:spLocks noGrp="1"/>
          </p:cNvSpPr>
          <p:nvPr>
            <p:ph type="sldNum" sz="quarter" idx="5"/>
          </p:nvPr>
        </p:nvSpPr>
        <p:spPr>
          <a:noFill/>
        </p:spPr>
        <p:txBody>
          <a:bodyPr/>
          <a:lstStyle/>
          <a:p>
            <a:fld id="{13768DB8-184E-2E4C-BB8A-71F6AE3813B3}" type="slidenum">
              <a:rPr lang="en-US"/>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latin typeface="Times New Roman" pitchFamily="-1" charset="0"/>
            </a:endParaRPr>
          </a:p>
        </p:txBody>
      </p:sp>
      <p:sp>
        <p:nvSpPr>
          <p:cNvPr id="76804" name="Slide Number Placeholder 3"/>
          <p:cNvSpPr>
            <a:spLocks noGrp="1"/>
          </p:cNvSpPr>
          <p:nvPr>
            <p:ph type="sldNum" sz="quarter" idx="5"/>
          </p:nvPr>
        </p:nvSpPr>
        <p:spPr>
          <a:noFill/>
        </p:spPr>
        <p:txBody>
          <a:bodyPr/>
          <a:lstStyle/>
          <a:p>
            <a:fld id="{3DF1C34A-4E78-9C4E-A401-EA5B4A7A940A}" type="slidenum">
              <a:rPr lang="en-US"/>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 charset="0"/>
            </a:endParaRPr>
          </a:p>
        </p:txBody>
      </p:sp>
      <p:sp>
        <p:nvSpPr>
          <p:cNvPr id="77828" name="Slide Number Placeholder 3"/>
          <p:cNvSpPr>
            <a:spLocks noGrp="1"/>
          </p:cNvSpPr>
          <p:nvPr>
            <p:ph type="sldNum" sz="quarter" idx="5"/>
          </p:nvPr>
        </p:nvSpPr>
        <p:spPr>
          <a:noFill/>
        </p:spPr>
        <p:txBody>
          <a:bodyPr/>
          <a:lstStyle/>
          <a:p>
            <a:fld id="{A568A5D1-353F-C842-86D6-B7DAFF02D8E4}" type="slidenum">
              <a:rPr lang="en-US"/>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latin typeface="Times New Roman" pitchFamily="-1" charset="0"/>
            </a:endParaRPr>
          </a:p>
        </p:txBody>
      </p:sp>
      <p:sp>
        <p:nvSpPr>
          <p:cNvPr id="78852" name="Slide Number Placeholder 3"/>
          <p:cNvSpPr>
            <a:spLocks noGrp="1"/>
          </p:cNvSpPr>
          <p:nvPr>
            <p:ph type="sldNum" sz="quarter" idx="5"/>
          </p:nvPr>
        </p:nvSpPr>
        <p:spPr>
          <a:noFill/>
        </p:spPr>
        <p:txBody>
          <a:bodyPr/>
          <a:lstStyle/>
          <a:p>
            <a:fld id="{A568A715-38E7-134B-A783-72A33139C3E2}" type="slidenum">
              <a:rPr lang="en-US"/>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latin typeface="Times New Roman" pitchFamily="-1" charset="0"/>
            </a:endParaRPr>
          </a:p>
        </p:txBody>
      </p:sp>
      <p:sp>
        <p:nvSpPr>
          <p:cNvPr id="79876" name="Slide Number Placeholder 3"/>
          <p:cNvSpPr>
            <a:spLocks noGrp="1"/>
          </p:cNvSpPr>
          <p:nvPr>
            <p:ph type="sldNum" sz="quarter" idx="5"/>
          </p:nvPr>
        </p:nvSpPr>
        <p:spPr>
          <a:noFill/>
        </p:spPr>
        <p:txBody>
          <a:bodyPr/>
          <a:lstStyle/>
          <a:p>
            <a:fld id="{AB1B0F8A-CBEE-6E48-9768-2CF661E39556}"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9A0D8-C0F0-D743-8C50-142DBD0322CB}" type="datetimeFigureOut">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9A0D8-C0F0-D743-8C50-142DBD0322CB}" type="datetimeFigureOut">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9A0D8-C0F0-D743-8C50-142DBD0322CB}" type="datetimeFigureOut">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cSld name="Title Slide">
    <p:spTree>
      <p:nvGrpSpPr>
        <p:cNvPr id="1" name=""/>
        <p:cNvGrpSpPr/>
        <p:nvPr/>
      </p:nvGrpSpPr>
      <p:grpSpPr>
        <a:xfrm>
          <a:off x="0" y="0"/>
          <a:ext cx="0" cy="0"/>
          <a:chOff x="0" y="0"/>
          <a:chExt cx="0" cy="0"/>
        </a:xfrm>
      </p:grpSpPr>
      <p:sp>
        <p:nvSpPr>
          <p:cNvPr id="2" name="Rectangle 30"/>
          <p:cNvSpPr>
            <a:spLocks noChangeArrowheads="1"/>
          </p:cNvSpPr>
          <p:nvPr userDrawn="1"/>
        </p:nvSpPr>
        <p:spPr bwMode="auto">
          <a:xfrm>
            <a:off x="304800" y="838200"/>
            <a:ext cx="8382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3" name="Rectangle 22"/>
          <p:cNvSpPr>
            <a:spLocks noChangeArrowheads="1"/>
          </p:cNvSpPr>
          <p:nvPr userDrawn="1"/>
        </p:nvSpPr>
        <p:spPr bwMode="auto">
          <a:xfrm>
            <a:off x="2987195" y="4050462"/>
            <a:ext cx="2351087" cy="1598612"/>
          </a:xfrm>
          <a:prstGeom prst="rect">
            <a:avLst/>
          </a:prstGeom>
          <a:noFill/>
          <a:ln w="9525">
            <a:noFill/>
            <a:miter lim="800000"/>
            <a:headEnd/>
            <a:tailEnd/>
          </a:ln>
          <a:effectLst/>
        </p:spPr>
        <p:txBody>
          <a:bodyPr/>
          <a:lstStyle/>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600" dirty="0">
                <a:solidFill>
                  <a:srgbClr val="000000"/>
                </a:solidFill>
                <a:latin typeface="Arial" pitchFamily="34" charset="0"/>
                <a:ea typeface="宋体" pitchFamily="2" charset="-122"/>
                <a:cs typeface="Arial" pitchFamily="34" charset="0"/>
              </a:rPr>
              <a:t>David G. Andersen</a:t>
            </a: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endParaRPr lang="en-US" altLang="zh-CN" dirty="0">
              <a:solidFill>
                <a:srgbClr val="000000"/>
              </a:solidFill>
              <a:latin typeface="Arial" pitchFamily="34" charset="0"/>
              <a:ea typeface="宋体" pitchFamily="2" charset="-122"/>
              <a:cs typeface="Arial" pitchFamily="34" charset="0"/>
            </a:endParaRP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endParaRPr lang="en-US" altLang="zh-CN" dirty="0">
              <a:solidFill>
                <a:srgbClr val="000000"/>
              </a:solidFill>
              <a:latin typeface="Arial" pitchFamily="34" charset="0"/>
              <a:ea typeface="宋体" pitchFamily="2" charset="-122"/>
              <a:cs typeface="Arial" pitchFamily="34" charset="0"/>
            </a:endParaRP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400" dirty="0">
                <a:solidFill>
                  <a:srgbClr val="000000"/>
                </a:solidFill>
                <a:latin typeface="Arial" pitchFamily="34" charset="0"/>
                <a:ea typeface="宋体" pitchFamily="2" charset="-122"/>
                <a:cs typeface="Arial" pitchFamily="34" charset="0"/>
              </a:rPr>
              <a:t>          CMU</a:t>
            </a:r>
            <a:r>
              <a:rPr lang="en-US" altLang="zh-CN" sz="1400" i="1" dirty="0">
                <a:solidFill>
                  <a:srgbClr val="000000"/>
                </a:solidFill>
                <a:latin typeface="Arial" pitchFamily="34" charset="0"/>
                <a:ea typeface="宋体" pitchFamily="2" charset="-122"/>
                <a:cs typeface="Arial" pitchFamily="34" charset="0"/>
              </a:rPr>
              <a:t/>
            </a:r>
            <a:br>
              <a:rPr lang="en-US" altLang="zh-CN" sz="1400" i="1" dirty="0">
                <a:solidFill>
                  <a:srgbClr val="000000"/>
                </a:solidFill>
                <a:latin typeface="Arial" pitchFamily="34" charset="0"/>
                <a:ea typeface="宋体" pitchFamily="2" charset="-122"/>
                <a:cs typeface="Arial" pitchFamily="34" charset="0"/>
              </a:rPr>
            </a:br>
            <a:endParaRPr lang="en-US" altLang="zh-CN" sz="1400" i="1" dirty="0">
              <a:solidFill>
                <a:srgbClr val="000000"/>
              </a:solidFill>
              <a:latin typeface="Arial" pitchFamily="34" charset="0"/>
              <a:ea typeface="宋体" pitchFamily="2" charset="-122"/>
              <a:cs typeface="Arial" pitchFamily="34" charset="0"/>
            </a:endParaRPr>
          </a:p>
        </p:txBody>
      </p:sp>
      <p:sp>
        <p:nvSpPr>
          <p:cNvPr id="4" name="Rectangle 26"/>
          <p:cNvSpPr>
            <a:spLocks noChangeArrowheads="1"/>
          </p:cNvSpPr>
          <p:nvPr/>
        </p:nvSpPr>
        <p:spPr bwMode="auto">
          <a:xfrm>
            <a:off x="1143000" y="2133600"/>
            <a:ext cx="7772400" cy="990600"/>
          </a:xfrm>
          <a:prstGeom prst="rect">
            <a:avLst/>
          </a:prstGeom>
          <a:noFill/>
          <a:ln w="9525">
            <a:noFill/>
            <a:miter lim="800000"/>
            <a:headEnd/>
            <a:tailEnd/>
          </a:ln>
          <a:effectLst/>
        </p:spPr>
        <p:txBody>
          <a:bodyPr anchor="ctr"/>
          <a:lstStyle/>
          <a:p>
            <a:pPr defTabSz="914400" eaLnBrk="0" fontAlgn="base" hangingPunct="0">
              <a:lnSpc>
                <a:spcPct val="85000"/>
              </a:lnSpc>
              <a:spcBef>
                <a:spcPct val="10000"/>
              </a:spcBef>
              <a:spcAft>
                <a:spcPct val="0"/>
              </a:spcAft>
              <a:defRPr/>
            </a:pPr>
            <a:endParaRPr lang="en-US" altLang="zh-CN" sz="3600">
              <a:solidFill>
                <a:srgbClr val="0000CC"/>
              </a:solidFill>
              <a:effectLst>
                <a:outerShdw blurRad="38100" dist="38100" dir="2700000" algn="tl">
                  <a:srgbClr val="C0C0C0"/>
                </a:outerShdw>
              </a:effectLst>
              <a:latin typeface="Arial" pitchFamily="34" charset="0"/>
              <a:ea typeface="宋体" pitchFamily="2" charset="-122"/>
              <a:cs typeface="Arial" pitchFamily="34" charset="0"/>
            </a:endParaRPr>
          </a:p>
        </p:txBody>
      </p:sp>
      <p:sp>
        <p:nvSpPr>
          <p:cNvPr id="5" name="Rectangle 29"/>
          <p:cNvSpPr>
            <a:spLocks noChangeArrowheads="1"/>
          </p:cNvSpPr>
          <p:nvPr userDrawn="1"/>
        </p:nvSpPr>
        <p:spPr bwMode="auto">
          <a:xfrm flipV="1">
            <a:off x="228600" y="3144838"/>
            <a:ext cx="8693150" cy="55562"/>
          </a:xfrm>
          <a:prstGeom prst="rect">
            <a:avLst/>
          </a:prstGeom>
          <a:gradFill rotWithShape="0">
            <a:gsLst>
              <a:gs pos="0">
                <a:srgbClr val="CC9900"/>
              </a:gs>
              <a:gs pos="100000">
                <a:srgbClr val="CC9900">
                  <a:gamma/>
                  <a:tint val="12157"/>
                  <a:invGamma/>
                </a:srgbClr>
              </a:gs>
            </a:gsLst>
            <a:lin ang="0" scaled="1"/>
          </a:gra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7" name="Rectangle 22"/>
          <p:cNvSpPr>
            <a:spLocks noChangeArrowheads="1"/>
          </p:cNvSpPr>
          <p:nvPr userDrawn="1"/>
        </p:nvSpPr>
        <p:spPr bwMode="auto">
          <a:xfrm>
            <a:off x="1447800" y="4059897"/>
            <a:ext cx="1789112" cy="1344613"/>
          </a:xfrm>
          <a:prstGeom prst="rect">
            <a:avLst/>
          </a:prstGeom>
          <a:noFill/>
          <a:ln w="9525">
            <a:noFill/>
            <a:miter lim="800000"/>
            <a:headEnd/>
            <a:tailEnd/>
          </a:ln>
          <a:effectLst/>
        </p:spPr>
        <p:txBody>
          <a:bodyPr/>
          <a:lstStyle/>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600" dirty="0" err="1">
                <a:solidFill>
                  <a:srgbClr val="000000"/>
                </a:solidFill>
                <a:latin typeface="Arial" pitchFamily="34" charset="0"/>
                <a:ea typeface="宋体" pitchFamily="2" charset="-122"/>
                <a:cs typeface="Arial" pitchFamily="34" charset="0"/>
              </a:rPr>
              <a:t>Guohui</a:t>
            </a:r>
            <a:r>
              <a:rPr lang="en-US" altLang="zh-CN" sz="1600" dirty="0">
                <a:solidFill>
                  <a:srgbClr val="000000"/>
                </a:solidFill>
                <a:latin typeface="Arial" pitchFamily="34" charset="0"/>
                <a:ea typeface="宋体" pitchFamily="2" charset="-122"/>
                <a:cs typeface="Arial" pitchFamily="34" charset="0"/>
              </a:rPr>
              <a:t> Wang, </a:t>
            </a: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600" dirty="0">
                <a:solidFill>
                  <a:srgbClr val="000000"/>
                </a:solidFill>
                <a:latin typeface="Arial" pitchFamily="34" charset="0"/>
                <a:ea typeface="宋体" pitchFamily="2" charset="-122"/>
                <a:cs typeface="Arial" pitchFamily="34" charset="0"/>
              </a:rPr>
              <a:t>T. S. Eugene Ng </a:t>
            </a: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endParaRPr lang="en-US" altLang="zh-CN" dirty="0">
              <a:solidFill>
                <a:srgbClr val="000000"/>
              </a:solidFill>
              <a:latin typeface="Arial" pitchFamily="34" charset="0"/>
              <a:ea typeface="宋体" pitchFamily="2" charset="-122"/>
              <a:cs typeface="Arial" pitchFamily="34" charset="0"/>
            </a:endParaRP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400" dirty="0">
                <a:solidFill>
                  <a:srgbClr val="000000"/>
                </a:solidFill>
                <a:latin typeface="Arial" pitchFamily="34" charset="0"/>
                <a:ea typeface="宋体" pitchFamily="2" charset="-122"/>
                <a:cs typeface="Arial" pitchFamily="34" charset="0"/>
              </a:rPr>
              <a:t>         Rice </a:t>
            </a:r>
            <a:r>
              <a:rPr lang="en-US" altLang="zh-CN" sz="1400" i="1" dirty="0">
                <a:solidFill>
                  <a:srgbClr val="000000"/>
                </a:solidFill>
                <a:latin typeface="Arial" pitchFamily="34" charset="0"/>
                <a:ea typeface="宋体" pitchFamily="2" charset="-122"/>
                <a:cs typeface="Arial" pitchFamily="34" charset="0"/>
              </a:rPr>
              <a:t/>
            </a:r>
            <a:br>
              <a:rPr lang="en-US" altLang="zh-CN" sz="1400" i="1" dirty="0">
                <a:solidFill>
                  <a:srgbClr val="000000"/>
                </a:solidFill>
                <a:latin typeface="Arial" pitchFamily="34" charset="0"/>
                <a:ea typeface="宋体" pitchFamily="2" charset="-122"/>
                <a:cs typeface="Arial" pitchFamily="34" charset="0"/>
              </a:rPr>
            </a:br>
            <a:endParaRPr lang="en-US" altLang="zh-CN" sz="1400" i="1" dirty="0">
              <a:solidFill>
                <a:srgbClr val="000000"/>
              </a:solidFill>
              <a:latin typeface="Arial" pitchFamily="34" charset="0"/>
              <a:ea typeface="宋体" pitchFamily="2" charset="-122"/>
              <a:cs typeface="Arial" pitchFamily="34" charset="0"/>
            </a:endParaRPr>
          </a:p>
        </p:txBody>
      </p:sp>
      <p:sp>
        <p:nvSpPr>
          <p:cNvPr id="8" name="Rectangle 22"/>
          <p:cNvSpPr>
            <a:spLocks noChangeArrowheads="1"/>
          </p:cNvSpPr>
          <p:nvPr userDrawn="1"/>
        </p:nvSpPr>
        <p:spPr bwMode="auto">
          <a:xfrm>
            <a:off x="4953000" y="4065587"/>
            <a:ext cx="3810000" cy="1344613"/>
          </a:xfrm>
          <a:prstGeom prst="rect">
            <a:avLst/>
          </a:prstGeom>
          <a:noFill/>
          <a:ln w="9525">
            <a:noFill/>
            <a:miter lim="800000"/>
            <a:headEnd/>
            <a:tailEnd/>
          </a:ln>
          <a:effectLst/>
        </p:spPr>
        <p:txBody>
          <a:bodyPr/>
          <a:lstStyle/>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600" dirty="0">
                <a:solidFill>
                  <a:srgbClr val="000000"/>
                </a:solidFill>
                <a:latin typeface="Arial" pitchFamily="34" charset="0"/>
                <a:ea typeface="宋体" pitchFamily="2" charset="-122"/>
                <a:cs typeface="Arial" pitchFamily="34" charset="0"/>
              </a:rPr>
              <a:t>Michael </a:t>
            </a:r>
            <a:r>
              <a:rPr lang="en-US" altLang="zh-CN" sz="1600" dirty="0" err="1">
                <a:solidFill>
                  <a:srgbClr val="000000"/>
                </a:solidFill>
                <a:latin typeface="Arial" pitchFamily="34" charset="0"/>
                <a:ea typeface="宋体" pitchFamily="2" charset="-122"/>
                <a:cs typeface="Arial" pitchFamily="34" charset="0"/>
              </a:rPr>
              <a:t>Kaminsky</a:t>
            </a:r>
            <a:r>
              <a:rPr lang="en-US" altLang="zh-CN" sz="1600" dirty="0">
                <a:solidFill>
                  <a:srgbClr val="000000"/>
                </a:solidFill>
                <a:latin typeface="Arial" pitchFamily="34" charset="0"/>
                <a:ea typeface="宋体" pitchFamily="2" charset="-122"/>
                <a:cs typeface="Arial" pitchFamily="34" charset="0"/>
              </a:rPr>
              <a:t>, Dina </a:t>
            </a:r>
            <a:r>
              <a:rPr lang="en-US" altLang="zh-CN" sz="1600" dirty="0" err="1">
                <a:solidFill>
                  <a:srgbClr val="000000"/>
                </a:solidFill>
                <a:latin typeface="Arial" pitchFamily="34" charset="0"/>
                <a:ea typeface="宋体" pitchFamily="2" charset="-122"/>
                <a:cs typeface="Arial" pitchFamily="34" charset="0"/>
              </a:rPr>
              <a:t>Papagiannaki</a:t>
            </a:r>
            <a:r>
              <a:rPr lang="en-US" altLang="zh-CN" sz="1600" dirty="0">
                <a:solidFill>
                  <a:srgbClr val="000000"/>
                </a:solidFill>
                <a:latin typeface="Arial" pitchFamily="34" charset="0"/>
                <a:ea typeface="宋体" pitchFamily="2" charset="-122"/>
                <a:cs typeface="Arial" pitchFamily="34" charset="0"/>
              </a:rPr>
              <a:t>, </a:t>
            </a: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600" dirty="0">
                <a:solidFill>
                  <a:srgbClr val="000000"/>
                </a:solidFill>
                <a:latin typeface="Arial" pitchFamily="34" charset="0"/>
                <a:ea typeface="宋体" pitchFamily="2" charset="-122"/>
                <a:cs typeface="Arial" pitchFamily="34" charset="0"/>
              </a:rPr>
              <a:t>Michael A. </a:t>
            </a:r>
            <a:r>
              <a:rPr lang="en-US" altLang="zh-CN" sz="1600" dirty="0" err="1">
                <a:solidFill>
                  <a:srgbClr val="000000"/>
                </a:solidFill>
                <a:latin typeface="Arial" pitchFamily="34" charset="0"/>
                <a:ea typeface="宋体" pitchFamily="2" charset="-122"/>
                <a:cs typeface="Arial" pitchFamily="34" charset="0"/>
              </a:rPr>
              <a:t>Kozuch</a:t>
            </a:r>
            <a:r>
              <a:rPr lang="en-US" altLang="zh-CN" sz="1600" dirty="0">
                <a:solidFill>
                  <a:srgbClr val="000000"/>
                </a:solidFill>
                <a:latin typeface="Arial" pitchFamily="34" charset="0"/>
                <a:ea typeface="宋体" pitchFamily="2" charset="-122"/>
                <a:cs typeface="Arial" pitchFamily="34" charset="0"/>
              </a:rPr>
              <a:t>, Michael Ryan </a:t>
            </a: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endParaRPr lang="en-US" altLang="zh-CN" sz="1600" dirty="0">
              <a:solidFill>
                <a:srgbClr val="000000"/>
              </a:solidFill>
              <a:latin typeface="Arial" pitchFamily="34" charset="0"/>
              <a:ea typeface="宋体" pitchFamily="2" charset="-122"/>
              <a:cs typeface="Arial" pitchFamily="34" charset="0"/>
            </a:endParaRPr>
          </a:p>
          <a:p>
            <a:pPr marL="457200" indent="-457200" defTabSz="914400" eaLnBrk="0" fontAlgn="base" hangingPunct="0">
              <a:lnSpc>
                <a:spcPct val="85000"/>
              </a:lnSpc>
              <a:spcBef>
                <a:spcPts val="500"/>
              </a:spcBef>
              <a:spcAft>
                <a:spcPts val="500"/>
              </a:spcAft>
              <a:buClr>
                <a:srgbClr val="000000"/>
              </a:buClr>
              <a:buFont typeface="Wingdings" pitchFamily="2" charset="2"/>
              <a:buNone/>
              <a:defRPr/>
            </a:pPr>
            <a:r>
              <a:rPr lang="en-US" altLang="zh-CN" sz="1400" dirty="0">
                <a:solidFill>
                  <a:srgbClr val="000000"/>
                </a:solidFill>
                <a:latin typeface="Arial" pitchFamily="34" charset="0"/>
                <a:ea typeface="宋体" pitchFamily="2" charset="-122"/>
                <a:cs typeface="Arial" pitchFamily="34" charset="0"/>
              </a:rPr>
              <a:t>Intel </a:t>
            </a:r>
            <a:r>
              <a:rPr lang="en-US" altLang="zh-CN" sz="1400" dirty="0">
                <a:solidFill>
                  <a:srgbClr val="000000"/>
                </a:solidFill>
                <a:latin typeface="Arial" pitchFamily="34" charset="0"/>
                <a:ea typeface="宋体" pitchFamily="2" charset="-122"/>
                <a:cs typeface="Arial" pitchFamily="34" charset="0"/>
              </a:rPr>
              <a:t>Labs Pittsburgh </a:t>
            </a:r>
            <a:r>
              <a:rPr lang="en-US" altLang="zh-CN" sz="1400" i="1" dirty="0">
                <a:solidFill>
                  <a:srgbClr val="000000"/>
                </a:solidFill>
                <a:latin typeface="Arial" pitchFamily="34" charset="0"/>
                <a:ea typeface="宋体" pitchFamily="2" charset="-122"/>
                <a:cs typeface="Arial" pitchFamily="34" charset="0"/>
              </a:rPr>
              <a:t/>
            </a:r>
            <a:br>
              <a:rPr lang="en-US" altLang="zh-CN" sz="1400" i="1" dirty="0">
                <a:solidFill>
                  <a:srgbClr val="000000"/>
                </a:solidFill>
                <a:latin typeface="Arial" pitchFamily="34" charset="0"/>
                <a:ea typeface="宋体" pitchFamily="2" charset="-122"/>
                <a:cs typeface="Arial" pitchFamily="34" charset="0"/>
              </a:rPr>
            </a:br>
            <a:endParaRPr lang="en-US" altLang="zh-CN" sz="1400" i="1" dirty="0">
              <a:solidFill>
                <a:srgbClr val="000000"/>
              </a:solidFill>
              <a:latin typeface="Arial" pitchFamily="34" charset="0"/>
              <a:ea typeface="宋体" pitchFamily="2" charset="-122"/>
              <a:cs typeface="Arial" pitchFamily="34" charset="0"/>
            </a:endParaRPr>
          </a:p>
        </p:txBody>
      </p:sp>
      <p:sp>
        <p:nvSpPr>
          <p:cNvPr id="9" name="Rectangle 27"/>
          <p:cNvSpPr>
            <a:spLocks noGrp="1" noChangeArrowheads="1"/>
          </p:cNvSpPr>
          <p:nvPr>
            <p:ph type="sldNum" sz="quarter" idx="10"/>
          </p:nvPr>
        </p:nvSpPr>
        <p:spPr>
          <a:xfrm>
            <a:off x="7010400" y="6324600"/>
            <a:ext cx="1905000" cy="457200"/>
          </a:xfrm>
        </p:spPr>
        <p:txBody>
          <a:bodyPr/>
          <a:lstStyle>
            <a:lvl1pPr>
              <a:defRPr>
                <a:latin typeface="Arial" pitchFamily="34" charset="0"/>
                <a:cs typeface="Arial" pitchFamily="34" charset="0"/>
              </a:defRPr>
            </a:lvl1pPr>
          </a:lstStyle>
          <a:p>
            <a:pPr>
              <a:defRPr/>
            </a:pPr>
            <a:fld id="{128AB7D9-7FB9-4237-B17F-D626B4CF50E4}" type="slidenum">
              <a:rPr lang="en-GB"/>
              <a:pPr>
                <a:defRPr/>
              </a:pPr>
              <a:t>‹#›</a:t>
            </a:fld>
            <a:endParaRPr lang="en-GB"/>
          </a:p>
        </p:txBody>
      </p:sp>
    </p:spTree>
  </p:cSld>
  <p:clrMapOvr>
    <a:masterClrMapping/>
  </p:clrMapOvr>
  <p:transition>
    <p:fade thruBlk="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0"/>
          <p:cNvSpPr>
            <a:spLocks noGrp="1" noChangeArrowheads="1"/>
          </p:cNvSpPr>
          <p:nvPr>
            <p:ph type="sldNum" sz="quarter" idx="10"/>
          </p:nvPr>
        </p:nvSpPr>
        <p:spPr/>
        <p:txBody>
          <a:bodyPr/>
          <a:lstStyle>
            <a:lvl1pPr>
              <a:defRPr>
                <a:latin typeface="Arial" pitchFamily="34" charset="0"/>
                <a:cs typeface="Arial" pitchFamily="34" charset="0"/>
              </a:defRPr>
            </a:lvl1pPr>
          </a:lstStyle>
          <a:p>
            <a:pPr>
              <a:defRPr/>
            </a:pPr>
            <a:fld id="{AEED8FCB-15C7-4006-B9C1-EA78C91A275B}" type="slidenum">
              <a:rPr lang="en-GB"/>
              <a:pPr>
                <a:defRPr/>
              </a:pPr>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9A0D8-C0F0-D743-8C50-142DBD0322CB}" type="datetimeFigureOut">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9A0D8-C0F0-D743-8C50-142DBD0322CB}" type="datetimeFigureOut">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9A0D8-C0F0-D743-8C50-142DBD0322CB}" type="datetimeFigureOut">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19A0D8-C0F0-D743-8C50-142DBD0322CB}" type="datetimeFigureOut">
              <a:rPr lang="en-US" smtClean="0"/>
              <a:t>10/12/12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9A0D8-C0F0-D743-8C50-142DBD0322CB}" type="datetimeFigureOut">
              <a:rPr lang="en-US" smtClean="0"/>
              <a:t>10/12/12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9A0D8-C0F0-D743-8C50-142DBD0322CB}" type="datetimeFigureOut">
              <a:rPr lang="en-US" smtClean="0"/>
              <a:t>10/12/12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9A0D8-C0F0-D743-8C50-142DBD0322CB}" type="datetimeFigureOut">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9A0D8-C0F0-D743-8C50-142DBD0322CB}" type="datetimeFigureOut">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504E1-5996-354D-B989-90D818424B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9A0D8-C0F0-D743-8C50-142DBD0322CB}" type="datetimeFigureOut">
              <a:rPr lang="en-US" smtClean="0"/>
              <a:t>10/12/12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504E1-5996-354D-B989-90D818424B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6638" name="Line 14"/>
          <p:cNvSpPr>
            <a:spLocks noChangeShapeType="1"/>
          </p:cNvSpPr>
          <p:nvPr/>
        </p:nvSpPr>
        <p:spPr bwMode="auto">
          <a:xfrm>
            <a:off x="1143000" y="1143000"/>
            <a:ext cx="8001000" cy="0"/>
          </a:xfrm>
          <a:prstGeom prst="line">
            <a:avLst/>
          </a:prstGeom>
          <a:noFill/>
          <a:ln w="28575">
            <a:solidFill>
              <a:srgbClr val="CC9900"/>
            </a:solidFill>
            <a:round/>
            <a:headEnd/>
            <a:tailEnd/>
          </a:ln>
          <a:effectLst/>
        </p:spPr>
        <p:txBody>
          <a:bodyP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26639" name="Line 15"/>
          <p:cNvSpPr>
            <a:spLocks noChangeShapeType="1"/>
          </p:cNvSpPr>
          <p:nvPr/>
        </p:nvSpPr>
        <p:spPr bwMode="auto">
          <a:xfrm>
            <a:off x="0" y="6553200"/>
            <a:ext cx="7772400" cy="0"/>
          </a:xfrm>
          <a:prstGeom prst="line">
            <a:avLst/>
          </a:prstGeom>
          <a:noFill/>
          <a:ln w="38100">
            <a:solidFill>
              <a:srgbClr val="CC9900"/>
            </a:solidFill>
            <a:round/>
            <a:headEnd/>
            <a:tailEnd/>
          </a:ln>
          <a:effectLst/>
        </p:spPr>
        <p:txBody>
          <a:bodyP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26640" name="Rectangle 16"/>
          <p:cNvSpPr>
            <a:spLocks noChangeArrowheads="1"/>
          </p:cNvSpPr>
          <p:nvPr/>
        </p:nvSpPr>
        <p:spPr bwMode="auto">
          <a:xfrm>
            <a:off x="0" y="6400800"/>
            <a:ext cx="7315200" cy="457200"/>
          </a:xfrm>
          <a:prstGeom prst="rect">
            <a:avLst/>
          </a:prstGeom>
          <a:noFill/>
          <a:ln w="9525">
            <a:noFill/>
            <a:miter lim="800000"/>
            <a:headEnd/>
            <a:tailEnd/>
          </a:ln>
          <a:effectLst/>
        </p:spPr>
        <p:txBody>
          <a:bodyPr anchor="b"/>
          <a:lstStyle/>
          <a:p>
            <a:pPr algn="ctr" defTabSz="914400" fontAlgn="base">
              <a:spcBef>
                <a:spcPct val="0"/>
              </a:spcBef>
              <a:spcAft>
                <a:spcPct val="0"/>
              </a:spcAft>
              <a:defRPr/>
            </a:pPr>
            <a:endParaRPr lang="en-US" altLang="zh-CN" sz="1600">
              <a:solidFill>
                <a:srgbClr val="CC9900"/>
              </a:solidFill>
              <a:latin typeface="Arial" pitchFamily="34" charset="0"/>
              <a:ea typeface="宋体" pitchFamily="2" charset="-122"/>
              <a:cs typeface="Arial" pitchFamily="34" charset="0"/>
            </a:endParaRPr>
          </a:p>
        </p:txBody>
      </p:sp>
      <p:sp>
        <p:nvSpPr>
          <p:cNvPr id="1029" name="Rectangle 20"/>
          <p:cNvSpPr>
            <a:spLocks noGrp="1" noChangeArrowheads="1"/>
          </p:cNvSpPr>
          <p:nvPr>
            <p:ph type="body" idx="1"/>
          </p:nvPr>
        </p:nvSpPr>
        <p:spPr bwMode="auto">
          <a:xfrm>
            <a:off x="685800" y="14478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Text master level</a:t>
            </a:r>
          </a:p>
          <a:p>
            <a:pPr lvl="1"/>
            <a:r>
              <a:rPr lang="en-US" altLang="zh-CN" smtClean="0"/>
              <a:t>Text level1</a:t>
            </a:r>
          </a:p>
          <a:p>
            <a:pPr lvl="2"/>
            <a:r>
              <a:rPr lang="en-US" altLang="zh-CN" smtClean="0"/>
              <a:t> text level2 </a:t>
            </a:r>
          </a:p>
          <a:p>
            <a:pPr lvl="3"/>
            <a:r>
              <a:rPr lang="en-US" altLang="zh-CN" smtClean="0"/>
              <a:t>Text level3</a:t>
            </a:r>
          </a:p>
        </p:txBody>
      </p:sp>
      <p:sp>
        <p:nvSpPr>
          <p:cNvPr id="26646" name="Rectangle 22"/>
          <p:cNvSpPr>
            <a:spLocks noGrp="1" noChangeArrowheads="1"/>
          </p:cNvSpPr>
          <p:nvPr>
            <p:ph type="title"/>
          </p:nvPr>
        </p:nvSpPr>
        <p:spPr bwMode="auto">
          <a:xfrm>
            <a:off x="1066800" y="76200"/>
            <a:ext cx="77724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Title</a:t>
            </a:r>
          </a:p>
        </p:txBody>
      </p:sp>
      <p:sp>
        <p:nvSpPr>
          <p:cNvPr id="26654" name="Rectangle 30"/>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CC9900"/>
                </a:solidFill>
                <a:latin typeface="Arial" pitchFamily="34" charset="0"/>
                <a:cs typeface="Arial" pitchFamily="34" charset="0"/>
              </a:defRPr>
            </a:lvl1pPr>
          </a:lstStyle>
          <a:p>
            <a:pPr defTabSz="914400" fontAlgn="base">
              <a:spcBef>
                <a:spcPct val="0"/>
              </a:spcBef>
              <a:spcAft>
                <a:spcPct val="0"/>
              </a:spcAft>
              <a:defRPr/>
            </a:pPr>
            <a:fld id="{C5193890-FC2B-4781-B8C8-6783F6B330BB}" type="slidenum">
              <a:rPr lang="en-GB" b="1">
                <a:ea typeface="宋体" pitchFamily="2" charset="-122"/>
              </a:rPr>
              <a:pPr defTabSz="914400" fontAlgn="base">
                <a:spcBef>
                  <a:spcPct val="0"/>
                </a:spcBef>
                <a:spcAft>
                  <a:spcPct val="0"/>
                </a:spcAft>
                <a:defRPr/>
              </a:pPr>
              <a:t>‹#›</a:t>
            </a:fld>
            <a:endParaRPr lang="en-GB" b="1">
              <a:ea typeface="宋体" pitchFamily="2" charset="-122"/>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Lst>
  <p:transition>
    <p:fade thruBlk="1"/>
  </p:transition>
  <p:hf hdr="0" ftr="0" dt="0"/>
  <p:txStyles>
    <p:titleStyle>
      <a:lvl1pPr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Arial" pitchFamily="34" charset="0"/>
          <a:ea typeface="+mj-ea"/>
          <a:cs typeface="Arial" pitchFamily="34" charset="0"/>
        </a:defRPr>
      </a:lvl1pPr>
      <a:lvl2pPr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Arial" charset="0"/>
          <a:cs typeface="Arial" charset="0"/>
        </a:defRPr>
      </a:lvl2pPr>
      <a:lvl3pPr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Arial" charset="0"/>
          <a:cs typeface="Arial" charset="0"/>
        </a:defRPr>
      </a:lvl3pPr>
      <a:lvl4pPr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Arial" charset="0"/>
          <a:cs typeface="Arial" charset="0"/>
        </a:defRPr>
      </a:lvl4pPr>
      <a:lvl5pPr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Arial" charset="0"/>
          <a:cs typeface="Arial" charset="0"/>
        </a:defRPr>
      </a:lvl5pPr>
      <a:lvl6pPr marL="457200"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Times New Roman" pitchFamily="18" charset="0"/>
        </a:defRPr>
      </a:lvl6pPr>
      <a:lvl7pPr marL="914400"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Times New Roman" pitchFamily="18" charset="0"/>
        </a:defRPr>
      </a:lvl7pPr>
      <a:lvl8pPr marL="1371600"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Times New Roman" pitchFamily="18" charset="0"/>
        </a:defRPr>
      </a:lvl8pPr>
      <a:lvl9pPr marL="1828800" algn="l" rtl="0" eaLnBrk="0" fontAlgn="base" hangingPunct="0">
        <a:lnSpc>
          <a:spcPct val="85000"/>
        </a:lnSpc>
        <a:spcBef>
          <a:spcPct val="10000"/>
        </a:spcBef>
        <a:spcAft>
          <a:spcPct val="0"/>
        </a:spcAft>
        <a:defRPr sz="3600">
          <a:solidFill>
            <a:srgbClr val="0000CC"/>
          </a:solidFill>
          <a:effectLst>
            <a:outerShdw blurRad="38100" dist="38100" dir="2700000" algn="tl">
              <a:srgbClr val="C0C0C0"/>
            </a:outerShdw>
          </a:effectLst>
          <a:latin typeface="Times New Roman" pitchFamily="18" charset="0"/>
        </a:defRPr>
      </a:lvl9pPr>
    </p:titleStyle>
    <p:bodyStyle>
      <a:lvl1pPr marL="346075" indent="-346075" algn="l" rtl="0" eaLnBrk="0" fontAlgn="base" hangingPunct="0">
        <a:lnSpc>
          <a:spcPct val="85000"/>
        </a:lnSpc>
        <a:spcBef>
          <a:spcPct val="20000"/>
        </a:spcBef>
        <a:spcAft>
          <a:spcPct val="0"/>
        </a:spcAft>
        <a:buClr>
          <a:schemeClr val="bg2"/>
        </a:buClr>
        <a:buFont typeface="Wingdings" pitchFamily="2" charset="2"/>
        <a:buChar char="l"/>
        <a:defRPr sz="2800">
          <a:solidFill>
            <a:schemeClr val="bg2"/>
          </a:solidFill>
          <a:latin typeface="Arial" pitchFamily="34" charset="0"/>
          <a:ea typeface="+mn-ea"/>
          <a:cs typeface="Arial" pitchFamily="34" charset="0"/>
        </a:defRPr>
      </a:lvl1pPr>
      <a:lvl2pPr marL="742950" indent="-285750" algn="l" rtl="0" eaLnBrk="0" fontAlgn="base" hangingPunct="0">
        <a:lnSpc>
          <a:spcPct val="85000"/>
        </a:lnSpc>
        <a:spcBef>
          <a:spcPct val="0"/>
        </a:spcBef>
        <a:spcAft>
          <a:spcPct val="0"/>
        </a:spcAft>
        <a:buClr>
          <a:schemeClr val="bg2"/>
        </a:buClr>
        <a:buChar char="–"/>
        <a:defRPr sz="2800">
          <a:solidFill>
            <a:schemeClr val="bg2"/>
          </a:solidFill>
          <a:latin typeface="Arial" pitchFamily="34" charset="0"/>
          <a:cs typeface="Arial" pitchFamily="34" charset="0"/>
        </a:defRPr>
      </a:lvl2pPr>
      <a:lvl3pPr marL="1143000" indent="-228600" algn="l" rtl="0" eaLnBrk="0" fontAlgn="base" hangingPunct="0">
        <a:lnSpc>
          <a:spcPct val="85000"/>
        </a:lnSpc>
        <a:spcBef>
          <a:spcPct val="15000"/>
        </a:spcBef>
        <a:spcAft>
          <a:spcPct val="0"/>
        </a:spcAft>
        <a:buClr>
          <a:schemeClr val="bg2"/>
        </a:buClr>
        <a:buChar char="•"/>
        <a:defRPr sz="2800">
          <a:solidFill>
            <a:schemeClr val="bg2"/>
          </a:solidFill>
          <a:latin typeface="Arial" pitchFamily="34" charset="0"/>
          <a:cs typeface="Arial" pitchFamily="34" charset="0"/>
        </a:defRPr>
      </a:lvl3pPr>
      <a:lvl4pPr marL="1600200" indent="-228600" algn="l" rtl="0" eaLnBrk="0" fontAlgn="base" hangingPunct="0">
        <a:spcBef>
          <a:spcPct val="20000"/>
        </a:spcBef>
        <a:spcAft>
          <a:spcPct val="0"/>
        </a:spcAft>
        <a:buClr>
          <a:schemeClr val="bg2"/>
        </a:buClr>
        <a:buChar char="–"/>
        <a:defRPr sz="2800">
          <a:solidFill>
            <a:schemeClr val="bg2"/>
          </a:solidFill>
          <a:latin typeface="Arial" pitchFamily="34" charset="0"/>
          <a:cs typeface="Arial" pitchFamily="34" charset="0"/>
        </a:defRPr>
      </a:lvl4pPr>
      <a:lvl5pPr marL="2057400" indent="-22860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Tahoma" pitchFamily="34" charset="0"/>
          <a:cs typeface="Arial" charset="0"/>
        </a:defRPr>
      </a:lvl5pPr>
      <a:lvl6pPr marL="2514600" indent="-22860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Tahoma" pitchFamily="34" charset="0"/>
        </a:defRPr>
      </a:lvl6pPr>
      <a:lvl7pPr marL="2971800" indent="-22860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Tahoma" pitchFamily="34" charset="0"/>
        </a:defRPr>
      </a:lvl7pPr>
      <a:lvl8pPr marL="3429000" indent="-22860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Tahoma" pitchFamily="34" charset="0"/>
        </a:defRPr>
      </a:lvl8pPr>
      <a:lvl9pPr marL="3886200" indent="-22860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5.wmf"/><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image" Target="../media/image18.jpe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5.wmf"/><Relationship Id="rId5" Type="http://schemas.openxmlformats.org/officeDocument/2006/relationships/image" Target="../media/image19.jpeg"/><Relationship Id="rId1" Type="http://schemas.openxmlformats.org/officeDocument/2006/relationships/tags" Target="../tags/tag2.x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0.jpeg"/><Relationship Id="rId1" Type="http://schemas.openxmlformats.org/officeDocument/2006/relationships/tags" Target="../tags/tag3.x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5.wmf"/><Relationship Id="rId5" Type="http://schemas.openxmlformats.org/officeDocument/2006/relationships/image" Target="../media/image19.jpeg"/><Relationship Id="rId1" Type="http://schemas.openxmlformats.org/officeDocument/2006/relationships/tags" Target="../tags/tag5.xml"/><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9.jpeg"/><Relationship Id="rId5" Type="http://schemas.openxmlformats.org/officeDocument/2006/relationships/image" Target="../media/image15.wmf"/><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1.jpeg"/><Relationship Id="rId5" Type="http://schemas.openxmlformats.org/officeDocument/2006/relationships/image" Target="../media/image15.wmf"/><Relationship Id="rId6" Type="http://schemas.openxmlformats.org/officeDocument/2006/relationships/image" Target="../media/image19.jpeg"/><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9.jpeg"/><Relationship Id="rId5" Type="http://schemas.openxmlformats.org/officeDocument/2006/relationships/image" Target="../media/image15.wmf"/><Relationship Id="rId6" Type="http://schemas.openxmlformats.org/officeDocument/2006/relationships/image" Target="../media/image22.jpeg"/><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5.wmf"/><Relationship Id="rId1" Type="http://schemas.openxmlformats.org/officeDocument/2006/relationships/tags" Target="../tags/tag10.x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Center Fabrics</a:t>
            </a:r>
            <a:endParaRPr lang="en-US" dirty="0"/>
          </a:p>
        </p:txBody>
      </p:sp>
      <p:sp>
        <p:nvSpPr>
          <p:cNvPr id="3" name="Subtitle 2"/>
          <p:cNvSpPr>
            <a:spLocks noGrp="1"/>
          </p:cNvSpPr>
          <p:nvPr>
            <p:ph type="subTitle" idx="1"/>
          </p:nvPr>
        </p:nvSpPr>
        <p:spPr/>
        <p:txBody>
          <a:bodyPr/>
          <a:lstStyle/>
          <a:p>
            <a:r>
              <a:rPr lang="en-US" dirty="0" smtClean="0"/>
              <a:t>Lecture 12</a:t>
            </a:r>
          </a:p>
          <a:p>
            <a:r>
              <a:rPr lang="en-US" dirty="0" smtClean="0"/>
              <a:t>Aditya Akella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152400"/>
            <a:ext cx="7772400" cy="990600"/>
          </a:xfrm>
        </p:spPr>
        <p:txBody>
          <a:bodyPr/>
          <a:lstStyle/>
          <a:p>
            <a:r>
              <a:rPr lang="en-US" sz="3200"/>
              <a:t>PMAC Addressing Scheme</a:t>
            </a:r>
            <a:endParaRPr lang="en-US" sz="3600"/>
          </a:p>
        </p:txBody>
      </p:sp>
      <p:sp>
        <p:nvSpPr>
          <p:cNvPr id="703491" name="Rectangle 3"/>
          <p:cNvSpPr>
            <a:spLocks noGrp="1" noChangeArrowheads="1"/>
          </p:cNvSpPr>
          <p:nvPr>
            <p:ph type="body" idx="1"/>
          </p:nvPr>
        </p:nvSpPr>
        <p:spPr>
          <a:xfrm>
            <a:off x="609600" y="1143000"/>
            <a:ext cx="8153400" cy="838200"/>
          </a:xfrm>
        </p:spPr>
        <p:txBody>
          <a:bodyPr>
            <a:noAutofit/>
          </a:bodyPr>
          <a:lstStyle/>
          <a:p>
            <a:r>
              <a:rPr lang="en-US" sz="1600" dirty="0">
                <a:solidFill>
                  <a:srgbClr val="000000"/>
                </a:solidFill>
              </a:rPr>
              <a:t>PMAC (48 bits): </a:t>
            </a:r>
            <a:r>
              <a:rPr lang="en-US" sz="1600" dirty="0" err="1">
                <a:solidFill>
                  <a:srgbClr val="000000"/>
                </a:solidFill>
              </a:rPr>
              <a:t>pod.position.port.vmid</a:t>
            </a:r>
            <a:r>
              <a:rPr lang="en-US" sz="1600" dirty="0">
                <a:solidFill>
                  <a:srgbClr val="000000"/>
                </a:solidFill>
              </a:rPr>
              <a:t> </a:t>
            </a:r>
          </a:p>
          <a:p>
            <a:pPr lvl="1"/>
            <a:r>
              <a:rPr lang="en-US" sz="1600" dirty="0">
                <a:solidFill>
                  <a:srgbClr val="000000"/>
                </a:solidFill>
              </a:rPr>
              <a:t>Pod: 16 bits; position and port (8 bits); </a:t>
            </a:r>
            <a:r>
              <a:rPr lang="en-US" sz="1600" dirty="0" err="1">
                <a:solidFill>
                  <a:srgbClr val="000000"/>
                </a:solidFill>
              </a:rPr>
              <a:t>vmid</a:t>
            </a:r>
            <a:r>
              <a:rPr lang="en-US" sz="1600" dirty="0">
                <a:solidFill>
                  <a:srgbClr val="000000"/>
                </a:solidFill>
              </a:rPr>
              <a:t>: 16 bits</a:t>
            </a:r>
          </a:p>
          <a:p>
            <a:r>
              <a:rPr lang="en-US" sz="1600" dirty="0">
                <a:solidFill>
                  <a:srgbClr val="000000"/>
                </a:solidFill>
              </a:rPr>
              <a:t>Assign only to servers (end-hosts) – by switches</a:t>
            </a:r>
          </a:p>
          <a:p>
            <a:endParaRPr lang="en-US" sz="1600" dirty="0">
              <a:solidFill>
                <a:srgbClr val="000000"/>
              </a:solidFill>
            </a:endParaRPr>
          </a:p>
          <a:p>
            <a:endParaRPr lang="en-US" sz="1600" dirty="0">
              <a:solidFill>
                <a:srgbClr val="000000"/>
              </a:solidFill>
            </a:endParaRPr>
          </a:p>
          <a:p>
            <a:pPr>
              <a:buFontTx/>
              <a:buNone/>
            </a:pPr>
            <a:endParaRPr lang="en-US" sz="1600" dirty="0">
              <a:solidFill>
                <a:srgbClr val="000000"/>
              </a:solidFill>
            </a:endParaRPr>
          </a:p>
          <a:p>
            <a:endParaRPr lang="en-US" sz="1600" dirty="0">
              <a:solidFill>
                <a:srgbClr val="000000"/>
              </a:solidFill>
            </a:endParaRPr>
          </a:p>
          <a:p>
            <a:pPr>
              <a:buFontTx/>
              <a:buNone/>
            </a:pPr>
            <a:endParaRPr lang="en-US" sz="1600" dirty="0">
              <a:solidFill>
                <a:srgbClr val="000000"/>
              </a:solidFill>
            </a:endParaRPr>
          </a:p>
          <a:p>
            <a:endParaRPr lang="en-US" sz="1600" dirty="0">
              <a:solidFill>
                <a:srgbClr val="000000"/>
              </a:solidFill>
            </a:endParaRPr>
          </a:p>
          <a:p>
            <a:pPr>
              <a:buFontTx/>
              <a:buNone/>
            </a:pPr>
            <a:endParaRPr lang="en-US" sz="1600" dirty="0">
              <a:solidFill>
                <a:srgbClr val="000000"/>
              </a:solidFill>
            </a:endParaRPr>
          </a:p>
        </p:txBody>
      </p:sp>
      <p:sp>
        <p:nvSpPr>
          <p:cNvPr id="35845" name="Slide Number Placeholder 3"/>
          <p:cNvSpPr>
            <a:spLocks noGrp="1"/>
          </p:cNvSpPr>
          <p:nvPr>
            <p:ph type="sldNum" sz="quarter" idx="10"/>
          </p:nvPr>
        </p:nvSpPr>
        <p:spPr>
          <a:xfrm>
            <a:off x="6858000" y="6172200"/>
            <a:ext cx="1905000" cy="457200"/>
          </a:xfrm>
          <a:noFill/>
        </p:spPr>
        <p:txBody>
          <a:bodyPr/>
          <a:lstStyle/>
          <a:p>
            <a:fld id="{C72AD604-0167-684F-931E-E6D1E9271AAA}" type="slidenum">
              <a:rPr lang="en-US"/>
              <a:pPr/>
              <a:t>10</a:t>
            </a:fld>
            <a:endParaRPr lang="en-US"/>
          </a:p>
        </p:txBody>
      </p:sp>
      <p:pic>
        <p:nvPicPr>
          <p:cNvPr id="35846" name="Picture 3" descr="Water droplets"/>
          <p:cNvPicPr>
            <a:picLocks noChangeAspect="1" noChangeArrowheads="1"/>
          </p:cNvPicPr>
          <p:nvPr/>
        </p:nvPicPr>
        <p:blipFill>
          <a:blip r:embed="rId3"/>
          <a:srcRect/>
          <a:stretch>
            <a:fillRect/>
          </a:stretch>
        </p:blipFill>
        <p:spPr bwMode="auto">
          <a:xfrm>
            <a:off x="304800" y="1981200"/>
            <a:ext cx="8372475" cy="4057650"/>
          </a:xfrm>
          <a:prstGeom prst="rect">
            <a:avLst/>
          </a:prstGeom>
          <a:noFill/>
          <a:ln w="9525">
            <a:noFill/>
            <a:miter lim="800000"/>
            <a:headEnd/>
            <a:tailEnd/>
          </a:ln>
        </p:spPr>
      </p:pic>
      <p:sp>
        <p:nvSpPr>
          <p:cNvPr id="35847" name="TextBox 7"/>
          <p:cNvSpPr txBox="1">
            <a:spLocks noChangeArrowheads="1"/>
          </p:cNvSpPr>
          <p:nvPr/>
        </p:nvSpPr>
        <p:spPr bwMode="auto">
          <a:xfrm>
            <a:off x="8305800" y="2667000"/>
            <a:ext cx="608013" cy="400050"/>
          </a:xfrm>
          <a:prstGeom prst="rect">
            <a:avLst/>
          </a:prstGeom>
          <a:noFill/>
          <a:ln w="9525">
            <a:noFill/>
            <a:miter lim="800000"/>
            <a:headEnd/>
            <a:tailEnd/>
          </a:ln>
        </p:spPr>
        <p:txBody>
          <a:bodyPr wrap="none">
            <a:prstTxWarp prst="textNoShape">
              <a:avLst/>
            </a:prstTxWarp>
            <a:spAutoFit/>
          </a:bodyPr>
          <a:lstStyle/>
          <a:p>
            <a:r>
              <a:rPr lang="en-US" sz="2000"/>
              <a:t>pod</a:t>
            </a:r>
          </a:p>
        </p:txBody>
      </p:sp>
      <p:sp>
        <p:nvSpPr>
          <p:cNvPr id="35848" name="TextBox 8"/>
          <p:cNvSpPr txBox="1">
            <a:spLocks noChangeArrowheads="1"/>
          </p:cNvSpPr>
          <p:nvPr/>
        </p:nvSpPr>
        <p:spPr bwMode="auto">
          <a:xfrm>
            <a:off x="8027988" y="3810000"/>
            <a:ext cx="1116012" cy="400050"/>
          </a:xfrm>
          <a:prstGeom prst="rect">
            <a:avLst/>
          </a:prstGeom>
          <a:noFill/>
          <a:ln w="9525">
            <a:noFill/>
            <a:miter lim="800000"/>
            <a:headEnd/>
            <a:tailEnd/>
          </a:ln>
        </p:spPr>
        <p:txBody>
          <a:bodyPr wrap="none">
            <a:prstTxWarp prst="textNoShape">
              <a:avLst/>
            </a:prstTxWarp>
            <a:spAutoFit/>
          </a:bodyPr>
          <a:lstStyle/>
          <a:p>
            <a:r>
              <a:rPr lang="en-US" sz="2000"/>
              <a:t>position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866" name="Picture 2" descr="Water droplets"/>
          <p:cNvPicPr>
            <a:picLocks noChangeAspect="1" noChangeArrowheads="1"/>
          </p:cNvPicPr>
          <p:nvPr/>
        </p:nvPicPr>
        <p:blipFill>
          <a:blip r:embed="rId3"/>
          <a:srcRect/>
          <a:stretch>
            <a:fillRect/>
          </a:stretch>
        </p:blipFill>
        <p:spPr bwMode="auto">
          <a:xfrm>
            <a:off x="762000" y="3352800"/>
            <a:ext cx="8382000" cy="2971800"/>
          </a:xfrm>
          <a:prstGeom prst="rect">
            <a:avLst/>
          </a:prstGeom>
          <a:noFill/>
          <a:ln w="9525">
            <a:noFill/>
            <a:miter lim="800000"/>
            <a:headEnd/>
            <a:tailEnd/>
          </a:ln>
        </p:spPr>
      </p:pic>
      <p:sp>
        <p:nvSpPr>
          <p:cNvPr id="36867" name="Rectangle 2"/>
          <p:cNvSpPr>
            <a:spLocks noGrp="1" noChangeArrowheads="1"/>
          </p:cNvSpPr>
          <p:nvPr>
            <p:ph type="title"/>
          </p:nvPr>
        </p:nvSpPr>
        <p:spPr>
          <a:xfrm>
            <a:off x="533400" y="152400"/>
            <a:ext cx="7772400" cy="990600"/>
          </a:xfrm>
        </p:spPr>
        <p:txBody>
          <a:bodyPr/>
          <a:lstStyle/>
          <a:p>
            <a:r>
              <a:rPr lang="en-US" sz="3200"/>
              <a:t>Location Discovery Protocol</a:t>
            </a:r>
            <a:endParaRPr lang="en-US" sz="3600"/>
          </a:p>
        </p:txBody>
      </p:sp>
      <p:sp>
        <p:nvSpPr>
          <p:cNvPr id="703491" name="Rectangle 3"/>
          <p:cNvSpPr>
            <a:spLocks noGrp="1" noChangeArrowheads="1"/>
          </p:cNvSpPr>
          <p:nvPr>
            <p:ph type="body" idx="1"/>
          </p:nvPr>
        </p:nvSpPr>
        <p:spPr>
          <a:xfrm>
            <a:off x="381000" y="914400"/>
            <a:ext cx="8534400" cy="838200"/>
          </a:xfrm>
        </p:spPr>
        <p:txBody>
          <a:bodyPr>
            <a:noAutofit/>
          </a:bodyPr>
          <a:lstStyle/>
          <a:p>
            <a:r>
              <a:rPr lang="en-US" sz="1800">
                <a:solidFill>
                  <a:srgbClr val="191966"/>
                </a:solidFill>
              </a:rPr>
              <a:t>Location Discovery Messages (LDMs) exchanged between neighboring switches</a:t>
            </a:r>
          </a:p>
          <a:p>
            <a:r>
              <a:rPr lang="en-US" sz="1800">
                <a:solidFill>
                  <a:srgbClr val="191966"/>
                </a:solidFill>
              </a:rPr>
              <a:t>Switches self-discover location on boot up</a:t>
            </a:r>
          </a:p>
          <a:p>
            <a:pPr lvl="1">
              <a:buFontTx/>
              <a:buNone/>
            </a:pPr>
            <a:r>
              <a:rPr lang="en-US" sz="1800"/>
              <a:t>Location Characteristics            Technique </a:t>
            </a:r>
          </a:p>
          <a:p>
            <a:pPr lvl="1">
              <a:buFontTx/>
              <a:buNone/>
            </a:pPr>
            <a:r>
              <a:rPr lang="en-US" sz="1800"/>
              <a:t>Tree-level (edge, aggr. , core)  auto-discovery via neighbor connectivity</a:t>
            </a:r>
          </a:p>
          <a:p>
            <a:pPr lvl="1">
              <a:buFontTx/>
              <a:buNone/>
            </a:pPr>
            <a:r>
              <a:rPr lang="en-US" sz="1800"/>
              <a:t> Position #          aggregation switch help edge switches decide </a:t>
            </a:r>
          </a:p>
          <a:p>
            <a:pPr lvl="1">
              <a:buFontTx/>
              <a:buNone/>
            </a:pPr>
            <a:r>
              <a:rPr lang="en-US" sz="1800"/>
              <a:t> Pod #                 request (by pos. 0 switch only) to fabric manager</a:t>
            </a:r>
          </a:p>
          <a:p>
            <a:pPr lvl="1">
              <a:buFontTx/>
              <a:buNone/>
            </a:pPr>
            <a:r>
              <a:rPr lang="en-US" sz="1800"/>
              <a:t>     </a:t>
            </a:r>
          </a:p>
          <a:p>
            <a:endParaRPr lang="en-US" sz="1800">
              <a:solidFill>
                <a:srgbClr val="FF0000"/>
              </a:solidFill>
            </a:endParaRPr>
          </a:p>
          <a:p>
            <a:pPr>
              <a:buFontTx/>
              <a:buNone/>
            </a:pPr>
            <a:endParaRPr lang="en-US" sz="1800">
              <a:solidFill>
                <a:srgbClr val="191966"/>
              </a:solidFill>
            </a:endParaRPr>
          </a:p>
          <a:p>
            <a:pPr>
              <a:buFontTx/>
              <a:buNone/>
            </a:pPr>
            <a:endParaRPr lang="en-US" sz="1800">
              <a:solidFill>
                <a:srgbClr val="FF0000"/>
              </a:solidFill>
            </a:endParaRPr>
          </a:p>
          <a:p>
            <a:endParaRPr lang="en-US" sz="1800">
              <a:solidFill>
                <a:srgbClr val="FF0000"/>
              </a:solidFill>
            </a:endParaRPr>
          </a:p>
          <a:p>
            <a:pPr>
              <a:buFontTx/>
              <a:buNone/>
            </a:pPr>
            <a:endParaRPr lang="en-US" sz="1800">
              <a:solidFill>
                <a:schemeClr val="tx2"/>
              </a:solidFill>
            </a:endParaRPr>
          </a:p>
          <a:p>
            <a:endParaRPr lang="en-US" sz="1800">
              <a:solidFill>
                <a:schemeClr val="tx2"/>
              </a:solidFill>
            </a:endParaRPr>
          </a:p>
          <a:p>
            <a:pPr>
              <a:buFontTx/>
              <a:buNone/>
            </a:pPr>
            <a:endParaRPr lang="en-US" sz="1800">
              <a:solidFill>
                <a:srgbClr val="FF0000"/>
              </a:solidFill>
            </a:endParaRPr>
          </a:p>
        </p:txBody>
      </p:sp>
      <p:sp>
        <p:nvSpPr>
          <p:cNvPr id="36870" name="Slide Number Placeholder 3"/>
          <p:cNvSpPr>
            <a:spLocks noGrp="1"/>
          </p:cNvSpPr>
          <p:nvPr>
            <p:ph type="sldNum" sz="quarter" idx="10"/>
          </p:nvPr>
        </p:nvSpPr>
        <p:spPr>
          <a:xfrm>
            <a:off x="6858000" y="6172200"/>
            <a:ext cx="1905000" cy="457200"/>
          </a:xfrm>
          <a:noFill/>
        </p:spPr>
        <p:txBody>
          <a:bodyPr/>
          <a:lstStyle/>
          <a:p>
            <a:fld id="{2A023651-A584-2546-955E-E7E9B73CA51F}" type="slidenum">
              <a:rPr lang="en-US"/>
              <a:pPr/>
              <a:t>11</a:t>
            </a:fld>
            <a:endParaRPr lang="en-US"/>
          </a:p>
        </p:txBody>
      </p:sp>
      <p:grpSp>
        <p:nvGrpSpPr>
          <p:cNvPr id="2" name="Group 21"/>
          <p:cNvGrpSpPr>
            <a:grpSpLocks/>
          </p:cNvGrpSpPr>
          <p:nvPr/>
        </p:nvGrpSpPr>
        <p:grpSpPr bwMode="auto">
          <a:xfrm>
            <a:off x="152400" y="3276600"/>
            <a:ext cx="933450" cy="1828800"/>
            <a:chOff x="152400" y="3276600"/>
            <a:chExt cx="933450" cy="1828800"/>
          </a:xfrm>
        </p:grpSpPr>
        <p:pic>
          <p:nvPicPr>
            <p:cNvPr id="36872" name="Picture 3" descr="Water droplets"/>
            <p:cNvPicPr>
              <a:picLocks noChangeAspect="1" noChangeArrowheads="1"/>
            </p:cNvPicPr>
            <p:nvPr/>
          </p:nvPicPr>
          <p:blipFill>
            <a:blip r:embed="rId4"/>
            <a:srcRect/>
            <a:stretch>
              <a:fillRect/>
            </a:stretch>
          </p:blipFill>
          <p:spPr bwMode="auto">
            <a:xfrm>
              <a:off x="152400" y="3276600"/>
              <a:ext cx="762000" cy="756000"/>
            </a:xfrm>
            <a:prstGeom prst="rect">
              <a:avLst/>
            </a:prstGeom>
            <a:noFill/>
            <a:ln w="9525">
              <a:noFill/>
              <a:miter lim="800000"/>
              <a:headEnd/>
              <a:tailEnd/>
            </a:ln>
          </p:spPr>
        </p:pic>
        <p:cxnSp>
          <p:nvCxnSpPr>
            <p:cNvPr id="36873" name="Straight Arrow Connector 16"/>
            <p:cNvCxnSpPr>
              <a:cxnSpLocks noChangeShapeType="1"/>
            </p:cNvCxnSpPr>
            <p:nvPr/>
          </p:nvCxnSpPr>
          <p:spPr bwMode="auto">
            <a:xfrm rot="5400000">
              <a:off x="225600" y="4264994"/>
              <a:ext cx="540194" cy="75406"/>
            </a:xfrm>
            <a:prstGeom prst="straightConnector1">
              <a:avLst/>
            </a:prstGeom>
            <a:noFill/>
            <a:ln w="9525">
              <a:noFill/>
              <a:round/>
              <a:headEnd/>
              <a:tailEnd type="arrow" w="med" len="med"/>
            </a:ln>
          </p:spPr>
        </p:cxnSp>
        <p:pic>
          <p:nvPicPr>
            <p:cNvPr id="36874" name="Picture 4" descr="Water droplets"/>
            <p:cNvPicPr>
              <a:picLocks noChangeAspect="1" noChangeArrowheads="1"/>
            </p:cNvPicPr>
            <p:nvPr/>
          </p:nvPicPr>
          <p:blipFill>
            <a:blip r:embed="rId5"/>
            <a:srcRect/>
            <a:stretch>
              <a:fillRect/>
            </a:stretch>
          </p:blipFill>
          <p:spPr bwMode="auto">
            <a:xfrm>
              <a:off x="228600" y="3962400"/>
              <a:ext cx="762000" cy="1143000"/>
            </a:xfrm>
            <a:prstGeom prst="rect">
              <a:avLst/>
            </a:prstGeom>
            <a:noFill/>
            <a:ln w="9525">
              <a:noFill/>
              <a:miter lim="800000"/>
              <a:headEnd/>
              <a:tailEnd/>
            </a:ln>
          </p:spPr>
        </p:pic>
        <p:pic>
          <p:nvPicPr>
            <p:cNvPr id="36875" name="Picture 5" descr="Water droplets"/>
            <p:cNvPicPr>
              <a:picLocks noChangeAspect="1" noChangeArrowheads="1"/>
            </p:cNvPicPr>
            <p:nvPr/>
          </p:nvPicPr>
          <p:blipFill>
            <a:blip r:embed="rId6"/>
            <a:srcRect/>
            <a:stretch>
              <a:fillRect/>
            </a:stretch>
          </p:blipFill>
          <p:spPr bwMode="auto">
            <a:xfrm>
              <a:off x="762000" y="4876800"/>
              <a:ext cx="323850" cy="228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2" descr="Water droplets"/>
          <p:cNvPicPr>
            <a:picLocks noChangeAspect="1" noChangeArrowheads="1"/>
          </p:cNvPicPr>
          <p:nvPr/>
        </p:nvPicPr>
        <p:blipFill>
          <a:blip r:embed="rId3"/>
          <a:srcRect/>
          <a:stretch>
            <a:fillRect/>
          </a:stretch>
        </p:blipFill>
        <p:spPr bwMode="auto">
          <a:xfrm>
            <a:off x="838200" y="1524000"/>
            <a:ext cx="8305800" cy="4552950"/>
          </a:xfrm>
          <a:prstGeom prst="rect">
            <a:avLst/>
          </a:prstGeom>
          <a:noFill/>
          <a:ln w="9525">
            <a:noFill/>
            <a:miter lim="800000"/>
            <a:headEnd/>
            <a:tailEnd/>
          </a:ln>
        </p:spPr>
      </p:pic>
      <p:sp>
        <p:nvSpPr>
          <p:cNvPr id="37891" name="Rectangle 2"/>
          <p:cNvSpPr>
            <a:spLocks noGrp="1" noChangeArrowheads="1"/>
          </p:cNvSpPr>
          <p:nvPr>
            <p:ph type="title"/>
          </p:nvPr>
        </p:nvSpPr>
        <p:spPr>
          <a:xfrm>
            <a:off x="533400" y="152400"/>
            <a:ext cx="7772400" cy="990600"/>
          </a:xfrm>
        </p:spPr>
        <p:txBody>
          <a:bodyPr/>
          <a:lstStyle/>
          <a:p>
            <a:r>
              <a:rPr lang="en-US" sz="3200"/>
              <a:t>PortLand: Name Resolution</a:t>
            </a:r>
            <a:endParaRPr lang="en-US" sz="3600"/>
          </a:p>
        </p:txBody>
      </p:sp>
      <p:sp>
        <p:nvSpPr>
          <p:cNvPr id="703491" name="Rectangle 3"/>
          <p:cNvSpPr>
            <a:spLocks noGrp="1" noChangeArrowheads="1"/>
          </p:cNvSpPr>
          <p:nvPr>
            <p:ph type="body" idx="1"/>
          </p:nvPr>
        </p:nvSpPr>
        <p:spPr>
          <a:xfrm>
            <a:off x="533400" y="990600"/>
            <a:ext cx="8153400" cy="762000"/>
          </a:xfrm>
        </p:spPr>
        <p:txBody>
          <a:bodyPr>
            <a:normAutofit/>
          </a:bodyPr>
          <a:lstStyle/>
          <a:p>
            <a:r>
              <a:rPr lang="en-US" sz="1800" dirty="0">
                <a:solidFill>
                  <a:srgbClr val="000000"/>
                </a:solidFill>
              </a:rPr>
              <a:t>Edge switch listens to end hosts, and discover new source </a:t>
            </a:r>
            <a:r>
              <a:rPr lang="en-US" sz="1800" dirty="0" err="1">
                <a:solidFill>
                  <a:srgbClr val="000000"/>
                </a:solidFill>
              </a:rPr>
              <a:t>MACs</a:t>
            </a:r>
            <a:endParaRPr lang="en-US" sz="1800" dirty="0">
              <a:solidFill>
                <a:srgbClr val="000000"/>
              </a:solidFill>
            </a:endParaRPr>
          </a:p>
          <a:p>
            <a:r>
              <a:rPr lang="en-US" sz="1800" dirty="0">
                <a:solidFill>
                  <a:srgbClr val="000000"/>
                </a:solidFill>
              </a:rPr>
              <a:t> Installs &lt;IP, PMAC&gt; mappings, and informs fabric manager</a:t>
            </a:r>
          </a:p>
          <a:p>
            <a:endParaRPr lang="en-US" sz="1800" dirty="0">
              <a:solidFill>
                <a:srgbClr val="000000"/>
              </a:solidFill>
            </a:endParaRPr>
          </a:p>
          <a:p>
            <a:pPr>
              <a:buFontTx/>
              <a:buNone/>
            </a:pPr>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p:txBody>
      </p:sp>
      <p:sp>
        <p:nvSpPr>
          <p:cNvPr id="37894" name="Slide Number Placeholder 3"/>
          <p:cNvSpPr>
            <a:spLocks noGrp="1"/>
          </p:cNvSpPr>
          <p:nvPr>
            <p:ph type="sldNum" sz="quarter" idx="10"/>
          </p:nvPr>
        </p:nvSpPr>
        <p:spPr>
          <a:xfrm>
            <a:off x="6858000" y="6172200"/>
            <a:ext cx="1905000" cy="457200"/>
          </a:xfrm>
          <a:noFill/>
        </p:spPr>
        <p:txBody>
          <a:bodyPr/>
          <a:lstStyle/>
          <a:p>
            <a:fld id="{6AB7F4C9-B97C-C545-84BD-9FA9D1AFE9C0}" type="slidenum">
              <a:rPr lang="en-US"/>
              <a:pPr/>
              <a:t>12</a:t>
            </a:fld>
            <a:endParaRPr lang="en-US"/>
          </a:p>
        </p:txBody>
      </p:sp>
      <p:cxnSp>
        <p:nvCxnSpPr>
          <p:cNvPr id="37895" name="Straight Arrow Connector 16"/>
          <p:cNvCxnSpPr>
            <a:cxnSpLocks noChangeShapeType="1"/>
          </p:cNvCxnSpPr>
          <p:nvPr/>
        </p:nvCxnSpPr>
        <p:spPr bwMode="auto">
          <a:xfrm rot="5400000">
            <a:off x="225425" y="4265613"/>
            <a:ext cx="541338" cy="74612"/>
          </a:xfrm>
          <a:prstGeom prst="straightConnector1">
            <a:avLst/>
          </a:prstGeom>
          <a:noFill/>
          <a:ln w="9525">
            <a:noFill/>
            <a:round/>
            <a:headEnd/>
            <a:tailEnd type="arrow" w="med" len="med"/>
          </a:ln>
        </p:spPr>
      </p:cxnSp>
      <p:grpSp>
        <p:nvGrpSpPr>
          <p:cNvPr id="2" name="Group 10"/>
          <p:cNvGrpSpPr>
            <a:grpSpLocks/>
          </p:cNvGrpSpPr>
          <p:nvPr/>
        </p:nvGrpSpPr>
        <p:grpSpPr bwMode="auto">
          <a:xfrm>
            <a:off x="152400" y="1981200"/>
            <a:ext cx="933450" cy="2133600"/>
            <a:chOff x="152400" y="3276600"/>
            <a:chExt cx="933450" cy="1828800"/>
          </a:xfrm>
        </p:grpSpPr>
        <p:pic>
          <p:nvPicPr>
            <p:cNvPr id="37897" name="Picture 3" descr="Water droplets"/>
            <p:cNvPicPr>
              <a:picLocks noChangeAspect="1" noChangeArrowheads="1"/>
            </p:cNvPicPr>
            <p:nvPr/>
          </p:nvPicPr>
          <p:blipFill>
            <a:blip r:embed="rId4"/>
            <a:srcRect/>
            <a:stretch>
              <a:fillRect/>
            </a:stretch>
          </p:blipFill>
          <p:spPr bwMode="auto">
            <a:xfrm>
              <a:off x="152400" y="3276600"/>
              <a:ext cx="762000" cy="756000"/>
            </a:xfrm>
            <a:prstGeom prst="rect">
              <a:avLst/>
            </a:prstGeom>
            <a:noFill/>
            <a:ln w="9525">
              <a:noFill/>
              <a:miter lim="800000"/>
              <a:headEnd/>
              <a:tailEnd/>
            </a:ln>
          </p:spPr>
        </p:pic>
        <p:cxnSp>
          <p:nvCxnSpPr>
            <p:cNvPr id="37898" name="Straight Arrow Connector 12"/>
            <p:cNvCxnSpPr>
              <a:cxnSpLocks noChangeShapeType="1"/>
            </p:cNvCxnSpPr>
            <p:nvPr/>
          </p:nvCxnSpPr>
          <p:spPr bwMode="auto">
            <a:xfrm rot="5400000">
              <a:off x="225600" y="4264994"/>
              <a:ext cx="540194" cy="75406"/>
            </a:xfrm>
            <a:prstGeom prst="straightConnector1">
              <a:avLst/>
            </a:prstGeom>
            <a:noFill/>
            <a:ln w="9525">
              <a:noFill/>
              <a:round/>
              <a:headEnd/>
              <a:tailEnd type="arrow" w="med" len="med"/>
            </a:ln>
          </p:spPr>
        </p:cxnSp>
        <p:pic>
          <p:nvPicPr>
            <p:cNvPr id="37899" name="Picture 4" descr="Water droplets"/>
            <p:cNvPicPr>
              <a:picLocks noChangeAspect="1" noChangeArrowheads="1"/>
            </p:cNvPicPr>
            <p:nvPr/>
          </p:nvPicPr>
          <p:blipFill>
            <a:blip r:embed="rId5"/>
            <a:srcRect/>
            <a:stretch>
              <a:fillRect/>
            </a:stretch>
          </p:blipFill>
          <p:spPr bwMode="auto">
            <a:xfrm>
              <a:off x="228600" y="3962400"/>
              <a:ext cx="762000" cy="1143000"/>
            </a:xfrm>
            <a:prstGeom prst="rect">
              <a:avLst/>
            </a:prstGeom>
            <a:noFill/>
            <a:ln w="9525">
              <a:noFill/>
              <a:miter lim="800000"/>
              <a:headEnd/>
              <a:tailEnd/>
            </a:ln>
          </p:spPr>
        </p:pic>
        <p:pic>
          <p:nvPicPr>
            <p:cNvPr id="37900" name="Picture 5" descr="Water droplets"/>
            <p:cNvPicPr>
              <a:picLocks noChangeAspect="1" noChangeArrowheads="1"/>
            </p:cNvPicPr>
            <p:nvPr/>
          </p:nvPicPr>
          <p:blipFill>
            <a:blip r:embed="rId6"/>
            <a:srcRect/>
            <a:stretch>
              <a:fillRect/>
            </a:stretch>
          </p:blipFill>
          <p:spPr bwMode="auto">
            <a:xfrm>
              <a:off x="762000" y="4876800"/>
              <a:ext cx="323850" cy="228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8914" name="Picture 10" descr="Water droplets"/>
          <p:cNvPicPr>
            <a:picLocks noChangeAspect="1" noChangeArrowheads="1"/>
          </p:cNvPicPr>
          <p:nvPr/>
        </p:nvPicPr>
        <p:blipFill>
          <a:blip r:embed="rId3"/>
          <a:srcRect/>
          <a:stretch>
            <a:fillRect/>
          </a:stretch>
        </p:blipFill>
        <p:spPr bwMode="auto">
          <a:xfrm>
            <a:off x="0" y="1676400"/>
            <a:ext cx="9115425" cy="4448175"/>
          </a:xfrm>
          <a:prstGeom prst="rect">
            <a:avLst/>
          </a:prstGeom>
          <a:noFill/>
          <a:ln w="9525">
            <a:noFill/>
            <a:miter lim="800000"/>
            <a:headEnd/>
            <a:tailEnd/>
          </a:ln>
        </p:spPr>
      </p:pic>
      <p:sp>
        <p:nvSpPr>
          <p:cNvPr id="38915" name="Rectangle 2"/>
          <p:cNvSpPr>
            <a:spLocks noGrp="1" noChangeArrowheads="1"/>
          </p:cNvSpPr>
          <p:nvPr>
            <p:ph type="title"/>
          </p:nvPr>
        </p:nvSpPr>
        <p:spPr>
          <a:xfrm>
            <a:off x="533400" y="152400"/>
            <a:ext cx="7772400" cy="990600"/>
          </a:xfrm>
        </p:spPr>
        <p:txBody>
          <a:bodyPr/>
          <a:lstStyle/>
          <a:p>
            <a:r>
              <a:rPr lang="en-US" sz="3200"/>
              <a:t>PortLand: Name Resolution …</a:t>
            </a:r>
            <a:endParaRPr lang="en-US" sz="3600"/>
          </a:p>
        </p:txBody>
      </p:sp>
      <p:sp>
        <p:nvSpPr>
          <p:cNvPr id="703491" name="Rectangle 3"/>
          <p:cNvSpPr>
            <a:spLocks noGrp="1" noChangeArrowheads="1"/>
          </p:cNvSpPr>
          <p:nvPr>
            <p:ph type="body" idx="1"/>
          </p:nvPr>
        </p:nvSpPr>
        <p:spPr>
          <a:xfrm>
            <a:off x="609600" y="990600"/>
            <a:ext cx="8153400" cy="762000"/>
          </a:xfrm>
        </p:spPr>
        <p:txBody>
          <a:bodyPr>
            <a:normAutofit/>
          </a:bodyPr>
          <a:lstStyle/>
          <a:p>
            <a:r>
              <a:rPr lang="en-US" sz="1800" dirty="0">
                <a:solidFill>
                  <a:srgbClr val="000000"/>
                </a:solidFill>
              </a:rPr>
              <a:t>Edge switch intercepts ARP messages from end hosts</a:t>
            </a:r>
          </a:p>
          <a:p>
            <a:r>
              <a:rPr lang="en-US" sz="1800" dirty="0">
                <a:solidFill>
                  <a:srgbClr val="000000"/>
                </a:solidFill>
              </a:rPr>
              <a:t> send request to fabric manager, which replies with PMAC</a:t>
            </a:r>
          </a:p>
          <a:p>
            <a:endParaRPr lang="en-US" sz="1800" dirty="0">
              <a:solidFill>
                <a:srgbClr val="000000"/>
              </a:solidFill>
            </a:endParaRPr>
          </a:p>
          <a:p>
            <a:pPr>
              <a:buFontTx/>
              <a:buNone/>
            </a:pPr>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p:txBody>
      </p:sp>
      <p:sp>
        <p:nvSpPr>
          <p:cNvPr id="38918" name="Slide Number Placeholder 3"/>
          <p:cNvSpPr>
            <a:spLocks noGrp="1"/>
          </p:cNvSpPr>
          <p:nvPr>
            <p:ph type="sldNum" sz="quarter" idx="10"/>
          </p:nvPr>
        </p:nvSpPr>
        <p:spPr>
          <a:xfrm>
            <a:off x="6858000" y="6172200"/>
            <a:ext cx="1905000" cy="457200"/>
          </a:xfrm>
          <a:noFill/>
        </p:spPr>
        <p:txBody>
          <a:bodyPr/>
          <a:lstStyle/>
          <a:p>
            <a:fld id="{058D3521-5673-064E-BD00-D7B41C698FF1}" type="slidenum">
              <a:rPr lang="en-US"/>
              <a:pPr/>
              <a:t>13</a:t>
            </a:fld>
            <a:endParaRPr lang="en-US"/>
          </a:p>
        </p:txBody>
      </p:sp>
      <p:grpSp>
        <p:nvGrpSpPr>
          <p:cNvPr id="2" name="Group 32"/>
          <p:cNvGrpSpPr>
            <a:grpSpLocks/>
          </p:cNvGrpSpPr>
          <p:nvPr/>
        </p:nvGrpSpPr>
        <p:grpSpPr bwMode="auto">
          <a:xfrm>
            <a:off x="0" y="2057400"/>
            <a:ext cx="5095875" cy="2066925"/>
            <a:chOff x="0" y="2057400"/>
            <a:chExt cx="5095875" cy="2066925"/>
          </a:xfrm>
        </p:grpSpPr>
        <p:cxnSp>
          <p:nvCxnSpPr>
            <p:cNvPr id="38920" name="Straight Arrow Connector 16"/>
            <p:cNvCxnSpPr>
              <a:cxnSpLocks noChangeShapeType="1"/>
            </p:cNvCxnSpPr>
            <p:nvPr/>
          </p:nvCxnSpPr>
          <p:spPr bwMode="auto">
            <a:xfrm flipV="1">
              <a:off x="533400" y="3962399"/>
              <a:ext cx="361950" cy="70202"/>
            </a:xfrm>
            <a:prstGeom prst="straightConnector1">
              <a:avLst/>
            </a:prstGeom>
            <a:noFill/>
            <a:ln w="9525">
              <a:noFill/>
              <a:round/>
              <a:headEnd/>
              <a:tailEnd type="arrow" w="med" len="med"/>
            </a:ln>
          </p:spPr>
        </p:cxnSp>
        <p:grpSp>
          <p:nvGrpSpPr>
            <p:cNvPr id="3" name="Group 10"/>
            <p:cNvGrpSpPr>
              <a:grpSpLocks/>
            </p:cNvGrpSpPr>
            <p:nvPr/>
          </p:nvGrpSpPr>
          <p:grpSpPr bwMode="auto">
            <a:xfrm>
              <a:off x="762000" y="3139248"/>
              <a:ext cx="2514600" cy="975553"/>
              <a:chOff x="762000" y="3760662"/>
              <a:chExt cx="2514600" cy="1344738"/>
            </a:xfrm>
          </p:grpSpPr>
          <p:cxnSp>
            <p:nvCxnSpPr>
              <p:cNvPr id="38929" name="Straight Arrow Connector 12"/>
              <p:cNvCxnSpPr>
                <a:cxnSpLocks noChangeShapeType="1"/>
              </p:cNvCxnSpPr>
              <p:nvPr/>
            </p:nvCxnSpPr>
            <p:spPr bwMode="auto">
              <a:xfrm rot="5400000">
                <a:off x="2968800" y="3993056"/>
                <a:ext cx="540194" cy="75406"/>
              </a:xfrm>
              <a:prstGeom prst="straightConnector1">
                <a:avLst/>
              </a:prstGeom>
              <a:noFill/>
              <a:ln w="9525">
                <a:noFill/>
                <a:round/>
                <a:headEnd/>
                <a:tailEnd type="arrow" w="med" len="med"/>
              </a:ln>
            </p:spPr>
          </p:cxnSp>
          <p:pic>
            <p:nvPicPr>
              <p:cNvPr id="38930" name="Picture 5" descr="Water droplets"/>
              <p:cNvPicPr>
                <a:picLocks noChangeAspect="1" noChangeArrowheads="1"/>
              </p:cNvPicPr>
              <p:nvPr/>
            </p:nvPicPr>
            <p:blipFill>
              <a:blip r:embed="rId4"/>
              <a:srcRect/>
              <a:stretch>
                <a:fillRect/>
              </a:stretch>
            </p:blipFill>
            <p:spPr bwMode="auto">
              <a:xfrm>
                <a:off x="762000" y="4876800"/>
                <a:ext cx="323850" cy="228600"/>
              </a:xfrm>
              <a:prstGeom prst="rect">
                <a:avLst/>
              </a:prstGeom>
              <a:noFill/>
              <a:ln w="9525">
                <a:noFill/>
                <a:miter lim="800000"/>
                <a:headEnd/>
                <a:tailEnd/>
              </a:ln>
            </p:spPr>
          </p:pic>
        </p:grpSp>
        <p:pic>
          <p:nvPicPr>
            <p:cNvPr id="38922" name="Picture 4" descr="Water droplets"/>
            <p:cNvPicPr>
              <a:picLocks noChangeAspect="1" noChangeArrowheads="1"/>
            </p:cNvPicPr>
            <p:nvPr/>
          </p:nvPicPr>
          <p:blipFill>
            <a:blip r:embed="rId5"/>
            <a:srcRect/>
            <a:stretch>
              <a:fillRect/>
            </a:stretch>
          </p:blipFill>
          <p:spPr bwMode="auto">
            <a:xfrm>
              <a:off x="4419600" y="3976254"/>
              <a:ext cx="676275" cy="148071"/>
            </a:xfrm>
            <a:prstGeom prst="rect">
              <a:avLst/>
            </a:prstGeom>
            <a:noFill/>
            <a:ln w="9525">
              <a:noFill/>
              <a:miter lim="800000"/>
              <a:headEnd/>
              <a:tailEnd/>
            </a:ln>
          </p:spPr>
        </p:pic>
        <p:pic>
          <p:nvPicPr>
            <p:cNvPr id="38923" name="Picture 5" descr="Water droplets"/>
            <p:cNvPicPr>
              <a:picLocks noChangeAspect="1" noChangeArrowheads="1"/>
            </p:cNvPicPr>
            <p:nvPr/>
          </p:nvPicPr>
          <p:blipFill>
            <a:blip r:embed="rId6"/>
            <a:srcRect/>
            <a:stretch>
              <a:fillRect/>
            </a:stretch>
          </p:blipFill>
          <p:spPr bwMode="auto">
            <a:xfrm>
              <a:off x="3505200" y="3976254"/>
              <a:ext cx="609600" cy="148071"/>
            </a:xfrm>
            <a:prstGeom prst="rect">
              <a:avLst/>
            </a:prstGeom>
            <a:noFill/>
            <a:ln w="9525">
              <a:noFill/>
              <a:miter lim="800000"/>
              <a:headEnd/>
              <a:tailEnd/>
            </a:ln>
          </p:spPr>
        </p:pic>
        <p:pic>
          <p:nvPicPr>
            <p:cNvPr id="38924" name="Picture 6" descr="Water droplets"/>
            <p:cNvPicPr>
              <a:picLocks noChangeAspect="1" noChangeArrowheads="1"/>
            </p:cNvPicPr>
            <p:nvPr/>
          </p:nvPicPr>
          <p:blipFill>
            <a:blip r:embed="rId6"/>
            <a:srcRect/>
            <a:stretch>
              <a:fillRect/>
            </a:stretch>
          </p:blipFill>
          <p:spPr bwMode="auto">
            <a:xfrm flipH="1">
              <a:off x="2438400" y="3976254"/>
              <a:ext cx="533400" cy="148071"/>
            </a:xfrm>
            <a:prstGeom prst="rect">
              <a:avLst/>
            </a:prstGeom>
            <a:noFill/>
            <a:ln w="9525">
              <a:noFill/>
              <a:miter lim="800000"/>
              <a:headEnd/>
              <a:tailEnd/>
            </a:ln>
          </p:spPr>
        </p:pic>
        <p:pic>
          <p:nvPicPr>
            <p:cNvPr id="38925" name="Picture 7" descr="Water droplets"/>
            <p:cNvPicPr>
              <a:picLocks noChangeAspect="1" noChangeArrowheads="1"/>
            </p:cNvPicPr>
            <p:nvPr/>
          </p:nvPicPr>
          <p:blipFill>
            <a:blip r:embed="rId6"/>
            <a:srcRect/>
            <a:stretch>
              <a:fillRect/>
            </a:stretch>
          </p:blipFill>
          <p:spPr bwMode="auto">
            <a:xfrm>
              <a:off x="1524000" y="3976254"/>
              <a:ext cx="495300" cy="148071"/>
            </a:xfrm>
            <a:prstGeom prst="rect">
              <a:avLst/>
            </a:prstGeom>
            <a:noFill/>
            <a:ln w="9525">
              <a:noFill/>
              <a:miter lim="800000"/>
              <a:headEnd/>
              <a:tailEnd/>
            </a:ln>
          </p:spPr>
        </p:pic>
        <p:pic>
          <p:nvPicPr>
            <p:cNvPr id="38926" name="Picture 8" descr="Water droplets"/>
            <p:cNvPicPr>
              <a:picLocks noChangeAspect="1" noChangeArrowheads="1"/>
            </p:cNvPicPr>
            <p:nvPr/>
          </p:nvPicPr>
          <p:blipFill>
            <a:blip r:embed="rId7"/>
            <a:srcRect/>
            <a:stretch>
              <a:fillRect/>
            </a:stretch>
          </p:blipFill>
          <p:spPr bwMode="auto">
            <a:xfrm>
              <a:off x="228600" y="3156336"/>
              <a:ext cx="304800" cy="929889"/>
            </a:xfrm>
            <a:prstGeom prst="rect">
              <a:avLst/>
            </a:prstGeom>
            <a:noFill/>
            <a:ln w="9525">
              <a:noFill/>
              <a:miter lim="800000"/>
              <a:headEnd/>
              <a:tailEnd/>
            </a:ln>
          </p:spPr>
        </p:pic>
        <p:pic>
          <p:nvPicPr>
            <p:cNvPr id="38927" name="Picture 7" descr="Water droplets"/>
            <p:cNvPicPr>
              <a:picLocks noChangeAspect="1" noChangeArrowheads="1"/>
            </p:cNvPicPr>
            <p:nvPr/>
          </p:nvPicPr>
          <p:blipFill>
            <a:blip r:embed="rId6"/>
            <a:srcRect/>
            <a:stretch>
              <a:fillRect/>
            </a:stretch>
          </p:blipFill>
          <p:spPr bwMode="auto">
            <a:xfrm>
              <a:off x="685800" y="3962399"/>
              <a:ext cx="419100" cy="125291"/>
            </a:xfrm>
            <a:prstGeom prst="rect">
              <a:avLst/>
            </a:prstGeom>
            <a:noFill/>
            <a:ln w="9525">
              <a:noFill/>
              <a:miter lim="800000"/>
              <a:headEnd/>
              <a:tailEnd/>
            </a:ln>
          </p:spPr>
        </p:pic>
        <p:pic>
          <p:nvPicPr>
            <p:cNvPr id="38928" name="Picture 9" descr="Water droplets"/>
            <p:cNvPicPr>
              <a:picLocks noChangeAspect="1" noChangeArrowheads="1"/>
            </p:cNvPicPr>
            <p:nvPr/>
          </p:nvPicPr>
          <p:blipFill>
            <a:blip r:embed="rId8"/>
            <a:srcRect/>
            <a:stretch>
              <a:fillRect/>
            </a:stretch>
          </p:blipFill>
          <p:spPr bwMode="auto">
            <a:xfrm>
              <a:off x="0" y="2057400"/>
              <a:ext cx="1219200" cy="13335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152400"/>
            <a:ext cx="7772400" cy="990600"/>
          </a:xfrm>
        </p:spPr>
        <p:txBody>
          <a:bodyPr/>
          <a:lstStyle/>
          <a:p>
            <a:r>
              <a:rPr lang="en-US" sz="3200"/>
              <a:t>PortLand: Fabric Manager</a:t>
            </a:r>
            <a:endParaRPr lang="en-US" sz="3600"/>
          </a:p>
        </p:txBody>
      </p:sp>
      <p:sp>
        <p:nvSpPr>
          <p:cNvPr id="703491" name="Rectangle 3"/>
          <p:cNvSpPr>
            <a:spLocks noGrp="1" noChangeArrowheads="1"/>
          </p:cNvSpPr>
          <p:nvPr>
            <p:ph type="body" idx="1"/>
          </p:nvPr>
        </p:nvSpPr>
        <p:spPr>
          <a:xfrm>
            <a:off x="609600" y="990600"/>
            <a:ext cx="8153400" cy="762000"/>
          </a:xfrm>
        </p:spPr>
        <p:txBody>
          <a:bodyPr>
            <a:normAutofit/>
          </a:bodyPr>
          <a:lstStyle/>
          <a:p>
            <a:r>
              <a:rPr lang="en-US" sz="1800" dirty="0">
                <a:solidFill>
                  <a:srgbClr val="000000"/>
                </a:solidFill>
              </a:rPr>
              <a:t>fabric manager: logically centralized, multi-homed server</a:t>
            </a:r>
          </a:p>
          <a:p>
            <a:r>
              <a:rPr lang="en-US" sz="1800" dirty="0">
                <a:solidFill>
                  <a:srgbClr val="000000"/>
                </a:solidFill>
              </a:rPr>
              <a:t> maintains topology and &lt;IP,PMAC&gt; mappings in “soft state”</a:t>
            </a:r>
          </a:p>
          <a:p>
            <a:endParaRPr lang="en-US" sz="1800" dirty="0">
              <a:solidFill>
                <a:srgbClr val="000000"/>
              </a:solidFill>
            </a:endParaRPr>
          </a:p>
          <a:p>
            <a:pPr>
              <a:buFontTx/>
              <a:buNone/>
            </a:pPr>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a:p>
            <a:endParaRPr lang="en-US" sz="1800" dirty="0">
              <a:solidFill>
                <a:srgbClr val="000000"/>
              </a:solidFill>
            </a:endParaRPr>
          </a:p>
          <a:p>
            <a:pPr>
              <a:buFontTx/>
              <a:buNone/>
            </a:pPr>
            <a:endParaRPr lang="en-US" sz="1800" dirty="0">
              <a:solidFill>
                <a:srgbClr val="000000"/>
              </a:solidFill>
            </a:endParaRPr>
          </a:p>
        </p:txBody>
      </p:sp>
      <p:sp>
        <p:nvSpPr>
          <p:cNvPr id="39941" name="Slide Number Placeholder 3"/>
          <p:cNvSpPr>
            <a:spLocks noGrp="1"/>
          </p:cNvSpPr>
          <p:nvPr>
            <p:ph type="sldNum" sz="quarter" idx="10"/>
          </p:nvPr>
        </p:nvSpPr>
        <p:spPr>
          <a:xfrm>
            <a:off x="6858000" y="6172200"/>
            <a:ext cx="1905000" cy="457200"/>
          </a:xfrm>
          <a:noFill/>
        </p:spPr>
        <p:txBody>
          <a:bodyPr/>
          <a:lstStyle/>
          <a:p>
            <a:fld id="{C2200A58-7FAE-AB4B-9A00-931227535B61}" type="slidenum">
              <a:rPr lang="en-US"/>
              <a:pPr/>
              <a:t>14</a:t>
            </a:fld>
            <a:endParaRPr lang="en-US"/>
          </a:p>
        </p:txBody>
      </p:sp>
      <p:pic>
        <p:nvPicPr>
          <p:cNvPr id="39942" name="Picture 2" descr="Water droplets"/>
          <p:cNvPicPr>
            <a:picLocks noChangeAspect="1" noChangeArrowheads="1"/>
          </p:cNvPicPr>
          <p:nvPr/>
        </p:nvPicPr>
        <p:blipFill>
          <a:blip r:embed="rId3"/>
          <a:srcRect/>
          <a:stretch>
            <a:fillRect/>
          </a:stretch>
        </p:blipFill>
        <p:spPr bwMode="auto">
          <a:xfrm>
            <a:off x="152400" y="1981200"/>
            <a:ext cx="8839200" cy="413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228600"/>
            <a:ext cx="7772400" cy="990600"/>
          </a:xfrm>
        </p:spPr>
        <p:txBody>
          <a:bodyPr>
            <a:normAutofit fontScale="90000"/>
          </a:bodyPr>
          <a:lstStyle/>
          <a:p>
            <a:r>
              <a:rPr lang="en-US" sz="3200"/>
              <a:t>Loop-free Forwarding </a:t>
            </a:r>
            <a:br>
              <a:rPr lang="en-US" sz="3200"/>
            </a:br>
            <a:r>
              <a:rPr lang="en-US" sz="3200"/>
              <a:t>and Fault-Tolerant Routing</a:t>
            </a:r>
            <a:endParaRPr lang="en-US" sz="3600"/>
          </a:p>
        </p:txBody>
      </p:sp>
      <p:sp>
        <p:nvSpPr>
          <p:cNvPr id="703491" name="Rectangle 3"/>
          <p:cNvSpPr>
            <a:spLocks noGrp="1" noChangeArrowheads="1"/>
          </p:cNvSpPr>
          <p:nvPr>
            <p:ph type="body" idx="1"/>
          </p:nvPr>
        </p:nvSpPr>
        <p:spPr>
          <a:xfrm>
            <a:off x="685800" y="1371600"/>
            <a:ext cx="8153400" cy="4343400"/>
          </a:xfrm>
        </p:spPr>
        <p:txBody>
          <a:bodyPr>
            <a:noAutofit/>
          </a:bodyPr>
          <a:lstStyle/>
          <a:p>
            <a:r>
              <a:rPr lang="en-US" sz="2400" dirty="0">
                <a:solidFill>
                  <a:srgbClr val="000000"/>
                </a:solidFill>
              </a:rPr>
              <a:t>Switches build forwarding tables based on their position</a:t>
            </a:r>
          </a:p>
          <a:p>
            <a:pPr lvl="1"/>
            <a:r>
              <a:rPr lang="en-US" sz="2400" dirty="0">
                <a:solidFill>
                  <a:srgbClr val="000000"/>
                </a:solidFill>
              </a:rPr>
              <a:t>edge, aggregation and core switches</a:t>
            </a:r>
          </a:p>
          <a:p>
            <a:r>
              <a:rPr lang="en-US" sz="2400" dirty="0">
                <a:solidFill>
                  <a:srgbClr val="000000"/>
                </a:solidFill>
              </a:rPr>
              <a:t> Use strict “up-down semantics” to ensure loop-free forwarding</a:t>
            </a:r>
          </a:p>
          <a:p>
            <a:pPr lvl="1"/>
            <a:r>
              <a:rPr lang="en-US" sz="2400" dirty="0">
                <a:solidFill>
                  <a:srgbClr val="000000"/>
                </a:solidFill>
              </a:rPr>
              <a:t>Load-balancing: use any ECMP path via flow hashing to ensure packet ordering</a:t>
            </a:r>
          </a:p>
          <a:p>
            <a:r>
              <a:rPr lang="en-US" sz="2400" dirty="0">
                <a:solidFill>
                  <a:srgbClr val="000000"/>
                </a:solidFill>
              </a:rPr>
              <a:t>Fault-tolerant routing:</a:t>
            </a:r>
          </a:p>
          <a:p>
            <a:pPr lvl="1"/>
            <a:r>
              <a:rPr lang="en-US" sz="2400" dirty="0">
                <a:solidFill>
                  <a:srgbClr val="000000"/>
                </a:solidFill>
              </a:rPr>
              <a:t>Mostly concerned with detecting failures</a:t>
            </a:r>
          </a:p>
          <a:p>
            <a:pPr lvl="1"/>
            <a:r>
              <a:rPr lang="en-US" sz="2400" dirty="0">
                <a:solidFill>
                  <a:srgbClr val="000000"/>
                </a:solidFill>
              </a:rPr>
              <a:t>Fabric manager maintains logical fault matrix with per-link connectivity info; inform affected switches</a:t>
            </a:r>
          </a:p>
          <a:p>
            <a:pPr lvl="1"/>
            <a:r>
              <a:rPr lang="en-US" sz="2400" dirty="0">
                <a:solidFill>
                  <a:srgbClr val="000000"/>
                </a:solidFill>
              </a:rPr>
              <a:t>Affected switches re-compute forwarding tables</a:t>
            </a:r>
          </a:p>
          <a:p>
            <a:pPr>
              <a:buFontTx/>
              <a:buNone/>
            </a:pPr>
            <a:endParaRPr lang="en-US" sz="2400" dirty="0">
              <a:solidFill>
                <a:srgbClr val="000000"/>
              </a:solidFill>
            </a:endParaRPr>
          </a:p>
          <a:p>
            <a:pPr>
              <a:buFontTx/>
              <a:buNone/>
            </a:pPr>
            <a:endParaRPr lang="en-US" sz="2400" dirty="0">
              <a:solidFill>
                <a:srgbClr val="000000"/>
              </a:solidFill>
            </a:endParaRPr>
          </a:p>
          <a:p>
            <a:pPr>
              <a:buFontTx/>
              <a:buNone/>
            </a:pPr>
            <a:endParaRPr lang="en-US" sz="2400" dirty="0">
              <a:solidFill>
                <a:srgbClr val="000000"/>
              </a:solidFill>
            </a:endParaRPr>
          </a:p>
          <a:p>
            <a:endParaRPr lang="en-US" sz="2400" dirty="0">
              <a:solidFill>
                <a:srgbClr val="000000"/>
              </a:solidFill>
            </a:endParaRPr>
          </a:p>
          <a:p>
            <a:pPr>
              <a:buFontTx/>
              <a:buNone/>
            </a:pPr>
            <a:endParaRPr lang="en-US" sz="2400" dirty="0">
              <a:solidFill>
                <a:srgbClr val="000000"/>
              </a:solidFill>
            </a:endParaRPr>
          </a:p>
          <a:p>
            <a:endParaRPr lang="en-US" sz="2400" dirty="0">
              <a:solidFill>
                <a:srgbClr val="000000"/>
              </a:solidFill>
            </a:endParaRPr>
          </a:p>
          <a:p>
            <a:pPr>
              <a:buFontTx/>
              <a:buNone/>
            </a:pPr>
            <a:endParaRPr lang="en-US" sz="2400" dirty="0">
              <a:solidFill>
                <a:srgbClr val="000000"/>
              </a:solidFill>
            </a:endParaRPr>
          </a:p>
        </p:txBody>
      </p:sp>
      <p:sp>
        <p:nvSpPr>
          <p:cNvPr id="40965" name="Slide Number Placeholder 3"/>
          <p:cNvSpPr>
            <a:spLocks noGrp="1"/>
          </p:cNvSpPr>
          <p:nvPr>
            <p:ph type="sldNum" sz="quarter" idx="10"/>
          </p:nvPr>
        </p:nvSpPr>
        <p:spPr>
          <a:xfrm>
            <a:off x="6858000" y="6172200"/>
            <a:ext cx="1905000" cy="457200"/>
          </a:xfrm>
          <a:noFill/>
        </p:spPr>
        <p:txBody>
          <a:bodyPr/>
          <a:lstStyle/>
          <a:p>
            <a:fld id="{1EC7068A-DDD2-6A4F-8A96-D6AD11FF0307}"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7"/>
          <p:cNvSpPr>
            <a:spLocks noGrp="1" noChangeArrowheads="1"/>
          </p:cNvSpPr>
          <p:nvPr>
            <p:ph type="sldNum" sz="quarter" idx="10"/>
          </p:nvPr>
        </p:nvSpPr>
        <p:spPr>
          <a:noFill/>
        </p:spPr>
        <p:txBody>
          <a:bodyPr/>
          <a:lstStyle/>
          <a:p>
            <a:fld id="{EB1D453F-BF19-4953-966F-49217F71B4D3}" type="slidenum">
              <a:rPr lang="en-GB" smtClean="0">
                <a:latin typeface="Arial" charset="0"/>
                <a:cs typeface="Arial" charset="0"/>
              </a:rPr>
              <a:pPr/>
              <a:t>16</a:t>
            </a:fld>
            <a:endParaRPr lang="en-GB" smtClean="0">
              <a:latin typeface="Arial" charset="0"/>
              <a:cs typeface="Arial" charset="0"/>
            </a:endParaRPr>
          </a:p>
        </p:txBody>
      </p:sp>
      <p:sp>
        <p:nvSpPr>
          <p:cNvPr id="64519" name="Rectangle 7"/>
          <p:cNvSpPr>
            <a:spLocks noChangeArrowheads="1"/>
          </p:cNvSpPr>
          <p:nvPr/>
        </p:nvSpPr>
        <p:spPr bwMode="auto">
          <a:xfrm>
            <a:off x="1143000" y="2133600"/>
            <a:ext cx="8305800" cy="990600"/>
          </a:xfrm>
          <a:prstGeom prst="rect">
            <a:avLst/>
          </a:prstGeom>
          <a:noFill/>
          <a:ln w="9525">
            <a:noFill/>
            <a:miter lim="800000"/>
            <a:headEnd/>
            <a:tailEnd/>
          </a:ln>
          <a:effectLst/>
        </p:spPr>
        <p:txBody>
          <a:bodyPr anchor="ctr"/>
          <a:lstStyle/>
          <a:p>
            <a:pPr defTabSz="914400" eaLnBrk="0" fontAlgn="base" hangingPunct="0">
              <a:lnSpc>
                <a:spcPct val="85000"/>
              </a:lnSpc>
              <a:spcBef>
                <a:spcPct val="10000"/>
              </a:spcBef>
              <a:spcAft>
                <a:spcPct val="0"/>
              </a:spcAft>
              <a:defRPr/>
            </a:pPr>
            <a:r>
              <a:rPr lang="en-US" altLang="zh-CN" sz="3100" dirty="0">
                <a:solidFill>
                  <a:srgbClr val="0000CC"/>
                </a:solidFill>
                <a:effectLst>
                  <a:outerShdw blurRad="38100" dist="38100" dir="2700000" algn="tl">
                    <a:srgbClr val="C0C0C0"/>
                  </a:outerShdw>
                </a:effectLst>
                <a:latin typeface="Arial" pitchFamily="34" charset="0"/>
                <a:ea typeface="宋体" pitchFamily="2" charset="-122"/>
                <a:cs typeface="Arial" pitchFamily="34" charset="0"/>
              </a:rPr>
              <a:t>c-Through: Part-time Optics in Data Centers</a:t>
            </a:r>
          </a:p>
        </p:txBody>
      </p:sp>
    </p:spTree>
  </p:cSld>
  <p:clrMapOvr>
    <a:masterClrMapping/>
  </p:clrMapOvr>
  <p:transition advTm="1535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Current solutions for increasing data center network bandwidth  </a:t>
            </a:r>
            <a:endParaRPr lang="en-US" dirty="0"/>
          </a:p>
        </p:txBody>
      </p:sp>
      <p:sp>
        <p:nvSpPr>
          <p:cNvPr id="5123" name="Slide Number Placeholder 3"/>
          <p:cNvSpPr>
            <a:spLocks noGrp="1"/>
          </p:cNvSpPr>
          <p:nvPr>
            <p:ph type="sldNum" sz="quarter" idx="10"/>
          </p:nvPr>
        </p:nvSpPr>
        <p:spPr>
          <a:noFill/>
        </p:spPr>
        <p:txBody>
          <a:bodyPr/>
          <a:lstStyle/>
          <a:p>
            <a:fld id="{4B2DBB06-B211-4A93-BA21-DF590569C489}" type="slidenum">
              <a:rPr lang="en-GB" smtClean="0">
                <a:latin typeface="Arial" charset="0"/>
                <a:cs typeface="Arial" charset="0"/>
              </a:rPr>
              <a:pPr/>
              <a:t>17</a:t>
            </a:fld>
            <a:endParaRPr lang="en-GB" smtClean="0">
              <a:latin typeface="Arial" charset="0"/>
              <a:cs typeface="Arial" charset="0"/>
            </a:endParaRPr>
          </a:p>
        </p:txBody>
      </p:sp>
      <p:grpSp>
        <p:nvGrpSpPr>
          <p:cNvPr id="3" name="Group 154"/>
          <p:cNvGrpSpPr>
            <a:grpSpLocks/>
          </p:cNvGrpSpPr>
          <p:nvPr/>
        </p:nvGrpSpPr>
        <p:grpSpPr bwMode="auto">
          <a:xfrm>
            <a:off x="3124200" y="1219200"/>
            <a:ext cx="2667000" cy="1676400"/>
            <a:chOff x="2688" y="1507"/>
            <a:chExt cx="2880" cy="1565"/>
          </a:xfrm>
        </p:grpSpPr>
        <p:sp>
          <p:nvSpPr>
            <p:cNvPr id="5751" name="Line 27"/>
            <p:cNvSpPr>
              <a:spLocks noChangeShapeType="1"/>
            </p:cNvSpPr>
            <p:nvPr/>
          </p:nvSpPr>
          <p:spPr bwMode="auto">
            <a:xfrm flipV="1">
              <a:off x="2976" y="2188"/>
              <a:ext cx="243" cy="30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2" name="Line 28"/>
            <p:cNvSpPr>
              <a:spLocks noChangeShapeType="1"/>
            </p:cNvSpPr>
            <p:nvPr/>
          </p:nvSpPr>
          <p:spPr bwMode="auto">
            <a:xfrm flipH="1" flipV="1">
              <a:off x="3353" y="2156"/>
              <a:ext cx="119" cy="34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3" name="Line 29"/>
            <p:cNvSpPr>
              <a:spLocks noChangeShapeType="1"/>
            </p:cNvSpPr>
            <p:nvPr/>
          </p:nvSpPr>
          <p:spPr bwMode="auto">
            <a:xfrm flipV="1">
              <a:off x="3894" y="2188"/>
              <a:ext cx="169" cy="31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4" name="Line 30"/>
            <p:cNvSpPr>
              <a:spLocks noChangeShapeType="1"/>
            </p:cNvSpPr>
            <p:nvPr/>
          </p:nvSpPr>
          <p:spPr bwMode="auto">
            <a:xfrm flipH="1" flipV="1">
              <a:off x="4217" y="2204"/>
              <a:ext cx="144" cy="32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5" name="Line 31"/>
            <p:cNvSpPr>
              <a:spLocks noChangeShapeType="1"/>
            </p:cNvSpPr>
            <p:nvPr/>
          </p:nvSpPr>
          <p:spPr bwMode="auto">
            <a:xfrm flipV="1">
              <a:off x="4793" y="2204"/>
              <a:ext cx="96" cy="32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6" name="Line 32"/>
            <p:cNvSpPr>
              <a:spLocks noChangeShapeType="1"/>
            </p:cNvSpPr>
            <p:nvPr/>
          </p:nvSpPr>
          <p:spPr bwMode="auto">
            <a:xfrm flipH="1" flipV="1">
              <a:off x="5136" y="2160"/>
              <a:ext cx="240" cy="33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7" name="Line 33"/>
            <p:cNvSpPr>
              <a:spLocks noChangeShapeType="1"/>
            </p:cNvSpPr>
            <p:nvPr/>
          </p:nvSpPr>
          <p:spPr bwMode="auto">
            <a:xfrm flipV="1">
              <a:off x="3353" y="1628"/>
              <a:ext cx="672" cy="43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8" name="Line 34"/>
            <p:cNvSpPr>
              <a:spLocks noChangeShapeType="1"/>
            </p:cNvSpPr>
            <p:nvPr/>
          </p:nvSpPr>
          <p:spPr bwMode="auto">
            <a:xfrm>
              <a:off x="4121" y="1580"/>
              <a:ext cx="0" cy="5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9" name="Line 35"/>
            <p:cNvSpPr>
              <a:spLocks noChangeShapeType="1"/>
            </p:cNvSpPr>
            <p:nvPr/>
          </p:nvSpPr>
          <p:spPr bwMode="auto">
            <a:xfrm>
              <a:off x="4217" y="1628"/>
              <a:ext cx="768" cy="4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760" name="Picture 54"/>
            <p:cNvPicPr>
              <a:picLocks noChangeAspect="1" noChangeArrowheads="1"/>
            </p:cNvPicPr>
            <p:nvPr/>
          </p:nvPicPr>
          <p:blipFill>
            <a:blip r:embed="rId4"/>
            <a:srcRect/>
            <a:stretch>
              <a:fillRect/>
            </a:stretch>
          </p:blipFill>
          <p:spPr bwMode="auto">
            <a:xfrm>
              <a:off x="4848" y="2031"/>
              <a:ext cx="401" cy="173"/>
            </a:xfrm>
            <a:prstGeom prst="rect">
              <a:avLst/>
            </a:prstGeom>
            <a:noFill/>
            <a:ln w="9525">
              <a:noFill/>
              <a:miter lim="800000"/>
              <a:headEnd/>
              <a:tailEnd/>
            </a:ln>
          </p:spPr>
        </p:pic>
        <p:pic>
          <p:nvPicPr>
            <p:cNvPr id="5761" name="Picture 56" descr="D:\research\data-center\HotNets\rack.JPG"/>
            <p:cNvPicPr>
              <a:picLocks noChangeAspect="1" noChangeArrowheads="1"/>
            </p:cNvPicPr>
            <p:nvPr/>
          </p:nvPicPr>
          <p:blipFill>
            <a:blip r:embed="rId5"/>
            <a:srcRect/>
            <a:stretch>
              <a:fillRect/>
            </a:stretch>
          </p:blipFill>
          <p:spPr bwMode="auto">
            <a:xfrm>
              <a:off x="2688" y="2817"/>
              <a:ext cx="480" cy="255"/>
            </a:xfrm>
            <a:prstGeom prst="rect">
              <a:avLst/>
            </a:prstGeom>
            <a:noFill/>
            <a:ln w="9525">
              <a:noFill/>
              <a:miter lim="800000"/>
              <a:headEnd/>
              <a:tailEnd/>
            </a:ln>
          </p:spPr>
        </p:pic>
        <p:sp>
          <p:nvSpPr>
            <p:cNvPr id="5762" name="Line 63"/>
            <p:cNvSpPr>
              <a:spLocks noChangeShapeType="1"/>
            </p:cNvSpPr>
            <p:nvPr/>
          </p:nvSpPr>
          <p:spPr bwMode="auto">
            <a:xfrm flipH="1">
              <a:off x="274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3" name="Line 70"/>
            <p:cNvSpPr>
              <a:spLocks noChangeShapeType="1"/>
            </p:cNvSpPr>
            <p:nvPr/>
          </p:nvSpPr>
          <p:spPr bwMode="auto">
            <a:xfrm flipH="1">
              <a:off x="279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4" name="Line 71"/>
            <p:cNvSpPr>
              <a:spLocks noChangeShapeType="1"/>
            </p:cNvSpPr>
            <p:nvPr/>
          </p:nvSpPr>
          <p:spPr bwMode="auto">
            <a:xfrm flipH="1">
              <a:off x="283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5" name="Line 72"/>
            <p:cNvSpPr>
              <a:spLocks noChangeShapeType="1"/>
            </p:cNvSpPr>
            <p:nvPr/>
          </p:nvSpPr>
          <p:spPr bwMode="auto">
            <a:xfrm flipH="1">
              <a:off x="287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6" name="Line 73"/>
            <p:cNvSpPr>
              <a:spLocks noChangeShapeType="1"/>
            </p:cNvSpPr>
            <p:nvPr/>
          </p:nvSpPr>
          <p:spPr bwMode="auto">
            <a:xfrm flipH="1">
              <a:off x="290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7" name="Line 74"/>
            <p:cNvSpPr>
              <a:spLocks noChangeShapeType="1"/>
            </p:cNvSpPr>
            <p:nvPr/>
          </p:nvSpPr>
          <p:spPr bwMode="auto">
            <a:xfrm flipH="1">
              <a:off x="293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8" name="Line 75"/>
            <p:cNvSpPr>
              <a:spLocks noChangeShapeType="1"/>
            </p:cNvSpPr>
            <p:nvPr/>
          </p:nvSpPr>
          <p:spPr bwMode="auto">
            <a:xfrm>
              <a:off x="293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69" name="Line 76"/>
            <p:cNvSpPr>
              <a:spLocks noChangeShapeType="1"/>
            </p:cNvSpPr>
            <p:nvPr/>
          </p:nvSpPr>
          <p:spPr bwMode="auto">
            <a:xfrm>
              <a:off x="293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0" name="Line 77"/>
            <p:cNvSpPr>
              <a:spLocks noChangeShapeType="1"/>
            </p:cNvSpPr>
            <p:nvPr/>
          </p:nvSpPr>
          <p:spPr bwMode="auto">
            <a:xfrm>
              <a:off x="293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1" name="Line 78"/>
            <p:cNvSpPr>
              <a:spLocks noChangeShapeType="1"/>
            </p:cNvSpPr>
            <p:nvPr/>
          </p:nvSpPr>
          <p:spPr bwMode="auto">
            <a:xfrm>
              <a:off x="293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2" name="Line 79"/>
            <p:cNvSpPr>
              <a:spLocks noChangeShapeType="1"/>
            </p:cNvSpPr>
            <p:nvPr/>
          </p:nvSpPr>
          <p:spPr bwMode="auto">
            <a:xfrm>
              <a:off x="293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3" name="Line 80"/>
            <p:cNvSpPr>
              <a:spLocks noChangeShapeType="1"/>
            </p:cNvSpPr>
            <p:nvPr/>
          </p:nvSpPr>
          <p:spPr bwMode="auto">
            <a:xfrm>
              <a:off x="293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774" name="Picture 11"/>
            <p:cNvPicPr>
              <a:picLocks noChangeAspect="1" noChangeArrowheads="1"/>
            </p:cNvPicPr>
            <p:nvPr/>
          </p:nvPicPr>
          <p:blipFill>
            <a:blip r:embed="rId4"/>
            <a:srcRect/>
            <a:stretch>
              <a:fillRect/>
            </a:stretch>
          </p:blipFill>
          <p:spPr bwMode="auto">
            <a:xfrm>
              <a:off x="2751" y="2470"/>
              <a:ext cx="394" cy="170"/>
            </a:xfrm>
            <a:prstGeom prst="rect">
              <a:avLst/>
            </a:prstGeom>
            <a:noFill/>
            <a:ln w="9525">
              <a:noFill/>
              <a:miter lim="800000"/>
              <a:headEnd/>
              <a:tailEnd/>
            </a:ln>
          </p:spPr>
        </p:pic>
        <p:pic>
          <p:nvPicPr>
            <p:cNvPr id="5775" name="Picture 81" descr="D:\research\data-center\HotNets\rack.JPG"/>
            <p:cNvPicPr>
              <a:picLocks noChangeAspect="1" noChangeArrowheads="1"/>
            </p:cNvPicPr>
            <p:nvPr/>
          </p:nvPicPr>
          <p:blipFill>
            <a:blip r:embed="rId5"/>
            <a:srcRect/>
            <a:stretch>
              <a:fillRect/>
            </a:stretch>
          </p:blipFill>
          <p:spPr bwMode="auto">
            <a:xfrm>
              <a:off x="3168" y="2817"/>
              <a:ext cx="480" cy="255"/>
            </a:xfrm>
            <a:prstGeom prst="rect">
              <a:avLst/>
            </a:prstGeom>
            <a:noFill/>
            <a:ln w="9525">
              <a:noFill/>
              <a:miter lim="800000"/>
              <a:headEnd/>
              <a:tailEnd/>
            </a:ln>
          </p:spPr>
        </p:pic>
        <p:sp>
          <p:nvSpPr>
            <p:cNvPr id="5776" name="Line 82"/>
            <p:cNvSpPr>
              <a:spLocks noChangeShapeType="1"/>
            </p:cNvSpPr>
            <p:nvPr/>
          </p:nvSpPr>
          <p:spPr bwMode="auto">
            <a:xfrm flipH="1">
              <a:off x="322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7" name="Line 83"/>
            <p:cNvSpPr>
              <a:spLocks noChangeShapeType="1"/>
            </p:cNvSpPr>
            <p:nvPr/>
          </p:nvSpPr>
          <p:spPr bwMode="auto">
            <a:xfrm flipH="1">
              <a:off x="327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8" name="Line 84"/>
            <p:cNvSpPr>
              <a:spLocks noChangeShapeType="1"/>
            </p:cNvSpPr>
            <p:nvPr/>
          </p:nvSpPr>
          <p:spPr bwMode="auto">
            <a:xfrm flipH="1">
              <a:off x="331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79" name="Line 85"/>
            <p:cNvSpPr>
              <a:spLocks noChangeShapeType="1"/>
            </p:cNvSpPr>
            <p:nvPr/>
          </p:nvSpPr>
          <p:spPr bwMode="auto">
            <a:xfrm flipH="1">
              <a:off x="335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0" name="Line 86"/>
            <p:cNvSpPr>
              <a:spLocks noChangeShapeType="1"/>
            </p:cNvSpPr>
            <p:nvPr/>
          </p:nvSpPr>
          <p:spPr bwMode="auto">
            <a:xfrm flipH="1">
              <a:off x="338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1" name="Line 87"/>
            <p:cNvSpPr>
              <a:spLocks noChangeShapeType="1"/>
            </p:cNvSpPr>
            <p:nvPr/>
          </p:nvSpPr>
          <p:spPr bwMode="auto">
            <a:xfrm flipH="1">
              <a:off x="341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2" name="Line 88"/>
            <p:cNvSpPr>
              <a:spLocks noChangeShapeType="1"/>
            </p:cNvSpPr>
            <p:nvPr/>
          </p:nvSpPr>
          <p:spPr bwMode="auto">
            <a:xfrm>
              <a:off x="341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3" name="Line 89"/>
            <p:cNvSpPr>
              <a:spLocks noChangeShapeType="1"/>
            </p:cNvSpPr>
            <p:nvPr/>
          </p:nvSpPr>
          <p:spPr bwMode="auto">
            <a:xfrm>
              <a:off x="341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4" name="Line 90"/>
            <p:cNvSpPr>
              <a:spLocks noChangeShapeType="1"/>
            </p:cNvSpPr>
            <p:nvPr/>
          </p:nvSpPr>
          <p:spPr bwMode="auto">
            <a:xfrm>
              <a:off x="341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5" name="Line 91"/>
            <p:cNvSpPr>
              <a:spLocks noChangeShapeType="1"/>
            </p:cNvSpPr>
            <p:nvPr/>
          </p:nvSpPr>
          <p:spPr bwMode="auto">
            <a:xfrm>
              <a:off x="341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6" name="Line 92"/>
            <p:cNvSpPr>
              <a:spLocks noChangeShapeType="1"/>
            </p:cNvSpPr>
            <p:nvPr/>
          </p:nvSpPr>
          <p:spPr bwMode="auto">
            <a:xfrm>
              <a:off x="341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87" name="Line 93"/>
            <p:cNvSpPr>
              <a:spLocks noChangeShapeType="1"/>
            </p:cNvSpPr>
            <p:nvPr/>
          </p:nvSpPr>
          <p:spPr bwMode="auto">
            <a:xfrm>
              <a:off x="341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788" name="Picture 94"/>
            <p:cNvPicPr>
              <a:picLocks noChangeAspect="1" noChangeArrowheads="1"/>
            </p:cNvPicPr>
            <p:nvPr/>
          </p:nvPicPr>
          <p:blipFill>
            <a:blip r:embed="rId4"/>
            <a:srcRect/>
            <a:stretch>
              <a:fillRect/>
            </a:stretch>
          </p:blipFill>
          <p:spPr bwMode="auto">
            <a:xfrm>
              <a:off x="3231" y="2470"/>
              <a:ext cx="394" cy="170"/>
            </a:xfrm>
            <a:prstGeom prst="rect">
              <a:avLst/>
            </a:prstGeom>
            <a:noFill/>
            <a:ln w="9525">
              <a:noFill/>
              <a:miter lim="800000"/>
              <a:headEnd/>
              <a:tailEnd/>
            </a:ln>
          </p:spPr>
        </p:pic>
        <p:pic>
          <p:nvPicPr>
            <p:cNvPr id="5789" name="Picture 95" descr="D:\research\data-center\HotNets\rack.JPG"/>
            <p:cNvPicPr>
              <a:picLocks noChangeAspect="1" noChangeArrowheads="1"/>
            </p:cNvPicPr>
            <p:nvPr/>
          </p:nvPicPr>
          <p:blipFill>
            <a:blip r:embed="rId5"/>
            <a:srcRect/>
            <a:stretch>
              <a:fillRect/>
            </a:stretch>
          </p:blipFill>
          <p:spPr bwMode="auto">
            <a:xfrm>
              <a:off x="3648" y="2817"/>
              <a:ext cx="480" cy="255"/>
            </a:xfrm>
            <a:prstGeom prst="rect">
              <a:avLst/>
            </a:prstGeom>
            <a:noFill/>
            <a:ln w="9525">
              <a:noFill/>
              <a:miter lim="800000"/>
              <a:headEnd/>
              <a:tailEnd/>
            </a:ln>
          </p:spPr>
        </p:pic>
        <p:sp>
          <p:nvSpPr>
            <p:cNvPr id="5790" name="Line 96"/>
            <p:cNvSpPr>
              <a:spLocks noChangeShapeType="1"/>
            </p:cNvSpPr>
            <p:nvPr/>
          </p:nvSpPr>
          <p:spPr bwMode="auto">
            <a:xfrm flipH="1">
              <a:off x="370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1" name="Line 97"/>
            <p:cNvSpPr>
              <a:spLocks noChangeShapeType="1"/>
            </p:cNvSpPr>
            <p:nvPr/>
          </p:nvSpPr>
          <p:spPr bwMode="auto">
            <a:xfrm flipH="1">
              <a:off x="375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2" name="Line 98"/>
            <p:cNvSpPr>
              <a:spLocks noChangeShapeType="1"/>
            </p:cNvSpPr>
            <p:nvPr/>
          </p:nvSpPr>
          <p:spPr bwMode="auto">
            <a:xfrm flipH="1">
              <a:off x="379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3" name="Line 99"/>
            <p:cNvSpPr>
              <a:spLocks noChangeShapeType="1"/>
            </p:cNvSpPr>
            <p:nvPr/>
          </p:nvSpPr>
          <p:spPr bwMode="auto">
            <a:xfrm flipH="1">
              <a:off x="383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4" name="Line 100"/>
            <p:cNvSpPr>
              <a:spLocks noChangeShapeType="1"/>
            </p:cNvSpPr>
            <p:nvPr/>
          </p:nvSpPr>
          <p:spPr bwMode="auto">
            <a:xfrm flipH="1">
              <a:off x="386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5" name="Line 101"/>
            <p:cNvSpPr>
              <a:spLocks noChangeShapeType="1"/>
            </p:cNvSpPr>
            <p:nvPr/>
          </p:nvSpPr>
          <p:spPr bwMode="auto">
            <a:xfrm flipH="1">
              <a:off x="389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6" name="Line 102"/>
            <p:cNvSpPr>
              <a:spLocks noChangeShapeType="1"/>
            </p:cNvSpPr>
            <p:nvPr/>
          </p:nvSpPr>
          <p:spPr bwMode="auto">
            <a:xfrm>
              <a:off x="389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7" name="Line 103"/>
            <p:cNvSpPr>
              <a:spLocks noChangeShapeType="1"/>
            </p:cNvSpPr>
            <p:nvPr/>
          </p:nvSpPr>
          <p:spPr bwMode="auto">
            <a:xfrm>
              <a:off x="389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8" name="Line 104"/>
            <p:cNvSpPr>
              <a:spLocks noChangeShapeType="1"/>
            </p:cNvSpPr>
            <p:nvPr/>
          </p:nvSpPr>
          <p:spPr bwMode="auto">
            <a:xfrm>
              <a:off x="389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99" name="Line 105"/>
            <p:cNvSpPr>
              <a:spLocks noChangeShapeType="1"/>
            </p:cNvSpPr>
            <p:nvPr/>
          </p:nvSpPr>
          <p:spPr bwMode="auto">
            <a:xfrm>
              <a:off x="389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0" name="Line 106"/>
            <p:cNvSpPr>
              <a:spLocks noChangeShapeType="1"/>
            </p:cNvSpPr>
            <p:nvPr/>
          </p:nvSpPr>
          <p:spPr bwMode="auto">
            <a:xfrm>
              <a:off x="389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1" name="Line 107"/>
            <p:cNvSpPr>
              <a:spLocks noChangeShapeType="1"/>
            </p:cNvSpPr>
            <p:nvPr/>
          </p:nvSpPr>
          <p:spPr bwMode="auto">
            <a:xfrm>
              <a:off x="389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802" name="Picture 108"/>
            <p:cNvPicPr>
              <a:picLocks noChangeAspect="1" noChangeArrowheads="1"/>
            </p:cNvPicPr>
            <p:nvPr/>
          </p:nvPicPr>
          <p:blipFill>
            <a:blip r:embed="rId4"/>
            <a:srcRect/>
            <a:stretch>
              <a:fillRect/>
            </a:stretch>
          </p:blipFill>
          <p:spPr bwMode="auto">
            <a:xfrm>
              <a:off x="3711" y="2470"/>
              <a:ext cx="394" cy="170"/>
            </a:xfrm>
            <a:prstGeom prst="rect">
              <a:avLst/>
            </a:prstGeom>
            <a:noFill/>
            <a:ln w="9525">
              <a:noFill/>
              <a:miter lim="800000"/>
              <a:headEnd/>
              <a:tailEnd/>
            </a:ln>
          </p:spPr>
        </p:pic>
        <p:pic>
          <p:nvPicPr>
            <p:cNvPr id="5803" name="Picture 109" descr="D:\research\data-center\HotNets\rack.JPG"/>
            <p:cNvPicPr>
              <a:picLocks noChangeAspect="1" noChangeArrowheads="1"/>
            </p:cNvPicPr>
            <p:nvPr/>
          </p:nvPicPr>
          <p:blipFill>
            <a:blip r:embed="rId5"/>
            <a:srcRect/>
            <a:stretch>
              <a:fillRect/>
            </a:stretch>
          </p:blipFill>
          <p:spPr bwMode="auto">
            <a:xfrm>
              <a:off x="4128" y="2817"/>
              <a:ext cx="480" cy="255"/>
            </a:xfrm>
            <a:prstGeom prst="rect">
              <a:avLst/>
            </a:prstGeom>
            <a:noFill/>
            <a:ln w="9525">
              <a:noFill/>
              <a:miter lim="800000"/>
              <a:headEnd/>
              <a:tailEnd/>
            </a:ln>
          </p:spPr>
        </p:pic>
        <p:sp>
          <p:nvSpPr>
            <p:cNvPr id="5804" name="Line 110"/>
            <p:cNvSpPr>
              <a:spLocks noChangeShapeType="1"/>
            </p:cNvSpPr>
            <p:nvPr/>
          </p:nvSpPr>
          <p:spPr bwMode="auto">
            <a:xfrm flipH="1">
              <a:off x="418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5" name="Line 111"/>
            <p:cNvSpPr>
              <a:spLocks noChangeShapeType="1"/>
            </p:cNvSpPr>
            <p:nvPr/>
          </p:nvSpPr>
          <p:spPr bwMode="auto">
            <a:xfrm flipH="1">
              <a:off x="423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6" name="Line 112"/>
            <p:cNvSpPr>
              <a:spLocks noChangeShapeType="1"/>
            </p:cNvSpPr>
            <p:nvPr/>
          </p:nvSpPr>
          <p:spPr bwMode="auto">
            <a:xfrm flipH="1">
              <a:off x="427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7" name="Line 113"/>
            <p:cNvSpPr>
              <a:spLocks noChangeShapeType="1"/>
            </p:cNvSpPr>
            <p:nvPr/>
          </p:nvSpPr>
          <p:spPr bwMode="auto">
            <a:xfrm flipH="1">
              <a:off x="431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8" name="Line 114"/>
            <p:cNvSpPr>
              <a:spLocks noChangeShapeType="1"/>
            </p:cNvSpPr>
            <p:nvPr/>
          </p:nvSpPr>
          <p:spPr bwMode="auto">
            <a:xfrm flipH="1">
              <a:off x="434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09" name="Line 115"/>
            <p:cNvSpPr>
              <a:spLocks noChangeShapeType="1"/>
            </p:cNvSpPr>
            <p:nvPr/>
          </p:nvSpPr>
          <p:spPr bwMode="auto">
            <a:xfrm flipH="1">
              <a:off x="437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0" name="Line 116"/>
            <p:cNvSpPr>
              <a:spLocks noChangeShapeType="1"/>
            </p:cNvSpPr>
            <p:nvPr/>
          </p:nvSpPr>
          <p:spPr bwMode="auto">
            <a:xfrm>
              <a:off x="437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1" name="Line 117"/>
            <p:cNvSpPr>
              <a:spLocks noChangeShapeType="1"/>
            </p:cNvSpPr>
            <p:nvPr/>
          </p:nvSpPr>
          <p:spPr bwMode="auto">
            <a:xfrm>
              <a:off x="437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2" name="Line 118"/>
            <p:cNvSpPr>
              <a:spLocks noChangeShapeType="1"/>
            </p:cNvSpPr>
            <p:nvPr/>
          </p:nvSpPr>
          <p:spPr bwMode="auto">
            <a:xfrm>
              <a:off x="437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3" name="Line 119"/>
            <p:cNvSpPr>
              <a:spLocks noChangeShapeType="1"/>
            </p:cNvSpPr>
            <p:nvPr/>
          </p:nvSpPr>
          <p:spPr bwMode="auto">
            <a:xfrm>
              <a:off x="437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4" name="Line 120"/>
            <p:cNvSpPr>
              <a:spLocks noChangeShapeType="1"/>
            </p:cNvSpPr>
            <p:nvPr/>
          </p:nvSpPr>
          <p:spPr bwMode="auto">
            <a:xfrm>
              <a:off x="437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5" name="Line 121"/>
            <p:cNvSpPr>
              <a:spLocks noChangeShapeType="1"/>
            </p:cNvSpPr>
            <p:nvPr/>
          </p:nvSpPr>
          <p:spPr bwMode="auto">
            <a:xfrm>
              <a:off x="437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816" name="Picture 122"/>
            <p:cNvPicPr>
              <a:picLocks noChangeAspect="1" noChangeArrowheads="1"/>
            </p:cNvPicPr>
            <p:nvPr/>
          </p:nvPicPr>
          <p:blipFill>
            <a:blip r:embed="rId4"/>
            <a:srcRect/>
            <a:stretch>
              <a:fillRect/>
            </a:stretch>
          </p:blipFill>
          <p:spPr bwMode="auto">
            <a:xfrm>
              <a:off x="4191" y="2470"/>
              <a:ext cx="394" cy="170"/>
            </a:xfrm>
            <a:prstGeom prst="rect">
              <a:avLst/>
            </a:prstGeom>
            <a:noFill/>
            <a:ln w="9525">
              <a:noFill/>
              <a:miter lim="800000"/>
              <a:headEnd/>
              <a:tailEnd/>
            </a:ln>
          </p:spPr>
        </p:pic>
        <p:pic>
          <p:nvPicPr>
            <p:cNvPr id="5817" name="Picture 123" descr="D:\research\data-center\HotNets\rack.JPG"/>
            <p:cNvPicPr>
              <a:picLocks noChangeAspect="1" noChangeArrowheads="1"/>
            </p:cNvPicPr>
            <p:nvPr/>
          </p:nvPicPr>
          <p:blipFill>
            <a:blip r:embed="rId5"/>
            <a:srcRect/>
            <a:stretch>
              <a:fillRect/>
            </a:stretch>
          </p:blipFill>
          <p:spPr bwMode="auto">
            <a:xfrm>
              <a:off x="4608" y="2817"/>
              <a:ext cx="480" cy="255"/>
            </a:xfrm>
            <a:prstGeom prst="rect">
              <a:avLst/>
            </a:prstGeom>
            <a:noFill/>
            <a:ln w="9525">
              <a:noFill/>
              <a:miter lim="800000"/>
              <a:headEnd/>
              <a:tailEnd/>
            </a:ln>
          </p:spPr>
        </p:pic>
        <p:sp>
          <p:nvSpPr>
            <p:cNvPr id="5818" name="Line 124"/>
            <p:cNvSpPr>
              <a:spLocks noChangeShapeType="1"/>
            </p:cNvSpPr>
            <p:nvPr/>
          </p:nvSpPr>
          <p:spPr bwMode="auto">
            <a:xfrm flipH="1">
              <a:off x="466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19" name="Line 125"/>
            <p:cNvSpPr>
              <a:spLocks noChangeShapeType="1"/>
            </p:cNvSpPr>
            <p:nvPr/>
          </p:nvSpPr>
          <p:spPr bwMode="auto">
            <a:xfrm flipH="1">
              <a:off x="471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0" name="Line 126"/>
            <p:cNvSpPr>
              <a:spLocks noChangeShapeType="1"/>
            </p:cNvSpPr>
            <p:nvPr/>
          </p:nvSpPr>
          <p:spPr bwMode="auto">
            <a:xfrm flipH="1">
              <a:off x="475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1" name="Line 127"/>
            <p:cNvSpPr>
              <a:spLocks noChangeShapeType="1"/>
            </p:cNvSpPr>
            <p:nvPr/>
          </p:nvSpPr>
          <p:spPr bwMode="auto">
            <a:xfrm flipH="1">
              <a:off x="479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2" name="Line 128"/>
            <p:cNvSpPr>
              <a:spLocks noChangeShapeType="1"/>
            </p:cNvSpPr>
            <p:nvPr/>
          </p:nvSpPr>
          <p:spPr bwMode="auto">
            <a:xfrm flipH="1">
              <a:off x="482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3" name="Line 129"/>
            <p:cNvSpPr>
              <a:spLocks noChangeShapeType="1"/>
            </p:cNvSpPr>
            <p:nvPr/>
          </p:nvSpPr>
          <p:spPr bwMode="auto">
            <a:xfrm flipH="1">
              <a:off x="485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4" name="Line 130"/>
            <p:cNvSpPr>
              <a:spLocks noChangeShapeType="1"/>
            </p:cNvSpPr>
            <p:nvPr/>
          </p:nvSpPr>
          <p:spPr bwMode="auto">
            <a:xfrm>
              <a:off x="485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5" name="Line 131"/>
            <p:cNvSpPr>
              <a:spLocks noChangeShapeType="1"/>
            </p:cNvSpPr>
            <p:nvPr/>
          </p:nvSpPr>
          <p:spPr bwMode="auto">
            <a:xfrm>
              <a:off x="485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6" name="Line 132"/>
            <p:cNvSpPr>
              <a:spLocks noChangeShapeType="1"/>
            </p:cNvSpPr>
            <p:nvPr/>
          </p:nvSpPr>
          <p:spPr bwMode="auto">
            <a:xfrm>
              <a:off x="485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7" name="Line 133"/>
            <p:cNvSpPr>
              <a:spLocks noChangeShapeType="1"/>
            </p:cNvSpPr>
            <p:nvPr/>
          </p:nvSpPr>
          <p:spPr bwMode="auto">
            <a:xfrm>
              <a:off x="485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8" name="Line 134"/>
            <p:cNvSpPr>
              <a:spLocks noChangeShapeType="1"/>
            </p:cNvSpPr>
            <p:nvPr/>
          </p:nvSpPr>
          <p:spPr bwMode="auto">
            <a:xfrm>
              <a:off x="485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29" name="Line 135"/>
            <p:cNvSpPr>
              <a:spLocks noChangeShapeType="1"/>
            </p:cNvSpPr>
            <p:nvPr/>
          </p:nvSpPr>
          <p:spPr bwMode="auto">
            <a:xfrm>
              <a:off x="485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830" name="Picture 136"/>
            <p:cNvPicPr>
              <a:picLocks noChangeAspect="1" noChangeArrowheads="1"/>
            </p:cNvPicPr>
            <p:nvPr/>
          </p:nvPicPr>
          <p:blipFill>
            <a:blip r:embed="rId4"/>
            <a:srcRect/>
            <a:stretch>
              <a:fillRect/>
            </a:stretch>
          </p:blipFill>
          <p:spPr bwMode="auto">
            <a:xfrm>
              <a:off x="4671" y="2470"/>
              <a:ext cx="394" cy="170"/>
            </a:xfrm>
            <a:prstGeom prst="rect">
              <a:avLst/>
            </a:prstGeom>
            <a:noFill/>
            <a:ln w="9525">
              <a:noFill/>
              <a:miter lim="800000"/>
              <a:headEnd/>
              <a:tailEnd/>
            </a:ln>
          </p:spPr>
        </p:pic>
        <p:pic>
          <p:nvPicPr>
            <p:cNvPr id="5831" name="Picture 137" descr="D:\research\data-center\HotNets\rack.JPG"/>
            <p:cNvPicPr>
              <a:picLocks noChangeAspect="1" noChangeArrowheads="1"/>
            </p:cNvPicPr>
            <p:nvPr/>
          </p:nvPicPr>
          <p:blipFill>
            <a:blip r:embed="rId5"/>
            <a:srcRect/>
            <a:stretch>
              <a:fillRect/>
            </a:stretch>
          </p:blipFill>
          <p:spPr bwMode="auto">
            <a:xfrm>
              <a:off x="5088" y="2817"/>
              <a:ext cx="480" cy="255"/>
            </a:xfrm>
            <a:prstGeom prst="rect">
              <a:avLst/>
            </a:prstGeom>
            <a:noFill/>
            <a:ln w="9525">
              <a:noFill/>
              <a:miter lim="800000"/>
              <a:headEnd/>
              <a:tailEnd/>
            </a:ln>
          </p:spPr>
        </p:pic>
        <p:sp>
          <p:nvSpPr>
            <p:cNvPr id="5832" name="Line 138"/>
            <p:cNvSpPr>
              <a:spLocks noChangeShapeType="1"/>
            </p:cNvSpPr>
            <p:nvPr/>
          </p:nvSpPr>
          <p:spPr bwMode="auto">
            <a:xfrm flipH="1">
              <a:off x="5143" y="2544"/>
              <a:ext cx="19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3" name="Line 139"/>
            <p:cNvSpPr>
              <a:spLocks noChangeShapeType="1"/>
            </p:cNvSpPr>
            <p:nvPr/>
          </p:nvSpPr>
          <p:spPr bwMode="auto">
            <a:xfrm flipH="1">
              <a:off x="5191" y="2544"/>
              <a:ext cx="14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4" name="Line 140"/>
            <p:cNvSpPr>
              <a:spLocks noChangeShapeType="1"/>
            </p:cNvSpPr>
            <p:nvPr/>
          </p:nvSpPr>
          <p:spPr bwMode="auto">
            <a:xfrm flipH="1">
              <a:off x="5239" y="2544"/>
              <a:ext cx="9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5" name="Line 141"/>
            <p:cNvSpPr>
              <a:spLocks noChangeShapeType="1"/>
            </p:cNvSpPr>
            <p:nvPr/>
          </p:nvSpPr>
          <p:spPr bwMode="auto">
            <a:xfrm flipH="1">
              <a:off x="5271" y="2544"/>
              <a:ext cx="64"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6" name="Line 142"/>
            <p:cNvSpPr>
              <a:spLocks noChangeShapeType="1"/>
            </p:cNvSpPr>
            <p:nvPr/>
          </p:nvSpPr>
          <p:spPr bwMode="auto">
            <a:xfrm flipH="1">
              <a:off x="5303" y="2544"/>
              <a:ext cx="32"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7" name="Line 143"/>
            <p:cNvSpPr>
              <a:spLocks noChangeShapeType="1"/>
            </p:cNvSpPr>
            <p:nvPr/>
          </p:nvSpPr>
          <p:spPr bwMode="auto">
            <a:xfrm flipH="1">
              <a:off x="5335" y="2544"/>
              <a:ext cx="0"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8" name="Line 144"/>
            <p:cNvSpPr>
              <a:spLocks noChangeShapeType="1"/>
            </p:cNvSpPr>
            <p:nvPr/>
          </p:nvSpPr>
          <p:spPr bwMode="auto">
            <a:xfrm>
              <a:off x="5335" y="2496"/>
              <a:ext cx="32" cy="32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39" name="Line 145"/>
            <p:cNvSpPr>
              <a:spLocks noChangeShapeType="1"/>
            </p:cNvSpPr>
            <p:nvPr/>
          </p:nvSpPr>
          <p:spPr bwMode="auto">
            <a:xfrm>
              <a:off x="5335" y="2496"/>
              <a:ext cx="64" cy="3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40" name="Line 146"/>
            <p:cNvSpPr>
              <a:spLocks noChangeShapeType="1"/>
            </p:cNvSpPr>
            <p:nvPr/>
          </p:nvSpPr>
          <p:spPr bwMode="auto">
            <a:xfrm>
              <a:off x="5335" y="2544"/>
              <a:ext cx="104"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41" name="Line 147"/>
            <p:cNvSpPr>
              <a:spLocks noChangeShapeType="1"/>
            </p:cNvSpPr>
            <p:nvPr/>
          </p:nvSpPr>
          <p:spPr bwMode="auto">
            <a:xfrm>
              <a:off x="5335" y="2544"/>
              <a:ext cx="136"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42" name="Line 148"/>
            <p:cNvSpPr>
              <a:spLocks noChangeShapeType="1"/>
            </p:cNvSpPr>
            <p:nvPr/>
          </p:nvSpPr>
          <p:spPr bwMode="auto">
            <a:xfrm>
              <a:off x="5335" y="2544"/>
              <a:ext cx="168" cy="28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843" name="Line 149"/>
            <p:cNvSpPr>
              <a:spLocks noChangeShapeType="1"/>
            </p:cNvSpPr>
            <p:nvPr/>
          </p:nvSpPr>
          <p:spPr bwMode="auto">
            <a:xfrm>
              <a:off x="5335" y="2544"/>
              <a:ext cx="192" cy="2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844" name="Picture 150"/>
            <p:cNvPicPr>
              <a:picLocks noChangeAspect="1" noChangeArrowheads="1"/>
            </p:cNvPicPr>
            <p:nvPr/>
          </p:nvPicPr>
          <p:blipFill>
            <a:blip r:embed="rId4"/>
            <a:srcRect/>
            <a:stretch>
              <a:fillRect/>
            </a:stretch>
          </p:blipFill>
          <p:spPr bwMode="auto">
            <a:xfrm>
              <a:off x="5151" y="2470"/>
              <a:ext cx="394" cy="170"/>
            </a:xfrm>
            <a:prstGeom prst="rect">
              <a:avLst/>
            </a:prstGeom>
            <a:noFill/>
            <a:ln w="9525">
              <a:noFill/>
              <a:miter lim="800000"/>
              <a:headEnd/>
              <a:tailEnd/>
            </a:ln>
          </p:spPr>
        </p:pic>
        <p:pic>
          <p:nvPicPr>
            <p:cNvPr id="5845" name="Picture 151"/>
            <p:cNvPicPr>
              <a:picLocks noChangeAspect="1" noChangeArrowheads="1"/>
            </p:cNvPicPr>
            <p:nvPr/>
          </p:nvPicPr>
          <p:blipFill>
            <a:blip r:embed="rId4"/>
            <a:srcRect/>
            <a:stretch>
              <a:fillRect/>
            </a:stretch>
          </p:blipFill>
          <p:spPr bwMode="auto">
            <a:xfrm>
              <a:off x="3967" y="2040"/>
              <a:ext cx="401" cy="173"/>
            </a:xfrm>
            <a:prstGeom prst="rect">
              <a:avLst/>
            </a:prstGeom>
            <a:noFill/>
            <a:ln w="9525">
              <a:noFill/>
              <a:miter lim="800000"/>
              <a:headEnd/>
              <a:tailEnd/>
            </a:ln>
          </p:spPr>
        </p:pic>
        <p:pic>
          <p:nvPicPr>
            <p:cNvPr id="5846" name="Picture 152"/>
            <p:cNvPicPr>
              <a:picLocks noChangeAspect="1" noChangeArrowheads="1"/>
            </p:cNvPicPr>
            <p:nvPr/>
          </p:nvPicPr>
          <p:blipFill>
            <a:blip r:embed="rId4"/>
            <a:srcRect/>
            <a:stretch>
              <a:fillRect/>
            </a:stretch>
          </p:blipFill>
          <p:spPr bwMode="auto">
            <a:xfrm>
              <a:off x="3119" y="2043"/>
              <a:ext cx="401" cy="173"/>
            </a:xfrm>
            <a:prstGeom prst="rect">
              <a:avLst/>
            </a:prstGeom>
            <a:noFill/>
            <a:ln w="9525">
              <a:noFill/>
              <a:miter lim="800000"/>
              <a:headEnd/>
              <a:tailEnd/>
            </a:ln>
          </p:spPr>
        </p:pic>
        <p:pic>
          <p:nvPicPr>
            <p:cNvPr id="5847" name="Picture 153"/>
            <p:cNvPicPr>
              <a:picLocks noChangeAspect="1" noChangeArrowheads="1"/>
            </p:cNvPicPr>
            <p:nvPr/>
          </p:nvPicPr>
          <p:blipFill>
            <a:blip r:embed="rId4"/>
            <a:srcRect/>
            <a:stretch>
              <a:fillRect/>
            </a:stretch>
          </p:blipFill>
          <p:spPr bwMode="auto">
            <a:xfrm>
              <a:off x="3919" y="1507"/>
              <a:ext cx="401" cy="173"/>
            </a:xfrm>
            <a:prstGeom prst="rect">
              <a:avLst/>
            </a:prstGeom>
            <a:noFill/>
            <a:ln w="9525">
              <a:noFill/>
              <a:miter lim="800000"/>
              <a:headEnd/>
              <a:tailEnd/>
            </a:ln>
          </p:spPr>
        </p:pic>
      </p:grpSp>
      <p:grpSp>
        <p:nvGrpSpPr>
          <p:cNvPr id="4" name="Group 193"/>
          <p:cNvGrpSpPr>
            <a:grpSpLocks/>
          </p:cNvGrpSpPr>
          <p:nvPr/>
        </p:nvGrpSpPr>
        <p:grpSpPr bwMode="auto">
          <a:xfrm>
            <a:off x="3213100" y="2416175"/>
            <a:ext cx="2519363" cy="222250"/>
            <a:chOff x="2832" y="2528"/>
            <a:chExt cx="2720" cy="208"/>
          </a:xfrm>
        </p:grpSpPr>
        <p:grpSp>
          <p:nvGrpSpPr>
            <p:cNvPr id="5" name="Group 162"/>
            <p:cNvGrpSpPr>
              <a:grpSpLocks/>
            </p:cNvGrpSpPr>
            <p:nvPr/>
          </p:nvGrpSpPr>
          <p:grpSpPr bwMode="auto">
            <a:xfrm>
              <a:off x="2832" y="2536"/>
              <a:ext cx="328" cy="200"/>
              <a:chOff x="2832" y="2536"/>
              <a:chExt cx="328" cy="200"/>
            </a:xfrm>
          </p:grpSpPr>
          <p:sp>
            <p:nvSpPr>
              <p:cNvPr id="5746" name="Line 157"/>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7" name="Line 158"/>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8" name="Line 159"/>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9" name="Line 160"/>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50" name="Line 161"/>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6" name="Group 163"/>
            <p:cNvGrpSpPr>
              <a:grpSpLocks/>
            </p:cNvGrpSpPr>
            <p:nvPr/>
          </p:nvGrpSpPr>
          <p:grpSpPr bwMode="auto">
            <a:xfrm>
              <a:off x="3296" y="2528"/>
              <a:ext cx="328" cy="200"/>
              <a:chOff x="2832" y="2536"/>
              <a:chExt cx="328" cy="200"/>
            </a:xfrm>
          </p:grpSpPr>
          <p:sp>
            <p:nvSpPr>
              <p:cNvPr id="5741" name="Line 164"/>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2" name="Line 165"/>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3" name="Line 166"/>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4" name="Line 167"/>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5" name="Line 168"/>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7" name="Group 169"/>
            <p:cNvGrpSpPr>
              <a:grpSpLocks/>
            </p:cNvGrpSpPr>
            <p:nvPr/>
          </p:nvGrpSpPr>
          <p:grpSpPr bwMode="auto">
            <a:xfrm>
              <a:off x="3784" y="2528"/>
              <a:ext cx="328" cy="200"/>
              <a:chOff x="2832" y="2536"/>
              <a:chExt cx="328" cy="200"/>
            </a:xfrm>
          </p:grpSpPr>
          <p:sp>
            <p:nvSpPr>
              <p:cNvPr id="5736" name="Line 170"/>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7" name="Line 171"/>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8" name="Line 172"/>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9" name="Line 173"/>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40" name="Line 174"/>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8" name="Group 175"/>
            <p:cNvGrpSpPr>
              <a:grpSpLocks/>
            </p:cNvGrpSpPr>
            <p:nvPr/>
          </p:nvGrpSpPr>
          <p:grpSpPr bwMode="auto">
            <a:xfrm>
              <a:off x="4256" y="2528"/>
              <a:ext cx="328" cy="200"/>
              <a:chOff x="2832" y="2536"/>
              <a:chExt cx="328" cy="200"/>
            </a:xfrm>
          </p:grpSpPr>
          <p:sp>
            <p:nvSpPr>
              <p:cNvPr id="5731" name="Line 176"/>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2" name="Line 177"/>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3" name="Line 178"/>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4" name="Line 179"/>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5" name="Line 180"/>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181"/>
            <p:cNvGrpSpPr>
              <a:grpSpLocks/>
            </p:cNvGrpSpPr>
            <p:nvPr/>
          </p:nvGrpSpPr>
          <p:grpSpPr bwMode="auto">
            <a:xfrm>
              <a:off x="4744" y="2528"/>
              <a:ext cx="328" cy="200"/>
              <a:chOff x="2832" y="2536"/>
              <a:chExt cx="328" cy="200"/>
            </a:xfrm>
          </p:grpSpPr>
          <p:sp>
            <p:nvSpPr>
              <p:cNvPr id="5726" name="Line 182"/>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7" name="Line 183"/>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8" name="Line 184"/>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9" name="Line 185"/>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30" name="Line 186"/>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187"/>
            <p:cNvGrpSpPr>
              <a:grpSpLocks/>
            </p:cNvGrpSpPr>
            <p:nvPr/>
          </p:nvGrpSpPr>
          <p:grpSpPr bwMode="auto">
            <a:xfrm>
              <a:off x="5224" y="2528"/>
              <a:ext cx="328" cy="200"/>
              <a:chOff x="2832" y="2536"/>
              <a:chExt cx="328" cy="200"/>
            </a:xfrm>
          </p:grpSpPr>
          <p:sp>
            <p:nvSpPr>
              <p:cNvPr id="5721" name="Line 188"/>
              <p:cNvSpPr>
                <a:spLocks noChangeShapeType="1"/>
              </p:cNvSpPr>
              <p:nvPr/>
            </p:nvSpPr>
            <p:spPr bwMode="auto">
              <a:xfrm flipV="1">
                <a:off x="2832" y="2544"/>
                <a:ext cx="96"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2" name="Line 189"/>
              <p:cNvSpPr>
                <a:spLocks noChangeShapeType="1"/>
              </p:cNvSpPr>
              <p:nvPr/>
            </p:nvSpPr>
            <p:spPr bwMode="auto">
              <a:xfrm flipV="1">
                <a:off x="2928"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3" name="Line 190"/>
              <p:cNvSpPr>
                <a:spLocks noChangeShapeType="1"/>
              </p:cNvSpPr>
              <p:nvPr/>
            </p:nvSpPr>
            <p:spPr bwMode="auto">
              <a:xfrm flipH="1" flipV="1">
                <a:off x="2976" y="2544"/>
                <a:ext cx="48" cy="192"/>
              </a:xfrm>
              <a:prstGeom prst="line">
                <a:avLst/>
              </a:prstGeom>
              <a:noFill/>
              <a:ln w="254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4" name="Line 191"/>
              <p:cNvSpPr>
                <a:spLocks noChangeShapeType="1"/>
              </p:cNvSpPr>
              <p:nvPr/>
            </p:nvSpPr>
            <p:spPr bwMode="auto">
              <a:xfrm flipH="1" flipV="1">
                <a:off x="3024" y="2544"/>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25" name="Line 192"/>
              <p:cNvSpPr>
                <a:spLocks noChangeShapeType="1"/>
              </p:cNvSpPr>
              <p:nvPr/>
            </p:nvSpPr>
            <p:spPr bwMode="auto">
              <a:xfrm flipH="1" flipV="1">
                <a:off x="3064" y="2536"/>
                <a:ext cx="96" cy="192"/>
              </a:xfrm>
              <a:prstGeom prst="line">
                <a:avLst/>
              </a:prstGeom>
              <a:noFill/>
              <a:ln w="3175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1" name="Group 203"/>
          <p:cNvGrpSpPr>
            <a:grpSpLocks/>
          </p:cNvGrpSpPr>
          <p:nvPr/>
        </p:nvGrpSpPr>
        <p:grpSpPr bwMode="auto">
          <a:xfrm>
            <a:off x="3390900" y="1970088"/>
            <a:ext cx="2222500" cy="307975"/>
            <a:chOff x="3024" y="2112"/>
            <a:chExt cx="2400" cy="288"/>
          </a:xfrm>
        </p:grpSpPr>
        <p:grpSp>
          <p:nvGrpSpPr>
            <p:cNvPr id="12" name="Group 196"/>
            <p:cNvGrpSpPr>
              <a:grpSpLocks/>
            </p:cNvGrpSpPr>
            <p:nvPr/>
          </p:nvGrpSpPr>
          <p:grpSpPr bwMode="auto">
            <a:xfrm>
              <a:off x="3024" y="2112"/>
              <a:ext cx="480" cy="240"/>
              <a:chOff x="3024" y="2112"/>
              <a:chExt cx="480" cy="240"/>
            </a:xfrm>
          </p:grpSpPr>
          <p:sp>
            <p:nvSpPr>
              <p:cNvPr id="5713" name="Line 194"/>
              <p:cNvSpPr>
                <a:spLocks noChangeShapeType="1"/>
              </p:cNvSpPr>
              <p:nvPr/>
            </p:nvSpPr>
            <p:spPr bwMode="auto">
              <a:xfrm flipV="1">
                <a:off x="3024" y="2112"/>
                <a:ext cx="192" cy="240"/>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14" name="Line 195"/>
              <p:cNvSpPr>
                <a:spLocks noChangeShapeType="1"/>
              </p:cNvSpPr>
              <p:nvPr/>
            </p:nvSpPr>
            <p:spPr bwMode="auto">
              <a:xfrm flipH="1" flipV="1">
                <a:off x="3408" y="2112"/>
                <a:ext cx="96" cy="240"/>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sp>
          <p:nvSpPr>
            <p:cNvPr id="5709" name="Line 198"/>
            <p:cNvSpPr>
              <a:spLocks noChangeShapeType="1"/>
            </p:cNvSpPr>
            <p:nvPr/>
          </p:nvSpPr>
          <p:spPr bwMode="auto">
            <a:xfrm flipV="1">
              <a:off x="3936" y="2112"/>
              <a:ext cx="144" cy="240"/>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10" name="Line 199"/>
            <p:cNvSpPr>
              <a:spLocks noChangeShapeType="1"/>
            </p:cNvSpPr>
            <p:nvPr/>
          </p:nvSpPr>
          <p:spPr bwMode="auto">
            <a:xfrm flipH="1" flipV="1">
              <a:off x="4272" y="2112"/>
              <a:ext cx="96" cy="240"/>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11" name="Line 201"/>
            <p:cNvSpPr>
              <a:spLocks noChangeShapeType="1"/>
            </p:cNvSpPr>
            <p:nvPr/>
          </p:nvSpPr>
          <p:spPr bwMode="auto">
            <a:xfrm flipV="1">
              <a:off x="4848" y="2112"/>
              <a:ext cx="96" cy="288"/>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12" name="Line 202"/>
            <p:cNvSpPr>
              <a:spLocks noChangeShapeType="1"/>
            </p:cNvSpPr>
            <p:nvPr/>
          </p:nvSpPr>
          <p:spPr bwMode="auto">
            <a:xfrm flipH="1" flipV="1">
              <a:off x="5232" y="2112"/>
              <a:ext cx="192" cy="240"/>
            </a:xfrm>
            <a:prstGeom prst="line">
              <a:avLst/>
            </a:prstGeom>
            <a:noFill/>
            <a:ln w="635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3" name="Group 207"/>
          <p:cNvGrpSpPr>
            <a:grpSpLocks/>
          </p:cNvGrpSpPr>
          <p:nvPr/>
        </p:nvGrpSpPr>
        <p:grpSpPr bwMode="auto">
          <a:xfrm>
            <a:off x="3790950" y="1352550"/>
            <a:ext cx="1422400" cy="463550"/>
            <a:chOff x="3456" y="1536"/>
            <a:chExt cx="1536" cy="432"/>
          </a:xfrm>
        </p:grpSpPr>
        <p:sp>
          <p:nvSpPr>
            <p:cNvPr id="5705" name="Line 204"/>
            <p:cNvSpPr>
              <a:spLocks noChangeShapeType="1"/>
            </p:cNvSpPr>
            <p:nvPr/>
          </p:nvSpPr>
          <p:spPr bwMode="auto">
            <a:xfrm flipV="1">
              <a:off x="3456" y="1584"/>
              <a:ext cx="528" cy="336"/>
            </a:xfrm>
            <a:prstGeom prst="line">
              <a:avLst/>
            </a:prstGeom>
            <a:noFill/>
            <a:ln w="1016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6" name="Line 205"/>
            <p:cNvSpPr>
              <a:spLocks noChangeShapeType="1"/>
            </p:cNvSpPr>
            <p:nvPr/>
          </p:nvSpPr>
          <p:spPr bwMode="auto">
            <a:xfrm flipV="1">
              <a:off x="4176" y="1584"/>
              <a:ext cx="0" cy="384"/>
            </a:xfrm>
            <a:prstGeom prst="line">
              <a:avLst/>
            </a:prstGeom>
            <a:noFill/>
            <a:ln w="1016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7" name="Line 206"/>
            <p:cNvSpPr>
              <a:spLocks noChangeShapeType="1"/>
            </p:cNvSpPr>
            <p:nvPr/>
          </p:nvSpPr>
          <p:spPr bwMode="auto">
            <a:xfrm flipH="1" flipV="1">
              <a:off x="4320" y="1536"/>
              <a:ext cx="672" cy="432"/>
            </a:xfrm>
            <a:prstGeom prst="line">
              <a:avLst/>
            </a:prstGeom>
            <a:noFill/>
            <a:ln w="101600">
              <a:solidFill>
                <a:srgbClr val="FF0000"/>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sp>
        <p:nvSpPr>
          <p:cNvPr id="152" name="Left Arrow 151"/>
          <p:cNvSpPr/>
          <p:nvPr/>
        </p:nvSpPr>
        <p:spPr bwMode="auto">
          <a:xfrm rot="19430660">
            <a:off x="3300103" y="3202751"/>
            <a:ext cx="778073" cy="333652"/>
          </a:xfrm>
          <a:prstGeom prst="leftArrow">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153" name="Left Arrow 152"/>
          <p:cNvSpPr/>
          <p:nvPr/>
        </p:nvSpPr>
        <p:spPr bwMode="auto">
          <a:xfrm rot="13121323">
            <a:off x="4801580" y="3233916"/>
            <a:ext cx="778073" cy="333652"/>
          </a:xfrm>
          <a:prstGeom prst="leftArrow">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554" name="AutoShape 262"/>
          <p:cNvSpPr>
            <a:spLocks noChangeArrowheads="1"/>
          </p:cNvSpPr>
          <p:nvPr/>
        </p:nvSpPr>
        <p:spPr bwMode="auto">
          <a:xfrm>
            <a:off x="381000" y="5486400"/>
            <a:ext cx="3962400" cy="6096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r>
              <a:rPr lang="en-US" sz="2400" b="1" dirty="0">
                <a:solidFill>
                  <a:srgbClr val="FFFFFF"/>
                </a:solidFill>
                <a:latin typeface="Arial" pitchFamily="34" charset="0"/>
                <a:cs typeface="Arial" pitchFamily="34" charset="0"/>
              </a:rPr>
              <a:t>1. Hard to construct</a:t>
            </a:r>
          </a:p>
        </p:txBody>
      </p:sp>
      <p:sp>
        <p:nvSpPr>
          <p:cNvPr id="555" name="AutoShape 262"/>
          <p:cNvSpPr>
            <a:spLocks noChangeArrowheads="1"/>
          </p:cNvSpPr>
          <p:nvPr/>
        </p:nvSpPr>
        <p:spPr bwMode="auto">
          <a:xfrm>
            <a:off x="4724400" y="5486400"/>
            <a:ext cx="4038600" cy="6096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r>
              <a:rPr lang="en-US" sz="2400" b="1" dirty="0">
                <a:solidFill>
                  <a:srgbClr val="FFFFFF"/>
                </a:solidFill>
                <a:latin typeface="Arial" pitchFamily="34" charset="0"/>
                <a:cs typeface="Arial" pitchFamily="34" charset="0"/>
              </a:rPr>
              <a:t>2. Hard to expand</a:t>
            </a:r>
          </a:p>
        </p:txBody>
      </p:sp>
      <p:grpSp>
        <p:nvGrpSpPr>
          <p:cNvPr id="14" name="Group 555"/>
          <p:cNvGrpSpPr>
            <a:grpSpLocks/>
          </p:cNvGrpSpPr>
          <p:nvPr/>
        </p:nvGrpSpPr>
        <p:grpSpPr bwMode="auto">
          <a:xfrm>
            <a:off x="533400" y="3124200"/>
            <a:ext cx="3048000" cy="2271263"/>
            <a:chOff x="761996" y="2057400"/>
            <a:chExt cx="7543808" cy="3860089"/>
          </a:xfrm>
        </p:grpSpPr>
        <p:cxnSp>
          <p:nvCxnSpPr>
            <p:cNvPr id="5431" name="Straight Connector 551"/>
            <p:cNvCxnSpPr>
              <a:cxnSpLocks noChangeShapeType="1"/>
            </p:cNvCxnSpPr>
            <p:nvPr/>
          </p:nvCxnSpPr>
          <p:spPr bwMode="auto">
            <a:xfrm rot="10800000" flipV="1">
              <a:off x="1034680" y="2362202"/>
              <a:ext cx="1860921" cy="1203446"/>
            </a:xfrm>
            <a:prstGeom prst="line">
              <a:avLst/>
            </a:prstGeom>
            <a:noFill/>
            <a:ln w="19050" algn="ctr">
              <a:solidFill>
                <a:schemeClr val="bg2"/>
              </a:solidFill>
              <a:round/>
              <a:headEnd/>
              <a:tailEnd/>
            </a:ln>
          </p:spPr>
        </p:cxnSp>
        <p:sp>
          <p:nvSpPr>
            <p:cNvPr id="5432" name="Text Box 339"/>
            <p:cNvSpPr txBox="1">
              <a:spLocks noChangeArrowheads="1"/>
            </p:cNvSpPr>
            <p:nvPr/>
          </p:nvSpPr>
          <p:spPr bwMode="auto">
            <a:xfrm>
              <a:off x="3034234" y="5237488"/>
              <a:ext cx="3100144" cy="680001"/>
            </a:xfrm>
            <a:prstGeom prst="rect">
              <a:avLst/>
            </a:prstGeom>
            <a:noFill/>
            <a:ln w="19050">
              <a:noFill/>
              <a:miter lim="800000"/>
              <a:headEnd/>
              <a:tailEnd/>
            </a:ln>
          </p:spPr>
          <p:txBody>
            <a:bodyPr>
              <a:spAutoFit/>
            </a:bodyPr>
            <a:lstStyle/>
            <a:p>
              <a:pPr algn="ctr" defTabSz="914400" eaLnBrk="0" fontAlgn="base" hangingPunct="0">
                <a:spcBef>
                  <a:spcPct val="50000"/>
                </a:spcBef>
                <a:spcAft>
                  <a:spcPct val="0"/>
                </a:spcAft>
              </a:pPr>
              <a:r>
                <a:rPr lang="en-US" altLang="zh-CN" sz="2000" b="1" dirty="0" err="1">
                  <a:solidFill>
                    <a:srgbClr val="000000"/>
                  </a:solidFill>
                  <a:latin typeface="Arial" charset="0"/>
                  <a:ea typeface="宋体" pitchFamily="2" charset="-122"/>
                  <a:cs typeface="Arial" charset="0"/>
                </a:rPr>
                <a:t>FatTree</a:t>
              </a:r>
              <a:endParaRPr lang="en-US" altLang="zh-CN" sz="2000" b="1" dirty="0">
                <a:solidFill>
                  <a:srgbClr val="000000"/>
                </a:solidFill>
                <a:latin typeface="Arial" charset="0"/>
                <a:ea typeface="宋体" pitchFamily="2" charset="-122"/>
                <a:cs typeface="Arial" charset="0"/>
              </a:endParaRPr>
            </a:p>
          </p:txBody>
        </p:sp>
        <p:cxnSp>
          <p:nvCxnSpPr>
            <p:cNvPr id="5433" name="Straight Connector 554"/>
            <p:cNvCxnSpPr>
              <a:cxnSpLocks noChangeShapeType="1"/>
            </p:cNvCxnSpPr>
            <p:nvPr/>
          </p:nvCxnSpPr>
          <p:spPr bwMode="auto">
            <a:xfrm rot="10800000" flipV="1">
              <a:off x="1137834" y="2362199"/>
              <a:ext cx="2367366" cy="1156231"/>
            </a:xfrm>
            <a:prstGeom prst="line">
              <a:avLst/>
            </a:prstGeom>
            <a:noFill/>
            <a:ln w="19050" algn="ctr">
              <a:solidFill>
                <a:schemeClr val="bg2"/>
              </a:solidFill>
              <a:round/>
              <a:headEnd/>
              <a:tailEnd/>
            </a:ln>
          </p:spPr>
        </p:cxnSp>
        <p:cxnSp>
          <p:nvCxnSpPr>
            <p:cNvPr id="5434" name="Straight Connector 556"/>
            <p:cNvCxnSpPr>
              <a:cxnSpLocks noChangeShapeType="1"/>
            </p:cNvCxnSpPr>
            <p:nvPr/>
          </p:nvCxnSpPr>
          <p:spPr bwMode="auto">
            <a:xfrm rot="10800000" flipV="1">
              <a:off x="1137836" y="2362200"/>
              <a:ext cx="2976965" cy="1156230"/>
            </a:xfrm>
            <a:prstGeom prst="line">
              <a:avLst/>
            </a:prstGeom>
            <a:noFill/>
            <a:ln w="19050" algn="ctr">
              <a:solidFill>
                <a:schemeClr val="bg2"/>
              </a:solidFill>
              <a:round/>
              <a:headEnd/>
              <a:tailEnd/>
            </a:ln>
          </p:spPr>
        </p:cxnSp>
        <p:cxnSp>
          <p:nvCxnSpPr>
            <p:cNvPr id="5435" name="Straight Connector 557"/>
            <p:cNvCxnSpPr>
              <a:cxnSpLocks noChangeShapeType="1"/>
            </p:cNvCxnSpPr>
            <p:nvPr/>
          </p:nvCxnSpPr>
          <p:spPr bwMode="auto">
            <a:xfrm rot="10800000" flipV="1">
              <a:off x="1216454" y="2362200"/>
              <a:ext cx="3507946" cy="1156230"/>
            </a:xfrm>
            <a:prstGeom prst="line">
              <a:avLst/>
            </a:prstGeom>
            <a:noFill/>
            <a:ln w="19050" algn="ctr">
              <a:solidFill>
                <a:schemeClr val="bg2"/>
              </a:solidFill>
              <a:round/>
              <a:headEnd/>
              <a:tailEnd/>
            </a:ln>
          </p:spPr>
        </p:cxnSp>
        <p:cxnSp>
          <p:nvCxnSpPr>
            <p:cNvPr id="5436" name="Straight Connector 559"/>
            <p:cNvCxnSpPr>
              <a:cxnSpLocks noChangeShapeType="1"/>
            </p:cNvCxnSpPr>
            <p:nvPr/>
          </p:nvCxnSpPr>
          <p:spPr bwMode="auto">
            <a:xfrm rot="10800000" flipV="1">
              <a:off x="1307344" y="2362200"/>
              <a:ext cx="4026657" cy="1156230"/>
            </a:xfrm>
            <a:prstGeom prst="line">
              <a:avLst/>
            </a:prstGeom>
            <a:noFill/>
            <a:ln w="19050" algn="ctr">
              <a:solidFill>
                <a:schemeClr val="bg2"/>
              </a:solidFill>
              <a:round/>
              <a:headEnd/>
              <a:tailEnd/>
            </a:ln>
          </p:spPr>
        </p:cxnSp>
        <p:cxnSp>
          <p:nvCxnSpPr>
            <p:cNvPr id="5437" name="Straight Connector 560"/>
            <p:cNvCxnSpPr>
              <a:cxnSpLocks noChangeShapeType="1"/>
            </p:cNvCxnSpPr>
            <p:nvPr/>
          </p:nvCxnSpPr>
          <p:spPr bwMode="auto">
            <a:xfrm rot="10800000" flipV="1">
              <a:off x="1744038" y="2362199"/>
              <a:ext cx="1761162" cy="1131955"/>
            </a:xfrm>
            <a:prstGeom prst="line">
              <a:avLst/>
            </a:prstGeom>
            <a:noFill/>
            <a:ln w="19050" algn="ctr">
              <a:solidFill>
                <a:schemeClr val="bg2"/>
              </a:solidFill>
              <a:round/>
              <a:headEnd/>
              <a:tailEnd/>
            </a:ln>
          </p:spPr>
        </p:cxnSp>
        <p:cxnSp>
          <p:nvCxnSpPr>
            <p:cNvPr id="5438" name="Straight Connector 561"/>
            <p:cNvCxnSpPr>
              <a:cxnSpLocks noChangeShapeType="1"/>
            </p:cNvCxnSpPr>
            <p:nvPr/>
          </p:nvCxnSpPr>
          <p:spPr bwMode="auto">
            <a:xfrm rot="10800000" flipV="1">
              <a:off x="1744038" y="2362199"/>
              <a:ext cx="2980362" cy="1131956"/>
            </a:xfrm>
            <a:prstGeom prst="line">
              <a:avLst/>
            </a:prstGeom>
            <a:noFill/>
            <a:ln w="19050" algn="ctr">
              <a:solidFill>
                <a:schemeClr val="bg2"/>
              </a:solidFill>
              <a:round/>
              <a:headEnd/>
              <a:tailEnd/>
            </a:ln>
          </p:spPr>
        </p:cxnSp>
        <p:cxnSp>
          <p:nvCxnSpPr>
            <p:cNvPr id="5439" name="Straight Connector 562"/>
            <p:cNvCxnSpPr>
              <a:cxnSpLocks noChangeShapeType="1"/>
            </p:cNvCxnSpPr>
            <p:nvPr/>
          </p:nvCxnSpPr>
          <p:spPr bwMode="auto">
            <a:xfrm rot="10800000" flipV="1">
              <a:off x="1744038" y="2362199"/>
              <a:ext cx="2370762" cy="1131955"/>
            </a:xfrm>
            <a:prstGeom prst="line">
              <a:avLst/>
            </a:prstGeom>
            <a:noFill/>
            <a:ln w="19050" algn="ctr">
              <a:solidFill>
                <a:schemeClr val="bg2"/>
              </a:solidFill>
              <a:round/>
              <a:headEnd/>
              <a:tailEnd/>
            </a:ln>
          </p:spPr>
        </p:cxnSp>
        <p:cxnSp>
          <p:nvCxnSpPr>
            <p:cNvPr id="5440" name="Straight Connector 563"/>
            <p:cNvCxnSpPr>
              <a:cxnSpLocks noChangeShapeType="1"/>
            </p:cNvCxnSpPr>
            <p:nvPr/>
          </p:nvCxnSpPr>
          <p:spPr bwMode="auto">
            <a:xfrm rot="10800000" flipV="1">
              <a:off x="1670900" y="2362200"/>
              <a:ext cx="1224701" cy="1156230"/>
            </a:xfrm>
            <a:prstGeom prst="line">
              <a:avLst/>
            </a:prstGeom>
            <a:noFill/>
            <a:ln w="19050" algn="ctr">
              <a:solidFill>
                <a:schemeClr val="bg2"/>
              </a:solidFill>
              <a:round/>
              <a:headEnd/>
              <a:tailEnd/>
            </a:ln>
          </p:spPr>
        </p:cxnSp>
        <p:cxnSp>
          <p:nvCxnSpPr>
            <p:cNvPr id="5441" name="Straight Connector 564"/>
            <p:cNvCxnSpPr>
              <a:cxnSpLocks noChangeShapeType="1"/>
            </p:cNvCxnSpPr>
            <p:nvPr/>
          </p:nvCxnSpPr>
          <p:spPr bwMode="auto">
            <a:xfrm rot="10800000" flipV="1">
              <a:off x="1219200" y="2362200"/>
              <a:ext cx="4724400" cy="1146978"/>
            </a:xfrm>
            <a:prstGeom prst="line">
              <a:avLst/>
            </a:prstGeom>
            <a:noFill/>
            <a:ln w="19050" algn="ctr">
              <a:solidFill>
                <a:schemeClr val="bg2"/>
              </a:solidFill>
              <a:round/>
              <a:headEnd/>
              <a:tailEnd/>
            </a:ln>
          </p:spPr>
        </p:cxnSp>
        <p:grpSp>
          <p:nvGrpSpPr>
            <p:cNvPr id="15" name="Group 501"/>
            <p:cNvGrpSpPr>
              <a:grpSpLocks/>
            </p:cNvGrpSpPr>
            <p:nvPr/>
          </p:nvGrpSpPr>
          <p:grpSpPr bwMode="auto">
            <a:xfrm>
              <a:off x="4670227" y="3491546"/>
              <a:ext cx="3635577" cy="1630560"/>
              <a:chOff x="838182" y="3316059"/>
              <a:chExt cx="6550497" cy="2170342"/>
            </a:xfrm>
          </p:grpSpPr>
          <p:grpSp>
            <p:nvGrpSpPr>
              <p:cNvPr id="16" name="Group 395"/>
              <p:cNvGrpSpPr>
                <a:grpSpLocks/>
              </p:cNvGrpSpPr>
              <p:nvPr/>
            </p:nvGrpSpPr>
            <p:grpSpPr bwMode="auto">
              <a:xfrm>
                <a:off x="6194760" y="4343400"/>
                <a:ext cx="968024" cy="1143001"/>
                <a:chOff x="685800" y="4267910"/>
                <a:chExt cx="1249958" cy="1447091"/>
              </a:xfrm>
            </p:grpSpPr>
            <p:sp>
              <p:nvSpPr>
                <p:cNvPr id="5698"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9"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0"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1"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2"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703"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704"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17" name="Group 387"/>
              <p:cNvGrpSpPr>
                <a:grpSpLocks/>
              </p:cNvGrpSpPr>
              <p:nvPr/>
            </p:nvGrpSpPr>
            <p:grpSpPr bwMode="auto">
              <a:xfrm>
                <a:off x="5116671" y="4343400"/>
                <a:ext cx="968024" cy="1143001"/>
                <a:chOff x="685800" y="4267910"/>
                <a:chExt cx="1249958" cy="1447091"/>
              </a:xfrm>
            </p:grpSpPr>
            <p:sp>
              <p:nvSpPr>
                <p:cNvPr id="5691"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2"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3"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4"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5"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96"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97"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18" name="Group 379"/>
              <p:cNvGrpSpPr>
                <a:grpSpLocks/>
              </p:cNvGrpSpPr>
              <p:nvPr/>
            </p:nvGrpSpPr>
            <p:grpSpPr bwMode="auto">
              <a:xfrm>
                <a:off x="4061160" y="4343400"/>
                <a:ext cx="968024" cy="1143001"/>
                <a:chOff x="685800" y="4267910"/>
                <a:chExt cx="1249958" cy="1447091"/>
              </a:xfrm>
            </p:grpSpPr>
            <p:sp>
              <p:nvSpPr>
                <p:cNvPr id="5684"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5"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6"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7"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8"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9"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90"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19" name="Group 371"/>
              <p:cNvGrpSpPr>
                <a:grpSpLocks/>
              </p:cNvGrpSpPr>
              <p:nvPr/>
            </p:nvGrpSpPr>
            <p:grpSpPr bwMode="auto">
              <a:xfrm>
                <a:off x="2994360" y="4343400"/>
                <a:ext cx="968024" cy="1143001"/>
                <a:chOff x="685800" y="4267910"/>
                <a:chExt cx="1249958" cy="1447091"/>
              </a:xfrm>
            </p:grpSpPr>
            <p:sp>
              <p:nvSpPr>
                <p:cNvPr id="5677"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8"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9"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0"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1"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82"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83"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0" name="Group 363"/>
              <p:cNvGrpSpPr>
                <a:grpSpLocks/>
              </p:cNvGrpSpPr>
              <p:nvPr/>
            </p:nvGrpSpPr>
            <p:grpSpPr bwMode="auto">
              <a:xfrm>
                <a:off x="1927560" y="4343400"/>
                <a:ext cx="968024" cy="1143001"/>
                <a:chOff x="685800" y="4267910"/>
                <a:chExt cx="1249958" cy="1447091"/>
              </a:xfrm>
            </p:grpSpPr>
            <p:sp>
              <p:nvSpPr>
                <p:cNvPr id="5670"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1"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2"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3"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4"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75"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76"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1" name="Group 354"/>
              <p:cNvGrpSpPr>
                <a:grpSpLocks/>
              </p:cNvGrpSpPr>
              <p:nvPr/>
            </p:nvGrpSpPr>
            <p:grpSpPr bwMode="auto">
              <a:xfrm>
                <a:off x="838182" y="4343400"/>
                <a:ext cx="968024" cy="1143001"/>
                <a:chOff x="685800" y="4267910"/>
                <a:chExt cx="1249958" cy="1447091"/>
              </a:xfrm>
            </p:grpSpPr>
            <p:sp>
              <p:nvSpPr>
                <p:cNvPr id="5663"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64"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65"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66"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67"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68"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69"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sp>
            <p:nvSpPr>
              <p:cNvPr id="5615" name="Line 121"/>
              <p:cNvSpPr>
                <a:spLocks noChangeShapeType="1"/>
              </p:cNvSpPr>
              <p:nvPr/>
            </p:nvSpPr>
            <p:spPr bwMode="auto">
              <a:xfrm flipV="1">
                <a:off x="1482556" y="3662148"/>
                <a:ext cx="2828187"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16" name="Line 155"/>
              <p:cNvSpPr>
                <a:spLocks noChangeShapeType="1"/>
              </p:cNvSpPr>
              <p:nvPr/>
            </p:nvSpPr>
            <p:spPr bwMode="auto">
              <a:xfrm flipV="1">
                <a:off x="1552091" y="3662148"/>
                <a:ext cx="3863552"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17" name="Line 159"/>
              <p:cNvSpPr>
                <a:spLocks noChangeShapeType="1"/>
              </p:cNvSpPr>
              <p:nvPr/>
            </p:nvSpPr>
            <p:spPr bwMode="auto">
              <a:xfrm flipV="1">
                <a:off x="1350439" y="3662148"/>
                <a:ext cx="1934325"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18" name="Line 160"/>
              <p:cNvSpPr>
                <a:spLocks noChangeShapeType="1"/>
              </p:cNvSpPr>
              <p:nvPr/>
            </p:nvSpPr>
            <p:spPr bwMode="auto">
              <a:xfrm flipV="1">
                <a:off x="1832548" y="3662148"/>
                <a:ext cx="4687995"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19" name="Line 161"/>
              <p:cNvSpPr>
                <a:spLocks noChangeShapeType="1"/>
              </p:cNvSpPr>
              <p:nvPr/>
            </p:nvSpPr>
            <p:spPr bwMode="auto">
              <a:xfrm flipH="1" flipV="1">
                <a:off x="1124614" y="3662148"/>
                <a:ext cx="47352" cy="56324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0" name="Line 162"/>
              <p:cNvSpPr>
                <a:spLocks noChangeShapeType="1"/>
              </p:cNvSpPr>
              <p:nvPr/>
            </p:nvSpPr>
            <p:spPr bwMode="auto">
              <a:xfrm flipV="1">
                <a:off x="1206734" y="3662148"/>
                <a:ext cx="973130" cy="59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21" name="Picture 163"/>
              <p:cNvPicPr>
                <a:picLocks noChangeAspect="1" noChangeArrowheads="1"/>
              </p:cNvPicPr>
              <p:nvPr/>
            </p:nvPicPr>
            <p:blipFill>
              <a:blip r:embed="rId4"/>
              <a:srcRect/>
              <a:stretch>
                <a:fillRect/>
              </a:stretch>
            </p:blipFill>
            <p:spPr bwMode="auto">
              <a:xfrm>
                <a:off x="979587" y="4213618"/>
                <a:ext cx="880775" cy="360519"/>
              </a:xfrm>
              <a:prstGeom prst="rect">
                <a:avLst/>
              </a:prstGeom>
              <a:noFill/>
              <a:ln w="9525">
                <a:noFill/>
                <a:miter lim="800000"/>
                <a:headEnd/>
                <a:tailEnd/>
              </a:ln>
            </p:spPr>
          </p:pic>
          <p:sp>
            <p:nvSpPr>
              <p:cNvPr id="5622" name="Line 165"/>
              <p:cNvSpPr>
                <a:spLocks noChangeShapeType="1"/>
              </p:cNvSpPr>
              <p:nvPr/>
            </p:nvSpPr>
            <p:spPr bwMode="auto">
              <a:xfrm flipV="1">
                <a:off x="2495550" y="3662147"/>
                <a:ext cx="1973035"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3" name="Line 168"/>
              <p:cNvSpPr>
                <a:spLocks noChangeShapeType="1"/>
              </p:cNvSpPr>
              <p:nvPr/>
            </p:nvSpPr>
            <p:spPr bwMode="auto">
              <a:xfrm flipV="1">
                <a:off x="2731864" y="3662148"/>
                <a:ext cx="2841621"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4" name="Line 169"/>
              <p:cNvSpPr>
                <a:spLocks noChangeShapeType="1"/>
              </p:cNvSpPr>
              <p:nvPr/>
            </p:nvSpPr>
            <p:spPr bwMode="auto">
              <a:xfrm flipV="1">
                <a:off x="2416629" y="3662147"/>
                <a:ext cx="947056"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5" name="Line 170"/>
              <p:cNvSpPr>
                <a:spLocks noChangeShapeType="1"/>
              </p:cNvSpPr>
              <p:nvPr/>
            </p:nvSpPr>
            <p:spPr bwMode="auto">
              <a:xfrm flipH="1" flipV="1">
                <a:off x="2258785" y="3662148"/>
                <a:ext cx="132359" cy="5726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6" name="Line 173"/>
              <p:cNvSpPr>
                <a:spLocks noChangeShapeType="1"/>
              </p:cNvSpPr>
              <p:nvPr/>
            </p:nvSpPr>
            <p:spPr bwMode="auto">
              <a:xfrm flipV="1">
                <a:off x="2857027" y="3662149"/>
                <a:ext cx="3821358"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7" name="Line 174"/>
              <p:cNvSpPr>
                <a:spLocks noChangeShapeType="1"/>
              </p:cNvSpPr>
              <p:nvPr/>
            </p:nvSpPr>
            <p:spPr bwMode="auto">
              <a:xfrm flipH="1" flipV="1">
                <a:off x="1153885" y="3662149"/>
                <a:ext cx="1183947" cy="57267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8" name="Line 175"/>
              <p:cNvSpPr>
                <a:spLocks noChangeShapeType="1"/>
              </p:cNvSpPr>
              <p:nvPr/>
            </p:nvSpPr>
            <p:spPr bwMode="auto">
              <a:xfrm flipV="1">
                <a:off x="3645089" y="3662148"/>
                <a:ext cx="2007318" cy="5726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29" name="Line 204"/>
              <p:cNvSpPr>
                <a:spLocks noChangeShapeType="1"/>
              </p:cNvSpPr>
              <p:nvPr/>
            </p:nvSpPr>
            <p:spPr bwMode="auto">
              <a:xfrm flipV="1">
                <a:off x="3413306" y="3662148"/>
                <a:ext cx="1134201" cy="60566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0" name="Line 208"/>
              <p:cNvSpPr>
                <a:spLocks noChangeShapeType="1"/>
              </p:cNvSpPr>
              <p:nvPr/>
            </p:nvSpPr>
            <p:spPr bwMode="auto">
              <a:xfrm flipV="1">
                <a:off x="3851376" y="3662148"/>
                <a:ext cx="2984853"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1" name="Line 211"/>
              <p:cNvSpPr>
                <a:spLocks noChangeShapeType="1"/>
              </p:cNvSpPr>
              <p:nvPr/>
            </p:nvSpPr>
            <p:spPr bwMode="auto">
              <a:xfrm flipH="1" flipV="1">
                <a:off x="2337707" y="3662149"/>
                <a:ext cx="1025979" cy="51913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2" name="Line 212"/>
              <p:cNvSpPr>
                <a:spLocks noChangeShapeType="1"/>
              </p:cNvSpPr>
              <p:nvPr/>
            </p:nvSpPr>
            <p:spPr bwMode="auto">
              <a:xfrm flipH="1" flipV="1">
                <a:off x="1232807" y="3662148"/>
                <a:ext cx="2101693" cy="54675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3" name="Line 213"/>
              <p:cNvSpPr>
                <a:spLocks noChangeShapeType="1"/>
              </p:cNvSpPr>
              <p:nvPr/>
            </p:nvSpPr>
            <p:spPr bwMode="auto">
              <a:xfrm flipH="1" flipV="1">
                <a:off x="3442607" y="3662147"/>
                <a:ext cx="47352"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34" name="Picture 214"/>
              <p:cNvPicPr>
                <a:picLocks noChangeAspect="1" noChangeArrowheads="1"/>
              </p:cNvPicPr>
              <p:nvPr/>
            </p:nvPicPr>
            <p:blipFill>
              <a:blip r:embed="rId4"/>
              <a:srcRect/>
              <a:stretch>
                <a:fillRect/>
              </a:stretch>
            </p:blipFill>
            <p:spPr bwMode="auto">
              <a:xfrm>
                <a:off x="3142121" y="4194767"/>
                <a:ext cx="880775" cy="362876"/>
              </a:xfrm>
              <a:prstGeom prst="rect">
                <a:avLst/>
              </a:prstGeom>
              <a:noFill/>
              <a:ln w="9525">
                <a:noFill/>
                <a:miter lim="800000"/>
                <a:headEnd/>
                <a:tailEnd/>
              </a:ln>
            </p:spPr>
          </p:pic>
          <p:sp>
            <p:nvSpPr>
              <p:cNvPr id="5635" name="Line 216"/>
              <p:cNvSpPr>
                <a:spLocks noChangeShapeType="1"/>
              </p:cNvSpPr>
              <p:nvPr/>
            </p:nvSpPr>
            <p:spPr bwMode="auto">
              <a:xfrm flipH="1" flipV="1">
                <a:off x="4626429" y="3575626"/>
                <a:ext cx="78921" cy="6921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6" name="Line 217"/>
              <p:cNvSpPr>
                <a:spLocks noChangeShapeType="1"/>
              </p:cNvSpPr>
              <p:nvPr/>
            </p:nvSpPr>
            <p:spPr bwMode="auto">
              <a:xfrm flipV="1">
                <a:off x="4784271" y="3662149"/>
                <a:ext cx="947056" cy="6056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7" name="Line 218"/>
              <p:cNvSpPr>
                <a:spLocks noChangeShapeType="1"/>
              </p:cNvSpPr>
              <p:nvPr/>
            </p:nvSpPr>
            <p:spPr bwMode="auto">
              <a:xfrm flipH="1" flipV="1">
                <a:off x="3363685" y="3575625"/>
                <a:ext cx="1296612" cy="6756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8" name="Line 221"/>
              <p:cNvSpPr>
                <a:spLocks noChangeShapeType="1"/>
              </p:cNvSpPr>
              <p:nvPr/>
            </p:nvSpPr>
            <p:spPr bwMode="auto">
              <a:xfrm flipH="1" flipV="1">
                <a:off x="2416629" y="3662149"/>
                <a:ext cx="2137049"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39" name="Line 224"/>
              <p:cNvSpPr>
                <a:spLocks noChangeShapeType="1"/>
              </p:cNvSpPr>
              <p:nvPr/>
            </p:nvSpPr>
            <p:spPr bwMode="auto">
              <a:xfrm flipV="1">
                <a:off x="5021878" y="3575625"/>
                <a:ext cx="2051114" cy="62385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0" name="Line 225"/>
              <p:cNvSpPr>
                <a:spLocks noChangeShapeType="1"/>
              </p:cNvSpPr>
              <p:nvPr/>
            </p:nvSpPr>
            <p:spPr bwMode="auto">
              <a:xfrm flipH="1" flipV="1">
                <a:off x="1390650" y="3662149"/>
                <a:ext cx="3109718"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1" name="Line 226"/>
              <p:cNvSpPr>
                <a:spLocks noChangeShapeType="1"/>
              </p:cNvSpPr>
              <p:nvPr/>
            </p:nvSpPr>
            <p:spPr bwMode="auto">
              <a:xfrm flipV="1">
                <a:off x="5789079" y="3575625"/>
                <a:ext cx="47352" cy="6403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2" name="Line 227"/>
              <p:cNvSpPr>
                <a:spLocks noChangeShapeType="1"/>
              </p:cNvSpPr>
              <p:nvPr/>
            </p:nvSpPr>
            <p:spPr bwMode="auto">
              <a:xfrm flipH="1" flipV="1">
                <a:off x="4784270" y="3662148"/>
                <a:ext cx="2112730" cy="57974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3" name="Line 256"/>
              <p:cNvSpPr>
                <a:spLocks noChangeShapeType="1"/>
              </p:cNvSpPr>
              <p:nvPr/>
            </p:nvSpPr>
            <p:spPr bwMode="auto">
              <a:xfrm flipH="1" flipV="1">
                <a:off x="4705350" y="3662148"/>
                <a:ext cx="1004924" cy="54675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4" name="Line 260"/>
              <p:cNvSpPr>
                <a:spLocks noChangeShapeType="1"/>
              </p:cNvSpPr>
              <p:nvPr/>
            </p:nvSpPr>
            <p:spPr bwMode="auto">
              <a:xfrm flipV="1">
                <a:off x="5889171" y="3575626"/>
                <a:ext cx="1183821" cy="6056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5" name="Line 261"/>
              <p:cNvSpPr>
                <a:spLocks noChangeShapeType="1"/>
              </p:cNvSpPr>
              <p:nvPr/>
            </p:nvSpPr>
            <p:spPr bwMode="auto">
              <a:xfrm flipH="1" flipV="1">
                <a:off x="3600450" y="3662148"/>
                <a:ext cx="2056513" cy="5302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6" name="Line 263"/>
              <p:cNvSpPr>
                <a:spLocks noChangeShapeType="1"/>
              </p:cNvSpPr>
              <p:nvPr/>
            </p:nvSpPr>
            <p:spPr bwMode="auto">
              <a:xfrm flipH="1" flipV="1">
                <a:off x="1548494" y="3662148"/>
                <a:ext cx="3929997" cy="5302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47" name="Line 264"/>
              <p:cNvSpPr>
                <a:spLocks noChangeShapeType="1"/>
              </p:cNvSpPr>
              <p:nvPr/>
            </p:nvSpPr>
            <p:spPr bwMode="auto">
              <a:xfrm flipH="1" flipV="1">
                <a:off x="2574470" y="3662148"/>
                <a:ext cx="3156857" cy="51913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48" name="Picture 265"/>
              <p:cNvPicPr>
                <a:picLocks noChangeAspect="1" noChangeArrowheads="1"/>
              </p:cNvPicPr>
              <p:nvPr/>
            </p:nvPicPr>
            <p:blipFill>
              <a:blip r:embed="rId4"/>
              <a:srcRect/>
              <a:stretch>
                <a:fillRect/>
              </a:stretch>
            </p:blipFill>
            <p:spPr bwMode="auto">
              <a:xfrm>
                <a:off x="5286111" y="4178273"/>
                <a:ext cx="880775" cy="360519"/>
              </a:xfrm>
              <a:prstGeom prst="rect">
                <a:avLst/>
              </a:prstGeom>
              <a:noFill/>
              <a:ln w="9525">
                <a:noFill/>
                <a:miter lim="800000"/>
                <a:headEnd/>
                <a:tailEnd/>
              </a:ln>
            </p:spPr>
          </p:pic>
          <p:sp>
            <p:nvSpPr>
              <p:cNvPr id="5649" name="Line 267"/>
              <p:cNvSpPr>
                <a:spLocks noChangeShapeType="1"/>
              </p:cNvSpPr>
              <p:nvPr/>
            </p:nvSpPr>
            <p:spPr bwMode="auto">
              <a:xfrm flipH="1" flipV="1">
                <a:off x="5889170" y="3662148"/>
                <a:ext cx="1061140"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50" name="Line 268"/>
              <p:cNvSpPr>
                <a:spLocks noChangeShapeType="1"/>
              </p:cNvSpPr>
              <p:nvPr/>
            </p:nvSpPr>
            <p:spPr bwMode="auto">
              <a:xfrm flipV="1">
                <a:off x="6915147" y="3581399"/>
                <a:ext cx="45719" cy="68640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51" name="Line 271"/>
              <p:cNvSpPr>
                <a:spLocks noChangeShapeType="1"/>
              </p:cNvSpPr>
              <p:nvPr/>
            </p:nvSpPr>
            <p:spPr bwMode="auto">
              <a:xfrm flipH="1" flipV="1">
                <a:off x="3758293" y="3662148"/>
                <a:ext cx="3011227"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52" name="Line 272"/>
              <p:cNvSpPr>
                <a:spLocks noChangeShapeType="1"/>
              </p:cNvSpPr>
              <p:nvPr/>
            </p:nvSpPr>
            <p:spPr bwMode="auto">
              <a:xfrm flipH="1" flipV="1">
                <a:off x="2811235" y="3662148"/>
                <a:ext cx="3888750" cy="537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53" name="Line 276"/>
              <p:cNvSpPr>
                <a:spLocks noChangeShapeType="1"/>
              </p:cNvSpPr>
              <p:nvPr/>
            </p:nvSpPr>
            <p:spPr bwMode="auto">
              <a:xfrm flipH="1" flipV="1">
                <a:off x="1785257" y="3662148"/>
                <a:ext cx="4859099" cy="53733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54" name="Picture 152"/>
              <p:cNvPicPr>
                <a:picLocks noChangeAspect="1" noChangeArrowheads="1"/>
              </p:cNvPicPr>
              <p:nvPr/>
            </p:nvPicPr>
            <p:blipFill>
              <a:blip r:embed="rId4"/>
              <a:srcRect/>
              <a:stretch>
                <a:fillRect/>
              </a:stretch>
            </p:blipFill>
            <p:spPr bwMode="auto">
              <a:xfrm>
                <a:off x="2050424" y="4213618"/>
                <a:ext cx="880775" cy="360519"/>
              </a:xfrm>
              <a:prstGeom prst="rect">
                <a:avLst/>
              </a:prstGeom>
              <a:noFill/>
              <a:ln w="9525">
                <a:noFill/>
                <a:miter lim="800000"/>
                <a:headEnd/>
                <a:tailEnd/>
              </a:ln>
            </p:spPr>
          </p:pic>
          <p:pic>
            <p:nvPicPr>
              <p:cNvPr id="5655" name="Picture 203"/>
              <p:cNvPicPr>
                <a:picLocks noChangeAspect="1" noChangeArrowheads="1"/>
              </p:cNvPicPr>
              <p:nvPr/>
            </p:nvPicPr>
            <p:blipFill>
              <a:blip r:embed="rId4"/>
              <a:srcRect/>
              <a:stretch>
                <a:fillRect/>
              </a:stretch>
            </p:blipFill>
            <p:spPr bwMode="auto">
              <a:xfrm>
                <a:off x="4215275" y="4194767"/>
                <a:ext cx="878457" cy="362876"/>
              </a:xfrm>
              <a:prstGeom prst="rect">
                <a:avLst/>
              </a:prstGeom>
              <a:noFill/>
              <a:ln w="9525">
                <a:noFill/>
                <a:miter lim="800000"/>
                <a:headEnd/>
                <a:tailEnd/>
              </a:ln>
            </p:spPr>
          </p:pic>
          <p:pic>
            <p:nvPicPr>
              <p:cNvPr id="5656" name="Picture 254"/>
              <p:cNvPicPr>
                <a:picLocks noChangeAspect="1" noChangeArrowheads="1"/>
              </p:cNvPicPr>
              <p:nvPr/>
            </p:nvPicPr>
            <p:blipFill>
              <a:blip r:embed="rId4"/>
              <a:srcRect/>
              <a:stretch>
                <a:fillRect/>
              </a:stretch>
            </p:blipFill>
            <p:spPr bwMode="auto">
              <a:xfrm>
                <a:off x="6359265" y="4178273"/>
                <a:ext cx="880775" cy="360519"/>
              </a:xfrm>
              <a:prstGeom prst="rect">
                <a:avLst/>
              </a:prstGeom>
              <a:noFill/>
              <a:ln w="9525">
                <a:noFill/>
                <a:miter lim="800000"/>
                <a:headEnd/>
                <a:tailEnd/>
              </a:ln>
            </p:spPr>
          </p:pic>
          <p:pic>
            <p:nvPicPr>
              <p:cNvPr id="5657" name="Picture 163"/>
              <p:cNvPicPr>
                <a:picLocks noChangeAspect="1" noChangeArrowheads="1"/>
              </p:cNvPicPr>
              <p:nvPr/>
            </p:nvPicPr>
            <p:blipFill>
              <a:blip r:embed="rId4"/>
              <a:srcRect/>
              <a:stretch>
                <a:fillRect/>
              </a:stretch>
            </p:blipFill>
            <p:spPr bwMode="auto">
              <a:xfrm>
                <a:off x="1074964" y="3351862"/>
                <a:ext cx="880775" cy="360519"/>
              </a:xfrm>
              <a:prstGeom prst="rect">
                <a:avLst/>
              </a:prstGeom>
              <a:noFill/>
              <a:ln w="9525">
                <a:noFill/>
                <a:miter lim="800000"/>
                <a:headEnd/>
                <a:tailEnd/>
              </a:ln>
            </p:spPr>
          </p:pic>
          <p:pic>
            <p:nvPicPr>
              <p:cNvPr id="5658" name="Picture 163"/>
              <p:cNvPicPr>
                <a:picLocks noChangeAspect="1" noChangeArrowheads="1"/>
              </p:cNvPicPr>
              <p:nvPr/>
            </p:nvPicPr>
            <p:blipFill>
              <a:blip r:embed="rId4"/>
              <a:srcRect/>
              <a:stretch>
                <a:fillRect/>
              </a:stretch>
            </p:blipFill>
            <p:spPr bwMode="auto">
              <a:xfrm>
                <a:off x="2167225" y="3319532"/>
                <a:ext cx="880775" cy="360519"/>
              </a:xfrm>
              <a:prstGeom prst="rect">
                <a:avLst/>
              </a:prstGeom>
              <a:noFill/>
              <a:ln w="9525">
                <a:noFill/>
                <a:miter lim="800000"/>
                <a:headEnd/>
                <a:tailEnd/>
              </a:ln>
            </p:spPr>
          </p:pic>
          <p:pic>
            <p:nvPicPr>
              <p:cNvPr id="5659" name="Picture 163"/>
              <p:cNvPicPr>
                <a:picLocks noChangeAspect="1" noChangeArrowheads="1"/>
              </p:cNvPicPr>
              <p:nvPr/>
            </p:nvPicPr>
            <p:blipFill>
              <a:blip r:embed="rId4"/>
              <a:srcRect/>
              <a:stretch>
                <a:fillRect/>
              </a:stretch>
            </p:blipFill>
            <p:spPr bwMode="auto">
              <a:xfrm>
                <a:off x="3235777" y="3316059"/>
                <a:ext cx="880775" cy="360519"/>
              </a:xfrm>
              <a:prstGeom prst="rect">
                <a:avLst/>
              </a:prstGeom>
              <a:noFill/>
              <a:ln w="9525">
                <a:noFill/>
                <a:miter lim="800000"/>
                <a:headEnd/>
                <a:tailEnd/>
              </a:ln>
            </p:spPr>
          </p:pic>
          <p:pic>
            <p:nvPicPr>
              <p:cNvPr id="5660" name="Picture 163"/>
              <p:cNvPicPr>
                <a:picLocks noChangeAspect="1" noChangeArrowheads="1"/>
              </p:cNvPicPr>
              <p:nvPr/>
            </p:nvPicPr>
            <p:blipFill>
              <a:blip r:embed="rId4"/>
              <a:srcRect/>
              <a:stretch>
                <a:fillRect/>
              </a:stretch>
            </p:blipFill>
            <p:spPr bwMode="auto">
              <a:xfrm>
                <a:off x="4328038" y="3316059"/>
                <a:ext cx="880775" cy="360519"/>
              </a:xfrm>
              <a:prstGeom prst="rect">
                <a:avLst/>
              </a:prstGeom>
              <a:noFill/>
              <a:ln w="9525">
                <a:noFill/>
                <a:miter lim="800000"/>
                <a:headEnd/>
                <a:tailEnd/>
              </a:ln>
            </p:spPr>
          </p:pic>
          <p:pic>
            <p:nvPicPr>
              <p:cNvPr id="5661" name="Picture 163"/>
              <p:cNvPicPr>
                <a:picLocks noChangeAspect="1" noChangeArrowheads="1"/>
              </p:cNvPicPr>
              <p:nvPr/>
            </p:nvPicPr>
            <p:blipFill>
              <a:blip r:embed="rId4"/>
              <a:srcRect/>
              <a:stretch>
                <a:fillRect/>
              </a:stretch>
            </p:blipFill>
            <p:spPr bwMode="auto">
              <a:xfrm>
                <a:off x="5415643" y="3316059"/>
                <a:ext cx="880775" cy="360519"/>
              </a:xfrm>
              <a:prstGeom prst="rect">
                <a:avLst/>
              </a:prstGeom>
              <a:noFill/>
              <a:ln w="9525">
                <a:noFill/>
                <a:miter lim="800000"/>
                <a:headEnd/>
                <a:tailEnd/>
              </a:ln>
            </p:spPr>
          </p:pic>
          <p:pic>
            <p:nvPicPr>
              <p:cNvPr id="5662" name="Picture 163"/>
              <p:cNvPicPr>
                <a:picLocks noChangeAspect="1" noChangeArrowheads="1"/>
              </p:cNvPicPr>
              <p:nvPr/>
            </p:nvPicPr>
            <p:blipFill>
              <a:blip r:embed="rId4"/>
              <a:srcRect/>
              <a:stretch>
                <a:fillRect/>
              </a:stretch>
            </p:blipFill>
            <p:spPr bwMode="auto">
              <a:xfrm>
                <a:off x="6507904" y="3316059"/>
                <a:ext cx="880775" cy="360519"/>
              </a:xfrm>
              <a:prstGeom prst="rect">
                <a:avLst/>
              </a:prstGeom>
              <a:noFill/>
              <a:ln w="9525">
                <a:noFill/>
                <a:miter lim="800000"/>
                <a:headEnd/>
                <a:tailEnd/>
              </a:ln>
            </p:spPr>
          </p:pic>
        </p:grpSp>
        <p:grpSp>
          <p:nvGrpSpPr>
            <p:cNvPr id="22" name="Group 403"/>
            <p:cNvGrpSpPr>
              <a:grpSpLocks/>
            </p:cNvGrpSpPr>
            <p:nvPr/>
          </p:nvGrpSpPr>
          <p:grpSpPr bwMode="auto">
            <a:xfrm>
              <a:off x="761996" y="3491546"/>
              <a:ext cx="3635574" cy="1630560"/>
              <a:chOff x="838186" y="3316059"/>
              <a:chExt cx="6550493" cy="2170342"/>
            </a:xfrm>
          </p:grpSpPr>
          <p:grpSp>
            <p:nvGrpSpPr>
              <p:cNvPr id="23" name="Group 395"/>
              <p:cNvGrpSpPr>
                <a:grpSpLocks/>
              </p:cNvGrpSpPr>
              <p:nvPr/>
            </p:nvGrpSpPr>
            <p:grpSpPr bwMode="auto">
              <a:xfrm>
                <a:off x="6194764" y="4343400"/>
                <a:ext cx="968024" cy="1143001"/>
                <a:chOff x="685800" y="4267910"/>
                <a:chExt cx="1249958" cy="1447091"/>
              </a:xfrm>
            </p:grpSpPr>
            <p:sp>
              <p:nvSpPr>
                <p:cNvPr id="5602"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3"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4"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5"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6"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7"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08"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4" name="Group 387"/>
              <p:cNvGrpSpPr>
                <a:grpSpLocks/>
              </p:cNvGrpSpPr>
              <p:nvPr/>
            </p:nvGrpSpPr>
            <p:grpSpPr bwMode="auto">
              <a:xfrm>
                <a:off x="5116675" y="4343400"/>
                <a:ext cx="968024" cy="1143001"/>
                <a:chOff x="685800" y="4267910"/>
                <a:chExt cx="1249958" cy="1447091"/>
              </a:xfrm>
            </p:grpSpPr>
            <p:sp>
              <p:nvSpPr>
                <p:cNvPr id="5595"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6"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7"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8"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9"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600"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601"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5" name="Group 379"/>
              <p:cNvGrpSpPr>
                <a:grpSpLocks/>
              </p:cNvGrpSpPr>
              <p:nvPr/>
            </p:nvGrpSpPr>
            <p:grpSpPr bwMode="auto">
              <a:xfrm>
                <a:off x="4061164" y="4343400"/>
                <a:ext cx="968024" cy="1143001"/>
                <a:chOff x="685800" y="4267910"/>
                <a:chExt cx="1249958" cy="1447091"/>
              </a:xfrm>
            </p:grpSpPr>
            <p:sp>
              <p:nvSpPr>
                <p:cNvPr id="5588"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9"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0"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1"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2"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93"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94"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6" name="Group 371"/>
              <p:cNvGrpSpPr>
                <a:grpSpLocks/>
              </p:cNvGrpSpPr>
              <p:nvPr/>
            </p:nvGrpSpPr>
            <p:grpSpPr bwMode="auto">
              <a:xfrm>
                <a:off x="2994364" y="4343400"/>
                <a:ext cx="968024" cy="1143001"/>
                <a:chOff x="685800" y="4267910"/>
                <a:chExt cx="1249958" cy="1447091"/>
              </a:xfrm>
            </p:grpSpPr>
            <p:sp>
              <p:nvSpPr>
                <p:cNvPr id="5581"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2"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3"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4"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5"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86"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87"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7" name="Group 363"/>
              <p:cNvGrpSpPr>
                <a:grpSpLocks/>
              </p:cNvGrpSpPr>
              <p:nvPr/>
            </p:nvGrpSpPr>
            <p:grpSpPr bwMode="auto">
              <a:xfrm>
                <a:off x="1927564" y="4343400"/>
                <a:ext cx="968024" cy="1143001"/>
                <a:chOff x="685800" y="4267910"/>
                <a:chExt cx="1249958" cy="1447091"/>
              </a:xfrm>
            </p:grpSpPr>
            <p:sp>
              <p:nvSpPr>
                <p:cNvPr id="5574"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5"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6"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7"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8"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9"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80"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grpSp>
            <p:nvGrpSpPr>
              <p:cNvPr id="28" name="Group 354"/>
              <p:cNvGrpSpPr>
                <a:grpSpLocks/>
              </p:cNvGrpSpPr>
              <p:nvPr/>
            </p:nvGrpSpPr>
            <p:grpSpPr bwMode="auto">
              <a:xfrm>
                <a:off x="838186" y="4343400"/>
                <a:ext cx="968024" cy="1143001"/>
                <a:chOff x="685800" y="4267910"/>
                <a:chExt cx="1249958" cy="1447091"/>
              </a:xfrm>
            </p:grpSpPr>
            <p:sp>
              <p:nvSpPr>
                <p:cNvPr id="5567" name="Line 342"/>
                <p:cNvSpPr>
                  <a:spLocks noChangeShapeType="1"/>
                </p:cNvSpPr>
                <p:nvPr/>
              </p:nvSpPr>
              <p:spPr bwMode="auto">
                <a:xfrm flipH="1">
                  <a:off x="831144" y="4268532"/>
                  <a:ext cx="499620"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68" name="Line 344"/>
                <p:cNvSpPr>
                  <a:spLocks noChangeShapeType="1"/>
                </p:cNvSpPr>
                <p:nvPr/>
              </p:nvSpPr>
              <p:spPr bwMode="auto">
                <a:xfrm flipH="1">
                  <a:off x="1081862" y="4268532"/>
                  <a:ext cx="248901"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69" name="Line 346"/>
                <p:cNvSpPr>
                  <a:spLocks noChangeShapeType="1"/>
                </p:cNvSpPr>
                <p:nvPr/>
              </p:nvSpPr>
              <p:spPr bwMode="auto">
                <a:xfrm flipH="1">
                  <a:off x="1249008" y="4268532"/>
                  <a:ext cx="81756" cy="78960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0" name="Line 347"/>
                <p:cNvSpPr>
                  <a:spLocks noChangeShapeType="1"/>
                </p:cNvSpPr>
                <p:nvPr/>
              </p:nvSpPr>
              <p:spPr bwMode="auto">
                <a:xfrm>
                  <a:off x="1330763" y="4268532"/>
                  <a:ext cx="75515" cy="86016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1" name="Line 348"/>
                <p:cNvSpPr>
                  <a:spLocks noChangeShapeType="1"/>
                </p:cNvSpPr>
                <p:nvPr/>
              </p:nvSpPr>
              <p:spPr bwMode="auto">
                <a:xfrm>
                  <a:off x="1341128" y="4267910"/>
                  <a:ext cx="228477" cy="99119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72" name="Line 350"/>
                <p:cNvSpPr>
                  <a:spLocks noChangeShapeType="1"/>
                </p:cNvSpPr>
                <p:nvPr/>
              </p:nvSpPr>
              <p:spPr bwMode="auto">
                <a:xfrm>
                  <a:off x="1330763" y="4268532"/>
                  <a:ext cx="534403" cy="92536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73" name="Picture 467" descr="D:\research\data-center\HotNets\rack.JPG"/>
                <p:cNvPicPr>
                  <a:picLocks noChangeAspect="1" noChangeArrowheads="1"/>
                </p:cNvPicPr>
                <p:nvPr/>
              </p:nvPicPr>
              <p:blipFill>
                <a:blip r:embed="rId6"/>
                <a:srcRect/>
                <a:stretch>
                  <a:fillRect/>
                </a:stretch>
              </p:blipFill>
              <p:spPr bwMode="auto">
                <a:xfrm>
                  <a:off x="685800" y="5015591"/>
                  <a:ext cx="1249958" cy="699410"/>
                </a:xfrm>
                <a:prstGeom prst="rect">
                  <a:avLst/>
                </a:prstGeom>
                <a:noFill/>
                <a:ln w="9525">
                  <a:noFill/>
                  <a:miter lim="800000"/>
                  <a:headEnd/>
                  <a:tailEnd/>
                </a:ln>
              </p:spPr>
            </p:pic>
          </p:grpSp>
          <p:sp>
            <p:nvSpPr>
              <p:cNvPr id="5519" name="Line 121"/>
              <p:cNvSpPr>
                <a:spLocks noChangeShapeType="1"/>
              </p:cNvSpPr>
              <p:nvPr/>
            </p:nvSpPr>
            <p:spPr bwMode="auto">
              <a:xfrm flipV="1">
                <a:off x="1482556" y="3662148"/>
                <a:ext cx="2828187"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0" name="Line 155"/>
              <p:cNvSpPr>
                <a:spLocks noChangeShapeType="1"/>
              </p:cNvSpPr>
              <p:nvPr/>
            </p:nvSpPr>
            <p:spPr bwMode="auto">
              <a:xfrm flipV="1">
                <a:off x="1552091" y="3662148"/>
                <a:ext cx="3863552"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1" name="Line 159"/>
              <p:cNvSpPr>
                <a:spLocks noChangeShapeType="1"/>
              </p:cNvSpPr>
              <p:nvPr/>
            </p:nvSpPr>
            <p:spPr bwMode="auto">
              <a:xfrm flipV="1">
                <a:off x="1350439" y="3662148"/>
                <a:ext cx="1934325"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2" name="Line 160"/>
              <p:cNvSpPr>
                <a:spLocks noChangeShapeType="1"/>
              </p:cNvSpPr>
              <p:nvPr/>
            </p:nvSpPr>
            <p:spPr bwMode="auto">
              <a:xfrm flipV="1">
                <a:off x="1832548" y="3662148"/>
                <a:ext cx="4687995"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3" name="Line 161"/>
              <p:cNvSpPr>
                <a:spLocks noChangeShapeType="1"/>
              </p:cNvSpPr>
              <p:nvPr/>
            </p:nvSpPr>
            <p:spPr bwMode="auto">
              <a:xfrm flipH="1" flipV="1">
                <a:off x="1124614" y="3662148"/>
                <a:ext cx="47352" cy="56324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4" name="Line 162"/>
              <p:cNvSpPr>
                <a:spLocks noChangeShapeType="1"/>
              </p:cNvSpPr>
              <p:nvPr/>
            </p:nvSpPr>
            <p:spPr bwMode="auto">
              <a:xfrm flipV="1">
                <a:off x="1206734" y="3662148"/>
                <a:ext cx="973130" cy="59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25" name="Picture 163"/>
              <p:cNvPicPr>
                <a:picLocks noChangeAspect="1" noChangeArrowheads="1"/>
              </p:cNvPicPr>
              <p:nvPr/>
            </p:nvPicPr>
            <p:blipFill>
              <a:blip r:embed="rId4"/>
              <a:srcRect/>
              <a:stretch>
                <a:fillRect/>
              </a:stretch>
            </p:blipFill>
            <p:spPr bwMode="auto">
              <a:xfrm>
                <a:off x="979587" y="4213618"/>
                <a:ext cx="880775" cy="360519"/>
              </a:xfrm>
              <a:prstGeom prst="rect">
                <a:avLst/>
              </a:prstGeom>
              <a:noFill/>
              <a:ln w="9525">
                <a:noFill/>
                <a:miter lim="800000"/>
                <a:headEnd/>
                <a:tailEnd/>
              </a:ln>
            </p:spPr>
          </p:pic>
          <p:sp>
            <p:nvSpPr>
              <p:cNvPr id="5526" name="Line 165"/>
              <p:cNvSpPr>
                <a:spLocks noChangeShapeType="1"/>
              </p:cNvSpPr>
              <p:nvPr/>
            </p:nvSpPr>
            <p:spPr bwMode="auto">
              <a:xfrm flipV="1">
                <a:off x="2495550" y="3662147"/>
                <a:ext cx="1973035"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7" name="Line 168"/>
              <p:cNvSpPr>
                <a:spLocks noChangeShapeType="1"/>
              </p:cNvSpPr>
              <p:nvPr/>
            </p:nvSpPr>
            <p:spPr bwMode="auto">
              <a:xfrm flipV="1">
                <a:off x="2731864" y="3662148"/>
                <a:ext cx="2841621"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8" name="Line 169"/>
              <p:cNvSpPr>
                <a:spLocks noChangeShapeType="1"/>
              </p:cNvSpPr>
              <p:nvPr/>
            </p:nvSpPr>
            <p:spPr bwMode="auto">
              <a:xfrm flipV="1">
                <a:off x="2416629" y="3662147"/>
                <a:ext cx="947056"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29" name="Line 170"/>
              <p:cNvSpPr>
                <a:spLocks noChangeShapeType="1"/>
              </p:cNvSpPr>
              <p:nvPr/>
            </p:nvSpPr>
            <p:spPr bwMode="auto">
              <a:xfrm flipH="1" flipV="1">
                <a:off x="2258785" y="3662148"/>
                <a:ext cx="132359" cy="5726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0" name="Line 173"/>
              <p:cNvSpPr>
                <a:spLocks noChangeShapeType="1"/>
              </p:cNvSpPr>
              <p:nvPr/>
            </p:nvSpPr>
            <p:spPr bwMode="auto">
              <a:xfrm flipV="1">
                <a:off x="2857027" y="3662149"/>
                <a:ext cx="3821358"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1" name="Line 174"/>
              <p:cNvSpPr>
                <a:spLocks noChangeShapeType="1"/>
              </p:cNvSpPr>
              <p:nvPr/>
            </p:nvSpPr>
            <p:spPr bwMode="auto">
              <a:xfrm flipH="1" flipV="1">
                <a:off x="1153885" y="3662149"/>
                <a:ext cx="1183947" cy="57267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2" name="Line 175"/>
              <p:cNvSpPr>
                <a:spLocks noChangeShapeType="1"/>
              </p:cNvSpPr>
              <p:nvPr/>
            </p:nvSpPr>
            <p:spPr bwMode="auto">
              <a:xfrm flipV="1">
                <a:off x="3645089" y="3662148"/>
                <a:ext cx="2007318" cy="5726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3" name="Line 204"/>
              <p:cNvSpPr>
                <a:spLocks noChangeShapeType="1"/>
              </p:cNvSpPr>
              <p:nvPr/>
            </p:nvSpPr>
            <p:spPr bwMode="auto">
              <a:xfrm flipV="1">
                <a:off x="3413306" y="3662148"/>
                <a:ext cx="1134201" cy="60566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4" name="Line 208"/>
              <p:cNvSpPr>
                <a:spLocks noChangeShapeType="1"/>
              </p:cNvSpPr>
              <p:nvPr/>
            </p:nvSpPr>
            <p:spPr bwMode="auto">
              <a:xfrm flipV="1">
                <a:off x="3851376" y="3662148"/>
                <a:ext cx="2984853" cy="56325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5" name="Line 211"/>
              <p:cNvSpPr>
                <a:spLocks noChangeShapeType="1"/>
              </p:cNvSpPr>
              <p:nvPr/>
            </p:nvSpPr>
            <p:spPr bwMode="auto">
              <a:xfrm flipH="1" flipV="1">
                <a:off x="2337707" y="3662149"/>
                <a:ext cx="1025979" cy="51913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6" name="Line 212"/>
              <p:cNvSpPr>
                <a:spLocks noChangeShapeType="1"/>
              </p:cNvSpPr>
              <p:nvPr/>
            </p:nvSpPr>
            <p:spPr bwMode="auto">
              <a:xfrm flipH="1" flipV="1">
                <a:off x="1232807" y="3662148"/>
                <a:ext cx="2101693" cy="54675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37" name="Line 213"/>
              <p:cNvSpPr>
                <a:spLocks noChangeShapeType="1"/>
              </p:cNvSpPr>
              <p:nvPr/>
            </p:nvSpPr>
            <p:spPr bwMode="auto">
              <a:xfrm flipH="1" flipV="1">
                <a:off x="3442607" y="3662147"/>
                <a:ext cx="47352" cy="60565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38" name="Picture 214"/>
              <p:cNvPicPr>
                <a:picLocks noChangeAspect="1" noChangeArrowheads="1"/>
              </p:cNvPicPr>
              <p:nvPr/>
            </p:nvPicPr>
            <p:blipFill>
              <a:blip r:embed="rId4"/>
              <a:srcRect/>
              <a:stretch>
                <a:fillRect/>
              </a:stretch>
            </p:blipFill>
            <p:spPr bwMode="auto">
              <a:xfrm>
                <a:off x="3142121" y="4194767"/>
                <a:ext cx="880775" cy="362876"/>
              </a:xfrm>
              <a:prstGeom prst="rect">
                <a:avLst/>
              </a:prstGeom>
              <a:noFill/>
              <a:ln w="9525">
                <a:noFill/>
                <a:miter lim="800000"/>
                <a:headEnd/>
                <a:tailEnd/>
              </a:ln>
            </p:spPr>
          </p:pic>
          <p:sp>
            <p:nvSpPr>
              <p:cNvPr id="5539" name="Line 216"/>
              <p:cNvSpPr>
                <a:spLocks noChangeShapeType="1"/>
              </p:cNvSpPr>
              <p:nvPr/>
            </p:nvSpPr>
            <p:spPr bwMode="auto">
              <a:xfrm flipH="1" flipV="1">
                <a:off x="4626429" y="3575626"/>
                <a:ext cx="78921" cy="69218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0" name="Line 217"/>
              <p:cNvSpPr>
                <a:spLocks noChangeShapeType="1"/>
              </p:cNvSpPr>
              <p:nvPr/>
            </p:nvSpPr>
            <p:spPr bwMode="auto">
              <a:xfrm flipV="1">
                <a:off x="4784271" y="3662149"/>
                <a:ext cx="947056" cy="6056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1" name="Line 218"/>
              <p:cNvSpPr>
                <a:spLocks noChangeShapeType="1"/>
              </p:cNvSpPr>
              <p:nvPr/>
            </p:nvSpPr>
            <p:spPr bwMode="auto">
              <a:xfrm flipH="1" flipV="1">
                <a:off x="3363685" y="3575625"/>
                <a:ext cx="1296612" cy="6756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2" name="Line 221"/>
              <p:cNvSpPr>
                <a:spLocks noChangeShapeType="1"/>
              </p:cNvSpPr>
              <p:nvPr/>
            </p:nvSpPr>
            <p:spPr bwMode="auto">
              <a:xfrm flipH="1" flipV="1">
                <a:off x="2416629" y="3662149"/>
                <a:ext cx="2137049"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3" name="Line 224"/>
              <p:cNvSpPr>
                <a:spLocks noChangeShapeType="1"/>
              </p:cNvSpPr>
              <p:nvPr/>
            </p:nvSpPr>
            <p:spPr bwMode="auto">
              <a:xfrm flipV="1">
                <a:off x="5021878" y="3575625"/>
                <a:ext cx="2051114" cy="62385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4" name="Line 225"/>
              <p:cNvSpPr>
                <a:spLocks noChangeShapeType="1"/>
              </p:cNvSpPr>
              <p:nvPr/>
            </p:nvSpPr>
            <p:spPr bwMode="auto">
              <a:xfrm flipH="1" flipV="1">
                <a:off x="1390650" y="3662149"/>
                <a:ext cx="3109718" cy="5538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5" name="Line 226"/>
              <p:cNvSpPr>
                <a:spLocks noChangeShapeType="1"/>
              </p:cNvSpPr>
              <p:nvPr/>
            </p:nvSpPr>
            <p:spPr bwMode="auto">
              <a:xfrm flipV="1">
                <a:off x="5789079" y="3575625"/>
                <a:ext cx="47352" cy="6403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6" name="Line 227"/>
              <p:cNvSpPr>
                <a:spLocks noChangeShapeType="1"/>
              </p:cNvSpPr>
              <p:nvPr/>
            </p:nvSpPr>
            <p:spPr bwMode="auto">
              <a:xfrm flipH="1" flipV="1">
                <a:off x="4784270" y="3662148"/>
                <a:ext cx="2112730" cy="57974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7" name="Line 256"/>
              <p:cNvSpPr>
                <a:spLocks noChangeShapeType="1"/>
              </p:cNvSpPr>
              <p:nvPr/>
            </p:nvSpPr>
            <p:spPr bwMode="auto">
              <a:xfrm flipH="1" flipV="1">
                <a:off x="4705350" y="3662148"/>
                <a:ext cx="1004924" cy="54675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8" name="Line 260"/>
              <p:cNvSpPr>
                <a:spLocks noChangeShapeType="1"/>
              </p:cNvSpPr>
              <p:nvPr/>
            </p:nvSpPr>
            <p:spPr bwMode="auto">
              <a:xfrm flipV="1">
                <a:off x="5889171" y="3575626"/>
                <a:ext cx="1183821" cy="6056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49" name="Line 261"/>
              <p:cNvSpPr>
                <a:spLocks noChangeShapeType="1"/>
              </p:cNvSpPr>
              <p:nvPr/>
            </p:nvSpPr>
            <p:spPr bwMode="auto">
              <a:xfrm flipH="1" flipV="1">
                <a:off x="3600450" y="3662148"/>
                <a:ext cx="2056513" cy="5302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0" name="Line 263"/>
              <p:cNvSpPr>
                <a:spLocks noChangeShapeType="1"/>
              </p:cNvSpPr>
              <p:nvPr/>
            </p:nvSpPr>
            <p:spPr bwMode="auto">
              <a:xfrm flipH="1" flipV="1">
                <a:off x="1548494" y="3662148"/>
                <a:ext cx="3929997" cy="5302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1" name="Line 264"/>
              <p:cNvSpPr>
                <a:spLocks noChangeShapeType="1"/>
              </p:cNvSpPr>
              <p:nvPr/>
            </p:nvSpPr>
            <p:spPr bwMode="auto">
              <a:xfrm flipH="1" flipV="1">
                <a:off x="2574470" y="3662148"/>
                <a:ext cx="3156857" cy="51913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52" name="Picture 265"/>
              <p:cNvPicPr>
                <a:picLocks noChangeAspect="1" noChangeArrowheads="1"/>
              </p:cNvPicPr>
              <p:nvPr/>
            </p:nvPicPr>
            <p:blipFill>
              <a:blip r:embed="rId4"/>
              <a:srcRect/>
              <a:stretch>
                <a:fillRect/>
              </a:stretch>
            </p:blipFill>
            <p:spPr bwMode="auto">
              <a:xfrm>
                <a:off x="5286111" y="4178273"/>
                <a:ext cx="880775" cy="360519"/>
              </a:xfrm>
              <a:prstGeom prst="rect">
                <a:avLst/>
              </a:prstGeom>
              <a:noFill/>
              <a:ln w="9525">
                <a:noFill/>
                <a:miter lim="800000"/>
                <a:headEnd/>
                <a:tailEnd/>
              </a:ln>
            </p:spPr>
          </p:pic>
          <p:sp>
            <p:nvSpPr>
              <p:cNvPr id="5553" name="Line 267"/>
              <p:cNvSpPr>
                <a:spLocks noChangeShapeType="1"/>
              </p:cNvSpPr>
              <p:nvPr/>
            </p:nvSpPr>
            <p:spPr bwMode="auto">
              <a:xfrm flipH="1" flipV="1">
                <a:off x="5889170" y="3662148"/>
                <a:ext cx="1061140"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4" name="Line 268"/>
              <p:cNvSpPr>
                <a:spLocks noChangeShapeType="1"/>
              </p:cNvSpPr>
              <p:nvPr/>
            </p:nvSpPr>
            <p:spPr bwMode="auto">
              <a:xfrm flipV="1">
                <a:off x="6915147" y="3581399"/>
                <a:ext cx="45719" cy="68640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5" name="Line 271"/>
              <p:cNvSpPr>
                <a:spLocks noChangeShapeType="1"/>
              </p:cNvSpPr>
              <p:nvPr/>
            </p:nvSpPr>
            <p:spPr bwMode="auto">
              <a:xfrm flipH="1" flipV="1">
                <a:off x="3758293" y="3662148"/>
                <a:ext cx="3011227" cy="58917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6" name="Line 272"/>
              <p:cNvSpPr>
                <a:spLocks noChangeShapeType="1"/>
              </p:cNvSpPr>
              <p:nvPr/>
            </p:nvSpPr>
            <p:spPr bwMode="auto">
              <a:xfrm flipH="1" flipV="1">
                <a:off x="2811235" y="3662148"/>
                <a:ext cx="3888750" cy="537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557" name="Line 276"/>
              <p:cNvSpPr>
                <a:spLocks noChangeShapeType="1"/>
              </p:cNvSpPr>
              <p:nvPr/>
            </p:nvSpPr>
            <p:spPr bwMode="auto">
              <a:xfrm flipH="1" flipV="1">
                <a:off x="1785257" y="3662148"/>
                <a:ext cx="4859099" cy="53733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558" name="Picture 152"/>
              <p:cNvPicPr>
                <a:picLocks noChangeAspect="1" noChangeArrowheads="1"/>
              </p:cNvPicPr>
              <p:nvPr/>
            </p:nvPicPr>
            <p:blipFill>
              <a:blip r:embed="rId4"/>
              <a:srcRect/>
              <a:stretch>
                <a:fillRect/>
              </a:stretch>
            </p:blipFill>
            <p:spPr bwMode="auto">
              <a:xfrm>
                <a:off x="2050424" y="4213618"/>
                <a:ext cx="880775" cy="360519"/>
              </a:xfrm>
              <a:prstGeom prst="rect">
                <a:avLst/>
              </a:prstGeom>
              <a:noFill/>
              <a:ln w="9525">
                <a:noFill/>
                <a:miter lim="800000"/>
                <a:headEnd/>
                <a:tailEnd/>
              </a:ln>
            </p:spPr>
          </p:pic>
          <p:pic>
            <p:nvPicPr>
              <p:cNvPr id="5559" name="Picture 203"/>
              <p:cNvPicPr>
                <a:picLocks noChangeAspect="1" noChangeArrowheads="1"/>
              </p:cNvPicPr>
              <p:nvPr/>
            </p:nvPicPr>
            <p:blipFill>
              <a:blip r:embed="rId4"/>
              <a:srcRect/>
              <a:stretch>
                <a:fillRect/>
              </a:stretch>
            </p:blipFill>
            <p:spPr bwMode="auto">
              <a:xfrm>
                <a:off x="4215275" y="4194767"/>
                <a:ext cx="878457" cy="362876"/>
              </a:xfrm>
              <a:prstGeom prst="rect">
                <a:avLst/>
              </a:prstGeom>
              <a:noFill/>
              <a:ln w="9525">
                <a:noFill/>
                <a:miter lim="800000"/>
                <a:headEnd/>
                <a:tailEnd/>
              </a:ln>
            </p:spPr>
          </p:pic>
          <p:pic>
            <p:nvPicPr>
              <p:cNvPr id="5560" name="Picture 254"/>
              <p:cNvPicPr>
                <a:picLocks noChangeAspect="1" noChangeArrowheads="1"/>
              </p:cNvPicPr>
              <p:nvPr/>
            </p:nvPicPr>
            <p:blipFill>
              <a:blip r:embed="rId4"/>
              <a:srcRect/>
              <a:stretch>
                <a:fillRect/>
              </a:stretch>
            </p:blipFill>
            <p:spPr bwMode="auto">
              <a:xfrm>
                <a:off x="6359265" y="4178273"/>
                <a:ext cx="880775" cy="360519"/>
              </a:xfrm>
              <a:prstGeom prst="rect">
                <a:avLst/>
              </a:prstGeom>
              <a:noFill/>
              <a:ln w="9525">
                <a:noFill/>
                <a:miter lim="800000"/>
                <a:headEnd/>
                <a:tailEnd/>
              </a:ln>
            </p:spPr>
          </p:pic>
          <p:pic>
            <p:nvPicPr>
              <p:cNvPr id="5561" name="Picture 163"/>
              <p:cNvPicPr>
                <a:picLocks noChangeAspect="1" noChangeArrowheads="1"/>
              </p:cNvPicPr>
              <p:nvPr/>
            </p:nvPicPr>
            <p:blipFill>
              <a:blip r:embed="rId4"/>
              <a:srcRect/>
              <a:stretch>
                <a:fillRect/>
              </a:stretch>
            </p:blipFill>
            <p:spPr bwMode="auto">
              <a:xfrm>
                <a:off x="1074964" y="3351862"/>
                <a:ext cx="880775" cy="360519"/>
              </a:xfrm>
              <a:prstGeom prst="rect">
                <a:avLst/>
              </a:prstGeom>
              <a:noFill/>
              <a:ln w="9525">
                <a:noFill/>
                <a:miter lim="800000"/>
                <a:headEnd/>
                <a:tailEnd/>
              </a:ln>
            </p:spPr>
          </p:pic>
          <p:pic>
            <p:nvPicPr>
              <p:cNvPr id="5562" name="Picture 163"/>
              <p:cNvPicPr>
                <a:picLocks noChangeAspect="1" noChangeArrowheads="1"/>
              </p:cNvPicPr>
              <p:nvPr/>
            </p:nvPicPr>
            <p:blipFill>
              <a:blip r:embed="rId4"/>
              <a:srcRect/>
              <a:stretch>
                <a:fillRect/>
              </a:stretch>
            </p:blipFill>
            <p:spPr bwMode="auto">
              <a:xfrm>
                <a:off x="2167225" y="3319532"/>
                <a:ext cx="880775" cy="360519"/>
              </a:xfrm>
              <a:prstGeom prst="rect">
                <a:avLst/>
              </a:prstGeom>
              <a:noFill/>
              <a:ln w="9525">
                <a:noFill/>
                <a:miter lim="800000"/>
                <a:headEnd/>
                <a:tailEnd/>
              </a:ln>
            </p:spPr>
          </p:pic>
          <p:pic>
            <p:nvPicPr>
              <p:cNvPr id="5563" name="Picture 163"/>
              <p:cNvPicPr>
                <a:picLocks noChangeAspect="1" noChangeArrowheads="1"/>
              </p:cNvPicPr>
              <p:nvPr/>
            </p:nvPicPr>
            <p:blipFill>
              <a:blip r:embed="rId4"/>
              <a:srcRect/>
              <a:stretch>
                <a:fillRect/>
              </a:stretch>
            </p:blipFill>
            <p:spPr bwMode="auto">
              <a:xfrm>
                <a:off x="3235777" y="3316059"/>
                <a:ext cx="880775" cy="360519"/>
              </a:xfrm>
              <a:prstGeom prst="rect">
                <a:avLst/>
              </a:prstGeom>
              <a:noFill/>
              <a:ln w="9525">
                <a:noFill/>
                <a:miter lim="800000"/>
                <a:headEnd/>
                <a:tailEnd/>
              </a:ln>
            </p:spPr>
          </p:pic>
          <p:pic>
            <p:nvPicPr>
              <p:cNvPr id="5564" name="Picture 163"/>
              <p:cNvPicPr>
                <a:picLocks noChangeAspect="1" noChangeArrowheads="1"/>
              </p:cNvPicPr>
              <p:nvPr/>
            </p:nvPicPr>
            <p:blipFill>
              <a:blip r:embed="rId4"/>
              <a:srcRect/>
              <a:stretch>
                <a:fillRect/>
              </a:stretch>
            </p:blipFill>
            <p:spPr bwMode="auto">
              <a:xfrm>
                <a:off x="4328038" y="3316059"/>
                <a:ext cx="880775" cy="360519"/>
              </a:xfrm>
              <a:prstGeom prst="rect">
                <a:avLst/>
              </a:prstGeom>
              <a:noFill/>
              <a:ln w="9525">
                <a:noFill/>
                <a:miter lim="800000"/>
                <a:headEnd/>
                <a:tailEnd/>
              </a:ln>
            </p:spPr>
          </p:pic>
          <p:pic>
            <p:nvPicPr>
              <p:cNvPr id="5565" name="Picture 163"/>
              <p:cNvPicPr>
                <a:picLocks noChangeAspect="1" noChangeArrowheads="1"/>
              </p:cNvPicPr>
              <p:nvPr/>
            </p:nvPicPr>
            <p:blipFill>
              <a:blip r:embed="rId4"/>
              <a:srcRect/>
              <a:stretch>
                <a:fillRect/>
              </a:stretch>
            </p:blipFill>
            <p:spPr bwMode="auto">
              <a:xfrm>
                <a:off x="5415643" y="3316059"/>
                <a:ext cx="880775" cy="360519"/>
              </a:xfrm>
              <a:prstGeom prst="rect">
                <a:avLst/>
              </a:prstGeom>
              <a:noFill/>
              <a:ln w="9525">
                <a:noFill/>
                <a:miter lim="800000"/>
                <a:headEnd/>
                <a:tailEnd/>
              </a:ln>
            </p:spPr>
          </p:pic>
          <p:pic>
            <p:nvPicPr>
              <p:cNvPr id="5566" name="Picture 163"/>
              <p:cNvPicPr>
                <a:picLocks noChangeAspect="1" noChangeArrowheads="1"/>
              </p:cNvPicPr>
              <p:nvPr/>
            </p:nvPicPr>
            <p:blipFill>
              <a:blip r:embed="rId4"/>
              <a:srcRect/>
              <a:stretch>
                <a:fillRect/>
              </a:stretch>
            </p:blipFill>
            <p:spPr bwMode="auto">
              <a:xfrm>
                <a:off x="6507904" y="3316059"/>
                <a:ext cx="880775" cy="360519"/>
              </a:xfrm>
              <a:prstGeom prst="rect">
                <a:avLst/>
              </a:prstGeom>
              <a:noFill/>
              <a:ln w="9525">
                <a:noFill/>
                <a:miter lim="800000"/>
                <a:headEnd/>
                <a:tailEnd/>
              </a:ln>
            </p:spPr>
          </p:pic>
        </p:grpSp>
        <p:cxnSp>
          <p:nvCxnSpPr>
            <p:cNvPr id="5444" name="Straight Connector 562"/>
            <p:cNvCxnSpPr>
              <a:cxnSpLocks noChangeShapeType="1"/>
            </p:cNvCxnSpPr>
            <p:nvPr/>
          </p:nvCxnSpPr>
          <p:spPr bwMode="auto">
            <a:xfrm rot="10800000" flipV="1">
              <a:off x="1855576" y="2362199"/>
              <a:ext cx="3478424" cy="1142999"/>
            </a:xfrm>
            <a:prstGeom prst="line">
              <a:avLst/>
            </a:prstGeom>
            <a:noFill/>
            <a:ln w="19050" algn="ctr">
              <a:solidFill>
                <a:schemeClr val="bg2"/>
              </a:solidFill>
              <a:round/>
              <a:headEnd/>
              <a:tailEnd/>
            </a:ln>
          </p:spPr>
        </p:cxnSp>
        <p:cxnSp>
          <p:nvCxnSpPr>
            <p:cNvPr id="5445" name="Straight Connector 562"/>
            <p:cNvCxnSpPr>
              <a:cxnSpLocks noChangeShapeType="1"/>
            </p:cNvCxnSpPr>
            <p:nvPr/>
          </p:nvCxnSpPr>
          <p:spPr bwMode="auto">
            <a:xfrm rot="10800000" flipV="1">
              <a:off x="1981200" y="2362199"/>
              <a:ext cx="3962400" cy="1142999"/>
            </a:xfrm>
            <a:prstGeom prst="line">
              <a:avLst/>
            </a:prstGeom>
            <a:noFill/>
            <a:ln w="19050" algn="ctr">
              <a:solidFill>
                <a:schemeClr val="bg2"/>
              </a:solidFill>
              <a:round/>
              <a:headEnd/>
              <a:tailEnd/>
            </a:ln>
          </p:spPr>
        </p:cxnSp>
        <p:cxnSp>
          <p:nvCxnSpPr>
            <p:cNvPr id="5446" name="Straight Connector 563"/>
            <p:cNvCxnSpPr>
              <a:cxnSpLocks noChangeShapeType="1"/>
            </p:cNvCxnSpPr>
            <p:nvPr/>
          </p:nvCxnSpPr>
          <p:spPr bwMode="auto">
            <a:xfrm rot="5400000">
              <a:off x="1984629" y="2505671"/>
              <a:ext cx="1206843" cy="767500"/>
            </a:xfrm>
            <a:prstGeom prst="line">
              <a:avLst/>
            </a:prstGeom>
            <a:noFill/>
            <a:ln w="19050" algn="ctr">
              <a:solidFill>
                <a:schemeClr val="bg2"/>
              </a:solidFill>
              <a:round/>
              <a:headEnd/>
              <a:tailEnd/>
            </a:ln>
          </p:spPr>
        </p:cxnSp>
        <p:cxnSp>
          <p:nvCxnSpPr>
            <p:cNvPr id="5447" name="Straight Connector 563"/>
            <p:cNvCxnSpPr>
              <a:cxnSpLocks noChangeShapeType="1"/>
            </p:cNvCxnSpPr>
            <p:nvPr/>
          </p:nvCxnSpPr>
          <p:spPr bwMode="auto">
            <a:xfrm rot="10800000" flipV="1">
              <a:off x="2261292" y="2362200"/>
              <a:ext cx="1243909" cy="1136820"/>
            </a:xfrm>
            <a:prstGeom prst="line">
              <a:avLst/>
            </a:prstGeom>
            <a:noFill/>
            <a:ln w="19050" algn="ctr">
              <a:solidFill>
                <a:schemeClr val="bg2"/>
              </a:solidFill>
              <a:round/>
              <a:headEnd/>
              <a:tailEnd/>
            </a:ln>
          </p:spPr>
        </p:cxnSp>
        <p:cxnSp>
          <p:nvCxnSpPr>
            <p:cNvPr id="5448" name="Straight Connector 563"/>
            <p:cNvCxnSpPr>
              <a:cxnSpLocks noChangeShapeType="1"/>
            </p:cNvCxnSpPr>
            <p:nvPr/>
          </p:nvCxnSpPr>
          <p:spPr bwMode="auto">
            <a:xfrm rot="10800000" flipV="1">
              <a:off x="2349846" y="2362199"/>
              <a:ext cx="1764954" cy="1142999"/>
            </a:xfrm>
            <a:prstGeom prst="line">
              <a:avLst/>
            </a:prstGeom>
            <a:noFill/>
            <a:ln w="19050" algn="ctr">
              <a:solidFill>
                <a:schemeClr val="bg2"/>
              </a:solidFill>
              <a:round/>
              <a:headEnd/>
              <a:tailEnd/>
            </a:ln>
          </p:spPr>
        </p:cxnSp>
        <p:cxnSp>
          <p:nvCxnSpPr>
            <p:cNvPr id="5449" name="Straight Connector 563"/>
            <p:cNvCxnSpPr>
              <a:cxnSpLocks noChangeShapeType="1"/>
            </p:cNvCxnSpPr>
            <p:nvPr/>
          </p:nvCxnSpPr>
          <p:spPr bwMode="auto">
            <a:xfrm rot="10800000" flipV="1">
              <a:off x="2426046" y="2362199"/>
              <a:ext cx="2298354" cy="1142999"/>
            </a:xfrm>
            <a:prstGeom prst="line">
              <a:avLst/>
            </a:prstGeom>
            <a:noFill/>
            <a:ln w="19050" algn="ctr">
              <a:solidFill>
                <a:schemeClr val="bg2"/>
              </a:solidFill>
              <a:round/>
              <a:headEnd/>
              <a:tailEnd/>
            </a:ln>
          </p:spPr>
        </p:cxnSp>
        <p:cxnSp>
          <p:nvCxnSpPr>
            <p:cNvPr id="5450" name="Straight Connector 563"/>
            <p:cNvCxnSpPr>
              <a:cxnSpLocks noChangeShapeType="1"/>
            </p:cNvCxnSpPr>
            <p:nvPr/>
          </p:nvCxnSpPr>
          <p:spPr bwMode="auto">
            <a:xfrm rot="10800000" flipV="1">
              <a:off x="2496066" y="2362199"/>
              <a:ext cx="2914134" cy="1142999"/>
            </a:xfrm>
            <a:prstGeom prst="line">
              <a:avLst/>
            </a:prstGeom>
            <a:noFill/>
            <a:ln w="19050" algn="ctr">
              <a:solidFill>
                <a:schemeClr val="bg2"/>
              </a:solidFill>
              <a:round/>
              <a:headEnd/>
              <a:tailEnd/>
            </a:ln>
          </p:spPr>
        </p:cxnSp>
        <p:cxnSp>
          <p:nvCxnSpPr>
            <p:cNvPr id="5451" name="Straight Connector 563"/>
            <p:cNvCxnSpPr>
              <a:cxnSpLocks noChangeShapeType="1"/>
            </p:cNvCxnSpPr>
            <p:nvPr/>
          </p:nvCxnSpPr>
          <p:spPr bwMode="auto">
            <a:xfrm rot="10800000" flipV="1">
              <a:off x="2545490" y="2362199"/>
              <a:ext cx="3398110" cy="1151241"/>
            </a:xfrm>
            <a:prstGeom prst="line">
              <a:avLst/>
            </a:prstGeom>
            <a:noFill/>
            <a:ln w="19050" algn="ctr">
              <a:solidFill>
                <a:schemeClr val="bg2"/>
              </a:solidFill>
              <a:round/>
              <a:headEnd/>
              <a:tailEnd/>
            </a:ln>
          </p:spPr>
        </p:cxnSp>
        <p:cxnSp>
          <p:nvCxnSpPr>
            <p:cNvPr id="5452" name="Straight Connector 563"/>
            <p:cNvCxnSpPr>
              <a:cxnSpLocks noChangeShapeType="1"/>
            </p:cNvCxnSpPr>
            <p:nvPr/>
          </p:nvCxnSpPr>
          <p:spPr bwMode="auto">
            <a:xfrm rot="5400000">
              <a:off x="2319980" y="2847200"/>
              <a:ext cx="1136821" cy="166820"/>
            </a:xfrm>
            <a:prstGeom prst="line">
              <a:avLst/>
            </a:prstGeom>
            <a:noFill/>
            <a:ln w="19050" algn="ctr">
              <a:solidFill>
                <a:schemeClr val="bg2"/>
              </a:solidFill>
              <a:round/>
              <a:headEnd/>
              <a:tailEnd/>
            </a:ln>
          </p:spPr>
        </p:cxnSp>
        <p:cxnSp>
          <p:nvCxnSpPr>
            <p:cNvPr id="5453" name="Straight Connector 563"/>
            <p:cNvCxnSpPr>
              <a:cxnSpLocks noChangeShapeType="1"/>
            </p:cNvCxnSpPr>
            <p:nvPr/>
          </p:nvCxnSpPr>
          <p:spPr bwMode="auto">
            <a:xfrm rot="5400000">
              <a:off x="2613458" y="2607278"/>
              <a:ext cx="1136819" cy="646667"/>
            </a:xfrm>
            <a:prstGeom prst="line">
              <a:avLst/>
            </a:prstGeom>
            <a:noFill/>
            <a:ln w="19050" algn="ctr">
              <a:solidFill>
                <a:schemeClr val="bg2"/>
              </a:solidFill>
              <a:round/>
              <a:headEnd/>
              <a:tailEnd/>
            </a:ln>
          </p:spPr>
        </p:cxnSp>
        <p:cxnSp>
          <p:nvCxnSpPr>
            <p:cNvPr id="5454" name="Straight Connector 563"/>
            <p:cNvCxnSpPr>
              <a:cxnSpLocks noChangeShapeType="1"/>
            </p:cNvCxnSpPr>
            <p:nvPr/>
          </p:nvCxnSpPr>
          <p:spPr bwMode="auto">
            <a:xfrm rot="10800000" flipV="1">
              <a:off x="2924444" y="2362199"/>
              <a:ext cx="1190357" cy="1136819"/>
            </a:xfrm>
            <a:prstGeom prst="line">
              <a:avLst/>
            </a:prstGeom>
            <a:noFill/>
            <a:ln w="19050" algn="ctr">
              <a:solidFill>
                <a:schemeClr val="bg2"/>
              </a:solidFill>
              <a:round/>
              <a:headEnd/>
              <a:tailEnd/>
            </a:ln>
          </p:spPr>
        </p:cxnSp>
        <p:cxnSp>
          <p:nvCxnSpPr>
            <p:cNvPr id="5455" name="Straight Connector 563"/>
            <p:cNvCxnSpPr>
              <a:cxnSpLocks noChangeShapeType="1"/>
            </p:cNvCxnSpPr>
            <p:nvPr/>
          </p:nvCxnSpPr>
          <p:spPr bwMode="auto">
            <a:xfrm rot="10800000" flipV="1">
              <a:off x="2994466" y="2362199"/>
              <a:ext cx="1729934" cy="1136819"/>
            </a:xfrm>
            <a:prstGeom prst="line">
              <a:avLst/>
            </a:prstGeom>
            <a:noFill/>
            <a:ln w="19050" algn="ctr">
              <a:solidFill>
                <a:schemeClr val="bg2"/>
              </a:solidFill>
              <a:round/>
              <a:headEnd/>
              <a:tailEnd/>
            </a:ln>
          </p:spPr>
        </p:cxnSp>
        <p:cxnSp>
          <p:nvCxnSpPr>
            <p:cNvPr id="5456" name="Straight Connector 563"/>
            <p:cNvCxnSpPr>
              <a:cxnSpLocks noChangeShapeType="1"/>
            </p:cNvCxnSpPr>
            <p:nvPr/>
          </p:nvCxnSpPr>
          <p:spPr bwMode="auto">
            <a:xfrm rot="10800000" flipV="1">
              <a:off x="3054178" y="2362199"/>
              <a:ext cx="2356022" cy="1136819"/>
            </a:xfrm>
            <a:prstGeom prst="line">
              <a:avLst/>
            </a:prstGeom>
            <a:noFill/>
            <a:ln w="19050" algn="ctr">
              <a:solidFill>
                <a:schemeClr val="bg2"/>
              </a:solidFill>
              <a:round/>
              <a:headEnd/>
              <a:tailEnd/>
            </a:ln>
          </p:spPr>
        </p:cxnSp>
        <p:cxnSp>
          <p:nvCxnSpPr>
            <p:cNvPr id="5457" name="Straight Connector 563"/>
            <p:cNvCxnSpPr>
              <a:cxnSpLocks noChangeShapeType="1"/>
            </p:cNvCxnSpPr>
            <p:nvPr/>
          </p:nvCxnSpPr>
          <p:spPr bwMode="auto">
            <a:xfrm rot="10800000" flipV="1">
              <a:off x="3124200" y="2362199"/>
              <a:ext cx="2819400" cy="1136819"/>
            </a:xfrm>
            <a:prstGeom prst="line">
              <a:avLst/>
            </a:prstGeom>
            <a:noFill/>
            <a:ln w="19050" algn="ctr">
              <a:solidFill>
                <a:schemeClr val="bg2"/>
              </a:solidFill>
              <a:round/>
              <a:headEnd/>
              <a:tailEnd/>
            </a:ln>
          </p:spPr>
        </p:cxnSp>
        <p:cxnSp>
          <p:nvCxnSpPr>
            <p:cNvPr id="5458" name="Straight Connector 563"/>
            <p:cNvCxnSpPr>
              <a:cxnSpLocks noChangeShapeType="1"/>
            </p:cNvCxnSpPr>
            <p:nvPr/>
          </p:nvCxnSpPr>
          <p:spPr bwMode="auto">
            <a:xfrm rot="16200000" flipH="1">
              <a:off x="2641258" y="2692742"/>
              <a:ext cx="1130641" cy="469556"/>
            </a:xfrm>
            <a:prstGeom prst="line">
              <a:avLst/>
            </a:prstGeom>
            <a:noFill/>
            <a:ln w="19050" algn="ctr">
              <a:solidFill>
                <a:schemeClr val="bg2"/>
              </a:solidFill>
              <a:round/>
              <a:headEnd/>
              <a:tailEnd/>
            </a:ln>
          </p:spPr>
        </p:cxnSp>
        <p:cxnSp>
          <p:nvCxnSpPr>
            <p:cNvPr id="5459" name="Straight Connector 563"/>
            <p:cNvCxnSpPr>
              <a:cxnSpLocks noChangeShapeType="1"/>
            </p:cNvCxnSpPr>
            <p:nvPr/>
          </p:nvCxnSpPr>
          <p:spPr bwMode="auto">
            <a:xfrm rot="5400000">
              <a:off x="2927526" y="2838966"/>
              <a:ext cx="1206841" cy="100909"/>
            </a:xfrm>
            <a:prstGeom prst="line">
              <a:avLst/>
            </a:prstGeom>
            <a:noFill/>
            <a:ln w="19050" algn="ctr">
              <a:solidFill>
                <a:schemeClr val="bg2"/>
              </a:solidFill>
              <a:round/>
              <a:headEnd/>
              <a:tailEnd/>
            </a:ln>
          </p:spPr>
        </p:cxnSp>
        <p:grpSp>
          <p:nvGrpSpPr>
            <p:cNvPr id="29" name="Group 311"/>
            <p:cNvGrpSpPr>
              <a:grpSpLocks/>
            </p:cNvGrpSpPr>
            <p:nvPr/>
          </p:nvGrpSpPr>
          <p:grpSpPr bwMode="auto">
            <a:xfrm>
              <a:off x="2856053" y="2057400"/>
              <a:ext cx="3544747" cy="322850"/>
              <a:chOff x="2017853" y="1524000"/>
              <a:chExt cx="3544747" cy="322850"/>
            </a:xfrm>
          </p:grpSpPr>
          <p:pic>
            <p:nvPicPr>
              <p:cNvPr id="5507" name="Picture 420"/>
              <p:cNvPicPr>
                <a:picLocks noChangeAspect="1" noChangeArrowheads="1"/>
              </p:cNvPicPr>
              <p:nvPr/>
            </p:nvPicPr>
            <p:blipFill>
              <a:blip r:embed="rId4"/>
              <a:srcRect/>
              <a:stretch>
                <a:fillRect/>
              </a:stretch>
            </p:blipFill>
            <p:spPr bwMode="auto">
              <a:xfrm>
                <a:off x="2017853" y="1524000"/>
                <a:ext cx="496747" cy="303635"/>
              </a:xfrm>
              <a:prstGeom prst="rect">
                <a:avLst/>
              </a:prstGeom>
              <a:noFill/>
              <a:ln w="9525">
                <a:noFill/>
                <a:miter lim="800000"/>
                <a:headEnd/>
                <a:tailEnd/>
              </a:ln>
            </p:spPr>
          </p:pic>
          <p:pic>
            <p:nvPicPr>
              <p:cNvPr id="5508" name="Picture 420"/>
              <p:cNvPicPr>
                <a:picLocks noChangeAspect="1" noChangeArrowheads="1"/>
              </p:cNvPicPr>
              <p:nvPr/>
            </p:nvPicPr>
            <p:blipFill>
              <a:blip r:embed="rId4"/>
              <a:srcRect/>
              <a:stretch>
                <a:fillRect/>
              </a:stretch>
            </p:blipFill>
            <p:spPr bwMode="auto">
              <a:xfrm>
                <a:off x="2648874" y="1524000"/>
                <a:ext cx="496747" cy="303635"/>
              </a:xfrm>
              <a:prstGeom prst="rect">
                <a:avLst/>
              </a:prstGeom>
              <a:noFill/>
              <a:ln w="9525">
                <a:noFill/>
                <a:miter lim="800000"/>
                <a:headEnd/>
                <a:tailEnd/>
              </a:ln>
            </p:spPr>
          </p:pic>
          <p:pic>
            <p:nvPicPr>
              <p:cNvPr id="5509" name="Picture 420"/>
              <p:cNvPicPr>
                <a:picLocks noChangeAspect="1" noChangeArrowheads="1"/>
              </p:cNvPicPr>
              <p:nvPr/>
            </p:nvPicPr>
            <p:blipFill>
              <a:blip r:embed="rId4"/>
              <a:srcRect/>
              <a:stretch>
                <a:fillRect/>
              </a:stretch>
            </p:blipFill>
            <p:spPr bwMode="auto">
              <a:xfrm>
                <a:off x="3237053" y="1524000"/>
                <a:ext cx="496747" cy="303635"/>
              </a:xfrm>
              <a:prstGeom prst="rect">
                <a:avLst/>
              </a:prstGeom>
              <a:noFill/>
              <a:ln w="9525">
                <a:noFill/>
                <a:miter lim="800000"/>
                <a:headEnd/>
                <a:tailEnd/>
              </a:ln>
            </p:spPr>
          </p:pic>
          <p:pic>
            <p:nvPicPr>
              <p:cNvPr id="5510" name="Picture 420"/>
              <p:cNvPicPr>
                <a:picLocks noChangeAspect="1" noChangeArrowheads="1"/>
              </p:cNvPicPr>
              <p:nvPr/>
            </p:nvPicPr>
            <p:blipFill>
              <a:blip r:embed="rId4"/>
              <a:srcRect/>
              <a:stretch>
                <a:fillRect/>
              </a:stretch>
            </p:blipFill>
            <p:spPr bwMode="auto">
              <a:xfrm>
                <a:off x="3846653" y="1534980"/>
                <a:ext cx="496747" cy="303635"/>
              </a:xfrm>
              <a:prstGeom prst="rect">
                <a:avLst/>
              </a:prstGeom>
              <a:noFill/>
              <a:ln w="9525">
                <a:noFill/>
                <a:miter lim="800000"/>
                <a:headEnd/>
                <a:tailEnd/>
              </a:ln>
            </p:spPr>
          </p:pic>
          <p:pic>
            <p:nvPicPr>
              <p:cNvPr id="5511" name="Picture 420"/>
              <p:cNvPicPr>
                <a:picLocks noChangeAspect="1" noChangeArrowheads="1"/>
              </p:cNvPicPr>
              <p:nvPr/>
            </p:nvPicPr>
            <p:blipFill>
              <a:blip r:embed="rId4"/>
              <a:srcRect/>
              <a:stretch>
                <a:fillRect/>
              </a:stretch>
            </p:blipFill>
            <p:spPr bwMode="auto">
              <a:xfrm>
                <a:off x="4456253" y="1534980"/>
                <a:ext cx="496747" cy="303635"/>
              </a:xfrm>
              <a:prstGeom prst="rect">
                <a:avLst/>
              </a:prstGeom>
              <a:noFill/>
              <a:ln w="9525">
                <a:noFill/>
                <a:miter lim="800000"/>
                <a:headEnd/>
                <a:tailEnd/>
              </a:ln>
            </p:spPr>
          </p:pic>
          <p:pic>
            <p:nvPicPr>
              <p:cNvPr id="5512" name="Picture 420"/>
              <p:cNvPicPr>
                <a:picLocks noChangeAspect="1" noChangeArrowheads="1"/>
              </p:cNvPicPr>
              <p:nvPr/>
            </p:nvPicPr>
            <p:blipFill>
              <a:blip r:embed="rId4"/>
              <a:srcRect/>
              <a:stretch>
                <a:fillRect/>
              </a:stretch>
            </p:blipFill>
            <p:spPr bwMode="auto">
              <a:xfrm>
                <a:off x="5065853" y="1543215"/>
                <a:ext cx="496747" cy="303635"/>
              </a:xfrm>
              <a:prstGeom prst="rect">
                <a:avLst/>
              </a:prstGeom>
              <a:noFill/>
              <a:ln w="9525">
                <a:noFill/>
                <a:miter lim="800000"/>
                <a:headEnd/>
                <a:tailEnd/>
              </a:ln>
            </p:spPr>
          </p:pic>
        </p:grpSp>
        <p:cxnSp>
          <p:nvCxnSpPr>
            <p:cNvPr id="5461" name="Straight Connector 563"/>
            <p:cNvCxnSpPr>
              <a:cxnSpLocks noChangeShapeType="1"/>
            </p:cNvCxnSpPr>
            <p:nvPr/>
          </p:nvCxnSpPr>
          <p:spPr bwMode="auto">
            <a:xfrm rot="5400000">
              <a:off x="3299258" y="2601098"/>
              <a:ext cx="1130641" cy="652845"/>
            </a:xfrm>
            <a:prstGeom prst="line">
              <a:avLst/>
            </a:prstGeom>
            <a:noFill/>
            <a:ln w="19050" algn="ctr">
              <a:solidFill>
                <a:schemeClr val="bg2"/>
              </a:solidFill>
              <a:round/>
              <a:headEnd/>
              <a:tailEnd/>
            </a:ln>
          </p:spPr>
        </p:cxnSp>
        <p:cxnSp>
          <p:nvCxnSpPr>
            <p:cNvPr id="5462" name="Straight Connector 563"/>
            <p:cNvCxnSpPr>
              <a:cxnSpLocks noChangeShapeType="1"/>
            </p:cNvCxnSpPr>
            <p:nvPr/>
          </p:nvCxnSpPr>
          <p:spPr bwMode="auto">
            <a:xfrm rot="10800000" flipV="1">
              <a:off x="3587580" y="2362200"/>
              <a:ext cx="1213021" cy="1143000"/>
            </a:xfrm>
            <a:prstGeom prst="line">
              <a:avLst/>
            </a:prstGeom>
            <a:noFill/>
            <a:ln w="19050" algn="ctr">
              <a:solidFill>
                <a:schemeClr val="bg2"/>
              </a:solidFill>
              <a:round/>
              <a:headEnd/>
              <a:tailEnd/>
            </a:ln>
          </p:spPr>
        </p:cxnSp>
        <p:cxnSp>
          <p:nvCxnSpPr>
            <p:cNvPr id="5463" name="Straight Connector 563"/>
            <p:cNvCxnSpPr>
              <a:cxnSpLocks noChangeShapeType="1"/>
            </p:cNvCxnSpPr>
            <p:nvPr/>
          </p:nvCxnSpPr>
          <p:spPr bwMode="auto">
            <a:xfrm rot="10800000" flipV="1">
              <a:off x="3657602" y="2362200"/>
              <a:ext cx="1752599" cy="1143000"/>
            </a:xfrm>
            <a:prstGeom prst="line">
              <a:avLst/>
            </a:prstGeom>
            <a:noFill/>
            <a:ln w="19050" algn="ctr">
              <a:solidFill>
                <a:schemeClr val="bg2"/>
              </a:solidFill>
              <a:round/>
              <a:headEnd/>
              <a:tailEnd/>
            </a:ln>
          </p:spPr>
        </p:cxnSp>
        <p:cxnSp>
          <p:nvCxnSpPr>
            <p:cNvPr id="5464" name="Straight Connector 563"/>
            <p:cNvCxnSpPr>
              <a:cxnSpLocks noChangeShapeType="1"/>
            </p:cNvCxnSpPr>
            <p:nvPr/>
          </p:nvCxnSpPr>
          <p:spPr bwMode="auto">
            <a:xfrm rot="10800000" flipV="1">
              <a:off x="3733802" y="2362200"/>
              <a:ext cx="2209799" cy="1143000"/>
            </a:xfrm>
            <a:prstGeom prst="line">
              <a:avLst/>
            </a:prstGeom>
            <a:noFill/>
            <a:ln w="19050" algn="ctr">
              <a:solidFill>
                <a:schemeClr val="bg2"/>
              </a:solidFill>
              <a:round/>
              <a:headEnd/>
              <a:tailEnd/>
            </a:ln>
          </p:spPr>
        </p:cxnSp>
        <p:cxnSp>
          <p:nvCxnSpPr>
            <p:cNvPr id="5465" name="Straight Connector 563"/>
            <p:cNvCxnSpPr>
              <a:cxnSpLocks noChangeShapeType="1"/>
            </p:cNvCxnSpPr>
            <p:nvPr/>
          </p:nvCxnSpPr>
          <p:spPr bwMode="auto">
            <a:xfrm rot="16200000" flipH="1">
              <a:off x="2933701" y="2400298"/>
              <a:ext cx="1142999" cy="1066801"/>
            </a:xfrm>
            <a:prstGeom prst="line">
              <a:avLst/>
            </a:prstGeom>
            <a:noFill/>
            <a:ln w="19050" algn="ctr">
              <a:solidFill>
                <a:schemeClr val="bg2"/>
              </a:solidFill>
              <a:round/>
              <a:headEnd/>
              <a:tailEnd/>
            </a:ln>
          </p:spPr>
        </p:cxnSp>
        <p:cxnSp>
          <p:nvCxnSpPr>
            <p:cNvPr id="5466" name="Straight Connector 563"/>
            <p:cNvCxnSpPr>
              <a:cxnSpLocks noChangeShapeType="1"/>
            </p:cNvCxnSpPr>
            <p:nvPr/>
          </p:nvCxnSpPr>
          <p:spPr bwMode="auto">
            <a:xfrm rot="16200000" flipH="1">
              <a:off x="3273512" y="2670088"/>
              <a:ext cx="1136822" cy="521046"/>
            </a:xfrm>
            <a:prstGeom prst="line">
              <a:avLst/>
            </a:prstGeom>
            <a:noFill/>
            <a:ln w="19050" algn="ctr">
              <a:solidFill>
                <a:schemeClr val="bg2"/>
              </a:solidFill>
              <a:round/>
              <a:headEnd/>
              <a:tailEnd/>
            </a:ln>
          </p:spPr>
        </p:cxnSp>
        <p:cxnSp>
          <p:nvCxnSpPr>
            <p:cNvPr id="5467" name="Straight Connector 563"/>
            <p:cNvCxnSpPr>
              <a:cxnSpLocks noChangeShapeType="1"/>
            </p:cNvCxnSpPr>
            <p:nvPr/>
          </p:nvCxnSpPr>
          <p:spPr bwMode="auto">
            <a:xfrm rot="5400000">
              <a:off x="3604055" y="2918255"/>
              <a:ext cx="1143001" cy="30891"/>
            </a:xfrm>
            <a:prstGeom prst="line">
              <a:avLst/>
            </a:prstGeom>
            <a:noFill/>
            <a:ln w="19050" algn="ctr">
              <a:solidFill>
                <a:schemeClr val="bg2"/>
              </a:solidFill>
              <a:round/>
              <a:headEnd/>
              <a:tailEnd/>
            </a:ln>
          </p:spPr>
        </p:cxnSp>
        <p:cxnSp>
          <p:nvCxnSpPr>
            <p:cNvPr id="5468" name="Straight Connector 563"/>
            <p:cNvCxnSpPr>
              <a:cxnSpLocks noChangeShapeType="1"/>
            </p:cNvCxnSpPr>
            <p:nvPr/>
          </p:nvCxnSpPr>
          <p:spPr bwMode="auto">
            <a:xfrm rot="5400000">
              <a:off x="3927390" y="2631990"/>
              <a:ext cx="1143001" cy="603421"/>
            </a:xfrm>
            <a:prstGeom prst="line">
              <a:avLst/>
            </a:prstGeom>
            <a:noFill/>
            <a:ln w="19050" algn="ctr">
              <a:solidFill>
                <a:schemeClr val="bg2"/>
              </a:solidFill>
              <a:round/>
              <a:headEnd/>
              <a:tailEnd/>
            </a:ln>
          </p:spPr>
        </p:cxnSp>
        <p:cxnSp>
          <p:nvCxnSpPr>
            <p:cNvPr id="5469" name="Straight Connector 563"/>
            <p:cNvCxnSpPr>
              <a:cxnSpLocks noChangeShapeType="1"/>
            </p:cNvCxnSpPr>
            <p:nvPr/>
          </p:nvCxnSpPr>
          <p:spPr bwMode="auto">
            <a:xfrm rot="5400000">
              <a:off x="4267201" y="2362201"/>
              <a:ext cx="1143001" cy="1142999"/>
            </a:xfrm>
            <a:prstGeom prst="line">
              <a:avLst/>
            </a:prstGeom>
            <a:noFill/>
            <a:ln w="19050" algn="ctr">
              <a:solidFill>
                <a:schemeClr val="bg2"/>
              </a:solidFill>
              <a:round/>
              <a:headEnd/>
              <a:tailEnd/>
            </a:ln>
          </p:spPr>
        </p:cxnSp>
        <p:cxnSp>
          <p:nvCxnSpPr>
            <p:cNvPr id="5470" name="Straight Connector 563"/>
            <p:cNvCxnSpPr>
              <a:cxnSpLocks noChangeShapeType="1"/>
            </p:cNvCxnSpPr>
            <p:nvPr/>
          </p:nvCxnSpPr>
          <p:spPr bwMode="auto">
            <a:xfrm rot="10800000" flipV="1">
              <a:off x="4343402" y="2362199"/>
              <a:ext cx="1600199" cy="1143001"/>
            </a:xfrm>
            <a:prstGeom prst="line">
              <a:avLst/>
            </a:prstGeom>
            <a:noFill/>
            <a:ln w="19050" algn="ctr">
              <a:solidFill>
                <a:schemeClr val="bg2"/>
              </a:solidFill>
              <a:round/>
              <a:headEnd/>
              <a:tailEnd/>
            </a:ln>
          </p:spPr>
        </p:cxnSp>
        <p:cxnSp>
          <p:nvCxnSpPr>
            <p:cNvPr id="5471" name="Straight Connector 563"/>
            <p:cNvCxnSpPr>
              <a:cxnSpLocks noChangeShapeType="1"/>
            </p:cNvCxnSpPr>
            <p:nvPr/>
          </p:nvCxnSpPr>
          <p:spPr bwMode="auto">
            <a:xfrm rot="16200000" flipH="1">
              <a:off x="3437065" y="2028397"/>
              <a:ext cx="1156522" cy="1821798"/>
            </a:xfrm>
            <a:prstGeom prst="line">
              <a:avLst/>
            </a:prstGeom>
            <a:noFill/>
            <a:ln w="19050" algn="ctr">
              <a:solidFill>
                <a:schemeClr val="bg2"/>
              </a:solidFill>
              <a:round/>
              <a:headEnd/>
              <a:tailEnd/>
            </a:ln>
          </p:spPr>
        </p:cxnSp>
        <p:cxnSp>
          <p:nvCxnSpPr>
            <p:cNvPr id="5472" name="Straight Connector 563"/>
            <p:cNvCxnSpPr>
              <a:cxnSpLocks noChangeShapeType="1"/>
            </p:cNvCxnSpPr>
            <p:nvPr/>
          </p:nvCxnSpPr>
          <p:spPr bwMode="auto">
            <a:xfrm rot="16200000" flipH="1">
              <a:off x="3787623" y="2308860"/>
              <a:ext cx="1157688" cy="1262038"/>
            </a:xfrm>
            <a:prstGeom prst="line">
              <a:avLst/>
            </a:prstGeom>
            <a:noFill/>
            <a:ln w="19050" algn="ctr">
              <a:solidFill>
                <a:schemeClr val="bg2"/>
              </a:solidFill>
              <a:round/>
              <a:headEnd/>
              <a:tailEnd/>
            </a:ln>
          </p:spPr>
        </p:cxnSp>
        <p:cxnSp>
          <p:nvCxnSpPr>
            <p:cNvPr id="5473" name="Straight Connector 563"/>
            <p:cNvCxnSpPr>
              <a:cxnSpLocks noChangeShapeType="1"/>
            </p:cNvCxnSpPr>
            <p:nvPr/>
          </p:nvCxnSpPr>
          <p:spPr bwMode="auto">
            <a:xfrm rot="16200000" flipH="1">
              <a:off x="4041486" y="2511714"/>
              <a:ext cx="1149177" cy="850148"/>
            </a:xfrm>
            <a:prstGeom prst="line">
              <a:avLst/>
            </a:prstGeom>
            <a:noFill/>
            <a:ln w="19050" algn="ctr">
              <a:solidFill>
                <a:schemeClr val="bg2"/>
              </a:solidFill>
              <a:round/>
              <a:headEnd/>
              <a:tailEnd/>
            </a:ln>
          </p:spPr>
        </p:cxnSp>
        <p:cxnSp>
          <p:nvCxnSpPr>
            <p:cNvPr id="5474" name="Straight Connector 563"/>
            <p:cNvCxnSpPr>
              <a:cxnSpLocks noChangeShapeType="1"/>
            </p:cNvCxnSpPr>
            <p:nvPr/>
          </p:nvCxnSpPr>
          <p:spPr bwMode="auto">
            <a:xfrm rot="16200000" flipH="1">
              <a:off x="4372032" y="2790771"/>
              <a:ext cx="1155353" cy="298213"/>
            </a:xfrm>
            <a:prstGeom prst="line">
              <a:avLst/>
            </a:prstGeom>
            <a:noFill/>
            <a:ln w="19050" algn="ctr">
              <a:solidFill>
                <a:schemeClr val="bg2"/>
              </a:solidFill>
              <a:round/>
              <a:headEnd/>
              <a:tailEnd/>
            </a:ln>
          </p:spPr>
        </p:cxnSp>
        <p:cxnSp>
          <p:nvCxnSpPr>
            <p:cNvPr id="5475" name="Straight Connector 563"/>
            <p:cNvCxnSpPr>
              <a:cxnSpLocks noChangeShapeType="1"/>
            </p:cNvCxnSpPr>
            <p:nvPr/>
          </p:nvCxnSpPr>
          <p:spPr bwMode="auto">
            <a:xfrm rot="5400000">
              <a:off x="4705664" y="2813016"/>
              <a:ext cx="1155353" cy="253721"/>
            </a:xfrm>
            <a:prstGeom prst="line">
              <a:avLst/>
            </a:prstGeom>
            <a:noFill/>
            <a:ln w="19050" algn="ctr">
              <a:solidFill>
                <a:schemeClr val="bg2"/>
              </a:solidFill>
              <a:round/>
              <a:headEnd/>
              <a:tailEnd/>
            </a:ln>
          </p:spPr>
        </p:cxnSp>
        <p:cxnSp>
          <p:nvCxnSpPr>
            <p:cNvPr id="5476" name="Straight Connector 563"/>
            <p:cNvCxnSpPr>
              <a:cxnSpLocks noChangeShapeType="1"/>
            </p:cNvCxnSpPr>
            <p:nvPr/>
          </p:nvCxnSpPr>
          <p:spPr bwMode="auto">
            <a:xfrm rot="5400000">
              <a:off x="5010464" y="2584416"/>
              <a:ext cx="1155353" cy="710920"/>
            </a:xfrm>
            <a:prstGeom prst="line">
              <a:avLst/>
            </a:prstGeom>
            <a:noFill/>
            <a:ln w="19050" algn="ctr">
              <a:solidFill>
                <a:schemeClr val="bg2"/>
              </a:solidFill>
              <a:round/>
              <a:headEnd/>
              <a:tailEnd/>
            </a:ln>
          </p:spPr>
        </p:cxnSp>
        <p:cxnSp>
          <p:nvCxnSpPr>
            <p:cNvPr id="5477" name="Straight Connector 563"/>
            <p:cNvCxnSpPr>
              <a:cxnSpLocks noChangeShapeType="1"/>
            </p:cNvCxnSpPr>
            <p:nvPr/>
          </p:nvCxnSpPr>
          <p:spPr bwMode="auto">
            <a:xfrm rot="16200000" flipH="1">
              <a:off x="4058204" y="2038279"/>
              <a:ext cx="1150342" cy="1795854"/>
            </a:xfrm>
            <a:prstGeom prst="line">
              <a:avLst/>
            </a:prstGeom>
            <a:noFill/>
            <a:ln w="19050" algn="ctr">
              <a:solidFill>
                <a:schemeClr val="bg2"/>
              </a:solidFill>
              <a:round/>
              <a:headEnd/>
              <a:tailEnd/>
            </a:ln>
          </p:spPr>
        </p:cxnSp>
        <p:cxnSp>
          <p:nvCxnSpPr>
            <p:cNvPr id="5478" name="Straight Connector 563"/>
            <p:cNvCxnSpPr>
              <a:cxnSpLocks noChangeShapeType="1"/>
            </p:cNvCxnSpPr>
            <p:nvPr/>
          </p:nvCxnSpPr>
          <p:spPr bwMode="auto">
            <a:xfrm>
              <a:off x="4191000" y="2362200"/>
              <a:ext cx="1412388" cy="1144164"/>
            </a:xfrm>
            <a:prstGeom prst="line">
              <a:avLst/>
            </a:prstGeom>
            <a:noFill/>
            <a:ln w="19050" algn="ctr">
              <a:solidFill>
                <a:schemeClr val="bg2"/>
              </a:solidFill>
              <a:round/>
              <a:headEnd/>
              <a:tailEnd/>
            </a:ln>
          </p:spPr>
        </p:cxnSp>
        <p:cxnSp>
          <p:nvCxnSpPr>
            <p:cNvPr id="5479" name="Straight Connector 563"/>
            <p:cNvCxnSpPr>
              <a:cxnSpLocks noChangeShapeType="1"/>
            </p:cNvCxnSpPr>
            <p:nvPr/>
          </p:nvCxnSpPr>
          <p:spPr bwMode="auto">
            <a:xfrm rot="16200000" flipH="1">
              <a:off x="3754671" y="1710790"/>
              <a:ext cx="1151507" cy="2451995"/>
            </a:xfrm>
            <a:prstGeom prst="line">
              <a:avLst/>
            </a:prstGeom>
            <a:noFill/>
            <a:ln w="19050" algn="ctr">
              <a:solidFill>
                <a:schemeClr val="bg2"/>
              </a:solidFill>
              <a:round/>
              <a:headEnd/>
              <a:tailEnd/>
            </a:ln>
          </p:spPr>
        </p:cxnSp>
        <p:cxnSp>
          <p:nvCxnSpPr>
            <p:cNvPr id="5480" name="Straight Connector 563"/>
            <p:cNvCxnSpPr>
              <a:cxnSpLocks noChangeShapeType="1"/>
            </p:cNvCxnSpPr>
            <p:nvPr/>
          </p:nvCxnSpPr>
          <p:spPr bwMode="auto">
            <a:xfrm rot="16200000" flipH="1">
              <a:off x="4670856" y="2491944"/>
              <a:ext cx="1142999" cy="883510"/>
            </a:xfrm>
            <a:prstGeom prst="line">
              <a:avLst/>
            </a:prstGeom>
            <a:noFill/>
            <a:ln w="19050" algn="ctr">
              <a:solidFill>
                <a:schemeClr val="bg2"/>
              </a:solidFill>
              <a:round/>
              <a:headEnd/>
              <a:tailEnd/>
            </a:ln>
          </p:spPr>
        </p:cxnSp>
        <p:cxnSp>
          <p:nvCxnSpPr>
            <p:cNvPr id="5481" name="Straight Connector 563"/>
            <p:cNvCxnSpPr>
              <a:cxnSpLocks noChangeShapeType="1"/>
            </p:cNvCxnSpPr>
            <p:nvPr/>
          </p:nvCxnSpPr>
          <p:spPr bwMode="auto">
            <a:xfrm rot="16200000" flipH="1">
              <a:off x="5000370" y="2772034"/>
              <a:ext cx="1149175" cy="329510"/>
            </a:xfrm>
            <a:prstGeom prst="line">
              <a:avLst/>
            </a:prstGeom>
            <a:noFill/>
            <a:ln w="19050" algn="ctr">
              <a:solidFill>
                <a:schemeClr val="bg2"/>
              </a:solidFill>
              <a:round/>
              <a:headEnd/>
              <a:tailEnd/>
            </a:ln>
          </p:spPr>
        </p:cxnSp>
        <p:cxnSp>
          <p:nvCxnSpPr>
            <p:cNvPr id="5482" name="Straight Connector 563"/>
            <p:cNvCxnSpPr>
              <a:cxnSpLocks noChangeShapeType="1"/>
            </p:cNvCxnSpPr>
            <p:nvPr/>
          </p:nvCxnSpPr>
          <p:spPr bwMode="auto">
            <a:xfrm rot="5400000">
              <a:off x="5330915" y="2822487"/>
              <a:ext cx="1149173" cy="228602"/>
            </a:xfrm>
            <a:prstGeom prst="line">
              <a:avLst/>
            </a:prstGeom>
            <a:noFill/>
            <a:ln w="19050" algn="ctr">
              <a:solidFill>
                <a:schemeClr val="bg2"/>
              </a:solidFill>
              <a:round/>
              <a:headEnd/>
              <a:tailEnd/>
            </a:ln>
          </p:spPr>
        </p:cxnSp>
        <p:cxnSp>
          <p:nvCxnSpPr>
            <p:cNvPr id="5483" name="Straight Connector 563"/>
            <p:cNvCxnSpPr>
              <a:cxnSpLocks noChangeShapeType="1"/>
            </p:cNvCxnSpPr>
            <p:nvPr/>
          </p:nvCxnSpPr>
          <p:spPr bwMode="auto">
            <a:xfrm rot="16200000" flipH="1">
              <a:off x="4040490" y="1424972"/>
              <a:ext cx="1144160" cy="3016286"/>
            </a:xfrm>
            <a:prstGeom prst="line">
              <a:avLst/>
            </a:prstGeom>
            <a:noFill/>
            <a:ln w="19050" algn="ctr">
              <a:solidFill>
                <a:schemeClr val="bg2"/>
              </a:solidFill>
              <a:round/>
              <a:headEnd/>
              <a:tailEnd/>
            </a:ln>
          </p:spPr>
        </p:cxnSp>
        <p:cxnSp>
          <p:nvCxnSpPr>
            <p:cNvPr id="5484" name="Straight Connector 563"/>
            <p:cNvCxnSpPr>
              <a:cxnSpLocks noChangeShapeType="1"/>
            </p:cNvCxnSpPr>
            <p:nvPr/>
          </p:nvCxnSpPr>
          <p:spPr bwMode="auto">
            <a:xfrm rot="16200000" flipH="1">
              <a:off x="4397807" y="1698676"/>
              <a:ext cx="1137986" cy="2462704"/>
            </a:xfrm>
            <a:prstGeom prst="line">
              <a:avLst/>
            </a:prstGeom>
            <a:noFill/>
            <a:ln w="19050" algn="ctr">
              <a:solidFill>
                <a:schemeClr val="bg2"/>
              </a:solidFill>
              <a:round/>
              <a:headEnd/>
              <a:tailEnd/>
            </a:ln>
          </p:spPr>
        </p:cxnSp>
        <p:cxnSp>
          <p:nvCxnSpPr>
            <p:cNvPr id="5485" name="Straight Connector 563"/>
            <p:cNvCxnSpPr>
              <a:cxnSpLocks noChangeShapeType="1"/>
            </p:cNvCxnSpPr>
            <p:nvPr/>
          </p:nvCxnSpPr>
          <p:spPr bwMode="auto">
            <a:xfrm>
              <a:off x="4191000" y="2362200"/>
              <a:ext cx="2081704" cy="1137986"/>
            </a:xfrm>
            <a:prstGeom prst="line">
              <a:avLst/>
            </a:prstGeom>
            <a:noFill/>
            <a:ln w="19050" algn="ctr">
              <a:solidFill>
                <a:schemeClr val="bg2"/>
              </a:solidFill>
              <a:round/>
              <a:headEnd/>
              <a:tailEnd/>
            </a:ln>
          </p:spPr>
        </p:cxnSp>
        <p:cxnSp>
          <p:nvCxnSpPr>
            <p:cNvPr id="5486" name="Straight Connector 563"/>
            <p:cNvCxnSpPr>
              <a:cxnSpLocks noChangeShapeType="1"/>
            </p:cNvCxnSpPr>
            <p:nvPr/>
          </p:nvCxnSpPr>
          <p:spPr bwMode="auto">
            <a:xfrm>
              <a:off x="4800600" y="2362200"/>
              <a:ext cx="1548304" cy="1137986"/>
            </a:xfrm>
            <a:prstGeom prst="line">
              <a:avLst/>
            </a:prstGeom>
            <a:noFill/>
            <a:ln w="19050" algn="ctr">
              <a:solidFill>
                <a:schemeClr val="bg2"/>
              </a:solidFill>
              <a:round/>
              <a:headEnd/>
              <a:tailEnd/>
            </a:ln>
          </p:spPr>
        </p:cxnSp>
        <p:cxnSp>
          <p:nvCxnSpPr>
            <p:cNvPr id="5487" name="Straight Connector 563"/>
            <p:cNvCxnSpPr>
              <a:cxnSpLocks noChangeShapeType="1"/>
            </p:cNvCxnSpPr>
            <p:nvPr/>
          </p:nvCxnSpPr>
          <p:spPr bwMode="auto">
            <a:xfrm rot="16200000" flipH="1">
              <a:off x="5348659" y="2423741"/>
              <a:ext cx="1137986" cy="1014904"/>
            </a:xfrm>
            <a:prstGeom prst="line">
              <a:avLst/>
            </a:prstGeom>
            <a:noFill/>
            <a:ln w="19050" algn="ctr">
              <a:solidFill>
                <a:schemeClr val="bg2"/>
              </a:solidFill>
              <a:round/>
              <a:headEnd/>
              <a:tailEnd/>
            </a:ln>
          </p:spPr>
        </p:cxnSp>
        <p:cxnSp>
          <p:nvCxnSpPr>
            <p:cNvPr id="5488" name="Straight Connector 563"/>
            <p:cNvCxnSpPr>
              <a:cxnSpLocks noChangeShapeType="1"/>
            </p:cNvCxnSpPr>
            <p:nvPr/>
          </p:nvCxnSpPr>
          <p:spPr bwMode="auto">
            <a:xfrm rot="16200000" flipH="1">
              <a:off x="5750420" y="2782256"/>
              <a:ext cx="1119937" cy="315923"/>
            </a:xfrm>
            <a:prstGeom prst="line">
              <a:avLst/>
            </a:prstGeom>
            <a:noFill/>
            <a:ln w="19050" algn="ctr">
              <a:solidFill>
                <a:schemeClr val="bg2"/>
              </a:solidFill>
              <a:round/>
              <a:headEnd/>
              <a:tailEnd/>
            </a:ln>
          </p:spPr>
        </p:cxnSp>
        <p:cxnSp>
          <p:nvCxnSpPr>
            <p:cNvPr id="5489" name="Straight Connector 563"/>
            <p:cNvCxnSpPr>
              <a:cxnSpLocks noChangeShapeType="1"/>
            </p:cNvCxnSpPr>
            <p:nvPr/>
          </p:nvCxnSpPr>
          <p:spPr bwMode="auto">
            <a:xfrm rot="16200000" flipH="1">
              <a:off x="4338493" y="1126969"/>
              <a:ext cx="1144165" cy="3612296"/>
            </a:xfrm>
            <a:prstGeom prst="line">
              <a:avLst/>
            </a:prstGeom>
            <a:noFill/>
            <a:ln w="19050" algn="ctr">
              <a:solidFill>
                <a:schemeClr val="bg2"/>
              </a:solidFill>
              <a:round/>
              <a:headEnd/>
              <a:tailEnd/>
            </a:ln>
          </p:spPr>
        </p:cxnSp>
        <p:cxnSp>
          <p:nvCxnSpPr>
            <p:cNvPr id="5490" name="Straight Connector 563"/>
            <p:cNvCxnSpPr>
              <a:cxnSpLocks noChangeShapeType="1"/>
            </p:cNvCxnSpPr>
            <p:nvPr/>
          </p:nvCxnSpPr>
          <p:spPr bwMode="auto">
            <a:xfrm rot="16200000" flipH="1">
              <a:off x="4698901" y="1397581"/>
              <a:ext cx="1125630" cy="3052537"/>
            </a:xfrm>
            <a:prstGeom prst="line">
              <a:avLst/>
            </a:prstGeom>
            <a:noFill/>
            <a:ln w="19050" algn="ctr">
              <a:solidFill>
                <a:schemeClr val="bg2"/>
              </a:solidFill>
              <a:round/>
              <a:headEnd/>
              <a:tailEnd/>
            </a:ln>
          </p:spPr>
        </p:cxnSp>
        <p:cxnSp>
          <p:nvCxnSpPr>
            <p:cNvPr id="5491" name="Straight Connector 563"/>
            <p:cNvCxnSpPr>
              <a:cxnSpLocks noChangeShapeType="1"/>
            </p:cNvCxnSpPr>
            <p:nvPr/>
          </p:nvCxnSpPr>
          <p:spPr bwMode="auto">
            <a:xfrm rot="16200000" flipH="1">
              <a:off x="5026595" y="1658067"/>
              <a:ext cx="1126796" cy="2532732"/>
            </a:xfrm>
            <a:prstGeom prst="line">
              <a:avLst/>
            </a:prstGeom>
            <a:noFill/>
            <a:ln w="19050" algn="ctr">
              <a:solidFill>
                <a:schemeClr val="bg2"/>
              </a:solidFill>
              <a:round/>
              <a:headEnd/>
              <a:tailEnd/>
            </a:ln>
          </p:spPr>
        </p:cxnSp>
        <p:cxnSp>
          <p:nvCxnSpPr>
            <p:cNvPr id="5492" name="Straight Connector 563"/>
            <p:cNvCxnSpPr>
              <a:cxnSpLocks noChangeShapeType="1"/>
            </p:cNvCxnSpPr>
            <p:nvPr/>
          </p:nvCxnSpPr>
          <p:spPr bwMode="auto">
            <a:xfrm rot="16200000" flipH="1">
              <a:off x="5375222" y="1930019"/>
              <a:ext cx="1110804" cy="1994795"/>
            </a:xfrm>
            <a:prstGeom prst="line">
              <a:avLst/>
            </a:prstGeom>
            <a:noFill/>
            <a:ln w="19050" algn="ctr">
              <a:solidFill>
                <a:schemeClr val="bg2"/>
              </a:solidFill>
              <a:round/>
              <a:headEnd/>
              <a:tailEnd/>
            </a:ln>
          </p:spPr>
        </p:cxnSp>
        <p:cxnSp>
          <p:nvCxnSpPr>
            <p:cNvPr id="5493" name="Straight Connector 563"/>
            <p:cNvCxnSpPr>
              <a:cxnSpLocks noChangeShapeType="1"/>
            </p:cNvCxnSpPr>
            <p:nvPr/>
          </p:nvCxnSpPr>
          <p:spPr bwMode="auto">
            <a:xfrm rot="16200000" flipH="1">
              <a:off x="5710261" y="2204581"/>
              <a:ext cx="1119524" cy="1454392"/>
            </a:xfrm>
            <a:prstGeom prst="line">
              <a:avLst/>
            </a:prstGeom>
            <a:noFill/>
            <a:ln w="19050" algn="ctr">
              <a:solidFill>
                <a:schemeClr val="bg2"/>
              </a:solidFill>
              <a:round/>
              <a:headEnd/>
              <a:tailEnd/>
            </a:ln>
          </p:spPr>
        </p:cxnSp>
        <p:cxnSp>
          <p:nvCxnSpPr>
            <p:cNvPr id="5494" name="Straight Connector 563"/>
            <p:cNvCxnSpPr>
              <a:cxnSpLocks noChangeShapeType="1"/>
            </p:cNvCxnSpPr>
            <p:nvPr/>
          </p:nvCxnSpPr>
          <p:spPr bwMode="auto">
            <a:xfrm rot="16200000" flipH="1">
              <a:off x="6050242" y="2482434"/>
              <a:ext cx="1107653" cy="903283"/>
            </a:xfrm>
            <a:prstGeom prst="line">
              <a:avLst/>
            </a:prstGeom>
            <a:noFill/>
            <a:ln w="19050" algn="ctr">
              <a:solidFill>
                <a:schemeClr val="bg2"/>
              </a:solidFill>
              <a:round/>
              <a:headEnd/>
              <a:tailEnd/>
            </a:ln>
          </p:spPr>
        </p:cxnSp>
        <p:cxnSp>
          <p:nvCxnSpPr>
            <p:cNvPr id="5495" name="Straight Connector 563"/>
            <p:cNvCxnSpPr>
              <a:cxnSpLocks noChangeShapeType="1"/>
            </p:cNvCxnSpPr>
            <p:nvPr/>
          </p:nvCxnSpPr>
          <p:spPr bwMode="auto">
            <a:xfrm rot="16200000" flipH="1">
              <a:off x="4649846" y="815616"/>
              <a:ext cx="1121175" cy="4212012"/>
            </a:xfrm>
            <a:prstGeom prst="line">
              <a:avLst/>
            </a:prstGeom>
            <a:noFill/>
            <a:ln w="19050" algn="ctr">
              <a:solidFill>
                <a:schemeClr val="bg2"/>
              </a:solidFill>
              <a:round/>
              <a:headEnd/>
              <a:tailEnd/>
            </a:ln>
          </p:spPr>
        </p:cxnSp>
        <p:cxnSp>
          <p:nvCxnSpPr>
            <p:cNvPr id="5496" name="Straight Connector 563"/>
            <p:cNvCxnSpPr>
              <a:cxnSpLocks noChangeShapeType="1"/>
            </p:cNvCxnSpPr>
            <p:nvPr/>
          </p:nvCxnSpPr>
          <p:spPr bwMode="auto">
            <a:xfrm rot="16200000" flipH="1">
              <a:off x="5006582" y="1089900"/>
              <a:ext cx="1122340" cy="3664609"/>
            </a:xfrm>
            <a:prstGeom prst="line">
              <a:avLst/>
            </a:prstGeom>
            <a:noFill/>
            <a:ln w="19050" algn="ctr">
              <a:solidFill>
                <a:schemeClr val="bg2"/>
              </a:solidFill>
              <a:round/>
              <a:headEnd/>
              <a:tailEnd/>
            </a:ln>
          </p:spPr>
        </p:cxnSp>
        <p:cxnSp>
          <p:nvCxnSpPr>
            <p:cNvPr id="5497" name="Straight Connector 563"/>
            <p:cNvCxnSpPr>
              <a:cxnSpLocks noChangeShapeType="1"/>
            </p:cNvCxnSpPr>
            <p:nvPr/>
          </p:nvCxnSpPr>
          <p:spPr bwMode="auto">
            <a:xfrm rot="16200000" flipH="1">
              <a:off x="5345570" y="1339092"/>
              <a:ext cx="1113275" cy="3157160"/>
            </a:xfrm>
            <a:prstGeom prst="line">
              <a:avLst/>
            </a:prstGeom>
            <a:noFill/>
            <a:ln w="19050" algn="ctr">
              <a:solidFill>
                <a:schemeClr val="bg2"/>
              </a:solidFill>
              <a:round/>
              <a:headEnd/>
              <a:tailEnd/>
            </a:ln>
          </p:spPr>
        </p:cxnSp>
        <p:cxnSp>
          <p:nvCxnSpPr>
            <p:cNvPr id="5498" name="Straight Connector 563"/>
            <p:cNvCxnSpPr>
              <a:cxnSpLocks noChangeShapeType="1"/>
            </p:cNvCxnSpPr>
            <p:nvPr/>
          </p:nvCxnSpPr>
          <p:spPr bwMode="auto">
            <a:xfrm rot="16200000" flipH="1">
              <a:off x="5690908" y="1614334"/>
              <a:ext cx="1097282" cy="2612644"/>
            </a:xfrm>
            <a:prstGeom prst="line">
              <a:avLst/>
            </a:prstGeom>
            <a:noFill/>
            <a:ln w="19050" algn="ctr">
              <a:solidFill>
                <a:schemeClr val="bg2"/>
              </a:solidFill>
              <a:round/>
              <a:headEnd/>
              <a:tailEnd/>
            </a:ln>
          </p:spPr>
        </p:cxnSp>
        <p:cxnSp>
          <p:nvCxnSpPr>
            <p:cNvPr id="5499" name="Straight Connector 563"/>
            <p:cNvCxnSpPr>
              <a:cxnSpLocks noChangeShapeType="1"/>
            </p:cNvCxnSpPr>
            <p:nvPr/>
          </p:nvCxnSpPr>
          <p:spPr bwMode="auto">
            <a:xfrm rot="16200000" flipH="1">
              <a:off x="6025946" y="1888895"/>
              <a:ext cx="1112180" cy="2078419"/>
            </a:xfrm>
            <a:prstGeom prst="line">
              <a:avLst/>
            </a:prstGeom>
            <a:noFill/>
            <a:ln w="19050" algn="ctr">
              <a:solidFill>
                <a:schemeClr val="bg2"/>
              </a:solidFill>
              <a:round/>
              <a:headEnd/>
              <a:tailEnd/>
            </a:ln>
          </p:spPr>
        </p:cxnSp>
        <p:cxnSp>
          <p:nvCxnSpPr>
            <p:cNvPr id="5500" name="Straight Connector 563"/>
            <p:cNvCxnSpPr>
              <a:cxnSpLocks noChangeShapeType="1"/>
            </p:cNvCxnSpPr>
            <p:nvPr/>
          </p:nvCxnSpPr>
          <p:spPr bwMode="auto">
            <a:xfrm rot="16200000" flipH="1">
              <a:off x="6358925" y="2173752"/>
              <a:ext cx="1106487" cy="1519482"/>
            </a:xfrm>
            <a:prstGeom prst="line">
              <a:avLst/>
            </a:prstGeom>
            <a:noFill/>
            <a:ln w="19050" algn="ctr">
              <a:solidFill>
                <a:schemeClr val="bg2"/>
              </a:solidFill>
              <a:round/>
              <a:headEnd/>
              <a:tailEnd/>
            </a:ln>
          </p:spPr>
        </p:cxnSp>
        <p:cxnSp>
          <p:nvCxnSpPr>
            <p:cNvPr id="5501" name="Straight Connector 563"/>
            <p:cNvCxnSpPr>
              <a:cxnSpLocks noChangeShapeType="1"/>
            </p:cNvCxnSpPr>
            <p:nvPr/>
          </p:nvCxnSpPr>
          <p:spPr bwMode="auto">
            <a:xfrm rot="16200000" flipH="1">
              <a:off x="4949540" y="515922"/>
              <a:ext cx="1125630" cy="4815856"/>
            </a:xfrm>
            <a:prstGeom prst="line">
              <a:avLst/>
            </a:prstGeom>
            <a:noFill/>
            <a:ln w="19050" algn="ctr">
              <a:solidFill>
                <a:schemeClr val="bg2"/>
              </a:solidFill>
              <a:round/>
              <a:headEnd/>
              <a:tailEnd/>
            </a:ln>
          </p:spPr>
        </p:cxnSp>
        <p:cxnSp>
          <p:nvCxnSpPr>
            <p:cNvPr id="5502" name="Straight Connector 563"/>
            <p:cNvCxnSpPr>
              <a:cxnSpLocks noChangeShapeType="1"/>
            </p:cNvCxnSpPr>
            <p:nvPr/>
          </p:nvCxnSpPr>
          <p:spPr bwMode="auto">
            <a:xfrm rot="16200000" flipH="1">
              <a:off x="5309777" y="786705"/>
              <a:ext cx="1120618" cy="4269277"/>
            </a:xfrm>
            <a:prstGeom prst="line">
              <a:avLst/>
            </a:prstGeom>
            <a:noFill/>
            <a:ln w="19050" algn="ctr">
              <a:solidFill>
                <a:schemeClr val="bg2"/>
              </a:solidFill>
              <a:round/>
              <a:headEnd/>
              <a:tailEnd/>
            </a:ln>
          </p:spPr>
        </p:cxnSp>
        <p:cxnSp>
          <p:nvCxnSpPr>
            <p:cNvPr id="5503" name="Straight Connector 563"/>
            <p:cNvCxnSpPr>
              <a:cxnSpLocks noChangeShapeType="1"/>
            </p:cNvCxnSpPr>
            <p:nvPr/>
          </p:nvCxnSpPr>
          <p:spPr bwMode="auto">
            <a:xfrm rot="16200000" flipH="1">
              <a:off x="5646738" y="1037924"/>
              <a:ext cx="1115606" cy="3761828"/>
            </a:xfrm>
            <a:prstGeom prst="line">
              <a:avLst/>
            </a:prstGeom>
            <a:noFill/>
            <a:ln w="19050" algn="ctr">
              <a:solidFill>
                <a:schemeClr val="bg2"/>
              </a:solidFill>
              <a:round/>
              <a:headEnd/>
              <a:tailEnd/>
            </a:ln>
          </p:spPr>
        </p:cxnSp>
        <p:cxnSp>
          <p:nvCxnSpPr>
            <p:cNvPr id="5504" name="Straight Connector 563"/>
            <p:cNvCxnSpPr>
              <a:cxnSpLocks noChangeShapeType="1"/>
            </p:cNvCxnSpPr>
            <p:nvPr/>
          </p:nvCxnSpPr>
          <p:spPr bwMode="auto">
            <a:xfrm rot="16200000" flipH="1">
              <a:off x="5990735" y="1314506"/>
              <a:ext cx="1102295" cy="3217311"/>
            </a:xfrm>
            <a:prstGeom prst="line">
              <a:avLst/>
            </a:prstGeom>
            <a:noFill/>
            <a:ln w="19050" algn="ctr">
              <a:solidFill>
                <a:schemeClr val="bg2"/>
              </a:solidFill>
              <a:round/>
              <a:headEnd/>
              <a:tailEnd/>
            </a:ln>
          </p:spPr>
        </p:cxnSp>
        <p:cxnSp>
          <p:nvCxnSpPr>
            <p:cNvPr id="5505" name="Straight Connector 563"/>
            <p:cNvCxnSpPr>
              <a:cxnSpLocks noChangeShapeType="1"/>
            </p:cNvCxnSpPr>
            <p:nvPr/>
          </p:nvCxnSpPr>
          <p:spPr bwMode="auto">
            <a:xfrm rot="16200000" flipH="1">
              <a:off x="6324528" y="1590313"/>
              <a:ext cx="1098659" cy="2662061"/>
            </a:xfrm>
            <a:prstGeom prst="line">
              <a:avLst/>
            </a:prstGeom>
            <a:noFill/>
            <a:ln w="19050" algn="ctr">
              <a:solidFill>
                <a:schemeClr val="bg2"/>
              </a:solidFill>
              <a:round/>
              <a:headEnd/>
              <a:tailEnd/>
            </a:ln>
          </p:spPr>
        </p:cxnSp>
        <p:cxnSp>
          <p:nvCxnSpPr>
            <p:cNvPr id="5506" name="Straight Connector 563"/>
            <p:cNvCxnSpPr>
              <a:cxnSpLocks noChangeShapeType="1"/>
            </p:cNvCxnSpPr>
            <p:nvPr/>
          </p:nvCxnSpPr>
          <p:spPr bwMode="auto">
            <a:xfrm rot="16200000" flipH="1">
              <a:off x="6661007" y="1871669"/>
              <a:ext cx="1099144" cy="2116305"/>
            </a:xfrm>
            <a:prstGeom prst="line">
              <a:avLst/>
            </a:prstGeom>
            <a:noFill/>
            <a:ln w="19050" algn="ctr">
              <a:solidFill>
                <a:schemeClr val="bg2"/>
              </a:solidFill>
              <a:round/>
              <a:headEnd/>
              <a:tailEnd/>
            </a:ln>
          </p:spPr>
        </p:cxnSp>
      </p:grpSp>
      <p:grpSp>
        <p:nvGrpSpPr>
          <p:cNvPr id="30" name="Group 830"/>
          <p:cNvGrpSpPr>
            <a:grpSpLocks/>
          </p:cNvGrpSpPr>
          <p:nvPr/>
        </p:nvGrpSpPr>
        <p:grpSpPr bwMode="auto">
          <a:xfrm>
            <a:off x="5181600" y="3090863"/>
            <a:ext cx="3276600" cy="2296454"/>
            <a:chOff x="1371600" y="2334778"/>
            <a:chExt cx="5956663" cy="3778712"/>
          </a:xfrm>
        </p:grpSpPr>
        <p:sp>
          <p:nvSpPr>
            <p:cNvPr id="5142" name="Text Box 340"/>
            <p:cNvSpPr txBox="1">
              <a:spLocks noChangeArrowheads="1"/>
            </p:cNvSpPr>
            <p:nvPr/>
          </p:nvSpPr>
          <p:spPr bwMode="auto">
            <a:xfrm>
              <a:off x="3657598" y="5455127"/>
              <a:ext cx="1869813" cy="658363"/>
            </a:xfrm>
            <a:prstGeom prst="rect">
              <a:avLst/>
            </a:prstGeom>
            <a:noFill/>
            <a:ln w="19050">
              <a:noFill/>
              <a:miter lim="800000"/>
              <a:headEnd/>
              <a:tailEnd/>
            </a:ln>
          </p:spPr>
          <p:txBody>
            <a:bodyPr wrap="square">
              <a:spAutoFit/>
            </a:bodyPr>
            <a:lstStyle/>
            <a:p>
              <a:pPr algn="ctr" defTabSz="914400" eaLnBrk="0" fontAlgn="base" hangingPunct="0">
                <a:spcBef>
                  <a:spcPct val="50000"/>
                </a:spcBef>
                <a:spcAft>
                  <a:spcPct val="0"/>
                </a:spcAft>
              </a:pPr>
              <a:r>
                <a:rPr lang="en-US" altLang="zh-CN" sz="2000" b="1" dirty="0" err="1">
                  <a:solidFill>
                    <a:srgbClr val="000000"/>
                  </a:solidFill>
                  <a:latin typeface="Arial" charset="0"/>
                  <a:ea typeface="宋体" pitchFamily="2" charset="-122"/>
                  <a:cs typeface="Arial" charset="0"/>
                </a:rPr>
                <a:t>BCube</a:t>
              </a:r>
              <a:endParaRPr lang="en-US" altLang="zh-CN" sz="2000" b="1" dirty="0">
                <a:solidFill>
                  <a:srgbClr val="000000"/>
                </a:solidFill>
                <a:latin typeface="Arial" charset="0"/>
                <a:ea typeface="宋体" pitchFamily="2" charset="-122"/>
                <a:cs typeface="Arial" charset="0"/>
              </a:endParaRPr>
            </a:p>
          </p:txBody>
        </p:sp>
        <p:sp>
          <p:nvSpPr>
            <p:cNvPr id="5143" name="Line 342"/>
            <p:cNvSpPr>
              <a:spLocks noChangeShapeType="1"/>
            </p:cNvSpPr>
            <p:nvPr/>
          </p:nvSpPr>
          <p:spPr bwMode="auto">
            <a:xfrm flipH="1">
              <a:off x="1869030" y="4562691"/>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4" name="Line 344"/>
            <p:cNvSpPr>
              <a:spLocks noChangeShapeType="1"/>
            </p:cNvSpPr>
            <p:nvPr/>
          </p:nvSpPr>
          <p:spPr bwMode="auto">
            <a:xfrm flipH="1">
              <a:off x="1961130" y="4562691"/>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5" name="Line 346"/>
            <p:cNvSpPr>
              <a:spLocks noChangeShapeType="1"/>
            </p:cNvSpPr>
            <p:nvPr/>
          </p:nvSpPr>
          <p:spPr bwMode="auto">
            <a:xfrm flipH="1">
              <a:off x="2022531" y="4562691"/>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6" name="Line 347"/>
            <p:cNvSpPr>
              <a:spLocks noChangeShapeType="1"/>
            </p:cNvSpPr>
            <p:nvPr/>
          </p:nvSpPr>
          <p:spPr bwMode="auto">
            <a:xfrm>
              <a:off x="2052563" y="4562691"/>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7" name="Line 348"/>
            <p:cNvSpPr>
              <a:spLocks noChangeShapeType="1"/>
            </p:cNvSpPr>
            <p:nvPr/>
          </p:nvSpPr>
          <p:spPr bwMode="auto">
            <a:xfrm>
              <a:off x="2056371" y="4562348"/>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8" name="Line 350"/>
            <p:cNvSpPr>
              <a:spLocks noChangeShapeType="1"/>
            </p:cNvSpPr>
            <p:nvPr/>
          </p:nvSpPr>
          <p:spPr bwMode="auto">
            <a:xfrm>
              <a:off x="2052563" y="4562691"/>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49" name="Line 342"/>
            <p:cNvSpPr>
              <a:spLocks noChangeShapeType="1"/>
            </p:cNvSpPr>
            <p:nvPr/>
          </p:nvSpPr>
          <p:spPr bwMode="auto">
            <a:xfrm flipH="1">
              <a:off x="2322714" y="4562691"/>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0" name="Line 344"/>
            <p:cNvSpPr>
              <a:spLocks noChangeShapeType="1"/>
            </p:cNvSpPr>
            <p:nvPr/>
          </p:nvSpPr>
          <p:spPr bwMode="auto">
            <a:xfrm flipH="1">
              <a:off x="2414814" y="4562691"/>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1" name="Line 346"/>
            <p:cNvSpPr>
              <a:spLocks noChangeShapeType="1"/>
            </p:cNvSpPr>
            <p:nvPr/>
          </p:nvSpPr>
          <p:spPr bwMode="auto">
            <a:xfrm flipH="1">
              <a:off x="2476215" y="4562691"/>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2" name="Line 347"/>
            <p:cNvSpPr>
              <a:spLocks noChangeShapeType="1"/>
            </p:cNvSpPr>
            <p:nvPr/>
          </p:nvSpPr>
          <p:spPr bwMode="auto">
            <a:xfrm>
              <a:off x="2506247" y="4562691"/>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3" name="Line 348"/>
            <p:cNvSpPr>
              <a:spLocks noChangeShapeType="1"/>
            </p:cNvSpPr>
            <p:nvPr/>
          </p:nvSpPr>
          <p:spPr bwMode="auto">
            <a:xfrm>
              <a:off x="2510055" y="4562348"/>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4" name="Line 350"/>
            <p:cNvSpPr>
              <a:spLocks noChangeShapeType="1"/>
            </p:cNvSpPr>
            <p:nvPr/>
          </p:nvSpPr>
          <p:spPr bwMode="auto">
            <a:xfrm>
              <a:off x="2506247" y="4562691"/>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5" name="Line 342"/>
            <p:cNvSpPr>
              <a:spLocks noChangeShapeType="1"/>
            </p:cNvSpPr>
            <p:nvPr/>
          </p:nvSpPr>
          <p:spPr bwMode="auto">
            <a:xfrm flipH="1">
              <a:off x="2786045" y="4570402"/>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6" name="Line 344"/>
            <p:cNvSpPr>
              <a:spLocks noChangeShapeType="1"/>
            </p:cNvSpPr>
            <p:nvPr/>
          </p:nvSpPr>
          <p:spPr bwMode="auto">
            <a:xfrm flipH="1">
              <a:off x="2878145" y="4570402"/>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7" name="Line 346"/>
            <p:cNvSpPr>
              <a:spLocks noChangeShapeType="1"/>
            </p:cNvSpPr>
            <p:nvPr/>
          </p:nvSpPr>
          <p:spPr bwMode="auto">
            <a:xfrm flipH="1">
              <a:off x="2939545" y="4570402"/>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8" name="Line 347"/>
            <p:cNvSpPr>
              <a:spLocks noChangeShapeType="1"/>
            </p:cNvSpPr>
            <p:nvPr/>
          </p:nvSpPr>
          <p:spPr bwMode="auto">
            <a:xfrm>
              <a:off x="2969578" y="4570402"/>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59" name="Line 348"/>
            <p:cNvSpPr>
              <a:spLocks noChangeShapeType="1"/>
            </p:cNvSpPr>
            <p:nvPr/>
          </p:nvSpPr>
          <p:spPr bwMode="auto">
            <a:xfrm>
              <a:off x="2973386" y="4570059"/>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0" name="Line 350"/>
            <p:cNvSpPr>
              <a:spLocks noChangeShapeType="1"/>
            </p:cNvSpPr>
            <p:nvPr/>
          </p:nvSpPr>
          <p:spPr bwMode="auto">
            <a:xfrm>
              <a:off x="2969578" y="4570402"/>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1" name="Line 342"/>
            <p:cNvSpPr>
              <a:spLocks noChangeShapeType="1"/>
            </p:cNvSpPr>
            <p:nvPr/>
          </p:nvSpPr>
          <p:spPr bwMode="auto">
            <a:xfrm flipH="1">
              <a:off x="3242850" y="4568014"/>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2" name="Line 344"/>
            <p:cNvSpPr>
              <a:spLocks noChangeShapeType="1"/>
            </p:cNvSpPr>
            <p:nvPr/>
          </p:nvSpPr>
          <p:spPr bwMode="auto">
            <a:xfrm flipH="1">
              <a:off x="3334951" y="4568014"/>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3" name="Line 346"/>
            <p:cNvSpPr>
              <a:spLocks noChangeShapeType="1"/>
            </p:cNvSpPr>
            <p:nvPr/>
          </p:nvSpPr>
          <p:spPr bwMode="auto">
            <a:xfrm flipH="1">
              <a:off x="3396351" y="4568014"/>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4" name="Line 347"/>
            <p:cNvSpPr>
              <a:spLocks noChangeShapeType="1"/>
            </p:cNvSpPr>
            <p:nvPr/>
          </p:nvSpPr>
          <p:spPr bwMode="auto">
            <a:xfrm>
              <a:off x="3426384" y="4568014"/>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5" name="Line 348"/>
            <p:cNvSpPr>
              <a:spLocks noChangeShapeType="1"/>
            </p:cNvSpPr>
            <p:nvPr/>
          </p:nvSpPr>
          <p:spPr bwMode="auto">
            <a:xfrm>
              <a:off x="3430191" y="4567672"/>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6" name="Line 350"/>
            <p:cNvSpPr>
              <a:spLocks noChangeShapeType="1"/>
            </p:cNvSpPr>
            <p:nvPr/>
          </p:nvSpPr>
          <p:spPr bwMode="auto">
            <a:xfrm>
              <a:off x="3426384" y="4568014"/>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7" name="Line 342"/>
            <p:cNvSpPr>
              <a:spLocks noChangeShapeType="1"/>
            </p:cNvSpPr>
            <p:nvPr/>
          </p:nvSpPr>
          <p:spPr bwMode="auto">
            <a:xfrm flipH="1">
              <a:off x="3704859" y="4562691"/>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8" name="Line 344"/>
            <p:cNvSpPr>
              <a:spLocks noChangeShapeType="1"/>
            </p:cNvSpPr>
            <p:nvPr/>
          </p:nvSpPr>
          <p:spPr bwMode="auto">
            <a:xfrm flipH="1">
              <a:off x="3796960" y="4562691"/>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69" name="Line 346"/>
            <p:cNvSpPr>
              <a:spLocks noChangeShapeType="1"/>
            </p:cNvSpPr>
            <p:nvPr/>
          </p:nvSpPr>
          <p:spPr bwMode="auto">
            <a:xfrm flipH="1">
              <a:off x="3858360" y="4562691"/>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0" name="Line 347"/>
            <p:cNvSpPr>
              <a:spLocks noChangeShapeType="1"/>
            </p:cNvSpPr>
            <p:nvPr/>
          </p:nvSpPr>
          <p:spPr bwMode="auto">
            <a:xfrm>
              <a:off x="3888393" y="4562691"/>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1" name="Line 348"/>
            <p:cNvSpPr>
              <a:spLocks noChangeShapeType="1"/>
            </p:cNvSpPr>
            <p:nvPr/>
          </p:nvSpPr>
          <p:spPr bwMode="auto">
            <a:xfrm>
              <a:off x="3892200" y="4562348"/>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2" name="Line 350"/>
            <p:cNvSpPr>
              <a:spLocks noChangeShapeType="1"/>
            </p:cNvSpPr>
            <p:nvPr/>
          </p:nvSpPr>
          <p:spPr bwMode="auto">
            <a:xfrm>
              <a:off x="3888393" y="4562691"/>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3" name="Line 342"/>
            <p:cNvSpPr>
              <a:spLocks noChangeShapeType="1"/>
            </p:cNvSpPr>
            <p:nvPr/>
          </p:nvSpPr>
          <p:spPr bwMode="auto">
            <a:xfrm flipH="1">
              <a:off x="1424992" y="4562691"/>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4" name="Line 344"/>
            <p:cNvSpPr>
              <a:spLocks noChangeShapeType="1"/>
            </p:cNvSpPr>
            <p:nvPr/>
          </p:nvSpPr>
          <p:spPr bwMode="auto">
            <a:xfrm flipH="1">
              <a:off x="1517092" y="4562691"/>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5" name="Line 346"/>
            <p:cNvSpPr>
              <a:spLocks noChangeShapeType="1"/>
            </p:cNvSpPr>
            <p:nvPr/>
          </p:nvSpPr>
          <p:spPr bwMode="auto">
            <a:xfrm flipH="1">
              <a:off x="1578493" y="4562691"/>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6" name="Line 347"/>
            <p:cNvSpPr>
              <a:spLocks noChangeShapeType="1"/>
            </p:cNvSpPr>
            <p:nvPr/>
          </p:nvSpPr>
          <p:spPr bwMode="auto">
            <a:xfrm>
              <a:off x="1608525" y="4562691"/>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7" name="Line 348"/>
            <p:cNvSpPr>
              <a:spLocks noChangeShapeType="1"/>
            </p:cNvSpPr>
            <p:nvPr/>
          </p:nvSpPr>
          <p:spPr bwMode="auto">
            <a:xfrm>
              <a:off x="1612333" y="4562348"/>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78" name="Line 350"/>
            <p:cNvSpPr>
              <a:spLocks noChangeShapeType="1"/>
            </p:cNvSpPr>
            <p:nvPr/>
          </p:nvSpPr>
          <p:spPr bwMode="auto">
            <a:xfrm>
              <a:off x="1608525" y="4562691"/>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179" name="Picture 354"/>
            <p:cNvPicPr>
              <a:picLocks noChangeAspect="1" noChangeArrowheads="1"/>
            </p:cNvPicPr>
            <p:nvPr/>
          </p:nvPicPr>
          <p:blipFill>
            <a:blip r:embed="rId4"/>
            <a:srcRect/>
            <a:stretch>
              <a:fillRect/>
            </a:stretch>
          </p:blipFill>
          <p:spPr bwMode="auto">
            <a:xfrm>
              <a:off x="1421191" y="4479799"/>
              <a:ext cx="376411" cy="256022"/>
            </a:xfrm>
            <a:prstGeom prst="rect">
              <a:avLst/>
            </a:prstGeom>
            <a:noFill/>
            <a:ln w="9525">
              <a:noFill/>
              <a:miter lim="800000"/>
              <a:headEnd/>
              <a:tailEnd/>
            </a:ln>
          </p:spPr>
        </p:pic>
        <p:pic>
          <p:nvPicPr>
            <p:cNvPr id="5180" name="Picture 367"/>
            <p:cNvPicPr>
              <a:picLocks noChangeAspect="1" noChangeArrowheads="1"/>
            </p:cNvPicPr>
            <p:nvPr/>
          </p:nvPicPr>
          <p:blipFill>
            <a:blip r:embed="rId4"/>
            <a:srcRect/>
            <a:stretch>
              <a:fillRect/>
            </a:stretch>
          </p:blipFill>
          <p:spPr bwMode="auto">
            <a:xfrm>
              <a:off x="1880359" y="4479799"/>
              <a:ext cx="376411" cy="256022"/>
            </a:xfrm>
            <a:prstGeom prst="rect">
              <a:avLst/>
            </a:prstGeom>
            <a:noFill/>
            <a:ln w="9525">
              <a:noFill/>
              <a:miter lim="800000"/>
              <a:headEnd/>
              <a:tailEnd/>
            </a:ln>
          </p:spPr>
        </p:pic>
        <p:pic>
          <p:nvPicPr>
            <p:cNvPr id="5181" name="Picture 380"/>
            <p:cNvPicPr>
              <a:picLocks noChangeAspect="1" noChangeArrowheads="1"/>
            </p:cNvPicPr>
            <p:nvPr/>
          </p:nvPicPr>
          <p:blipFill>
            <a:blip r:embed="rId4"/>
            <a:srcRect/>
            <a:stretch>
              <a:fillRect/>
            </a:stretch>
          </p:blipFill>
          <p:spPr bwMode="auto">
            <a:xfrm>
              <a:off x="2339527" y="4479799"/>
              <a:ext cx="376411" cy="256022"/>
            </a:xfrm>
            <a:prstGeom prst="rect">
              <a:avLst/>
            </a:prstGeom>
            <a:noFill/>
            <a:ln w="9525">
              <a:noFill/>
              <a:miter lim="800000"/>
              <a:headEnd/>
              <a:tailEnd/>
            </a:ln>
          </p:spPr>
        </p:pic>
        <p:pic>
          <p:nvPicPr>
            <p:cNvPr id="5182" name="Picture 393"/>
            <p:cNvPicPr>
              <a:picLocks noChangeAspect="1" noChangeArrowheads="1"/>
            </p:cNvPicPr>
            <p:nvPr/>
          </p:nvPicPr>
          <p:blipFill>
            <a:blip r:embed="rId4"/>
            <a:srcRect/>
            <a:stretch>
              <a:fillRect/>
            </a:stretch>
          </p:blipFill>
          <p:spPr bwMode="auto">
            <a:xfrm>
              <a:off x="2798696" y="4479799"/>
              <a:ext cx="376411" cy="256022"/>
            </a:xfrm>
            <a:prstGeom prst="rect">
              <a:avLst/>
            </a:prstGeom>
            <a:noFill/>
            <a:ln w="9525">
              <a:noFill/>
              <a:miter lim="800000"/>
              <a:headEnd/>
              <a:tailEnd/>
            </a:ln>
          </p:spPr>
        </p:pic>
        <p:pic>
          <p:nvPicPr>
            <p:cNvPr id="5183" name="Picture 406"/>
            <p:cNvPicPr>
              <a:picLocks noChangeAspect="1" noChangeArrowheads="1"/>
            </p:cNvPicPr>
            <p:nvPr/>
          </p:nvPicPr>
          <p:blipFill>
            <a:blip r:embed="rId4"/>
            <a:srcRect/>
            <a:stretch>
              <a:fillRect/>
            </a:stretch>
          </p:blipFill>
          <p:spPr bwMode="auto">
            <a:xfrm>
              <a:off x="3257864" y="4479799"/>
              <a:ext cx="376411" cy="256022"/>
            </a:xfrm>
            <a:prstGeom prst="rect">
              <a:avLst/>
            </a:prstGeom>
            <a:noFill/>
            <a:ln w="9525">
              <a:noFill/>
              <a:miter lim="800000"/>
              <a:headEnd/>
              <a:tailEnd/>
            </a:ln>
          </p:spPr>
        </p:pic>
        <p:pic>
          <p:nvPicPr>
            <p:cNvPr id="5184" name="Picture 419"/>
            <p:cNvPicPr>
              <a:picLocks noChangeAspect="1" noChangeArrowheads="1"/>
            </p:cNvPicPr>
            <p:nvPr/>
          </p:nvPicPr>
          <p:blipFill>
            <a:blip r:embed="rId4"/>
            <a:srcRect/>
            <a:stretch>
              <a:fillRect/>
            </a:stretch>
          </p:blipFill>
          <p:spPr bwMode="auto">
            <a:xfrm>
              <a:off x="3717032" y="4479799"/>
              <a:ext cx="376411" cy="256022"/>
            </a:xfrm>
            <a:prstGeom prst="rect">
              <a:avLst/>
            </a:prstGeom>
            <a:noFill/>
            <a:ln w="9525">
              <a:noFill/>
              <a:miter lim="800000"/>
              <a:headEnd/>
              <a:tailEnd/>
            </a:ln>
          </p:spPr>
        </p:pic>
        <p:pic>
          <p:nvPicPr>
            <p:cNvPr id="5185" name="Picture 420"/>
            <p:cNvPicPr>
              <a:picLocks noChangeAspect="1" noChangeArrowheads="1"/>
            </p:cNvPicPr>
            <p:nvPr/>
          </p:nvPicPr>
          <p:blipFill>
            <a:blip r:embed="rId4"/>
            <a:srcRect/>
            <a:stretch>
              <a:fillRect/>
            </a:stretch>
          </p:blipFill>
          <p:spPr bwMode="auto">
            <a:xfrm>
              <a:off x="1442548" y="3762375"/>
              <a:ext cx="376411" cy="256022"/>
            </a:xfrm>
            <a:prstGeom prst="rect">
              <a:avLst/>
            </a:prstGeom>
            <a:noFill/>
            <a:ln w="9525">
              <a:noFill/>
              <a:miter lim="800000"/>
              <a:headEnd/>
              <a:tailEnd/>
            </a:ln>
          </p:spPr>
        </p:pic>
        <p:sp>
          <p:nvSpPr>
            <p:cNvPr id="5186" name="Line 421"/>
            <p:cNvSpPr>
              <a:spLocks noChangeShapeType="1"/>
            </p:cNvSpPr>
            <p:nvPr/>
          </p:nvSpPr>
          <p:spPr bwMode="auto">
            <a:xfrm flipV="1">
              <a:off x="1423861" y="4018397"/>
              <a:ext cx="64070" cy="9584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87" name="Line 422"/>
            <p:cNvSpPr>
              <a:spLocks noChangeShapeType="1"/>
            </p:cNvSpPr>
            <p:nvPr/>
          </p:nvSpPr>
          <p:spPr bwMode="auto">
            <a:xfrm flipV="1">
              <a:off x="1455895" y="3973382"/>
              <a:ext cx="51256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88" name="Line 423"/>
            <p:cNvSpPr>
              <a:spLocks noChangeShapeType="1"/>
            </p:cNvSpPr>
            <p:nvPr/>
          </p:nvSpPr>
          <p:spPr bwMode="auto">
            <a:xfrm flipH="1" flipV="1">
              <a:off x="1519965" y="4018397"/>
              <a:ext cx="35238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89" name="Line 424"/>
            <p:cNvSpPr>
              <a:spLocks noChangeShapeType="1"/>
            </p:cNvSpPr>
            <p:nvPr/>
          </p:nvSpPr>
          <p:spPr bwMode="auto">
            <a:xfrm flipH="1" flipV="1">
              <a:off x="1552001" y="4018397"/>
              <a:ext cx="80087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0" name="Line 425"/>
            <p:cNvSpPr>
              <a:spLocks noChangeShapeType="1"/>
            </p:cNvSpPr>
            <p:nvPr/>
          </p:nvSpPr>
          <p:spPr bwMode="auto">
            <a:xfrm flipH="1" flipV="1">
              <a:off x="1600053" y="4003392"/>
              <a:ext cx="1201312"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1" name="Line 426"/>
            <p:cNvSpPr>
              <a:spLocks noChangeShapeType="1"/>
            </p:cNvSpPr>
            <p:nvPr/>
          </p:nvSpPr>
          <p:spPr bwMode="auto">
            <a:xfrm flipH="1" flipV="1">
              <a:off x="1664123" y="4003392"/>
              <a:ext cx="1585732"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2" name="Line 427"/>
            <p:cNvSpPr>
              <a:spLocks noChangeShapeType="1"/>
            </p:cNvSpPr>
            <p:nvPr/>
          </p:nvSpPr>
          <p:spPr bwMode="auto">
            <a:xfrm flipH="1" flipV="1">
              <a:off x="1728193" y="4003392"/>
              <a:ext cx="2002187"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3" name="Line 428"/>
            <p:cNvSpPr>
              <a:spLocks noChangeShapeType="1"/>
            </p:cNvSpPr>
            <p:nvPr/>
          </p:nvSpPr>
          <p:spPr bwMode="auto">
            <a:xfrm flipV="1">
              <a:off x="1936420" y="3973382"/>
              <a:ext cx="6407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4" name="Line 429"/>
            <p:cNvSpPr>
              <a:spLocks noChangeShapeType="1"/>
            </p:cNvSpPr>
            <p:nvPr/>
          </p:nvSpPr>
          <p:spPr bwMode="auto">
            <a:xfrm flipH="1" flipV="1">
              <a:off x="2032525" y="3973382"/>
              <a:ext cx="35238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5" name="Line 430"/>
            <p:cNvSpPr>
              <a:spLocks noChangeShapeType="1"/>
            </p:cNvSpPr>
            <p:nvPr/>
          </p:nvSpPr>
          <p:spPr bwMode="auto">
            <a:xfrm flipH="1" flipV="1">
              <a:off x="2064560" y="3973382"/>
              <a:ext cx="76884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6" name="Line 431"/>
            <p:cNvSpPr>
              <a:spLocks noChangeShapeType="1"/>
            </p:cNvSpPr>
            <p:nvPr/>
          </p:nvSpPr>
          <p:spPr bwMode="auto">
            <a:xfrm flipH="1" flipV="1">
              <a:off x="2096595" y="3973382"/>
              <a:ext cx="121733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197" name="Line 432"/>
            <p:cNvSpPr>
              <a:spLocks noChangeShapeType="1"/>
            </p:cNvSpPr>
            <p:nvPr/>
          </p:nvSpPr>
          <p:spPr bwMode="auto">
            <a:xfrm flipH="1" flipV="1">
              <a:off x="2160665" y="3973382"/>
              <a:ext cx="160175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198" name="Picture 433"/>
            <p:cNvPicPr>
              <a:picLocks noChangeAspect="1" noChangeArrowheads="1"/>
            </p:cNvPicPr>
            <p:nvPr/>
          </p:nvPicPr>
          <p:blipFill>
            <a:blip r:embed="rId4"/>
            <a:srcRect/>
            <a:stretch>
              <a:fillRect/>
            </a:stretch>
          </p:blipFill>
          <p:spPr bwMode="auto">
            <a:xfrm>
              <a:off x="1901716" y="3762375"/>
              <a:ext cx="376411" cy="256022"/>
            </a:xfrm>
            <a:prstGeom prst="rect">
              <a:avLst/>
            </a:prstGeom>
            <a:noFill/>
            <a:ln w="9525">
              <a:noFill/>
              <a:miter lim="800000"/>
              <a:headEnd/>
              <a:tailEnd/>
            </a:ln>
          </p:spPr>
        </p:pic>
        <p:sp>
          <p:nvSpPr>
            <p:cNvPr id="5199" name="Line 434"/>
            <p:cNvSpPr>
              <a:spLocks noChangeShapeType="1"/>
            </p:cNvSpPr>
            <p:nvPr/>
          </p:nvSpPr>
          <p:spPr bwMode="auto">
            <a:xfrm flipV="1">
              <a:off x="1519965" y="4018397"/>
              <a:ext cx="864945" cy="9903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0" name="Line 435"/>
            <p:cNvSpPr>
              <a:spLocks noChangeShapeType="1"/>
            </p:cNvSpPr>
            <p:nvPr/>
          </p:nvSpPr>
          <p:spPr bwMode="auto">
            <a:xfrm flipV="1">
              <a:off x="1968456" y="3973382"/>
              <a:ext cx="44849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1" name="Line 436"/>
            <p:cNvSpPr>
              <a:spLocks noChangeShapeType="1"/>
            </p:cNvSpPr>
            <p:nvPr/>
          </p:nvSpPr>
          <p:spPr bwMode="auto">
            <a:xfrm flipV="1">
              <a:off x="2416945" y="3973382"/>
              <a:ext cx="3203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2" name="Line 437"/>
            <p:cNvSpPr>
              <a:spLocks noChangeShapeType="1"/>
            </p:cNvSpPr>
            <p:nvPr/>
          </p:nvSpPr>
          <p:spPr bwMode="auto">
            <a:xfrm flipH="1" flipV="1">
              <a:off x="2481015" y="3973382"/>
              <a:ext cx="416455"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3" name="Line 438"/>
            <p:cNvSpPr>
              <a:spLocks noChangeShapeType="1"/>
            </p:cNvSpPr>
            <p:nvPr/>
          </p:nvSpPr>
          <p:spPr bwMode="auto">
            <a:xfrm flipH="1" flipV="1">
              <a:off x="2513050" y="3973382"/>
              <a:ext cx="83291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4" name="Line 439"/>
            <p:cNvSpPr>
              <a:spLocks noChangeShapeType="1"/>
            </p:cNvSpPr>
            <p:nvPr/>
          </p:nvSpPr>
          <p:spPr bwMode="auto">
            <a:xfrm flipH="1" flipV="1">
              <a:off x="2555763" y="3973382"/>
              <a:ext cx="1302757"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205" name="Picture 440"/>
            <p:cNvPicPr>
              <a:picLocks noChangeAspect="1" noChangeArrowheads="1"/>
            </p:cNvPicPr>
            <p:nvPr/>
          </p:nvPicPr>
          <p:blipFill>
            <a:blip r:embed="rId4"/>
            <a:srcRect/>
            <a:stretch>
              <a:fillRect/>
            </a:stretch>
          </p:blipFill>
          <p:spPr bwMode="auto">
            <a:xfrm>
              <a:off x="2360884" y="3762375"/>
              <a:ext cx="376411" cy="256022"/>
            </a:xfrm>
            <a:prstGeom prst="rect">
              <a:avLst/>
            </a:prstGeom>
            <a:noFill/>
            <a:ln w="9525">
              <a:noFill/>
              <a:miter lim="800000"/>
              <a:headEnd/>
              <a:tailEnd/>
            </a:ln>
          </p:spPr>
        </p:pic>
        <p:sp>
          <p:nvSpPr>
            <p:cNvPr id="5206" name="Line 441"/>
            <p:cNvSpPr>
              <a:spLocks noChangeShapeType="1"/>
            </p:cNvSpPr>
            <p:nvPr/>
          </p:nvSpPr>
          <p:spPr bwMode="auto">
            <a:xfrm flipV="1">
              <a:off x="1552001" y="3973382"/>
              <a:ext cx="134547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7" name="Line 442"/>
            <p:cNvSpPr>
              <a:spLocks noChangeShapeType="1"/>
            </p:cNvSpPr>
            <p:nvPr/>
          </p:nvSpPr>
          <p:spPr bwMode="auto">
            <a:xfrm flipV="1">
              <a:off x="2000490" y="3973382"/>
              <a:ext cx="96105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8" name="Line 443"/>
            <p:cNvSpPr>
              <a:spLocks noChangeShapeType="1"/>
            </p:cNvSpPr>
            <p:nvPr/>
          </p:nvSpPr>
          <p:spPr bwMode="auto">
            <a:xfrm flipV="1">
              <a:off x="2448980" y="3973382"/>
              <a:ext cx="544595"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09" name="Line 444"/>
            <p:cNvSpPr>
              <a:spLocks noChangeShapeType="1"/>
            </p:cNvSpPr>
            <p:nvPr/>
          </p:nvSpPr>
          <p:spPr bwMode="auto">
            <a:xfrm flipV="1">
              <a:off x="2897470" y="3973382"/>
              <a:ext cx="128140"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0" name="Line 445"/>
            <p:cNvSpPr>
              <a:spLocks noChangeShapeType="1"/>
            </p:cNvSpPr>
            <p:nvPr/>
          </p:nvSpPr>
          <p:spPr bwMode="auto">
            <a:xfrm flipH="1" flipV="1">
              <a:off x="3057645" y="3973382"/>
              <a:ext cx="352385"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1" name="Line 446"/>
            <p:cNvSpPr>
              <a:spLocks noChangeShapeType="1"/>
            </p:cNvSpPr>
            <p:nvPr/>
          </p:nvSpPr>
          <p:spPr bwMode="auto">
            <a:xfrm flipH="1" flipV="1">
              <a:off x="3089680" y="3973382"/>
              <a:ext cx="832910" cy="117038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2" name="Line 447"/>
            <p:cNvSpPr>
              <a:spLocks noChangeShapeType="1"/>
            </p:cNvSpPr>
            <p:nvPr/>
          </p:nvSpPr>
          <p:spPr bwMode="auto">
            <a:xfrm flipV="1">
              <a:off x="1584035" y="3973382"/>
              <a:ext cx="176192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3" name="Line 448"/>
            <p:cNvSpPr>
              <a:spLocks noChangeShapeType="1"/>
            </p:cNvSpPr>
            <p:nvPr/>
          </p:nvSpPr>
          <p:spPr bwMode="auto">
            <a:xfrm flipV="1">
              <a:off x="1968456" y="3973382"/>
              <a:ext cx="1409540"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4" name="Line 449"/>
            <p:cNvSpPr>
              <a:spLocks noChangeShapeType="1"/>
            </p:cNvSpPr>
            <p:nvPr/>
          </p:nvSpPr>
          <p:spPr bwMode="auto">
            <a:xfrm flipV="1">
              <a:off x="2352875" y="3973382"/>
              <a:ext cx="1089190" cy="117038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5" name="Line 450"/>
            <p:cNvSpPr>
              <a:spLocks noChangeShapeType="1"/>
            </p:cNvSpPr>
            <p:nvPr/>
          </p:nvSpPr>
          <p:spPr bwMode="auto">
            <a:xfrm flipV="1">
              <a:off x="2897470" y="3973382"/>
              <a:ext cx="592648"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6" name="Line 451"/>
            <p:cNvSpPr>
              <a:spLocks noChangeShapeType="1"/>
            </p:cNvSpPr>
            <p:nvPr/>
          </p:nvSpPr>
          <p:spPr bwMode="auto">
            <a:xfrm flipV="1">
              <a:off x="3377995" y="3973382"/>
              <a:ext cx="144157" cy="12154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7" name="Line 452"/>
            <p:cNvSpPr>
              <a:spLocks noChangeShapeType="1"/>
            </p:cNvSpPr>
            <p:nvPr/>
          </p:nvSpPr>
          <p:spPr bwMode="auto">
            <a:xfrm flipH="1" flipV="1">
              <a:off x="3554188" y="3973382"/>
              <a:ext cx="368402" cy="12154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8" name="Line 453"/>
            <p:cNvSpPr>
              <a:spLocks noChangeShapeType="1"/>
            </p:cNvSpPr>
            <p:nvPr/>
          </p:nvSpPr>
          <p:spPr bwMode="auto">
            <a:xfrm flipV="1">
              <a:off x="1519965" y="3973382"/>
              <a:ext cx="2242450"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19" name="Line 454"/>
            <p:cNvSpPr>
              <a:spLocks noChangeShapeType="1"/>
            </p:cNvSpPr>
            <p:nvPr/>
          </p:nvSpPr>
          <p:spPr bwMode="auto">
            <a:xfrm flipV="1">
              <a:off x="1904385" y="3973382"/>
              <a:ext cx="1954135"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20" name="Line 455"/>
            <p:cNvSpPr>
              <a:spLocks noChangeShapeType="1"/>
            </p:cNvSpPr>
            <p:nvPr/>
          </p:nvSpPr>
          <p:spPr bwMode="auto">
            <a:xfrm flipV="1">
              <a:off x="2384910" y="3973382"/>
              <a:ext cx="1537680"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21" name="Line 456"/>
            <p:cNvSpPr>
              <a:spLocks noChangeShapeType="1"/>
            </p:cNvSpPr>
            <p:nvPr/>
          </p:nvSpPr>
          <p:spPr bwMode="auto">
            <a:xfrm flipV="1">
              <a:off x="2865435" y="3980884"/>
              <a:ext cx="1110547" cy="116288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22" name="Line 457"/>
            <p:cNvSpPr>
              <a:spLocks noChangeShapeType="1"/>
            </p:cNvSpPr>
            <p:nvPr/>
          </p:nvSpPr>
          <p:spPr bwMode="auto">
            <a:xfrm flipV="1">
              <a:off x="3410030" y="3980884"/>
              <a:ext cx="597987" cy="10728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23" name="Line 458"/>
            <p:cNvSpPr>
              <a:spLocks noChangeShapeType="1"/>
            </p:cNvSpPr>
            <p:nvPr/>
          </p:nvSpPr>
          <p:spPr bwMode="auto">
            <a:xfrm flipV="1">
              <a:off x="3890555" y="3973382"/>
              <a:ext cx="16017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224" name="Picture 459"/>
            <p:cNvPicPr>
              <a:picLocks noChangeAspect="1" noChangeArrowheads="1"/>
            </p:cNvPicPr>
            <p:nvPr/>
          </p:nvPicPr>
          <p:blipFill>
            <a:blip r:embed="rId4"/>
            <a:srcRect/>
            <a:stretch>
              <a:fillRect/>
            </a:stretch>
          </p:blipFill>
          <p:spPr bwMode="auto">
            <a:xfrm>
              <a:off x="3738389" y="3762375"/>
              <a:ext cx="376411" cy="256022"/>
            </a:xfrm>
            <a:prstGeom prst="rect">
              <a:avLst/>
            </a:prstGeom>
            <a:noFill/>
            <a:ln w="9525">
              <a:noFill/>
              <a:miter lim="800000"/>
              <a:headEnd/>
              <a:tailEnd/>
            </a:ln>
          </p:spPr>
        </p:pic>
        <p:pic>
          <p:nvPicPr>
            <p:cNvPr id="5225" name="Picture 460"/>
            <p:cNvPicPr>
              <a:picLocks noChangeAspect="1" noChangeArrowheads="1"/>
            </p:cNvPicPr>
            <p:nvPr/>
          </p:nvPicPr>
          <p:blipFill>
            <a:blip r:embed="rId4"/>
            <a:srcRect/>
            <a:stretch>
              <a:fillRect/>
            </a:stretch>
          </p:blipFill>
          <p:spPr bwMode="auto">
            <a:xfrm>
              <a:off x="3279221" y="3762375"/>
              <a:ext cx="376411" cy="256022"/>
            </a:xfrm>
            <a:prstGeom prst="rect">
              <a:avLst/>
            </a:prstGeom>
            <a:noFill/>
            <a:ln w="9525">
              <a:noFill/>
              <a:miter lim="800000"/>
              <a:headEnd/>
              <a:tailEnd/>
            </a:ln>
          </p:spPr>
        </p:pic>
        <p:pic>
          <p:nvPicPr>
            <p:cNvPr id="5226" name="Picture 461"/>
            <p:cNvPicPr>
              <a:picLocks noChangeAspect="1" noChangeArrowheads="1"/>
            </p:cNvPicPr>
            <p:nvPr/>
          </p:nvPicPr>
          <p:blipFill>
            <a:blip r:embed="rId4"/>
            <a:srcRect/>
            <a:stretch>
              <a:fillRect/>
            </a:stretch>
          </p:blipFill>
          <p:spPr bwMode="auto">
            <a:xfrm>
              <a:off x="2820052" y="3762375"/>
              <a:ext cx="376411" cy="256022"/>
            </a:xfrm>
            <a:prstGeom prst="rect">
              <a:avLst/>
            </a:prstGeom>
            <a:noFill/>
            <a:ln w="9525">
              <a:noFill/>
              <a:miter lim="800000"/>
              <a:headEnd/>
              <a:tailEnd/>
            </a:ln>
          </p:spPr>
        </p:pic>
        <p:pic>
          <p:nvPicPr>
            <p:cNvPr id="5227" name="Picture 467" descr="D:\research\data-center\HotNets\rack.JPG"/>
            <p:cNvPicPr>
              <a:picLocks noChangeAspect="1" noChangeArrowheads="1"/>
            </p:cNvPicPr>
            <p:nvPr/>
          </p:nvPicPr>
          <p:blipFill>
            <a:blip r:embed="rId7"/>
            <a:srcRect/>
            <a:stretch>
              <a:fillRect/>
            </a:stretch>
          </p:blipFill>
          <p:spPr bwMode="auto">
            <a:xfrm>
              <a:off x="1371600" y="4974389"/>
              <a:ext cx="459168" cy="385440"/>
            </a:xfrm>
            <a:prstGeom prst="rect">
              <a:avLst/>
            </a:prstGeom>
            <a:noFill/>
            <a:ln w="9525">
              <a:noFill/>
              <a:miter lim="800000"/>
              <a:headEnd/>
              <a:tailEnd/>
            </a:ln>
          </p:spPr>
        </p:pic>
        <p:pic>
          <p:nvPicPr>
            <p:cNvPr id="5228" name="Picture 467" descr="D:\research\data-center\HotNets\rack.JPG"/>
            <p:cNvPicPr>
              <a:picLocks noChangeAspect="1" noChangeArrowheads="1"/>
            </p:cNvPicPr>
            <p:nvPr/>
          </p:nvPicPr>
          <p:blipFill>
            <a:blip r:embed="rId7"/>
            <a:srcRect/>
            <a:stretch>
              <a:fillRect/>
            </a:stretch>
          </p:blipFill>
          <p:spPr bwMode="auto">
            <a:xfrm>
              <a:off x="1815638" y="4974389"/>
              <a:ext cx="459168" cy="385440"/>
            </a:xfrm>
            <a:prstGeom prst="rect">
              <a:avLst/>
            </a:prstGeom>
            <a:noFill/>
            <a:ln w="9525">
              <a:noFill/>
              <a:miter lim="800000"/>
              <a:headEnd/>
              <a:tailEnd/>
            </a:ln>
          </p:spPr>
        </p:pic>
        <p:pic>
          <p:nvPicPr>
            <p:cNvPr id="5229" name="Picture 467" descr="D:\research\data-center\HotNets\rack.JPG"/>
            <p:cNvPicPr>
              <a:picLocks noChangeAspect="1" noChangeArrowheads="1"/>
            </p:cNvPicPr>
            <p:nvPr/>
          </p:nvPicPr>
          <p:blipFill>
            <a:blip r:embed="rId7"/>
            <a:srcRect/>
            <a:stretch>
              <a:fillRect/>
            </a:stretch>
          </p:blipFill>
          <p:spPr bwMode="auto">
            <a:xfrm>
              <a:off x="2269322" y="4974389"/>
              <a:ext cx="459168" cy="385440"/>
            </a:xfrm>
            <a:prstGeom prst="rect">
              <a:avLst/>
            </a:prstGeom>
            <a:noFill/>
            <a:ln w="9525">
              <a:noFill/>
              <a:miter lim="800000"/>
              <a:headEnd/>
              <a:tailEnd/>
            </a:ln>
          </p:spPr>
        </p:pic>
        <p:pic>
          <p:nvPicPr>
            <p:cNvPr id="5230" name="Picture 467" descr="D:\research\data-center\HotNets\rack.JPG"/>
            <p:cNvPicPr>
              <a:picLocks noChangeAspect="1" noChangeArrowheads="1"/>
            </p:cNvPicPr>
            <p:nvPr/>
          </p:nvPicPr>
          <p:blipFill>
            <a:blip r:embed="rId7"/>
            <a:srcRect/>
            <a:stretch>
              <a:fillRect/>
            </a:stretch>
          </p:blipFill>
          <p:spPr bwMode="auto">
            <a:xfrm>
              <a:off x="2732653" y="4982099"/>
              <a:ext cx="459168" cy="385440"/>
            </a:xfrm>
            <a:prstGeom prst="rect">
              <a:avLst/>
            </a:prstGeom>
            <a:noFill/>
            <a:ln w="9525">
              <a:noFill/>
              <a:miter lim="800000"/>
              <a:headEnd/>
              <a:tailEnd/>
            </a:ln>
          </p:spPr>
        </p:pic>
        <p:pic>
          <p:nvPicPr>
            <p:cNvPr id="5231" name="Picture 467" descr="D:\research\data-center\HotNets\rack.JPG"/>
            <p:cNvPicPr>
              <a:picLocks noChangeAspect="1" noChangeArrowheads="1"/>
            </p:cNvPicPr>
            <p:nvPr/>
          </p:nvPicPr>
          <p:blipFill>
            <a:blip r:embed="rId7"/>
            <a:srcRect/>
            <a:stretch>
              <a:fillRect/>
            </a:stretch>
          </p:blipFill>
          <p:spPr bwMode="auto">
            <a:xfrm>
              <a:off x="3189459" y="4979712"/>
              <a:ext cx="459168" cy="385440"/>
            </a:xfrm>
            <a:prstGeom prst="rect">
              <a:avLst/>
            </a:prstGeom>
            <a:noFill/>
            <a:ln w="9525">
              <a:noFill/>
              <a:miter lim="800000"/>
              <a:headEnd/>
              <a:tailEnd/>
            </a:ln>
          </p:spPr>
        </p:pic>
        <p:pic>
          <p:nvPicPr>
            <p:cNvPr id="5232" name="Picture 467" descr="D:\research\data-center\HotNets\rack.JPG"/>
            <p:cNvPicPr>
              <a:picLocks noChangeAspect="1" noChangeArrowheads="1"/>
            </p:cNvPicPr>
            <p:nvPr/>
          </p:nvPicPr>
          <p:blipFill>
            <a:blip r:embed="rId7"/>
            <a:srcRect/>
            <a:stretch>
              <a:fillRect/>
            </a:stretch>
          </p:blipFill>
          <p:spPr bwMode="auto">
            <a:xfrm>
              <a:off x="3651467" y="4974389"/>
              <a:ext cx="459168" cy="385440"/>
            </a:xfrm>
            <a:prstGeom prst="rect">
              <a:avLst/>
            </a:prstGeom>
            <a:noFill/>
            <a:ln w="9525">
              <a:noFill/>
              <a:miter lim="800000"/>
              <a:headEnd/>
              <a:tailEnd/>
            </a:ln>
          </p:spPr>
        </p:pic>
        <p:sp>
          <p:nvSpPr>
            <p:cNvPr id="5233" name="Line 342"/>
            <p:cNvSpPr>
              <a:spLocks noChangeShapeType="1"/>
            </p:cNvSpPr>
            <p:nvPr/>
          </p:nvSpPr>
          <p:spPr bwMode="auto">
            <a:xfrm flipH="1">
              <a:off x="5082493" y="4573305"/>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4" name="Line 344"/>
            <p:cNvSpPr>
              <a:spLocks noChangeShapeType="1"/>
            </p:cNvSpPr>
            <p:nvPr/>
          </p:nvSpPr>
          <p:spPr bwMode="auto">
            <a:xfrm flipH="1">
              <a:off x="5174593" y="4573305"/>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5" name="Line 346"/>
            <p:cNvSpPr>
              <a:spLocks noChangeShapeType="1"/>
            </p:cNvSpPr>
            <p:nvPr/>
          </p:nvSpPr>
          <p:spPr bwMode="auto">
            <a:xfrm flipH="1">
              <a:off x="5235994" y="4573305"/>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6" name="Line 347"/>
            <p:cNvSpPr>
              <a:spLocks noChangeShapeType="1"/>
            </p:cNvSpPr>
            <p:nvPr/>
          </p:nvSpPr>
          <p:spPr bwMode="auto">
            <a:xfrm>
              <a:off x="5266026" y="4573305"/>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7" name="Line 348"/>
            <p:cNvSpPr>
              <a:spLocks noChangeShapeType="1"/>
            </p:cNvSpPr>
            <p:nvPr/>
          </p:nvSpPr>
          <p:spPr bwMode="auto">
            <a:xfrm>
              <a:off x="5269834" y="4572962"/>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8" name="Line 350"/>
            <p:cNvSpPr>
              <a:spLocks noChangeShapeType="1"/>
            </p:cNvSpPr>
            <p:nvPr/>
          </p:nvSpPr>
          <p:spPr bwMode="auto">
            <a:xfrm>
              <a:off x="5266026" y="4573305"/>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39" name="Line 342"/>
            <p:cNvSpPr>
              <a:spLocks noChangeShapeType="1"/>
            </p:cNvSpPr>
            <p:nvPr/>
          </p:nvSpPr>
          <p:spPr bwMode="auto">
            <a:xfrm flipH="1">
              <a:off x="5536177" y="4573305"/>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0" name="Line 344"/>
            <p:cNvSpPr>
              <a:spLocks noChangeShapeType="1"/>
            </p:cNvSpPr>
            <p:nvPr/>
          </p:nvSpPr>
          <p:spPr bwMode="auto">
            <a:xfrm flipH="1">
              <a:off x="5628277" y="4573305"/>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1" name="Line 346"/>
            <p:cNvSpPr>
              <a:spLocks noChangeShapeType="1"/>
            </p:cNvSpPr>
            <p:nvPr/>
          </p:nvSpPr>
          <p:spPr bwMode="auto">
            <a:xfrm flipH="1">
              <a:off x="5689678" y="4573305"/>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2" name="Line 347"/>
            <p:cNvSpPr>
              <a:spLocks noChangeShapeType="1"/>
            </p:cNvSpPr>
            <p:nvPr/>
          </p:nvSpPr>
          <p:spPr bwMode="auto">
            <a:xfrm>
              <a:off x="5719710" y="4573305"/>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3" name="Line 348"/>
            <p:cNvSpPr>
              <a:spLocks noChangeShapeType="1"/>
            </p:cNvSpPr>
            <p:nvPr/>
          </p:nvSpPr>
          <p:spPr bwMode="auto">
            <a:xfrm>
              <a:off x="5723518" y="4572962"/>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4" name="Line 350"/>
            <p:cNvSpPr>
              <a:spLocks noChangeShapeType="1"/>
            </p:cNvSpPr>
            <p:nvPr/>
          </p:nvSpPr>
          <p:spPr bwMode="auto">
            <a:xfrm>
              <a:off x="5719710" y="4573305"/>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5" name="Line 342"/>
            <p:cNvSpPr>
              <a:spLocks noChangeShapeType="1"/>
            </p:cNvSpPr>
            <p:nvPr/>
          </p:nvSpPr>
          <p:spPr bwMode="auto">
            <a:xfrm flipH="1">
              <a:off x="5999508" y="4581016"/>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6" name="Line 344"/>
            <p:cNvSpPr>
              <a:spLocks noChangeShapeType="1"/>
            </p:cNvSpPr>
            <p:nvPr/>
          </p:nvSpPr>
          <p:spPr bwMode="auto">
            <a:xfrm flipH="1">
              <a:off x="6091608" y="4581016"/>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7" name="Line 346"/>
            <p:cNvSpPr>
              <a:spLocks noChangeShapeType="1"/>
            </p:cNvSpPr>
            <p:nvPr/>
          </p:nvSpPr>
          <p:spPr bwMode="auto">
            <a:xfrm flipH="1">
              <a:off x="6153008" y="4581016"/>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8" name="Line 347"/>
            <p:cNvSpPr>
              <a:spLocks noChangeShapeType="1"/>
            </p:cNvSpPr>
            <p:nvPr/>
          </p:nvSpPr>
          <p:spPr bwMode="auto">
            <a:xfrm>
              <a:off x="6183041" y="4581016"/>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49" name="Line 348"/>
            <p:cNvSpPr>
              <a:spLocks noChangeShapeType="1"/>
            </p:cNvSpPr>
            <p:nvPr/>
          </p:nvSpPr>
          <p:spPr bwMode="auto">
            <a:xfrm>
              <a:off x="6186849" y="4580673"/>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0" name="Line 350"/>
            <p:cNvSpPr>
              <a:spLocks noChangeShapeType="1"/>
            </p:cNvSpPr>
            <p:nvPr/>
          </p:nvSpPr>
          <p:spPr bwMode="auto">
            <a:xfrm>
              <a:off x="6183041" y="4581016"/>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1" name="Line 342"/>
            <p:cNvSpPr>
              <a:spLocks noChangeShapeType="1"/>
            </p:cNvSpPr>
            <p:nvPr/>
          </p:nvSpPr>
          <p:spPr bwMode="auto">
            <a:xfrm flipH="1">
              <a:off x="6456313" y="4578628"/>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2" name="Line 344"/>
            <p:cNvSpPr>
              <a:spLocks noChangeShapeType="1"/>
            </p:cNvSpPr>
            <p:nvPr/>
          </p:nvSpPr>
          <p:spPr bwMode="auto">
            <a:xfrm flipH="1">
              <a:off x="6548414" y="4578628"/>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3" name="Line 346"/>
            <p:cNvSpPr>
              <a:spLocks noChangeShapeType="1"/>
            </p:cNvSpPr>
            <p:nvPr/>
          </p:nvSpPr>
          <p:spPr bwMode="auto">
            <a:xfrm flipH="1">
              <a:off x="6609814" y="4578628"/>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4" name="Line 347"/>
            <p:cNvSpPr>
              <a:spLocks noChangeShapeType="1"/>
            </p:cNvSpPr>
            <p:nvPr/>
          </p:nvSpPr>
          <p:spPr bwMode="auto">
            <a:xfrm>
              <a:off x="6639847" y="4578628"/>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5" name="Line 348"/>
            <p:cNvSpPr>
              <a:spLocks noChangeShapeType="1"/>
            </p:cNvSpPr>
            <p:nvPr/>
          </p:nvSpPr>
          <p:spPr bwMode="auto">
            <a:xfrm>
              <a:off x="6643654" y="4578286"/>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6" name="Line 350"/>
            <p:cNvSpPr>
              <a:spLocks noChangeShapeType="1"/>
            </p:cNvSpPr>
            <p:nvPr/>
          </p:nvSpPr>
          <p:spPr bwMode="auto">
            <a:xfrm>
              <a:off x="6639847" y="4578628"/>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7" name="Line 342"/>
            <p:cNvSpPr>
              <a:spLocks noChangeShapeType="1"/>
            </p:cNvSpPr>
            <p:nvPr/>
          </p:nvSpPr>
          <p:spPr bwMode="auto">
            <a:xfrm flipH="1">
              <a:off x="6918322" y="4573305"/>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8" name="Line 344"/>
            <p:cNvSpPr>
              <a:spLocks noChangeShapeType="1"/>
            </p:cNvSpPr>
            <p:nvPr/>
          </p:nvSpPr>
          <p:spPr bwMode="auto">
            <a:xfrm flipH="1">
              <a:off x="7010423" y="4573305"/>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59" name="Line 346"/>
            <p:cNvSpPr>
              <a:spLocks noChangeShapeType="1"/>
            </p:cNvSpPr>
            <p:nvPr/>
          </p:nvSpPr>
          <p:spPr bwMode="auto">
            <a:xfrm flipH="1">
              <a:off x="7071823" y="4573305"/>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0" name="Line 347"/>
            <p:cNvSpPr>
              <a:spLocks noChangeShapeType="1"/>
            </p:cNvSpPr>
            <p:nvPr/>
          </p:nvSpPr>
          <p:spPr bwMode="auto">
            <a:xfrm>
              <a:off x="7101856" y="4573305"/>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1" name="Line 348"/>
            <p:cNvSpPr>
              <a:spLocks noChangeShapeType="1"/>
            </p:cNvSpPr>
            <p:nvPr/>
          </p:nvSpPr>
          <p:spPr bwMode="auto">
            <a:xfrm>
              <a:off x="7105663" y="4572962"/>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2" name="Line 350"/>
            <p:cNvSpPr>
              <a:spLocks noChangeShapeType="1"/>
            </p:cNvSpPr>
            <p:nvPr/>
          </p:nvSpPr>
          <p:spPr bwMode="auto">
            <a:xfrm>
              <a:off x="7101856" y="4573305"/>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3" name="Line 342"/>
            <p:cNvSpPr>
              <a:spLocks noChangeShapeType="1"/>
            </p:cNvSpPr>
            <p:nvPr/>
          </p:nvSpPr>
          <p:spPr bwMode="auto">
            <a:xfrm flipH="1">
              <a:off x="4638455" y="4573305"/>
              <a:ext cx="183534"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4" name="Line 344"/>
            <p:cNvSpPr>
              <a:spLocks noChangeShapeType="1"/>
            </p:cNvSpPr>
            <p:nvPr/>
          </p:nvSpPr>
          <p:spPr bwMode="auto">
            <a:xfrm flipH="1">
              <a:off x="4730555" y="4573305"/>
              <a:ext cx="914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5" name="Line 346"/>
            <p:cNvSpPr>
              <a:spLocks noChangeShapeType="1"/>
            </p:cNvSpPr>
            <p:nvPr/>
          </p:nvSpPr>
          <p:spPr bwMode="auto">
            <a:xfrm flipH="1">
              <a:off x="4791956" y="4573305"/>
              <a:ext cx="30033" cy="4351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6" name="Line 347"/>
            <p:cNvSpPr>
              <a:spLocks noChangeShapeType="1"/>
            </p:cNvSpPr>
            <p:nvPr/>
          </p:nvSpPr>
          <p:spPr bwMode="auto">
            <a:xfrm>
              <a:off x="4821988" y="4573305"/>
              <a:ext cx="27740" cy="47402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7" name="Line 348"/>
            <p:cNvSpPr>
              <a:spLocks noChangeShapeType="1"/>
            </p:cNvSpPr>
            <p:nvPr/>
          </p:nvSpPr>
          <p:spPr bwMode="auto">
            <a:xfrm>
              <a:off x="4825796" y="4572962"/>
              <a:ext cx="83930" cy="546239"/>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68" name="Line 350"/>
            <p:cNvSpPr>
              <a:spLocks noChangeShapeType="1"/>
            </p:cNvSpPr>
            <p:nvPr/>
          </p:nvSpPr>
          <p:spPr bwMode="auto">
            <a:xfrm>
              <a:off x="4821988" y="4573305"/>
              <a:ext cx="196311" cy="5099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269" name="Picture 354"/>
            <p:cNvPicPr>
              <a:picLocks noChangeAspect="1" noChangeArrowheads="1"/>
            </p:cNvPicPr>
            <p:nvPr/>
          </p:nvPicPr>
          <p:blipFill>
            <a:blip r:embed="rId4"/>
            <a:srcRect/>
            <a:stretch>
              <a:fillRect/>
            </a:stretch>
          </p:blipFill>
          <p:spPr bwMode="auto">
            <a:xfrm>
              <a:off x="4634654" y="4490413"/>
              <a:ext cx="376411" cy="256022"/>
            </a:xfrm>
            <a:prstGeom prst="rect">
              <a:avLst/>
            </a:prstGeom>
            <a:noFill/>
            <a:ln w="9525">
              <a:noFill/>
              <a:miter lim="800000"/>
              <a:headEnd/>
              <a:tailEnd/>
            </a:ln>
          </p:spPr>
        </p:pic>
        <p:pic>
          <p:nvPicPr>
            <p:cNvPr id="5270" name="Picture 367"/>
            <p:cNvPicPr>
              <a:picLocks noChangeAspect="1" noChangeArrowheads="1"/>
            </p:cNvPicPr>
            <p:nvPr/>
          </p:nvPicPr>
          <p:blipFill>
            <a:blip r:embed="rId4"/>
            <a:srcRect/>
            <a:stretch>
              <a:fillRect/>
            </a:stretch>
          </p:blipFill>
          <p:spPr bwMode="auto">
            <a:xfrm>
              <a:off x="5093822" y="4490413"/>
              <a:ext cx="376411" cy="256022"/>
            </a:xfrm>
            <a:prstGeom prst="rect">
              <a:avLst/>
            </a:prstGeom>
            <a:noFill/>
            <a:ln w="9525">
              <a:noFill/>
              <a:miter lim="800000"/>
              <a:headEnd/>
              <a:tailEnd/>
            </a:ln>
          </p:spPr>
        </p:pic>
        <p:pic>
          <p:nvPicPr>
            <p:cNvPr id="5271" name="Picture 380"/>
            <p:cNvPicPr>
              <a:picLocks noChangeAspect="1" noChangeArrowheads="1"/>
            </p:cNvPicPr>
            <p:nvPr/>
          </p:nvPicPr>
          <p:blipFill>
            <a:blip r:embed="rId4"/>
            <a:srcRect/>
            <a:stretch>
              <a:fillRect/>
            </a:stretch>
          </p:blipFill>
          <p:spPr bwMode="auto">
            <a:xfrm>
              <a:off x="5552990" y="4490413"/>
              <a:ext cx="376411" cy="256022"/>
            </a:xfrm>
            <a:prstGeom prst="rect">
              <a:avLst/>
            </a:prstGeom>
            <a:noFill/>
            <a:ln w="9525">
              <a:noFill/>
              <a:miter lim="800000"/>
              <a:headEnd/>
              <a:tailEnd/>
            </a:ln>
          </p:spPr>
        </p:pic>
        <p:pic>
          <p:nvPicPr>
            <p:cNvPr id="5272" name="Picture 393"/>
            <p:cNvPicPr>
              <a:picLocks noChangeAspect="1" noChangeArrowheads="1"/>
            </p:cNvPicPr>
            <p:nvPr/>
          </p:nvPicPr>
          <p:blipFill>
            <a:blip r:embed="rId4"/>
            <a:srcRect/>
            <a:stretch>
              <a:fillRect/>
            </a:stretch>
          </p:blipFill>
          <p:spPr bwMode="auto">
            <a:xfrm>
              <a:off x="6012159" y="4490413"/>
              <a:ext cx="376411" cy="256022"/>
            </a:xfrm>
            <a:prstGeom prst="rect">
              <a:avLst/>
            </a:prstGeom>
            <a:noFill/>
            <a:ln w="9525">
              <a:noFill/>
              <a:miter lim="800000"/>
              <a:headEnd/>
              <a:tailEnd/>
            </a:ln>
          </p:spPr>
        </p:pic>
        <p:pic>
          <p:nvPicPr>
            <p:cNvPr id="5273" name="Picture 406"/>
            <p:cNvPicPr>
              <a:picLocks noChangeAspect="1" noChangeArrowheads="1"/>
            </p:cNvPicPr>
            <p:nvPr/>
          </p:nvPicPr>
          <p:blipFill>
            <a:blip r:embed="rId4"/>
            <a:srcRect/>
            <a:stretch>
              <a:fillRect/>
            </a:stretch>
          </p:blipFill>
          <p:spPr bwMode="auto">
            <a:xfrm>
              <a:off x="6471327" y="4490413"/>
              <a:ext cx="376411" cy="256022"/>
            </a:xfrm>
            <a:prstGeom prst="rect">
              <a:avLst/>
            </a:prstGeom>
            <a:noFill/>
            <a:ln w="9525">
              <a:noFill/>
              <a:miter lim="800000"/>
              <a:headEnd/>
              <a:tailEnd/>
            </a:ln>
          </p:spPr>
        </p:pic>
        <p:pic>
          <p:nvPicPr>
            <p:cNvPr id="5274" name="Picture 419"/>
            <p:cNvPicPr>
              <a:picLocks noChangeAspect="1" noChangeArrowheads="1"/>
            </p:cNvPicPr>
            <p:nvPr/>
          </p:nvPicPr>
          <p:blipFill>
            <a:blip r:embed="rId4"/>
            <a:srcRect/>
            <a:stretch>
              <a:fillRect/>
            </a:stretch>
          </p:blipFill>
          <p:spPr bwMode="auto">
            <a:xfrm>
              <a:off x="6930495" y="4490413"/>
              <a:ext cx="376411" cy="256022"/>
            </a:xfrm>
            <a:prstGeom prst="rect">
              <a:avLst/>
            </a:prstGeom>
            <a:noFill/>
            <a:ln w="9525">
              <a:noFill/>
              <a:miter lim="800000"/>
              <a:headEnd/>
              <a:tailEnd/>
            </a:ln>
          </p:spPr>
        </p:pic>
        <p:pic>
          <p:nvPicPr>
            <p:cNvPr id="5275" name="Picture 420"/>
            <p:cNvPicPr>
              <a:picLocks noChangeAspect="1" noChangeArrowheads="1"/>
            </p:cNvPicPr>
            <p:nvPr/>
          </p:nvPicPr>
          <p:blipFill>
            <a:blip r:embed="rId4"/>
            <a:srcRect/>
            <a:stretch>
              <a:fillRect/>
            </a:stretch>
          </p:blipFill>
          <p:spPr bwMode="auto">
            <a:xfrm>
              <a:off x="4656011" y="3772989"/>
              <a:ext cx="376411" cy="256022"/>
            </a:xfrm>
            <a:prstGeom prst="rect">
              <a:avLst/>
            </a:prstGeom>
            <a:noFill/>
            <a:ln w="9525">
              <a:noFill/>
              <a:miter lim="800000"/>
              <a:headEnd/>
              <a:tailEnd/>
            </a:ln>
          </p:spPr>
        </p:pic>
        <p:sp>
          <p:nvSpPr>
            <p:cNvPr id="5276" name="Line 421"/>
            <p:cNvSpPr>
              <a:spLocks noChangeShapeType="1"/>
            </p:cNvSpPr>
            <p:nvPr/>
          </p:nvSpPr>
          <p:spPr bwMode="auto">
            <a:xfrm flipV="1">
              <a:off x="4637324" y="4029011"/>
              <a:ext cx="64070" cy="9584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77" name="Line 422"/>
            <p:cNvSpPr>
              <a:spLocks noChangeShapeType="1"/>
            </p:cNvSpPr>
            <p:nvPr/>
          </p:nvSpPr>
          <p:spPr bwMode="auto">
            <a:xfrm flipV="1">
              <a:off x="4669358" y="3983996"/>
              <a:ext cx="51256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78" name="Line 423"/>
            <p:cNvSpPr>
              <a:spLocks noChangeShapeType="1"/>
            </p:cNvSpPr>
            <p:nvPr/>
          </p:nvSpPr>
          <p:spPr bwMode="auto">
            <a:xfrm flipH="1" flipV="1">
              <a:off x="4733428" y="4029011"/>
              <a:ext cx="35238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79" name="Line 424"/>
            <p:cNvSpPr>
              <a:spLocks noChangeShapeType="1"/>
            </p:cNvSpPr>
            <p:nvPr/>
          </p:nvSpPr>
          <p:spPr bwMode="auto">
            <a:xfrm flipH="1" flipV="1">
              <a:off x="4765464" y="4029011"/>
              <a:ext cx="80087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0" name="Line 425"/>
            <p:cNvSpPr>
              <a:spLocks noChangeShapeType="1"/>
            </p:cNvSpPr>
            <p:nvPr/>
          </p:nvSpPr>
          <p:spPr bwMode="auto">
            <a:xfrm flipH="1" flipV="1">
              <a:off x="4813516" y="4014006"/>
              <a:ext cx="1201312"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1" name="Line 426"/>
            <p:cNvSpPr>
              <a:spLocks noChangeShapeType="1"/>
            </p:cNvSpPr>
            <p:nvPr/>
          </p:nvSpPr>
          <p:spPr bwMode="auto">
            <a:xfrm flipH="1" flipV="1">
              <a:off x="4877586" y="4014006"/>
              <a:ext cx="1585732"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2" name="Line 427"/>
            <p:cNvSpPr>
              <a:spLocks noChangeShapeType="1"/>
            </p:cNvSpPr>
            <p:nvPr/>
          </p:nvSpPr>
          <p:spPr bwMode="auto">
            <a:xfrm flipH="1" flipV="1">
              <a:off x="4941656" y="4014006"/>
              <a:ext cx="2002187" cy="100533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3" name="Line 428"/>
            <p:cNvSpPr>
              <a:spLocks noChangeShapeType="1"/>
            </p:cNvSpPr>
            <p:nvPr/>
          </p:nvSpPr>
          <p:spPr bwMode="auto">
            <a:xfrm flipV="1">
              <a:off x="5149883" y="3983996"/>
              <a:ext cx="6407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4" name="Line 429"/>
            <p:cNvSpPr>
              <a:spLocks noChangeShapeType="1"/>
            </p:cNvSpPr>
            <p:nvPr/>
          </p:nvSpPr>
          <p:spPr bwMode="auto">
            <a:xfrm flipH="1" flipV="1">
              <a:off x="5245988" y="3983996"/>
              <a:ext cx="35238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5" name="Line 430"/>
            <p:cNvSpPr>
              <a:spLocks noChangeShapeType="1"/>
            </p:cNvSpPr>
            <p:nvPr/>
          </p:nvSpPr>
          <p:spPr bwMode="auto">
            <a:xfrm flipH="1" flipV="1">
              <a:off x="5278023" y="3983996"/>
              <a:ext cx="76884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6" name="Line 431"/>
            <p:cNvSpPr>
              <a:spLocks noChangeShapeType="1"/>
            </p:cNvSpPr>
            <p:nvPr/>
          </p:nvSpPr>
          <p:spPr bwMode="auto">
            <a:xfrm flipH="1" flipV="1">
              <a:off x="5310058" y="3983996"/>
              <a:ext cx="121733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87" name="Line 432"/>
            <p:cNvSpPr>
              <a:spLocks noChangeShapeType="1"/>
            </p:cNvSpPr>
            <p:nvPr/>
          </p:nvSpPr>
          <p:spPr bwMode="auto">
            <a:xfrm flipH="1" flipV="1">
              <a:off x="5374128" y="3983996"/>
              <a:ext cx="160175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288" name="Picture 433"/>
            <p:cNvPicPr>
              <a:picLocks noChangeAspect="1" noChangeArrowheads="1"/>
            </p:cNvPicPr>
            <p:nvPr/>
          </p:nvPicPr>
          <p:blipFill>
            <a:blip r:embed="rId4"/>
            <a:srcRect/>
            <a:stretch>
              <a:fillRect/>
            </a:stretch>
          </p:blipFill>
          <p:spPr bwMode="auto">
            <a:xfrm>
              <a:off x="5115179" y="3772989"/>
              <a:ext cx="376411" cy="256022"/>
            </a:xfrm>
            <a:prstGeom prst="rect">
              <a:avLst/>
            </a:prstGeom>
            <a:noFill/>
            <a:ln w="9525">
              <a:noFill/>
              <a:miter lim="800000"/>
              <a:headEnd/>
              <a:tailEnd/>
            </a:ln>
          </p:spPr>
        </p:pic>
        <p:sp>
          <p:nvSpPr>
            <p:cNvPr id="5289" name="Line 434"/>
            <p:cNvSpPr>
              <a:spLocks noChangeShapeType="1"/>
            </p:cNvSpPr>
            <p:nvPr/>
          </p:nvSpPr>
          <p:spPr bwMode="auto">
            <a:xfrm flipV="1">
              <a:off x="4733428" y="4029011"/>
              <a:ext cx="864945" cy="99032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0" name="Line 435"/>
            <p:cNvSpPr>
              <a:spLocks noChangeShapeType="1"/>
            </p:cNvSpPr>
            <p:nvPr/>
          </p:nvSpPr>
          <p:spPr bwMode="auto">
            <a:xfrm flipV="1">
              <a:off x="5181919" y="3983996"/>
              <a:ext cx="44849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1" name="Line 436"/>
            <p:cNvSpPr>
              <a:spLocks noChangeShapeType="1"/>
            </p:cNvSpPr>
            <p:nvPr/>
          </p:nvSpPr>
          <p:spPr bwMode="auto">
            <a:xfrm flipV="1">
              <a:off x="5630408" y="3983996"/>
              <a:ext cx="3203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2" name="Line 437"/>
            <p:cNvSpPr>
              <a:spLocks noChangeShapeType="1"/>
            </p:cNvSpPr>
            <p:nvPr/>
          </p:nvSpPr>
          <p:spPr bwMode="auto">
            <a:xfrm flipH="1" flipV="1">
              <a:off x="5694478" y="3983996"/>
              <a:ext cx="416455"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3" name="Line 438"/>
            <p:cNvSpPr>
              <a:spLocks noChangeShapeType="1"/>
            </p:cNvSpPr>
            <p:nvPr/>
          </p:nvSpPr>
          <p:spPr bwMode="auto">
            <a:xfrm flipH="1" flipV="1">
              <a:off x="5726513" y="3983996"/>
              <a:ext cx="83291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4" name="Line 439"/>
            <p:cNvSpPr>
              <a:spLocks noChangeShapeType="1"/>
            </p:cNvSpPr>
            <p:nvPr/>
          </p:nvSpPr>
          <p:spPr bwMode="auto">
            <a:xfrm flipH="1" flipV="1">
              <a:off x="5769226" y="3983996"/>
              <a:ext cx="1302757"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295" name="Picture 440"/>
            <p:cNvPicPr>
              <a:picLocks noChangeAspect="1" noChangeArrowheads="1"/>
            </p:cNvPicPr>
            <p:nvPr/>
          </p:nvPicPr>
          <p:blipFill>
            <a:blip r:embed="rId4"/>
            <a:srcRect/>
            <a:stretch>
              <a:fillRect/>
            </a:stretch>
          </p:blipFill>
          <p:spPr bwMode="auto">
            <a:xfrm>
              <a:off x="5574347" y="3772989"/>
              <a:ext cx="376411" cy="256022"/>
            </a:xfrm>
            <a:prstGeom prst="rect">
              <a:avLst/>
            </a:prstGeom>
            <a:noFill/>
            <a:ln w="9525">
              <a:noFill/>
              <a:miter lim="800000"/>
              <a:headEnd/>
              <a:tailEnd/>
            </a:ln>
          </p:spPr>
        </p:pic>
        <p:sp>
          <p:nvSpPr>
            <p:cNvPr id="5296" name="Line 441"/>
            <p:cNvSpPr>
              <a:spLocks noChangeShapeType="1"/>
            </p:cNvSpPr>
            <p:nvPr/>
          </p:nvSpPr>
          <p:spPr bwMode="auto">
            <a:xfrm flipV="1">
              <a:off x="4765464" y="3983996"/>
              <a:ext cx="134547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7" name="Line 442"/>
            <p:cNvSpPr>
              <a:spLocks noChangeShapeType="1"/>
            </p:cNvSpPr>
            <p:nvPr/>
          </p:nvSpPr>
          <p:spPr bwMode="auto">
            <a:xfrm flipV="1">
              <a:off x="5213953" y="3983996"/>
              <a:ext cx="961050"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8" name="Line 443"/>
            <p:cNvSpPr>
              <a:spLocks noChangeShapeType="1"/>
            </p:cNvSpPr>
            <p:nvPr/>
          </p:nvSpPr>
          <p:spPr bwMode="auto">
            <a:xfrm flipV="1">
              <a:off x="5662443" y="3983996"/>
              <a:ext cx="544595"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299" name="Line 444"/>
            <p:cNvSpPr>
              <a:spLocks noChangeShapeType="1"/>
            </p:cNvSpPr>
            <p:nvPr/>
          </p:nvSpPr>
          <p:spPr bwMode="auto">
            <a:xfrm flipV="1">
              <a:off x="6110933" y="3983996"/>
              <a:ext cx="128140"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0" name="Line 445"/>
            <p:cNvSpPr>
              <a:spLocks noChangeShapeType="1"/>
            </p:cNvSpPr>
            <p:nvPr/>
          </p:nvSpPr>
          <p:spPr bwMode="auto">
            <a:xfrm flipH="1" flipV="1">
              <a:off x="6271108" y="3983996"/>
              <a:ext cx="352385"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1" name="Line 446"/>
            <p:cNvSpPr>
              <a:spLocks noChangeShapeType="1"/>
            </p:cNvSpPr>
            <p:nvPr/>
          </p:nvSpPr>
          <p:spPr bwMode="auto">
            <a:xfrm flipH="1" flipV="1">
              <a:off x="6303143" y="3983996"/>
              <a:ext cx="832910" cy="117038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2" name="Line 447"/>
            <p:cNvSpPr>
              <a:spLocks noChangeShapeType="1"/>
            </p:cNvSpPr>
            <p:nvPr/>
          </p:nvSpPr>
          <p:spPr bwMode="auto">
            <a:xfrm flipV="1">
              <a:off x="4797498" y="3983996"/>
              <a:ext cx="176192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3" name="Line 448"/>
            <p:cNvSpPr>
              <a:spLocks noChangeShapeType="1"/>
            </p:cNvSpPr>
            <p:nvPr/>
          </p:nvSpPr>
          <p:spPr bwMode="auto">
            <a:xfrm flipV="1">
              <a:off x="5181919" y="3983996"/>
              <a:ext cx="1409540"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4" name="Line 449"/>
            <p:cNvSpPr>
              <a:spLocks noChangeShapeType="1"/>
            </p:cNvSpPr>
            <p:nvPr/>
          </p:nvSpPr>
          <p:spPr bwMode="auto">
            <a:xfrm flipV="1">
              <a:off x="5566338" y="3983996"/>
              <a:ext cx="1089190" cy="117038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5" name="Line 450"/>
            <p:cNvSpPr>
              <a:spLocks noChangeShapeType="1"/>
            </p:cNvSpPr>
            <p:nvPr/>
          </p:nvSpPr>
          <p:spPr bwMode="auto">
            <a:xfrm flipV="1">
              <a:off x="6110933" y="3983996"/>
              <a:ext cx="592648"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6" name="Line 451"/>
            <p:cNvSpPr>
              <a:spLocks noChangeShapeType="1"/>
            </p:cNvSpPr>
            <p:nvPr/>
          </p:nvSpPr>
          <p:spPr bwMode="auto">
            <a:xfrm flipV="1">
              <a:off x="6591458" y="3983996"/>
              <a:ext cx="144157" cy="12154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7" name="Line 452"/>
            <p:cNvSpPr>
              <a:spLocks noChangeShapeType="1"/>
            </p:cNvSpPr>
            <p:nvPr/>
          </p:nvSpPr>
          <p:spPr bwMode="auto">
            <a:xfrm flipH="1" flipV="1">
              <a:off x="6767651" y="3983996"/>
              <a:ext cx="368402" cy="12154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8" name="Line 453"/>
            <p:cNvSpPr>
              <a:spLocks noChangeShapeType="1"/>
            </p:cNvSpPr>
            <p:nvPr/>
          </p:nvSpPr>
          <p:spPr bwMode="auto">
            <a:xfrm flipV="1">
              <a:off x="4733428" y="3983996"/>
              <a:ext cx="2242450" cy="10803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09" name="Line 454"/>
            <p:cNvSpPr>
              <a:spLocks noChangeShapeType="1"/>
            </p:cNvSpPr>
            <p:nvPr/>
          </p:nvSpPr>
          <p:spPr bwMode="auto">
            <a:xfrm flipV="1">
              <a:off x="5117848" y="3983996"/>
              <a:ext cx="1954135"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10" name="Line 455"/>
            <p:cNvSpPr>
              <a:spLocks noChangeShapeType="1"/>
            </p:cNvSpPr>
            <p:nvPr/>
          </p:nvSpPr>
          <p:spPr bwMode="auto">
            <a:xfrm flipV="1">
              <a:off x="5598373" y="3983996"/>
              <a:ext cx="1537680" cy="112537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11" name="Line 456"/>
            <p:cNvSpPr>
              <a:spLocks noChangeShapeType="1"/>
            </p:cNvSpPr>
            <p:nvPr/>
          </p:nvSpPr>
          <p:spPr bwMode="auto">
            <a:xfrm flipV="1">
              <a:off x="6078898" y="3991498"/>
              <a:ext cx="1110547" cy="116288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12" name="Line 457"/>
            <p:cNvSpPr>
              <a:spLocks noChangeShapeType="1"/>
            </p:cNvSpPr>
            <p:nvPr/>
          </p:nvSpPr>
          <p:spPr bwMode="auto">
            <a:xfrm flipV="1">
              <a:off x="6623493" y="3991498"/>
              <a:ext cx="597987" cy="10728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13" name="Line 458"/>
            <p:cNvSpPr>
              <a:spLocks noChangeShapeType="1"/>
            </p:cNvSpPr>
            <p:nvPr/>
          </p:nvSpPr>
          <p:spPr bwMode="auto">
            <a:xfrm flipV="1">
              <a:off x="7104018" y="3983996"/>
              <a:ext cx="160175" cy="103534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314" name="Picture 459"/>
            <p:cNvPicPr>
              <a:picLocks noChangeAspect="1" noChangeArrowheads="1"/>
            </p:cNvPicPr>
            <p:nvPr/>
          </p:nvPicPr>
          <p:blipFill>
            <a:blip r:embed="rId4"/>
            <a:srcRect/>
            <a:stretch>
              <a:fillRect/>
            </a:stretch>
          </p:blipFill>
          <p:spPr bwMode="auto">
            <a:xfrm>
              <a:off x="6951852" y="3772989"/>
              <a:ext cx="376411" cy="256022"/>
            </a:xfrm>
            <a:prstGeom prst="rect">
              <a:avLst/>
            </a:prstGeom>
            <a:noFill/>
            <a:ln w="9525">
              <a:noFill/>
              <a:miter lim="800000"/>
              <a:headEnd/>
              <a:tailEnd/>
            </a:ln>
          </p:spPr>
        </p:pic>
        <p:pic>
          <p:nvPicPr>
            <p:cNvPr id="5315" name="Picture 460"/>
            <p:cNvPicPr>
              <a:picLocks noChangeAspect="1" noChangeArrowheads="1"/>
            </p:cNvPicPr>
            <p:nvPr/>
          </p:nvPicPr>
          <p:blipFill>
            <a:blip r:embed="rId4"/>
            <a:srcRect/>
            <a:stretch>
              <a:fillRect/>
            </a:stretch>
          </p:blipFill>
          <p:spPr bwMode="auto">
            <a:xfrm>
              <a:off x="6492684" y="3772989"/>
              <a:ext cx="376411" cy="256022"/>
            </a:xfrm>
            <a:prstGeom prst="rect">
              <a:avLst/>
            </a:prstGeom>
            <a:noFill/>
            <a:ln w="9525">
              <a:noFill/>
              <a:miter lim="800000"/>
              <a:headEnd/>
              <a:tailEnd/>
            </a:ln>
          </p:spPr>
        </p:pic>
        <p:pic>
          <p:nvPicPr>
            <p:cNvPr id="5316" name="Picture 461"/>
            <p:cNvPicPr>
              <a:picLocks noChangeAspect="1" noChangeArrowheads="1"/>
            </p:cNvPicPr>
            <p:nvPr/>
          </p:nvPicPr>
          <p:blipFill>
            <a:blip r:embed="rId4"/>
            <a:srcRect/>
            <a:stretch>
              <a:fillRect/>
            </a:stretch>
          </p:blipFill>
          <p:spPr bwMode="auto">
            <a:xfrm>
              <a:off x="6033515" y="3772989"/>
              <a:ext cx="376411" cy="256022"/>
            </a:xfrm>
            <a:prstGeom prst="rect">
              <a:avLst/>
            </a:prstGeom>
            <a:noFill/>
            <a:ln w="9525">
              <a:noFill/>
              <a:miter lim="800000"/>
              <a:headEnd/>
              <a:tailEnd/>
            </a:ln>
          </p:spPr>
        </p:pic>
        <p:pic>
          <p:nvPicPr>
            <p:cNvPr id="5317" name="Picture 467" descr="D:\research\data-center\HotNets\rack.JPG"/>
            <p:cNvPicPr>
              <a:picLocks noChangeAspect="1" noChangeArrowheads="1"/>
            </p:cNvPicPr>
            <p:nvPr/>
          </p:nvPicPr>
          <p:blipFill>
            <a:blip r:embed="rId7"/>
            <a:srcRect/>
            <a:stretch>
              <a:fillRect/>
            </a:stretch>
          </p:blipFill>
          <p:spPr bwMode="auto">
            <a:xfrm>
              <a:off x="4585063" y="4985003"/>
              <a:ext cx="459168" cy="385440"/>
            </a:xfrm>
            <a:prstGeom prst="rect">
              <a:avLst/>
            </a:prstGeom>
            <a:noFill/>
            <a:ln w="9525">
              <a:noFill/>
              <a:miter lim="800000"/>
              <a:headEnd/>
              <a:tailEnd/>
            </a:ln>
          </p:spPr>
        </p:pic>
        <p:pic>
          <p:nvPicPr>
            <p:cNvPr id="5318" name="Picture 467" descr="D:\research\data-center\HotNets\rack.JPG"/>
            <p:cNvPicPr>
              <a:picLocks noChangeAspect="1" noChangeArrowheads="1"/>
            </p:cNvPicPr>
            <p:nvPr/>
          </p:nvPicPr>
          <p:blipFill>
            <a:blip r:embed="rId7"/>
            <a:srcRect/>
            <a:stretch>
              <a:fillRect/>
            </a:stretch>
          </p:blipFill>
          <p:spPr bwMode="auto">
            <a:xfrm>
              <a:off x="5029101" y="4985003"/>
              <a:ext cx="459168" cy="385440"/>
            </a:xfrm>
            <a:prstGeom prst="rect">
              <a:avLst/>
            </a:prstGeom>
            <a:noFill/>
            <a:ln w="9525">
              <a:noFill/>
              <a:miter lim="800000"/>
              <a:headEnd/>
              <a:tailEnd/>
            </a:ln>
          </p:spPr>
        </p:pic>
        <p:pic>
          <p:nvPicPr>
            <p:cNvPr id="5319" name="Picture 467" descr="D:\research\data-center\HotNets\rack.JPG"/>
            <p:cNvPicPr>
              <a:picLocks noChangeAspect="1" noChangeArrowheads="1"/>
            </p:cNvPicPr>
            <p:nvPr/>
          </p:nvPicPr>
          <p:blipFill>
            <a:blip r:embed="rId7"/>
            <a:srcRect/>
            <a:stretch>
              <a:fillRect/>
            </a:stretch>
          </p:blipFill>
          <p:spPr bwMode="auto">
            <a:xfrm>
              <a:off x="5482785" y="4985003"/>
              <a:ext cx="459168" cy="385440"/>
            </a:xfrm>
            <a:prstGeom prst="rect">
              <a:avLst/>
            </a:prstGeom>
            <a:noFill/>
            <a:ln w="9525">
              <a:noFill/>
              <a:miter lim="800000"/>
              <a:headEnd/>
              <a:tailEnd/>
            </a:ln>
          </p:spPr>
        </p:pic>
        <p:pic>
          <p:nvPicPr>
            <p:cNvPr id="5320" name="Picture 467" descr="D:\research\data-center\HotNets\rack.JPG"/>
            <p:cNvPicPr>
              <a:picLocks noChangeAspect="1" noChangeArrowheads="1"/>
            </p:cNvPicPr>
            <p:nvPr/>
          </p:nvPicPr>
          <p:blipFill>
            <a:blip r:embed="rId7"/>
            <a:srcRect/>
            <a:stretch>
              <a:fillRect/>
            </a:stretch>
          </p:blipFill>
          <p:spPr bwMode="auto">
            <a:xfrm>
              <a:off x="5946116" y="4992713"/>
              <a:ext cx="459168" cy="385440"/>
            </a:xfrm>
            <a:prstGeom prst="rect">
              <a:avLst/>
            </a:prstGeom>
            <a:noFill/>
            <a:ln w="9525">
              <a:noFill/>
              <a:miter lim="800000"/>
              <a:headEnd/>
              <a:tailEnd/>
            </a:ln>
          </p:spPr>
        </p:pic>
        <p:pic>
          <p:nvPicPr>
            <p:cNvPr id="5321" name="Picture 467" descr="D:\research\data-center\HotNets\rack.JPG"/>
            <p:cNvPicPr>
              <a:picLocks noChangeAspect="1" noChangeArrowheads="1"/>
            </p:cNvPicPr>
            <p:nvPr/>
          </p:nvPicPr>
          <p:blipFill>
            <a:blip r:embed="rId7"/>
            <a:srcRect/>
            <a:stretch>
              <a:fillRect/>
            </a:stretch>
          </p:blipFill>
          <p:spPr bwMode="auto">
            <a:xfrm>
              <a:off x="6402922" y="4990326"/>
              <a:ext cx="459168" cy="385440"/>
            </a:xfrm>
            <a:prstGeom prst="rect">
              <a:avLst/>
            </a:prstGeom>
            <a:noFill/>
            <a:ln w="9525">
              <a:noFill/>
              <a:miter lim="800000"/>
              <a:headEnd/>
              <a:tailEnd/>
            </a:ln>
          </p:spPr>
        </p:pic>
        <p:pic>
          <p:nvPicPr>
            <p:cNvPr id="5322" name="Picture 467" descr="D:\research\data-center\HotNets\rack.JPG"/>
            <p:cNvPicPr>
              <a:picLocks noChangeAspect="1" noChangeArrowheads="1"/>
            </p:cNvPicPr>
            <p:nvPr/>
          </p:nvPicPr>
          <p:blipFill>
            <a:blip r:embed="rId7"/>
            <a:srcRect/>
            <a:stretch>
              <a:fillRect/>
            </a:stretch>
          </p:blipFill>
          <p:spPr bwMode="auto">
            <a:xfrm>
              <a:off x="6864930" y="4985003"/>
              <a:ext cx="459168" cy="385440"/>
            </a:xfrm>
            <a:prstGeom prst="rect">
              <a:avLst/>
            </a:prstGeom>
            <a:noFill/>
            <a:ln w="9525">
              <a:noFill/>
              <a:miter lim="800000"/>
              <a:headEnd/>
              <a:tailEnd/>
            </a:ln>
          </p:spPr>
        </p:pic>
        <p:pic>
          <p:nvPicPr>
            <p:cNvPr id="5323" name="Picture 420"/>
            <p:cNvPicPr>
              <a:picLocks noChangeAspect="1" noChangeArrowheads="1"/>
            </p:cNvPicPr>
            <p:nvPr/>
          </p:nvPicPr>
          <p:blipFill>
            <a:blip r:embed="rId4"/>
            <a:srcRect/>
            <a:stretch>
              <a:fillRect/>
            </a:stretch>
          </p:blipFill>
          <p:spPr bwMode="auto">
            <a:xfrm>
              <a:off x="2362200" y="2944378"/>
              <a:ext cx="376411" cy="256022"/>
            </a:xfrm>
            <a:prstGeom prst="rect">
              <a:avLst/>
            </a:prstGeom>
            <a:noFill/>
            <a:ln w="9525">
              <a:noFill/>
              <a:miter lim="800000"/>
              <a:headEnd/>
              <a:tailEnd/>
            </a:ln>
          </p:spPr>
        </p:pic>
        <p:pic>
          <p:nvPicPr>
            <p:cNvPr id="5324" name="Picture 433"/>
            <p:cNvPicPr>
              <a:picLocks noChangeAspect="1" noChangeArrowheads="1"/>
            </p:cNvPicPr>
            <p:nvPr/>
          </p:nvPicPr>
          <p:blipFill>
            <a:blip r:embed="rId4"/>
            <a:srcRect/>
            <a:stretch>
              <a:fillRect/>
            </a:stretch>
          </p:blipFill>
          <p:spPr bwMode="auto">
            <a:xfrm>
              <a:off x="2701336" y="2944378"/>
              <a:ext cx="376411" cy="256022"/>
            </a:xfrm>
            <a:prstGeom prst="rect">
              <a:avLst/>
            </a:prstGeom>
            <a:noFill/>
            <a:ln w="9525">
              <a:noFill/>
              <a:miter lim="800000"/>
              <a:headEnd/>
              <a:tailEnd/>
            </a:ln>
          </p:spPr>
        </p:pic>
        <p:pic>
          <p:nvPicPr>
            <p:cNvPr id="5325" name="Picture 440"/>
            <p:cNvPicPr>
              <a:picLocks noChangeAspect="1" noChangeArrowheads="1"/>
            </p:cNvPicPr>
            <p:nvPr/>
          </p:nvPicPr>
          <p:blipFill>
            <a:blip r:embed="rId4"/>
            <a:srcRect/>
            <a:stretch>
              <a:fillRect/>
            </a:stretch>
          </p:blipFill>
          <p:spPr bwMode="auto">
            <a:xfrm>
              <a:off x="3039908" y="2944378"/>
              <a:ext cx="376411" cy="256022"/>
            </a:xfrm>
            <a:prstGeom prst="rect">
              <a:avLst/>
            </a:prstGeom>
            <a:noFill/>
            <a:ln w="9525">
              <a:noFill/>
              <a:miter lim="800000"/>
              <a:headEnd/>
              <a:tailEnd/>
            </a:ln>
          </p:spPr>
        </p:pic>
        <p:pic>
          <p:nvPicPr>
            <p:cNvPr id="5326" name="Picture 459"/>
            <p:cNvPicPr>
              <a:picLocks noChangeAspect="1" noChangeArrowheads="1"/>
            </p:cNvPicPr>
            <p:nvPr/>
          </p:nvPicPr>
          <p:blipFill>
            <a:blip r:embed="rId4"/>
            <a:srcRect/>
            <a:stretch>
              <a:fillRect/>
            </a:stretch>
          </p:blipFill>
          <p:spPr bwMode="auto">
            <a:xfrm>
              <a:off x="4046561" y="2944378"/>
              <a:ext cx="376411" cy="256022"/>
            </a:xfrm>
            <a:prstGeom prst="rect">
              <a:avLst/>
            </a:prstGeom>
            <a:noFill/>
            <a:ln w="9525">
              <a:noFill/>
              <a:miter lim="800000"/>
              <a:headEnd/>
              <a:tailEnd/>
            </a:ln>
          </p:spPr>
        </p:pic>
        <p:pic>
          <p:nvPicPr>
            <p:cNvPr id="5327" name="Picture 461"/>
            <p:cNvPicPr>
              <a:picLocks noChangeAspect="1" noChangeArrowheads="1"/>
            </p:cNvPicPr>
            <p:nvPr/>
          </p:nvPicPr>
          <p:blipFill>
            <a:blip r:embed="rId4"/>
            <a:srcRect/>
            <a:stretch>
              <a:fillRect/>
            </a:stretch>
          </p:blipFill>
          <p:spPr bwMode="auto">
            <a:xfrm>
              <a:off x="3368853" y="2944378"/>
              <a:ext cx="376411" cy="256022"/>
            </a:xfrm>
            <a:prstGeom prst="rect">
              <a:avLst/>
            </a:prstGeom>
            <a:noFill/>
            <a:ln w="9525">
              <a:noFill/>
              <a:miter lim="800000"/>
              <a:headEnd/>
              <a:tailEnd/>
            </a:ln>
          </p:spPr>
        </p:pic>
        <p:sp>
          <p:nvSpPr>
            <p:cNvPr id="5328" name="Line 421"/>
            <p:cNvSpPr>
              <a:spLocks noChangeShapeType="1"/>
            </p:cNvSpPr>
            <p:nvPr/>
          </p:nvSpPr>
          <p:spPr bwMode="auto">
            <a:xfrm flipV="1">
              <a:off x="1439708" y="3200400"/>
              <a:ext cx="922492" cy="175280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329" name="Picture 460"/>
            <p:cNvPicPr>
              <a:picLocks noChangeAspect="1" noChangeArrowheads="1"/>
            </p:cNvPicPr>
            <p:nvPr/>
          </p:nvPicPr>
          <p:blipFill>
            <a:blip r:embed="rId4"/>
            <a:srcRect/>
            <a:stretch>
              <a:fillRect/>
            </a:stretch>
          </p:blipFill>
          <p:spPr bwMode="auto">
            <a:xfrm>
              <a:off x="3697929" y="2944378"/>
              <a:ext cx="376411" cy="256022"/>
            </a:xfrm>
            <a:prstGeom prst="rect">
              <a:avLst/>
            </a:prstGeom>
            <a:noFill/>
            <a:ln w="9525">
              <a:noFill/>
              <a:miter lim="800000"/>
              <a:headEnd/>
              <a:tailEnd/>
            </a:ln>
          </p:spPr>
        </p:pic>
        <p:pic>
          <p:nvPicPr>
            <p:cNvPr id="5330" name="Picture 420"/>
            <p:cNvPicPr>
              <a:picLocks noChangeAspect="1" noChangeArrowheads="1"/>
            </p:cNvPicPr>
            <p:nvPr/>
          </p:nvPicPr>
          <p:blipFill>
            <a:blip r:embed="rId4"/>
            <a:srcRect/>
            <a:stretch>
              <a:fillRect/>
            </a:stretch>
          </p:blipFill>
          <p:spPr bwMode="auto">
            <a:xfrm>
              <a:off x="4403416" y="2944378"/>
              <a:ext cx="376411" cy="256022"/>
            </a:xfrm>
            <a:prstGeom prst="rect">
              <a:avLst/>
            </a:prstGeom>
            <a:noFill/>
            <a:ln w="9525">
              <a:noFill/>
              <a:miter lim="800000"/>
              <a:headEnd/>
              <a:tailEnd/>
            </a:ln>
          </p:spPr>
        </p:pic>
        <p:pic>
          <p:nvPicPr>
            <p:cNvPr id="5331" name="Picture 433"/>
            <p:cNvPicPr>
              <a:picLocks noChangeAspect="1" noChangeArrowheads="1"/>
            </p:cNvPicPr>
            <p:nvPr/>
          </p:nvPicPr>
          <p:blipFill>
            <a:blip r:embed="rId4"/>
            <a:srcRect/>
            <a:stretch>
              <a:fillRect/>
            </a:stretch>
          </p:blipFill>
          <p:spPr bwMode="auto">
            <a:xfrm>
              <a:off x="4742552" y="2944378"/>
              <a:ext cx="376411" cy="256022"/>
            </a:xfrm>
            <a:prstGeom prst="rect">
              <a:avLst/>
            </a:prstGeom>
            <a:noFill/>
            <a:ln w="9525">
              <a:noFill/>
              <a:miter lim="800000"/>
              <a:headEnd/>
              <a:tailEnd/>
            </a:ln>
          </p:spPr>
        </p:pic>
        <p:pic>
          <p:nvPicPr>
            <p:cNvPr id="5332" name="Picture 440"/>
            <p:cNvPicPr>
              <a:picLocks noChangeAspect="1" noChangeArrowheads="1"/>
            </p:cNvPicPr>
            <p:nvPr/>
          </p:nvPicPr>
          <p:blipFill>
            <a:blip r:embed="rId4"/>
            <a:srcRect/>
            <a:stretch>
              <a:fillRect/>
            </a:stretch>
          </p:blipFill>
          <p:spPr bwMode="auto">
            <a:xfrm>
              <a:off x="5081124" y="2944378"/>
              <a:ext cx="376411" cy="256022"/>
            </a:xfrm>
            <a:prstGeom prst="rect">
              <a:avLst/>
            </a:prstGeom>
            <a:noFill/>
            <a:ln w="9525">
              <a:noFill/>
              <a:miter lim="800000"/>
              <a:headEnd/>
              <a:tailEnd/>
            </a:ln>
          </p:spPr>
        </p:pic>
        <p:pic>
          <p:nvPicPr>
            <p:cNvPr id="5333" name="Picture 459"/>
            <p:cNvPicPr>
              <a:picLocks noChangeAspect="1" noChangeArrowheads="1"/>
            </p:cNvPicPr>
            <p:nvPr/>
          </p:nvPicPr>
          <p:blipFill>
            <a:blip r:embed="rId4"/>
            <a:srcRect/>
            <a:stretch>
              <a:fillRect/>
            </a:stretch>
          </p:blipFill>
          <p:spPr bwMode="auto">
            <a:xfrm>
              <a:off x="6087777" y="2944378"/>
              <a:ext cx="376411" cy="256022"/>
            </a:xfrm>
            <a:prstGeom prst="rect">
              <a:avLst/>
            </a:prstGeom>
            <a:noFill/>
            <a:ln w="9525">
              <a:noFill/>
              <a:miter lim="800000"/>
              <a:headEnd/>
              <a:tailEnd/>
            </a:ln>
          </p:spPr>
        </p:pic>
        <p:pic>
          <p:nvPicPr>
            <p:cNvPr id="5334" name="Picture 461"/>
            <p:cNvPicPr>
              <a:picLocks noChangeAspect="1" noChangeArrowheads="1"/>
            </p:cNvPicPr>
            <p:nvPr/>
          </p:nvPicPr>
          <p:blipFill>
            <a:blip r:embed="rId4"/>
            <a:srcRect/>
            <a:stretch>
              <a:fillRect/>
            </a:stretch>
          </p:blipFill>
          <p:spPr bwMode="auto">
            <a:xfrm>
              <a:off x="5410069" y="2944378"/>
              <a:ext cx="376411" cy="256022"/>
            </a:xfrm>
            <a:prstGeom prst="rect">
              <a:avLst/>
            </a:prstGeom>
            <a:noFill/>
            <a:ln w="9525">
              <a:noFill/>
              <a:miter lim="800000"/>
              <a:headEnd/>
              <a:tailEnd/>
            </a:ln>
          </p:spPr>
        </p:pic>
        <p:pic>
          <p:nvPicPr>
            <p:cNvPr id="5335" name="Picture 460"/>
            <p:cNvPicPr>
              <a:picLocks noChangeAspect="1" noChangeArrowheads="1"/>
            </p:cNvPicPr>
            <p:nvPr/>
          </p:nvPicPr>
          <p:blipFill>
            <a:blip r:embed="rId4"/>
            <a:srcRect/>
            <a:stretch>
              <a:fillRect/>
            </a:stretch>
          </p:blipFill>
          <p:spPr bwMode="auto">
            <a:xfrm>
              <a:off x="5739145" y="2944378"/>
              <a:ext cx="376411" cy="256022"/>
            </a:xfrm>
            <a:prstGeom prst="rect">
              <a:avLst/>
            </a:prstGeom>
            <a:noFill/>
            <a:ln w="9525">
              <a:noFill/>
              <a:miter lim="800000"/>
              <a:headEnd/>
              <a:tailEnd/>
            </a:ln>
          </p:spPr>
        </p:pic>
        <p:sp>
          <p:nvSpPr>
            <p:cNvPr id="5336" name="Line 421"/>
            <p:cNvSpPr>
              <a:spLocks noChangeShapeType="1"/>
            </p:cNvSpPr>
            <p:nvPr/>
          </p:nvSpPr>
          <p:spPr bwMode="auto">
            <a:xfrm flipV="1">
              <a:off x="1491632" y="3200400"/>
              <a:ext cx="1251568" cy="175280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37" name="Line 421"/>
            <p:cNvSpPr>
              <a:spLocks noChangeShapeType="1"/>
            </p:cNvSpPr>
            <p:nvPr/>
          </p:nvSpPr>
          <p:spPr bwMode="auto">
            <a:xfrm flipV="1">
              <a:off x="1567832" y="3200400"/>
              <a:ext cx="1480168" cy="175280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38" name="Line 421"/>
            <p:cNvSpPr>
              <a:spLocks noChangeShapeType="1"/>
            </p:cNvSpPr>
            <p:nvPr/>
          </p:nvSpPr>
          <p:spPr bwMode="auto">
            <a:xfrm flipV="1">
              <a:off x="1608292" y="3200400"/>
              <a:ext cx="1744508" cy="17609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39" name="Line 421"/>
            <p:cNvSpPr>
              <a:spLocks noChangeShapeType="1"/>
            </p:cNvSpPr>
            <p:nvPr/>
          </p:nvSpPr>
          <p:spPr bwMode="auto">
            <a:xfrm flipV="1">
              <a:off x="1676400" y="3200400"/>
              <a:ext cx="2057400" cy="17609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0" name="Line 421"/>
            <p:cNvSpPr>
              <a:spLocks noChangeShapeType="1"/>
            </p:cNvSpPr>
            <p:nvPr/>
          </p:nvSpPr>
          <p:spPr bwMode="auto">
            <a:xfrm flipV="1">
              <a:off x="1760692" y="3200400"/>
              <a:ext cx="2277908" cy="175260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1" name="Line 421"/>
            <p:cNvSpPr>
              <a:spLocks noChangeShapeType="1"/>
            </p:cNvSpPr>
            <p:nvPr/>
          </p:nvSpPr>
          <p:spPr bwMode="auto">
            <a:xfrm flipV="1">
              <a:off x="1872632" y="3200400"/>
              <a:ext cx="2546968" cy="17849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2" name="Line 421"/>
            <p:cNvSpPr>
              <a:spLocks noChangeShapeType="1"/>
            </p:cNvSpPr>
            <p:nvPr/>
          </p:nvSpPr>
          <p:spPr bwMode="auto">
            <a:xfrm flipV="1">
              <a:off x="1937368" y="3200400"/>
              <a:ext cx="2787032"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3" name="Line 421"/>
            <p:cNvSpPr>
              <a:spLocks noChangeShapeType="1"/>
            </p:cNvSpPr>
            <p:nvPr/>
          </p:nvSpPr>
          <p:spPr bwMode="auto">
            <a:xfrm flipV="1">
              <a:off x="2037844" y="3200400"/>
              <a:ext cx="3067556"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4" name="Line 421"/>
            <p:cNvSpPr>
              <a:spLocks noChangeShapeType="1"/>
            </p:cNvSpPr>
            <p:nvPr/>
          </p:nvSpPr>
          <p:spPr bwMode="auto">
            <a:xfrm flipV="1">
              <a:off x="2101232" y="3200400"/>
              <a:ext cx="3385168"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5" name="Line 421"/>
            <p:cNvSpPr>
              <a:spLocks noChangeShapeType="1"/>
            </p:cNvSpPr>
            <p:nvPr/>
          </p:nvSpPr>
          <p:spPr bwMode="auto">
            <a:xfrm flipV="1">
              <a:off x="2141692" y="3200400"/>
              <a:ext cx="3649508" cy="17930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6" name="Line 421"/>
            <p:cNvSpPr>
              <a:spLocks noChangeShapeType="1"/>
            </p:cNvSpPr>
            <p:nvPr/>
          </p:nvSpPr>
          <p:spPr bwMode="auto">
            <a:xfrm flipV="1">
              <a:off x="2217892" y="3200400"/>
              <a:ext cx="3878108" cy="17802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7" name="Line 421"/>
            <p:cNvSpPr>
              <a:spLocks noChangeShapeType="1"/>
            </p:cNvSpPr>
            <p:nvPr/>
          </p:nvSpPr>
          <p:spPr bwMode="auto">
            <a:xfrm flipH="1" flipV="1">
              <a:off x="2514600" y="3200400"/>
              <a:ext cx="2133600" cy="175280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8" name="Line 421"/>
            <p:cNvSpPr>
              <a:spLocks noChangeShapeType="1"/>
            </p:cNvSpPr>
            <p:nvPr/>
          </p:nvSpPr>
          <p:spPr bwMode="auto">
            <a:xfrm flipH="1" flipV="1">
              <a:off x="2895600" y="3200400"/>
              <a:ext cx="1788340" cy="17770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49" name="Line 421"/>
            <p:cNvSpPr>
              <a:spLocks noChangeShapeType="1"/>
            </p:cNvSpPr>
            <p:nvPr/>
          </p:nvSpPr>
          <p:spPr bwMode="auto">
            <a:xfrm flipH="1" flipV="1">
              <a:off x="3200400" y="3208492"/>
              <a:ext cx="1532092"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0" name="Line 421"/>
            <p:cNvSpPr>
              <a:spLocks noChangeShapeType="1"/>
            </p:cNvSpPr>
            <p:nvPr/>
          </p:nvSpPr>
          <p:spPr bwMode="auto">
            <a:xfrm flipH="1" flipV="1">
              <a:off x="3581400" y="3200400"/>
              <a:ext cx="1238756" cy="17930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1" name="Line 421"/>
            <p:cNvSpPr>
              <a:spLocks noChangeShapeType="1"/>
            </p:cNvSpPr>
            <p:nvPr/>
          </p:nvSpPr>
          <p:spPr bwMode="auto">
            <a:xfrm flipH="1" flipV="1">
              <a:off x="3886200" y="3200400"/>
              <a:ext cx="1006784" cy="17930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2" name="Line 421"/>
            <p:cNvSpPr>
              <a:spLocks noChangeShapeType="1"/>
            </p:cNvSpPr>
            <p:nvPr/>
          </p:nvSpPr>
          <p:spPr bwMode="auto">
            <a:xfrm flipH="1" flipV="1">
              <a:off x="4267200" y="3200400"/>
              <a:ext cx="710076" cy="18011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3" name="Line 421"/>
            <p:cNvSpPr>
              <a:spLocks noChangeShapeType="1"/>
            </p:cNvSpPr>
            <p:nvPr/>
          </p:nvSpPr>
          <p:spPr bwMode="auto">
            <a:xfrm flipH="1" flipV="1">
              <a:off x="4572000" y="3200400"/>
              <a:ext cx="497660" cy="17930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4" name="Line 421"/>
            <p:cNvSpPr>
              <a:spLocks noChangeShapeType="1"/>
            </p:cNvSpPr>
            <p:nvPr/>
          </p:nvSpPr>
          <p:spPr bwMode="auto">
            <a:xfrm flipH="1" flipV="1">
              <a:off x="4953000" y="3200400"/>
              <a:ext cx="200952" cy="17930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5" name="Line 421"/>
            <p:cNvSpPr>
              <a:spLocks noChangeShapeType="1"/>
            </p:cNvSpPr>
            <p:nvPr/>
          </p:nvSpPr>
          <p:spPr bwMode="auto">
            <a:xfrm flipV="1">
              <a:off x="5197784" y="3200400"/>
              <a:ext cx="60016"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6" name="Line 421"/>
            <p:cNvSpPr>
              <a:spLocks noChangeShapeType="1"/>
            </p:cNvSpPr>
            <p:nvPr/>
          </p:nvSpPr>
          <p:spPr bwMode="auto">
            <a:xfrm flipV="1">
              <a:off x="5241616" y="3200400"/>
              <a:ext cx="397184" cy="17768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7" name="Line 421"/>
            <p:cNvSpPr>
              <a:spLocks noChangeShapeType="1"/>
            </p:cNvSpPr>
            <p:nvPr/>
          </p:nvSpPr>
          <p:spPr bwMode="auto">
            <a:xfrm flipV="1">
              <a:off x="5317816" y="3200400"/>
              <a:ext cx="625784" cy="17687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58" name="Line 421"/>
            <p:cNvSpPr>
              <a:spLocks noChangeShapeType="1"/>
            </p:cNvSpPr>
            <p:nvPr/>
          </p:nvSpPr>
          <p:spPr bwMode="auto">
            <a:xfrm flipV="1">
              <a:off x="5429756" y="3200400"/>
              <a:ext cx="894844" cy="17687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5359" name="Picture 420"/>
            <p:cNvPicPr>
              <a:picLocks noChangeAspect="1" noChangeArrowheads="1"/>
            </p:cNvPicPr>
            <p:nvPr/>
          </p:nvPicPr>
          <p:blipFill>
            <a:blip r:embed="rId4"/>
            <a:srcRect/>
            <a:stretch>
              <a:fillRect/>
            </a:stretch>
          </p:blipFill>
          <p:spPr bwMode="auto">
            <a:xfrm>
              <a:off x="2362200" y="2639578"/>
              <a:ext cx="376411" cy="256022"/>
            </a:xfrm>
            <a:prstGeom prst="rect">
              <a:avLst/>
            </a:prstGeom>
            <a:noFill/>
            <a:ln w="9525">
              <a:noFill/>
              <a:miter lim="800000"/>
              <a:headEnd/>
              <a:tailEnd/>
            </a:ln>
          </p:spPr>
        </p:pic>
        <p:pic>
          <p:nvPicPr>
            <p:cNvPr id="5360" name="Picture 433"/>
            <p:cNvPicPr>
              <a:picLocks noChangeAspect="1" noChangeArrowheads="1"/>
            </p:cNvPicPr>
            <p:nvPr/>
          </p:nvPicPr>
          <p:blipFill>
            <a:blip r:embed="rId4"/>
            <a:srcRect/>
            <a:stretch>
              <a:fillRect/>
            </a:stretch>
          </p:blipFill>
          <p:spPr bwMode="auto">
            <a:xfrm>
              <a:off x="2701336" y="2639578"/>
              <a:ext cx="376411" cy="256022"/>
            </a:xfrm>
            <a:prstGeom prst="rect">
              <a:avLst/>
            </a:prstGeom>
            <a:noFill/>
            <a:ln w="9525">
              <a:noFill/>
              <a:miter lim="800000"/>
              <a:headEnd/>
              <a:tailEnd/>
            </a:ln>
          </p:spPr>
        </p:pic>
        <p:pic>
          <p:nvPicPr>
            <p:cNvPr id="5361" name="Picture 440"/>
            <p:cNvPicPr>
              <a:picLocks noChangeAspect="1" noChangeArrowheads="1"/>
            </p:cNvPicPr>
            <p:nvPr/>
          </p:nvPicPr>
          <p:blipFill>
            <a:blip r:embed="rId4"/>
            <a:srcRect/>
            <a:stretch>
              <a:fillRect/>
            </a:stretch>
          </p:blipFill>
          <p:spPr bwMode="auto">
            <a:xfrm>
              <a:off x="3039908" y="2639578"/>
              <a:ext cx="376411" cy="256022"/>
            </a:xfrm>
            <a:prstGeom prst="rect">
              <a:avLst/>
            </a:prstGeom>
            <a:noFill/>
            <a:ln w="9525">
              <a:noFill/>
              <a:miter lim="800000"/>
              <a:headEnd/>
              <a:tailEnd/>
            </a:ln>
          </p:spPr>
        </p:pic>
        <p:pic>
          <p:nvPicPr>
            <p:cNvPr id="5362" name="Picture 459"/>
            <p:cNvPicPr>
              <a:picLocks noChangeAspect="1" noChangeArrowheads="1"/>
            </p:cNvPicPr>
            <p:nvPr/>
          </p:nvPicPr>
          <p:blipFill>
            <a:blip r:embed="rId4"/>
            <a:srcRect/>
            <a:stretch>
              <a:fillRect/>
            </a:stretch>
          </p:blipFill>
          <p:spPr bwMode="auto">
            <a:xfrm>
              <a:off x="4046561" y="2639578"/>
              <a:ext cx="376411" cy="256022"/>
            </a:xfrm>
            <a:prstGeom prst="rect">
              <a:avLst/>
            </a:prstGeom>
            <a:noFill/>
            <a:ln w="9525">
              <a:noFill/>
              <a:miter lim="800000"/>
              <a:headEnd/>
              <a:tailEnd/>
            </a:ln>
          </p:spPr>
        </p:pic>
        <p:pic>
          <p:nvPicPr>
            <p:cNvPr id="5363" name="Picture 461"/>
            <p:cNvPicPr>
              <a:picLocks noChangeAspect="1" noChangeArrowheads="1"/>
            </p:cNvPicPr>
            <p:nvPr/>
          </p:nvPicPr>
          <p:blipFill>
            <a:blip r:embed="rId4"/>
            <a:srcRect/>
            <a:stretch>
              <a:fillRect/>
            </a:stretch>
          </p:blipFill>
          <p:spPr bwMode="auto">
            <a:xfrm>
              <a:off x="3368853" y="2639578"/>
              <a:ext cx="376411" cy="256022"/>
            </a:xfrm>
            <a:prstGeom prst="rect">
              <a:avLst/>
            </a:prstGeom>
            <a:noFill/>
            <a:ln w="9525">
              <a:noFill/>
              <a:miter lim="800000"/>
              <a:headEnd/>
              <a:tailEnd/>
            </a:ln>
          </p:spPr>
        </p:pic>
        <p:pic>
          <p:nvPicPr>
            <p:cNvPr id="5364" name="Picture 460"/>
            <p:cNvPicPr>
              <a:picLocks noChangeAspect="1" noChangeArrowheads="1"/>
            </p:cNvPicPr>
            <p:nvPr/>
          </p:nvPicPr>
          <p:blipFill>
            <a:blip r:embed="rId4"/>
            <a:srcRect/>
            <a:stretch>
              <a:fillRect/>
            </a:stretch>
          </p:blipFill>
          <p:spPr bwMode="auto">
            <a:xfrm>
              <a:off x="3697929" y="2639578"/>
              <a:ext cx="376411" cy="256022"/>
            </a:xfrm>
            <a:prstGeom prst="rect">
              <a:avLst/>
            </a:prstGeom>
            <a:noFill/>
            <a:ln w="9525">
              <a:noFill/>
              <a:miter lim="800000"/>
              <a:headEnd/>
              <a:tailEnd/>
            </a:ln>
          </p:spPr>
        </p:pic>
        <p:pic>
          <p:nvPicPr>
            <p:cNvPr id="5365" name="Picture 420"/>
            <p:cNvPicPr>
              <a:picLocks noChangeAspect="1" noChangeArrowheads="1"/>
            </p:cNvPicPr>
            <p:nvPr/>
          </p:nvPicPr>
          <p:blipFill>
            <a:blip r:embed="rId4"/>
            <a:srcRect/>
            <a:stretch>
              <a:fillRect/>
            </a:stretch>
          </p:blipFill>
          <p:spPr bwMode="auto">
            <a:xfrm>
              <a:off x="4403416" y="2639578"/>
              <a:ext cx="376411" cy="256022"/>
            </a:xfrm>
            <a:prstGeom prst="rect">
              <a:avLst/>
            </a:prstGeom>
            <a:noFill/>
            <a:ln w="9525">
              <a:noFill/>
              <a:miter lim="800000"/>
              <a:headEnd/>
              <a:tailEnd/>
            </a:ln>
          </p:spPr>
        </p:pic>
        <p:pic>
          <p:nvPicPr>
            <p:cNvPr id="5366" name="Picture 433"/>
            <p:cNvPicPr>
              <a:picLocks noChangeAspect="1" noChangeArrowheads="1"/>
            </p:cNvPicPr>
            <p:nvPr/>
          </p:nvPicPr>
          <p:blipFill>
            <a:blip r:embed="rId4"/>
            <a:srcRect/>
            <a:stretch>
              <a:fillRect/>
            </a:stretch>
          </p:blipFill>
          <p:spPr bwMode="auto">
            <a:xfrm>
              <a:off x="4742552" y="2639578"/>
              <a:ext cx="376411" cy="256022"/>
            </a:xfrm>
            <a:prstGeom prst="rect">
              <a:avLst/>
            </a:prstGeom>
            <a:noFill/>
            <a:ln w="9525">
              <a:noFill/>
              <a:miter lim="800000"/>
              <a:headEnd/>
              <a:tailEnd/>
            </a:ln>
          </p:spPr>
        </p:pic>
        <p:pic>
          <p:nvPicPr>
            <p:cNvPr id="5367" name="Picture 440"/>
            <p:cNvPicPr>
              <a:picLocks noChangeAspect="1" noChangeArrowheads="1"/>
            </p:cNvPicPr>
            <p:nvPr/>
          </p:nvPicPr>
          <p:blipFill>
            <a:blip r:embed="rId4"/>
            <a:srcRect/>
            <a:stretch>
              <a:fillRect/>
            </a:stretch>
          </p:blipFill>
          <p:spPr bwMode="auto">
            <a:xfrm>
              <a:off x="5081124" y="2639578"/>
              <a:ext cx="376411" cy="256022"/>
            </a:xfrm>
            <a:prstGeom prst="rect">
              <a:avLst/>
            </a:prstGeom>
            <a:noFill/>
            <a:ln w="9525">
              <a:noFill/>
              <a:miter lim="800000"/>
              <a:headEnd/>
              <a:tailEnd/>
            </a:ln>
          </p:spPr>
        </p:pic>
        <p:pic>
          <p:nvPicPr>
            <p:cNvPr id="5368" name="Picture 459"/>
            <p:cNvPicPr>
              <a:picLocks noChangeAspect="1" noChangeArrowheads="1"/>
            </p:cNvPicPr>
            <p:nvPr/>
          </p:nvPicPr>
          <p:blipFill>
            <a:blip r:embed="rId4"/>
            <a:srcRect/>
            <a:stretch>
              <a:fillRect/>
            </a:stretch>
          </p:blipFill>
          <p:spPr bwMode="auto">
            <a:xfrm>
              <a:off x="6087777" y="2639578"/>
              <a:ext cx="376411" cy="256022"/>
            </a:xfrm>
            <a:prstGeom prst="rect">
              <a:avLst/>
            </a:prstGeom>
            <a:noFill/>
            <a:ln w="9525">
              <a:noFill/>
              <a:miter lim="800000"/>
              <a:headEnd/>
              <a:tailEnd/>
            </a:ln>
          </p:spPr>
        </p:pic>
        <p:pic>
          <p:nvPicPr>
            <p:cNvPr id="5369" name="Picture 461"/>
            <p:cNvPicPr>
              <a:picLocks noChangeAspect="1" noChangeArrowheads="1"/>
            </p:cNvPicPr>
            <p:nvPr/>
          </p:nvPicPr>
          <p:blipFill>
            <a:blip r:embed="rId4"/>
            <a:srcRect/>
            <a:stretch>
              <a:fillRect/>
            </a:stretch>
          </p:blipFill>
          <p:spPr bwMode="auto">
            <a:xfrm>
              <a:off x="5410069" y="2639578"/>
              <a:ext cx="376411" cy="256022"/>
            </a:xfrm>
            <a:prstGeom prst="rect">
              <a:avLst/>
            </a:prstGeom>
            <a:noFill/>
            <a:ln w="9525">
              <a:noFill/>
              <a:miter lim="800000"/>
              <a:headEnd/>
              <a:tailEnd/>
            </a:ln>
          </p:spPr>
        </p:pic>
        <p:pic>
          <p:nvPicPr>
            <p:cNvPr id="5370" name="Picture 460"/>
            <p:cNvPicPr>
              <a:picLocks noChangeAspect="1" noChangeArrowheads="1"/>
            </p:cNvPicPr>
            <p:nvPr/>
          </p:nvPicPr>
          <p:blipFill>
            <a:blip r:embed="rId4"/>
            <a:srcRect/>
            <a:stretch>
              <a:fillRect/>
            </a:stretch>
          </p:blipFill>
          <p:spPr bwMode="auto">
            <a:xfrm>
              <a:off x="5739145" y="2639578"/>
              <a:ext cx="376411" cy="256022"/>
            </a:xfrm>
            <a:prstGeom prst="rect">
              <a:avLst/>
            </a:prstGeom>
            <a:noFill/>
            <a:ln w="9525">
              <a:noFill/>
              <a:miter lim="800000"/>
              <a:headEnd/>
              <a:tailEnd/>
            </a:ln>
          </p:spPr>
        </p:pic>
        <p:pic>
          <p:nvPicPr>
            <p:cNvPr id="5371" name="Picture 420"/>
            <p:cNvPicPr>
              <a:picLocks noChangeAspect="1" noChangeArrowheads="1"/>
            </p:cNvPicPr>
            <p:nvPr/>
          </p:nvPicPr>
          <p:blipFill>
            <a:blip r:embed="rId4"/>
            <a:srcRect/>
            <a:stretch>
              <a:fillRect/>
            </a:stretch>
          </p:blipFill>
          <p:spPr bwMode="auto">
            <a:xfrm>
              <a:off x="2406032" y="2334778"/>
              <a:ext cx="376411" cy="256022"/>
            </a:xfrm>
            <a:prstGeom prst="rect">
              <a:avLst/>
            </a:prstGeom>
            <a:noFill/>
            <a:ln w="9525">
              <a:noFill/>
              <a:miter lim="800000"/>
              <a:headEnd/>
              <a:tailEnd/>
            </a:ln>
          </p:spPr>
        </p:pic>
        <p:pic>
          <p:nvPicPr>
            <p:cNvPr id="5372" name="Picture 433"/>
            <p:cNvPicPr>
              <a:picLocks noChangeAspect="1" noChangeArrowheads="1"/>
            </p:cNvPicPr>
            <p:nvPr/>
          </p:nvPicPr>
          <p:blipFill>
            <a:blip r:embed="rId4"/>
            <a:srcRect/>
            <a:stretch>
              <a:fillRect/>
            </a:stretch>
          </p:blipFill>
          <p:spPr bwMode="auto">
            <a:xfrm>
              <a:off x="2745168" y="2334778"/>
              <a:ext cx="376411" cy="256022"/>
            </a:xfrm>
            <a:prstGeom prst="rect">
              <a:avLst/>
            </a:prstGeom>
            <a:noFill/>
            <a:ln w="9525">
              <a:noFill/>
              <a:miter lim="800000"/>
              <a:headEnd/>
              <a:tailEnd/>
            </a:ln>
          </p:spPr>
        </p:pic>
        <p:pic>
          <p:nvPicPr>
            <p:cNvPr id="5373" name="Picture 440"/>
            <p:cNvPicPr>
              <a:picLocks noChangeAspect="1" noChangeArrowheads="1"/>
            </p:cNvPicPr>
            <p:nvPr/>
          </p:nvPicPr>
          <p:blipFill>
            <a:blip r:embed="rId4"/>
            <a:srcRect/>
            <a:stretch>
              <a:fillRect/>
            </a:stretch>
          </p:blipFill>
          <p:spPr bwMode="auto">
            <a:xfrm>
              <a:off x="3083740" y="2334778"/>
              <a:ext cx="376411" cy="256022"/>
            </a:xfrm>
            <a:prstGeom prst="rect">
              <a:avLst/>
            </a:prstGeom>
            <a:noFill/>
            <a:ln w="9525">
              <a:noFill/>
              <a:miter lim="800000"/>
              <a:headEnd/>
              <a:tailEnd/>
            </a:ln>
          </p:spPr>
        </p:pic>
        <p:pic>
          <p:nvPicPr>
            <p:cNvPr id="5374" name="Picture 459"/>
            <p:cNvPicPr>
              <a:picLocks noChangeAspect="1" noChangeArrowheads="1"/>
            </p:cNvPicPr>
            <p:nvPr/>
          </p:nvPicPr>
          <p:blipFill>
            <a:blip r:embed="rId4"/>
            <a:srcRect/>
            <a:stretch>
              <a:fillRect/>
            </a:stretch>
          </p:blipFill>
          <p:spPr bwMode="auto">
            <a:xfrm>
              <a:off x="4090393" y="2334778"/>
              <a:ext cx="376411" cy="256022"/>
            </a:xfrm>
            <a:prstGeom prst="rect">
              <a:avLst/>
            </a:prstGeom>
            <a:noFill/>
            <a:ln w="9525">
              <a:noFill/>
              <a:miter lim="800000"/>
              <a:headEnd/>
              <a:tailEnd/>
            </a:ln>
          </p:spPr>
        </p:pic>
        <p:pic>
          <p:nvPicPr>
            <p:cNvPr id="5375" name="Picture 461"/>
            <p:cNvPicPr>
              <a:picLocks noChangeAspect="1" noChangeArrowheads="1"/>
            </p:cNvPicPr>
            <p:nvPr/>
          </p:nvPicPr>
          <p:blipFill>
            <a:blip r:embed="rId4"/>
            <a:srcRect/>
            <a:stretch>
              <a:fillRect/>
            </a:stretch>
          </p:blipFill>
          <p:spPr bwMode="auto">
            <a:xfrm>
              <a:off x="3412685" y="2334778"/>
              <a:ext cx="376411" cy="256022"/>
            </a:xfrm>
            <a:prstGeom prst="rect">
              <a:avLst/>
            </a:prstGeom>
            <a:noFill/>
            <a:ln w="9525">
              <a:noFill/>
              <a:miter lim="800000"/>
              <a:headEnd/>
              <a:tailEnd/>
            </a:ln>
          </p:spPr>
        </p:pic>
        <p:pic>
          <p:nvPicPr>
            <p:cNvPr id="5376" name="Picture 460"/>
            <p:cNvPicPr>
              <a:picLocks noChangeAspect="1" noChangeArrowheads="1"/>
            </p:cNvPicPr>
            <p:nvPr/>
          </p:nvPicPr>
          <p:blipFill>
            <a:blip r:embed="rId4"/>
            <a:srcRect/>
            <a:stretch>
              <a:fillRect/>
            </a:stretch>
          </p:blipFill>
          <p:spPr bwMode="auto">
            <a:xfrm>
              <a:off x="3741761" y="2334778"/>
              <a:ext cx="376411" cy="256022"/>
            </a:xfrm>
            <a:prstGeom prst="rect">
              <a:avLst/>
            </a:prstGeom>
            <a:noFill/>
            <a:ln w="9525">
              <a:noFill/>
              <a:miter lim="800000"/>
              <a:headEnd/>
              <a:tailEnd/>
            </a:ln>
          </p:spPr>
        </p:pic>
        <p:pic>
          <p:nvPicPr>
            <p:cNvPr id="5377" name="Picture 420"/>
            <p:cNvPicPr>
              <a:picLocks noChangeAspect="1" noChangeArrowheads="1"/>
            </p:cNvPicPr>
            <p:nvPr/>
          </p:nvPicPr>
          <p:blipFill>
            <a:blip r:embed="rId4"/>
            <a:srcRect/>
            <a:stretch>
              <a:fillRect/>
            </a:stretch>
          </p:blipFill>
          <p:spPr bwMode="auto">
            <a:xfrm>
              <a:off x="4447248" y="2334778"/>
              <a:ext cx="376411" cy="256022"/>
            </a:xfrm>
            <a:prstGeom prst="rect">
              <a:avLst/>
            </a:prstGeom>
            <a:noFill/>
            <a:ln w="9525">
              <a:noFill/>
              <a:miter lim="800000"/>
              <a:headEnd/>
              <a:tailEnd/>
            </a:ln>
          </p:spPr>
        </p:pic>
        <p:pic>
          <p:nvPicPr>
            <p:cNvPr id="5378" name="Picture 433"/>
            <p:cNvPicPr>
              <a:picLocks noChangeAspect="1" noChangeArrowheads="1"/>
            </p:cNvPicPr>
            <p:nvPr/>
          </p:nvPicPr>
          <p:blipFill>
            <a:blip r:embed="rId4"/>
            <a:srcRect/>
            <a:stretch>
              <a:fillRect/>
            </a:stretch>
          </p:blipFill>
          <p:spPr bwMode="auto">
            <a:xfrm>
              <a:off x="4786384" y="2334778"/>
              <a:ext cx="376411" cy="256022"/>
            </a:xfrm>
            <a:prstGeom prst="rect">
              <a:avLst/>
            </a:prstGeom>
            <a:noFill/>
            <a:ln w="9525">
              <a:noFill/>
              <a:miter lim="800000"/>
              <a:headEnd/>
              <a:tailEnd/>
            </a:ln>
          </p:spPr>
        </p:pic>
        <p:pic>
          <p:nvPicPr>
            <p:cNvPr id="5379" name="Picture 440"/>
            <p:cNvPicPr>
              <a:picLocks noChangeAspect="1" noChangeArrowheads="1"/>
            </p:cNvPicPr>
            <p:nvPr/>
          </p:nvPicPr>
          <p:blipFill>
            <a:blip r:embed="rId4"/>
            <a:srcRect/>
            <a:stretch>
              <a:fillRect/>
            </a:stretch>
          </p:blipFill>
          <p:spPr bwMode="auto">
            <a:xfrm>
              <a:off x="5124956" y="2334778"/>
              <a:ext cx="376411" cy="256022"/>
            </a:xfrm>
            <a:prstGeom prst="rect">
              <a:avLst/>
            </a:prstGeom>
            <a:noFill/>
            <a:ln w="9525">
              <a:noFill/>
              <a:miter lim="800000"/>
              <a:headEnd/>
              <a:tailEnd/>
            </a:ln>
          </p:spPr>
        </p:pic>
        <p:pic>
          <p:nvPicPr>
            <p:cNvPr id="5380" name="Picture 459"/>
            <p:cNvPicPr>
              <a:picLocks noChangeAspect="1" noChangeArrowheads="1"/>
            </p:cNvPicPr>
            <p:nvPr/>
          </p:nvPicPr>
          <p:blipFill>
            <a:blip r:embed="rId4"/>
            <a:srcRect/>
            <a:stretch>
              <a:fillRect/>
            </a:stretch>
          </p:blipFill>
          <p:spPr bwMode="auto">
            <a:xfrm>
              <a:off x="6131609" y="2334778"/>
              <a:ext cx="376411" cy="256022"/>
            </a:xfrm>
            <a:prstGeom prst="rect">
              <a:avLst/>
            </a:prstGeom>
            <a:noFill/>
            <a:ln w="9525">
              <a:noFill/>
              <a:miter lim="800000"/>
              <a:headEnd/>
              <a:tailEnd/>
            </a:ln>
          </p:spPr>
        </p:pic>
        <p:pic>
          <p:nvPicPr>
            <p:cNvPr id="5381" name="Picture 461"/>
            <p:cNvPicPr>
              <a:picLocks noChangeAspect="1" noChangeArrowheads="1"/>
            </p:cNvPicPr>
            <p:nvPr/>
          </p:nvPicPr>
          <p:blipFill>
            <a:blip r:embed="rId4"/>
            <a:srcRect/>
            <a:stretch>
              <a:fillRect/>
            </a:stretch>
          </p:blipFill>
          <p:spPr bwMode="auto">
            <a:xfrm>
              <a:off x="5453901" y="2334778"/>
              <a:ext cx="376411" cy="256022"/>
            </a:xfrm>
            <a:prstGeom prst="rect">
              <a:avLst/>
            </a:prstGeom>
            <a:noFill/>
            <a:ln w="9525">
              <a:noFill/>
              <a:miter lim="800000"/>
              <a:headEnd/>
              <a:tailEnd/>
            </a:ln>
          </p:spPr>
        </p:pic>
        <p:pic>
          <p:nvPicPr>
            <p:cNvPr id="5382" name="Picture 460"/>
            <p:cNvPicPr>
              <a:picLocks noChangeAspect="1" noChangeArrowheads="1"/>
            </p:cNvPicPr>
            <p:nvPr/>
          </p:nvPicPr>
          <p:blipFill>
            <a:blip r:embed="rId4"/>
            <a:srcRect/>
            <a:stretch>
              <a:fillRect/>
            </a:stretch>
          </p:blipFill>
          <p:spPr bwMode="auto">
            <a:xfrm>
              <a:off x="5782977" y="2334778"/>
              <a:ext cx="376411" cy="256022"/>
            </a:xfrm>
            <a:prstGeom prst="rect">
              <a:avLst/>
            </a:prstGeom>
            <a:noFill/>
            <a:ln w="9525">
              <a:noFill/>
              <a:miter lim="800000"/>
              <a:headEnd/>
              <a:tailEnd/>
            </a:ln>
          </p:spPr>
        </p:pic>
        <p:sp>
          <p:nvSpPr>
            <p:cNvPr id="5383" name="Line 424"/>
            <p:cNvSpPr>
              <a:spLocks noChangeShapeType="1"/>
            </p:cNvSpPr>
            <p:nvPr/>
          </p:nvSpPr>
          <p:spPr bwMode="auto">
            <a:xfrm flipV="1">
              <a:off x="2324874" y="2895599"/>
              <a:ext cx="113526" cy="2102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4" name="Line 424"/>
            <p:cNvSpPr>
              <a:spLocks noChangeShapeType="1"/>
            </p:cNvSpPr>
            <p:nvPr/>
          </p:nvSpPr>
          <p:spPr bwMode="auto">
            <a:xfrm flipV="1">
              <a:off x="2362200" y="2895600"/>
              <a:ext cx="381000" cy="2102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5" name="Line 424"/>
            <p:cNvSpPr>
              <a:spLocks noChangeShapeType="1"/>
            </p:cNvSpPr>
            <p:nvPr/>
          </p:nvSpPr>
          <p:spPr bwMode="auto">
            <a:xfrm flipV="1">
              <a:off x="2438400" y="2895600"/>
              <a:ext cx="685800" cy="2102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6" name="Line 424"/>
            <p:cNvSpPr>
              <a:spLocks noChangeShapeType="1"/>
            </p:cNvSpPr>
            <p:nvPr/>
          </p:nvSpPr>
          <p:spPr bwMode="auto">
            <a:xfrm flipV="1">
              <a:off x="2474140" y="2895600"/>
              <a:ext cx="954860" cy="2102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7" name="Line 424"/>
            <p:cNvSpPr>
              <a:spLocks noChangeShapeType="1"/>
            </p:cNvSpPr>
            <p:nvPr/>
          </p:nvSpPr>
          <p:spPr bwMode="auto">
            <a:xfrm flipV="1">
              <a:off x="2574616" y="2895600"/>
              <a:ext cx="1159184" cy="20897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8" name="Line 424"/>
            <p:cNvSpPr>
              <a:spLocks noChangeShapeType="1"/>
            </p:cNvSpPr>
            <p:nvPr/>
          </p:nvSpPr>
          <p:spPr bwMode="auto">
            <a:xfrm flipV="1">
              <a:off x="2642724" y="2895600"/>
              <a:ext cx="1472076" cy="208167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89" name="Line 424"/>
            <p:cNvSpPr>
              <a:spLocks noChangeShapeType="1"/>
            </p:cNvSpPr>
            <p:nvPr/>
          </p:nvSpPr>
          <p:spPr bwMode="auto">
            <a:xfrm flipV="1">
              <a:off x="2775568" y="2895600"/>
              <a:ext cx="1644032"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0" name="Line 424"/>
            <p:cNvSpPr>
              <a:spLocks noChangeShapeType="1"/>
            </p:cNvSpPr>
            <p:nvPr/>
          </p:nvSpPr>
          <p:spPr bwMode="auto">
            <a:xfrm flipV="1">
              <a:off x="2819400" y="2895600"/>
              <a:ext cx="1981200"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1" name="Line 424"/>
            <p:cNvSpPr>
              <a:spLocks noChangeShapeType="1"/>
            </p:cNvSpPr>
            <p:nvPr/>
          </p:nvSpPr>
          <p:spPr bwMode="auto">
            <a:xfrm flipV="1">
              <a:off x="2871324" y="2895600"/>
              <a:ext cx="2234076" cy="210123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2" name="Line 424"/>
            <p:cNvSpPr>
              <a:spLocks noChangeShapeType="1"/>
            </p:cNvSpPr>
            <p:nvPr/>
          </p:nvSpPr>
          <p:spPr bwMode="auto">
            <a:xfrm flipV="1">
              <a:off x="2955616" y="2895600"/>
              <a:ext cx="2454584"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3" name="Line 424"/>
            <p:cNvSpPr>
              <a:spLocks noChangeShapeType="1"/>
            </p:cNvSpPr>
            <p:nvPr/>
          </p:nvSpPr>
          <p:spPr bwMode="auto">
            <a:xfrm flipV="1">
              <a:off x="3039908" y="2895600"/>
              <a:ext cx="2751292"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4" name="Line 424"/>
            <p:cNvSpPr>
              <a:spLocks noChangeShapeType="1"/>
            </p:cNvSpPr>
            <p:nvPr/>
          </p:nvSpPr>
          <p:spPr bwMode="auto">
            <a:xfrm flipV="1">
              <a:off x="3124200" y="2895600"/>
              <a:ext cx="2971800"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5" name="Line 424"/>
            <p:cNvSpPr>
              <a:spLocks noChangeShapeType="1"/>
            </p:cNvSpPr>
            <p:nvPr/>
          </p:nvSpPr>
          <p:spPr bwMode="auto">
            <a:xfrm flipH="1" flipV="1">
              <a:off x="2590800" y="2895600"/>
              <a:ext cx="2947524"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6" name="Line 424"/>
            <p:cNvSpPr>
              <a:spLocks noChangeShapeType="1"/>
            </p:cNvSpPr>
            <p:nvPr/>
          </p:nvSpPr>
          <p:spPr bwMode="auto">
            <a:xfrm flipH="1" flipV="1">
              <a:off x="2895600" y="2895600"/>
              <a:ext cx="2699368"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7" name="Line 424"/>
            <p:cNvSpPr>
              <a:spLocks noChangeShapeType="1"/>
            </p:cNvSpPr>
            <p:nvPr/>
          </p:nvSpPr>
          <p:spPr bwMode="auto">
            <a:xfrm flipH="1" flipV="1">
              <a:off x="3276600" y="2895600"/>
              <a:ext cx="2383104"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8" name="Line 424"/>
            <p:cNvSpPr>
              <a:spLocks noChangeShapeType="1"/>
            </p:cNvSpPr>
            <p:nvPr/>
          </p:nvSpPr>
          <p:spPr bwMode="auto">
            <a:xfrm flipH="1" flipV="1">
              <a:off x="3581400" y="2895600"/>
              <a:ext cx="2134948"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399" name="Line 424"/>
            <p:cNvSpPr>
              <a:spLocks noChangeShapeType="1"/>
            </p:cNvSpPr>
            <p:nvPr/>
          </p:nvSpPr>
          <p:spPr bwMode="auto">
            <a:xfrm flipH="1" flipV="1">
              <a:off x="3886200" y="2895600"/>
              <a:ext cx="1905000"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0" name="Line 424"/>
            <p:cNvSpPr>
              <a:spLocks noChangeShapeType="1"/>
            </p:cNvSpPr>
            <p:nvPr/>
          </p:nvSpPr>
          <p:spPr bwMode="auto">
            <a:xfrm flipH="1" flipV="1">
              <a:off x="4267200" y="2895600"/>
              <a:ext cx="1600200"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1" name="Line 424"/>
            <p:cNvSpPr>
              <a:spLocks noChangeShapeType="1"/>
            </p:cNvSpPr>
            <p:nvPr/>
          </p:nvSpPr>
          <p:spPr bwMode="auto">
            <a:xfrm flipH="1" flipV="1">
              <a:off x="4648200" y="2895600"/>
              <a:ext cx="1339232" cy="208504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2" name="Line 424"/>
            <p:cNvSpPr>
              <a:spLocks noChangeShapeType="1"/>
            </p:cNvSpPr>
            <p:nvPr/>
          </p:nvSpPr>
          <p:spPr bwMode="auto">
            <a:xfrm flipH="1" flipV="1">
              <a:off x="4953000" y="2895600"/>
              <a:ext cx="1110632"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3" name="Line 424"/>
            <p:cNvSpPr>
              <a:spLocks noChangeShapeType="1"/>
            </p:cNvSpPr>
            <p:nvPr/>
          </p:nvSpPr>
          <p:spPr bwMode="auto">
            <a:xfrm flipH="1" flipV="1">
              <a:off x="5257800" y="2895600"/>
              <a:ext cx="838200"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4" name="Line 424"/>
            <p:cNvSpPr>
              <a:spLocks noChangeShapeType="1"/>
            </p:cNvSpPr>
            <p:nvPr/>
          </p:nvSpPr>
          <p:spPr bwMode="auto">
            <a:xfrm flipH="1" flipV="1">
              <a:off x="5638800" y="2895600"/>
              <a:ext cx="533400"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5" name="Line 424"/>
            <p:cNvSpPr>
              <a:spLocks noChangeShapeType="1"/>
            </p:cNvSpPr>
            <p:nvPr/>
          </p:nvSpPr>
          <p:spPr bwMode="auto">
            <a:xfrm flipH="1" flipV="1">
              <a:off x="5943600" y="2895600"/>
              <a:ext cx="288616"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6" name="Line 424"/>
            <p:cNvSpPr>
              <a:spLocks noChangeShapeType="1"/>
            </p:cNvSpPr>
            <p:nvPr/>
          </p:nvSpPr>
          <p:spPr bwMode="auto">
            <a:xfrm flipH="1" flipV="1">
              <a:off x="6264584" y="2895600"/>
              <a:ext cx="60016" cy="209314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7" name="Line 424"/>
            <p:cNvSpPr>
              <a:spLocks noChangeShapeType="1"/>
            </p:cNvSpPr>
            <p:nvPr/>
          </p:nvSpPr>
          <p:spPr bwMode="auto">
            <a:xfrm flipH="1" flipV="1">
              <a:off x="2438400" y="2590800"/>
              <a:ext cx="808966" cy="2390756"/>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8" name="Line 424"/>
            <p:cNvSpPr>
              <a:spLocks noChangeShapeType="1"/>
            </p:cNvSpPr>
            <p:nvPr/>
          </p:nvSpPr>
          <p:spPr bwMode="auto">
            <a:xfrm flipH="1" flipV="1">
              <a:off x="2819400" y="2590800"/>
              <a:ext cx="47989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09" name="Line 424"/>
            <p:cNvSpPr>
              <a:spLocks noChangeShapeType="1"/>
            </p:cNvSpPr>
            <p:nvPr/>
          </p:nvSpPr>
          <p:spPr bwMode="auto">
            <a:xfrm flipH="1" flipV="1">
              <a:off x="3124200" y="2590800"/>
              <a:ext cx="243198"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0" name="Line 424"/>
            <p:cNvSpPr>
              <a:spLocks noChangeShapeType="1"/>
            </p:cNvSpPr>
            <p:nvPr/>
          </p:nvSpPr>
          <p:spPr bwMode="auto">
            <a:xfrm flipV="1">
              <a:off x="3429000" y="2590800"/>
              <a:ext cx="7620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1" name="Line 424"/>
            <p:cNvSpPr>
              <a:spLocks noChangeShapeType="1"/>
            </p:cNvSpPr>
            <p:nvPr/>
          </p:nvSpPr>
          <p:spPr bwMode="auto">
            <a:xfrm flipV="1">
              <a:off x="3505200" y="2590800"/>
              <a:ext cx="30480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2" name="Line 424"/>
            <p:cNvSpPr>
              <a:spLocks noChangeShapeType="1"/>
            </p:cNvSpPr>
            <p:nvPr/>
          </p:nvSpPr>
          <p:spPr bwMode="auto">
            <a:xfrm flipV="1">
              <a:off x="3581400" y="2590800"/>
              <a:ext cx="53340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3" name="Line 424"/>
            <p:cNvSpPr>
              <a:spLocks noChangeShapeType="1"/>
            </p:cNvSpPr>
            <p:nvPr/>
          </p:nvSpPr>
          <p:spPr bwMode="auto">
            <a:xfrm flipV="1">
              <a:off x="3701432" y="2590800"/>
              <a:ext cx="794368" cy="23783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4" name="Line 424"/>
            <p:cNvSpPr>
              <a:spLocks noChangeShapeType="1"/>
            </p:cNvSpPr>
            <p:nvPr/>
          </p:nvSpPr>
          <p:spPr bwMode="auto">
            <a:xfrm flipV="1">
              <a:off x="3733800" y="2590800"/>
              <a:ext cx="1066800" cy="23783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5" name="Line 424"/>
            <p:cNvSpPr>
              <a:spLocks noChangeShapeType="1"/>
            </p:cNvSpPr>
            <p:nvPr/>
          </p:nvSpPr>
          <p:spPr bwMode="auto">
            <a:xfrm flipV="1">
              <a:off x="3785724" y="2590800"/>
              <a:ext cx="1395876" cy="23783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6" name="Line 424"/>
            <p:cNvSpPr>
              <a:spLocks noChangeShapeType="1"/>
            </p:cNvSpPr>
            <p:nvPr/>
          </p:nvSpPr>
          <p:spPr bwMode="auto">
            <a:xfrm flipV="1">
              <a:off x="3845740" y="2590800"/>
              <a:ext cx="1640660" cy="2378384"/>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7" name="Line 424"/>
            <p:cNvSpPr>
              <a:spLocks noChangeShapeType="1"/>
            </p:cNvSpPr>
            <p:nvPr/>
          </p:nvSpPr>
          <p:spPr bwMode="auto">
            <a:xfrm flipV="1">
              <a:off x="3921940" y="2590800"/>
              <a:ext cx="186926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8" name="Line 424"/>
            <p:cNvSpPr>
              <a:spLocks noChangeShapeType="1"/>
            </p:cNvSpPr>
            <p:nvPr/>
          </p:nvSpPr>
          <p:spPr bwMode="auto">
            <a:xfrm flipV="1">
              <a:off x="4038600" y="2590800"/>
              <a:ext cx="2133600"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19" name="Line 424"/>
            <p:cNvSpPr>
              <a:spLocks noChangeShapeType="1"/>
            </p:cNvSpPr>
            <p:nvPr/>
          </p:nvSpPr>
          <p:spPr bwMode="auto">
            <a:xfrm flipH="1" flipV="1">
              <a:off x="2590800" y="2590800"/>
              <a:ext cx="3853832"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0" name="Line 424"/>
            <p:cNvSpPr>
              <a:spLocks noChangeShapeType="1"/>
            </p:cNvSpPr>
            <p:nvPr/>
          </p:nvSpPr>
          <p:spPr bwMode="auto">
            <a:xfrm flipH="1" flipV="1">
              <a:off x="2971800" y="2590800"/>
              <a:ext cx="3532848"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1" name="Line 424"/>
            <p:cNvSpPr>
              <a:spLocks noChangeShapeType="1"/>
            </p:cNvSpPr>
            <p:nvPr/>
          </p:nvSpPr>
          <p:spPr bwMode="auto">
            <a:xfrm flipH="1" flipV="1">
              <a:off x="3276600" y="2590800"/>
              <a:ext cx="3279972"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2" name="Line 424"/>
            <p:cNvSpPr>
              <a:spLocks noChangeShapeType="1"/>
            </p:cNvSpPr>
            <p:nvPr/>
          </p:nvSpPr>
          <p:spPr bwMode="auto">
            <a:xfrm flipH="1" flipV="1">
              <a:off x="3581400" y="2590800"/>
              <a:ext cx="3023724"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3" name="Line 424"/>
            <p:cNvSpPr>
              <a:spLocks noChangeShapeType="1"/>
            </p:cNvSpPr>
            <p:nvPr/>
          </p:nvSpPr>
          <p:spPr bwMode="auto">
            <a:xfrm flipH="1" flipV="1">
              <a:off x="3962400" y="2590800"/>
              <a:ext cx="2718924"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4" name="Line 424"/>
            <p:cNvSpPr>
              <a:spLocks noChangeShapeType="1"/>
            </p:cNvSpPr>
            <p:nvPr/>
          </p:nvSpPr>
          <p:spPr bwMode="auto">
            <a:xfrm flipH="1" flipV="1">
              <a:off x="4267200" y="2590800"/>
              <a:ext cx="2470768"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5" name="Line 424"/>
            <p:cNvSpPr>
              <a:spLocks noChangeShapeType="1"/>
            </p:cNvSpPr>
            <p:nvPr/>
          </p:nvSpPr>
          <p:spPr bwMode="auto">
            <a:xfrm flipH="1" flipV="1">
              <a:off x="4724400" y="2590800"/>
              <a:ext cx="2165968" cy="2402660"/>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6" name="Line 424"/>
            <p:cNvSpPr>
              <a:spLocks noChangeShapeType="1"/>
            </p:cNvSpPr>
            <p:nvPr/>
          </p:nvSpPr>
          <p:spPr bwMode="auto">
            <a:xfrm flipH="1" flipV="1">
              <a:off x="5029200" y="2590800"/>
              <a:ext cx="1909720" cy="23945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7" name="Line 424"/>
            <p:cNvSpPr>
              <a:spLocks noChangeShapeType="1"/>
            </p:cNvSpPr>
            <p:nvPr/>
          </p:nvSpPr>
          <p:spPr bwMode="auto">
            <a:xfrm flipH="1" flipV="1">
              <a:off x="5334000" y="2590800"/>
              <a:ext cx="1681120" cy="23945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8" name="Line 424"/>
            <p:cNvSpPr>
              <a:spLocks noChangeShapeType="1"/>
            </p:cNvSpPr>
            <p:nvPr/>
          </p:nvSpPr>
          <p:spPr bwMode="auto">
            <a:xfrm flipH="1" flipV="1">
              <a:off x="5638800" y="2590800"/>
              <a:ext cx="1452520" cy="23945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29" name="Line 424"/>
            <p:cNvSpPr>
              <a:spLocks noChangeShapeType="1"/>
            </p:cNvSpPr>
            <p:nvPr/>
          </p:nvSpPr>
          <p:spPr bwMode="auto">
            <a:xfrm flipH="1" flipV="1">
              <a:off x="5943600" y="2590800"/>
              <a:ext cx="1196272" cy="239456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5430" name="Line 424"/>
            <p:cNvSpPr>
              <a:spLocks noChangeShapeType="1"/>
            </p:cNvSpPr>
            <p:nvPr/>
          </p:nvSpPr>
          <p:spPr bwMode="auto">
            <a:xfrm flipH="1" flipV="1">
              <a:off x="6324600" y="2590800"/>
              <a:ext cx="907656" cy="237029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spTree>
    <p:custDataLst>
      <p:tags r:id="rId1"/>
    </p:custDataLst>
  </p:cSld>
  <p:clrMapOvr>
    <a:masterClrMapping/>
  </p:clrMapOvr>
  <p:transition advTm="5867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2"/>
                                        </p:tgtEl>
                                        <p:attrNameLst>
                                          <p:attrName>style.visibility</p:attrName>
                                        </p:attrNameLst>
                                      </p:cBhvr>
                                      <p:to>
                                        <p:strVal val="visible"/>
                                      </p:to>
                                    </p:set>
                                    <p:animEffect transition="in" filter="wipe(up)">
                                      <p:cBhvr>
                                        <p:cTn id="20" dur="500"/>
                                        <p:tgtEl>
                                          <p:spTgt spid="15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wipe(up)">
                                      <p:cBhvr>
                                        <p:cTn id="28" dur="500"/>
                                        <p:tgtEl>
                                          <p:spTgt spid="153"/>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4"/>
                                        </p:tgtEl>
                                        <p:attrNameLst>
                                          <p:attrName>style.visibility</p:attrName>
                                        </p:attrNameLst>
                                      </p:cBhvr>
                                      <p:to>
                                        <p:strVal val="visible"/>
                                      </p:to>
                                    </p:set>
                                    <p:animEffect transition="in" filter="wipe(left)">
                                      <p:cBhvr>
                                        <p:cTn id="37" dur="500"/>
                                        <p:tgtEl>
                                          <p:spTgt spid="5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5"/>
                                        </p:tgtEl>
                                        <p:attrNameLst>
                                          <p:attrName>style.visibility</p:attrName>
                                        </p:attrNameLst>
                                      </p:cBhvr>
                                      <p:to>
                                        <p:strVal val="visible"/>
                                      </p:to>
                                    </p:set>
                                    <p:animEffect transition="in" filter="wipe(left)">
                                      <p:cBhvr>
                                        <p:cTn id="4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An alternative: hybrid packet/circuit switched data center network</a:t>
            </a:r>
            <a:endParaRPr lang="en-US" dirty="0"/>
          </a:p>
        </p:txBody>
      </p:sp>
      <p:sp>
        <p:nvSpPr>
          <p:cNvPr id="6147" name="Slide Number Placeholder 3"/>
          <p:cNvSpPr>
            <a:spLocks noGrp="1"/>
          </p:cNvSpPr>
          <p:nvPr>
            <p:ph type="sldNum" sz="quarter" idx="10"/>
          </p:nvPr>
        </p:nvSpPr>
        <p:spPr>
          <a:noFill/>
        </p:spPr>
        <p:txBody>
          <a:bodyPr/>
          <a:lstStyle/>
          <a:p>
            <a:fld id="{1CFF258B-219C-476D-A971-6927B3ADE109}" type="slidenum">
              <a:rPr lang="en-GB" smtClean="0">
                <a:latin typeface="Arial" charset="0"/>
                <a:cs typeface="Arial" charset="0"/>
              </a:rPr>
              <a:pPr/>
              <a:t>18</a:t>
            </a:fld>
            <a:endParaRPr lang="en-GB" smtClean="0">
              <a:latin typeface="Arial" charset="0"/>
              <a:cs typeface="Arial" charset="0"/>
            </a:endParaRPr>
          </a:p>
        </p:txBody>
      </p:sp>
      <p:grpSp>
        <p:nvGrpSpPr>
          <p:cNvPr id="3" name="Group 16"/>
          <p:cNvGrpSpPr>
            <a:grpSpLocks/>
          </p:cNvGrpSpPr>
          <p:nvPr/>
        </p:nvGrpSpPr>
        <p:grpSpPr bwMode="auto">
          <a:xfrm>
            <a:off x="533400" y="5011738"/>
            <a:ext cx="8382000" cy="1312862"/>
            <a:chOff x="533400" y="5011519"/>
            <a:chExt cx="8153400" cy="1219200"/>
          </a:xfrm>
        </p:grpSpPr>
        <p:sp>
          <p:nvSpPr>
            <p:cNvPr id="13" name="AutoShape 262"/>
            <p:cNvSpPr>
              <a:spLocks noChangeArrowheads="1"/>
            </p:cNvSpPr>
            <p:nvPr/>
          </p:nvSpPr>
          <p:spPr bwMode="auto">
            <a:xfrm>
              <a:off x="551536" y="5011519"/>
              <a:ext cx="7754264" cy="12192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6221" name="Rectangle 263"/>
            <p:cNvSpPr>
              <a:spLocks noChangeArrowheads="1"/>
            </p:cNvSpPr>
            <p:nvPr/>
          </p:nvSpPr>
          <p:spPr bwMode="auto">
            <a:xfrm>
              <a:off x="533400" y="5029200"/>
              <a:ext cx="8153400" cy="1125319"/>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b="1" dirty="0">
                  <a:solidFill>
                    <a:srgbClr val="FFFFFF"/>
                  </a:solidFill>
                  <a:latin typeface="Arial" charset="0"/>
                  <a:ea typeface="宋体" pitchFamily="2" charset="-122"/>
                  <a:cs typeface="Arial" charset="0"/>
                </a:rPr>
                <a:t>Goal of this work: </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Feasibility: software design that enables </a:t>
              </a:r>
              <a:r>
                <a:rPr lang="en-US" altLang="zh-CN" sz="2000" dirty="0">
                  <a:solidFill>
                    <a:srgbClr val="FFFFFF"/>
                  </a:solidFill>
                  <a:latin typeface="Arial" charset="0"/>
                  <a:ea typeface="宋体" pitchFamily="2" charset="-122"/>
                  <a:cs typeface="Arial" charset="0"/>
                </a:rPr>
                <a:t>efficient use of optical circuits</a:t>
              </a:r>
              <a:endParaRPr lang="en-US" altLang="zh-CN" sz="2000" dirty="0">
                <a:solidFill>
                  <a:srgbClr val="FFFFFF"/>
                </a:solidFill>
                <a:latin typeface="Arial" charset="0"/>
                <a:ea typeface="宋体" pitchFamily="2" charset="-122"/>
                <a:cs typeface="Arial" charset="0"/>
              </a:endParaRP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Applicability: application performance over a hybrid network</a:t>
              </a:r>
            </a:p>
          </p:txBody>
        </p:sp>
      </p:grpSp>
      <p:grpSp>
        <p:nvGrpSpPr>
          <p:cNvPr id="4" name="Group 7"/>
          <p:cNvGrpSpPr>
            <a:grpSpLocks/>
          </p:cNvGrpSpPr>
          <p:nvPr/>
        </p:nvGrpSpPr>
        <p:grpSpPr bwMode="auto">
          <a:xfrm>
            <a:off x="1866900" y="1295400"/>
            <a:ext cx="4991100" cy="2465388"/>
            <a:chOff x="1296" y="816"/>
            <a:chExt cx="3144" cy="1644"/>
          </a:xfrm>
        </p:grpSpPr>
        <p:sp>
          <p:nvSpPr>
            <p:cNvPr id="6186"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7"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8"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9"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0"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1"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2"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3"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4"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6195" name="Picture 17"/>
            <p:cNvPicPr>
              <a:picLocks noChangeAspect="1" noChangeArrowheads="1"/>
            </p:cNvPicPr>
            <p:nvPr/>
          </p:nvPicPr>
          <p:blipFill>
            <a:blip r:embed="rId4"/>
            <a:srcRect/>
            <a:stretch>
              <a:fillRect/>
            </a:stretch>
          </p:blipFill>
          <p:spPr bwMode="auto">
            <a:xfrm>
              <a:off x="3672" y="1365"/>
              <a:ext cx="442" cy="183"/>
            </a:xfrm>
            <a:prstGeom prst="rect">
              <a:avLst/>
            </a:prstGeom>
            <a:noFill/>
            <a:ln w="9525">
              <a:noFill/>
              <a:miter lim="800000"/>
              <a:headEnd/>
              <a:tailEnd/>
            </a:ln>
          </p:spPr>
        </p:pic>
        <p:pic>
          <p:nvPicPr>
            <p:cNvPr id="6196" name="Picture 18" descr="D:\research\data-center\HotNets\rack.JPG"/>
            <p:cNvPicPr>
              <a:picLocks noChangeAspect="1" noChangeArrowheads="1"/>
            </p:cNvPicPr>
            <p:nvPr/>
          </p:nvPicPr>
          <p:blipFill>
            <a:blip r:embed="rId5"/>
            <a:srcRect/>
            <a:stretch>
              <a:fillRect/>
            </a:stretch>
          </p:blipFill>
          <p:spPr bwMode="auto">
            <a:xfrm>
              <a:off x="1296" y="2192"/>
              <a:ext cx="528" cy="268"/>
            </a:xfrm>
            <a:prstGeom prst="rect">
              <a:avLst/>
            </a:prstGeom>
            <a:noFill/>
            <a:ln w="9525">
              <a:noFill/>
              <a:miter lim="800000"/>
              <a:headEnd/>
              <a:tailEnd/>
            </a:ln>
          </p:spPr>
        </p:pic>
        <p:sp>
          <p:nvSpPr>
            <p:cNvPr id="6197" name="Line 19"/>
            <p:cNvSpPr>
              <a:spLocks noChangeShapeType="1"/>
            </p:cNvSpPr>
            <p:nvPr/>
          </p:nvSpPr>
          <p:spPr bwMode="auto">
            <a:xfrm flipH="1">
              <a:off x="1358" y="1905"/>
              <a:ext cx="21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8" name="Line 20"/>
            <p:cNvSpPr>
              <a:spLocks noChangeShapeType="1"/>
            </p:cNvSpPr>
            <p:nvPr/>
          </p:nvSpPr>
          <p:spPr bwMode="auto">
            <a:xfrm flipH="1">
              <a:off x="1410" y="1905"/>
              <a:ext cx="15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99" name="Line 21"/>
            <p:cNvSpPr>
              <a:spLocks noChangeShapeType="1"/>
            </p:cNvSpPr>
            <p:nvPr/>
          </p:nvSpPr>
          <p:spPr bwMode="auto">
            <a:xfrm flipH="1">
              <a:off x="1463" y="1905"/>
              <a:ext cx="106"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0" name="Line 22"/>
            <p:cNvSpPr>
              <a:spLocks noChangeShapeType="1"/>
            </p:cNvSpPr>
            <p:nvPr/>
          </p:nvSpPr>
          <p:spPr bwMode="auto">
            <a:xfrm flipH="1">
              <a:off x="1498" y="1905"/>
              <a:ext cx="7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1" name="Line 23"/>
            <p:cNvSpPr>
              <a:spLocks noChangeShapeType="1"/>
            </p:cNvSpPr>
            <p:nvPr/>
          </p:nvSpPr>
          <p:spPr bwMode="auto">
            <a:xfrm flipH="1">
              <a:off x="1534" y="1905"/>
              <a:ext cx="3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2" name="Line 24"/>
            <p:cNvSpPr>
              <a:spLocks noChangeShapeType="1"/>
            </p:cNvSpPr>
            <p:nvPr/>
          </p:nvSpPr>
          <p:spPr bwMode="auto">
            <a:xfrm flipH="1">
              <a:off x="1569" y="1905"/>
              <a:ext cx="0"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3" name="Line 25"/>
            <p:cNvSpPr>
              <a:spLocks noChangeShapeType="1"/>
            </p:cNvSpPr>
            <p:nvPr/>
          </p:nvSpPr>
          <p:spPr bwMode="auto">
            <a:xfrm>
              <a:off x="1569" y="1855"/>
              <a:ext cx="35" cy="33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4" name="Line 26"/>
            <p:cNvSpPr>
              <a:spLocks noChangeShapeType="1"/>
            </p:cNvSpPr>
            <p:nvPr/>
          </p:nvSpPr>
          <p:spPr bwMode="auto">
            <a:xfrm>
              <a:off x="1569" y="1855"/>
              <a:ext cx="70" cy="3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5" name="Line 27"/>
            <p:cNvSpPr>
              <a:spLocks noChangeShapeType="1"/>
            </p:cNvSpPr>
            <p:nvPr/>
          </p:nvSpPr>
          <p:spPr bwMode="auto">
            <a:xfrm>
              <a:off x="1569" y="1905"/>
              <a:ext cx="114"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6" name="Line 28"/>
            <p:cNvSpPr>
              <a:spLocks noChangeShapeType="1"/>
            </p:cNvSpPr>
            <p:nvPr/>
          </p:nvSpPr>
          <p:spPr bwMode="auto">
            <a:xfrm>
              <a:off x="1569" y="1905"/>
              <a:ext cx="14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7" name="Line 29"/>
            <p:cNvSpPr>
              <a:spLocks noChangeShapeType="1"/>
            </p:cNvSpPr>
            <p:nvPr/>
          </p:nvSpPr>
          <p:spPr bwMode="auto">
            <a:xfrm>
              <a:off x="1569" y="1905"/>
              <a:ext cx="18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208" name="Line 30"/>
            <p:cNvSpPr>
              <a:spLocks noChangeShapeType="1"/>
            </p:cNvSpPr>
            <p:nvPr/>
          </p:nvSpPr>
          <p:spPr bwMode="auto">
            <a:xfrm>
              <a:off x="1569" y="1905"/>
              <a:ext cx="211"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6209" name="Picture 31"/>
            <p:cNvPicPr>
              <a:picLocks noChangeAspect="1" noChangeArrowheads="1"/>
            </p:cNvPicPr>
            <p:nvPr/>
          </p:nvPicPr>
          <p:blipFill>
            <a:blip r:embed="rId4"/>
            <a:srcRect/>
            <a:stretch>
              <a:fillRect/>
            </a:stretch>
          </p:blipFill>
          <p:spPr bwMode="auto">
            <a:xfrm>
              <a:off x="1366" y="1827"/>
              <a:ext cx="434" cy="179"/>
            </a:xfrm>
            <a:prstGeom prst="rect">
              <a:avLst/>
            </a:prstGeom>
            <a:noFill/>
            <a:ln w="9525">
              <a:noFill/>
              <a:miter lim="800000"/>
              <a:headEnd/>
              <a:tailEnd/>
            </a:ln>
          </p:spPr>
        </p:pic>
        <p:pic>
          <p:nvPicPr>
            <p:cNvPr id="6210" name="Picture 32"/>
            <p:cNvPicPr>
              <a:picLocks noChangeAspect="1" noChangeArrowheads="1"/>
            </p:cNvPicPr>
            <p:nvPr/>
          </p:nvPicPr>
          <p:blipFill>
            <a:blip r:embed="rId4"/>
            <a:srcRect/>
            <a:stretch>
              <a:fillRect/>
            </a:stretch>
          </p:blipFill>
          <p:spPr bwMode="auto">
            <a:xfrm>
              <a:off x="1894" y="1827"/>
              <a:ext cx="434" cy="179"/>
            </a:xfrm>
            <a:prstGeom prst="rect">
              <a:avLst/>
            </a:prstGeom>
            <a:noFill/>
            <a:ln w="9525">
              <a:noFill/>
              <a:miter lim="800000"/>
              <a:headEnd/>
              <a:tailEnd/>
            </a:ln>
          </p:spPr>
        </p:pic>
        <p:pic>
          <p:nvPicPr>
            <p:cNvPr id="6211" name="Picture 33"/>
            <p:cNvPicPr>
              <a:picLocks noChangeAspect="1" noChangeArrowheads="1"/>
            </p:cNvPicPr>
            <p:nvPr/>
          </p:nvPicPr>
          <p:blipFill>
            <a:blip r:embed="rId4"/>
            <a:srcRect/>
            <a:stretch>
              <a:fillRect/>
            </a:stretch>
          </p:blipFill>
          <p:spPr bwMode="auto">
            <a:xfrm>
              <a:off x="2422" y="1827"/>
              <a:ext cx="434" cy="179"/>
            </a:xfrm>
            <a:prstGeom prst="rect">
              <a:avLst/>
            </a:prstGeom>
            <a:noFill/>
            <a:ln w="9525">
              <a:noFill/>
              <a:miter lim="800000"/>
              <a:headEnd/>
              <a:tailEnd/>
            </a:ln>
          </p:spPr>
        </p:pic>
        <p:pic>
          <p:nvPicPr>
            <p:cNvPr id="6212" name="Picture 34"/>
            <p:cNvPicPr>
              <a:picLocks noChangeAspect="1" noChangeArrowheads="1"/>
            </p:cNvPicPr>
            <p:nvPr/>
          </p:nvPicPr>
          <p:blipFill>
            <a:blip r:embed="rId4"/>
            <a:srcRect/>
            <a:stretch>
              <a:fillRect/>
            </a:stretch>
          </p:blipFill>
          <p:spPr bwMode="auto">
            <a:xfrm>
              <a:off x="2950" y="1827"/>
              <a:ext cx="434" cy="179"/>
            </a:xfrm>
            <a:prstGeom prst="rect">
              <a:avLst/>
            </a:prstGeom>
            <a:noFill/>
            <a:ln w="9525">
              <a:noFill/>
              <a:miter lim="800000"/>
              <a:headEnd/>
              <a:tailEnd/>
            </a:ln>
          </p:spPr>
        </p:pic>
        <p:pic>
          <p:nvPicPr>
            <p:cNvPr id="6213" name="Picture 35"/>
            <p:cNvPicPr>
              <a:picLocks noChangeAspect="1" noChangeArrowheads="1"/>
            </p:cNvPicPr>
            <p:nvPr/>
          </p:nvPicPr>
          <p:blipFill>
            <a:blip r:embed="rId4"/>
            <a:srcRect/>
            <a:stretch>
              <a:fillRect/>
            </a:stretch>
          </p:blipFill>
          <p:spPr bwMode="auto">
            <a:xfrm>
              <a:off x="3478" y="1827"/>
              <a:ext cx="434" cy="179"/>
            </a:xfrm>
            <a:prstGeom prst="rect">
              <a:avLst/>
            </a:prstGeom>
            <a:noFill/>
            <a:ln w="9525">
              <a:noFill/>
              <a:miter lim="800000"/>
              <a:headEnd/>
              <a:tailEnd/>
            </a:ln>
          </p:spPr>
        </p:pic>
        <p:pic>
          <p:nvPicPr>
            <p:cNvPr id="6214" name="Picture 36"/>
            <p:cNvPicPr>
              <a:picLocks noChangeAspect="1" noChangeArrowheads="1"/>
            </p:cNvPicPr>
            <p:nvPr/>
          </p:nvPicPr>
          <p:blipFill>
            <a:blip r:embed="rId4"/>
            <a:srcRect/>
            <a:stretch>
              <a:fillRect/>
            </a:stretch>
          </p:blipFill>
          <p:spPr bwMode="auto">
            <a:xfrm>
              <a:off x="4006" y="1827"/>
              <a:ext cx="434" cy="179"/>
            </a:xfrm>
            <a:prstGeom prst="rect">
              <a:avLst/>
            </a:prstGeom>
            <a:noFill/>
            <a:ln w="9525">
              <a:noFill/>
              <a:miter lim="800000"/>
              <a:headEnd/>
              <a:tailEnd/>
            </a:ln>
          </p:spPr>
        </p:pic>
        <p:pic>
          <p:nvPicPr>
            <p:cNvPr id="6215" name="Picture 37"/>
            <p:cNvPicPr>
              <a:picLocks noChangeAspect="1" noChangeArrowheads="1"/>
            </p:cNvPicPr>
            <p:nvPr/>
          </p:nvPicPr>
          <p:blipFill>
            <a:blip r:embed="rId4"/>
            <a:srcRect/>
            <a:stretch>
              <a:fillRect/>
            </a:stretch>
          </p:blipFill>
          <p:spPr bwMode="auto">
            <a:xfrm>
              <a:off x="2704" y="1377"/>
              <a:ext cx="440" cy="180"/>
            </a:xfrm>
            <a:prstGeom prst="rect">
              <a:avLst/>
            </a:prstGeom>
            <a:noFill/>
            <a:ln w="9525">
              <a:noFill/>
              <a:miter lim="800000"/>
              <a:headEnd/>
              <a:tailEnd/>
            </a:ln>
          </p:spPr>
        </p:pic>
        <p:pic>
          <p:nvPicPr>
            <p:cNvPr id="6216" name="Picture 38"/>
            <p:cNvPicPr>
              <a:picLocks noChangeAspect="1" noChangeArrowheads="1"/>
            </p:cNvPicPr>
            <p:nvPr/>
          </p:nvPicPr>
          <p:blipFill>
            <a:blip r:embed="rId4"/>
            <a:srcRect/>
            <a:stretch>
              <a:fillRect/>
            </a:stretch>
          </p:blipFill>
          <p:spPr bwMode="auto">
            <a:xfrm>
              <a:off x="1771" y="1379"/>
              <a:ext cx="440" cy="181"/>
            </a:xfrm>
            <a:prstGeom prst="rect">
              <a:avLst/>
            </a:prstGeom>
            <a:noFill/>
            <a:ln w="9525">
              <a:noFill/>
              <a:miter lim="800000"/>
              <a:headEnd/>
              <a:tailEnd/>
            </a:ln>
          </p:spPr>
        </p:pic>
        <p:pic>
          <p:nvPicPr>
            <p:cNvPr id="6217" name="Picture 39"/>
            <p:cNvPicPr>
              <a:picLocks noChangeAspect="1" noChangeArrowheads="1"/>
            </p:cNvPicPr>
            <p:nvPr/>
          </p:nvPicPr>
          <p:blipFill>
            <a:blip r:embed="rId4"/>
            <a:srcRect/>
            <a:stretch>
              <a:fillRect/>
            </a:stretch>
          </p:blipFill>
          <p:spPr bwMode="auto">
            <a:xfrm>
              <a:off x="2651" y="816"/>
              <a:ext cx="440" cy="183"/>
            </a:xfrm>
            <a:prstGeom prst="rect">
              <a:avLst/>
            </a:prstGeom>
            <a:noFill/>
            <a:ln w="9525">
              <a:noFill/>
              <a:miter lim="800000"/>
              <a:headEnd/>
              <a:tailEnd/>
            </a:ln>
          </p:spPr>
        </p:pic>
      </p:grpSp>
      <p:grpSp>
        <p:nvGrpSpPr>
          <p:cNvPr id="5" name="Group 76"/>
          <p:cNvGrpSpPr>
            <a:grpSpLocks/>
          </p:cNvGrpSpPr>
          <p:nvPr/>
        </p:nvGrpSpPr>
        <p:grpSpPr bwMode="auto">
          <a:xfrm>
            <a:off x="2273300" y="2979738"/>
            <a:ext cx="4165600" cy="1592262"/>
            <a:chOff x="1778000" y="3055938"/>
            <a:chExt cx="4165600" cy="1592262"/>
          </a:xfrm>
        </p:grpSpPr>
        <p:grpSp>
          <p:nvGrpSpPr>
            <p:cNvPr id="6" name="Group 99"/>
            <p:cNvGrpSpPr>
              <a:grpSpLocks/>
            </p:cNvGrpSpPr>
            <p:nvPr/>
          </p:nvGrpSpPr>
          <p:grpSpPr bwMode="auto">
            <a:xfrm>
              <a:off x="1778000" y="3055938"/>
              <a:ext cx="4165600" cy="1592262"/>
              <a:chOff x="976" y="1968"/>
              <a:chExt cx="2624" cy="1099"/>
            </a:xfrm>
          </p:grpSpPr>
          <p:grpSp>
            <p:nvGrpSpPr>
              <p:cNvPr id="7" name="Group 47"/>
              <p:cNvGrpSpPr>
                <a:grpSpLocks/>
              </p:cNvGrpSpPr>
              <p:nvPr/>
            </p:nvGrpSpPr>
            <p:grpSpPr bwMode="auto">
              <a:xfrm>
                <a:off x="976" y="1968"/>
                <a:ext cx="2624" cy="1008"/>
                <a:chOff x="1552" y="1968"/>
                <a:chExt cx="2624" cy="1008"/>
              </a:xfrm>
            </p:grpSpPr>
            <p:grpSp>
              <p:nvGrpSpPr>
                <p:cNvPr id="8" name="Group 48"/>
                <p:cNvGrpSpPr>
                  <a:grpSpLocks/>
                </p:cNvGrpSpPr>
                <p:nvPr/>
              </p:nvGrpSpPr>
              <p:grpSpPr bwMode="auto">
                <a:xfrm>
                  <a:off x="2568" y="1976"/>
                  <a:ext cx="88" cy="712"/>
                  <a:chOff x="2568" y="1976"/>
                  <a:chExt cx="88" cy="712"/>
                </a:xfrm>
              </p:grpSpPr>
              <p:sp>
                <p:nvSpPr>
                  <p:cNvPr id="6183"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4"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5"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52"/>
                <p:cNvGrpSpPr>
                  <a:grpSpLocks/>
                </p:cNvGrpSpPr>
                <p:nvPr/>
              </p:nvGrpSpPr>
              <p:grpSpPr bwMode="auto">
                <a:xfrm>
                  <a:off x="3069" y="1968"/>
                  <a:ext cx="99" cy="720"/>
                  <a:chOff x="3069" y="1968"/>
                  <a:chExt cx="99" cy="720"/>
                </a:xfrm>
              </p:grpSpPr>
              <p:sp>
                <p:nvSpPr>
                  <p:cNvPr id="6180"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1"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82"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56"/>
                <p:cNvGrpSpPr>
                  <a:grpSpLocks/>
                </p:cNvGrpSpPr>
                <p:nvPr/>
              </p:nvGrpSpPr>
              <p:grpSpPr bwMode="auto">
                <a:xfrm>
                  <a:off x="3072" y="1976"/>
                  <a:ext cx="576" cy="840"/>
                  <a:chOff x="3072" y="1976"/>
                  <a:chExt cx="576" cy="840"/>
                </a:xfrm>
              </p:grpSpPr>
              <p:sp>
                <p:nvSpPr>
                  <p:cNvPr id="6177"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8"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9"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60"/>
                <p:cNvGrpSpPr>
                  <a:grpSpLocks/>
                </p:cNvGrpSpPr>
                <p:nvPr/>
              </p:nvGrpSpPr>
              <p:grpSpPr bwMode="auto">
                <a:xfrm>
                  <a:off x="2992" y="1984"/>
                  <a:ext cx="1184" cy="992"/>
                  <a:chOff x="2992" y="1984"/>
                  <a:chExt cx="1184" cy="992"/>
                </a:xfrm>
              </p:grpSpPr>
              <p:sp>
                <p:nvSpPr>
                  <p:cNvPr id="6174"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5"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6"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4"/>
                <p:cNvGrpSpPr>
                  <a:grpSpLocks/>
                </p:cNvGrpSpPr>
                <p:nvPr/>
              </p:nvGrpSpPr>
              <p:grpSpPr bwMode="auto">
                <a:xfrm>
                  <a:off x="2064" y="1984"/>
                  <a:ext cx="528" cy="848"/>
                  <a:chOff x="2064" y="1984"/>
                  <a:chExt cx="528" cy="848"/>
                </a:xfrm>
              </p:grpSpPr>
              <p:sp>
                <p:nvSpPr>
                  <p:cNvPr id="6172"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3"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4" name="Group 68"/>
                <p:cNvGrpSpPr>
                  <a:grpSpLocks/>
                </p:cNvGrpSpPr>
                <p:nvPr/>
              </p:nvGrpSpPr>
              <p:grpSpPr bwMode="auto">
                <a:xfrm>
                  <a:off x="1552" y="1970"/>
                  <a:ext cx="1115" cy="1006"/>
                  <a:chOff x="1552" y="1970"/>
                  <a:chExt cx="1115" cy="1006"/>
                </a:xfrm>
              </p:grpSpPr>
              <p:sp>
                <p:nvSpPr>
                  <p:cNvPr id="6169"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0"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6171"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5" name="Group 72"/>
              <p:cNvGrpSpPr>
                <a:grpSpLocks/>
              </p:cNvGrpSpPr>
              <p:nvPr/>
            </p:nvGrpSpPr>
            <p:grpSpPr bwMode="auto">
              <a:xfrm>
                <a:off x="2064" y="2544"/>
                <a:ext cx="432" cy="523"/>
                <a:chOff x="288" y="1440"/>
                <a:chExt cx="432" cy="523"/>
              </a:xfrm>
            </p:grpSpPr>
            <p:sp>
              <p:nvSpPr>
                <p:cNvPr id="6156"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57"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58"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59"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60"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61"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6162"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6153"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cxnSp>
        <p:nvCxnSpPr>
          <p:cNvPr id="6151" name="Straight Connector 171"/>
          <p:cNvCxnSpPr>
            <a:cxnSpLocks noChangeShapeType="1"/>
          </p:cNvCxnSpPr>
          <p:nvPr/>
        </p:nvCxnSpPr>
        <p:spPr bwMode="auto">
          <a:xfrm>
            <a:off x="1549400" y="2970213"/>
            <a:ext cx="5715000" cy="1587"/>
          </a:xfrm>
          <a:prstGeom prst="line">
            <a:avLst/>
          </a:prstGeom>
          <a:noFill/>
          <a:ln w="19050" algn="ctr">
            <a:solidFill>
              <a:schemeClr val="bg2"/>
            </a:solidFill>
            <a:prstDash val="dash"/>
            <a:round/>
            <a:headEnd/>
            <a:tailEnd/>
          </a:ln>
        </p:spPr>
      </p:cxnSp>
    </p:spTree>
    <p:custDataLst>
      <p:tags r:id="rId1"/>
    </p:custDataLst>
  </p:cSld>
  <p:clrMapOvr>
    <a:masterClrMapping/>
  </p:clrMapOvr>
  <p:transition advTm="3690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1676400"/>
          <a:ext cx="8001000" cy="3291840"/>
        </p:xfrm>
        <a:graphic>
          <a:graphicData uri="http://schemas.openxmlformats.org/drawingml/2006/table">
            <a:tbl>
              <a:tblPr firstRow="1" bandRow="1">
                <a:tableStyleId>{5C22544A-7EE6-4342-B048-85BDC9FD1C3A}</a:tableStyleId>
              </a:tblPr>
              <a:tblGrid>
                <a:gridCol w="1901228"/>
                <a:gridCol w="3010277"/>
                <a:gridCol w="3089495"/>
              </a:tblGrid>
              <a:tr h="71755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2400" dirty="0" smtClean="0">
                          <a:latin typeface="Arial" pitchFamily="34" charset="0"/>
                          <a:cs typeface="Arial" pitchFamily="34" charset="0"/>
                        </a:rPr>
                        <a:t>Electrical packet switching</a:t>
                      </a:r>
                      <a:endParaRPr lang="en-US" sz="2400"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sz="2400" dirty="0" smtClean="0">
                          <a:latin typeface="Arial" pitchFamily="34" charset="0"/>
                          <a:cs typeface="Arial" pitchFamily="34" charset="0"/>
                        </a:rPr>
                        <a:t>Optical circuit switching</a:t>
                      </a:r>
                      <a:endParaRPr lang="en-US" sz="24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717550">
                <a:tc>
                  <a:txBody>
                    <a:bodyPr/>
                    <a:lstStyle/>
                    <a:p>
                      <a:pPr algn="ctr"/>
                      <a:r>
                        <a:rPr lang="en-US" sz="2400" dirty="0" smtClean="0">
                          <a:latin typeface="Arial" pitchFamily="34" charset="0"/>
                          <a:cs typeface="Arial" pitchFamily="34" charset="0"/>
                        </a:rPr>
                        <a:t>Switching</a:t>
                      </a:r>
                      <a:r>
                        <a:rPr lang="en-US" sz="2400" baseline="0" dirty="0" smtClean="0">
                          <a:latin typeface="Arial" pitchFamily="34" charset="0"/>
                          <a:cs typeface="Arial" pitchFamily="34" charset="0"/>
                        </a:rPr>
                        <a:t> technology</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latin typeface="Arial" pitchFamily="34" charset="0"/>
                          <a:cs typeface="Arial" pitchFamily="34" charset="0"/>
                        </a:rPr>
                        <a:t>Store and forward</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Circuit switching</a:t>
                      </a:r>
                      <a:endParaRPr lang="en-US" sz="20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r>
              <a:tr h="717550">
                <a:tc>
                  <a:txBody>
                    <a:bodyPr/>
                    <a:lstStyle/>
                    <a:p>
                      <a:pPr algn="ctr"/>
                      <a:r>
                        <a:rPr lang="en-US" sz="2400" dirty="0" smtClean="0">
                          <a:latin typeface="Arial" pitchFamily="34" charset="0"/>
                          <a:cs typeface="Arial" pitchFamily="34" charset="0"/>
                        </a:rPr>
                        <a:t>Switching capacity</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tcPr>
                </a:tc>
                <a:tc>
                  <a:txBody>
                    <a:bodyPr/>
                    <a:lstStyle/>
                    <a:p>
                      <a:pPr algn="ctr"/>
                      <a:endParaRPr lang="en-US" sz="2000" dirty="0">
                        <a:latin typeface="Arial" pitchFamily="34" charset="0"/>
                        <a:cs typeface="Arial" pitchFamily="34" charset="0"/>
                      </a:endParaRPr>
                    </a:p>
                  </a:txBody>
                  <a:tcPr/>
                </a:tc>
                <a:tc>
                  <a:txBody>
                    <a:bodyPr/>
                    <a:lstStyle/>
                    <a:p>
                      <a:pPr algn="ctr"/>
                      <a:endParaRPr lang="en-US" sz="20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r>
              <a:tr h="717550">
                <a:tc>
                  <a:txBody>
                    <a:bodyPr/>
                    <a:lstStyle/>
                    <a:p>
                      <a:pPr algn="ctr"/>
                      <a:r>
                        <a:rPr lang="en-US" sz="2400" dirty="0" smtClean="0">
                          <a:latin typeface="Arial" pitchFamily="34" charset="0"/>
                          <a:cs typeface="Arial" pitchFamily="34" charset="0"/>
                        </a:rPr>
                        <a:t>Switching time</a:t>
                      </a:r>
                      <a:endParaRPr lang="en-US" sz="2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latin typeface="Arial" pitchFamily="34" charset="0"/>
                        <a:cs typeface="Arial"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dirty="0">
                        <a:solidFill>
                          <a:srgbClr val="FF0000"/>
                        </a:solidFill>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sz="3200" dirty="0" smtClean="0"/>
              <a:t>Optical circuit switching </a:t>
            </a:r>
            <a:r>
              <a:rPr lang="en-US" sz="3200" dirty="0" err="1" smtClean="0"/>
              <a:t>v.s</a:t>
            </a:r>
            <a:r>
              <a:rPr lang="en-US" sz="3200" dirty="0" smtClean="0"/>
              <a:t>. </a:t>
            </a:r>
            <a:br>
              <a:rPr lang="en-US" sz="3200" dirty="0" smtClean="0"/>
            </a:br>
            <a:r>
              <a:rPr lang="en-US" sz="3200" dirty="0" smtClean="0"/>
              <a:t>			Electrical packet switching</a:t>
            </a:r>
            <a:endParaRPr lang="en-US" sz="3200" dirty="0"/>
          </a:p>
        </p:txBody>
      </p:sp>
      <p:sp>
        <p:nvSpPr>
          <p:cNvPr id="4" name="Slide Number Placeholder 3"/>
          <p:cNvSpPr>
            <a:spLocks noGrp="1"/>
          </p:cNvSpPr>
          <p:nvPr>
            <p:ph type="sldNum" sz="quarter" idx="10"/>
          </p:nvPr>
        </p:nvSpPr>
        <p:spPr>
          <a:xfrm>
            <a:off x="6705600" y="6400800"/>
            <a:ext cx="1905000" cy="457200"/>
          </a:xfrm>
        </p:spPr>
        <p:txBody>
          <a:bodyPr/>
          <a:lstStyle/>
          <a:p>
            <a:pPr>
              <a:defRPr/>
            </a:pPr>
            <a:fld id="{AEED8FCB-15C7-4006-B9C1-EA78C91A275B}" type="slidenum">
              <a:rPr lang="en-GB" smtClean="0"/>
              <a:pPr>
                <a:defRPr/>
              </a:pPr>
              <a:t>19</a:t>
            </a:fld>
            <a:endParaRPr lang="en-GB"/>
          </a:p>
        </p:txBody>
      </p:sp>
      <p:grpSp>
        <p:nvGrpSpPr>
          <p:cNvPr id="3" name="Group 22"/>
          <p:cNvGrpSpPr/>
          <p:nvPr/>
        </p:nvGrpSpPr>
        <p:grpSpPr>
          <a:xfrm>
            <a:off x="2438400" y="3365863"/>
            <a:ext cx="6389915" cy="775063"/>
            <a:chOff x="2438400" y="3365863"/>
            <a:chExt cx="6389915" cy="775063"/>
          </a:xfrm>
        </p:grpSpPr>
        <p:sp>
          <p:nvSpPr>
            <p:cNvPr id="21" name="Content Placeholder 2"/>
            <p:cNvSpPr txBox="1">
              <a:spLocks/>
            </p:cNvSpPr>
            <p:nvPr/>
          </p:nvSpPr>
          <p:spPr bwMode="auto">
            <a:xfrm>
              <a:off x="2438400" y="3365863"/>
              <a:ext cx="3048000" cy="762000"/>
            </a:xfrm>
            <a:prstGeom prst="rect">
              <a:avLst/>
            </a:prstGeom>
            <a:noFill/>
            <a:ln w="9525">
              <a:noFill/>
              <a:miter lim="800000"/>
              <a:headEnd/>
              <a:tailEnd/>
            </a:ln>
          </p:spPr>
          <p:txBody>
            <a:bodyPr/>
            <a:lstStyle/>
            <a:p>
              <a:pPr algn="ctr" defTabSz="914400" eaLnBrk="0" fontAlgn="base" hangingPunct="0">
                <a:spcBef>
                  <a:spcPct val="0"/>
                </a:spcBef>
                <a:spcAft>
                  <a:spcPct val="0"/>
                </a:spcAft>
              </a:pPr>
              <a:r>
                <a:rPr lang="en-US" sz="2000" dirty="0">
                  <a:solidFill>
                    <a:srgbClr val="FF0000"/>
                  </a:solidFill>
                  <a:latin typeface="Arial" pitchFamily="34" charset="0"/>
                  <a:ea typeface="宋体" pitchFamily="2" charset="-122"/>
                  <a:cs typeface="Arial" pitchFamily="34" charset="0"/>
                </a:rPr>
                <a:t>16x40Gbps</a:t>
              </a:r>
              <a:r>
                <a:rPr lang="en-US" sz="2000" dirty="0">
                  <a:solidFill>
                    <a:srgbClr val="000000"/>
                  </a:solidFill>
                  <a:latin typeface="Arial" pitchFamily="34" charset="0"/>
                  <a:ea typeface="宋体" pitchFamily="2" charset="-122"/>
                  <a:cs typeface="Arial" pitchFamily="34" charset="0"/>
                </a:rPr>
                <a:t> at high end </a:t>
              </a:r>
            </a:p>
            <a:p>
              <a:pPr algn="ctr" defTabSz="914400" eaLnBrk="0" fontAlgn="base" hangingPunct="0">
                <a:spcBef>
                  <a:spcPct val="0"/>
                </a:spcBef>
                <a:spcAft>
                  <a:spcPct val="0"/>
                </a:spcAft>
              </a:pPr>
              <a:r>
                <a:rPr lang="en-US" sz="2000" dirty="0">
                  <a:solidFill>
                    <a:srgbClr val="000000"/>
                  </a:solidFill>
                  <a:latin typeface="Arial" pitchFamily="34" charset="0"/>
                  <a:ea typeface="宋体" pitchFamily="2" charset="-122"/>
                  <a:cs typeface="Arial" pitchFamily="34" charset="0"/>
                </a:rPr>
                <a:t>e.g. Cisco CRS-1</a:t>
              </a:r>
              <a:endParaRPr lang="en-US" sz="2000" kern="0" dirty="0">
                <a:solidFill>
                  <a:srgbClr val="000000"/>
                </a:solidFill>
                <a:latin typeface="Arial" pitchFamily="34" charset="0"/>
                <a:ea typeface="宋体" pitchFamily="2" charset="-122"/>
                <a:cs typeface="Arial" pitchFamily="34" charset="0"/>
              </a:endParaRPr>
            </a:p>
          </p:txBody>
        </p:sp>
        <p:sp>
          <p:nvSpPr>
            <p:cNvPr id="22" name="Content Placeholder 2"/>
            <p:cNvSpPr txBox="1">
              <a:spLocks/>
            </p:cNvSpPr>
            <p:nvPr/>
          </p:nvSpPr>
          <p:spPr bwMode="auto">
            <a:xfrm>
              <a:off x="5170715" y="3378926"/>
              <a:ext cx="3657600" cy="762000"/>
            </a:xfrm>
            <a:prstGeom prst="rect">
              <a:avLst/>
            </a:prstGeom>
            <a:noFill/>
            <a:ln w="9525">
              <a:noFill/>
              <a:miter lim="800000"/>
              <a:headEnd/>
              <a:tailEnd/>
            </a:ln>
          </p:spPr>
          <p:txBody>
            <a:bodyPr/>
            <a:lstStyle/>
            <a:p>
              <a:pPr algn="ctr" defTabSz="914400" eaLnBrk="0" fontAlgn="base" hangingPunct="0">
                <a:spcBef>
                  <a:spcPct val="0"/>
                </a:spcBef>
                <a:spcAft>
                  <a:spcPct val="0"/>
                </a:spcAft>
              </a:pPr>
              <a:r>
                <a:rPr lang="en-US" sz="2000" dirty="0">
                  <a:solidFill>
                    <a:srgbClr val="FF0000"/>
                  </a:solidFill>
                  <a:latin typeface="Arial" pitchFamily="34" charset="0"/>
                  <a:ea typeface="宋体" pitchFamily="2" charset="-122"/>
                  <a:cs typeface="Arial" pitchFamily="34" charset="0"/>
                </a:rPr>
                <a:t>320x100Gbps</a:t>
              </a:r>
              <a:r>
                <a:rPr lang="en-US" sz="2000" dirty="0">
                  <a:solidFill>
                    <a:srgbClr val="000000"/>
                  </a:solidFill>
                  <a:latin typeface="Arial" pitchFamily="34" charset="0"/>
                  <a:ea typeface="宋体" pitchFamily="2" charset="-122"/>
                  <a:cs typeface="Arial" pitchFamily="34" charset="0"/>
                </a:rPr>
                <a:t> on market,    e.g. </a:t>
              </a:r>
              <a:r>
                <a:rPr lang="en-US" sz="2000" dirty="0" err="1">
                  <a:solidFill>
                    <a:srgbClr val="000000"/>
                  </a:solidFill>
                  <a:latin typeface="Arial" pitchFamily="34" charset="0"/>
                  <a:ea typeface="宋体" pitchFamily="2" charset="-122"/>
                  <a:cs typeface="Arial" pitchFamily="34" charset="0"/>
                </a:rPr>
                <a:t>Calient</a:t>
              </a:r>
              <a:r>
                <a:rPr lang="en-US" sz="2000" dirty="0">
                  <a:solidFill>
                    <a:srgbClr val="000000"/>
                  </a:solidFill>
                  <a:latin typeface="Arial" pitchFamily="34" charset="0"/>
                  <a:ea typeface="宋体" pitchFamily="2" charset="-122"/>
                  <a:cs typeface="Arial" pitchFamily="34" charset="0"/>
                </a:rPr>
                <a:t> </a:t>
              </a:r>
              <a:r>
                <a:rPr lang="en-US" sz="2000" dirty="0" err="1">
                  <a:solidFill>
                    <a:srgbClr val="000000"/>
                  </a:solidFill>
                  <a:latin typeface="Arial" pitchFamily="34" charset="0"/>
                  <a:ea typeface="宋体" pitchFamily="2" charset="-122"/>
                  <a:cs typeface="Arial" pitchFamily="34" charset="0"/>
                </a:rPr>
                <a:t>FiberConnect</a:t>
              </a:r>
              <a:r>
                <a:rPr lang="en-US" sz="2000" dirty="0">
                  <a:solidFill>
                    <a:srgbClr val="000000"/>
                  </a:solidFill>
                  <a:latin typeface="Arial" pitchFamily="34" charset="0"/>
                  <a:ea typeface="宋体" pitchFamily="2" charset="-122"/>
                  <a:cs typeface="Arial" pitchFamily="34" charset="0"/>
                </a:rPr>
                <a:t> </a:t>
              </a:r>
              <a:endParaRPr lang="en-US" sz="2000" dirty="0">
                <a:solidFill>
                  <a:srgbClr val="000000"/>
                </a:solidFill>
                <a:latin typeface="Arial" pitchFamily="34" charset="0"/>
                <a:ea typeface="宋体" pitchFamily="2" charset="-122"/>
                <a:cs typeface="Arial" pitchFamily="34" charset="0"/>
              </a:endParaRPr>
            </a:p>
          </p:txBody>
        </p:sp>
      </p:grpSp>
      <p:grpSp>
        <p:nvGrpSpPr>
          <p:cNvPr id="7" name="Group 26"/>
          <p:cNvGrpSpPr/>
          <p:nvPr/>
        </p:nvGrpSpPr>
        <p:grpSpPr>
          <a:xfrm>
            <a:off x="2438400" y="4191000"/>
            <a:ext cx="6045926" cy="762000"/>
            <a:chOff x="2438400" y="4191000"/>
            <a:chExt cx="6045926" cy="762000"/>
          </a:xfrm>
        </p:grpSpPr>
        <p:sp>
          <p:nvSpPr>
            <p:cNvPr id="24" name="Content Placeholder 2"/>
            <p:cNvSpPr txBox="1">
              <a:spLocks/>
            </p:cNvSpPr>
            <p:nvPr/>
          </p:nvSpPr>
          <p:spPr bwMode="auto">
            <a:xfrm>
              <a:off x="2438400" y="4191000"/>
              <a:ext cx="3048000" cy="762000"/>
            </a:xfrm>
            <a:prstGeom prst="rect">
              <a:avLst/>
            </a:prstGeom>
            <a:noFill/>
            <a:ln w="9525">
              <a:noFill/>
              <a:miter lim="800000"/>
              <a:headEnd/>
              <a:tailEnd/>
            </a:ln>
          </p:spPr>
          <p:txBody>
            <a:bodyPr/>
            <a:lstStyle/>
            <a:p>
              <a:pPr algn="ctr" defTabSz="914400" eaLnBrk="0" fontAlgn="base" hangingPunct="0">
                <a:spcBef>
                  <a:spcPct val="0"/>
                </a:spcBef>
                <a:spcAft>
                  <a:spcPct val="0"/>
                </a:spcAft>
              </a:pPr>
              <a:r>
                <a:rPr lang="en-US" sz="2000" dirty="0">
                  <a:solidFill>
                    <a:srgbClr val="FF0000"/>
                  </a:solidFill>
                  <a:latin typeface="Arial" pitchFamily="34" charset="0"/>
                  <a:ea typeface="宋体" pitchFamily="2" charset="-122"/>
                  <a:cs typeface="Arial" pitchFamily="34" charset="0"/>
                </a:rPr>
                <a:t>Packet</a:t>
              </a:r>
              <a:r>
                <a:rPr lang="en-US" sz="2000" dirty="0">
                  <a:solidFill>
                    <a:srgbClr val="000000"/>
                  </a:solidFill>
                  <a:latin typeface="Arial" pitchFamily="34" charset="0"/>
                  <a:ea typeface="宋体" pitchFamily="2" charset="-122"/>
                  <a:cs typeface="Arial" pitchFamily="34" charset="0"/>
                </a:rPr>
                <a:t> granularity</a:t>
              </a:r>
              <a:endParaRPr lang="en-US" sz="2000" kern="0" dirty="0">
                <a:solidFill>
                  <a:srgbClr val="000000"/>
                </a:solidFill>
                <a:latin typeface="Arial" pitchFamily="34" charset="0"/>
                <a:ea typeface="宋体" pitchFamily="2" charset="-122"/>
                <a:cs typeface="Arial" pitchFamily="34" charset="0"/>
              </a:endParaRPr>
            </a:p>
          </p:txBody>
        </p:sp>
        <p:sp>
          <p:nvSpPr>
            <p:cNvPr id="26" name="Content Placeholder 2"/>
            <p:cNvSpPr txBox="1">
              <a:spLocks/>
            </p:cNvSpPr>
            <p:nvPr/>
          </p:nvSpPr>
          <p:spPr bwMode="auto">
            <a:xfrm>
              <a:off x="5436326" y="4191000"/>
              <a:ext cx="3048000" cy="762000"/>
            </a:xfrm>
            <a:prstGeom prst="rect">
              <a:avLst/>
            </a:prstGeom>
            <a:noFill/>
            <a:ln w="9525">
              <a:noFill/>
              <a:miter lim="800000"/>
              <a:headEnd/>
              <a:tailEnd/>
            </a:ln>
          </p:spPr>
          <p:txBody>
            <a:bodyPr/>
            <a:lstStyle/>
            <a:p>
              <a:pPr algn="ctr" defTabSz="914400" eaLnBrk="0" fontAlgn="base" hangingPunct="0">
                <a:spcBef>
                  <a:spcPct val="0"/>
                </a:spcBef>
                <a:spcAft>
                  <a:spcPct val="0"/>
                </a:spcAft>
              </a:pPr>
              <a:r>
                <a:rPr lang="en-US" sz="2000" kern="0" dirty="0">
                  <a:solidFill>
                    <a:srgbClr val="000000"/>
                  </a:solidFill>
                  <a:latin typeface="Arial" pitchFamily="34" charset="0"/>
                  <a:ea typeface="宋体" pitchFamily="2" charset="-122"/>
                  <a:cs typeface="Arial" pitchFamily="34" charset="0"/>
                </a:rPr>
                <a:t>Less than </a:t>
              </a:r>
              <a:r>
                <a:rPr lang="en-US" sz="2000" kern="0" dirty="0">
                  <a:solidFill>
                    <a:srgbClr val="FF0000"/>
                  </a:solidFill>
                  <a:latin typeface="Arial" pitchFamily="34" charset="0"/>
                  <a:ea typeface="宋体" pitchFamily="2" charset="-122"/>
                  <a:cs typeface="Arial" pitchFamily="34" charset="0"/>
                </a:rPr>
                <a:t>10ms</a:t>
              </a:r>
              <a:endParaRPr lang="en-US" sz="2000" kern="0" dirty="0">
                <a:solidFill>
                  <a:srgbClr val="000000"/>
                </a:solidFill>
                <a:latin typeface="Arial" pitchFamily="34" charset="0"/>
                <a:ea typeface="宋体" pitchFamily="2" charset="-122"/>
                <a:cs typeface="Arial" pitchFamily="34" charset="0"/>
              </a:endParaRPr>
            </a:p>
          </p:txBody>
        </p:sp>
      </p:grpSp>
      <p:grpSp>
        <p:nvGrpSpPr>
          <p:cNvPr id="10" name="Group 9"/>
          <p:cNvGrpSpPr/>
          <p:nvPr/>
        </p:nvGrpSpPr>
        <p:grpSpPr>
          <a:xfrm>
            <a:off x="2667000" y="3124200"/>
            <a:ext cx="5486400" cy="3200400"/>
            <a:chOff x="2514600" y="3048000"/>
            <a:chExt cx="5486400" cy="3200400"/>
          </a:xfrm>
        </p:grpSpPr>
        <p:sp>
          <p:nvSpPr>
            <p:cNvPr id="8" name="Rounded Rectangular Callout 7"/>
            <p:cNvSpPr/>
            <p:nvPr/>
          </p:nvSpPr>
          <p:spPr bwMode="auto">
            <a:xfrm>
              <a:off x="2514600" y="3048000"/>
              <a:ext cx="5486400" cy="3200400"/>
            </a:xfrm>
            <a:prstGeom prst="wedgeRoundRectCallout">
              <a:avLst>
                <a:gd name="adj1" fmla="val 27672"/>
                <a:gd name="adj2" fmla="val -57946"/>
                <a:gd name="adj3" fmla="val 16667"/>
              </a:avLst>
            </a:prstGeom>
            <a:ln>
              <a:headEnd/>
              <a:tailEnd/>
            </a:ln>
          </p:spPr>
          <p:style>
            <a:lnRef idx="1">
              <a:schemeClr val="accent5"/>
            </a:lnRef>
            <a:fillRef idx="3">
              <a:schemeClr val="accent5"/>
            </a:fillRef>
            <a:effectRef idx="2">
              <a:schemeClr val="accent5"/>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pic>
          <p:nvPicPr>
            <p:cNvPr id="6" name="Picture 6" descr="D:\research\data-center\HotNets\mems.JPG"/>
            <p:cNvPicPr>
              <a:picLocks noChangeAspect="1" noChangeArrowheads="1"/>
            </p:cNvPicPr>
            <p:nvPr/>
          </p:nvPicPr>
          <p:blipFill>
            <a:blip r:embed="rId4"/>
            <a:srcRect/>
            <a:stretch>
              <a:fillRect/>
            </a:stretch>
          </p:blipFill>
          <p:spPr bwMode="auto">
            <a:xfrm>
              <a:off x="2743200" y="3276600"/>
              <a:ext cx="5029200" cy="2438400"/>
            </a:xfrm>
            <a:prstGeom prst="rect">
              <a:avLst/>
            </a:prstGeom>
            <a:ln>
              <a:noFill/>
            </a:ln>
            <a:effectLst>
              <a:outerShdw blurRad="292100" dist="139700" dir="2700000" algn="tl" rotWithShape="0">
                <a:srgbClr val="333333">
                  <a:alpha val="65000"/>
                </a:srgbClr>
              </a:outerShdw>
            </a:effectLst>
          </p:spPr>
        </p:pic>
        <p:sp>
          <p:nvSpPr>
            <p:cNvPr id="9" name="Content Placeholder 2"/>
            <p:cNvSpPr txBox="1">
              <a:spLocks/>
            </p:cNvSpPr>
            <p:nvPr/>
          </p:nvSpPr>
          <p:spPr bwMode="auto">
            <a:xfrm>
              <a:off x="3962400" y="5867400"/>
              <a:ext cx="3352800" cy="381000"/>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None/>
                <a:defRPr/>
              </a:pPr>
              <a:r>
                <a:rPr lang="en-US" sz="2000" kern="0" dirty="0">
                  <a:solidFill>
                    <a:srgbClr val="000000"/>
                  </a:solidFill>
                  <a:latin typeface="Arial" pitchFamily="34" charset="0"/>
                  <a:ea typeface="宋体" pitchFamily="2" charset="-122"/>
                  <a:cs typeface="Arial" pitchFamily="34" charset="0"/>
                </a:rPr>
                <a:t>e.g.  MEMS optical switch</a:t>
              </a:r>
              <a:endParaRPr lang="en-US" sz="2000" kern="0" dirty="0">
                <a:solidFill>
                  <a:srgbClr val="000000"/>
                </a:solidFill>
                <a:latin typeface="Arial" pitchFamily="34" charset="0"/>
                <a:ea typeface="宋体" pitchFamily="2" charset="-122"/>
                <a:cs typeface="Arial" pitchFamily="34" charset="0"/>
              </a:endParaRPr>
            </a:p>
          </p:txBody>
        </p:sp>
      </p:grpSp>
      <p:cxnSp>
        <p:nvCxnSpPr>
          <p:cNvPr id="12" name="Straight Connector 11"/>
          <p:cNvCxnSpPr/>
          <p:nvPr/>
        </p:nvCxnSpPr>
        <p:spPr bwMode="auto">
          <a:xfrm flipV="1">
            <a:off x="4713515" y="3531326"/>
            <a:ext cx="838200" cy="228600"/>
          </a:xfrm>
          <a:prstGeom prst="line">
            <a:avLst/>
          </a:prstGeom>
          <a:noFill/>
          <a:ln w="63500" cap="flat" cmpd="sng" algn="ctr">
            <a:solidFill>
              <a:schemeClr val="bg1"/>
            </a:solidFill>
            <a:prstDash val="solid"/>
            <a:round/>
            <a:headEnd type="none" w="med" len="med"/>
            <a:tailEnd type="stealth" w="med" len="med"/>
          </a:ln>
          <a:effectLst/>
        </p:spPr>
      </p:cxnSp>
      <p:cxnSp>
        <p:nvCxnSpPr>
          <p:cNvPr id="14" name="Straight Connector 13"/>
          <p:cNvCxnSpPr/>
          <p:nvPr/>
        </p:nvCxnSpPr>
        <p:spPr bwMode="auto">
          <a:xfrm rot="5400000">
            <a:off x="4523015" y="3798026"/>
            <a:ext cx="1295400" cy="762000"/>
          </a:xfrm>
          <a:prstGeom prst="line">
            <a:avLst/>
          </a:prstGeom>
          <a:noFill/>
          <a:ln w="63500" cap="flat" cmpd="sng" algn="ctr">
            <a:solidFill>
              <a:schemeClr val="bg1"/>
            </a:solidFill>
            <a:prstDash val="solid"/>
            <a:round/>
            <a:headEnd type="none" w="med" len="med"/>
            <a:tailEnd type="stealth" w="med" len="med"/>
          </a:ln>
          <a:effectLst/>
        </p:spPr>
      </p:cxnSp>
      <p:cxnSp>
        <p:nvCxnSpPr>
          <p:cNvPr id="16" name="Straight Connector 15"/>
          <p:cNvCxnSpPr/>
          <p:nvPr/>
        </p:nvCxnSpPr>
        <p:spPr bwMode="auto">
          <a:xfrm flipV="1">
            <a:off x="4865915" y="4598126"/>
            <a:ext cx="1143000" cy="304800"/>
          </a:xfrm>
          <a:prstGeom prst="line">
            <a:avLst/>
          </a:prstGeom>
          <a:noFill/>
          <a:ln w="63500" cap="flat" cmpd="sng" algn="ctr">
            <a:solidFill>
              <a:schemeClr val="bg1"/>
            </a:solidFill>
            <a:prstDash val="solid"/>
            <a:round/>
            <a:headEnd type="none" w="med" len="med"/>
            <a:tailEnd type="stealth" w="med" len="med"/>
          </a:ln>
          <a:effectLst/>
        </p:spPr>
      </p:cxnSp>
    </p:spTree>
    <p:custDataLst>
      <p:tags r:id="rId1"/>
    </p:custDataLst>
  </p:cSld>
  <p:clrMapOvr>
    <a:masterClrMapping/>
  </p:clrMapOvr>
  <p:transition advTm="8112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nodeType="after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par>
                          <p:cTn id="31" fill="hold">
                            <p:stCondLst>
                              <p:cond delay="0"/>
                            </p:stCondLst>
                            <p:childTnLst>
                              <p:par>
                                <p:cTn id="32" presetID="1" presetClass="exit" presetSubtype="0" fill="hold" nodeType="afterEffect">
                                  <p:stCondLst>
                                    <p:cond delay="0"/>
                                  </p:stCondLst>
                                  <p:childTnLst>
                                    <p:set>
                                      <p:cBhvr>
                                        <p:cTn id="33" dur="1" fill="hold">
                                          <p:stCondLst>
                                            <p:cond delay="0"/>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PortLand</a:t>
            </a:r>
            <a:r>
              <a:rPr lang="en-US" dirty="0" smtClean="0"/>
              <a:t>: Scalable, fault-tolerant L-</a:t>
            </a:r>
            <a:r>
              <a:rPr lang="en-US" smtClean="0"/>
              <a:t>2 network</a:t>
            </a:r>
          </a:p>
          <a:p>
            <a:endParaRPr lang="en-US" dirty="0" smtClean="0"/>
          </a:p>
          <a:p>
            <a:r>
              <a:rPr lang="en-US" dirty="0" err="1" smtClean="0"/>
              <a:t>c</a:t>
            </a:r>
            <a:r>
              <a:rPr lang="en-US" dirty="0" smtClean="0"/>
              <a:t>-through: Augmenting </a:t>
            </a:r>
            <a:r>
              <a:rPr lang="en-US" dirty="0" err="1" smtClean="0"/>
              <a:t>DCs</a:t>
            </a:r>
            <a:r>
              <a:rPr lang="en-US" dirty="0" smtClean="0"/>
              <a:t> with an optical circuit switch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534F502F-669C-44E4-85FB-783A5565AE65}" type="slidenum">
              <a:rPr lang="en-GB" smtClean="0">
                <a:latin typeface="Arial" charset="0"/>
                <a:cs typeface="Arial" charset="0"/>
              </a:rPr>
              <a:pPr/>
              <a:t>20</a:t>
            </a:fld>
            <a:endParaRPr lang="en-GB" smtClean="0">
              <a:latin typeface="Arial" charset="0"/>
              <a:cs typeface="Arial" charset="0"/>
            </a:endParaRPr>
          </a:p>
        </p:txBody>
      </p:sp>
      <p:sp>
        <p:nvSpPr>
          <p:cNvPr id="271362" name="Rectangle 2"/>
          <p:cNvSpPr>
            <a:spLocks noGrp="1" noChangeArrowheads="1"/>
          </p:cNvSpPr>
          <p:nvPr>
            <p:ph type="title"/>
          </p:nvPr>
        </p:nvSpPr>
        <p:spPr>
          <a:xfrm>
            <a:off x="990600" y="76200"/>
            <a:ext cx="8458200" cy="990600"/>
          </a:xfrm>
        </p:spPr>
        <p:txBody>
          <a:bodyPr/>
          <a:lstStyle/>
          <a:p>
            <a:pPr>
              <a:defRPr/>
            </a:pPr>
            <a:r>
              <a:rPr lang="en-US" altLang="zh-CN" sz="3200" dirty="0" smtClean="0">
                <a:ea typeface="宋体" pitchFamily="2" charset="-122"/>
              </a:rPr>
              <a:t>Optical circuit switching is promising despite slow switching time </a:t>
            </a:r>
            <a:endParaRPr lang="en-US" altLang="zh-CN" sz="3200" dirty="0">
              <a:ea typeface="宋体" pitchFamily="2" charset="-122"/>
            </a:endParaRPr>
          </a:p>
        </p:txBody>
      </p:sp>
      <p:sp>
        <p:nvSpPr>
          <p:cNvPr id="271364" name="AutoShape 4"/>
          <p:cNvSpPr>
            <a:spLocks noChangeArrowheads="1"/>
          </p:cNvSpPr>
          <p:nvPr/>
        </p:nvSpPr>
        <p:spPr bwMode="auto">
          <a:xfrm>
            <a:off x="762000" y="5334000"/>
            <a:ext cx="7620000" cy="76200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r>
              <a:rPr lang="en-US" altLang="zh-CN" sz="2400" b="1" dirty="0">
                <a:solidFill>
                  <a:srgbClr val="FFFFFF"/>
                </a:solidFill>
                <a:latin typeface="Arial" pitchFamily="34" charset="0"/>
                <a:cs typeface="Arial" pitchFamily="34" charset="0"/>
              </a:rPr>
              <a:t>Full bisection bandwidth at packet granularity</a:t>
            </a:r>
          </a:p>
          <a:p>
            <a:pPr algn="ctr" defTabSz="914400" eaLnBrk="0" fontAlgn="base" hangingPunct="0">
              <a:spcBef>
                <a:spcPct val="0"/>
              </a:spcBef>
              <a:spcAft>
                <a:spcPct val="0"/>
              </a:spcAft>
              <a:defRPr/>
            </a:pPr>
            <a:r>
              <a:rPr lang="en-US" altLang="zh-CN" sz="2400" b="1" dirty="0">
                <a:solidFill>
                  <a:srgbClr val="FFFFFF"/>
                </a:solidFill>
                <a:latin typeface="Arial" pitchFamily="34" charset="0"/>
                <a:cs typeface="Arial" pitchFamily="34" charset="0"/>
              </a:rPr>
              <a:t>may not be necessary</a:t>
            </a:r>
          </a:p>
        </p:txBody>
      </p:sp>
      <p:sp>
        <p:nvSpPr>
          <p:cNvPr id="8199" name="Rectangle 263"/>
          <p:cNvSpPr>
            <a:spLocks noChangeArrowheads="1"/>
          </p:cNvSpPr>
          <p:nvPr/>
        </p:nvSpPr>
        <p:spPr bwMode="auto">
          <a:xfrm>
            <a:off x="862013" y="3505200"/>
            <a:ext cx="7880350" cy="838200"/>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0000"/>
                </a:solidFill>
                <a:latin typeface="Arial" charset="0"/>
                <a:ea typeface="宋体" pitchFamily="2" charset="-122"/>
                <a:cs typeface="Arial" charset="0"/>
              </a:rPr>
              <a:t>[WREN09]: </a:t>
            </a:r>
            <a:r>
              <a:rPr lang="en-US" altLang="zh-CN" sz="2400" i="1" dirty="0">
                <a:solidFill>
                  <a:srgbClr val="000000"/>
                </a:solidFill>
                <a:latin typeface="Arial" charset="0"/>
                <a:ea typeface="宋体" pitchFamily="2" charset="-122"/>
                <a:cs typeface="Arial" charset="0"/>
              </a:rPr>
              <a:t>“…we find that traffic at the five edge switches exhibit an ON/OFF pattern… ” </a:t>
            </a:r>
            <a:endParaRPr lang="en-US" altLang="zh-CN" sz="2400" dirty="0">
              <a:solidFill>
                <a:srgbClr val="000000"/>
              </a:solidFill>
              <a:latin typeface="Arial" charset="0"/>
              <a:ea typeface="宋体" pitchFamily="2" charset="-122"/>
              <a:cs typeface="Arial" charset="0"/>
            </a:endParaRPr>
          </a:p>
        </p:txBody>
      </p:sp>
      <p:sp>
        <p:nvSpPr>
          <p:cNvPr id="8200" name="Rectangle 263"/>
          <p:cNvSpPr>
            <a:spLocks noChangeArrowheads="1"/>
          </p:cNvSpPr>
          <p:nvPr/>
        </p:nvSpPr>
        <p:spPr bwMode="auto">
          <a:xfrm>
            <a:off x="838200" y="2057400"/>
            <a:ext cx="7880350" cy="914400"/>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a:solidFill>
                  <a:srgbClr val="FF0000"/>
                </a:solidFill>
                <a:latin typeface="Arial" charset="0"/>
                <a:ea typeface="宋体" pitchFamily="2" charset="-122"/>
                <a:cs typeface="Arial" charset="0"/>
              </a:rPr>
              <a:t>[IMC09][HotNets09]: </a:t>
            </a:r>
            <a:r>
              <a:rPr lang="en-US" altLang="zh-CN" sz="2400" i="1">
                <a:solidFill>
                  <a:srgbClr val="000000"/>
                </a:solidFill>
                <a:latin typeface="Arial" charset="0"/>
                <a:ea typeface="宋体" pitchFamily="2" charset="-122"/>
                <a:cs typeface="Arial" charset="0"/>
              </a:rPr>
              <a:t>“Only a few ToRs are hot and most their traffic goes to a few other ToRs. …”</a:t>
            </a:r>
            <a:endParaRPr lang="en-US" altLang="zh-CN" sz="2400">
              <a:solidFill>
                <a:srgbClr val="000000"/>
              </a:solidFill>
              <a:latin typeface="Arial" charset="0"/>
              <a:ea typeface="宋体" pitchFamily="2" charset="-122"/>
              <a:cs typeface="Arial" charset="0"/>
            </a:endParaRPr>
          </a:p>
        </p:txBody>
      </p:sp>
    </p:spTree>
    <p:custDataLst>
      <p:tags r:id="rId1"/>
    </p:custDataLst>
  </p:cSld>
  <p:clrMapOvr>
    <a:masterClrMapping/>
  </p:clrMapOvr>
  <p:transition advTm="64724">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barn(outVertical)">
                                      <p:cBhvr>
                                        <p:cTn id="7" dur="500"/>
                                        <p:tgtEl>
                                          <p:spTgt spid="27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066800" y="76200"/>
            <a:ext cx="7924800" cy="990600"/>
          </a:xfrm>
        </p:spPr>
        <p:txBody>
          <a:bodyPr/>
          <a:lstStyle/>
          <a:p>
            <a:pPr>
              <a:defRPr/>
            </a:pPr>
            <a:r>
              <a:rPr lang="en-US" altLang="zh-CN" sz="3200" dirty="0" smtClean="0">
                <a:ea typeface="宋体" pitchFamily="2" charset="-122"/>
              </a:rPr>
              <a:t>Hybrid packet/circuit switched </a:t>
            </a:r>
            <a:br>
              <a:rPr lang="en-US" altLang="zh-CN" sz="3200" dirty="0" smtClean="0">
                <a:ea typeface="宋体" pitchFamily="2" charset="-122"/>
              </a:rPr>
            </a:br>
            <a:r>
              <a:rPr lang="en-US" altLang="zh-CN" sz="3200" dirty="0" smtClean="0">
                <a:ea typeface="宋体" pitchFamily="2" charset="-122"/>
              </a:rPr>
              <a:t>network architecture</a:t>
            </a:r>
          </a:p>
        </p:txBody>
      </p:sp>
      <p:grpSp>
        <p:nvGrpSpPr>
          <p:cNvPr id="2" name="Group 7"/>
          <p:cNvGrpSpPr>
            <a:grpSpLocks/>
          </p:cNvGrpSpPr>
          <p:nvPr/>
        </p:nvGrpSpPr>
        <p:grpSpPr bwMode="auto">
          <a:xfrm>
            <a:off x="1143000" y="1371600"/>
            <a:ext cx="4991100" cy="2465388"/>
            <a:chOff x="1296" y="816"/>
            <a:chExt cx="3144" cy="1644"/>
          </a:xfrm>
        </p:grpSpPr>
        <p:sp>
          <p:nvSpPr>
            <p:cNvPr id="9272"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3"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4"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5"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6"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7"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8"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79"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0"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9281" name="Picture 17"/>
            <p:cNvPicPr>
              <a:picLocks noChangeAspect="1" noChangeArrowheads="1"/>
            </p:cNvPicPr>
            <p:nvPr/>
          </p:nvPicPr>
          <p:blipFill>
            <a:blip r:embed="rId4"/>
            <a:srcRect/>
            <a:stretch>
              <a:fillRect/>
            </a:stretch>
          </p:blipFill>
          <p:spPr bwMode="auto">
            <a:xfrm>
              <a:off x="3672" y="1365"/>
              <a:ext cx="442" cy="183"/>
            </a:xfrm>
            <a:prstGeom prst="rect">
              <a:avLst/>
            </a:prstGeom>
            <a:noFill/>
            <a:ln w="9525">
              <a:noFill/>
              <a:miter lim="800000"/>
              <a:headEnd/>
              <a:tailEnd/>
            </a:ln>
          </p:spPr>
        </p:pic>
        <p:pic>
          <p:nvPicPr>
            <p:cNvPr id="9282" name="Picture 18" descr="D:\research\data-center\HotNets\rack.JPG"/>
            <p:cNvPicPr>
              <a:picLocks noChangeAspect="1" noChangeArrowheads="1"/>
            </p:cNvPicPr>
            <p:nvPr/>
          </p:nvPicPr>
          <p:blipFill>
            <a:blip r:embed="rId5"/>
            <a:srcRect/>
            <a:stretch>
              <a:fillRect/>
            </a:stretch>
          </p:blipFill>
          <p:spPr bwMode="auto">
            <a:xfrm>
              <a:off x="1296" y="2192"/>
              <a:ext cx="528" cy="268"/>
            </a:xfrm>
            <a:prstGeom prst="rect">
              <a:avLst/>
            </a:prstGeom>
            <a:noFill/>
            <a:ln w="9525">
              <a:noFill/>
              <a:miter lim="800000"/>
              <a:headEnd/>
              <a:tailEnd/>
            </a:ln>
          </p:spPr>
        </p:pic>
        <p:sp>
          <p:nvSpPr>
            <p:cNvPr id="9283" name="Line 19"/>
            <p:cNvSpPr>
              <a:spLocks noChangeShapeType="1"/>
            </p:cNvSpPr>
            <p:nvPr/>
          </p:nvSpPr>
          <p:spPr bwMode="auto">
            <a:xfrm flipH="1">
              <a:off x="1358" y="1905"/>
              <a:ext cx="21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4" name="Line 20"/>
            <p:cNvSpPr>
              <a:spLocks noChangeShapeType="1"/>
            </p:cNvSpPr>
            <p:nvPr/>
          </p:nvSpPr>
          <p:spPr bwMode="auto">
            <a:xfrm flipH="1">
              <a:off x="1410" y="1905"/>
              <a:ext cx="15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5" name="Line 21"/>
            <p:cNvSpPr>
              <a:spLocks noChangeShapeType="1"/>
            </p:cNvSpPr>
            <p:nvPr/>
          </p:nvSpPr>
          <p:spPr bwMode="auto">
            <a:xfrm flipH="1">
              <a:off x="1463" y="1905"/>
              <a:ext cx="106"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6" name="Line 22"/>
            <p:cNvSpPr>
              <a:spLocks noChangeShapeType="1"/>
            </p:cNvSpPr>
            <p:nvPr/>
          </p:nvSpPr>
          <p:spPr bwMode="auto">
            <a:xfrm flipH="1">
              <a:off x="1498" y="1905"/>
              <a:ext cx="7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7" name="Line 23"/>
            <p:cNvSpPr>
              <a:spLocks noChangeShapeType="1"/>
            </p:cNvSpPr>
            <p:nvPr/>
          </p:nvSpPr>
          <p:spPr bwMode="auto">
            <a:xfrm flipH="1">
              <a:off x="1534" y="1905"/>
              <a:ext cx="3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8" name="Line 24"/>
            <p:cNvSpPr>
              <a:spLocks noChangeShapeType="1"/>
            </p:cNvSpPr>
            <p:nvPr/>
          </p:nvSpPr>
          <p:spPr bwMode="auto">
            <a:xfrm flipH="1">
              <a:off x="1569" y="1905"/>
              <a:ext cx="0"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89" name="Line 25"/>
            <p:cNvSpPr>
              <a:spLocks noChangeShapeType="1"/>
            </p:cNvSpPr>
            <p:nvPr/>
          </p:nvSpPr>
          <p:spPr bwMode="auto">
            <a:xfrm>
              <a:off x="1569" y="1855"/>
              <a:ext cx="35" cy="33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90" name="Line 26"/>
            <p:cNvSpPr>
              <a:spLocks noChangeShapeType="1"/>
            </p:cNvSpPr>
            <p:nvPr/>
          </p:nvSpPr>
          <p:spPr bwMode="auto">
            <a:xfrm>
              <a:off x="1569" y="1855"/>
              <a:ext cx="70" cy="3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91" name="Line 27"/>
            <p:cNvSpPr>
              <a:spLocks noChangeShapeType="1"/>
            </p:cNvSpPr>
            <p:nvPr/>
          </p:nvSpPr>
          <p:spPr bwMode="auto">
            <a:xfrm>
              <a:off x="1569" y="1905"/>
              <a:ext cx="114"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92" name="Line 28"/>
            <p:cNvSpPr>
              <a:spLocks noChangeShapeType="1"/>
            </p:cNvSpPr>
            <p:nvPr/>
          </p:nvSpPr>
          <p:spPr bwMode="auto">
            <a:xfrm>
              <a:off x="1569" y="1905"/>
              <a:ext cx="14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93" name="Line 29"/>
            <p:cNvSpPr>
              <a:spLocks noChangeShapeType="1"/>
            </p:cNvSpPr>
            <p:nvPr/>
          </p:nvSpPr>
          <p:spPr bwMode="auto">
            <a:xfrm>
              <a:off x="1569" y="1905"/>
              <a:ext cx="18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94" name="Line 30"/>
            <p:cNvSpPr>
              <a:spLocks noChangeShapeType="1"/>
            </p:cNvSpPr>
            <p:nvPr/>
          </p:nvSpPr>
          <p:spPr bwMode="auto">
            <a:xfrm>
              <a:off x="1569" y="1905"/>
              <a:ext cx="211"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9295" name="Picture 31"/>
            <p:cNvPicPr>
              <a:picLocks noChangeAspect="1" noChangeArrowheads="1"/>
            </p:cNvPicPr>
            <p:nvPr/>
          </p:nvPicPr>
          <p:blipFill>
            <a:blip r:embed="rId4"/>
            <a:srcRect/>
            <a:stretch>
              <a:fillRect/>
            </a:stretch>
          </p:blipFill>
          <p:spPr bwMode="auto">
            <a:xfrm>
              <a:off x="1366" y="1827"/>
              <a:ext cx="434" cy="179"/>
            </a:xfrm>
            <a:prstGeom prst="rect">
              <a:avLst/>
            </a:prstGeom>
            <a:noFill/>
            <a:ln w="9525">
              <a:noFill/>
              <a:miter lim="800000"/>
              <a:headEnd/>
              <a:tailEnd/>
            </a:ln>
          </p:spPr>
        </p:pic>
        <p:pic>
          <p:nvPicPr>
            <p:cNvPr id="9296" name="Picture 32"/>
            <p:cNvPicPr>
              <a:picLocks noChangeAspect="1" noChangeArrowheads="1"/>
            </p:cNvPicPr>
            <p:nvPr/>
          </p:nvPicPr>
          <p:blipFill>
            <a:blip r:embed="rId4"/>
            <a:srcRect/>
            <a:stretch>
              <a:fillRect/>
            </a:stretch>
          </p:blipFill>
          <p:spPr bwMode="auto">
            <a:xfrm>
              <a:off x="1894" y="1827"/>
              <a:ext cx="434" cy="179"/>
            </a:xfrm>
            <a:prstGeom prst="rect">
              <a:avLst/>
            </a:prstGeom>
            <a:noFill/>
            <a:ln w="9525">
              <a:noFill/>
              <a:miter lim="800000"/>
              <a:headEnd/>
              <a:tailEnd/>
            </a:ln>
          </p:spPr>
        </p:pic>
        <p:pic>
          <p:nvPicPr>
            <p:cNvPr id="9297" name="Picture 33"/>
            <p:cNvPicPr>
              <a:picLocks noChangeAspect="1" noChangeArrowheads="1"/>
            </p:cNvPicPr>
            <p:nvPr/>
          </p:nvPicPr>
          <p:blipFill>
            <a:blip r:embed="rId4"/>
            <a:srcRect/>
            <a:stretch>
              <a:fillRect/>
            </a:stretch>
          </p:blipFill>
          <p:spPr bwMode="auto">
            <a:xfrm>
              <a:off x="2422" y="1827"/>
              <a:ext cx="434" cy="179"/>
            </a:xfrm>
            <a:prstGeom prst="rect">
              <a:avLst/>
            </a:prstGeom>
            <a:noFill/>
            <a:ln w="9525">
              <a:noFill/>
              <a:miter lim="800000"/>
              <a:headEnd/>
              <a:tailEnd/>
            </a:ln>
          </p:spPr>
        </p:pic>
        <p:pic>
          <p:nvPicPr>
            <p:cNvPr id="9298" name="Picture 34"/>
            <p:cNvPicPr>
              <a:picLocks noChangeAspect="1" noChangeArrowheads="1"/>
            </p:cNvPicPr>
            <p:nvPr/>
          </p:nvPicPr>
          <p:blipFill>
            <a:blip r:embed="rId4"/>
            <a:srcRect/>
            <a:stretch>
              <a:fillRect/>
            </a:stretch>
          </p:blipFill>
          <p:spPr bwMode="auto">
            <a:xfrm>
              <a:off x="2950" y="1827"/>
              <a:ext cx="434" cy="179"/>
            </a:xfrm>
            <a:prstGeom prst="rect">
              <a:avLst/>
            </a:prstGeom>
            <a:noFill/>
            <a:ln w="9525">
              <a:noFill/>
              <a:miter lim="800000"/>
              <a:headEnd/>
              <a:tailEnd/>
            </a:ln>
          </p:spPr>
        </p:pic>
        <p:pic>
          <p:nvPicPr>
            <p:cNvPr id="9299" name="Picture 35"/>
            <p:cNvPicPr>
              <a:picLocks noChangeAspect="1" noChangeArrowheads="1"/>
            </p:cNvPicPr>
            <p:nvPr/>
          </p:nvPicPr>
          <p:blipFill>
            <a:blip r:embed="rId4"/>
            <a:srcRect/>
            <a:stretch>
              <a:fillRect/>
            </a:stretch>
          </p:blipFill>
          <p:spPr bwMode="auto">
            <a:xfrm>
              <a:off x="3478" y="1827"/>
              <a:ext cx="434" cy="179"/>
            </a:xfrm>
            <a:prstGeom prst="rect">
              <a:avLst/>
            </a:prstGeom>
            <a:noFill/>
            <a:ln w="9525">
              <a:noFill/>
              <a:miter lim="800000"/>
              <a:headEnd/>
              <a:tailEnd/>
            </a:ln>
          </p:spPr>
        </p:pic>
        <p:pic>
          <p:nvPicPr>
            <p:cNvPr id="9300" name="Picture 36"/>
            <p:cNvPicPr>
              <a:picLocks noChangeAspect="1" noChangeArrowheads="1"/>
            </p:cNvPicPr>
            <p:nvPr/>
          </p:nvPicPr>
          <p:blipFill>
            <a:blip r:embed="rId4"/>
            <a:srcRect/>
            <a:stretch>
              <a:fillRect/>
            </a:stretch>
          </p:blipFill>
          <p:spPr bwMode="auto">
            <a:xfrm>
              <a:off x="4006" y="1827"/>
              <a:ext cx="434" cy="179"/>
            </a:xfrm>
            <a:prstGeom prst="rect">
              <a:avLst/>
            </a:prstGeom>
            <a:noFill/>
            <a:ln w="9525">
              <a:noFill/>
              <a:miter lim="800000"/>
              <a:headEnd/>
              <a:tailEnd/>
            </a:ln>
          </p:spPr>
        </p:pic>
        <p:pic>
          <p:nvPicPr>
            <p:cNvPr id="9301" name="Picture 37"/>
            <p:cNvPicPr>
              <a:picLocks noChangeAspect="1" noChangeArrowheads="1"/>
            </p:cNvPicPr>
            <p:nvPr/>
          </p:nvPicPr>
          <p:blipFill>
            <a:blip r:embed="rId4"/>
            <a:srcRect/>
            <a:stretch>
              <a:fillRect/>
            </a:stretch>
          </p:blipFill>
          <p:spPr bwMode="auto">
            <a:xfrm>
              <a:off x="2704" y="1377"/>
              <a:ext cx="440" cy="180"/>
            </a:xfrm>
            <a:prstGeom prst="rect">
              <a:avLst/>
            </a:prstGeom>
            <a:noFill/>
            <a:ln w="9525">
              <a:noFill/>
              <a:miter lim="800000"/>
              <a:headEnd/>
              <a:tailEnd/>
            </a:ln>
          </p:spPr>
        </p:pic>
        <p:pic>
          <p:nvPicPr>
            <p:cNvPr id="9302" name="Picture 38"/>
            <p:cNvPicPr>
              <a:picLocks noChangeAspect="1" noChangeArrowheads="1"/>
            </p:cNvPicPr>
            <p:nvPr/>
          </p:nvPicPr>
          <p:blipFill>
            <a:blip r:embed="rId4"/>
            <a:srcRect/>
            <a:stretch>
              <a:fillRect/>
            </a:stretch>
          </p:blipFill>
          <p:spPr bwMode="auto">
            <a:xfrm>
              <a:off x="1771" y="1379"/>
              <a:ext cx="440" cy="181"/>
            </a:xfrm>
            <a:prstGeom prst="rect">
              <a:avLst/>
            </a:prstGeom>
            <a:noFill/>
            <a:ln w="9525">
              <a:noFill/>
              <a:miter lim="800000"/>
              <a:headEnd/>
              <a:tailEnd/>
            </a:ln>
          </p:spPr>
        </p:pic>
        <p:pic>
          <p:nvPicPr>
            <p:cNvPr id="9303" name="Picture 39"/>
            <p:cNvPicPr>
              <a:picLocks noChangeAspect="1" noChangeArrowheads="1"/>
            </p:cNvPicPr>
            <p:nvPr/>
          </p:nvPicPr>
          <p:blipFill>
            <a:blip r:embed="rId4"/>
            <a:srcRect/>
            <a:stretch>
              <a:fillRect/>
            </a:stretch>
          </p:blipFill>
          <p:spPr bwMode="auto">
            <a:xfrm>
              <a:off x="2651" y="816"/>
              <a:ext cx="440" cy="183"/>
            </a:xfrm>
            <a:prstGeom prst="rect">
              <a:avLst/>
            </a:prstGeom>
            <a:noFill/>
            <a:ln w="9525">
              <a:noFill/>
              <a:miter lim="800000"/>
              <a:headEnd/>
              <a:tailEnd/>
            </a:ln>
          </p:spPr>
        </p:pic>
      </p:grpSp>
      <p:sp>
        <p:nvSpPr>
          <p:cNvPr id="255072" name="Line 96"/>
          <p:cNvSpPr>
            <a:spLocks noChangeShapeType="1"/>
          </p:cNvSpPr>
          <p:nvPr/>
        </p:nvSpPr>
        <p:spPr bwMode="auto">
          <a:xfrm>
            <a:off x="1066800" y="3043238"/>
            <a:ext cx="6934200" cy="0"/>
          </a:xfrm>
          <a:prstGeom prst="line">
            <a:avLst/>
          </a:prstGeom>
          <a:noFill/>
          <a:ln w="31750">
            <a:solidFill>
              <a:schemeClr val="bg2"/>
            </a:solidFill>
            <a:prstDash val="dash"/>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255073" name="Rectangle 97"/>
          <p:cNvSpPr>
            <a:spLocks noChangeArrowheads="1"/>
          </p:cNvSpPr>
          <p:nvPr/>
        </p:nvSpPr>
        <p:spPr bwMode="auto">
          <a:xfrm>
            <a:off x="5029200" y="3894138"/>
            <a:ext cx="3581400" cy="906462"/>
          </a:xfrm>
          <a:prstGeom prst="rect">
            <a:avLst/>
          </a:prstGeom>
          <a:noFill/>
          <a:ln w="9525">
            <a:noFill/>
            <a:miter lim="800000"/>
            <a:headEnd/>
            <a:tailEnd/>
          </a:ln>
        </p:spPr>
        <p:txBody>
          <a:bodyPr lIns="0" tIns="0" rIns="0" bIns="0"/>
          <a:lstStyle/>
          <a:p>
            <a:pPr defTabSz="914400" fontAlgn="base">
              <a:spcBef>
                <a:spcPct val="60000"/>
              </a:spcBef>
              <a:spcAft>
                <a:spcPct val="0"/>
              </a:spcAft>
            </a:pPr>
            <a:r>
              <a:rPr lang="en-US" altLang="zh-CN" sz="2000" dirty="0">
                <a:solidFill>
                  <a:srgbClr val="000000"/>
                </a:solidFill>
                <a:latin typeface="Arial" charset="0"/>
                <a:ea typeface="宋体" pitchFamily="2" charset="-122"/>
                <a:cs typeface="Arial" charset="0"/>
              </a:rPr>
              <a:t>Optical circuit-switched network for </a:t>
            </a:r>
            <a:r>
              <a:rPr lang="en-US" altLang="zh-CN" sz="2000" b="1" dirty="0">
                <a:solidFill>
                  <a:srgbClr val="FF0000"/>
                </a:solidFill>
                <a:latin typeface="Arial" charset="0"/>
                <a:ea typeface="宋体" pitchFamily="2" charset="-122"/>
                <a:cs typeface="Arial" charset="0"/>
              </a:rPr>
              <a:t>high capacity </a:t>
            </a:r>
            <a:r>
              <a:rPr lang="en-US" altLang="zh-CN" sz="2000" dirty="0">
                <a:solidFill>
                  <a:srgbClr val="000000"/>
                </a:solidFill>
                <a:latin typeface="Arial" charset="0"/>
                <a:ea typeface="宋体" pitchFamily="2" charset="-122"/>
                <a:cs typeface="Arial" charset="0"/>
              </a:rPr>
              <a:t>transfer </a:t>
            </a:r>
          </a:p>
        </p:txBody>
      </p:sp>
      <p:sp>
        <p:nvSpPr>
          <p:cNvPr id="255074" name="Rectangle 98"/>
          <p:cNvSpPr>
            <a:spLocks noChangeArrowheads="1"/>
          </p:cNvSpPr>
          <p:nvPr/>
        </p:nvSpPr>
        <p:spPr bwMode="auto">
          <a:xfrm>
            <a:off x="5029200" y="1531938"/>
            <a:ext cx="3962400" cy="677862"/>
          </a:xfrm>
          <a:prstGeom prst="rect">
            <a:avLst/>
          </a:prstGeom>
          <a:noFill/>
          <a:ln w="9525">
            <a:noFill/>
            <a:miter lim="800000"/>
            <a:headEnd/>
            <a:tailEnd/>
          </a:ln>
        </p:spPr>
        <p:txBody>
          <a:bodyPr lIns="0" tIns="0" rIns="0" bIns="0"/>
          <a:lstStyle/>
          <a:p>
            <a:pPr defTabSz="914400" fontAlgn="base">
              <a:spcBef>
                <a:spcPct val="60000"/>
              </a:spcBef>
              <a:spcAft>
                <a:spcPct val="0"/>
              </a:spcAft>
            </a:pPr>
            <a:r>
              <a:rPr lang="en-US" altLang="zh-CN" sz="2000" dirty="0">
                <a:solidFill>
                  <a:srgbClr val="000000"/>
                </a:solidFill>
                <a:latin typeface="Arial" charset="0"/>
                <a:ea typeface="宋体" pitchFamily="2" charset="-122"/>
                <a:cs typeface="Arial" charset="0"/>
              </a:rPr>
              <a:t>Electrical packet-switched network for </a:t>
            </a:r>
            <a:r>
              <a:rPr lang="en-US" altLang="zh-CN" sz="2000" b="1" dirty="0">
                <a:solidFill>
                  <a:srgbClr val="FF0000"/>
                </a:solidFill>
                <a:latin typeface="Arial" charset="0"/>
                <a:ea typeface="宋体" pitchFamily="2" charset="-122"/>
                <a:cs typeface="Arial" charset="0"/>
              </a:rPr>
              <a:t>low latency </a:t>
            </a:r>
            <a:r>
              <a:rPr lang="en-US" altLang="zh-CN" sz="2000" dirty="0">
                <a:solidFill>
                  <a:srgbClr val="000000"/>
                </a:solidFill>
                <a:latin typeface="Arial" charset="0"/>
                <a:ea typeface="宋体" pitchFamily="2" charset="-122"/>
                <a:cs typeface="Arial" charset="0"/>
              </a:rPr>
              <a:t>delivery</a:t>
            </a:r>
          </a:p>
        </p:txBody>
      </p:sp>
      <p:grpSp>
        <p:nvGrpSpPr>
          <p:cNvPr id="3" name="Group 261"/>
          <p:cNvGrpSpPr>
            <a:grpSpLocks/>
          </p:cNvGrpSpPr>
          <p:nvPr/>
        </p:nvGrpSpPr>
        <p:grpSpPr bwMode="auto">
          <a:xfrm>
            <a:off x="457200" y="5181600"/>
            <a:ext cx="8355013" cy="1219200"/>
            <a:chOff x="768" y="1104"/>
            <a:chExt cx="1962" cy="974"/>
          </a:xfrm>
        </p:grpSpPr>
        <p:sp>
          <p:nvSpPr>
            <p:cNvPr id="83" name="AutoShape 262"/>
            <p:cNvSpPr>
              <a:spLocks noChangeArrowheads="1"/>
            </p:cNvSpPr>
            <p:nvPr/>
          </p:nvSpPr>
          <p:spPr bwMode="auto">
            <a:xfrm>
              <a:off x="768" y="1104"/>
              <a:ext cx="1932" cy="974"/>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9271" name="Rectangle 263"/>
            <p:cNvSpPr>
              <a:spLocks noChangeArrowheads="1"/>
            </p:cNvSpPr>
            <p:nvPr/>
          </p:nvSpPr>
          <p:spPr bwMode="auto">
            <a:xfrm>
              <a:off x="768" y="1151"/>
              <a:ext cx="1962" cy="899"/>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Optical paths are provisioned rack-to-rack</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A simple and cost-effective choice  </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Aggregate traffic on per-rack basis to better utilize optical circuits</a:t>
              </a:r>
            </a:p>
          </p:txBody>
        </p:sp>
      </p:grpSp>
      <p:grpSp>
        <p:nvGrpSpPr>
          <p:cNvPr id="4" name="Group 76"/>
          <p:cNvGrpSpPr>
            <a:grpSpLocks/>
          </p:cNvGrpSpPr>
          <p:nvPr/>
        </p:nvGrpSpPr>
        <p:grpSpPr bwMode="auto">
          <a:xfrm>
            <a:off x="1549400" y="3055938"/>
            <a:ext cx="4165600" cy="1592262"/>
            <a:chOff x="1778000" y="3055938"/>
            <a:chExt cx="4165600" cy="1592262"/>
          </a:xfrm>
        </p:grpSpPr>
        <p:grpSp>
          <p:nvGrpSpPr>
            <p:cNvPr id="5" name="Group 99"/>
            <p:cNvGrpSpPr>
              <a:grpSpLocks/>
            </p:cNvGrpSpPr>
            <p:nvPr/>
          </p:nvGrpSpPr>
          <p:grpSpPr bwMode="auto">
            <a:xfrm>
              <a:off x="1778000" y="3055938"/>
              <a:ext cx="4165600" cy="1592262"/>
              <a:chOff x="976" y="1968"/>
              <a:chExt cx="2624" cy="1099"/>
            </a:xfrm>
          </p:grpSpPr>
          <p:grpSp>
            <p:nvGrpSpPr>
              <p:cNvPr id="6" name="Group 47"/>
              <p:cNvGrpSpPr>
                <a:grpSpLocks/>
              </p:cNvGrpSpPr>
              <p:nvPr/>
            </p:nvGrpSpPr>
            <p:grpSpPr bwMode="auto">
              <a:xfrm>
                <a:off x="976" y="1968"/>
                <a:ext cx="2624" cy="1008"/>
                <a:chOff x="1552" y="1968"/>
                <a:chExt cx="2624" cy="1008"/>
              </a:xfrm>
            </p:grpSpPr>
            <p:grpSp>
              <p:nvGrpSpPr>
                <p:cNvPr id="7" name="Group 48"/>
                <p:cNvGrpSpPr>
                  <a:grpSpLocks/>
                </p:cNvGrpSpPr>
                <p:nvPr/>
              </p:nvGrpSpPr>
              <p:grpSpPr bwMode="auto">
                <a:xfrm>
                  <a:off x="2568" y="1976"/>
                  <a:ext cx="88" cy="712"/>
                  <a:chOff x="2568" y="1976"/>
                  <a:chExt cx="88" cy="712"/>
                </a:xfrm>
              </p:grpSpPr>
              <p:sp>
                <p:nvSpPr>
                  <p:cNvPr id="9265"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6"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7"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8" name="Group 52"/>
                <p:cNvGrpSpPr>
                  <a:grpSpLocks/>
                </p:cNvGrpSpPr>
                <p:nvPr/>
              </p:nvGrpSpPr>
              <p:grpSpPr bwMode="auto">
                <a:xfrm>
                  <a:off x="3069" y="1968"/>
                  <a:ext cx="99" cy="720"/>
                  <a:chOff x="3069" y="1968"/>
                  <a:chExt cx="99" cy="720"/>
                </a:xfrm>
              </p:grpSpPr>
              <p:sp>
                <p:nvSpPr>
                  <p:cNvPr id="9262"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3"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4"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56"/>
                <p:cNvGrpSpPr>
                  <a:grpSpLocks/>
                </p:cNvGrpSpPr>
                <p:nvPr/>
              </p:nvGrpSpPr>
              <p:grpSpPr bwMode="auto">
                <a:xfrm>
                  <a:off x="3072" y="1976"/>
                  <a:ext cx="576" cy="840"/>
                  <a:chOff x="3072" y="1976"/>
                  <a:chExt cx="576" cy="840"/>
                </a:xfrm>
              </p:grpSpPr>
              <p:sp>
                <p:nvSpPr>
                  <p:cNvPr id="9259"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0"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61"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60"/>
                <p:cNvGrpSpPr>
                  <a:grpSpLocks/>
                </p:cNvGrpSpPr>
                <p:nvPr/>
              </p:nvGrpSpPr>
              <p:grpSpPr bwMode="auto">
                <a:xfrm>
                  <a:off x="2992" y="1984"/>
                  <a:ext cx="1184" cy="992"/>
                  <a:chOff x="2992" y="1984"/>
                  <a:chExt cx="1184" cy="992"/>
                </a:xfrm>
              </p:grpSpPr>
              <p:sp>
                <p:nvSpPr>
                  <p:cNvPr id="9256"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57"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58"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64"/>
                <p:cNvGrpSpPr>
                  <a:grpSpLocks/>
                </p:cNvGrpSpPr>
                <p:nvPr/>
              </p:nvGrpSpPr>
              <p:grpSpPr bwMode="auto">
                <a:xfrm>
                  <a:off x="2064" y="1984"/>
                  <a:ext cx="528" cy="848"/>
                  <a:chOff x="2064" y="1984"/>
                  <a:chExt cx="528" cy="848"/>
                </a:xfrm>
              </p:grpSpPr>
              <p:sp>
                <p:nvSpPr>
                  <p:cNvPr id="9254"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55"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8"/>
                <p:cNvGrpSpPr>
                  <a:grpSpLocks/>
                </p:cNvGrpSpPr>
                <p:nvPr/>
              </p:nvGrpSpPr>
              <p:grpSpPr bwMode="auto">
                <a:xfrm>
                  <a:off x="1552" y="1970"/>
                  <a:ext cx="1115" cy="1006"/>
                  <a:chOff x="1552" y="1970"/>
                  <a:chExt cx="1115" cy="1006"/>
                </a:xfrm>
              </p:grpSpPr>
              <p:sp>
                <p:nvSpPr>
                  <p:cNvPr id="9251"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52"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9253"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3" name="Group 72"/>
              <p:cNvGrpSpPr>
                <a:grpSpLocks/>
              </p:cNvGrpSpPr>
              <p:nvPr/>
            </p:nvGrpSpPr>
            <p:grpSpPr bwMode="auto">
              <a:xfrm>
                <a:off x="2064" y="2544"/>
                <a:ext cx="432" cy="523"/>
                <a:chOff x="288" y="1440"/>
                <a:chExt cx="432" cy="523"/>
              </a:xfrm>
            </p:grpSpPr>
            <p:sp>
              <p:nvSpPr>
                <p:cNvPr id="9238"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39"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40"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41"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42"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43"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44"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9235"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4" name="Group 167"/>
          <p:cNvGrpSpPr>
            <a:grpSpLocks/>
          </p:cNvGrpSpPr>
          <p:nvPr/>
        </p:nvGrpSpPr>
        <p:grpSpPr bwMode="auto">
          <a:xfrm>
            <a:off x="3276600" y="3973513"/>
            <a:ext cx="609600" cy="674687"/>
            <a:chOff x="7086600" y="3810000"/>
            <a:chExt cx="609600" cy="673705"/>
          </a:xfrm>
        </p:grpSpPr>
        <p:sp>
          <p:nvSpPr>
            <p:cNvPr id="9230" name="Rectangle 75"/>
            <p:cNvSpPr>
              <a:spLocks noChangeArrowheads="1"/>
            </p:cNvSpPr>
            <p:nvPr/>
          </p:nvSpPr>
          <p:spPr bwMode="auto">
            <a:xfrm>
              <a:off x="7086600" y="3810000"/>
              <a:ext cx="609600" cy="67370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31" name="AutoShape 79"/>
            <p:cNvSpPr>
              <a:spLocks noChangeArrowheads="1"/>
            </p:cNvSpPr>
            <p:nvPr/>
          </p:nvSpPr>
          <p:spPr bwMode="auto">
            <a:xfrm>
              <a:off x="7140575" y="4295574"/>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32" name="AutoShape 79"/>
            <p:cNvSpPr>
              <a:spLocks noChangeArrowheads="1"/>
            </p:cNvSpPr>
            <p:nvPr/>
          </p:nvSpPr>
          <p:spPr bwMode="auto">
            <a:xfrm>
              <a:off x="7143226" y="4085852"/>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33" name="AutoShape 79"/>
            <p:cNvSpPr>
              <a:spLocks noChangeArrowheads="1"/>
            </p:cNvSpPr>
            <p:nvPr/>
          </p:nvSpPr>
          <p:spPr bwMode="auto">
            <a:xfrm>
              <a:off x="7140390" y="3886200"/>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nvGrpSpPr>
          <p:cNvPr id="15" name="Group 87"/>
          <p:cNvGrpSpPr>
            <a:grpSpLocks/>
          </p:cNvGrpSpPr>
          <p:nvPr/>
        </p:nvGrpSpPr>
        <p:grpSpPr bwMode="auto">
          <a:xfrm>
            <a:off x="3278188" y="3975100"/>
            <a:ext cx="609600" cy="674688"/>
            <a:chOff x="5562600" y="4136797"/>
            <a:chExt cx="609600" cy="674688"/>
          </a:xfrm>
        </p:grpSpPr>
        <p:sp>
          <p:nvSpPr>
            <p:cNvPr id="9227" name="Rectangle 75"/>
            <p:cNvSpPr>
              <a:spLocks noChangeArrowheads="1"/>
            </p:cNvSpPr>
            <p:nvPr/>
          </p:nvSpPr>
          <p:spPr bwMode="auto">
            <a:xfrm>
              <a:off x="5562600" y="4136797"/>
              <a:ext cx="609600" cy="674688"/>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28" name="Freeform 78"/>
            <p:cNvSpPr>
              <a:spLocks/>
            </p:cNvSpPr>
            <p:nvPr/>
          </p:nvSpPr>
          <p:spPr bwMode="auto">
            <a:xfrm>
              <a:off x="5594848" y="4389815"/>
              <a:ext cx="538163" cy="386837"/>
            </a:xfrm>
            <a:custGeom>
              <a:avLst/>
              <a:gdLst>
                <a:gd name="T0" fmla="*/ 2147483647 w 509"/>
                <a:gd name="T1" fmla="*/ 0 h 488"/>
                <a:gd name="T2" fmla="*/ 2147483647 w 509"/>
                <a:gd name="T3" fmla="*/ 2147483647 h 488"/>
                <a:gd name="T4" fmla="*/ 2147483647 w 509"/>
                <a:gd name="T5" fmla="*/ 2147483647 h 488"/>
                <a:gd name="T6" fmla="*/ 2147483647 w 509"/>
                <a:gd name="T7" fmla="*/ 2147483647 h 488"/>
                <a:gd name="T8" fmla="*/ 2147483647 w 509"/>
                <a:gd name="T9" fmla="*/ 2147483647 h 488"/>
                <a:gd name="T10" fmla="*/ 2147483647 w 509"/>
                <a:gd name="T11" fmla="*/ 2147483647 h 488"/>
                <a:gd name="T12" fmla="*/ 2147483647 w 509"/>
                <a:gd name="T13" fmla="*/ 0 h 488"/>
                <a:gd name="T14" fmla="*/ 2147483647 w 509"/>
                <a:gd name="T15" fmla="*/ 2147483647 h 488"/>
                <a:gd name="T16" fmla="*/ 2147483647 w 509"/>
                <a:gd name="T17" fmla="*/ 2147483647 h 488"/>
                <a:gd name="T18" fmla="*/ 2147483647 w 509"/>
                <a:gd name="T19" fmla="*/ 2147483647 h 488"/>
                <a:gd name="T20" fmla="*/ 2147483647 w 509"/>
                <a:gd name="T21" fmla="*/ 2147483647 h 488"/>
                <a:gd name="T22" fmla="*/ 2147483647 w 509"/>
                <a:gd name="T23" fmla="*/ 2147483647 h 488"/>
                <a:gd name="T24" fmla="*/ 2147483647 w 509"/>
                <a:gd name="T25" fmla="*/ 2147483647 h 488"/>
                <a:gd name="T26" fmla="*/ 2147483647 w 509"/>
                <a:gd name="T27" fmla="*/ 2147483647 h 488"/>
                <a:gd name="T28" fmla="*/ 2147483647 w 509"/>
                <a:gd name="T29" fmla="*/ 2147483647 h 488"/>
                <a:gd name="T30" fmla="*/ 2147483647 w 509"/>
                <a:gd name="T31" fmla="*/ 2147483647 h 488"/>
                <a:gd name="T32" fmla="*/ 2147483647 w 509"/>
                <a:gd name="T33" fmla="*/ 2147483647 h 488"/>
                <a:gd name="T34" fmla="*/ 2147483647 w 509"/>
                <a:gd name="T35" fmla="*/ 2147483647 h 488"/>
                <a:gd name="T36" fmla="*/ 2147483647 w 509"/>
                <a:gd name="T37" fmla="*/ 2147483647 h 488"/>
                <a:gd name="T38" fmla="*/ 2147483647 w 509"/>
                <a:gd name="T39" fmla="*/ 2147483647 h 488"/>
                <a:gd name="T40" fmla="*/ 2147483647 w 509"/>
                <a:gd name="T41" fmla="*/ 2147483647 h 488"/>
                <a:gd name="T42" fmla="*/ 2147483647 w 509"/>
                <a:gd name="T43" fmla="*/ 2147483647 h 488"/>
                <a:gd name="T44" fmla="*/ 2147483647 w 509"/>
                <a:gd name="T45" fmla="*/ 2147483647 h 488"/>
                <a:gd name="T46" fmla="*/ 0 w 509"/>
                <a:gd name="T47" fmla="*/ 2147483647 h 488"/>
                <a:gd name="T48" fmla="*/ 2147483647 w 509"/>
                <a:gd name="T49" fmla="*/ 2147483647 h 488"/>
                <a:gd name="T50" fmla="*/ 2147483647 w 509"/>
                <a:gd name="T51" fmla="*/ 2147483647 h 488"/>
                <a:gd name="T52" fmla="*/ 2147483647 w 509"/>
                <a:gd name="T53" fmla="*/ 2147483647 h 488"/>
                <a:gd name="T54" fmla="*/ 2147483647 w 509"/>
                <a:gd name="T55" fmla="*/ 2147483647 h 488"/>
                <a:gd name="T56" fmla="*/ 2147483647 w 509"/>
                <a:gd name="T57" fmla="*/ 2147483647 h 488"/>
                <a:gd name="T58" fmla="*/ 2147483647 w 509"/>
                <a:gd name="T59" fmla="*/ 2147483647 h 488"/>
                <a:gd name="T60" fmla="*/ 2147483647 w 509"/>
                <a:gd name="T61" fmla="*/ 2147483647 h 488"/>
                <a:gd name="T62" fmla="*/ 0 w 509"/>
                <a:gd name="T63" fmla="*/ 2147483647 h 488"/>
                <a:gd name="T64" fmla="*/ 2147483647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229" name="AutoShape 79"/>
            <p:cNvSpPr>
              <a:spLocks noChangeArrowheads="1"/>
            </p:cNvSpPr>
            <p:nvPr/>
          </p:nvSpPr>
          <p:spPr bwMode="auto">
            <a:xfrm>
              <a:off x="5614489" y="4204063"/>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spTree>
    <p:custDataLst>
      <p:tags r:id="rId1"/>
    </p:custDataLst>
  </p:cSld>
  <p:clrMapOvr>
    <a:masterClrMapping/>
  </p:clrMapOvr>
  <p:transition advTm="6573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5072"/>
                                        </p:tgtEl>
                                        <p:attrNameLst>
                                          <p:attrName>style.visibility</p:attrName>
                                        </p:attrNameLst>
                                      </p:cBhvr>
                                      <p:to>
                                        <p:strVal val="visible"/>
                                      </p:to>
                                    </p:set>
                                    <p:animEffect transition="in" filter="wipe(left)">
                                      <p:cBhvr>
                                        <p:cTn id="12" dur="500"/>
                                        <p:tgtEl>
                                          <p:spTgt spid="25507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5074"/>
                                        </p:tgtEl>
                                        <p:attrNameLst>
                                          <p:attrName>style.visibility</p:attrName>
                                        </p:attrNameLst>
                                      </p:cBhvr>
                                      <p:to>
                                        <p:strVal val="visible"/>
                                      </p:to>
                                    </p:set>
                                    <p:animEffect transition="in" filter="barn(outVertical)">
                                      <p:cBhvr>
                                        <p:cTn id="17" dur="500"/>
                                        <p:tgtEl>
                                          <p:spTgt spid="2550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5073"/>
                                        </p:tgtEl>
                                        <p:attrNameLst>
                                          <p:attrName>style.visibility</p:attrName>
                                        </p:attrNameLst>
                                      </p:cBhvr>
                                      <p:to>
                                        <p:strVal val="visible"/>
                                      </p:to>
                                    </p:set>
                                    <p:animEffect transition="in" filter="barn(outVertical)">
                                      <p:cBhvr>
                                        <p:cTn id="22" dur="500"/>
                                        <p:tgtEl>
                                          <p:spTgt spid="2550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72" grpId="0" animBg="1"/>
      <p:bldP spid="255073" grpId="0" autoUpdateAnimBg="0"/>
      <p:bldP spid="255074" grpId="0" autoUpdateAnimBg="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93"/>
          <p:cNvGrpSpPr>
            <a:grpSpLocks/>
          </p:cNvGrpSpPr>
          <p:nvPr/>
        </p:nvGrpSpPr>
        <p:grpSpPr bwMode="auto">
          <a:xfrm>
            <a:off x="1828800" y="1219200"/>
            <a:ext cx="5032375" cy="2508250"/>
            <a:chOff x="1828800" y="1219200"/>
            <a:chExt cx="5032375" cy="2507475"/>
          </a:xfrm>
        </p:grpSpPr>
        <p:grpSp>
          <p:nvGrpSpPr>
            <p:cNvPr id="5" name="Group 92"/>
            <p:cNvGrpSpPr>
              <a:grpSpLocks/>
            </p:cNvGrpSpPr>
            <p:nvPr/>
          </p:nvGrpSpPr>
          <p:grpSpPr bwMode="auto">
            <a:xfrm>
              <a:off x="1828800" y="2819400"/>
              <a:ext cx="838200" cy="907275"/>
              <a:chOff x="1828800" y="2819400"/>
              <a:chExt cx="838200" cy="907275"/>
            </a:xfrm>
          </p:grpSpPr>
          <p:pic>
            <p:nvPicPr>
              <p:cNvPr id="10331" name="Picture 18" descr="D:\research\data-center\HotNets\rack.JPG"/>
              <p:cNvPicPr>
                <a:picLocks noChangeAspect="1" noChangeArrowheads="1"/>
              </p:cNvPicPr>
              <p:nvPr/>
            </p:nvPicPr>
            <p:blipFill>
              <a:blip r:embed="rId4"/>
              <a:srcRect/>
              <a:stretch>
                <a:fillRect/>
              </a:stretch>
            </p:blipFill>
            <p:spPr bwMode="auto">
              <a:xfrm>
                <a:off x="1828800" y="3324775"/>
                <a:ext cx="838200" cy="401900"/>
              </a:xfrm>
              <a:prstGeom prst="rect">
                <a:avLst/>
              </a:prstGeom>
              <a:noFill/>
              <a:ln w="9525">
                <a:noFill/>
                <a:miter lim="800000"/>
                <a:headEnd/>
                <a:tailEnd/>
              </a:ln>
            </p:spPr>
          </p:pic>
          <p:sp>
            <p:nvSpPr>
              <p:cNvPr id="10332" name="Line 19"/>
              <p:cNvSpPr>
                <a:spLocks noChangeShapeType="1"/>
              </p:cNvSpPr>
              <p:nvPr/>
            </p:nvSpPr>
            <p:spPr bwMode="auto">
              <a:xfrm flipH="1">
                <a:off x="1927225" y="2894382"/>
                <a:ext cx="33496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3" name="Line 20"/>
              <p:cNvSpPr>
                <a:spLocks noChangeShapeType="1"/>
              </p:cNvSpPr>
              <p:nvPr/>
            </p:nvSpPr>
            <p:spPr bwMode="auto">
              <a:xfrm flipH="1">
                <a:off x="2009775" y="2894382"/>
                <a:ext cx="25241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4" name="Line 21"/>
              <p:cNvSpPr>
                <a:spLocks noChangeShapeType="1"/>
              </p:cNvSpPr>
              <p:nvPr/>
            </p:nvSpPr>
            <p:spPr bwMode="auto">
              <a:xfrm flipH="1">
                <a:off x="2093913" y="2894382"/>
                <a:ext cx="168275"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5" name="Line 22"/>
              <p:cNvSpPr>
                <a:spLocks noChangeShapeType="1"/>
              </p:cNvSpPr>
              <p:nvPr/>
            </p:nvSpPr>
            <p:spPr bwMode="auto">
              <a:xfrm flipH="1">
                <a:off x="2149475" y="2894382"/>
                <a:ext cx="11271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6" name="Line 23"/>
              <p:cNvSpPr>
                <a:spLocks noChangeShapeType="1"/>
              </p:cNvSpPr>
              <p:nvPr/>
            </p:nvSpPr>
            <p:spPr bwMode="auto">
              <a:xfrm flipH="1">
                <a:off x="2206625" y="2894382"/>
                <a:ext cx="5556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7" name="Line 24"/>
              <p:cNvSpPr>
                <a:spLocks noChangeShapeType="1"/>
              </p:cNvSpPr>
              <p:nvPr/>
            </p:nvSpPr>
            <p:spPr bwMode="auto">
              <a:xfrm flipH="1">
                <a:off x="2262188" y="2894382"/>
                <a:ext cx="0"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8" name="Line 25"/>
              <p:cNvSpPr>
                <a:spLocks noChangeShapeType="1"/>
              </p:cNvSpPr>
              <p:nvPr/>
            </p:nvSpPr>
            <p:spPr bwMode="auto">
              <a:xfrm>
                <a:off x="2262188" y="2819400"/>
                <a:ext cx="55563" cy="50537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39" name="Line 26"/>
              <p:cNvSpPr>
                <a:spLocks noChangeShapeType="1"/>
              </p:cNvSpPr>
              <p:nvPr/>
            </p:nvSpPr>
            <p:spPr bwMode="auto">
              <a:xfrm>
                <a:off x="2262188" y="2819400"/>
                <a:ext cx="111125" cy="51437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40" name="Line 27"/>
              <p:cNvSpPr>
                <a:spLocks noChangeShapeType="1"/>
              </p:cNvSpPr>
              <p:nvPr/>
            </p:nvSpPr>
            <p:spPr bwMode="auto">
              <a:xfrm>
                <a:off x="2262188" y="2894382"/>
                <a:ext cx="180975" cy="43939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41" name="Line 28"/>
              <p:cNvSpPr>
                <a:spLocks noChangeShapeType="1"/>
              </p:cNvSpPr>
              <p:nvPr/>
            </p:nvSpPr>
            <p:spPr bwMode="auto">
              <a:xfrm>
                <a:off x="2262188" y="2894382"/>
                <a:ext cx="236538"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42" name="Line 29"/>
              <p:cNvSpPr>
                <a:spLocks noChangeShapeType="1"/>
              </p:cNvSpPr>
              <p:nvPr/>
            </p:nvSpPr>
            <p:spPr bwMode="auto">
              <a:xfrm>
                <a:off x="2262188" y="2894382"/>
                <a:ext cx="293688"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43" name="Line 30"/>
              <p:cNvSpPr>
                <a:spLocks noChangeShapeType="1"/>
              </p:cNvSpPr>
              <p:nvPr/>
            </p:nvSpPr>
            <p:spPr bwMode="auto">
              <a:xfrm>
                <a:off x="2262188" y="2894382"/>
                <a:ext cx="334963" cy="43939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6" name="Group 7"/>
            <p:cNvGrpSpPr>
              <a:grpSpLocks/>
            </p:cNvGrpSpPr>
            <p:nvPr/>
          </p:nvGrpSpPr>
          <p:grpSpPr bwMode="auto">
            <a:xfrm>
              <a:off x="1981200" y="1219200"/>
              <a:ext cx="4879975" cy="1784350"/>
              <a:chOff x="1366" y="816"/>
              <a:chExt cx="3074" cy="1190"/>
            </a:xfrm>
          </p:grpSpPr>
          <p:sp>
            <p:nvSpPr>
              <p:cNvPr id="10312"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3"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4"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5"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6"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7"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8"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19"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20"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10321" name="Picture 17"/>
              <p:cNvPicPr>
                <a:picLocks noChangeAspect="1" noChangeArrowheads="1"/>
              </p:cNvPicPr>
              <p:nvPr/>
            </p:nvPicPr>
            <p:blipFill>
              <a:blip r:embed="rId5"/>
              <a:srcRect/>
              <a:stretch>
                <a:fillRect/>
              </a:stretch>
            </p:blipFill>
            <p:spPr bwMode="auto">
              <a:xfrm>
                <a:off x="3672" y="1365"/>
                <a:ext cx="442" cy="183"/>
              </a:xfrm>
              <a:prstGeom prst="rect">
                <a:avLst/>
              </a:prstGeom>
              <a:noFill/>
              <a:ln w="9525">
                <a:noFill/>
                <a:miter lim="800000"/>
                <a:headEnd/>
                <a:tailEnd/>
              </a:ln>
            </p:spPr>
          </p:pic>
          <p:pic>
            <p:nvPicPr>
              <p:cNvPr id="10322" name="Picture 31"/>
              <p:cNvPicPr>
                <a:picLocks noChangeAspect="1" noChangeArrowheads="1"/>
              </p:cNvPicPr>
              <p:nvPr/>
            </p:nvPicPr>
            <p:blipFill>
              <a:blip r:embed="rId5"/>
              <a:srcRect/>
              <a:stretch>
                <a:fillRect/>
              </a:stretch>
            </p:blipFill>
            <p:spPr bwMode="auto">
              <a:xfrm>
                <a:off x="1366" y="1827"/>
                <a:ext cx="434" cy="179"/>
              </a:xfrm>
              <a:prstGeom prst="rect">
                <a:avLst/>
              </a:prstGeom>
              <a:noFill/>
              <a:ln w="9525">
                <a:noFill/>
                <a:miter lim="800000"/>
                <a:headEnd/>
                <a:tailEnd/>
              </a:ln>
            </p:spPr>
          </p:pic>
          <p:pic>
            <p:nvPicPr>
              <p:cNvPr id="10323" name="Picture 32"/>
              <p:cNvPicPr>
                <a:picLocks noChangeAspect="1" noChangeArrowheads="1"/>
              </p:cNvPicPr>
              <p:nvPr/>
            </p:nvPicPr>
            <p:blipFill>
              <a:blip r:embed="rId5"/>
              <a:srcRect/>
              <a:stretch>
                <a:fillRect/>
              </a:stretch>
            </p:blipFill>
            <p:spPr bwMode="auto">
              <a:xfrm>
                <a:off x="1894" y="1827"/>
                <a:ext cx="434" cy="179"/>
              </a:xfrm>
              <a:prstGeom prst="rect">
                <a:avLst/>
              </a:prstGeom>
              <a:noFill/>
              <a:ln w="9525">
                <a:noFill/>
                <a:miter lim="800000"/>
                <a:headEnd/>
                <a:tailEnd/>
              </a:ln>
            </p:spPr>
          </p:pic>
          <p:pic>
            <p:nvPicPr>
              <p:cNvPr id="10324" name="Picture 33"/>
              <p:cNvPicPr>
                <a:picLocks noChangeAspect="1" noChangeArrowheads="1"/>
              </p:cNvPicPr>
              <p:nvPr/>
            </p:nvPicPr>
            <p:blipFill>
              <a:blip r:embed="rId5"/>
              <a:srcRect/>
              <a:stretch>
                <a:fillRect/>
              </a:stretch>
            </p:blipFill>
            <p:spPr bwMode="auto">
              <a:xfrm>
                <a:off x="2422" y="1827"/>
                <a:ext cx="434" cy="179"/>
              </a:xfrm>
              <a:prstGeom prst="rect">
                <a:avLst/>
              </a:prstGeom>
              <a:noFill/>
              <a:ln w="9525">
                <a:noFill/>
                <a:miter lim="800000"/>
                <a:headEnd/>
                <a:tailEnd/>
              </a:ln>
            </p:spPr>
          </p:pic>
          <p:pic>
            <p:nvPicPr>
              <p:cNvPr id="10325" name="Picture 34"/>
              <p:cNvPicPr>
                <a:picLocks noChangeAspect="1" noChangeArrowheads="1"/>
              </p:cNvPicPr>
              <p:nvPr/>
            </p:nvPicPr>
            <p:blipFill>
              <a:blip r:embed="rId5"/>
              <a:srcRect/>
              <a:stretch>
                <a:fillRect/>
              </a:stretch>
            </p:blipFill>
            <p:spPr bwMode="auto">
              <a:xfrm>
                <a:off x="2950" y="1827"/>
                <a:ext cx="434" cy="179"/>
              </a:xfrm>
              <a:prstGeom prst="rect">
                <a:avLst/>
              </a:prstGeom>
              <a:noFill/>
              <a:ln w="9525">
                <a:noFill/>
                <a:miter lim="800000"/>
                <a:headEnd/>
                <a:tailEnd/>
              </a:ln>
            </p:spPr>
          </p:pic>
          <p:pic>
            <p:nvPicPr>
              <p:cNvPr id="10326" name="Picture 35"/>
              <p:cNvPicPr>
                <a:picLocks noChangeAspect="1" noChangeArrowheads="1"/>
              </p:cNvPicPr>
              <p:nvPr/>
            </p:nvPicPr>
            <p:blipFill>
              <a:blip r:embed="rId5"/>
              <a:srcRect/>
              <a:stretch>
                <a:fillRect/>
              </a:stretch>
            </p:blipFill>
            <p:spPr bwMode="auto">
              <a:xfrm>
                <a:off x="3478" y="1827"/>
                <a:ext cx="434" cy="179"/>
              </a:xfrm>
              <a:prstGeom prst="rect">
                <a:avLst/>
              </a:prstGeom>
              <a:noFill/>
              <a:ln w="9525">
                <a:noFill/>
                <a:miter lim="800000"/>
                <a:headEnd/>
                <a:tailEnd/>
              </a:ln>
            </p:spPr>
          </p:pic>
          <p:pic>
            <p:nvPicPr>
              <p:cNvPr id="10327" name="Picture 36"/>
              <p:cNvPicPr>
                <a:picLocks noChangeAspect="1" noChangeArrowheads="1"/>
              </p:cNvPicPr>
              <p:nvPr/>
            </p:nvPicPr>
            <p:blipFill>
              <a:blip r:embed="rId5"/>
              <a:srcRect/>
              <a:stretch>
                <a:fillRect/>
              </a:stretch>
            </p:blipFill>
            <p:spPr bwMode="auto">
              <a:xfrm>
                <a:off x="4006" y="1827"/>
                <a:ext cx="434" cy="179"/>
              </a:xfrm>
              <a:prstGeom prst="rect">
                <a:avLst/>
              </a:prstGeom>
              <a:noFill/>
              <a:ln w="9525">
                <a:noFill/>
                <a:miter lim="800000"/>
                <a:headEnd/>
                <a:tailEnd/>
              </a:ln>
            </p:spPr>
          </p:pic>
          <p:pic>
            <p:nvPicPr>
              <p:cNvPr id="10328" name="Picture 37"/>
              <p:cNvPicPr>
                <a:picLocks noChangeAspect="1" noChangeArrowheads="1"/>
              </p:cNvPicPr>
              <p:nvPr/>
            </p:nvPicPr>
            <p:blipFill>
              <a:blip r:embed="rId5"/>
              <a:srcRect/>
              <a:stretch>
                <a:fillRect/>
              </a:stretch>
            </p:blipFill>
            <p:spPr bwMode="auto">
              <a:xfrm>
                <a:off x="2704" y="1377"/>
                <a:ext cx="440" cy="180"/>
              </a:xfrm>
              <a:prstGeom prst="rect">
                <a:avLst/>
              </a:prstGeom>
              <a:noFill/>
              <a:ln w="9525">
                <a:noFill/>
                <a:miter lim="800000"/>
                <a:headEnd/>
                <a:tailEnd/>
              </a:ln>
            </p:spPr>
          </p:pic>
          <p:pic>
            <p:nvPicPr>
              <p:cNvPr id="10329" name="Picture 38"/>
              <p:cNvPicPr>
                <a:picLocks noChangeAspect="1" noChangeArrowheads="1"/>
              </p:cNvPicPr>
              <p:nvPr/>
            </p:nvPicPr>
            <p:blipFill>
              <a:blip r:embed="rId5"/>
              <a:srcRect/>
              <a:stretch>
                <a:fillRect/>
              </a:stretch>
            </p:blipFill>
            <p:spPr bwMode="auto">
              <a:xfrm>
                <a:off x="1771" y="1379"/>
                <a:ext cx="440" cy="181"/>
              </a:xfrm>
              <a:prstGeom prst="rect">
                <a:avLst/>
              </a:prstGeom>
              <a:noFill/>
              <a:ln w="9525">
                <a:noFill/>
                <a:miter lim="800000"/>
                <a:headEnd/>
                <a:tailEnd/>
              </a:ln>
            </p:spPr>
          </p:pic>
          <p:pic>
            <p:nvPicPr>
              <p:cNvPr id="10330" name="Picture 39"/>
              <p:cNvPicPr>
                <a:picLocks noChangeAspect="1" noChangeArrowheads="1"/>
              </p:cNvPicPr>
              <p:nvPr/>
            </p:nvPicPr>
            <p:blipFill>
              <a:blip r:embed="rId5"/>
              <a:srcRect/>
              <a:stretch>
                <a:fillRect/>
              </a:stretch>
            </p:blipFill>
            <p:spPr bwMode="auto">
              <a:xfrm>
                <a:off x="2651" y="816"/>
                <a:ext cx="440" cy="183"/>
              </a:xfrm>
              <a:prstGeom prst="rect">
                <a:avLst/>
              </a:prstGeom>
              <a:noFill/>
              <a:ln w="9525">
                <a:noFill/>
                <a:miter lim="800000"/>
                <a:headEnd/>
                <a:tailEnd/>
              </a:ln>
            </p:spPr>
          </p:pic>
        </p:grpSp>
      </p:grpSp>
      <p:grpSp>
        <p:nvGrpSpPr>
          <p:cNvPr id="7" name="Group 122"/>
          <p:cNvGrpSpPr>
            <a:grpSpLocks/>
          </p:cNvGrpSpPr>
          <p:nvPr/>
        </p:nvGrpSpPr>
        <p:grpSpPr bwMode="auto">
          <a:xfrm>
            <a:off x="2330450" y="2938463"/>
            <a:ext cx="4165600" cy="1592262"/>
            <a:chOff x="1778000" y="3055938"/>
            <a:chExt cx="4165600" cy="1592262"/>
          </a:xfrm>
        </p:grpSpPr>
        <p:grpSp>
          <p:nvGrpSpPr>
            <p:cNvPr id="8" name="Group 99"/>
            <p:cNvGrpSpPr>
              <a:grpSpLocks/>
            </p:cNvGrpSpPr>
            <p:nvPr/>
          </p:nvGrpSpPr>
          <p:grpSpPr bwMode="auto">
            <a:xfrm>
              <a:off x="1778000" y="3055938"/>
              <a:ext cx="4165600" cy="1592262"/>
              <a:chOff x="976" y="1968"/>
              <a:chExt cx="2624" cy="1099"/>
            </a:xfrm>
          </p:grpSpPr>
          <p:grpSp>
            <p:nvGrpSpPr>
              <p:cNvPr id="9" name="Group 47"/>
              <p:cNvGrpSpPr>
                <a:grpSpLocks/>
              </p:cNvGrpSpPr>
              <p:nvPr/>
            </p:nvGrpSpPr>
            <p:grpSpPr bwMode="auto">
              <a:xfrm>
                <a:off x="976" y="1968"/>
                <a:ext cx="2624" cy="1008"/>
                <a:chOff x="1552" y="1968"/>
                <a:chExt cx="2624" cy="1008"/>
              </a:xfrm>
            </p:grpSpPr>
            <p:grpSp>
              <p:nvGrpSpPr>
                <p:cNvPr id="10" name="Group 48"/>
                <p:cNvGrpSpPr>
                  <a:grpSpLocks/>
                </p:cNvGrpSpPr>
                <p:nvPr/>
              </p:nvGrpSpPr>
              <p:grpSpPr bwMode="auto">
                <a:xfrm>
                  <a:off x="2568" y="1976"/>
                  <a:ext cx="88" cy="712"/>
                  <a:chOff x="2568" y="1976"/>
                  <a:chExt cx="88" cy="712"/>
                </a:xfrm>
              </p:grpSpPr>
              <p:sp>
                <p:nvSpPr>
                  <p:cNvPr id="10307"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8"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9"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52"/>
                <p:cNvGrpSpPr>
                  <a:grpSpLocks/>
                </p:cNvGrpSpPr>
                <p:nvPr/>
              </p:nvGrpSpPr>
              <p:grpSpPr bwMode="auto">
                <a:xfrm>
                  <a:off x="3069" y="1968"/>
                  <a:ext cx="99" cy="720"/>
                  <a:chOff x="3069" y="1968"/>
                  <a:chExt cx="99" cy="720"/>
                </a:xfrm>
              </p:grpSpPr>
              <p:sp>
                <p:nvSpPr>
                  <p:cNvPr id="10304"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5"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6"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56"/>
                <p:cNvGrpSpPr>
                  <a:grpSpLocks/>
                </p:cNvGrpSpPr>
                <p:nvPr/>
              </p:nvGrpSpPr>
              <p:grpSpPr bwMode="auto">
                <a:xfrm>
                  <a:off x="3072" y="1976"/>
                  <a:ext cx="576" cy="840"/>
                  <a:chOff x="3072" y="1976"/>
                  <a:chExt cx="576" cy="840"/>
                </a:xfrm>
              </p:grpSpPr>
              <p:sp>
                <p:nvSpPr>
                  <p:cNvPr id="10301"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2"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3"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3" name="Group 60"/>
                <p:cNvGrpSpPr>
                  <a:grpSpLocks/>
                </p:cNvGrpSpPr>
                <p:nvPr/>
              </p:nvGrpSpPr>
              <p:grpSpPr bwMode="auto">
                <a:xfrm>
                  <a:off x="2992" y="1984"/>
                  <a:ext cx="1184" cy="992"/>
                  <a:chOff x="2992" y="1984"/>
                  <a:chExt cx="1184" cy="992"/>
                </a:xfrm>
              </p:grpSpPr>
              <p:sp>
                <p:nvSpPr>
                  <p:cNvPr id="10298"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299"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300"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4" name="Group 64"/>
                <p:cNvGrpSpPr>
                  <a:grpSpLocks/>
                </p:cNvGrpSpPr>
                <p:nvPr/>
              </p:nvGrpSpPr>
              <p:grpSpPr bwMode="auto">
                <a:xfrm>
                  <a:off x="2064" y="1984"/>
                  <a:ext cx="528" cy="848"/>
                  <a:chOff x="2064" y="1984"/>
                  <a:chExt cx="528" cy="848"/>
                </a:xfrm>
              </p:grpSpPr>
              <p:sp>
                <p:nvSpPr>
                  <p:cNvPr id="10296"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297"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5" name="Group 68"/>
                <p:cNvGrpSpPr>
                  <a:grpSpLocks/>
                </p:cNvGrpSpPr>
                <p:nvPr/>
              </p:nvGrpSpPr>
              <p:grpSpPr bwMode="auto">
                <a:xfrm>
                  <a:off x="1552" y="1970"/>
                  <a:ext cx="1115" cy="1006"/>
                  <a:chOff x="1552" y="1970"/>
                  <a:chExt cx="1115" cy="1006"/>
                </a:xfrm>
              </p:grpSpPr>
              <p:sp>
                <p:nvSpPr>
                  <p:cNvPr id="10293"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294"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0295"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6" name="Group 72"/>
              <p:cNvGrpSpPr>
                <a:grpSpLocks/>
              </p:cNvGrpSpPr>
              <p:nvPr/>
            </p:nvGrpSpPr>
            <p:grpSpPr bwMode="auto">
              <a:xfrm>
                <a:off x="2064" y="2544"/>
                <a:ext cx="432" cy="523"/>
                <a:chOff x="288" y="1440"/>
                <a:chExt cx="432" cy="523"/>
              </a:xfrm>
            </p:grpSpPr>
            <p:sp>
              <p:nvSpPr>
                <p:cNvPr id="10280"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1"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2"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3"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4"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5"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86"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10277"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sp>
        <p:nvSpPr>
          <p:cNvPr id="2" name="Title 1"/>
          <p:cNvSpPr>
            <a:spLocks noGrp="1"/>
          </p:cNvSpPr>
          <p:nvPr>
            <p:ph type="title"/>
          </p:nvPr>
        </p:nvSpPr>
        <p:spPr/>
        <p:txBody>
          <a:bodyPr/>
          <a:lstStyle/>
          <a:p>
            <a:pPr>
              <a:defRPr/>
            </a:pPr>
            <a:r>
              <a:rPr lang="en-US" dirty="0" smtClean="0"/>
              <a:t>Design requirements</a:t>
            </a:r>
          </a:p>
        </p:txBody>
      </p:sp>
      <p:sp>
        <p:nvSpPr>
          <p:cNvPr id="10245" name="Slide Number Placeholder 3"/>
          <p:cNvSpPr>
            <a:spLocks noGrp="1"/>
          </p:cNvSpPr>
          <p:nvPr>
            <p:ph type="sldNum" sz="quarter" idx="10"/>
          </p:nvPr>
        </p:nvSpPr>
        <p:spPr>
          <a:noFill/>
        </p:spPr>
        <p:txBody>
          <a:bodyPr/>
          <a:lstStyle/>
          <a:p>
            <a:fld id="{43646C16-3C4C-45EE-867D-D461EE37AB7C}" type="slidenum">
              <a:rPr lang="en-GB" smtClean="0">
                <a:latin typeface="Arial" charset="0"/>
                <a:cs typeface="Arial" charset="0"/>
              </a:rPr>
              <a:pPr/>
              <a:t>22</a:t>
            </a:fld>
            <a:endParaRPr lang="en-GB" smtClean="0">
              <a:latin typeface="Arial" charset="0"/>
              <a:cs typeface="Arial" charset="0"/>
            </a:endParaRPr>
          </a:p>
        </p:txBody>
      </p:sp>
      <p:grpSp>
        <p:nvGrpSpPr>
          <p:cNvPr id="17" name="Group 198"/>
          <p:cNvGrpSpPr>
            <a:grpSpLocks/>
          </p:cNvGrpSpPr>
          <p:nvPr/>
        </p:nvGrpSpPr>
        <p:grpSpPr bwMode="auto">
          <a:xfrm>
            <a:off x="228600" y="4953000"/>
            <a:ext cx="4343400" cy="1295400"/>
            <a:chOff x="395868" y="4953000"/>
            <a:chExt cx="4099932" cy="1295400"/>
          </a:xfrm>
        </p:grpSpPr>
        <p:sp>
          <p:nvSpPr>
            <p:cNvPr id="13413" name="AutoShape 265"/>
            <p:cNvSpPr>
              <a:spLocks noChangeArrowheads="1"/>
            </p:cNvSpPr>
            <p:nvPr/>
          </p:nvSpPr>
          <p:spPr bwMode="auto">
            <a:xfrm>
              <a:off x="457200" y="4953000"/>
              <a:ext cx="3733800" cy="12954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0275" name="Rectangle 266"/>
            <p:cNvSpPr>
              <a:spLocks noChangeArrowheads="1"/>
            </p:cNvSpPr>
            <p:nvPr/>
          </p:nvSpPr>
          <p:spPr bwMode="auto">
            <a:xfrm>
              <a:off x="395868" y="4999264"/>
              <a:ext cx="4099932" cy="1249136"/>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Control plane:</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Traffic demand estimation </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Optical circuit configuration</a:t>
              </a:r>
            </a:p>
          </p:txBody>
        </p:sp>
      </p:grpSp>
      <p:grpSp>
        <p:nvGrpSpPr>
          <p:cNvPr id="18" name="Group 199"/>
          <p:cNvGrpSpPr>
            <a:grpSpLocks/>
          </p:cNvGrpSpPr>
          <p:nvPr/>
        </p:nvGrpSpPr>
        <p:grpSpPr bwMode="auto">
          <a:xfrm>
            <a:off x="4495800" y="4953000"/>
            <a:ext cx="4648200" cy="1295400"/>
            <a:chOff x="4495842" y="4953000"/>
            <a:chExt cx="4418975" cy="1295400"/>
          </a:xfrm>
        </p:grpSpPr>
        <p:sp>
          <p:nvSpPr>
            <p:cNvPr id="13411" name="AutoShape 265"/>
            <p:cNvSpPr>
              <a:spLocks noChangeArrowheads="1"/>
            </p:cNvSpPr>
            <p:nvPr/>
          </p:nvSpPr>
          <p:spPr bwMode="auto">
            <a:xfrm>
              <a:off x="4495842" y="4953000"/>
              <a:ext cx="4266595" cy="12954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0271" name="Rectangle 266"/>
            <p:cNvSpPr>
              <a:spLocks noChangeArrowheads="1"/>
            </p:cNvSpPr>
            <p:nvPr/>
          </p:nvSpPr>
          <p:spPr bwMode="auto">
            <a:xfrm>
              <a:off x="4495842" y="4999264"/>
              <a:ext cx="4418975" cy="1249136"/>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Data plane:</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Dynamic traffic de-multiplexing</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Optimizing circuit </a:t>
              </a:r>
              <a:r>
                <a:rPr lang="en-US" altLang="zh-CN" sz="2000" dirty="0">
                  <a:solidFill>
                    <a:srgbClr val="FFFFFF"/>
                  </a:solidFill>
                  <a:latin typeface="Arial" charset="0"/>
                  <a:ea typeface="宋体" pitchFamily="2" charset="-122"/>
                  <a:cs typeface="Arial" charset="0"/>
                </a:rPr>
                <a:t>utilization (optional)</a:t>
              </a:r>
              <a:endParaRPr lang="en-US" altLang="zh-CN" sz="2000" dirty="0">
                <a:solidFill>
                  <a:srgbClr val="FFFFFF"/>
                </a:solidFill>
                <a:latin typeface="Arial" charset="0"/>
                <a:ea typeface="宋体" pitchFamily="2" charset="-122"/>
                <a:cs typeface="Arial" charset="0"/>
              </a:endParaRPr>
            </a:p>
          </p:txBody>
        </p:sp>
      </p:grpSp>
      <p:sp>
        <p:nvSpPr>
          <p:cNvPr id="190" name="Left Arrow 189"/>
          <p:cNvSpPr/>
          <p:nvPr/>
        </p:nvSpPr>
        <p:spPr bwMode="auto">
          <a:xfrm rot="8089383">
            <a:off x="2601772" y="2412023"/>
            <a:ext cx="511454" cy="243719"/>
          </a:xfrm>
          <a:prstGeom prst="leftArrow">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0251" name="Straight Connector 171"/>
          <p:cNvCxnSpPr>
            <a:cxnSpLocks noChangeShapeType="1"/>
          </p:cNvCxnSpPr>
          <p:nvPr/>
        </p:nvCxnSpPr>
        <p:spPr bwMode="auto">
          <a:xfrm>
            <a:off x="1524000" y="2909888"/>
            <a:ext cx="5715000" cy="1587"/>
          </a:xfrm>
          <a:prstGeom prst="line">
            <a:avLst/>
          </a:prstGeom>
          <a:noFill/>
          <a:ln w="19050" algn="ctr">
            <a:solidFill>
              <a:schemeClr val="bg2"/>
            </a:solidFill>
            <a:prstDash val="dash"/>
            <a:round/>
            <a:headEnd/>
            <a:tailEnd/>
          </a:ln>
        </p:spPr>
      </p:cxnSp>
      <p:sp>
        <p:nvSpPr>
          <p:cNvPr id="175" name="Left Arrow 174"/>
          <p:cNvSpPr/>
          <p:nvPr/>
        </p:nvSpPr>
        <p:spPr bwMode="auto">
          <a:xfrm rot="13049009">
            <a:off x="2577631" y="3014952"/>
            <a:ext cx="529592" cy="235482"/>
          </a:xfrm>
          <a:prstGeom prst="leftArrow">
            <a:avLst/>
          </a:prstGeom>
          <a:ln>
            <a:headEnd type="none" w="med" len="med"/>
            <a:tailEnd type="triangle" w="med" len="med"/>
          </a:ln>
        </p:spPr>
        <p:style>
          <a:lnRef idx="0">
            <a:schemeClr val="accent3"/>
          </a:lnRef>
          <a:fillRef idx="3">
            <a:schemeClr val="accent3"/>
          </a:fillRef>
          <a:effectRef idx="3">
            <a:schemeClr val="accent3"/>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grpSp>
        <p:nvGrpSpPr>
          <p:cNvPr id="19" name="Group 167"/>
          <p:cNvGrpSpPr>
            <a:grpSpLocks/>
          </p:cNvGrpSpPr>
          <p:nvPr/>
        </p:nvGrpSpPr>
        <p:grpSpPr bwMode="auto">
          <a:xfrm>
            <a:off x="4062413" y="3863975"/>
            <a:ext cx="609600" cy="674688"/>
            <a:chOff x="7086600" y="3810000"/>
            <a:chExt cx="609600" cy="673705"/>
          </a:xfrm>
        </p:grpSpPr>
        <p:sp>
          <p:nvSpPr>
            <p:cNvPr id="10264" name="Rectangle 75"/>
            <p:cNvSpPr>
              <a:spLocks noChangeArrowheads="1"/>
            </p:cNvSpPr>
            <p:nvPr/>
          </p:nvSpPr>
          <p:spPr bwMode="auto">
            <a:xfrm>
              <a:off x="7086600" y="3810000"/>
              <a:ext cx="609600" cy="67370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65" name="AutoShape 79"/>
            <p:cNvSpPr>
              <a:spLocks noChangeArrowheads="1"/>
            </p:cNvSpPr>
            <p:nvPr/>
          </p:nvSpPr>
          <p:spPr bwMode="auto">
            <a:xfrm>
              <a:off x="7140575" y="4295574"/>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66" name="AutoShape 79"/>
            <p:cNvSpPr>
              <a:spLocks noChangeArrowheads="1"/>
            </p:cNvSpPr>
            <p:nvPr/>
          </p:nvSpPr>
          <p:spPr bwMode="auto">
            <a:xfrm>
              <a:off x="7143226" y="4085852"/>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267" name="AutoShape 79"/>
            <p:cNvSpPr>
              <a:spLocks noChangeArrowheads="1"/>
            </p:cNvSpPr>
            <p:nvPr/>
          </p:nvSpPr>
          <p:spPr bwMode="auto">
            <a:xfrm>
              <a:off x="7140390" y="3886200"/>
              <a:ext cx="520700" cy="115906"/>
            </a:xfrm>
            <a:prstGeom prst="leftRightArrow">
              <a:avLst>
                <a:gd name="adj1" fmla="val 50000"/>
                <a:gd name="adj2" fmla="val 82008"/>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sp>
        <p:nvSpPr>
          <p:cNvPr id="11285" name="Freeform 182"/>
          <p:cNvSpPr>
            <a:spLocks/>
          </p:cNvSpPr>
          <p:nvPr/>
        </p:nvSpPr>
        <p:spPr bwMode="auto">
          <a:xfrm>
            <a:off x="2514600" y="3048000"/>
            <a:ext cx="3657600" cy="1447800"/>
          </a:xfrm>
          <a:custGeom>
            <a:avLst/>
            <a:gdLst>
              <a:gd name="T0" fmla="*/ 0 w 2356"/>
              <a:gd name="T1" fmla="*/ 0 h 759"/>
              <a:gd name="T2" fmla="*/ 2147483647 w 2356"/>
              <a:gd name="T3" fmla="*/ 2147483647 h 759"/>
              <a:gd name="T4" fmla="*/ 2147483647 w 2356"/>
              <a:gd name="T5" fmla="*/ 2147483647 h 759"/>
              <a:gd name="T6" fmla="*/ 2147483647 w 2356"/>
              <a:gd name="T7" fmla="*/ 2147483647 h 759"/>
              <a:gd name="T8" fmla="*/ 0 60000 65536"/>
              <a:gd name="T9" fmla="*/ 0 60000 65536"/>
              <a:gd name="T10" fmla="*/ 0 60000 65536"/>
              <a:gd name="T11" fmla="*/ 0 60000 65536"/>
              <a:gd name="T12" fmla="*/ 0 w 2356"/>
              <a:gd name="T13" fmla="*/ 0 h 759"/>
              <a:gd name="T14" fmla="*/ 2356 w 2356"/>
              <a:gd name="T15" fmla="*/ 759 h 759"/>
            </a:gdLst>
            <a:ahLst/>
            <a:cxnLst>
              <a:cxn ang="T8">
                <a:pos x="T0" y="T1"/>
              </a:cxn>
              <a:cxn ang="T9">
                <a:pos x="T2" y="T3"/>
              </a:cxn>
              <a:cxn ang="T10">
                <a:pos x="T4" y="T5"/>
              </a:cxn>
              <a:cxn ang="T11">
                <a:pos x="T6" y="T7"/>
              </a:cxn>
            </a:cxnLst>
            <a:rect l="T12" t="T13" r="T14" b="T15"/>
            <a:pathLst>
              <a:path w="2356" h="759">
                <a:moveTo>
                  <a:pt x="0" y="0"/>
                </a:moveTo>
                <a:cubicBezTo>
                  <a:pt x="296" y="252"/>
                  <a:pt x="592" y="504"/>
                  <a:pt x="845" y="614"/>
                </a:cubicBezTo>
                <a:cubicBezTo>
                  <a:pt x="1098" y="724"/>
                  <a:pt x="1267" y="759"/>
                  <a:pt x="1519" y="658"/>
                </a:cubicBezTo>
                <a:cubicBezTo>
                  <a:pt x="1771" y="557"/>
                  <a:pt x="2063" y="282"/>
                  <a:pt x="2356" y="8"/>
                </a:cubicBezTo>
              </a:path>
            </a:pathLst>
          </a:custGeom>
          <a:noFill/>
          <a:ln w="25400">
            <a:solidFill>
              <a:srgbClr val="FF00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83" name="Freeform 180"/>
          <p:cNvSpPr>
            <a:spLocks/>
          </p:cNvSpPr>
          <p:nvPr/>
        </p:nvSpPr>
        <p:spPr bwMode="auto">
          <a:xfrm>
            <a:off x="3352800" y="3048000"/>
            <a:ext cx="2057400" cy="1219200"/>
          </a:xfrm>
          <a:custGeom>
            <a:avLst/>
            <a:gdLst>
              <a:gd name="T0" fmla="*/ 0 w 1301"/>
              <a:gd name="T1" fmla="*/ 0 h 478"/>
              <a:gd name="T2" fmla="*/ 2147483647 w 1301"/>
              <a:gd name="T3" fmla="*/ 2147483647 h 478"/>
              <a:gd name="T4" fmla="*/ 2147483647 w 1301"/>
              <a:gd name="T5" fmla="*/ 2147483647 h 478"/>
              <a:gd name="T6" fmla="*/ 2147483647 w 1301"/>
              <a:gd name="T7" fmla="*/ 0 h 478"/>
              <a:gd name="T8" fmla="*/ 0 60000 65536"/>
              <a:gd name="T9" fmla="*/ 0 60000 65536"/>
              <a:gd name="T10" fmla="*/ 0 60000 65536"/>
              <a:gd name="T11" fmla="*/ 0 60000 65536"/>
              <a:gd name="T12" fmla="*/ 0 w 1301"/>
              <a:gd name="T13" fmla="*/ 0 h 478"/>
              <a:gd name="T14" fmla="*/ 1301 w 1301"/>
              <a:gd name="T15" fmla="*/ 478 h 478"/>
            </a:gdLst>
            <a:ahLst/>
            <a:cxnLst>
              <a:cxn ang="T8">
                <a:pos x="T0" y="T1"/>
              </a:cxn>
              <a:cxn ang="T9">
                <a:pos x="T2" y="T3"/>
              </a:cxn>
              <a:cxn ang="T10">
                <a:pos x="T4" y="T5"/>
              </a:cxn>
              <a:cxn ang="T11">
                <a:pos x="T6" y="T7"/>
              </a:cxn>
            </a:cxnLst>
            <a:rect l="T12" t="T13" r="T14" b="T15"/>
            <a:pathLst>
              <a:path w="1301" h="478">
                <a:moveTo>
                  <a:pt x="0" y="0"/>
                </a:moveTo>
                <a:cubicBezTo>
                  <a:pt x="119" y="164"/>
                  <a:pt x="238" y="328"/>
                  <a:pt x="396" y="397"/>
                </a:cubicBezTo>
                <a:cubicBezTo>
                  <a:pt x="554" y="466"/>
                  <a:pt x="799" y="478"/>
                  <a:pt x="950" y="412"/>
                </a:cubicBezTo>
                <a:cubicBezTo>
                  <a:pt x="1101" y="346"/>
                  <a:pt x="1201" y="173"/>
                  <a:pt x="1301" y="0"/>
                </a:cubicBezTo>
              </a:path>
            </a:pathLst>
          </a:custGeom>
          <a:noFill/>
          <a:ln w="25400">
            <a:solidFill>
              <a:srgbClr val="FF00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4" name="Freeform 178"/>
          <p:cNvSpPr>
            <a:spLocks/>
          </p:cNvSpPr>
          <p:nvPr/>
        </p:nvSpPr>
        <p:spPr bwMode="auto">
          <a:xfrm>
            <a:off x="4114800" y="3048000"/>
            <a:ext cx="631825" cy="914400"/>
          </a:xfrm>
          <a:custGeom>
            <a:avLst/>
            <a:gdLst>
              <a:gd name="T0" fmla="*/ 0 w 344"/>
              <a:gd name="T1" fmla="*/ 0 h 233"/>
              <a:gd name="T2" fmla="*/ 2147483647 w 344"/>
              <a:gd name="T3" fmla="*/ 2147483647 h 233"/>
              <a:gd name="T4" fmla="*/ 2147483647 w 344"/>
              <a:gd name="T5" fmla="*/ 2147483647 h 233"/>
              <a:gd name="T6" fmla="*/ 0 60000 65536"/>
              <a:gd name="T7" fmla="*/ 0 60000 65536"/>
              <a:gd name="T8" fmla="*/ 0 60000 65536"/>
              <a:gd name="T9" fmla="*/ 0 w 344"/>
              <a:gd name="T10" fmla="*/ 0 h 233"/>
              <a:gd name="T11" fmla="*/ 344 w 344"/>
              <a:gd name="T12" fmla="*/ 233 h 233"/>
            </a:gdLst>
            <a:ahLst/>
            <a:cxnLst>
              <a:cxn ang="T6">
                <a:pos x="T0" y="T1"/>
              </a:cxn>
              <a:cxn ang="T7">
                <a:pos x="T2" y="T3"/>
              </a:cxn>
              <a:cxn ang="T8">
                <a:pos x="T4" y="T5"/>
              </a:cxn>
            </a:cxnLst>
            <a:rect l="T9" t="T10" r="T11" b="T12"/>
            <a:pathLst>
              <a:path w="344" h="233">
                <a:moveTo>
                  <a:pt x="0" y="0"/>
                </a:moveTo>
                <a:cubicBezTo>
                  <a:pt x="35" y="115"/>
                  <a:pt x="70" y="231"/>
                  <a:pt x="127" y="232"/>
                </a:cubicBezTo>
                <a:cubicBezTo>
                  <a:pt x="184" y="233"/>
                  <a:pt x="264" y="120"/>
                  <a:pt x="344" y="8"/>
                </a:cubicBezTo>
              </a:path>
            </a:pathLst>
          </a:custGeom>
          <a:noFill/>
          <a:ln w="25400">
            <a:solidFill>
              <a:srgbClr val="FF00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nvGrpSpPr>
          <p:cNvPr id="20" name="Group 154"/>
          <p:cNvGrpSpPr>
            <a:grpSpLocks/>
          </p:cNvGrpSpPr>
          <p:nvPr/>
        </p:nvGrpSpPr>
        <p:grpSpPr bwMode="auto">
          <a:xfrm>
            <a:off x="5715000" y="3124200"/>
            <a:ext cx="2362200" cy="1371600"/>
            <a:chOff x="5715000" y="3124200"/>
            <a:chExt cx="2362200" cy="1371600"/>
          </a:xfrm>
        </p:grpSpPr>
        <p:sp>
          <p:nvSpPr>
            <p:cNvPr id="153" name="Bent Arrow 152"/>
            <p:cNvSpPr/>
            <p:nvPr/>
          </p:nvSpPr>
          <p:spPr bwMode="auto">
            <a:xfrm flipH="1" flipV="1">
              <a:off x="5715000" y="3124200"/>
              <a:ext cx="1066800" cy="1371600"/>
            </a:xfrm>
            <a:prstGeom prst="bentArrow">
              <a:avLst>
                <a:gd name="adj1" fmla="val 12582"/>
                <a:gd name="adj2" fmla="val 18571"/>
                <a:gd name="adj3" fmla="val 25000"/>
                <a:gd name="adj4" fmla="val 20893"/>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0263" name="Text Box 21"/>
            <p:cNvSpPr txBox="1">
              <a:spLocks noChangeArrowheads="1"/>
            </p:cNvSpPr>
            <p:nvPr/>
          </p:nvSpPr>
          <p:spPr bwMode="auto">
            <a:xfrm rot="10800000" flipV="1">
              <a:off x="6705600" y="3291244"/>
              <a:ext cx="1371600" cy="707886"/>
            </a:xfrm>
            <a:prstGeom prst="rect">
              <a:avLst/>
            </a:prstGeom>
            <a:noFill/>
            <a:ln w="9525">
              <a:noFill/>
              <a:miter lim="800000"/>
              <a:headEnd/>
              <a:tailEnd/>
            </a:ln>
          </p:spPr>
          <p:txBody>
            <a:bodyPr>
              <a:spAutoFit/>
            </a:bodyPr>
            <a:lstStyle/>
            <a:p>
              <a:pPr defTabSz="914400" fontAlgn="base">
                <a:spcBef>
                  <a:spcPct val="50000"/>
                </a:spcBef>
                <a:spcAft>
                  <a:spcPct val="0"/>
                </a:spcAft>
              </a:pPr>
              <a:r>
                <a:rPr kumimoji="1" lang="en-US" altLang="zh-CN" sz="2000" b="1" dirty="0">
                  <a:solidFill>
                    <a:srgbClr val="000000"/>
                  </a:solidFill>
                  <a:latin typeface="Arial" charset="0"/>
                  <a:ea typeface="宋体" pitchFamily="2" charset="-122"/>
                  <a:cs typeface="Arial" charset="0"/>
                </a:rPr>
                <a:t>Traffic demands</a:t>
              </a:r>
            </a:p>
          </p:txBody>
        </p:sp>
      </p:grpSp>
    </p:spTree>
    <p:custDataLst>
      <p:tags r:id="rId1"/>
    </p:custDataLst>
  </p:cSld>
  <p:clrMapOvr>
    <a:masterClrMapping/>
  </p:clrMapOvr>
  <p:transition advTm="6349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285"/>
                                        </p:tgtEl>
                                        <p:attrNameLst>
                                          <p:attrName>style.visibility</p:attrName>
                                        </p:attrNameLst>
                                      </p:cBhvr>
                                      <p:to>
                                        <p:strVal val="visible"/>
                                      </p:to>
                                    </p:set>
                                    <p:animEffect transition="in" filter="wipe(down)">
                                      <p:cBhvr>
                                        <p:cTn id="23" dur="500"/>
                                        <p:tgtEl>
                                          <p:spTgt spid="1128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283"/>
                                        </p:tgtEl>
                                        <p:attrNameLst>
                                          <p:attrName>style.visibility</p:attrName>
                                        </p:attrNameLst>
                                      </p:cBhvr>
                                      <p:to>
                                        <p:strVal val="visible"/>
                                      </p:to>
                                    </p:set>
                                    <p:animEffect transition="in" filter="wipe(down)">
                                      <p:cBhvr>
                                        <p:cTn id="26" dur="500"/>
                                        <p:tgtEl>
                                          <p:spTgt spid="1128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190"/>
                                        </p:tgtEl>
                                        <p:attrNameLst>
                                          <p:attrName>style.visibility</p:attrName>
                                        </p:attrNameLst>
                                      </p:cBhvr>
                                      <p:to>
                                        <p:strVal val="visible"/>
                                      </p:to>
                                    </p:set>
                                    <p:animEffect transition="in" filter="strips(upRight)">
                                      <p:cBhvr>
                                        <p:cTn id="34" dur="500"/>
                                        <p:tgtEl>
                                          <p:spTgt spid="190"/>
                                        </p:tgtEl>
                                      </p:cBhvr>
                                    </p:animEffect>
                                  </p:childTnLst>
                                </p:cTn>
                              </p:par>
                              <p:par>
                                <p:cTn id="35" presetID="18" presetClass="entr" presetSubtype="6" fill="hold" nodeType="with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strips(downRight)">
                                      <p:cBhvr>
                                        <p:cTn id="37" dur="500"/>
                                        <p:tgtEl>
                                          <p:spTgt spid="175"/>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5" grpId="0" animBg="1"/>
      <p:bldP spid="11283" grpId="0" animBg="1"/>
      <p:bldP spid="4" grpId="0" animBg="1"/>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077200" cy="990600"/>
          </a:xfrm>
        </p:spPr>
        <p:txBody>
          <a:bodyPr/>
          <a:lstStyle/>
          <a:p>
            <a:pPr>
              <a:defRPr/>
            </a:pPr>
            <a:r>
              <a:rPr lang="en-US" dirty="0" smtClean="0"/>
              <a:t>c-Through (a specific design)</a:t>
            </a:r>
            <a:endParaRPr lang="en-US" dirty="0"/>
          </a:p>
        </p:txBody>
      </p:sp>
      <p:sp>
        <p:nvSpPr>
          <p:cNvPr id="11267" name="Slide Number Placeholder 3"/>
          <p:cNvSpPr>
            <a:spLocks noGrp="1"/>
          </p:cNvSpPr>
          <p:nvPr>
            <p:ph type="sldNum" sz="quarter" idx="10"/>
          </p:nvPr>
        </p:nvSpPr>
        <p:spPr>
          <a:noFill/>
        </p:spPr>
        <p:txBody>
          <a:bodyPr/>
          <a:lstStyle/>
          <a:p>
            <a:fld id="{4629BFA0-ACBE-40F8-A10B-9FF213F7E089}" type="slidenum">
              <a:rPr lang="en-GB" smtClean="0">
                <a:latin typeface="Arial" charset="0"/>
                <a:cs typeface="Arial" charset="0"/>
              </a:rPr>
              <a:pPr/>
              <a:t>23</a:t>
            </a:fld>
            <a:endParaRPr lang="en-GB" smtClean="0">
              <a:latin typeface="Arial" charset="0"/>
              <a:cs typeface="Arial" charset="0"/>
            </a:endParaRPr>
          </a:p>
        </p:txBody>
      </p:sp>
      <p:grpSp>
        <p:nvGrpSpPr>
          <p:cNvPr id="3" name="Group 84"/>
          <p:cNvGrpSpPr>
            <a:grpSpLocks/>
          </p:cNvGrpSpPr>
          <p:nvPr/>
        </p:nvGrpSpPr>
        <p:grpSpPr bwMode="auto">
          <a:xfrm>
            <a:off x="4268788" y="3365500"/>
            <a:ext cx="2894012" cy="1665288"/>
            <a:chOff x="4268788" y="3365500"/>
            <a:chExt cx="2894012" cy="1665369"/>
          </a:xfrm>
        </p:grpSpPr>
        <p:cxnSp>
          <p:nvCxnSpPr>
            <p:cNvPr id="11347" name="Shape 293"/>
            <p:cNvCxnSpPr>
              <a:cxnSpLocks noChangeShapeType="1"/>
            </p:cNvCxnSpPr>
            <p:nvPr/>
          </p:nvCxnSpPr>
          <p:spPr bwMode="auto">
            <a:xfrm flipH="1">
              <a:off x="6781800" y="3365500"/>
              <a:ext cx="3175" cy="1211263"/>
            </a:xfrm>
            <a:prstGeom prst="bentConnector3">
              <a:avLst>
                <a:gd name="adj1" fmla="val -3744000"/>
              </a:avLst>
            </a:prstGeom>
            <a:noFill/>
            <a:ln w="31750" algn="ctr">
              <a:solidFill>
                <a:schemeClr val="bg2"/>
              </a:solidFill>
              <a:round/>
              <a:headEnd/>
              <a:tailEnd/>
            </a:ln>
          </p:spPr>
        </p:cxnSp>
        <p:pic>
          <p:nvPicPr>
            <p:cNvPr id="11348" name="Picture 79" descr="server-opt.jpg"/>
            <p:cNvPicPr>
              <a:picLocks noChangeAspect="1"/>
            </p:cNvPicPr>
            <p:nvPr/>
          </p:nvPicPr>
          <p:blipFill>
            <a:blip r:embed="rId4"/>
            <a:srcRect/>
            <a:stretch>
              <a:fillRect/>
            </a:stretch>
          </p:blipFill>
          <p:spPr bwMode="auto">
            <a:xfrm>
              <a:off x="6477000" y="4114800"/>
              <a:ext cx="685800" cy="916069"/>
            </a:xfrm>
            <a:prstGeom prst="rect">
              <a:avLst/>
            </a:prstGeom>
            <a:noFill/>
            <a:ln w="9525">
              <a:noFill/>
              <a:miter lim="800000"/>
              <a:headEnd/>
              <a:tailEnd/>
            </a:ln>
          </p:spPr>
        </p:pic>
        <p:cxnSp>
          <p:nvCxnSpPr>
            <p:cNvPr id="11349" name="Elbow Connector 296"/>
            <p:cNvCxnSpPr>
              <a:cxnSpLocks noChangeShapeType="1"/>
              <a:stCxn id="11287" idx="2"/>
            </p:cNvCxnSpPr>
            <p:nvPr/>
          </p:nvCxnSpPr>
          <p:spPr bwMode="auto">
            <a:xfrm rot="16200000" flipH="1">
              <a:off x="5541922" y="3752891"/>
              <a:ext cx="4844" cy="2551112"/>
            </a:xfrm>
            <a:prstGeom prst="bentConnector3">
              <a:avLst>
                <a:gd name="adj1" fmla="val 4819241"/>
              </a:avLst>
            </a:prstGeom>
            <a:noFill/>
            <a:ln w="31750" algn="ctr">
              <a:solidFill>
                <a:schemeClr val="bg2"/>
              </a:solidFill>
              <a:round/>
              <a:headEnd/>
              <a:tailEnd/>
            </a:ln>
          </p:spPr>
        </p:cxnSp>
      </p:grpSp>
      <p:grpSp>
        <p:nvGrpSpPr>
          <p:cNvPr id="4" name="Group 7"/>
          <p:cNvGrpSpPr>
            <a:grpSpLocks/>
          </p:cNvGrpSpPr>
          <p:nvPr/>
        </p:nvGrpSpPr>
        <p:grpSpPr bwMode="auto">
          <a:xfrm>
            <a:off x="1828800" y="1749425"/>
            <a:ext cx="4991100" cy="2465388"/>
            <a:chOff x="1296" y="816"/>
            <a:chExt cx="3144" cy="1644"/>
          </a:xfrm>
        </p:grpSpPr>
        <p:sp>
          <p:nvSpPr>
            <p:cNvPr id="11315"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6"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7"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8"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9"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0"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1"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2"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3"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11324" name="Picture 17"/>
            <p:cNvPicPr>
              <a:picLocks noChangeAspect="1" noChangeArrowheads="1"/>
            </p:cNvPicPr>
            <p:nvPr/>
          </p:nvPicPr>
          <p:blipFill>
            <a:blip r:embed="rId5"/>
            <a:srcRect/>
            <a:stretch>
              <a:fillRect/>
            </a:stretch>
          </p:blipFill>
          <p:spPr bwMode="auto">
            <a:xfrm>
              <a:off x="3672" y="1365"/>
              <a:ext cx="442" cy="183"/>
            </a:xfrm>
            <a:prstGeom prst="rect">
              <a:avLst/>
            </a:prstGeom>
            <a:noFill/>
            <a:ln w="9525">
              <a:noFill/>
              <a:miter lim="800000"/>
              <a:headEnd/>
              <a:tailEnd/>
            </a:ln>
          </p:spPr>
        </p:pic>
        <p:pic>
          <p:nvPicPr>
            <p:cNvPr id="11325" name="Picture 18" descr="D:\research\data-center\HotNets\rack.JPG"/>
            <p:cNvPicPr>
              <a:picLocks noChangeAspect="1" noChangeArrowheads="1"/>
            </p:cNvPicPr>
            <p:nvPr/>
          </p:nvPicPr>
          <p:blipFill>
            <a:blip r:embed="rId6"/>
            <a:srcRect/>
            <a:stretch>
              <a:fillRect/>
            </a:stretch>
          </p:blipFill>
          <p:spPr bwMode="auto">
            <a:xfrm>
              <a:off x="1296" y="2192"/>
              <a:ext cx="528" cy="268"/>
            </a:xfrm>
            <a:prstGeom prst="rect">
              <a:avLst/>
            </a:prstGeom>
            <a:noFill/>
            <a:ln w="9525">
              <a:noFill/>
              <a:miter lim="800000"/>
              <a:headEnd/>
              <a:tailEnd/>
            </a:ln>
          </p:spPr>
        </p:pic>
        <p:sp>
          <p:nvSpPr>
            <p:cNvPr id="11326" name="Line 19"/>
            <p:cNvSpPr>
              <a:spLocks noChangeShapeType="1"/>
            </p:cNvSpPr>
            <p:nvPr/>
          </p:nvSpPr>
          <p:spPr bwMode="auto">
            <a:xfrm flipH="1">
              <a:off x="1358" y="1905"/>
              <a:ext cx="21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7" name="Line 20"/>
            <p:cNvSpPr>
              <a:spLocks noChangeShapeType="1"/>
            </p:cNvSpPr>
            <p:nvPr/>
          </p:nvSpPr>
          <p:spPr bwMode="auto">
            <a:xfrm flipH="1">
              <a:off x="1410" y="1905"/>
              <a:ext cx="15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8" name="Line 21"/>
            <p:cNvSpPr>
              <a:spLocks noChangeShapeType="1"/>
            </p:cNvSpPr>
            <p:nvPr/>
          </p:nvSpPr>
          <p:spPr bwMode="auto">
            <a:xfrm flipH="1">
              <a:off x="1463" y="1905"/>
              <a:ext cx="106"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29" name="Line 22"/>
            <p:cNvSpPr>
              <a:spLocks noChangeShapeType="1"/>
            </p:cNvSpPr>
            <p:nvPr/>
          </p:nvSpPr>
          <p:spPr bwMode="auto">
            <a:xfrm flipH="1">
              <a:off x="1498" y="1905"/>
              <a:ext cx="71"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0" name="Line 23"/>
            <p:cNvSpPr>
              <a:spLocks noChangeShapeType="1"/>
            </p:cNvSpPr>
            <p:nvPr/>
          </p:nvSpPr>
          <p:spPr bwMode="auto">
            <a:xfrm flipH="1">
              <a:off x="1534" y="1905"/>
              <a:ext cx="3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1" name="Line 24"/>
            <p:cNvSpPr>
              <a:spLocks noChangeShapeType="1"/>
            </p:cNvSpPr>
            <p:nvPr/>
          </p:nvSpPr>
          <p:spPr bwMode="auto">
            <a:xfrm flipH="1">
              <a:off x="1569" y="1905"/>
              <a:ext cx="0"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2" name="Line 25"/>
            <p:cNvSpPr>
              <a:spLocks noChangeShapeType="1"/>
            </p:cNvSpPr>
            <p:nvPr/>
          </p:nvSpPr>
          <p:spPr bwMode="auto">
            <a:xfrm>
              <a:off x="1569" y="1855"/>
              <a:ext cx="35" cy="33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3" name="Line 26"/>
            <p:cNvSpPr>
              <a:spLocks noChangeShapeType="1"/>
            </p:cNvSpPr>
            <p:nvPr/>
          </p:nvSpPr>
          <p:spPr bwMode="auto">
            <a:xfrm>
              <a:off x="1569" y="1855"/>
              <a:ext cx="70" cy="34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4" name="Line 27"/>
            <p:cNvSpPr>
              <a:spLocks noChangeShapeType="1"/>
            </p:cNvSpPr>
            <p:nvPr/>
          </p:nvSpPr>
          <p:spPr bwMode="auto">
            <a:xfrm>
              <a:off x="1569" y="1905"/>
              <a:ext cx="114"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5" name="Line 28"/>
            <p:cNvSpPr>
              <a:spLocks noChangeShapeType="1"/>
            </p:cNvSpPr>
            <p:nvPr/>
          </p:nvSpPr>
          <p:spPr bwMode="auto">
            <a:xfrm>
              <a:off x="1569" y="1905"/>
              <a:ext cx="149"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6" name="Line 29"/>
            <p:cNvSpPr>
              <a:spLocks noChangeShapeType="1"/>
            </p:cNvSpPr>
            <p:nvPr/>
          </p:nvSpPr>
          <p:spPr bwMode="auto">
            <a:xfrm>
              <a:off x="1569" y="1905"/>
              <a:ext cx="185" cy="30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37" name="Line 30"/>
            <p:cNvSpPr>
              <a:spLocks noChangeShapeType="1"/>
            </p:cNvSpPr>
            <p:nvPr/>
          </p:nvSpPr>
          <p:spPr bwMode="auto">
            <a:xfrm>
              <a:off x="1569" y="1905"/>
              <a:ext cx="211" cy="29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11338" name="Picture 31"/>
            <p:cNvPicPr>
              <a:picLocks noChangeAspect="1" noChangeArrowheads="1"/>
            </p:cNvPicPr>
            <p:nvPr/>
          </p:nvPicPr>
          <p:blipFill>
            <a:blip r:embed="rId5"/>
            <a:srcRect/>
            <a:stretch>
              <a:fillRect/>
            </a:stretch>
          </p:blipFill>
          <p:spPr bwMode="auto">
            <a:xfrm>
              <a:off x="1366" y="1827"/>
              <a:ext cx="434" cy="179"/>
            </a:xfrm>
            <a:prstGeom prst="rect">
              <a:avLst/>
            </a:prstGeom>
            <a:noFill/>
            <a:ln w="9525">
              <a:noFill/>
              <a:miter lim="800000"/>
              <a:headEnd/>
              <a:tailEnd/>
            </a:ln>
          </p:spPr>
        </p:pic>
        <p:pic>
          <p:nvPicPr>
            <p:cNvPr id="11339" name="Picture 32"/>
            <p:cNvPicPr>
              <a:picLocks noChangeAspect="1" noChangeArrowheads="1"/>
            </p:cNvPicPr>
            <p:nvPr/>
          </p:nvPicPr>
          <p:blipFill>
            <a:blip r:embed="rId5"/>
            <a:srcRect/>
            <a:stretch>
              <a:fillRect/>
            </a:stretch>
          </p:blipFill>
          <p:spPr bwMode="auto">
            <a:xfrm>
              <a:off x="1894" y="1827"/>
              <a:ext cx="434" cy="179"/>
            </a:xfrm>
            <a:prstGeom prst="rect">
              <a:avLst/>
            </a:prstGeom>
            <a:noFill/>
            <a:ln w="9525">
              <a:noFill/>
              <a:miter lim="800000"/>
              <a:headEnd/>
              <a:tailEnd/>
            </a:ln>
          </p:spPr>
        </p:pic>
        <p:pic>
          <p:nvPicPr>
            <p:cNvPr id="11340" name="Picture 33"/>
            <p:cNvPicPr>
              <a:picLocks noChangeAspect="1" noChangeArrowheads="1"/>
            </p:cNvPicPr>
            <p:nvPr/>
          </p:nvPicPr>
          <p:blipFill>
            <a:blip r:embed="rId5"/>
            <a:srcRect/>
            <a:stretch>
              <a:fillRect/>
            </a:stretch>
          </p:blipFill>
          <p:spPr bwMode="auto">
            <a:xfrm>
              <a:off x="2422" y="1827"/>
              <a:ext cx="434" cy="179"/>
            </a:xfrm>
            <a:prstGeom prst="rect">
              <a:avLst/>
            </a:prstGeom>
            <a:noFill/>
            <a:ln w="9525">
              <a:noFill/>
              <a:miter lim="800000"/>
              <a:headEnd/>
              <a:tailEnd/>
            </a:ln>
          </p:spPr>
        </p:pic>
        <p:pic>
          <p:nvPicPr>
            <p:cNvPr id="11341" name="Picture 34"/>
            <p:cNvPicPr>
              <a:picLocks noChangeAspect="1" noChangeArrowheads="1"/>
            </p:cNvPicPr>
            <p:nvPr/>
          </p:nvPicPr>
          <p:blipFill>
            <a:blip r:embed="rId5"/>
            <a:srcRect/>
            <a:stretch>
              <a:fillRect/>
            </a:stretch>
          </p:blipFill>
          <p:spPr bwMode="auto">
            <a:xfrm>
              <a:off x="2950" y="1827"/>
              <a:ext cx="434" cy="179"/>
            </a:xfrm>
            <a:prstGeom prst="rect">
              <a:avLst/>
            </a:prstGeom>
            <a:noFill/>
            <a:ln w="9525">
              <a:noFill/>
              <a:miter lim="800000"/>
              <a:headEnd/>
              <a:tailEnd/>
            </a:ln>
          </p:spPr>
        </p:pic>
        <p:pic>
          <p:nvPicPr>
            <p:cNvPr id="11342" name="Picture 35"/>
            <p:cNvPicPr>
              <a:picLocks noChangeAspect="1" noChangeArrowheads="1"/>
            </p:cNvPicPr>
            <p:nvPr/>
          </p:nvPicPr>
          <p:blipFill>
            <a:blip r:embed="rId5"/>
            <a:srcRect/>
            <a:stretch>
              <a:fillRect/>
            </a:stretch>
          </p:blipFill>
          <p:spPr bwMode="auto">
            <a:xfrm>
              <a:off x="3478" y="1827"/>
              <a:ext cx="434" cy="179"/>
            </a:xfrm>
            <a:prstGeom prst="rect">
              <a:avLst/>
            </a:prstGeom>
            <a:noFill/>
            <a:ln w="9525">
              <a:noFill/>
              <a:miter lim="800000"/>
              <a:headEnd/>
              <a:tailEnd/>
            </a:ln>
          </p:spPr>
        </p:pic>
        <p:pic>
          <p:nvPicPr>
            <p:cNvPr id="11343" name="Picture 36"/>
            <p:cNvPicPr>
              <a:picLocks noChangeAspect="1" noChangeArrowheads="1"/>
            </p:cNvPicPr>
            <p:nvPr/>
          </p:nvPicPr>
          <p:blipFill>
            <a:blip r:embed="rId5"/>
            <a:srcRect/>
            <a:stretch>
              <a:fillRect/>
            </a:stretch>
          </p:blipFill>
          <p:spPr bwMode="auto">
            <a:xfrm>
              <a:off x="4006" y="1827"/>
              <a:ext cx="434" cy="179"/>
            </a:xfrm>
            <a:prstGeom prst="rect">
              <a:avLst/>
            </a:prstGeom>
            <a:noFill/>
            <a:ln w="9525">
              <a:noFill/>
              <a:miter lim="800000"/>
              <a:headEnd/>
              <a:tailEnd/>
            </a:ln>
          </p:spPr>
        </p:pic>
        <p:pic>
          <p:nvPicPr>
            <p:cNvPr id="11344" name="Picture 37"/>
            <p:cNvPicPr>
              <a:picLocks noChangeAspect="1" noChangeArrowheads="1"/>
            </p:cNvPicPr>
            <p:nvPr/>
          </p:nvPicPr>
          <p:blipFill>
            <a:blip r:embed="rId5"/>
            <a:srcRect/>
            <a:stretch>
              <a:fillRect/>
            </a:stretch>
          </p:blipFill>
          <p:spPr bwMode="auto">
            <a:xfrm>
              <a:off x="2704" y="1377"/>
              <a:ext cx="440" cy="180"/>
            </a:xfrm>
            <a:prstGeom prst="rect">
              <a:avLst/>
            </a:prstGeom>
            <a:noFill/>
            <a:ln w="9525">
              <a:noFill/>
              <a:miter lim="800000"/>
              <a:headEnd/>
              <a:tailEnd/>
            </a:ln>
          </p:spPr>
        </p:pic>
        <p:pic>
          <p:nvPicPr>
            <p:cNvPr id="11345" name="Picture 38"/>
            <p:cNvPicPr>
              <a:picLocks noChangeAspect="1" noChangeArrowheads="1"/>
            </p:cNvPicPr>
            <p:nvPr/>
          </p:nvPicPr>
          <p:blipFill>
            <a:blip r:embed="rId5"/>
            <a:srcRect/>
            <a:stretch>
              <a:fillRect/>
            </a:stretch>
          </p:blipFill>
          <p:spPr bwMode="auto">
            <a:xfrm>
              <a:off x="1771" y="1379"/>
              <a:ext cx="440" cy="181"/>
            </a:xfrm>
            <a:prstGeom prst="rect">
              <a:avLst/>
            </a:prstGeom>
            <a:noFill/>
            <a:ln w="9525">
              <a:noFill/>
              <a:miter lim="800000"/>
              <a:headEnd/>
              <a:tailEnd/>
            </a:ln>
          </p:spPr>
        </p:pic>
        <p:pic>
          <p:nvPicPr>
            <p:cNvPr id="11346" name="Picture 39"/>
            <p:cNvPicPr>
              <a:picLocks noChangeAspect="1" noChangeArrowheads="1"/>
            </p:cNvPicPr>
            <p:nvPr/>
          </p:nvPicPr>
          <p:blipFill>
            <a:blip r:embed="rId5"/>
            <a:srcRect/>
            <a:stretch>
              <a:fillRect/>
            </a:stretch>
          </p:blipFill>
          <p:spPr bwMode="auto">
            <a:xfrm>
              <a:off x="2651" y="816"/>
              <a:ext cx="440" cy="183"/>
            </a:xfrm>
            <a:prstGeom prst="rect">
              <a:avLst/>
            </a:prstGeom>
            <a:noFill/>
            <a:ln w="9525">
              <a:noFill/>
              <a:miter lim="800000"/>
              <a:headEnd/>
              <a:tailEnd/>
            </a:ln>
          </p:spPr>
        </p:pic>
      </p:grpSp>
      <p:grpSp>
        <p:nvGrpSpPr>
          <p:cNvPr id="5" name="Group 76"/>
          <p:cNvGrpSpPr>
            <a:grpSpLocks/>
          </p:cNvGrpSpPr>
          <p:nvPr/>
        </p:nvGrpSpPr>
        <p:grpSpPr bwMode="auto">
          <a:xfrm>
            <a:off x="2235200" y="3433763"/>
            <a:ext cx="4165600" cy="1592262"/>
            <a:chOff x="1778000" y="3055938"/>
            <a:chExt cx="4165600" cy="1592262"/>
          </a:xfrm>
        </p:grpSpPr>
        <p:grpSp>
          <p:nvGrpSpPr>
            <p:cNvPr id="6" name="Group 99"/>
            <p:cNvGrpSpPr>
              <a:grpSpLocks/>
            </p:cNvGrpSpPr>
            <p:nvPr/>
          </p:nvGrpSpPr>
          <p:grpSpPr bwMode="auto">
            <a:xfrm>
              <a:off x="1778000" y="3055938"/>
              <a:ext cx="4165600" cy="1592262"/>
              <a:chOff x="976" y="1968"/>
              <a:chExt cx="2624" cy="1099"/>
            </a:xfrm>
          </p:grpSpPr>
          <p:grpSp>
            <p:nvGrpSpPr>
              <p:cNvPr id="7" name="Group 47"/>
              <p:cNvGrpSpPr>
                <a:grpSpLocks/>
              </p:cNvGrpSpPr>
              <p:nvPr/>
            </p:nvGrpSpPr>
            <p:grpSpPr bwMode="auto">
              <a:xfrm>
                <a:off x="976" y="1968"/>
                <a:ext cx="2624" cy="1008"/>
                <a:chOff x="1552" y="1968"/>
                <a:chExt cx="2624" cy="1008"/>
              </a:xfrm>
            </p:grpSpPr>
            <p:grpSp>
              <p:nvGrpSpPr>
                <p:cNvPr id="8" name="Group 48"/>
                <p:cNvGrpSpPr>
                  <a:grpSpLocks/>
                </p:cNvGrpSpPr>
                <p:nvPr/>
              </p:nvGrpSpPr>
              <p:grpSpPr bwMode="auto">
                <a:xfrm>
                  <a:off x="2568" y="1976"/>
                  <a:ext cx="88" cy="712"/>
                  <a:chOff x="2568" y="1976"/>
                  <a:chExt cx="88" cy="712"/>
                </a:xfrm>
              </p:grpSpPr>
              <p:sp>
                <p:nvSpPr>
                  <p:cNvPr id="11312"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3"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4"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52"/>
                <p:cNvGrpSpPr>
                  <a:grpSpLocks/>
                </p:cNvGrpSpPr>
                <p:nvPr/>
              </p:nvGrpSpPr>
              <p:grpSpPr bwMode="auto">
                <a:xfrm>
                  <a:off x="3069" y="1968"/>
                  <a:ext cx="99" cy="720"/>
                  <a:chOff x="3069" y="1968"/>
                  <a:chExt cx="99" cy="720"/>
                </a:xfrm>
              </p:grpSpPr>
              <p:sp>
                <p:nvSpPr>
                  <p:cNvPr id="11309"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0"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11"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56"/>
                <p:cNvGrpSpPr>
                  <a:grpSpLocks/>
                </p:cNvGrpSpPr>
                <p:nvPr/>
              </p:nvGrpSpPr>
              <p:grpSpPr bwMode="auto">
                <a:xfrm>
                  <a:off x="3072" y="1976"/>
                  <a:ext cx="576" cy="840"/>
                  <a:chOff x="3072" y="1976"/>
                  <a:chExt cx="576" cy="840"/>
                </a:xfrm>
              </p:grpSpPr>
              <p:sp>
                <p:nvSpPr>
                  <p:cNvPr id="11306"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7"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8"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60"/>
                <p:cNvGrpSpPr>
                  <a:grpSpLocks/>
                </p:cNvGrpSpPr>
                <p:nvPr/>
              </p:nvGrpSpPr>
              <p:grpSpPr bwMode="auto">
                <a:xfrm>
                  <a:off x="2992" y="1984"/>
                  <a:ext cx="1184" cy="992"/>
                  <a:chOff x="2992" y="1984"/>
                  <a:chExt cx="1184" cy="992"/>
                </a:xfrm>
              </p:grpSpPr>
              <p:sp>
                <p:nvSpPr>
                  <p:cNvPr id="11303"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4"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5"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4"/>
                <p:cNvGrpSpPr>
                  <a:grpSpLocks/>
                </p:cNvGrpSpPr>
                <p:nvPr/>
              </p:nvGrpSpPr>
              <p:grpSpPr bwMode="auto">
                <a:xfrm>
                  <a:off x="2064" y="1984"/>
                  <a:ext cx="528" cy="848"/>
                  <a:chOff x="2064" y="1984"/>
                  <a:chExt cx="528" cy="848"/>
                </a:xfrm>
              </p:grpSpPr>
              <p:sp>
                <p:nvSpPr>
                  <p:cNvPr id="11301"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2"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3" name="Group 68"/>
                <p:cNvGrpSpPr>
                  <a:grpSpLocks/>
                </p:cNvGrpSpPr>
                <p:nvPr/>
              </p:nvGrpSpPr>
              <p:grpSpPr bwMode="auto">
                <a:xfrm>
                  <a:off x="1552" y="1970"/>
                  <a:ext cx="1115" cy="1006"/>
                  <a:chOff x="1552" y="1970"/>
                  <a:chExt cx="1115" cy="1006"/>
                </a:xfrm>
              </p:grpSpPr>
              <p:sp>
                <p:nvSpPr>
                  <p:cNvPr id="11298"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299"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1300"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4" name="Group 72"/>
              <p:cNvGrpSpPr>
                <a:grpSpLocks/>
              </p:cNvGrpSpPr>
              <p:nvPr/>
            </p:nvGrpSpPr>
            <p:grpSpPr bwMode="auto">
              <a:xfrm>
                <a:off x="2064" y="2544"/>
                <a:ext cx="432" cy="523"/>
                <a:chOff x="288" y="1440"/>
                <a:chExt cx="432" cy="523"/>
              </a:xfrm>
            </p:grpSpPr>
            <p:sp>
              <p:nvSpPr>
                <p:cNvPr id="11285"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86"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87"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88"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89"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90"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291"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11282"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cxnSp>
        <p:nvCxnSpPr>
          <p:cNvPr id="11271" name="Straight Connector 171"/>
          <p:cNvCxnSpPr>
            <a:cxnSpLocks noChangeShapeType="1"/>
          </p:cNvCxnSpPr>
          <p:nvPr/>
        </p:nvCxnSpPr>
        <p:spPr bwMode="auto">
          <a:xfrm>
            <a:off x="1524000" y="3425825"/>
            <a:ext cx="5715000" cy="1588"/>
          </a:xfrm>
          <a:prstGeom prst="line">
            <a:avLst/>
          </a:prstGeom>
          <a:noFill/>
          <a:ln w="19050" algn="ctr">
            <a:solidFill>
              <a:schemeClr val="bg2"/>
            </a:solidFill>
            <a:prstDash val="dash"/>
            <a:round/>
            <a:headEnd/>
            <a:tailEnd/>
          </a:ln>
        </p:spPr>
      </p:cxnSp>
      <p:sp>
        <p:nvSpPr>
          <p:cNvPr id="167" name="Rounded Rectangular Callout 166"/>
          <p:cNvSpPr/>
          <p:nvPr/>
        </p:nvSpPr>
        <p:spPr bwMode="auto">
          <a:xfrm>
            <a:off x="6477000" y="1292352"/>
            <a:ext cx="2286000" cy="1374648"/>
          </a:xfrm>
          <a:prstGeom prst="wedgeRoundRectCallout">
            <a:avLst>
              <a:gd name="adj1" fmla="val -85367"/>
              <a:gd name="adj2" fmla="val 36273"/>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r>
              <a:rPr lang="en-US" sz="2000" b="1" dirty="0">
                <a:solidFill>
                  <a:srgbClr val="FFFFFF"/>
                </a:solidFill>
                <a:latin typeface="Arial" pitchFamily="34" charset="0"/>
                <a:cs typeface="Arial" pitchFamily="34" charset="0"/>
              </a:rPr>
              <a:t>No modification to applications and switches</a:t>
            </a:r>
          </a:p>
        </p:txBody>
      </p:sp>
      <p:sp>
        <p:nvSpPr>
          <p:cNvPr id="168" name="Rounded Rectangular Callout 167"/>
          <p:cNvSpPr/>
          <p:nvPr/>
        </p:nvSpPr>
        <p:spPr bwMode="auto">
          <a:xfrm>
            <a:off x="304800" y="4724400"/>
            <a:ext cx="2286000" cy="1374648"/>
          </a:xfrm>
          <a:prstGeom prst="wedgeRoundRectCallout">
            <a:avLst>
              <a:gd name="adj1" fmla="val 28766"/>
              <a:gd name="adj2" fmla="val -87896"/>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r>
              <a:rPr lang="en-US" sz="2000" b="1" dirty="0">
                <a:solidFill>
                  <a:srgbClr val="FFFFFF"/>
                </a:solidFill>
                <a:latin typeface="Arial" pitchFamily="34" charset="0"/>
                <a:cs typeface="Arial" pitchFamily="34" charset="0"/>
              </a:rPr>
              <a:t>Leverage end-hosts for traffic management</a:t>
            </a:r>
          </a:p>
        </p:txBody>
      </p:sp>
      <p:sp>
        <p:nvSpPr>
          <p:cNvPr id="169" name="Rounded Rectangular Callout 168"/>
          <p:cNvSpPr/>
          <p:nvPr/>
        </p:nvSpPr>
        <p:spPr bwMode="auto">
          <a:xfrm>
            <a:off x="5257800" y="5410200"/>
            <a:ext cx="3048000" cy="990600"/>
          </a:xfrm>
          <a:prstGeom prst="wedgeRoundRectCallout">
            <a:avLst>
              <a:gd name="adj1" fmla="val 1971"/>
              <a:gd name="adj2" fmla="val -107351"/>
              <a:gd name="adj3" fmla="val 16667"/>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r>
              <a:rPr lang="en-US" sz="2000" b="1" dirty="0">
                <a:solidFill>
                  <a:srgbClr val="FFFFFF"/>
                </a:solidFill>
                <a:latin typeface="Arial" pitchFamily="34" charset="0"/>
                <a:cs typeface="Arial" pitchFamily="34" charset="0"/>
              </a:rPr>
              <a:t>Centralized control for </a:t>
            </a:r>
            <a:r>
              <a:rPr lang="en-US" sz="2000" b="1" dirty="0">
                <a:solidFill>
                  <a:srgbClr val="FFFFFF"/>
                </a:solidFill>
                <a:latin typeface="Arial" pitchFamily="34" charset="0"/>
                <a:cs typeface="Arial" pitchFamily="34" charset="0"/>
              </a:rPr>
              <a:t>circuit configuration</a:t>
            </a:r>
            <a:endParaRPr lang="en-US" sz="2000" b="1" dirty="0">
              <a:solidFill>
                <a:srgbClr val="FFFFFF"/>
              </a:solidFill>
              <a:latin typeface="Arial" pitchFamily="34" charset="0"/>
              <a:cs typeface="Arial" pitchFamily="34" charset="0"/>
            </a:endParaRPr>
          </a:p>
        </p:txBody>
      </p:sp>
    </p:spTree>
    <p:custDataLst>
      <p:tags r:id="rId1"/>
    </p:custDataLst>
  </p:cSld>
  <p:clrMapOvr>
    <a:masterClrMapping/>
  </p:clrMapOvr>
  <p:transition advTm="41808">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wipe(up)">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up)">
                                      <p:cBhvr>
                                        <p:cTn id="22"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Line 114"/>
          <p:cNvSpPr>
            <a:spLocks noChangeShapeType="1"/>
          </p:cNvSpPr>
          <p:nvPr/>
        </p:nvSpPr>
        <p:spPr bwMode="auto">
          <a:xfrm>
            <a:off x="2452688" y="1905000"/>
            <a:ext cx="0" cy="779463"/>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291" name="Line 114"/>
          <p:cNvSpPr>
            <a:spLocks noChangeShapeType="1"/>
          </p:cNvSpPr>
          <p:nvPr/>
        </p:nvSpPr>
        <p:spPr bwMode="auto">
          <a:xfrm>
            <a:off x="1785938" y="1905000"/>
            <a:ext cx="0" cy="779463"/>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2" name="Title 1"/>
          <p:cNvSpPr>
            <a:spLocks noGrp="1"/>
          </p:cNvSpPr>
          <p:nvPr>
            <p:ph type="title"/>
          </p:nvPr>
        </p:nvSpPr>
        <p:spPr/>
        <p:txBody>
          <a:bodyPr/>
          <a:lstStyle/>
          <a:p>
            <a:pPr>
              <a:defRPr/>
            </a:pPr>
            <a:r>
              <a:rPr lang="en-US" sz="3200" dirty="0" smtClean="0"/>
              <a:t>c-Through - traffic demand estimation </a:t>
            </a:r>
            <a:br>
              <a:rPr lang="en-US" sz="3200" dirty="0" smtClean="0"/>
            </a:br>
            <a:r>
              <a:rPr lang="en-US" sz="3200" dirty="0" smtClean="0"/>
              <a:t>and traffic batching</a:t>
            </a:r>
          </a:p>
        </p:txBody>
      </p:sp>
      <p:sp>
        <p:nvSpPr>
          <p:cNvPr id="12293" name="Slide Number Placeholder 3"/>
          <p:cNvSpPr>
            <a:spLocks noGrp="1"/>
          </p:cNvSpPr>
          <p:nvPr>
            <p:ph type="sldNum" sz="quarter" idx="10"/>
          </p:nvPr>
        </p:nvSpPr>
        <p:spPr>
          <a:noFill/>
        </p:spPr>
        <p:txBody>
          <a:bodyPr/>
          <a:lstStyle/>
          <a:p>
            <a:fld id="{7F4609C3-8592-4696-85C7-C0405539F6DE}" type="slidenum">
              <a:rPr lang="en-GB" smtClean="0">
                <a:latin typeface="Arial" charset="0"/>
                <a:cs typeface="Arial" charset="0"/>
              </a:rPr>
              <a:pPr/>
              <a:t>24</a:t>
            </a:fld>
            <a:endParaRPr lang="en-GB" smtClean="0">
              <a:latin typeface="Arial" charset="0"/>
              <a:cs typeface="Arial" charset="0"/>
            </a:endParaRPr>
          </a:p>
        </p:txBody>
      </p:sp>
      <p:grpSp>
        <p:nvGrpSpPr>
          <p:cNvPr id="3" name="Group 109"/>
          <p:cNvGrpSpPr>
            <a:grpSpLocks/>
          </p:cNvGrpSpPr>
          <p:nvPr/>
        </p:nvGrpSpPr>
        <p:grpSpPr bwMode="auto">
          <a:xfrm>
            <a:off x="3276600" y="1905000"/>
            <a:ext cx="2667000" cy="1874838"/>
            <a:chOff x="6858000" y="1248452"/>
            <a:chExt cx="2667000" cy="1874159"/>
          </a:xfrm>
        </p:grpSpPr>
        <p:grpSp>
          <p:nvGrpSpPr>
            <p:cNvPr id="4" name="Group 90"/>
            <p:cNvGrpSpPr>
              <a:grpSpLocks/>
            </p:cNvGrpSpPr>
            <p:nvPr/>
          </p:nvGrpSpPr>
          <p:grpSpPr bwMode="auto">
            <a:xfrm>
              <a:off x="7969250" y="1984329"/>
              <a:ext cx="179736" cy="1138282"/>
              <a:chOff x="7926528" y="3128918"/>
              <a:chExt cx="179736" cy="1138282"/>
            </a:xfrm>
          </p:grpSpPr>
          <p:sp>
            <p:nvSpPr>
              <p:cNvPr id="12371" name="Line 104"/>
              <p:cNvSpPr>
                <a:spLocks noChangeShapeType="1"/>
              </p:cNvSpPr>
              <p:nvPr/>
            </p:nvSpPr>
            <p:spPr bwMode="auto">
              <a:xfrm flipH="1">
                <a:off x="7929372" y="3128918"/>
                <a:ext cx="3620" cy="1138282"/>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72" name="Line 108"/>
              <p:cNvSpPr>
                <a:spLocks noChangeShapeType="1"/>
              </p:cNvSpPr>
              <p:nvPr/>
            </p:nvSpPr>
            <p:spPr bwMode="auto">
              <a:xfrm>
                <a:off x="8101756" y="3128918"/>
                <a:ext cx="452" cy="1138282"/>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73" name="Rectangle 123"/>
              <p:cNvSpPr>
                <a:spLocks noChangeArrowheads="1"/>
              </p:cNvSpPr>
              <p:nvPr/>
            </p:nvSpPr>
            <p:spPr bwMode="auto">
              <a:xfrm>
                <a:off x="7931134" y="3456434"/>
                <a:ext cx="169670" cy="162342"/>
              </a:xfrm>
              <a:prstGeom prst="rect">
                <a:avLst/>
              </a:prstGeom>
              <a:solidFill>
                <a:srgbClr val="4D4D4D"/>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5" name="Rectangle 129"/>
              <p:cNvSpPr>
                <a:spLocks noChangeArrowheads="1"/>
              </p:cNvSpPr>
              <p:nvPr/>
            </p:nvSpPr>
            <p:spPr bwMode="auto">
              <a:xfrm>
                <a:off x="7926528" y="3940293"/>
                <a:ext cx="173038" cy="165040"/>
              </a:xfrm>
              <a:prstGeom prst="rect">
                <a:avLst/>
              </a:prstGeom>
              <a:solidFill>
                <a:schemeClr val="bg2">
                  <a:lumMod val="85000"/>
                  <a:lumOff val="15000"/>
                </a:schemeClr>
              </a:solidFill>
              <a:ln w="9525">
                <a:noFill/>
                <a:miter lim="800000"/>
                <a:headEnd/>
                <a:tailEnd/>
              </a:ln>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2375" name="Straight Connector 95"/>
              <p:cNvCxnSpPr>
                <a:cxnSpLocks noChangeShapeType="1"/>
              </p:cNvCxnSpPr>
              <p:nvPr/>
            </p:nvCxnSpPr>
            <p:spPr bwMode="auto">
              <a:xfrm rot="16200000" flipH="1">
                <a:off x="8016358" y="3049106"/>
                <a:ext cx="1588" cy="168764"/>
              </a:xfrm>
              <a:prstGeom prst="line">
                <a:avLst/>
              </a:prstGeom>
              <a:noFill/>
              <a:ln w="19050" algn="ctr">
                <a:solidFill>
                  <a:schemeClr val="bg2"/>
                </a:solidFill>
                <a:round/>
                <a:headEnd/>
                <a:tailEnd/>
              </a:ln>
            </p:spPr>
          </p:cxnSp>
          <p:cxnSp>
            <p:nvCxnSpPr>
              <p:cNvPr id="12376" name="Straight Connector 96"/>
              <p:cNvCxnSpPr>
                <a:cxnSpLocks noChangeShapeType="1"/>
              </p:cNvCxnSpPr>
              <p:nvPr/>
            </p:nvCxnSpPr>
            <p:spPr bwMode="auto">
              <a:xfrm rot="16200000" flipH="1">
                <a:off x="8021088" y="3205713"/>
                <a:ext cx="1588" cy="168764"/>
              </a:xfrm>
              <a:prstGeom prst="line">
                <a:avLst/>
              </a:prstGeom>
              <a:noFill/>
              <a:ln w="19050" algn="ctr">
                <a:solidFill>
                  <a:schemeClr val="bg2"/>
                </a:solidFill>
                <a:round/>
                <a:headEnd/>
                <a:tailEnd/>
              </a:ln>
            </p:spPr>
          </p:cxnSp>
          <p:cxnSp>
            <p:nvCxnSpPr>
              <p:cNvPr id="12377" name="Straight Connector 97"/>
              <p:cNvCxnSpPr>
                <a:cxnSpLocks noChangeShapeType="1"/>
              </p:cNvCxnSpPr>
              <p:nvPr/>
            </p:nvCxnSpPr>
            <p:spPr bwMode="auto">
              <a:xfrm rot="16200000" flipH="1">
                <a:off x="8021088" y="3370813"/>
                <a:ext cx="1588" cy="168764"/>
              </a:xfrm>
              <a:prstGeom prst="line">
                <a:avLst/>
              </a:prstGeom>
              <a:noFill/>
              <a:ln w="19050" algn="ctr">
                <a:solidFill>
                  <a:schemeClr val="bg2"/>
                </a:solidFill>
                <a:round/>
                <a:headEnd/>
                <a:tailEnd/>
              </a:ln>
            </p:spPr>
          </p:cxnSp>
          <p:cxnSp>
            <p:nvCxnSpPr>
              <p:cNvPr id="12378" name="Straight Connector 98"/>
              <p:cNvCxnSpPr>
                <a:cxnSpLocks noChangeShapeType="1"/>
              </p:cNvCxnSpPr>
              <p:nvPr/>
            </p:nvCxnSpPr>
            <p:spPr bwMode="auto">
              <a:xfrm rot="16200000" flipH="1">
                <a:off x="8017424" y="3534324"/>
                <a:ext cx="1588" cy="168764"/>
              </a:xfrm>
              <a:prstGeom prst="line">
                <a:avLst/>
              </a:prstGeom>
              <a:noFill/>
              <a:ln w="19050" algn="ctr">
                <a:solidFill>
                  <a:schemeClr val="bg2"/>
                </a:solidFill>
                <a:round/>
                <a:headEnd/>
                <a:tailEnd/>
              </a:ln>
            </p:spPr>
          </p:cxnSp>
          <p:cxnSp>
            <p:nvCxnSpPr>
              <p:cNvPr id="12379" name="Straight Connector 99"/>
              <p:cNvCxnSpPr>
                <a:cxnSpLocks noChangeShapeType="1"/>
              </p:cNvCxnSpPr>
              <p:nvPr/>
            </p:nvCxnSpPr>
            <p:spPr bwMode="auto">
              <a:xfrm rot="16200000" flipH="1">
                <a:off x="8021088" y="3699424"/>
                <a:ext cx="1588" cy="168764"/>
              </a:xfrm>
              <a:prstGeom prst="line">
                <a:avLst/>
              </a:prstGeom>
              <a:noFill/>
              <a:ln w="19050" algn="ctr">
                <a:solidFill>
                  <a:schemeClr val="bg2"/>
                </a:solidFill>
                <a:round/>
                <a:headEnd/>
                <a:tailEnd/>
              </a:ln>
            </p:spPr>
          </p:cxnSp>
          <p:cxnSp>
            <p:nvCxnSpPr>
              <p:cNvPr id="12380" name="Straight Connector 100"/>
              <p:cNvCxnSpPr>
                <a:cxnSpLocks noChangeShapeType="1"/>
              </p:cNvCxnSpPr>
              <p:nvPr/>
            </p:nvCxnSpPr>
            <p:spPr bwMode="auto">
              <a:xfrm rot="16200000" flipH="1">
                <a:off x="8021088" y="3853413"/>
                <a:ext cx="1588" cy="168764"/>
              </a:xfrm>
              <a:prstGeom prst="line">
                <a:avLst/>
              </a:prstGeom>
              <a:noFill/>
              <a:ln w="19050" algn="ctr">
                <a:solidFill>
                  <a:schemeClr val="bg2"/>
                </a:solidFill>
                <a:round/>
                <a:headEnd/>
                <a:tailEnd/>
              </a:ln>
            </p:spPr>
          </p:cxnSp>
          <p:cxnSp>
            <p:nvCxnSpPr>
              <p:cNvPr id="12381" name="Straight Connector 101"/>
              <p:cNvCxnSpPr>
                <a:cxnSpLocks noChangeShapeType="1"/>
              </p:cNvCxnSpPr>
              <p:nvPr/>
            </p:nvCxnSpPr>
            <p:spPr bwMode="auto">
              <a:xfrm rot="16200000" flipH="1">
                <a:off x="8021088" y="4016924"/>
                <a:ext cx="1588" cy="168764"/>
              </a:xfrm>
              <a:prstGeom prst="line">
                <a:avLst/>
              </a:prstGeom>
              <a:noFill/>
              <a:ln w="19050" algn="ctr">
                <a:solidFill>
                  <a:schemeClr val="bg2"/>
                </a:solidFill>
                <a:round/>
                <a:headEnd/>
                <a:tailEnd/>
              </a:ln>
            </p:spPr>
          </p:cxnSp>
          <p:cxnSp>
            <p:nvCxnSpPr>
              <p:cNvPr id="12382" name="Straight Connector 102"/>
              <p:cNvCxnSpPr>
                <a:cxnSpLocks noChangeShapeType="1"/>
              </p:cNvCxnSpPr>
              <p:nvPr/>
            </p:nvCxnSpPr>
            <p:spPr bwMode="auto">
              <a:xfrm rot="16200000" flipH="1">
                <a:off x="8016516" y="4179043"/>
                <a:ext cx="1588" cy="168764"/>
              </a:xfrm>
              <a:prstGeom prst="line">
                <a:avLst/>
              </a:prstGeom>
              <a:noFill/>
              <a:ln w="19050" algn="ctr">
                <a:solidFill>
                  <a:schemeClr val="bg2"/>
                </a:solidFill>
                <a:round/>
                <a:headEnd/>
                <a:tailEnd/>
              </a:ln>
            </p:spPr>
          </p:cxnSp>
        </p:grpSp>
        <p:sp>
          <p:nvSpPr>
            <p:cNvPr id="12370" name="Text Box 88"/>
            <p:cNvSpPr txBox="1">
              <a:spLocks noChangeArrowheads="1"/>
            </p:cNvSpPr>
            <p:nvPr/>
          </p:nvSpPr>
          <p:spPr bwMode="auto">
            <a:xfrm>
              <a:off x="6858000" y="1248452"/>
              <a:ext cx="2667000" cy="707630"/>
            </a:xfrm>
            <a:prstGeom prst="rect">
              <a:avLst/>
            </a:prstGeom>
            <a:noFill/>
            <a:ln w="12700">
              <a:noFill/>
              <a:miter lim="800000"/>
              <a:headEnd/>
              <a:tailEnd/>
            </a:ln>
          </p:spPr>
          <p:txBody>
            <a:bodyPr wrap="square">
              <a:spAutoFit/>
            </a:bodyPr>
            <a:lstStyle/>
            <a:p>
              <a:pPr algn="ctr" defTabSz="914400" eaLnBrk="0" fontAlgn="base" hangingPunct="0">
                <a:spcBef>
                  <a:spcPct val="50000"/>
                </a:spcBef>
                <a:spcAft>
                  <a:spcPct val="0"/>
                </a:spcAft>
              </a:pPr>
              <a:r>
                <a:rPr lang="en-US" altLang="zh-CN" sz="2000" b="1" dirty="0">
                  <a:solidFill>
                    <a:srgbClr val="000000"/>
                  </a:solidFill>
                  <a:latin typeface="Arial" charset="0"/>
                  <a:ea typeface="宋体" pitchFamily="2" charset="-122"/>
                  <a:cs typeface="Arial" charset="0"/>
                </a:rPr>
                <a:t>Per-rack traffic demand vector</a:t>
              </a:r>
              <a:endParaRPr lang="en-US" altLang="zh-CN" sz="2000" b="1" dirty="0">
                <a:solidFill>
                  <a:srgbClr val="000000"/>
                </a:solidFill>
                <a:latin typeface="Arial" charset="0"/>
                <a:ea typeface="宋体" pitchFamily="2" charset="-122"/>
                <a:cs typeface="Arial" charset="0"/>
              </a:endParaRPr>
            </a:p>
          </p:txBody>
        </p:sp>
      </p:grpSp>
      <p:sp>
        <p:nvSpPr>
          <p:cNvPr id="67" name="AutoShape 265"/>
          <p:cNvSpPr>
            <a:spLocks noChangeArrowheads="1"/>
          </p:cNvSpPr>
          <p:nvPr/>
        </p:nvSpPr>
        <p:spPr bwMode="auto">
          <a:xfrm>
            <a:off x="5257800" y="3276600"/>
            <a:ext cx="3276600" cy="1066800"/>
          </a:xfrm>
          <a:prstGeom prst="flowChartAlternateProcess">
            <a:avLst/>
          </a:prstGeom>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defTabSz="914400" eaLnBrk="0" fontAlgn="base" hangingPunct="0">
              <a:spcBef>
                <a:spcPct val="0"/>
              </a:spcBef>
              <a:spcAft>
                <a:spcPct val="0"/>
              </a:spcAft>
              <a:defRPr/>
            </a:pPr>
            <a:r>
              <a:rPr lang="en-US" sz="2000" b="1" u="sng" dirty="0">
                <a:solidFill>
                  <a:srgbClr val="000000"/>
                </a:solidFill>
                <a:latin typeface="Arial" pitchFamily="34" charset="0"/>
                <a:cs typeface="Arial" pitchFamily="34" charset="0"/>
              </a:rPr>
              <a:t>2. Packets are buffered per-flow </a:t>
            </a:r>
          </a:p>
          <a:p>
            <a:pPr algn="ctr" defTabSz="914400" eaLnBrk="0" fontAlgn="base" hangingPunct="0">
              <a:spcBef>
                <a:spcPct val="0"/>
              </a:spcBef>
              <a:spcAft>
                <a:spcPct val="0"/>
              </a:spcAft>
              <a:defRPr/>
            </a:pPr>
            <a:r>
              <a:rPr lang="en-US" sz="2000" b="1" u="sng" dirty="0">
                <a:solidFill>
                  <a:srgbClr val="000000"/>
                </a:solidFill>
                <a:latin typeface="Arial" pitchFamily="34" charset="0"/>
                <a:cs typeface="Arial" pitchFamily="34" charset="0"/>
              </a:rPr>
              <a:t>to avoid HOL blocking.</a:t>
            </a:r>
            <a:r>
              <a:rPr lang="en-US" sz="2000" b="1" dirty="0">
                <a:solidFill>
                  <a:srgbClr val="000000"/>
                </a:solidFill>
                <a:latin typeface="Arial" pitchFamily="34" charset="0"/>
                <a:cs typeface="Arial" pitchFamily="34" charset="0"/>
              </a:rPr>
              <a:t> </a:t>
            </a:r>
          </a:p>
        </p:txBody>
      </p:sp>
      <p:sp>
        <p:nvSpPr>
          <p:cNvPr id="66" name="AutoShape 265"/>
          <p:cNvSpPr>
            <a:spLocks noChangeArrowheads="1"/>
          </p:cNvSpPr>
          <p:nvPr/>
        </p:nvSpPr>
        <p:spPr bwMode="auto">
          <a:xfrm>
            <a:off x="4876800" y="2590800"/>
            <a:ext cx="3733800" cy="838200"/>
          </a:xfrm>
          <a:prstGeom prst="flowChartAlternateProcess">
            <a:avLst/>
          </a:prstGeom>
          <a:ln>
            <a:no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defTabSz="914400" eaLnBrk="0" fontAlgn="base" hangingPunct="0">
              <a:spcBef>
                <a:spcPct val="0"/>
              </a:spcBef>
              <a:spcAft>
                <a:spcPct val="0"/>
              </a:spcAft>
              <a:defRPr/>
            </a:pPr>
            <a:r>
              <a:rPr lang="en-US" sz="2000" b="1" u="sng" dirty="0">
                <a:solidFill>
                  <a:srgbClr val="000000"/>
                </a:solidFill>
                <a:latin typeface="Arial" pitchFamily="34" charset="0"/>
                <a:cs typeface="Arial" pitchFamily="34" charset="0"/>
              </a:rPr>
              <a:t>1. Transparent to applications.</a:t>
            </a:r>
          </a:p>
        </p:txBody>
      </p:sp>
      <p:sp>
        <p:nvSpPr>
          <p:cNvPr id="12297" name="Line 114"/>
          <p:cNvSpPr>
            <a:spLocks noChangeShapeType="1"/>
          </p:cNvSpPr>
          <p:nvPr/>
        </p:nvSpPr>
        <p:spPr bwMode="auto">
          <a:xfrm>
            <a:off x="1114425" y="1905000"/>
            <a:ext cx="0" cy="779463"/>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298" name="Rectangle 120"/>
          <p:cNvSpPr>
            <a:spLocks noChangeArrowheads="1"/>
          </p:cNvSpPr>
          <p:nvPr/>
        </p:nvSpPr>
        <p:spPr bwMode="auto">
          <a:xfrm>
            <a:off x="990600" y="1447800"/>
            <a:ext cx="1624013" cy="461963"/>
          </a:xfrm>
          <a:prstGeom prst="rect">
            <a:avLst/>
          </a:prstGeom>
          <a:solidFill>
            <a:srgbClr val="CCFFFF"/>
          </a:solidFill>
          <a:ln w="12700">
            <a:solidFill>
              <a:schemeClr val="bg2"/>
            </a:solidFill>
            <a:miter lim="800000"/>
            <a:headEnd/>
            <a:tailEnd/>
          </a:ln>
        </p:spPr>
        <p:txBody>
          <a:bodyPr anchor="ctr">
            <a:spAutoFit/>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299" name="Text Box 121"/>
          <p:cNvSpPr txBox="1">
            <a:spLocks noChangeArrowheads="1"/>
          </p:cNvSpPr>
          <p:nvPr/>
        </p:nvSpPr>
        <p:spPr bwMode="auto">
          <a:xfrm>
            <a:off x="864326" y="1447800"/>
            <a:ext cx="1905000" cy="400110"/>
          </a:xfrm>
          <a:prstGeom prst="rect">
            <a:avLst/>
          </a:prstGeom>
          <a:noFill/>
          <a:ln w="12700">
            <a:noFill/>
            <a:miter lim="800000"/>
            <a:headEnd/>
            <a:tailEnd/>
          </a:ln>
        </p:spPr>
        <p:txBody>
          <a:bodyPr wrap="square">
            <a:spAutoFit/>
          </a:bodyPr>
          <a:lstStyle/>
          <a:p>
            <a:pPr algn="ctr" defTabSz="914400" eaLnBrk="0" fontAlgn="base" hangingPunct="0">
              <a:spcBef>
                <a:spcPct val="50000"/>
              </a:spcBef>
              <a:spcAft>
                <a:spcPct val="0"/>
              </a:spcAft>
            </a:pPr>
            <a:r>
              <a:rPr lang="en-US" altLang="zh-CN" sz="2000" b="1" dirty="0">
                <a:solidFill>
                  <a:srgbClr val="000000"/>
                </a:solidFill>
                <a:latin typeface="Arial" charset="0"/>
                <a:ea typeface="宋体" pitchFamily="2" charset="-122"/>
                <a:cs typeface="Arial" charset="0"/>
              </a:rPr>
              <a:t>Applications</a:t>
            </a:r>
          </a:p>
        </p:txBody>
      </p:sp>
      <p:sp>
        <p:nvSpPr>
          <p:cNvPr id="76" name="Down Arrow 75"/>
          <p:cNvSpPr/>
          <p:nvPr/>
        </p:nvSpPr>
        <p:spPr bwMode="auto">
          <a:xfrm>
            <a:off x="842666" y="2057400"/>
            <a:ext cx="566638" cy="533400"/>
          </a:xfrm>
          <a:prstGeom prst="downArrow">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80" name="Down Arrow 79"/>
          <p:cNvSpPr/>
          <p:nvPr/>
        </p:nvSpPr>
        <p:spPr bwMode="auto">
          <a:xfrm>
            <a:off x="1724851" y="2060700"/>
            <a:ext cx="144308" cy="533275"/>
          </a:xfrm>
          <a:prstGeom prst="downArrow">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83" name="Down Arrow 82"/>
          <p:cNvSpPr/>
          <p:nvPr/>
        </p:nvSpPr>
        <p:spPr bwMode="auto">
          <a:xfrm>
            <a:off x="2325885" y="2062163"/>
            <a:ext cx="285244" cy="533400"/>
          </a:xfrm>
          <a:prstGeom prst="downArrow">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grpSp>
        <p:nvGrpSpPr>
          <p:cNvPr id="6" name="Group 89"/>
          <p:cNvGrpSpPr>
            <a:grpSpLocks/>
          </p:cNvGrpSpPr>
          <p:nvPr/>
        </p:nvGrpSpPr>
        <p:grpSpPr bwMode="auto">
          <a:xfrm>
            <a:off x="838200" y="5105400"/>
            <a:ext cx="6934200" cy="1219200"/>
            <a:chOff x="914400" y="5181600"/>
            <a:chExt cx="6934200" cy="1219200"/>
          </a:xfrm>
        </p:grpSpPr>
        <p:sp>
          <p:nvSpPr>
            <p:cNvPr id="88" name="AutoShape 262"/>
            <p:cNvSpPr>
              <a:spLocks noChangeArrowheads="1"/>
            </p:cNvSpPr>
            <p:nvPr/>
          </p:nvSpPr>
          <p:spPr bwMode="auto">
            <a:xfrm>
              <a:off x="914400" y="5181600"/>
              <a:ext cx="6934200" cy="12192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2368" name="Rectangle 263"/>
            <p:cNvSpPr>
              <a:spLocks noChangeArrowheads="1"/>
            </p:cNvSpPr>
            <p:nvPr/>
          </p:nvSpPr>
          <p:spPr bwMode="auto">
            <a:xfrm>
              <a:off x="1016581" y="5275481"/>
              <a:ext cx="6765073" cy="1125319"/>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Accomplish two requirements: </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Traffic demand estimation </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Pre-batch data to improve optical circuit utilization</a:t>
              </a:r>
              <a:endParaRPr lang="en-US" altLang="zh-CN" sz="2000" dirty="0">
                <a:solidFill>
                  <a:srgbClr val="FFFFFF"/>
                </a:solidFill>
                <a:latin typeface="Arial" charset="0"/>
                <a:ea typeface="宋体" pitchFamily="2" charset="-122"/>
                <a:cs typeface="Arial" charset="0"/>
              </a:endParaRPr>
            </a:p>
          </p:txBody>
        </p:sp>
      </p:grpSp>
      <p:grpSp>
        <p:nvGrpSpPr>
          <p:cNvPr id="7" name="Group 88"/>
          <p:cNvGrpSpPr>
            <a:grpSpLocks/>
          </p:cNvGrpSpPr>
          <p:nvPr/>
        </p:nvGrpSpPr>
        <p:grpSpPr bwMode="auto">
          <a:xfrm>
            <a:off x="936625" y="2709863"/>
            <a:ext cx="381000" cy="460375"/>
            <a:chOff x="914400" y="2743200"/>
            <a:chExt cx="381000" cy="460859"/>
          </a:xfrm>
        </p:grpSpPr>
        <p:sp>
          <p:nvSpPr>
            <p:cNvPr id="12363" name="Oval 65"/>
            <p:cNvSpPr>
              <a:spLocks noChangeArrowheads="1"/>
            </p:cNvSpPr>
            <p:nvPr/>
          </p:nvSpPr>
          <p:spPr bwMode="auto">
            <a:xfrm>
              <a:off x="914400" y="2743200"/>
              <a:ext cx="381000" cy="460859"/>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64" name="Rectangle 66"/>
            <p:cNvSpPr>
              <a:spLocks noChangeArrowheads="1"/>
            </p:cNvSpPr>
            <p:nvPr/>
          </p:nvSpPr>
          <p:spPr bwMode="auto">
            <a:xfrm>
              <a:off x="1033809" y="2895600"/>
              <a:ext cx="152400" cy="158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nvGrpSpPr>
          <p:cNvPr id="8" name="Group 89"/>
          <p:cNvGrpSpPr>
            <a:grpSpLocks/>
          </p:cNvGrpSpPr>
          <p:nvPr/>
        </p:nvGrpSpPr>
        <p:grpSpPr bwMode="auto">
          <a:xfrm>
            <a:off x="1589088" y="2698750"/>
            <a:ext cx="381000" cy="460375"/>
            <a:chOff x="914400" y="2743200"/>
            <a:chExt cx="381000" cy="460859"/>
          </a:xfrm>
        </p:grpSpPr>
        <p:sp>
          <p:nvSpPr>
            <p:cNvPr id="12361" name="Oval 65"/>
            <p:cNvSpPr>
              <a:spLocks noChangeArrowheads="1"/>
            </p:cNvSpPr>
            <p:nvPr/>
          </p:nvSpPr>
          <p:spPr bwMode="auto">
            <a:xfrm>
              <a:off x="914400" y="2743200"/>
              <a:ext cx="381000" cy="460859"/>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62" name="Rectangle 66"/>
            <p:cNvSpPr>
              <a:spLocks noChangeArrowheads="1"/>
            </p:cNvSpPr>
            <p:nvPr/>
          </p:nvSpPr>
          <p:spPr bwMode="auto">
            <a:xfrm>
              <a:off x="1033809" y="2895600"/>
              <a:ext cx="152400" cy="158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nvGrpSpPr>
          <p:cNvPr id="9" name="Group 92"/>
          <p:cNvGrpSpPr>
            <a:grpSpLocks/>
          </p:cNvGrpSpPr>
          <p:nvPr/>
        </p:nvGrpSpPr>
        <p:grpSpPr bwMode="auto">
          <a:xfrm>
            <a:off x="2263775" y="2709863"/>
            <a:ext cx="381000" cy="460375"/>
            <a:chOff x="914400" y="2743200"/>
            <a:chExt cx="381000" cy="460859"/>
          </a:xfrm>
        </p:grpSpPr>
        <p:sp>
          <p:nvSpPr>
            <p:cNvPr id="12359" name="Oval 65"/>
            <p:cNvSpPr>
              <a:spLocks noChangeArrowheads="1"/>
            </p:cNvSpPr>
            <p:nvPr/>
          </p:nvSpPr>
          <p:spPr bwMode="auto">
            <a:xfrm>
              <a:off x="914400" y="2743200"/>
              <a:ext cx="381000" cy="460859"/>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60" name="Rectangle 66"/>
            <p:cNvSpPr>
              <a:spLocks noChangeArrowheads="1"/>
            </p:cNvSpPr>
            <p:nvPr/>
          </p:nvSpPr>
          <p:spPr bwMode="auto">
            <a:xfrm>
              <a:off x="1033809" y="2895600"/>
              <a:ext cx="152400" cy="158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sp>
        <p:nvSpPr>
          <p:cNvPr id="12313" name="Line 89"/>
          <p:cNvSpPr>
            <a:spLocks noChangeShapeType="1"/>
          </p:cNvSpPr>
          <p:nvPr/>
        </p:nvSpPr>
        <p:spPr bwMode="auto">
          <a:xfrm>
            <a:off x="1120775" y="3157538"/>
            <a:ext cx="0" cy="211137"/>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14" name="Line 89"/>
          <p:cNvSpPr>
            <a:spLocks noChangeShapeType="1"/>
          </p:cNvSpPr>
          <p:nvPr/>
        </p:nvSpPr>
        <p:spPr bwMode="auto">
          <a:xfrm>
            <a:off x="1771650" y="3178175"/>
            <a:ext cx="0" cy="211138"/>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15" name="Line 89"/>
          <p:cNvSpPr>
            <a:spLocks noChangeShapeType="1"/>
          </p:cNvSpPr>
          <p:nvPr/>
        </p:nvSpPr>
        <p:spPr bwMode="auto">
          <a:xfrm>
            <a:off x="2438400" y="3178175"/>
            <a:ext cx="0" cy="211138"/>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nvGrpSpPr>
          <p:cNvPr id="10" name="Group 98"/>
          <p:cNvGrpSpPr>
            <a:grpSpLocks/>
          </p:cNvGrpSpPr>
          <p:nvPr/>
        </p:nvGrpSpPr>
        <p:grpSpPr bwMode="auto">
          <a:xfrm>
            <a:off x="849313" y="2667000"/>
            <a:ext cx="1895475" cy="1450975"/>
            <a:chOff x="457200" y="3487912"/>
            <a:chExt cx="1895475" cy="1451338"/>
          </a:xfrm>
        </p:grpSpPr>
        <p:sp>
          <p:nvSpPr>
            <p:cNvPr id="12350" name="Oval 65"/>
            <p:cNvSpPr>
              <a:spLocks noChangeArrowheads="1"/>
            </p:cNvSpPr>
            <p:nvPr/>
          </p:nvSpPr>
          <p:spPr bwMode="auto">
            <a:xfrm>
              <a:off x="457200" y="3487912"/>
              <a:ext cx="568325" cy="1240147"/>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51" name="Oval 73"/>
            <p:cNvSpPr>
              <a:spLocks noChangeArrowheads="1"/>
            </p:cNvSpPr>
            <p:nvPr/>
          </p:nvSpPr>
          <p:spPr bwMode="auto">
            <a:xfrm>
              <a:off x="1120775" y="3487912"/>
              <a:ext cx="568325" cy="1240147"/>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52" name="Oval 81"/>
            <p:cNvSpPr>
              <a:spLocks noChangeArrowheads="1"/>
            </p:cNvSpPr>
            <p:nvPr/>
          </p:nvSpPr>
          <p:spPr bwMode="auto">
            <a:xfrm>
              <a:off x="1784350" y="3487912"/>
              <a:ext cx="568325" cy="1240147"/>
            </a:xfrm>
            <a:prstGeom prst="ellipse">
              <a:avLst/>
            </a:prstGeom>
            <a:solidFill>
              <a:srgbClr val="CCFFFF"/>
            </a:solid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53" name="Line 89"/>
            <p:cNvSpPr>
              <a:spLocks noChangeShapeType="1"/>
            </p:cNvSpPr>
            <p:nvPr/>
          </p:nvSpPr>
          <p:spPr bwMode="auto">
            <a:xfrm>
              <a:off x="730250" y="4728059"/>
              <a:ext cx="0" cy="211191"/>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54" name="Line 90"/>
            <p:cNvSpPr>
              <a:spLocks noChangeShapeType="1"/>
            </p:cNvSpPr>
            <p:nvPr/>
          </p:nvSpPr>
          <p:spPr bwMode="auto">
            <a:xfrm>
              <a:off x="1404938" y="4728059"/>
              <a:ext cx="0" cy="211191"/>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55" name="Line 91"/>
            <p:cNvSpPr>
              <a:spLocks noChangeShapeType="1"/>
            </p:cNvSpPr>
            <p:nvPr/>
          </p:nvSpPr>
          <p:spPr bwMode="auto">
            <a:xfrm>
              <a:off x="2068513" y="4728059"/>
              <a:ext cx="0" cy="211191"/>
            </a:xfrm>
            <a:prstGeom prst="line">
              <a:avLst/>
            </a:prstGeom>
            <a:noFill/>
            <a:ln w="12700">
              <a:solidFill>
                <a:schemeClr val="bg2"/>
              </a:solidFill>
              <a:round/>
              <a:headEnd/>
              <a:tailEnd type="triangle" w="med" len="me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56" name="Rectangle 66"/>
            <p:cNvSpPr>
              <a:spLocks noChangeArrowheads="1"/>
            </p:cNvSpPr>
            <p:nvPr/>
          </p:nvSpPr>
          <p:spPr bwMode="auto">
            <a:xfrm>
              <a:off x="658906" y="3657600"/>
              <a:ext cx="152400" cy="920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57" name="Rectangle 66"/>
            <p:cNvSpPr>
              <a:spLocks noChangeArrowheads="1"/>
            </p:cNvSpPr>
            <p:nvPr/>
          </p:nvSpPr>
          <p:spPr bwMode="auto">
            <a:xfrm>
              <a:off x="1331259" y="3657600"/>
              <a:ext cx="152400" cy="920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58" name="Rectangle 66"/>
            <p:cNvSpPr>
              <a:spLocks noChangeArrowheads="1"/>
            </p:cNvSpPr>
            <p:nvPr/>
          </p:nvSpPr>
          <p:spPr bwMode="auto">
            <a:xfrm>
              <a:off x="2008094" y="3657600"/>
              <a:ext cx="152400" cy="920980"/>
            </a:xfrm>
            <a:prstGeom prst="rect">
              <a:avLst/>
            </a:prstGeom>
            <a:solidFill>
              <a:srgbClr val="FFFF99"/>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nvGrpSpPr>
          <p:cNvPr id="11" name="Group 69"/>
          <p:cNvGrpSpPr>
            <a:grpSpLocks/>
          </p:cNvGrpSpPr>
          <p:nvPr/>
        </p:nvGrpSpPr>
        <p:grpSpPr bwMode="auto">
          <a:xfrm>
            <a:off x="1720850" y="3606800"/>
            <a:ext cx="152400" cy="152400"/>
            <a:chOff x="1706563" y="3985047"/>
            <a:chExt cx="152400" cy="152438"/>
          </a:xfrm>
        </p:grpSpPr>
        <p:sp>
          <p:nvSpPr>
            <p:cNvPr id="12347" name="Rectangle 66"/>
            <p:cNvSpPr>
              <a:spLocks noChangeArrowheads="1"/>
            </p:cNvSpPr>
            <p:nvPr/>
          </p:nvSpPr>
          <p:spPr bwMode="auto">
            <a:xfrm>
              <a:off x="1706563" y="3985047"/>
              <a:ext cx="152400" cy="152438"/>
            </a:xfrm>
            <a:prstGeom prst="rect">
              <a:avLst/>
            </a:prstGeom>
            <a:solidFill>
              <a:srgbClr val="00FF00"/>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48" name="Line 67"/>
            <p:cNvSpPr>
              <a:spLocks noChangeShapeType="1"/>
            </p:cNvSpPr>
            <p:nvPr/>
          </p:nvSpPr>
          <p:spPr bwMode="auto">
            <a:xfrm>
              <a:off x="1714500" y="4062845"/>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9" name="Line 68"/>
            <p:cNvSpPr>
              <a:spLocks noChangeShapeType="1"/>
            </p:cNvSpPr>
            <p:nvPr/>
          </p:nvSpPr>
          <p:spPr bwMode="auto">
            <a:xfrm>
              <a:off x="1714500" y="3991390"/>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8"/>
          <p:cNvGrpSpPr>
            <a:grpSpLocks/>
          </p:cNvGrpSpPr>
          <p:nvPr/>
        </p:nvGrpSpPr>
        <p:grpSpPr bwMode="auto">
          <a:xfrm>
            <a:off x="1055688" y="2830513"/>
            <a:ext cx="152400" cy="920750"/>
            <a:chOff x="1039813" y="3211733"/>
            <a:chExt cx="152400" cy="920980"/>
          </a:xfrm>
        </p:grpSpPr>
        <p:sp>
          <p:nvSpPr>
            <p:cNvPr id="12333" name="Rectangle 66"/>
            <p:cNvSpPr>
              <a:spLocks noChangeArrowheads="1"/>
            </p:cNvSpPr>
            <p:nvPr/>
          </p:nvSpPr>
          <p:spPr bwMode="auto">
            <a:xfrm>
              <a:off x="1039813" y="3211733"/>
              <a:ext cx="152400" cy="920980"/>
            </a:xfrm>
            <a:prstGeom prst="rect">
              <a:avLst/>
            </a:prstGeom>
            <a:solidFill>
              <a:srgbClr val="00FF00"/>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34" name="Line 67"/>
            <p:cNvSpPr>
              <a:spLocks noChangeShapeType="1"/>
            </p:cNvSpPr>
            <p:nvPr/>
          </p:nvSpPr>
          <p:spPr bwMode="auto">
            <a:xfrm>
              <a:off x="1039813" y="3565833"/>
              <a:ext cx="141287"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5" name="Line 68"/>
            <p:cNvSpPr>
              <a:spLocks noChangeShapeType="1"/>
            </p:cNvSpPr>
            <p:nvPr/>
          </p:nvSpPr>
          <p:spPr bwMode="auto">
            <a:xfrm>
              <a:off x="1039813" y="3495966"/>
              <a:ext cx="141287"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6" name="Line 69"/>
            <p:cNvSpPr>
              <a:spLocks noChangeShapeType="1"/>
            </p:cNvSpPr>
            <p:nvPr/>
          </p:nvSpPr>
          <p:spPr bwMode="auto">
            <a:xfrm>
              <a:off x="1039813" y="3424511"/>
              <a:ext cx="141287"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7" name="Line 69"/>
            <p:cNvSpPr>
              <a:spLocks noChangeShapeType="1"/>
            </p:cNvSpPr>
            <p:nvPr/>
          </p:nvSpPr>
          <p:spPr bwMode="auto">
            <a:xfrm>
              <a:off x="1049338" y="3353055"/>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8" name="Line 67"/>
            <p:cNvSpPr>
              <a:spLocks noChangeShapeType="1"/>
            </p:cNvSpPr>
            <p:nvPr/>
          </p:nvSpPr>
          <p:spPr bwMode="auto">
            <a:xfrm>
              <a:off x="1049338" y="4058081"/>
              <a:ext cx="141287"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9" name="Line 68"/>
            <p:cNvSpPr>
              <a:spLocks noChangeShapeType="1"/>
            </p:cNvSpPr>
            <p:nvPr/>
          </p:nvSpPr>
          <p:spPr bwMode="auto">
            <a:xfrm>
              <a:off x="1049338" y="3986626"/>
              <a:ext cx="141287"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0" name="Line 69"/>
            <p:cNvSpPr>
              <a:spLocks noChangeShapeType="1"/>
            </p:cNvSpPr>
            <p:nvPr/>
          </p:nvSpPr>
          <p:spPr bwMode="auto">
            <a:xfrm>
              <a:off x="1049338" y="3916759"/>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1" name="Line 69"/>
            <p:cNvSpPr>
              <a:spLocks noChangeShapeType="1"/>
            </p:cNvSpPr>
            <p:nvPr/>
          </p:nvSpPr>
          <p:spPr bwMode="auto">
            <a:xfrm>
              <a:off x="1049338" y="3845303"/>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2" name="Line 68"/>
            <p:cNvSpPr>
              <a:spLocks noChangeShapeType="1"/>
            </p:cNvSpPr>
            <p:nvPr/>
          </p:nvSpPr>
          <p:spPr bwMode="auto">
            <a:xfrm>
              <a:off x="1049338" y="3773848"/>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3" name="Line 69"/>
            <p:cNvSpPr>
              <a:spLocks noChangeShapeType="1"/>
            </p:cNvSpPr>
            <p:nvPr/>
          </p:nvSpPr>
          <p:spPr bwMode="auto">
            <a:xfrm>
              <a:off x="1049338" y="3703981"/>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4" name="Line 69"/>
            <p:cNvSpPr>
              <a:spLocks noChangeShapeType="1"/>
            </p:cNvSpPr>
            <p:nvPr/>
          </p:nvSpPr>
          <p:spPr bwMode="auto">
            <a:xfrm>
              <a:off x="1047750" y="3632525"/>
              <a:ext cx="141288"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5" name="Line 68"/>
            <p:cNvSpPr>
              <a:spLocks noChangeShapeType="1"/>
            </p:cNvSpPr>
            <p:nvPr/>
          </p:nvSpPr>
          <p:spPr bwMode="auto">
            <a:xfrm>
              <a:off x="1044575" y="3211733"/>
              <a:ext cx="141288"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46" name="Line 69"/>
            <p:cNvSpPr>
              <a:spLocks noChangeShapeType="1"/>
            </p:cNvSpPr>
            <p:nvPr/>
          </p:nvSpPr>
          <p:spPr bwMode="auto">
            <a:xfrm>
              <a:off x="1044575" y="3291127"/>
              <a:ext cx="141288"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3" name="Group 132"/>
          <p:cNvGrpSpPr>
            <a:grpSpLocks/>
          </p:cNvGrpSpPr>
          <p:nvPr/>
        </p:nvGrpSpPr>
        <p:grpSpPr bwMode="auto">
          <a:xfrm>
            <a:off x="2398713" y="3209925"/>
            <a:ext cx="153987" cy="549275"/>
            <a:chOff x="3198812" y="4038600"/>
            <a:chExt cx="153988" cy="548640"/>
          </a:xfrm>
        </p:grpSpPr>
        <p:sp>
          <p:nvSpPr>
            <p:cNvPr id="12325" name="Rectangle 66"/>
            <p:cNvSpPr>
              <a:spLocks noChangeArrowheads="1"/>
            </p:cNvSpPr>
            <p:nvPr/>
          </p:nvSpPr>
          <p:spPr bwMode="auto">
            <a:xfrm>
              <a:off x="3198812" y="4038600"/>
              <a:ext cx="153988" cy="548640"/>
            </a:xfrm>
            <a:prstGeom prst="rect">
              <a:avLst/>
            </a:prstGeom>
            <a:solidFill>
              <a:srgbClr val="00FF00"/>
            </a:solidFill>
            <a:ln w="12700">
              <a:solidFill>
                <a:schemeClr val="bg2"/>
              </a:solid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326" name="Line 67"/>
            <p:cNvSpPr>
              <a:spLocks noChangeShapeType="1"/>
            </p:cNvSpPr>
            <p:nvPr/>
          </p:nvSpPr>
          <p:spPr bwMode="auto">
            <a:xfrm>
              <a:off x="3208338" y="4528860"/>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27" name="Line 68"/>
            <p:cNvSpPr>
              <a:spLocks noChangeShapeType="1"/>
            </p:cNvSpPr>
            <p:nvPr/>
          </p:nvSpPr>
          <p:spPr bwMode="auto">
            <a:xfrm>
              <a:off x="3208338" y="4457421"/>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28" name="Line 69"/>
            <p:cNvSpPr>
              <a:spLocks noChangeShapeType="1"/>
            </p:cNvSpPr>
            <p:nvPr/>
          </p:nvSpPr>
          <p:spPr bwMode="auto">
            <a:xfrm>
              <a:off x="3208338" y="4387572"/>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29" name="Line 69"/>
            <p:cNvSpPr>
              <a:spLocks noChangeShapeType="1"/>
            </p:cNvSpPr>
            <p:nvPr/>
          </p:nvSpPr>
          <p:spPr bwMode="auto">
            <a:xfrm>
              <a:off x="3209925" y="4316135"/>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0" name="Line 68"/>
            <p:cNvSpPr>
              <a:spLocks noChangeShapeType="1"/>
            </p:cNvSpPr>
            <p:nvPr/>
          </p:nvSpPr>
          <p:spPr bwMode="auto">
            <a:xfrm>
              <a:off x="3208338" y="4244697"/>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1" name="Line 69"/>
            <p:cNvSpPr>
              <a:spLocks noChangeShapeType="1"/>
            </p:cNvSpPr>
            <p:nvPr/>
          </p:nvSpPr>
          <p:spPr bwMode="auto">
            <a:xfrm>
              <a:off x="3208338" y="4174846"/>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2332" name="Line 69"/>
            <p:cNvSpPr>
              <a:spLocks noChangeShapeType="1"/>
            </p:cNvSpPr>
            <p:nvPr/>
          </p:nvSpPr>
          <p:spPr bwMode="auto">
            <a:xfrm>
              <a:off x="3200400" y="4104752"/>
              <a:ext cx="142875" cy="0"/>
            </a:xfrm>
            <a:prstGeom prst="line">
              <a:avLst/>
            </a:prstGeom>
            <a:noFill/>
            <a:ln w="1270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4" name="Group 108"/>
          <p:cNvGrpSpPr>
            <a:grpSpLocks/>
          </p:cNvGrpSpPr>
          <p:nvPr/>
        </p:nvGrpSpPr>
        <p:grpSpPr bwMode="auto">
          <a:xfrm>
            <a:off x="1295400" y="2562225"/>
            <a:ext cx="4495800" cy="914400"/>
            <a:chOff x="5334000" y="1905000"/>
            <a:chExt cx="3810000" cy="914400"/>
          </a:xfrm>
        </p:grpSpPr>
        <p:sp>
          <p:nvSpPr>
            <p:cNvPr id="106" name="Arc 105"/>
            <p:cNvSpPr/>
            <p:nvPr/>
          </p:nvSpPr>
          <p:spPr bwMode="auto">
            <a:xfrm>
              <a:off x="5334000" y="1905000"/>
              <a:ext cx="2514439" cy="533400"/>
            </a:xfrm>
            <a:prstGeom prst="arc">
              <a:avLst>
                <a:gd name="adj1" fmla="val 10989622"/>
                <a:gd name="adj2" fmla="val 21497411"/>
              </a:avLst>
            </a:prstGeom>
            <a:noFill/>
            <a:ln w="19050" cap="flat" cmpd="sng" algn="ctr">
              <a:solidFill>
                <a:schemeClr val="bg2"/>
              </a:solidFill>
              <a:prstDash val="solid"/>
              <a:round/>
              <a:headEnd type="none" w="med" len="med"/>
              <a:tailEnd type="triangle" w="med" len="me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107" name="Arc 106"/>
            <p:cNvSpPr/>
            <p:nvPr/>
          </p:nvSpPr>
          <p:spPr bwMode="auto">
            <a:xfrm>
              <a:off x="5866754" y="2133600"/>
              <a:ext cx="2515784" cy="533400"/>
            </a:xfrm>
            <a:prstGeom prst="arc">
              <a:avLst>
                <a:gd name="adj1" fmla="val 10989622"/>
                <a:gd name="adj2" fmla="val 20574634"/>
              </a:avLst>
            </a:prstGeom>
            <a:noFill/>
            <a:ln w="19050" cap="flat" cmpd="sng" algn="ctr">
              <a:solidFill>
                <a:schemeClr val="bg2"/>
              </a:solidFill>
              <a:prstDash val="solid"/>
              <a:round/>
              <a:headEnd type="none" w="med" len="med"/>
              <a:tailEnd type="triangle" w="med" len="me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108" name="Arc 107"/>
            <p:cNvSpPr/>
            <p:nvPr/>
          </p:nvSpPr>
          <p:spPr bwMode="auto">
            <a:xfrm>
              <a:off x="6629562" y="2286000"/>
              <a:ext cx="2514438" cy="533400"/>
            </a:xfrm>
            <a:prstGeom prst="arc">
              <a:avLst>
                <a:gd name="adj1" fmla="val 10989622"/>
                <a:gd name="adj2" fmla="val 15456205"/>
              </a:avLst>
            </a:prstGeom>
            <a:noFill/>
            <a:ln w="19050" cap="flat" cmpd="sng" algn="ctr">
              <a:solidFill>
                <a:schemeClr val="bg2"/>
              </a:solidFill>
              <a:prstDash val="solid"/>
              <a:round/>
              <a:headEnd type="none" w="med" len="med"/>
              <a:tailEnd type="triangle" w="med" len="me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grpSp>
      <p:sp>
        <p:nvSpPr>
          <p:cNvPr id="12321" name="Text Box 88"/>
          <p:cNvSpPr txBox="1">
            <a:spLocks noChangeArrowheads="1"/>
          </p:cNvSpPr>
          <p:nvPr/>
        </p:nvSpPr>
        <p:spPr bwMode="auto">
          <a:xfrm>
            <a:off x="2667000" y="2797314"/>
            <a:ext cx="1143000" cy="707886"/>
          </a:xfrm>
          <a:prstGeom prst="rect">
            <a:avLst/>
          </a:prstGeom>
          <a:noFill/>
          <a:ln w="12700">
            <a:noFill/>
            <a:miter lim="800000"/>
            <a:headEnd/>
            <a:tailEnd/>
          </a:ln>
        </p:spPr>
        <p:txBody>
          <a:bodyPr>
            <a:spAutoFit/>
          </a:bodyPr>
          <a:lstStyle/>
          <a:p>
            <a:pPr algn="ctr" defTabSz="914400" eaLnBrk="0" fontAlgn="base" hangingPunct="0">
              <a:spcBef>
                <a:spcPct val="50000"/>
              </a:spcBef>
              <a:spcAft>
                <a:spcPct val="0"/>
              </a:spcAft>
            </a:pPr>
            <a:r>
              <a:rPr lang="en-US" altLang="zh-CN" sz="2000" b="1" dirty="0">
                <a:solidFill>
                  <a:srgbClr val="000000"/>
                </a:solidFill>
                <a:latin typeface="Arial" charset="0"/>
                <a:ea typeface="宋体" pitchFamily="2" charset="-122"/>
                <a:cs typeface="Arial" charset="0"/>
              </a:rPr>
              <a:t>Socket buffers</a:t>
            </a:r>
          </a:p>
        </p:txBody>
      </p:sp>
    </p:spTree>
    <p:custDataLst>
      <p:tags r:id="rId1"/>
    </p:custDataLst>
  </p:cSld>
  <p:clrMapOvr>
    <a:masterClrMapping/>
  </p:clrMapOvr>
  <p:transition advTm="8016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up)">
                                      <p:cBhvr>
                                        <p:cTn id="12" dur="500"/>
                                        <p:tgtEl>
                                          <p:spTgt spid="7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up)">
                                      <p:cBhvr>
                                        <p:cTn id="20" dur="500"/>
                                        <p:tgtEl>
                                          <p:spTgt spid="80"/>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up)">
                                      <p:cBhvr>
                                        <p:cTn id="28" dur="500"/>
                                        <p:tgtEl>
                                          <p:spTgt spid="83"/>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trips(downRight)">
                                      <p:cBhvr>
                                        <p:cTn id="37" dur="500"/>
                                        <p:tgtEl>
                                          <p:spTgt spid="14"/>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up)">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p:cTn id="46" dur="500" fill="hold"/>
                                        <p:tgtEl>
                                          <p:spTgt spid="66"/>
                                        </p:tgtEl>
                                        <p:attrNameLst>
                                          <p:attrName>ppt_w</p:attrName>
                                        </p:attrNameLst>
                                      </p:cBhvr>
                                      <p:tavLst>
                                        <p:tav tm="0">
                                          <p:val>
                                            <p:fltVal val="0"/>
                                          </p:val>
                                        </p:tav>
                                        <p:tav tm="100000">
                                          <p:val>
                                            <p:strVal val="#ppt_w"/>
                                          </p:val>
                                        </p:tav>
                                      </p:tavLst>
                                    </p:anim>
                                    <p:anim calcmode="lin" valueType="num">
                                      <p:cBhvr>
                                        <p:cTn id="47"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ppt_w</p:attrName>
                                        </p:attrNameLst>
                                      </p:cBhvr>
                                      <p:tavLst>
                                        <p:tav tm="0">
                                          <p:val>
                                            <p:fltVal val="0"/>
                                          </p:val>
                                        </p:tav>
                                        <p:tav tm="100000">
                                          <p:val>
                                            <p:strVal val="#ppt_w"/>
                                          </p:val>
                                        </p:tav>
                                      </p:tavLst>
                                    </p:anim>
                                    <p:anim calcmode="lin" valueType="num">
                                      <p:cBhvr>
                                        <p:cTn id="59"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64"/>
          <p:cNvGrpSpPr>
            <a:grpSpLocks/>
          </p:cNvGrpSpPr>
          <p:nvPr/>
        </p:nvGrpSpPr>
        <p:grpSpPr bwMode="auto">
          <a:xfrm>
            <a:off x="1066800" y="2928938"/>
            <a:ext cx="838200" cy="908050"/>
            <a:chOff x="1066800" y="2929713"/>
            <a:chExt cx="838200" cy="907275"/>
          </a:xfrm>
        </p:grpSpPr>
        <p:pic>
          <p:nvPicPr>
            <p:cNvPr id="13477" name="Picture 18" descr="D:\research\data-center\HotNets\rack.JPG"/>
            <p:cNvPicPr>
              <a:picLocks noChangeAspect="1" noChangeArrowheads="1"/>
            </p:cNvPicPr>
            <p:nvPr/>
          </p:nvPicPr>
          <p:blipFill>
            <a:blip r:embed="rId4"/>
            <a:srcRect/>
            <a:stretch>
              <a:fillRect/>
            </a:stretch>
          </p:blipFill>
          <p:spPr bwMode="auto">
            <a:xfrm>
              <a:off x="1066800" y="3435088"/>
              <a:ext cx="838200" cy="401900"/>
            </a:xfrm>
            <a:prstGeom prst="rect">
              <a:avLst/>
            </a:prstGeom>
            <a:noFill/>
            <a:ln w="9525">
              <a:noFill/>
              <a:miter lim="800000"/>
              <a:headEnd/>
              <a:tailEnd/>
            </a:ln>
          </p:spPr>
        </p:pic>
        <p:sp>
          <p:nvSpPr>
            <p:cNvPr id="13478" name="Line 19"/>
            <p:cNvSpPr>
              <a:spLocks noChangeShapeType="1"/>
            </p:cNvSpPr>
            <p:nvPr/>
          </p:nvSpPr>
          <p:spPr bwMode="auto">
            <a:xfrm flipH="1">
              <a:off x="1165225" y="3004695"/>
              <a:ext cx="33496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9" name="Line 20"/>
            <p:cNvSpPr>
              <a:spLocks noChangeShapeType="1"/>
            </p:cNvSpPr>
            <p:nvPr/>
          </p:nvSpPr>
          <p:spPr bwMode="auto">
            <a:xfrm flipH="1">
              <a:off x="1247775" y="3004695"/>
              <a:ext cx="25241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0" name="Line 21"/>
            <p:cNvSpPr>
              <a:spLocks noChangeShapeType="1"/>
            </p:cNvSpPr>
            <p:nvPr/>
          </p:nvSpPr>
          <p:spPr bwMode="auto">
            <a:xfrm flipH="1">
              <a:off x="1331913" y="3004695"/>
              <a:ext cx="168275"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1" name="Line 22"/>
            <p:cNvSpPr>
              <a:spLocks noChangeShapeType="1"/>
            </p:cNvSpPr>
            <p:nvPr/>
          </p:nvSpPr>
          <p:spPr bwMode="auto">
            <a:xfrm flipH="1">
              <a:off x="1387475" y="3004695"/>
              <a:ext cx="11271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2" name="Line 23"/>
            <p:cNvSpPr>
              <a:spLocks noChangeShapeType="1"/>
            </p:cNvSpPr>
            <p:nvPr/>
          </p:nvSpPr>
          <p:spPr bwMode="auto">
            <a:xfrm flipH="1">
              <a:off x="1444625" y="3004695"/>
              <a:ext cx="55563"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3" name="Line 24"/>
            <p:cNvSpPr>
              <a:spLocks noChangeShapeType="1"/>
            </p:cNvSpPr>
            <p:nvPr/>
          </p:nvSpPr>
          <p:spPr bwMode="auto">
            <a:xfrm flipH="1">
              <a:off x="1500188" y="3004695"/>
              <a:ext cx="0"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4" name="Line 25"/>
            <p:cNvSpPr>
              <a:spLocks noChangeShapeType="1"/>
            </p:cNvSpPr>
            <p:nvPr/>
          </p:nvSpPr>
          <p:spPr bwMode="auto">
            <a:xfrm>
              <a:off x="1500188" y="2929713"/>
              <a:ext cx="55563" cy="505375"/>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5" name="Line 26"/>
            <p:cNvSpPr>
              <a:spLocks noChangeShapeType="1"/>
            </p:cNvSpPr>
            <p:nvPr/>
          </p:nvSpPr>
          <p:spPr bwMode="auto">
            <a:xfrm>
              <a:off x="1500188" y="2929713"/>
              <a:ext cx="111125" cy="51437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6" name="Line 27"/>
            <p:cNvSpPr>
              <a:spLocks noChangeShapeType="1"/>
            </p:cNvSpPr>
            <p:nvPr/>
          </p:nvSpPr>
          <p:spPr bwMode="auto">
            <a:xfrm>
              <a:off x="1500188" y="3004695"/>
              <a:ext cx="180975" cy="43939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7" name="Line 28"/>
            <p:cNvSpPr>
              <a:spLocks noChangeShapeType="1"/>
            </p:cNvSpPr>
            <p:nvPr/>
          </p:nvSpPr>
          <p:spPr bwMode="auto">
            <a:xfrm>
              <a:off x="1500188" y="3004695"/>
              <a:ext cx="236538"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8" name="Line 29"/>
            <p:cNvSpPr>
              <a:spLocks noChangeShapeType="1"/>
            </p:cNvSpPr>
            <p:nvPr/>
          </p:nvSpPr>
          <p:spPr bwMode="auto">
            <a:xfrm>
              <a:off x="1500188" y="3004695"/>
              <a:ext cx="293688" cy="45438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89" name="Line 30"/>
            <p:cNvSpPr>
              <a:spLocks noChangeShapeType="1"/>
            </p:cNvSpPr>
            <p:nvPr/>
          </p:nvSpPr>
          <p:spPr bwMode="auto">
            <a:xfrm>
              <a:off x="1500188" y="3004695"/>
              <a:ext cx="334963" cy="439391"/>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sp>
        <p:nvSpPr>
          <p:cNvPr id="2" name="Title 1"/>
          <p:cNvSpPr>
            <a:spLocks noGrp="1"/>
          </p:cNvSpPr>
          <p:nvPr>
            <p:ph type="title"/>
          </p:nvPr>
        </p:nvSpPr>
        <p:spPr/>
        <p:txBody>
          <a:bodyPr/>
          <a:lstStyle/>
          <a:p>
            <a:pPr>
              <a:defRPr/>
            </a:pPr>
            <a:r>
              <a:rPr lang="en-US" altLang="zh-CN" sz="3200" dirty="0" smtClean="0">
                <a:ea typeface="宋体" pitchFamily="2" charset="-122"/>
              </a:rPr>
              <a:t>c-Through - optical circuit configuration</a:t>
            </a:r>
            <a:endParaRPr lang="en-US" sz="3200" dirty="0"/>
          </a:p>
        </p:txBody>
      </p:sp>
      <p:sp>
        <p:nvSpPr>
          <p:cNvPr id="13316" name="Slide Number Placeholder 3"/>
          <p:cNvSpPr>
            <a:spLocks noGrp="1"/>
          </p:cNvSpPr>
          <p:nvPr>
            <p:ph type="sldNum" sz="quarter" idx="10"/>
          </p:nvPr>
        </p:nvSpPr>
        <p:spPr>
          <a:noFill/>
        </p:spPr>
        <p:txBody>
          <a:bodyPr/>
          <a:lstStyle/>
          <a:p>
            <a:fld id="{7493C48C-7F3F-43FC-8AD1-99AFE9B1A9A5}" type="slidenum">
              <a:rPr lang="en-GB" smtClean="0">
                <a:latin typeface="Arial" charset="0"/>
                <a:cs typeface="Arial" charset="0"/>
              </a:rPr>
              <a:pPr/>
              <a:t>25</a:t>
            </a:fld>
            <a:endParaRPr lang="en-GB" smtClean="0">
              <a:latin typeface="Arial" charset="0"/>
              <a:cs typeface="Arial" charset="0"/>
            </a:endParaRPr>
          </a:p>
        </p:txBody>
      </p:sp>
      <p:grpSp>
        <p:nvGrpSpPr>
          <p:cNvPr id="4" name="Group 122"/>
          <p:cNvGrpSpPr>
            <a:grpSpLocks/>
          </p:cNvGrpSpPr>
          <p:nvPr/>
        </p:nvGrpSpPr>
        <p:grpSpPr bwMode="auto">
          <a:xfrm>
            <a:off x="1568450" y="3048000"/>
            <a:ext cx="4165600" cy="1592263"/>
            <a:chOff x="1778000" y="3055938"/>
            <a:chExt cx="4165600" cy="1592262"/>
          </a:xfrm>
        </p:grpSpPr>
        <p:grpSp>
          <p:nvGrpSpPr>
            <p:cNvPr id="5" name="Group 99"/>
            <p:cNvGrpSpPr>
              <a:grpSpLocks/>
            </p:cNvGrpSpPr>
            <p:nvPr/>
          </p:nvGrpSpPr>
          <p:grpSpPr bwMode="auto">
            <a:xfrm>
              <a:off x="1778000" y="3055938"/>
              <a:ext cx="4165600" cy="1592262"/>
              <a:chOff x="976" y="1968"/>
              <a:chExt cx="2624" cy="1099"/>
            </a:xfrm>
          </p:grpSpPr>
          <p:grpSp>
            <p:nvGrpSpPr>
              <p:cNvPr id="6" name="Group 47"/>
              <p:cNvGrpSpPr>
                <a:grpSpLocks/>
              </p:cNvGrpSpPr>
              <p:nvPr/>
            </p:nvGrpSpPr>
            <p:grpSpPr bwMode="auto">
              <a:xfrm>
                <a:off x="976" y="1968"/>
                <a:ext cx="2624" cy="1008"/>
                <a:chOff x="1552" y="1968"/>
                <a:chExt cx="2624" cy="1008"/>
              </a:xfrm>
            </p:grpSpPr>
            <p:grpSp>
              <p:nvGrpSpPr>
                <p:cNvPr id="7" name="Group 48"/>
                <p:cNvGrpSpPr>
                  <a:grpSpLocks/>
                </p:cNvGrpSpPr>
                <p:nvPr/>
              </p:nvGrpSpPr>
              <p:grpSpPr bwMode="auto">
                <a:xfrm>
                  <a:off x="2568" y="1976"/>
                  <a:ext cx="88" cy="712"/>
                  <a:chOff x="2568" y="1976"/>
                  <a:chExt cx="88" cy="712"/>
                </a:xfrm>
              </p:grpSpPr>
              <p:sp>
                <p:nvSpPr>
                  <p:cNvPr id="13474"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5"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6"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8" name="Group 52"/>
                <p:cNvGrpSpPr>
                  <a:grpSpLocks/>
                </p:cNvGrpSpPr>
                <p:nvPr/>
              </p:nvGrpSpPr>
              <p:grpSpPr bwMode="auto">
                <a:xfrm>
                  <a:off x="3069" y="1968"/>
                  <a:ext cx="99" cy="720"/>
                  <a:chOff x="3069" y="1968"/>
                  <a:chExt cx="99" cy="720"/>
                </a:xfrm>
              </p:grpSpPr>
              <p:sp>
                <p:nvSpPr>
                  <p:cNvPr id="13471"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2"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3"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56"/>
                <p:cNvGrpSpPr>
                  <a:grpSpLocks/>
                </p:cNvGrpSpPr>
                <p:nvPr/>
              </p:nvGrpSpPr>
              <p:grpSpPr bwMode="auto">
                <a:xfrm>
                  <a:off x="3072" y="1976"/>
                  <a:ext cx="576" cy="840"/>
                  <a:chOff x="3072" y="1976"/>
                  <a:chExt cx="576" cy="840"/>
                </a:xfrm>
              </p:grpSpPr>
              <p:sp>
                <p:nvSpPr>
                  <p:cNvPr id="13468"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9"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70"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60"/>
                <p:cNvGrpSpPr>
                  <a:grpSpLocks/>
                </p:cNvGrpSpPr>
                <p:nvPr/>
              </p:nvGrpSpPr>
              <p:grpSpPr bwMode="auto">
                <a:xfrm>
                  <a:off x="2992" y="1984"/>
                  <a:ext cx="1184" cy="992"/>
                  <a:chOff x="2992" y="1984"/>
                  <a:chExt cx="1184" cy="992"/>
                </a:xfrm>
              </p:grpSpPr>
              <p:sp>
                <p:nvSpPr>
                  <p:cNvPr id="13465"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6"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7"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64"/>
                <p:cNvGrpSpPr>
                  <a:grpSpLocks/>
                </p:cNvGrpSpPr>
                <p:nvPr/>
              </p:nvGrpSpPr>
              <p:grpSpPr bwMode="auto">
                <a:xfrm>
                  <a:off x="2064" y="1984"/>
                  <a:ext cx="528" cy="848"/>
                  <a:chOff x="2064" y="1984"/>
                  <a:chExt cx="528" cy="848"/>
                </a:xfrm>
              </p:grpSpPr>
              <p:sp>
                <p:nvSpPr>
                  <p:cNvPr id="13463"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4"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8"/>
                <p:cNvGrpSpPr>
                  <a:grpSpLocks/>
                </p:cNvGrpSpPr>
                <p:nvPr/>
              </p:nvGrpSpPr>
              <p:grpSpPr bwMode="auto">
                <a:xfrm>
                  <a:off x="1552" y="1970"/>
                  <a:ext cx="1115" cy="1006"/>
                  <a:chOff x="1552" y="1970"/>
                  <a:chExt cx="1115" cy="1006"/>
                </a:xfrm>
              </p:grpSpPr>
              <p:sp>
                <p:nvSpPr>
                  <p:cNvPr id="13460"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1"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62"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3" name="Group 72"/>
              <p:cNvGrpSpPr>
                <a:grpSpLocks/>
              </p:cNvGrpSpPr>
              <p:nvPr/>
            </p:nvGrpSpPr>
            <p:grpSpPr bwMode="auto">
              <a:xfrm>
                <a:off x="2064" y="2544"/>
                <a:ext cx="432" cy="523"/>
                <a:chOff x="288" y="1440"/>
                <a:chExt cx="432" cy="523"/>
              </a:xfrm>
            </p:grpSpPr>
            <p:sp>
              <p:nvSpPr>
                <p:cNvPr id="13447"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48"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49"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50"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51"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52"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00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3453"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13444"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4" name="Group 7"/>
          <p:cNvGrpSpPr>
            <a:grpSpLocks/>
          </p:cNvGrpSpPr>
          <p:nvPr/>
        </p:nvGrpSpPr>
        <p:grpSpPr bwMode="auto">
          <a:xfrm>
            <a:off x="1219200" y="1328738"/>
            <a:ext cx="4879975" cy="1784350"/>
            <a:chOff x="1366" y="816"/>
            <a:chExt cx="3074" cy="1190"/>
          </a:xfrm>
        </p:grpSpPr>
        <p:sp>
          <p:nvSpPr>
            <p:cNvPr id="13424"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25"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26"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27"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28"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29"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30"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31"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32"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13433" name="Picture 17"/>
            <p:cNvPicPr>
              <a:picLocks noChangeAspect="1" noChangeArrowheads="1"/>
            </p:cNvPicPr>
            <p:nvPr/>
          </p:nvPicPr>
          <p:blipFill>
            <a:blip r:embed="rId5"/>
            <a:srcRect/>
            <a:stretch>
              <a:fillRect/>
            </a:stretch>
          </p:blipFill>
          <p:spPr bwMode="auto">
            <a:xfrm>
              <a:off x="3672" y="1365"/>
              <a:ext cx="442" cy="183"/>
            </a:xfrm>
            <a:prstGeom prst="rect">
              <a:avLst/>
            </a:prstGeom>
            <a:noFill/>
            <a:ln w="9525">
              <a:noFill/>
              <a:miter lim="800000"/>
              <a:headEnd/>
              <a:tailEnd/>
            </a:ln>
          </p:spPr>
        </p:pic>
        <p:pic>
          <p:nvPicPr>
            <p:cNvPr id="13434" name="Picture 31"/>
            <p:cNvPicPr>
              <a:picLocks noChangeAspect="1" noChangeArrowheads="1"/>
            </p:cNvPicPr>
            <p:nvPr/>
          </p:nvPicPr>
          <p:blipFill>
            <a:blip r:embed="rId5"/>
            <a:srcRect/>
            <a:stretch>
              <a:fillRect/>
            </a:stretch>
          </p:blipFill>
          <p:spPr bwMode="auto">
            <a:xfrm>
              <a:off x="1366" y="1827"/>
              <a:ext cx="434" cy="179"/>
            </a:xfrm>
            <a:prstGeom prst="rect">
              <a:avLst/>
            </a:prstGeom>
            <a:noFill/>
            <a:ln w="9525">
              <a:noFill/>
              <a:miter lim="800000"/>
              <a:headEnd/>
              <a:tailEnd/>
            </a:ln>
          </p:spPr>
        </p:pic>
        <p:pic>
          <p:nvPicPr>
            <p:cNvPr id="13435" name="Picture 32"/>
            <p:cNvPicPr>
              <a:picLocks noChangeAspect="1" noChangeArrowheads="1"/>
            </p:cNvPicPr>
            <p:nvPr/>
          </p:nvPicPr>
          <p:blipFill>
            <a:blip r:embed="rId5"/>
            <a:srcRect/>
            <a:stretch>
              <a:fillRect/>
            </a:stretch>
          </p:blipFill>
          <p:spPr bwMode="auto">
            <a:xfrm>
              <a:off x="1894" y="1827"/>
              <a:ext cx="434" cy="179"/>
            </a:xfrm>
            <a:prstGeom prst="rect">
              <a:avLst/>
            </a:prstGeom>
            <a:noFill/>
            <a:ln w="9525">
              <a:noFill/>
              <a:miter lim="800000"/>
              <a:headEnd/>
              <a:tailEnd/>
            </a:ln>
          </p:spPr>
        </p:pic>
        <p:pic>
          <p:nvPicPr>
            <p:cNvPr id="13436" name="Picture 33"/>
            <p:cNvPicPr>
              <a:picLocks noChangeAspect="1" noChangeArrowheads="1"/>
            </p:cNvPicPr>
            <p:nvPr/>
          </p:nvPicPr>
          <p:blipFill>
            <a:blip r:embed="rId5"/>
            <a:srcRect/>
            <a:stretch>
              <a:fillRect/>
            </a:stretch>
          </p:blipFill>
          <p:spPr bwMode="auto">
            <a:xfrm>
              <a:off x="2422" y="1827"/>
              <a:ext cx="434" cy="179"/>
            </a:xfrm>
            <a:prstGeom prst="rect">
              <a:avLst/>
            </a:prstGeom>
            <a:noFill/>
            <a:ln w="9525">
              <a:noFill/>
              <a:miter lim="800000"/>
              <a:headEnd/>
              <a:tailEnd/>
            </a:ln>
          </p:spPr>
        </p:pic>
        <p:pic>
          <p:nvPicPr>
            <p:cNvPr id="13437" name="Picture 34"/>
            <p:cNvPicPr>
              <a:picLocks noChangeAspect="1" noChangeArrowheads="1"/>
            </p:cNvPicPr>
            <p:nvPr/>
          </p:nvPicPr>
          <p:blipFill>
            <a:blip r:embed="rId5"/>
            <a:srcRect/>
            <a:stretch>
              <a:fillRect/>
            </a:stretch>
          </p:blipFill>
          <p:spPr bwMode="auto">
            <a:xfrm>
              <a:off x="2950" y="1827"/>
              <a:ext cx="434" cy="179"/>
            </a:xfrm>
            <a:prstGeom prst="rect">
              <a:avLst/>
            </a:prstGeom>
            <a:noFill/>
            <a:ln w="9525">
              <a:noFill/>
              <a:miter lim="800000"/>
              <a:headEnd/>
              <a:tailEnd/>
            </a:ln>
          </p:spPr>
        </p:pic>
        <p:pic>
          <p:nvPicPr>
            <p:cNvPr id="13438" name="Picture 35"/>
            <p:cNvPicPr>
              <a:picLocks noChangeAspect="1" noChangeArrowheads="1"/>
            </p:cNvPicPr>
            <p:nvPr/>
          </p:nvPicPr>
          <p:blipFill>
            <a:blip r:embed="rId5"/>
            <a:srcRect/>
            <a:stretch>
              <a:fillRect/>
            </a:stretch>
          </p:blipFill>
          <p:spPr bwMode="auto">
            <a:xfrm>
              <a:off x="3478" y="1827"/>
              <a:ext cx="434" cy="179"/>
            </a:xfrm>
            <a:prstGeom prst="rect">
              <a:avLst/>
            </a:prstGeom>
            <a:noFill/>
            <a:ln w="9525">
              <a:noFill/>
              <a:miter lim="800000"/>
              <a:headEnd/>
              <a:tailEnd/>
            </a:ln>
          </p:spPr>
        </p:pic>
        <p:pic>
          <p:nvPicPr>
            <p:cNvPr id="13439" name="Picture 36"/>
            <p:cNvPicPr>
              <a:picLocks noChangeAspect="1" noChangeArrowheads="1"/>
            </p:cNvPicPr>
            <p:nvPr/>
          </p:nvPicPr>
          <p:blipFill>
            <a:blip r:embed="rId5"/>
            <a:srcRect/>
            <a:stretch>
              <a:fillRect/>
            </a:stretch>
          </p:blipFill>
          <p:spPr bwMode="auto">
            <a:xfrm>
              <a:off x="4006" y="1827"/>
              <a:ext cx="434" cy="179"/>
            </a:xfrm>
            <a:prstGeom prst="rect">
              <a:avLst/>
            </a:prstGeom>
            <a:noFill/>
            <a:ln w="9525">
              <a:noFill/>
              <a:miter lim="800000"/>
              <a:headEnd/>
              <a:tailEnd/>
            </a:ln>
          </p:spPr>
        </p:pic>
        <p:pic>
          <p:nvPicPr>
            <p:cNvPr id="13440" name="Picture 37"/>
            <p:cNvPicPr>
              <a:picLocks noChangeAspect="1" noChangeArrowheads="1"/>
            </p:cNvPicPr>
            <p:nvPr/>
          </p:nvPicPr>
          <p:blipFill>
            <a:blip r:embed="rId5"/>
            <a:srcRect/>
            <a:stretch>
              <a:fillRect/>
            </a:stretch>
          </p:blipFill>
          <p:spPr bwMode="auto">
            <a:xfrm>
              <a:off x="2704" y="1377"/>
              <a:ext cx="440" cy="180"/>
            </a:xfrm>
            <a:prstGeom prst="rect">
              <a:avLst/>
            </a:prstGeom>
            <a:noFill/>
            <a:ln w="9525">
              <a:noFill/>
              <a:miter lim="800000"/>
              <a:headEnd/>
              <a:tailEnd/>
            </a:ln>
          </p:spPr>
        </p:pic>
        <p:pic>
          <p:nvPicPr>
            <p:cNvPr id="13441" name="Picture 38"/>
            <p:cNvPicPr>
              <a:picLocks noChangeAspect="1" noChangeArrowheads="1"/>
            </p:cNvPicPr>
            <p:nvPr/>
          </p:nvPicPr>
          <p:blipFill>
            <a:blip r:embed="rId5"/>
            <a:srcRect/>
            <a:stretch>
              <a:fillRect/>
            </a:stretch>
          </p:blipFill>
          <p:spPr bwMode="auto">
            <a:xfrm>
              <a:off x="1771" y="1379"/>
              <a:ext cx="440" cy="181"/>
            </a:xfrm>
            <a:prstGeom prst="rect">
              <a:avLst/>
            </a:prstGeom>
            <a:noFill/>
            <a:ln w="9525">
              <a:noFill/>
              <a:miter lim="800000"/>
              <a:headEnd/>
              <a:tailEnd/>
            </a:ln>
          </p:spPr>
        </p:pic>
        <p:pic>
          <p:nvPicPr>
            <p:cNvPr id="13442" name="Picture 39"/>
            <p:cNvPicPr>
              <a:picLocks noChangeAspect="1" noChangeArrowheads="1"/>
            </p:cNvPicPr>
            <p:nvPr/>
          </p:nvPicPr>
          <p:blipFill>
            <a:blip r:embed="rId5"/>
            <a:srcRect/>
            <a:stretch>
              <a:fillRect/>
            </a:stretch>
          </p:blipFill>
          <p:spPr bwMode="auto">
            <a:xfrm>
              <a:off x="2651" y="816"/>
              <a:ext cx="440" cy="183"/>
            </a:xfrm>
            <a:prstGeom prst="rect">
              <a:avLst/>
            </a:prstGeom>
            <a:noFill/>
            <a:ln w="9525">
              <a:noFill/>
              <a:miter lim="800000"/>
              <a:headEnd/>
              <a:tailEnd/>
            </a:ln>
          </p:spPr>
        </p:pic>
      </p:grpSp>
      <p:sp>
        <p:nvSpPr>
          <p:cNvPr id="290" name="AutoShape 262"/>
          <p:cNvSpPr>
            <a:spLocks noChangeArrowheads="1"/>
          </p:cNvSpPr>
          <p:nvPr/>
        </p:nvSpPr>
        <p:spPr bwMode="auto">
          <a:xfrm>
            <a:off x="620485" y="5181600"/>
            <a:ext cx="7913915" cy="520337"/>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r>
              <a:rPr lang="en-US" sz="2000" b="1" dirty="0">
                <a:solidFill>
                  <a:srgbClr val="FFFFFF"/>
                </a:solidFill>
                <a:latin typeface="Arial" pitchFamily="34" charset="0"/>
                <a:cs typeface="Arial" pitchFamily="34" charset="0"/>
              </a:rPr>
              <a:t>Use Edmonds’ algorithm to compute optimal configuration</a:t>
            </a:r>
          </a:p>
        </p:txBody>
      </p:sp>
      <p:sp>
        <p:nvSpPr>
          <p:cNvPr id="291" name="AutoShape 262"/>
          <p:cNvSpPr>
            <a:spLocks noChangeArrowheads="1"/>
          </p:cNvSpPr>
          <p:nvPr/>
        </p:nvSpPr>
        <p:spPr bwMode="auto">
          <a:xfrm>
            <a:off x="609600" y="5867401"/>
            <a:ext cx="7924800" cy="5334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r>
              <a:rPr lang="en-US" sz="2000" b="1" dirty="0">
                <a:solidFill>
                  <a:srgbClr val="FFFFFF"/>
                </a:solidFill>
                <a:latin typeface="Arial" pitchFamily="34" charset="0"/>
                <a:cs typeface="Arial" pitchFamily="34" charset="0"/>
              </a:rPr>
              <a:t>Many ways to reduce the control traffic overhead</a:t>
            </a:r>
          </a:p>
        </p:txBody>
      </p:sp>
      <p:grpSp>
        <p:nvGrpSpPr>
          <p:cNvPr id="15" name="Group 307"/>
          <p:cNvGrpSpPr>
            <a:grpSpLocks/>
          </p:cNvGrpSpPr>
          <p:nvPr/>
        </p:nvGrpSpPr>
        <p:grpSpPr bwMode="auto">
          <a:xfrm>
            <a:off x="6380163" y="3059113"/>
            <a:ext cx="1144587" cy="685800"/>
            <a:chOff x="6727323" y="3124200"/>
            <a:chExt cx="1143000" cy="685800"/>
          </a:xfrm>
        </p:grpSpPr>
        <p:sp>
          <p:nvSpPr>
            <p:cNvPr id="305" name="Bent-Up Arrow 304"/>
            <p:cNvSpPr/>
            <p:nvPr/>
          </p:nvSpPr>
          <p:spPr bwMode="auto">
            <a:xfrm flipV="1">
              <a:off x="6934200" y="3124200"/>
              <a:ext cx="914400" cy="685800"/>
            </a:xfrm>
            <a:prstGeom prst="bentUpArrow">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3423" name="Text Box 21"/>
            <p:cNvSpPr txBox="1">
              <a:spLocks noChangeArrowheads="1"/>
            </p:cNvSpPr>
            <p:nvPr/>
          </p:nvSpPr>
          <p:spPr bwMode="auto">
            <a:xfrm>
              <a:off x="6727323" y="3224767"/>
              <a:ext cx="1143000" cy="585233"/>
            </a:xfrm>
            <a:prstGeom prst="rect">
              <a:avLst/>
            </a:prstGeom>
            <a:noFill/>
            <a:ln w="9525">
              <a:noFill/>
              <a:miter lim="800000"/>
              <a:headEnd/>
              <a:tailEnd/>
            </a:ln>
          </p:spPr>
          <p:txBody>
            <a:bodyPr>
              <a:spAutoFit/>
            </a:bodyPr>
            <a:lstStyle/>
            <a:p>
              <a:pPr defTabSz="914400" fontAlgn="base">
                <a:spcBef>
                  <a:spcPct val="50000"/>
                </a:spcBef>
                <a:spcAft>
                  <a:spcPct val="0"/>
                </a:spcAft>
              </a:pPr>
              <a:r>
                <a:rPr kumimoji="1" lang="en-US" altLang="zh-CN" sz="1600" b="1">
                  <a:solidFill>
                    <a:srgbClr val="000000"/>
                  </a:solidFill>
                  <a:latin typeface="Arial" charset="0"/>
                  <a:ea typeface="宋体" pitchFamily="2" charset="-122"/>
                  <a:cs typeface="Arial" charset="0"/>
                </a:rPr>
                <a:t>Traffic demand</a:t>
              </a:r>
            </a:p>
          </p:txBody>
        </p:sp>
      </p:grpSp>
      <p:grpSp>
        <p:nvGrpSpPr>
          <p:cNvPr id="16" name="Group 312"/>
          <p:cNvGrpSpPr>
            <a:grpSpLocks/>
          </p:cNvGrpSpPr>
          <p:nvPr/>
        </p:nvGrpSpPr>
        <p:grpSpPr bwMode="auto">
          <a:xfrm>
            <a:off x="4419600" y="4551363"/>
            <a:ext cx="2209800" cy="609600"/>
            <a:chOff x="5257800" y="4191000"/>
            <a:chExt cx="2209800" cy="609600"/>
          </a:xfrm>
        </p:grpSpPr>
        <p:sp>
          <p:nvSpPr>
            <p:cNvPr id="311" name="Left Arrow 310"/>
            <p:cNvSpPr/>
            <p:nvPr/>
          </p:nvSpPr>
          <p:spPr bwMode="auto">
            <a:xfrm>
              <a:off x="5257800" y="4495800"/>
              <a:ext cx="2209800" cy="304800"/>
            </a:xfrm>
            <a:prstGeom prst="leftArrow">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3419" name="Text Box 21"/>
            <p:cNvSpPr txBox="1">
              <a:spLocks noChangeArrowheads="1"/>
            </p:cNvSpPr>
            <p:nvPr/>
          </p:nvSpPr>
          <p:spPr bwMode="auto">
            <a:xfrm>
              <a:off x="5562600" y="4191000"/>
              <a:ext cx="1828800" cy="400110"/>
            </a:xfrm>
            <a:prstGeom prst="rect">
              <a:avLst/>
            </a:prstGeom>
            <a:noFill/>
            <a:ln w="9525">
              <a:noFill/>
              <a:miter lim="800000"/>
              <a:headEnd/>
              <a:tailEnd/>
            </a:ln>
          </p:spPr>
          <p:txBody>
            <a:bodyPr>
              <a:spAutoFit/>
            </a:bodyPr>
            <a:lstStyle/>
            <a:p>
              <a:pPr defTabSz="914400" fontAlgn="base">
                <a:spcBef>
                  <a:spcPct val="50000"/>
                </a:spcBef>
                <a:spcAft>
                  <a:spcPct val="0"/>
                </a:spcAft>
              </a:pPr>
              <a:r>
                <a:rPr kumimoji="1" lang="en-US" altLang="zh-CN" sz="2000" b="1" dirty="0">
                  <a:solidFill>
                    <a:srgbClr val="000000"/>
                  </a:solidFill>
                  <a:latin typeface="Arial" charset="0"/>
                  <a:ea typeface="宋体" pitchFamily="2" charset="-122"/>
                  <a:cs typeface="Arial" charset="0"/>
                </a:rPr>
                <a:t>configuration</a:t>
              </a:r>
            </a:p>
          </p:txBody>
        </p:sp>
      </p:grpSp>
      <p:pic>
        <p:nvPicPr>
          <p:cNvPr id="13328" name="Picture 79" descr="server-opt.jpg"/>
          <p:cNvPicPr>
            <a:picLocks noChangeAspect="1"/>
          </p:cNvPicPr>
          <p:nvPr/>
        </p:nvPicPr>
        <p:blipFill>
          <a:blip r:embed="rId6"/>
          <a:srcRect/>
          <a:stretch>
            <a:fillRect/>
          </a:stretch>
        </p:blipFill>
        <p:spPr bwMode="auto">
          <a:xfrm>
            <a:off x="6934200" y="3733800"/>
            <a:ext cx="869950" cy="1162050"/>
          </a:xfrm>
          <a:prstGeom prst="rect">
            <a:avLst/>
          </a:prstGeom>
          <a:noFill/>
          <a:ln w="9525">
            <a:noFill/>
            <a:miter lim="800000"/>
            <a:headEnd/>
            <a:tailEnd/>
          </a:ln>
        </p:spPr>
      </p:pic>
      <p:cxnSp>
        <p:nvCxnSpPr>
          <p:cNvPr id="13329" name="Shape 293"/>
          <p:cNvCxnSpPr>
            <a:cxnSpLocks noChangeShapeType="1"/>
          </p:cNvCxnSpPr>
          <p:nvPr/>
        </p:nvCxnSpPr>
        <p:spPr bwMode="auto">
          <a:xfrm>
            <a:off x="6099175" y="2978150"/>
            <a:ext cx="1368425" cy="831850"/>
          </a:xfrm>
          <a:prstGeom prst="bentConnector3">
            <a:avLst>
              <a:gd name="adj1" fmla="val 101921"/>
            </a:avLst>
          </a:prstGeom>
          <a:noFill/>
          <a:ln w="31750" algn="ctr">
            <a:solidFill>
              <a:schemeClr val="bg2"/>
            </a:solidFill>
            <a:round/>
            <a:headEnd/>
            <a:tailEnd/>
          </a:ln>
        </p:spPr>
      </p:cxnSp>
      <p:cxnSp>
        <p:nvCxnSpPr>
          <p:cNvPr id="13330" name="Elbow Connector 296"/>
          <p:cNvCxnSpPr>
            <a:cxnSpLocks noChangeShapeType="1"/>
            <a:stCxn id="13449" idx="2"/>
          </p:cNvCxnSpPr>
          <p:nvPr/>
        </p:nvCxnSpPr>
        <p:spPr bwMode="auto">
          <a:xfrm rot="16200000" flipH="1">
            <a:off x="5291138" y="2951163"/>
            <a:ext cx="236537" cy="3614737"/>
          </a:xfrm>
          <a:prstGeom prst="bentConnector2">
            <a:avLst/>
          </a:prstGeom>
          <a:noFill/>
          <a:ln w="31750" algn="ctr">
            <a:solidFill>
              <a:schemeClr val="bg2"/>
            </a:solidFill>
            <a:round/>
            <a:headEnd/>
            <a:tailEnd/>
          </a:ln>
        </p:spPr>
      </p:cxnSp>
      <p:sp>
        <p:nvSpPr>
          <p:cNvPr id="13331" name="Text Box 21"/>
          <p:cNvSpPr txBox="1">
            <a:spLocks noChangeArrowheads="1"/>
          </p:cNvSpPr>
          <p:nvPr/>
        </p:nvSpPr>
        <p:spPr bwMode="auto">
          <a:xfrm>
            <a:off x="7696200" y="4171950"/>
            <a:ext cx="1600200" cy="400050"/>
          </a:xfrm>
          <a:prstGeom prst="rect">
            <a:avLst/>
          </a:prstGeom>
          <a:noFill/>
          <a:ln w="9525">
            <a:noFill/>
            <a:miter lim="800000"/>
            <a:headEnd/>
            <a:tailEnd/>
          </a:ln>
        </p:spPr>
        <p:txBody>
          <a:bodyPr>
            <a:spAutoFit/>
          </a:bodyPr>
          <a:lstStyle/>
          <a:p>
            <a:pPr defTabSz="914400" fontAlgn="base">
              <a:spcBef>
                <a:spcPct val="50000"/>
              </a:spcBef>
              <a:spcAft>
                <a:spcPct val="0"/>
              </a:spcAft>
            </a:pPr>
            <a:r>
              <a:rPr kumimoji="1" lang="en-US" altLang="zh-CN" sz="2000" b="1">
                <a:solidFill>
                  <a:srgbClr val="000000"/>
                </a:solidFill>
                <a:latin typeface="Arial" charset="0"/>
                <a:ea typeface="宋体" pitchFamily="2" charset="-122"/>
                <a:cs typeface="Arial" charset="0"/>
              </a:rPr>
              <a:t>Controller</a:t>
            </a:r>
          </a:p>
        </p:txBody>
      </p:sp>
      <p:grpSp>
        <p:nvGrpSpPr>
          <p:cNvPr id="17" name="Group 122"/>
          <p:cNvGrpSpPr>
            <a:grpSpLocks/>
          </p:cNvGrpSpPr>
          <p:nvPr/>
        </p:nvGrpSpPr>
        <p:grpSpPr bwMode="auto">
          <a:xfrm>
            <a:off x="914400" y="2971800"/>
            <a:ext cx="177800" cy="985838"/>
            <a:chOff x="7924803" y="3126392"/>
            <a:chExt cx="176001" cy="985297"/>
          </a:xfrm>
        </p:grpSpPr>
        <p:sp>
          <p:nvSpPr>
            <p:cNvPr id="13401" name="Line 104"/>
            <p:cNvSpPr>
              <a:spLocks noChangeShapeType="1"/>
            </p:cNvSpPr>
            <p:nvPr/>
          </p:nvSpPr>
          <p:spPr bwMode="auto">
            <a:xfrm flipH="1">
              <a:off x="7924803" y="3128127"/>
              <a:ext cx="0" cy="983562"/>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02" name="Line 108"/>
            <p:cNvSpPr>
              <a:spLocks noChangeShapeType="1"/>
            </p:cNvSpPr>
            <p:nvPr/>
          </p:nvSpPr>
          <p:spPr bwMode="auto">
            <a:xfrm flipH="1">
              <a:off x="8093667" y="3126392"/>
              <a:ext cx="0" cy="977768"/>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03" name="Rectangle 123"/>
            <p:cNvSpPr>
              <a:spLocks noChangeArrowheads="1"/>
            </p:cNvSpPr>
            <p:nvPr/>
          </p:nvSpPr>
          <p:spPr bwMode="auto">
            <a:xfrm>
              <a:off x="7931134" y="3456434"/>
              <a:ext cx="169670" cy="162342"/>
            </a:xfrm>
            <a:prstGeom prst="rect">
              <a:avLst/>
            </a:prstGeom>
            <a:solidFill>
              <a:srgbClr val="4D4D4D"/>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80" name="Rectangle 129"/>
            <p:cNvSpPr>
              <a:spLocks noChangeArrowheads="1"/>
            </p:cNvSpPr>
            <p:nvPr/>
          </p:nvSpPr>
          <p:spPr bwMode="auto">
            <a:xfrm>
              <a:off x="7926375" y="3940333"/>
              <a:ext cx="172858" cy="165009"/>
            </a:xfrm>
            <a:prstGeom prst="rect">
              <a:avLst/>
            </a:prstGeom>
            <a:solidFill>
              <a:schemeClr val="bg2">
                <a:lumMod val="85000"/>
                <a:lumOff val="15000"/>
              </a:schemeClr>
            </a:solidFill>
            <a:ln w="9525">
              <a:noFill/>
              <a:miter lim="800000"/>
              <a:headEnd/>
              <a:tailEnd/>
            </a:ln>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405" name="Straight Connector 99"/>
            <p:cNvCxnSpPr>
              <a:cxnSpLocks noChangeShapeType="1"/>
            </p:cNvCxnSpPr>
            <p:nvPr/>
          </p:nvCxnSpPr>
          <p:spPr bwMode="auto">
            <a:xfrm rot="16200000" flipH="1">
              <a:off x="8009683" y="3054122"/>
              <a:ext cx="1588" cy="168765"/>
            </a:xfrm>
            <a:prstGeom prst="line">
              <a:avLst/>
            </a:prstGeom>
            <a:noFill/>
            <a:ln w="19050" algn="ctr">
              <a:solidFill>
                <a:schemeClr val="bg2"/>
              </a:solidFill>
              <a:round/>
              <a:headEnd/>
              <a:tailEnd/>
            </a:ln>
          </p:spPr>
        </p:cxnSp>
        <p:cxnSp>
          <p:nvCxnSpPr>
            <p:cNvPr id="13406" name="Straight Connector 103"/>
            <p:cNvCxnSpPr>
              <a:cxnSpLocks noChangeShapeType="1"/>
            </p:cNvCxnSpPr>
            <p:nvPr/>
          </p:nvCxnSpPr>
          <p:spPr bwMode="auto">
            <a:xfrm rot="16200000" flipH="1">
              <a:off x="8014743" y="3205713"/>
              <a:ext cx="1588" cy="168764"/>
            </a:xfrm>
            <a:prstGeom prst="line">
              <a:avLst/>
            </a:prstGeom>
            <a:noFill/>
            <a:ln w="19050" algn="ctr">
              <a:solidFill>
                <a:schemeClr val="bg2"/>
              </a:solidFill>
              <a:round/>
              <a:headEnd/>
              <a:tailEnd/>
            </a:ln>
          </p:spPr>
        </p:cxnSp>
        <p:cxnSp>
          <p:nvCxnSpPr>
            <p:cNvPr id="13407" name="Straight Connector 104"/>
            <p:cNvCxnSpPr>
              <a:cxnSpLocks noChangeShapeType="1"/>
            </p:cNvCxnSpPr>
            <p:nvPr/>
          </p:nvCxnSpPr>
          <p:spPr bwMode="auto">
            <a:xfrm rot="16200000" flipH="1">
              <a:off x="8015414" y="3370816"/>
              <a:ext cx="1588" cy="168764"/>
            </a:xfrm>
            <a:prstGeom prst="line">
              <a:avLst/>
            </a:prstGeom>
            <a:noFill/>
            <a:ln w="19050" algn="ctr">
              <a:solidFill>
                <a:schemeClr val="bg2"/>
              </a:solidFill>
              <a:round/>
              <a:headEnd/>
              <a:tailEnd/>
            </a:ln>
          </p:spPr>
        </p:cxnSp>
        <p:cxnSp>
          <p:nvCxnSpPr>
            <p:cNvPr id="13408" name="Straight Connector 105"/>
            <p:cNvCxnSpPr>
              <a:cxnSpLocks noChangeShapeType="1"/>
            </p:cNvCxnSpPr>
            <p:nvPr/>
          </p:nvCxnSpPr>
          <p:spPr bwMode="auto">
            <a:xfrm rot="16200000" flipH="1">
              <a:off x="8014251" y="3534326"/>
              <a:ext cx="1588" cy="168764"/>
            </a:xfrm>
            <a:prstGeom prst="line">
              <a:avLst/>
            </a:prstGeom>
            <a:noFill/>
            <a:ln w="19050" algn="ctr">
              <a:solidFill>
                <a:schemeClr val="bg2"/>
              </a:solidFill>
              <a:round/>
              <a:headEnd/>
              <a:tailEnd/>
            </a:ln>
          </p:spPr>
        </p:cxnSp>
        <p:cxnSp>
          <p:nvCxnSpPr>
            <p:cNvPr id="13409" name="Straight Connector 106"/>
            <p:cNvCxnSpPr>
              <a:cxnSpLocks noChangeShapeType="1"/>
            </p:cNvCxnSpPr>
            <p:nvPr/>
          </p:nvCxnSpPr>
          <p:spPr bwMode="auto">
            <a:xfrm rot="16200000" flipH="1">
              <a:off x="8014743" y="3699425"/>
              <a:ext cx="1588" cy="168764"/>
            </a:xfrm>
            <a:prstGeom prst="line">
              <a:avLst/>
            </a:prstGeom>
            <a:noFill/>
            <a:ln w="19050" algn="ctr">
              <a:solidFill>
                <a:schemeClr val="bg2"/>
              </a:solidFill>
              <a:round/>
              <a:headEnd/>
              <a:tailEnd/>
            </a:ln>
          </p:spPr>
        </p:cxnSp>
        <p:cxnSp>
          <p:nvCxnSpPr>
            <p:cNvPr id="13410" name="Straight Connector 107"/>
            <p:cNvCxnSpPr>
              <a:cxnSpLocks noChangeShapeType="1"/>
            </p:cNvCxnSpPr>
            <p:nvPr/>
          </p:nvCxnSpPr>
          <p:spPr bwMode="auto">
            <a:xfrm rot="16200000" flipH="1">
              <a:off x="8014743" y="3853414"/>
              <a:ext cx="1588" cy="168764"/>
            </a:xfrm>
            <a:prstGeom prst="line">
              <a:avLst/>
            </a:prstGeom>
            <a:noFill/>
            <a:ln w="19050" algn="ctr">
              <a:solidFill>
                <a:schemeClr val="bg2"/>
              </a:solidFill>
              <a:round/>
              <a:headEnd/>
              <a:tailEnd/>
            </a:ln>
          </p:spPr>
        </p:cxnSp>
        <p:cxnSp>
          <p:nvCxnSpPr>
            <p:cNvPr id="13411" name="Straight Connector 108"/>
            <p:cNvCxnSpPr>
              <a:cxnSpLocks noChangeShapeType="1"/>
            </p:cNvCxnSpPr>
            <p:nvPr/>
          </p:nvCxnSpPr>
          <p:spPr bwMode="auto">
            <a:xfrm rot="16200000" flipH="1">
              <a:off x="8014758" y="4016926"/>
              <a:ext cx="1588" cy="168764"/>
            </a:xfrm>
            <a:prstGeom prst="line">
              <a:avLst/>
            </a:prstGeom>
            <a:noFill/>
            <a:ln w="19050" algn="ctr">
              <a:solidFill>
                <a:schemeClr val="bg2"/>
              </a:solidFill>
              <a:round/>
              <a:headEnd/>
              <a:tailEnd/>
            </a:ln>
          </p:spPr>
        </p:cxnSp>
      </p:grpSp>
      <p:grpSp>
        <p:nvGrpSpPr>
          <p:cNvPr id="18" name="Group 137"/>
          <p:cNvGrpSpPr>
            <a:grpSpLocks/>
          </p:cNvGrpSpPr>
          <p:nvPr/>
        </p:nvGrpSpPr>
        <p:grpSpPr bwMode="auto">
          <a:xfrm>
            <a:off x="5746750" y="3663950"/>
            <a:ext cx="179388" cy="979488"/>
            <a:chOff x="8353594" y="3124200"/>
            <a:chExt cx="178160" cy="978078"/>
          </a:xfrm>
        </p:grpSpPr>
        <p:sp>
          <p:nvSpPr>
            <p:cNvPr id="13390" name="Rectangle 123"/>
            <p:cNvSpPr>
              <a:spLocks noChangeArrowheads="1"/>
            </p:cNvSpPr>
            <p:nvPr/>
          </p:nvSpPr>
          <p:spPr bwMode="auto">
            <a:xfrm>
              <a:off x="8356686" y="3283039"/>
              <a:ext cx="169672" cy="162342"/>
            </a:xfrm>
            <a:prstGeom prst="rect">
              <a:avLst/>
            </a:prstGeom>
            <a:solidFill>
              <a:srgbClr val="4D4D4D"/>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90" name="Rectangle 129"/>
            <p:cNvSpPr>
              <a:spLocks noChangeArrowheads="1"/>
            </p:cNvSpPr>
            <p:nvPr/>
          </p:nvSpPr>
          <p:spPr bwMode="auto">
            <a:xfrm>
              <a:off x="8353594" y="3614032"/>
              <a:ext cx="173430" cy="166447"/>
            </a:xfrm>
            <a:prstGeom prst="rect">
              <a:avLst/>
            </a:prstGeom>
            <a:solidFill>
              <a:schemeClr val="accent4">
                <a:lumMod val="50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392" name="Straight Connector 114"/>
            <p:cNvCxnSpPr>
              <a:cxnSpLocks noChangeShapeType="1"/>
            </p:cNvCxnSpPr>
            <p:nvPr/>
          </p:nvCxnSpPr>
          <p:spPr bwMode="auto">
            <a:xfrm rot="16200000" flipH="1">
              <a:off x="8446577" y="3040611"/>
              <a:ext cx="1588" cy="168766"/>
            </a:xfrm>
            <a:prstGeom prst="line">
              <a:avLst/>
            </a:prstGeom>
            <a:noFill/>
            <a:ln w="19050" algn="ctr">
              <a:solidFill>
                <a:schemeClr val="bg2"/>
              </a:solidFill>
              <a:round/>
              <a:headEnd/>
              <a:tailEnd/>
            </a:ln>
          </p:spPr>
        </p:cxnSp>
        <p:cxnSp>
          <p:nvCxnSpPr>
            <p:cNvPr id="13393" name="Straight Connector 115"/>
            <p:cNvCxnSpPr>
              <a:cxnSpLocks noChangeShapeType="1"/>
            </p:cNvCxnSpPr>
            <p:nvPr/>
          </p:nvCxnSpPr>
          <p:spPr bwMode="auto">
            <a:xfrm rot="16200000" flipH="1">
              <a:off x="8444810" y="3201789"/>
              <a:ext cx="1588" cy="168764"/>
            </a:xfrm>
            <a:prstGeom prst="line">
              <a:avLst/>
            </a:prstGeom>
            <a:noFill/>
            <a:ln w="19050" algn="ctr">
              <a:solidFill>
                <a:schemeClr val="bg2"/>
              </a:solidFill>
              <a:round/>
              <a:headEnd/>
              <a:tailEnd/>
            </a:ln>
          </p:spPr>
        </p:cxnSp>
        <p:cxnSp>
          <p:nvCxnSpPr>
            <p:cNvPr id="13394" name="Straight Connector 116"/>
            <p:cNvCxnSpPr>
              <a:cxnSpLocks noChangeShapeType="1"/>
            </p:cNvCxnSpPr>
            <p:nvPr/>
          </p:nvCxnSpPr>
          <p:spPr bwMode="auto">
            <a:xfrm rot="16200000" flipH="1">
              <a:off x="8444810" y="3366889"/>
              <a:ext cx="1588" cy="168764"/>
            </a:xfrm>
            <a:prstGeom prst="line">
              <a:avLst/>
            </a:prstGeom>
            <a:noFill/>
            <a:ln w="19050" algn="ctr">
              <a:solidFill>
                <a:schemeClr val="bg2"/>
              </a:solidFill>
              <a:round/>
              <a:headEnd/>
              <a:tailEnd/>
            </a:ln>
          </p:spPr>
        </p:cxnSp>
        <p:cxnSp>
          <p:nvCxnSpPr>
            <p:cNvPr id="13395" name="Straight Connector 117"/>
            <p:cNvCxnSpPr>
              <a:cxnSpLocks noChangeShapeType="1"/>
            </p:cNvCxnSpPr>
            <p:nvPr/>
          </p:nvCxnSpPr>
          <p:spPr bwMode="auto">
            <a:xfrm rot="16200000" flipH="1">
              <a:off x="8441146" y="3530400"/>
              <a:ext cx="1588" cy="168764"/>
            </a:xfrm>
            <a:prstGeom prst="line">
              <a:avLst/>
            </a:prstGeom>
            <a:noFill/>
            <a:ln w="19050" algn="ctr">
              <a:solidFill>
                <a:schemeClr val="bg2"/>
              </a:solidFill>
              <a:round/>
              <a:headEnd/>
              <a:tailEnd/>
            </a:ln>
          </p:spPr>
        </p:cxnSp>
        <p:cxnSp>
          <p:nvCxnSpPr>
            <p:cNvPr id="13396" name="Straight Connector 118"/>
            <p:cNvCxnSpPr>
              <a:cxnSpLocks noChangeShapeType="1"/>
            </p:cNvCxnSpPr>
            <p:nvPr/>
          </p:nvCxnSpPr>
          <p:spPr bwMode="auto">
            <a:xfrm rot="16200000" flipH="1">
              <a:off x="8444810" y="3695500"/>
              <a:ext cx="1588" cy="168764"/>
            </a:xfrm>
            <a:prstGeom prst="line">
              <a:avLst/>
            </a:prstGeom>
            <a:noFill/>
            <a:ln w="19050" algn="ctr">
              <a:solidFill>
                <a:schemeClr val="bg2"/>
              </a:solidFill>
              <a:round/>
              <a:headEnd/>
              <a:tailEnd/>
            </a:ln>
          </p:spPr>
        </p:cxnSp>
        <p:cxnSp>
          <p:nvCxnSpPr>
            <p:cNvPr id="13397" name="Straight Connector 119"/>
            <p:cNvCxnSpPr>
              <a:cxnSpLocks noChangeShapeType="1"/>
            </p:cNvCxnSpPr>
            <p:nvPr/>
          </p:nvCxnSpPr>
          <p:spPr bwMode="auto">
            <a:xfrm rot="16200000" flipH="1">
              <a:off x="8444810" y="3849489"/>
              <a:ext cx="1588" cy="168764"/>
            </a:xfrm>
            <a:prstGeom prst="line">
              <a:avLst/>
            </a:prstGeom>
            <a:noFill/>
            <a:ln w="19050" algn="ctr">
              <a:solidFill>
                <a:schemeClr val="bg2"/>
              </a:solidFill>
              <a:round/>
              <a:headEnd/>
              <a:tailEnd/>
            </a:ln>
          </p:spPr>
        </p:cxnSp>
        <p:cxnSp>
          <p:nvCxnSpPr>
            <p:cNvPr id="13398" name="Straight Connector 120"/>
            <p:cNvCxnSpPr>
              <a:cxnSpLocks noChangeShapeType="1"/>
            </p:cNvCxnSpPr>
            <p:nvPr/>
          </p:nvCxnSpPr>
          <p:spPr bwMode="auto">
            <a:xfrm rot="16200000" flipH="1">
              <a:off x="8438712" y="4006349"/>
              <a:ext cx="1588" cy="168766"/>
            </a:xfrm>
            <a:prstGeom prst="line">
              <a:avLst/>
            </a:prstGeom>
            <a:noFill/>
            <a:ln w="19050" algn="ctr">
              <a:solidFill>
                <a:schemeClr val="bg2"/>
              </a:solidFill>
              <a:round/>
              <a:headEnd/>
              <a:tailEnd/>
            </a:ln>
          </p:spPr>
        </p:cxnSp>
        <p:sp>
          <p:nvSpPr>
            <p:cNvPr id="13399" name="Line 104"/>
            <p:cNvSpPr>
              <a:spLocks noChangeShapeType="1"/>
            </p:cNvSpPr>
            <p:nvPr/>
          </p:nvSpPr>
          <p:spPr bwMode="auto">
            <a:xfrm flipH="1">
              <a:off x="8359992" y="3124994"/>
              <a:ext cx="0" cy="964406"/>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400" name="Line 108"/>
            <p:cNvSpPr>
              <a:spLocks noChangeShapeType="1"/>
            </p:cNvSpPr>
            <p:nvPr/>
          </p:nvSpPr>
          <p:spPr bwMode="auto">
            <a:xfrm flipH="1">
              <a:off x="8523995" y="3137872"/>
              <a:ext cx="0" cy="964406"/>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9" name="Group 165"/>
          <p:cNvGrpSpPr>
            <a:grpSpLocks/>
          </p:cNvGrpSpPr>
          <p:nvPr/>
        </p:nvGrpSpPr>
        <p:grpSpPr bwMode="auto">
          <a:xfrm>
            <a:off x="6107113" y="3663950"/>
            <a:ext cx="179387" cy="968375"/>
            <a:chOff x="8280355" y="3130020"/>
            <a:chExt cx="180491" cy="968157"/>
          </a:xfrm>
        </p:grpSpPr>
        <p:sp>
          <p:nvSpPr>
            <p:cNvPr id="13379" name="Line 104"/>
            <p:cNvSpPr>
              <a:spLocks noChangeShapeType="1"/>
            </p:cNvSpPr>
            <p:nvPr/>
          </p:nvSpPr>
          <p:spPr bwMode="auto">
            <a:xfrm>
              <a:off x="8280355" y="3135044"/>
              <a:ext cx="0" cy="951705"/>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80" name="Line 108"/>
            <p:cNvSpPr>
              <a:spLocks noChangeShapeType="1"/>
            </p:cNvSpPr>
            <p:nvPr/>
          </p:nvSpPr>
          <p:spPr bwMode="auto">
            <a:xfrm flipH="1">
              <a:off x="8456320" y="3130020"/>
              <a:ext cx="0" cy="951705"/>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81" name="Rectangle 123"/>
            <p:cNvSpPr>
              <a:spLocks noChangeArrowheads="1"/>
            </p:cNvSpPr>
            <p:nvPr/>
          </p:nvSpPr>
          <p:spPr bwMode="auto">
            <a:xfrm>
              <a:off x="8284814" y="3136900"/>
              <a:ext cx="169670" cy="162342"/>
            </a:xfrm>
            <a:prstGeom prst="rect">
              <a:avLst/>
            </a:prstGeom>
            <a:solidFill>
              <a:schemeClr val="bg2"/>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04" name="Rectangle 129"/>
            <p:cNvSpPr>
              <a:spLocks noChangeArrowheads="1"/>
            </p:cNvSpPr>
            <p:nvPr/>
          </p:nvSpPr>
          <p:spPr bwMode="auto">
            <a:xfrm>
              <a:off x="8288341" y="3606163"/>
              <a:ext cx="172505" cy="166650"/>
            </a:xfrm>
            <a:prstGeom prst="rect">
              <a:avLst/>
            </a:prstGeom>
            <a:solidFill>
              <a:schemeClr val="accent4">
                <a:lumMod val="50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383" name="Straight Connector 128"/>
            <p:cNvCxnSpPr>
              <a:cxnSpLocks noChangeShapeType="1"/>
            </p:cNvCxnSpPr>
            <p:nvPr/>
          </p:nvCxnSpPr>
          <p:spPr bwMode="auto">
            <a:xfrm rot="16200000" flipH="1">
              <a:off x="8369790" y="3050661"/>
              <a:ext cx="1588" cy="168764"/>
            </a:xfrm>
            <a:prstGeom prst="line">
              <a:avLst/>
            </a:prstGeom>
            <a:noFill/>
            <a:ln w="31750" algn="ctr">
              <a:solidFill>
                <a:schemeClr val="bg2"/>
              </a:solidFill>
              <a:round/>
              <a:headEnd/>
              <a:tailEnd/>
            </a:ln>
          </p:spPr>
        </p:cxnSp>
        <p:cxnSp>
          <p:nvCxnSpPr>
            <p:cNvPr id="13384" name="Straight Connector 129"/>
            <p:cNvCxnSpPr>
              <a:cxnSpLocks noChangeShapeType="1"/>
            </p:cNvCxnSpPr>
            <p:nvPr/>
          </p:nvCxnSpPr>
          <p:spPr bwMode="auto">
            <a:xfrm rot="16200000" flipH="1">
              <a:off x="8373024" y="3201790"/>
              <a:ext cx="1588" cy="168764"/>
            </a:xfrm>
            <a:prstGeom prst="line">
              <a:avLst/>
            </a:prstGeom>
            <a:noFill/>
            <a:ln w="19050" algn="ctr">
              <a:solidFill>
                <a:schemeClr val="bg2"/>
              </a:solidFill>
              <a:round/>
              <a:headEnd/>
              <a:tailEnd/>
            </a:ln>
          </p:spPr>
        </p:cxnSp>
        <p:cxnSp>
          <p:nvCxnSpPr>
            <p:cNvPr id="13385" name="Straight Connector 130"/>
            <p:cNvCxnSpPr>
              <a:cxnSpLocks noChangeShapeType="1"/>
            </p:cNvCxnSpPr>
            <p:nvPr/>
          </p:nvCxnSpPr>
          <p:spPr bwMode="auto">
            <a:xfrm rot="16200000" flipH="1">
              <a:off x="8373024" y="3366890"/>
              <a:ext cx="1588" cy="168764"/>
            </a:xfrm>
            <a:prstGeom prst="line">
              <a:avLst/>
            </a:prstGeom>
            <a:noFill/>
            <a:ln w="19050" algn="ctr">
              <a:solidFill>
                <a:schemeClr val="bg2"/>
              </a:solidFill>
              <a:round/>
              <a:headEnd/>
              <a:tailEnd/>
            </a:ln>
          </p:spPr>
        </p:cxnSp>
        <p:cxnSp>
          <p:nvCxnSpPr>
            <p:cNvPr id="13386" name="Straight Connector 131"/>
            <p:cNvCxnSpPr>
              <a:cxnSpLocks noChangeShapeType="1"/>
            </p:cNvCxnSpPr>
            <p:nvPr/>
          </p:nvCxnSpPr>
          <p:spPr bwMode="auto">
            <a:xfrm rot="16200000" flipH="1">
              <a:off x="8369360" y="3530401"/>
              <a:ext cx="1588" cy="168764"/>
            </a:xfrm>
            <a:prstGeom prst="line">
              <a:avLst/>
            </a:prstGeom>
            <a:noFill/>
            <a:ln w="19050" algn="ctr">
              <a:solidFill>
                <a:schemeClr val="bg2"/>
              </a:solidFill>
              <a:round/>
              <a:headEnd/>
              <a:tailEnd/>
            </a:ln>
          </p:spPr>
        </p:cxnSp>
        <p:cxnSp>
          <p:nvCxnSpPr>
            <p:cNvPr id="13387" name="Straight Connector 132"/>
            <p:cNvCxnSpPr>
              <a:cxnSpLocks noChangeShapeType="1"/>
            </p:cNvCxnSpPr>
            <p:nvPr/>
          </p:nvCxnSpPr>
          <p:spPr bwMode="auto">
            <a:xfrm rot="16200000" flipH="1">
              <a:off x="8373024" y="3695501"/>
              <a:ext cx="1588" cy="168764"/>
            </a:xfrm>
            <a:prstGeom prst="line">
              <a:avLst/>
            </a:prstGeom>
            <a:noFill/>
            <a:ln w="19050" algn="ctr">
              <a:solidFill>
                <a:schemeClr val="bg2"/>
              </a:solidFill>
              <a:round/>
              <a:headEnd/>
              <a:tailEnd/>
            </a:ln>
          </p:spPr>
        </p:cxnSp>
        <p:cxnSp>
          <p:nvCxnSpPr>
            <p:cNvPr id="13388" name="Straight Connector 133"/>
            <p:cNvCxnSpPr>
              <a:cxnSpLocks noChangeShapeType="1"/>
            </p:cNvCxnSpPr>
            <p:nvPr/>
          </p:nvCxnSpPr>
          <p:spPr bwMode="auto">
            <a:xfrm rot="16200000" flipH="1">
              <a:off x="8373024" y="3849490"/>
              <a:ext cx="1588" cy="168764"/>
            </a:xfrm>
            <a:prstGeom prst="line">
              <a:avLst/>
            </a:prstGeom>
            <a:noFill/>
            <a:ln w="19050" algn="ctr">
              <a:solidFill>
                <a:schemeClr val="bg2"/>
              </a:solidFill>
              <a:round/>
              <a:headEnd/>
              <a:tailEnd/>
            </a:ln>
          </p:spPr>
        </p:cxnSp>
        <p:cxnSp>
          <p:nvCxnSpPr>
            <p:cNvPr id="13389" name="Straight Connector 134"/>
            <p:cNvCxnSpPr>
              <a:cxnSpLocks noChangeShapeType="1"/>
            </p:cNvCxnSpPr>
            <p:nvPr/>
          </p:nvCxnSpPr>
          <p:spPr bwMode="auto">
            <a:xfrm rot="16200000" flipH="1">
              <a:off x="8373024" y="4013001"/>
              <a:ext cx="1588" cy="168764"/>
            </a:xfrm>
            <a:prstGeom prst="line">
              <a:avLst/>
            </a:prstGeom>
            <a:noFill/>
            <a:ln w="19050" algn="ctr">
              <a:solidFill>
                <a:schemeClr val="bg2"/>
              </a:solidFill>
              <a:round/>
              <a:headEnd/>
              <a:tailEnd/>
            </a:ln>
          </p:spPr>
        </p:cxnSp>
      </p:grpSp>
      <p:grpSp>
        <p:nvGrpSpPr>
          <p:cNvPr id="20" name="Group 151"/>
          <p:cNvGrpSpPr>
            <a:grpSpLocks/>
          </p:cNvGrpSpPr>
          <p:nvPr/>
        </p:nvGrpSpPr>
        <p:grpSpPr bwMode="auto">
          <a:xfrm>
            <a:off x="5922963" y="3665538"/>
            <a:ext cx="180975" cy="962025"/>
            <a:chOff x="8391036" y="3124200"/>
            <a:chExt cx="180723" cy="961108"/>
          </a:xfrm>
        </p:grpSpPr>
        <p:sp>
          <p:nvSpPr>
            <p:cNvPr id="13367" name="Line 104"/>
            <p:cNvSpPr>
              <a:spLocks noChangeShapeType="1"/>
            </p:cNvSpPr>
            <p:nvPr/>
          </p:nvSpPr>
          <p:spPr bwMode="auto">
            <a:xfrm flipH="1">
              <a:off x="8392653" y="3124994"/>
              <a:ext cx="0" cy="959490"/>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68" name="Line 108"/>
            <p:cNvSpPr>
              <a:spLocks noChangeShapeType="1"/>
            </p:cNvSpPr>
            <p:nvPr/>
          </p:nvSpPr>
          <p:spPr bwMode="auto">
            <a:xfrm>
              <a:off x="8562309" y="3128317"/>
              <a:ext cx="0" cy="951081"/>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69" name="Rectangle 123"/>
            <p:cNvSpPr>
              <a:spLocks noChangeArrowheads="1"/>
            </p:cNvSpPr>
            <p:nvPr/>
          </p:nvSpPr>
          <p:spPr bwMode="auto">
            <a:xfrm>
              <a:off x="8394700" y="3281460"/>
              <a:ext cx="169670" cy="162342"/>
            </a:xfrm>
            <a:prstGeom prst="rect">
              <a:avLst/>
            </a:prstGeom>
            <a:solidFill>
              <a:srgbClr val="4D4D4D"/>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16" name="Rectangle 129"/>
            <p:cNvSpPr>
              <a:spLocks noChangeArrowheads="1"/>
            </p:cNvSpPr>
            <p:nvPr/>
          </p:nvSpPr>
          <p:spPr bwMode="auto">
            <a:xfrm>
              <a:off x="8398962" y="3457257"/>
              <a:ext cx="172797" cy="166528"/>
            </a:xfrm>
            <a:prstGeom prst="rect">
              <a:avLst/>
            </a:prstGeom>
            <a:solidFill>
              <a:schemeClr val="accent4">
                <a:lumMod val="50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371" name="Straight Connector 142"/>
            <p:cNvCxnSpPr>
              <a:cxnSpLocks noChangeShapeType="1"/>
            </p:cNvCxnSpPr>
            <p:nvPr/>
          </p:nvCxnSpPr>
          <p:spPr bwMode="auto">
            <a:xfrm rot="16200000" flipH="1">
              <a:off x="8474624" y="3040612"/>
              <a:ext cx="1588" cy="168764"/>
            </a:xfrm>
            <a:prstGeom prst="line">
              <a:avLst/>
            </a:prstGeom>
            <a:noFill/>
            <a:ln w="19050" algn="ctr">
              <a:solidFill>
                <a:schemeClr val="bg2"/>
              </a:solidFill>
              <a:round/>
              <a:headEnd/>
              <a:tailEnd/>
            </a:ln>
          </p:spPr>
        </p:cxnSp>
        <p:cxnSp>
          <p:nvCxnSpPr>
            <p:cNvPr id="13372" name="Straight Connector 143"/>
            <p:cNvCxnSpPr>
              <a:cxnSpLocks noChangeShapeType="1"/>
            </p:cNvCxnSpPr>
            <p:nvPr/>
          </p:nvCxnSpPr>
          <p:spPr bwMode="auto">
            <a:xfrm rot="16200000" flipH="1">
              <a:off x="8482910" y="3201789"/>
              <a:ext cx="1588" cy="168764"/>
            </a:xfrm>
            <a:prstGeom prst="line">
              <a:avLst/>
            </a:prstGeom>
            <a:noFill/>
            <a:ln w="19050" algn="ctr">
              <a:solidFill>
                <a:schemeClr val="bg2"/>
              </a:solidFill>
              <a:round/>
              <a:headEnd/>
              <a:tailEnd/>
            </a:ln>
          </p:spPr>
        </p:cxnSp>
        <p:cxnSp>
          <p:nvCxnSpPr>
            <p:cNvPr id="13373" name="Straight Connector 144"/>
            <p:cNvCxnSpPr>
              <a:cxnSpLocks noChangeShapeType="1"/>
            </p:cNvCxnSpPr>
            <p:nvPr/>
          </p:nvCxnSpPr>
          <p:spPr bwMode="auto">
            <a:xfrm rot="16200000" flipH="1">
              <a:off x="8482910" y="3366889"/>
              <a:ext cx="1588" cy="168764"/>
            </a:xfrm>
            <a:prstGeom prst="line">
              <a:avLst/>
            </a:prstGeom>
            <a:noFill/>
            <a:ln w="19050" algn="ctr">
              <a:solidFill>
                <a:schemeClr val="bg2"/>
              </a:solidFill>
              <a:round/>
              <a:headEnd/>
              <a:tailEnd/>
            </a:ln>
          </p:spPr>
        </p:cxnSp>
        <p:cxnSp>
          <p:nvCxnSpPr>
            <p:cNvPr id="13374" name="Straight Connector 145"/>
            <p:cNvCxnSpPr>
              <a:cxnSpLocks noChangeShapeType="1"/>
            </p:cNvCxnSpPr>
            <p:nvPr/>
          </p:nvCxnSpPr>
          <p:spPr bwMode="auto">
            <a:xfrm rot="16200000" flipH="1">
              <a:off x="8479246" y="3530400"/>
              <a:ext cx="1588" cy="168764"/>
            </a:xfrm>
            <a:prstGeom prst="line">
              <a:avLst/>
            </a:prstGeom>
            <a:noFill/>
            <a:ln w="19050" algn="ctr">
              <a:solidFill>
                <a:schemeClr val="bg2"/>
              </a:solidFill>
              <a:round/>
              <a:headEnd/>
              <a:tailEnd/>
            </a:ln>
          </p:spPr>
        </p:cxnSp>
        <p:cxnSp>
          <p:nvCxnSpPr>
            <p:cNvPr id="13375" name="Straight Connector 146"/>
            <p:cNvCxnSpPr>
              <a:cxnSpLocks noChangeShapeType="1"/>
            </p:cNvCxnSpPr>
            <p:nvPr/>
          </p:nvCxnSpPr>
          <p:spPr bwMode="auto">
            <a:xfrm rot="16200000" flipH="1">
              <a:off x="8482910" y="3695500"/>
              <a:ext cx="1588" cy="168764"/>
            </a:xfrm>
            <a:prstGeom prst="line">
              <a:avLst/>
            </a:prstGeom>
            <a:noFill/>
            <a:ln w="19050" algn="ctr">
              <a:solidFill>
                <a:schemeClr val="bg2"/>
              </a:solidFill>
              <a:round/>
              <a:headEnd/>
              <a:tailEnd/>
            </a:ln>
          </p:spPr>
        </p:cxnSp>
        <p:cxnSp>
          <p:nvCxnSpPr>
            <p:cNvPr id="13376" name="Straight Connector 147"/>
            <p:cNvCxnSpPr>
              <a:cxnSpLocks noChangeShapeType="1"/>
            </p:cNvCxnSpPr>
            <p:nvPr/>
          </p:nvCxnSpPr>
          <p:spPr bwMode="auto">
            <a:xfrm rot="16200000" flipH="1">
              <a:off x="8482910" y="3849489"/>
              <a:ext cx="1588" cy="168764"/>
            </a:xfrm>
            <a:prstGeom prst="line">
              <a:avLst/>
            </a:prstGeom>
            <a:noFill/>
            <a:ln w="19050" algn="ctr">
              <a:solidFill>
                <a:schemeClr val="bg2"/>
              </a:solidFill>
              <a:round/>
              <a:headEnd/>
              <a:tailEnd/>
            </a:ln>
          </p:spPr>
        </p:cxnSp>
        <p:cxnSp>
          <p:nvCxnSpPr>
            <p:cNvPr id="13377" name="Straight Connector 148"/>
            <p:cNvCxnSpPr>
              <a:cxnSpLocks noChangeShapeType="1"/>
            </p:cNvCxnSpPr>
            <p:nvPr/>
          </p:nvCxnSpPr>
          <p:spPr bwMode="auto">
            <a:xfrm rot="16200000" flipH="1">
              <a:off x="8476480" y="4000132"/>
              <a:ext cx="1588" cy="168764"/>
            </a:xfrm>
            <a:prstGeom prst="line">
              <a:avLst/>
            </a:prstGeom>
            <a:noFill/>
            <a:ln w="19050" algn="ctr">
              <a:solidFill>
                <a:schemeClr val="bg2"/>
              </a:solidFill>
              <a:round/>
              <a:headEnd/>
              <a:tailEnd/>
            </a:ln>
          </p:spPr>
        </p:cxnSp>
        <p:sp>
          <p:nvSpPr>
            <p:cNvPr id="124" name="Rectangle 129"/>
            <p:cNvSpPr>
              <a:spLocks noChangeArrowheads="1"/>
            </p:cNvSpPr>
            <p:nvPr/>
          </p:nvSpPr>
          <p:spPr bwMode="auto">
            <a:xfrm>
              <a:off x="8397377" y="3776040"/>
              <a:ext cx="171211" cy="166529"/>
            </a:xfrm>
            <a:prstGeom prst="rect">
              <a:avLst/>
            </a:prstGeom>
            <a:solidFill>
              <a:schemeClr val="accent4">
                <a:lumMod val="50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grpSp>
      <p:grpSp>
        <p:nvGrpSpPr>
          <p:cNvPr id="21" name="Group 179"/>
          <p:cNvGrpSpPr>
            <a:grpSpLocks/>
          </p:cNvGrpSpPr>
          <p:nvPr/>
        </p:nvGrpSpPr>
        <p:grpSpPr bwMode="auto">
          <a:xfrm>
            <a:off x="6292850" y="3657600"/>
            <a:ext cx="177800" cy="969963"/>
            <a:chOff x="7317825" y="3112418"/>
            <a:chExt cx="178839" cy="970694"/>
          </a:xfrm>
        </p:grpSpPr>
        <p:sp>
          <p:nvSpPr>
            <p:cNvPr id="13355" name="Line 104"/>
            <p:cNvSpPr>
              <a:spLocks noChangeShapeType="1"/>
            </p:cNvSpPr>
            <p:nvPr/>
          </p:nvSpPr>
          <p:spPr bwMode="auto">
            <a:xfrm>
              <a:off x="7318831" y="3130015"/>
              <a:ext cx="0" cy="951081"/>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56" name="Line 108"/>
            <p:cNvSpPr>
              <a:spLocks noChangeShapeType="1"/>
            </p:cNvSpPr>
            <p:nvPr/>
          </p:nvSpPr>
          <p:spPr bwMode="auto">
            <a:xfrm>
              <a:off x="7492627" y="3124991"/>
              <a:ext cx="0" cy="951080"/>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57" name="Rectangle 123"/>
            <p:cNvSpPr>
              <a:spLocks noChangeArrowheads="1"/>
            </p:cNvSpPr>
            <p:nvPr/>
          </p:nvSpPr>
          <p:spPr bwMode="auto">
            <a:xfrm>
              <a:off x="7323282" y="3112418"/>
              <a:ext cx="169669" cy="162341"/>
            </a:xfrm>
            <a:prstGeom prst="rect">
              <a:avLst/>
            </a:prstGeom>
            <a:solidFill>
              <a:schemeClr val="bg2"/>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29" name="Rectangle 129"/>
            <p:cNvSpPr>
              <a:spLocks noChangeArrowheads="1"/>
            </p:cNvSpPr>
            <p:nvPr/>
          </p:nvSpPr>
          <p:spPr bwMode="auto">
            <a:xfrm>
              <a:off x="7321019" y="3276054"/>
              <a:ext cx="174049" cy="166813"/>
            </a:xfrm>
            <a:prstGeom prst="rect">
              <a:avLst/>
            </a:prstGeom>
            <a:solidFill>
              <a:schemeClr val="bg2">
                <a:lumMod val="85000"/>
                <a:lumOff val="15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359" name="Straight Connector 156"/>
            <p:cNvCxnSpPr>
              <a:cxnSpLocks noChangeShapeType="1"/>
            </p:cNvCxnSpPr>
            <p:nvPr/>
          </p:nvCxnSpPr>
          <p:spPr bwMode="auto">
            <a:xfrm rot="16200000" flipH="1">
              <a:off x="7403193" y="3040611"/>
              <a:ext cx="1588" cy="168764"/>
            </a:xfrm>
            <a:prstGeom prst="line">
              <a:avLst/>
            </a:prstGeom>
            <a:noFill/>
            <a:ln w="31750" algn="ctr">
              <a:solidFill>
                <a:schemeClr val="bg2"/>
              </a:solidFill>
              <a:round/>
              <a:headEnd/>
              <a:tailEnd/>
            </a:ln>
          </p:spPr>
        </p:cxnSp>
        <p:cxnSp>
          <p:nvCxnSpPr>
            <p:cNvPr id="13360" name="Straight Connector 157"/>
            <p:cNvCxnSpPr>
              <a:cxnSpLocks noChangeShapeType="1"/>
            </p:cNvCxnSpPr>
            <p:nvPr/>
          </p:nvCxnSpPr>
          <p:spPr bwMode="auto">
            <a:xfrm rot="16200000" flipH="1">
              <a:off x="7411488" y="3201790"/>
              <a:ext cx="1588" cy="168764"/>
            </a:xfrm>
            <a:prstGeom prst="line">
              <a:avLst/>
            </a:prstGeom>
            <a:noFill/>
            <a:ln w="19050" algn="ctr">
              <a:solidFill>
                <a:schemeClr val="bg2"/>
              </a:solidFill>
              <a:round/>
              <a:headEnd/>
              <a:tailEnd/>
            </a:ln>
          </p:spPr>
        </p:cxnSp>
        <p:cxnSp>
          <p:nvCxnSpPr>
            <p:cNvPr id="13361" name="Straight Connector 158"/>
            <p:cNvCxnSpPr>
              <a:cxnSpLocks noChangeShapeType="1"/>
            </p:cNvCxnSpPr>
            <p:nvPr/>
          </p:nvCxnSpPr>
          <p:spPr bwMode="auto">
            <a:xfrm rot="16200000" flipH="1">
              <a:off x="7411488" y="3366890"/>
              <a:ext cx="1588" cy="168764"/>
            </a:xfrm>
            <a:prstGeom prst="line">
              <a:avLst/>
            </a:prstGeom>
            <a:noFill/>
            <a:ln w="19050" algn="ctr">
              <a:solidFill>
                <a:schemeClr val="bg2"/>
              </a:solidFill>
              <a:round/>
              <a:headEnd/>
              <a:tailEnd/>
            </a:ln>
          </p:spPr>
        </p:cxnSp>
        <p:cxnSp>
          <p:nvCxnSpPr>
            <p:cNvPr id="13362" name="Straight Connector 159"/>
            <p:cNvCxnSpPr>
              <a:cxnSpLocks noChangeShapeType="1"/>
            </p:cNvCxnSpPr>
            <p:nvPr/>
          </p:nvCxnSpPr>
          <p:spPr bwMode="auto">
            <a:xfrm rot="16200000" flipH="1">
              <a:off x="7407824" y="3530401"/>
              <a:ext cx="1588" cy="168764"/>
            </a:xfrm>
            <a:prstGeom prst="line">
              <a:avLst/>
            </a:prstGeom>
            <a:noFill/>
            <a:ln w="19050" algn="ctr">
              <a:solidFill>
                <a:schemeClr val="bg2"/>
              </a:solidFill>
              <a:round/>
              <a:headEnd/>
              <a:tailEnd/>
            </a:ln>
          </p:spPr>
        </p:cxnSp>
        <p:cxnSp>
          <p:nvCxnSpPr>
            <p:cNvPr id="13363" name="Straight Connector 160"/>
            <p:cNvCxnSpPr>
              <a:cxnSpLocks noChangeShapeType="1"/>
            </p:cNvCxnSpPr>
            <p:nvPr/>
          </p:nvCxnSpPr>
          <p:spPr bwMode="auto">
            <a:xfrm rot="16200000" flipH="1">
              <a:off x="7411488" y="3695501"/>
              <a:ext cx="1588" cy="168764"/>
            </a:xfrm>
            <a:prstGeom prst="line">
              <a:avLst/>
            </a:prstGeom>
            <a:noFill/>
            <a:ln w="19050" algn="ctr">
              <a:solidFill>
                <a:schemeClr val="bg2"/>
              </a:solidFill>
              <a:round/>
              <a:headEnd/>
              <a:tailEnd/>
            </a:ln>
          </p:spPr>
        </p:cxnSp>
        <p:cxnSp>
          <p:nvCxnSpPr>
            <p:cNvPr id="13364" name="Straight Connector 161"/>
            <p:cNvCxnSpPr>
              <a:cxnSpLocks noChangeShapeType="1"/>
            </p:cNvCxnSpPr>
            <p:nvPr/>
          </p:nvCxnSpPr>
          <p:spPr bwMode="auto">
            <a:xfrm rot="16200000" flipH="1">
              <a:off x="7411488" y="3849490"/>
              <a:ext cx="1588" cy="168764"/>
            </a:xfrm>
            <a:prstGeom prst="line">
              <a:avLst/>
            </a:prstGeom>
            <a:noFill/>
            <a:ln w="19050" algn="ctr">
              <a:solidFill>
                <a:schemeClr val="bg2"/>
              </a:solidFill>
              <a:round/>
              <a:headEnd/>
              <a:tailEnd/>
            </a:ln>
          </p:spPr>
        </p:cxnSp>
        <p:cxnSp>
          <p:nvCxnSpPr>
            <p:cNvPr id="13365" name="Straight Connector 162"/>
            <p:cNvCxnSpPr>
              <a:cxnSpLocks noChangeShapeType="1"/>
            </p:cNvCxnSpPr>
            <p:nvPr/>
          </p:nvCxnSpPr>
          <p:spPr bwMode="auto">
            <a:xfrm rot="16200000" flipH="1">
              <a:off x="7401413" y="3997936"/>
              <a:ext cx="1588" cy="168764"/>
            </a:xfrm>
            <a:prstGeom prst="line">
              <a:avLst/>
            </a:prstGeom>
            <a:noFill/>
            <a:ln w="19050" algn="ctr">
              <a:solidFill>
                <a:schemeClr val="bg2"/>
              </a:solidFill>
              <a:round/>
              <a:headEnd/>
              <a:tailEnd/>
            </a:ln>
          </p:spPr>
        </p:cxnSp>
        <p:sp>
          <p:nvSpPr>
            <p:cNvPr id="137" name="Rectangle 129"/>
            <p:cNvSpPr>
              <a:spLocks noChangeArrowheads="1"/>
            </p:cNvSpPr>
            <p:nvPr/>
          </p:nvSpPr>
          <p:spPr bwMode="auto">
            <a:xfrm>
              <a:off x="7322616" y="3784437"/>
              <a:ext cx="172452" cy="166813"/>
            </a:xfrm>
            <a:prstGeom prst="rect">
              <a:avLst/>
            </a:prstGeom>
            <a:solidFill>
              <a:schemeClr val="accent4">
                <a:lumMod val="50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grpSp>
      <p:grpSp>
        <p:nvGrpSpPr>
          <p:cNvPr id="22" name="Group 180"/>
          <p:cNvGrpSpPr>
            <a:grpSpLocks/>
          </p:cNvGrpSpPr>
          <p:nvPr/>
        </p:nvGrpSpPr>
        <p:grpSpPr bwMode="auto">
          <a:xfrm>
            <a:off x="6470650" y="3663950"/>
            <a:ext cx="184150" cy="963613"/>
            <a:chOff x="8508974" y="3129220"/>
            <a:chExt cx="183727" cy="962524"/>
          </a:xfrm>
        </p:grpSpPr>
        <p:sp>
          <p:nvSpPr>
            <p:cNvPr id="13343" name="Line 104"/>
            <p:cNvSpPr>
              <a:spLocks noChangeShapeType="1"/>
            </p:cNvSpPr>
            <p:nvPr/>
          </p:nvSpPr>
          <p:spPr bwMode="auto">
            <a:xfrm>
              <a:off x="8508974" y="3135035"/>
              <a:ext cx="0" cy="951081"/>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44" name="Line 108"/>
            <p:cNvSpPr>
              <a:spLocks noChangeShapeType="1"/>
            </p:cNvSpPr>
            <p:nvPr/>
          </p:nvSpPr>
          <p:spPr bwMode="auto">
            <a:xfrm flipH="1">
              <a:off x="8682021" y="3135035"/>
              <a:ext cx="0" cy="951081"/>
            </a:xfrm>
            <a:prstGeom prst="line">
              <a:avLst/>
            </a:prstGeom>
            <a:noFill/>
            <a:ln w="12700">
              <a:solidFill>
                <a:srgbClr val="000000"/>
              </a:solidFill>
              <a:round/>
              <a:headEnd/>
              <a:tailEnd/>
            </a:ln>
          </p:spPr>
          <p:txBody>
            <a:bodyP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3345" name="Rectangle 123"/>
            <p:cNvSpPr>
              <a:spLocks noChangeArrowheads="1"/>
            </p:cNvSpPr>
            <p:nvPr/>
          </p:nvSpPr>
          <p:spPr bwMode="auto">
            <a:xfrm>
              <a:off x="8513414" y="3136899"/>
              <a:ext cx="169670" cy="162342"/>
            </a:xfrm>
            <a:prstGeom prst="rect">
              <a:avLst/>
            </a:prstGeom>
            <a:solidFill>
              <a:srgbClr val="4D4D4D"/>
            </a:solidFill>
            <a:ln w="9525">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2" name="Rectangle 129"/>
            <p:cNvSpPr>
              <a:spLocks noChangeArrowheads="1"/>
            </p:cNvSpPr>
            <p:nvPr/>
          </p:nvSpPr>
          <p:spPr bwMode="auto">
            <a:xfrm>
              <a:off x="8520061" y="3622375"/>
              <a:ext cx="172640" cy="164913"/>
            </a:xfrm>
            <a:prstGeom prst="rect">
              <a:avLst/>
            </a:prstGeom>
            <a:solidFill>
              <a:schemeClr val="bg2">
                <a:lumMod val="85000"/>
                <a:lumOff val="15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cxnSp>
          <p:nvCxnSpPr>
            <p:cNvPr id="13347" name="Straight Connector 170"/>
            <p:cNvCxnSpPr>
              <a:cxnSpLocks noChangeShapeType="1"/>
            </p:cNvCxnSpPr>
            <p:nvPr/>
          </p:nvCxnSpPr>
          <p:spPr bwMode="auto">
            <a:xfrm rot="16200000" flipH="1">
              <a:off x="8593357" y="3045632"/>
              <a:ext cx="1588" cy="168764"/>
            </a:xfrm>
            <a:prstGeom prst="line">
              <a:avLst/>
            </a:prstGeom>
            <a:noFill/>
            <a:ln w="19050" algn="ctr">
              <a:solidFill>
                <a:schemeClr val="bg2"/>
              </a:solidFill>
              <a:round/>
              <a:headEnd/>
              <a:tailEnd/>
            </a:ln>
          </p:spPr>
        </p:cxnSp>
        <p:cxnSp>
          <p:nvCxnSpPr>
            <p:cNvPr id="13348" name="Straight Connector 171"/>
            <p:cNvCxnSpPr>
              <a:cxnSpLocks noChangeShapeType="1"/>
            </p:cNvCxnSpPr>
            <p:nvPr/>
          </p:nvCxnSpPr>
          <p:spPr bwMode="auto">
            <a:xfrm rot="16200000" flipH="1">
              <a:off x="8601624" y="3201789"/>
              <a:ext cx="1588" cy="168764"/>
            </a:xfrm>
            <a:prstGeom prst="line">
              <a:avLst/>
            </a:prstGeom>
            <a:noFill/>
            <a:ln w="19050" algn="ctr">
              <a:solidFill>
                <a:schemeClr val="bg2"/>
              </a:solidFill>
              <a:round/>
              <a:headEnd/>
              <a:tailEnd/>
            </a:ln>
          </p:spPr>
        </p:cxnSp>
        <p:cxnSp>
          <p:nvCxnSpPr>
            <p:cNvPr id="13349" name="Straight Connector 172"/>
            <p:cNvCxnSpPr>
              <a:cxnSpLocks noChangeShapeType="1"/>
            </p:cNvCxnSpPr>
            <p:nvPr/>
          </p:nvCxnSpPr>
          <p:spPr bwMode="auto">
            <a:xfrm rot="16200000" flipH="1">
              <a:off x="8601624" y="3366889"/>
              <a:ext cx="1588" cy="168764"/>
            </a:xfrm>
            <a:prstGeom prst="line">
              <a:avLst/>
            </a:prstGeom>
            <a:noFill/>
            <a:ln w="19050" algn="ctr">
              <a:solidFill>
                <a:schemeClr val="bg2"/>
              </a:solidFill>
              <a:round/>
              <a:headEnd/>
              <a:tailEnd/>
            </a:ln>
          </p:spPr>
        </p:cxnSp>
        <p:cxnSp>
          <p:nvCxnSpPr>
            <p:cNvPr id="13350" name="Straight Connector 173"/>
            <p:cNvCxnSpPr>
              <a:cxnSpLocks noChangeShapeType="1"/>
            </p:cNvCxnSpPr>
            <p:nvPr/>
          </p:nvCxnSpPr>
          <p:spPr bwMode="auto">
            <a:xfrm rot="16200000" flipH="1">
              <a:off x="8597960" y="3530400"/>
              <a:ext cx="1588" cy="168764"/>
            </a:xfrm>
            <a:prstGeom prst="line">
              <a:avLst/>
            </a:prstGeom>
            <a:noFill/>
            <a:ln w="19050" algn="ctr">
              <a:solidFill>
                <a:schemeClr val="bg2"/>
              </a:solidFill>
              <a:round/>
              <a:headEnd/>
              <a:tailEnd/>
            </a:ln>
          </p:spPr>
        </p:cxnSp>
        <p:cxnSp>
          <p:nvCxnSpPr>
            <p:cNvPr id="13351" name="Straight Connector 174"/>
            <p:cNvCxnSpPr>
              <a:cxnSpLocks noChangeShapeType="1"/>
            </p:cNvCxnSpPr>
            <p:nvPr/>
          </p:nvCxnSpPr>
          <p:spPr bwMode="auto">
            <a:xfrm rot="16200000" flipH="1">
              <a:off x="8601624" y="3695500"/>
              <a:ext cx="1588" cy="168764"/>
            </a:xfrm>
            <a:prstGeom prst="line">
              <a:avLst/>
            </a:prstGeom>
            <a:noFill/>
            <a:ln w="19050" algn="ctr">
              <a:solidFill>
                <a:schemeClr val="bg2"/>
              </a:solidFill>
              <a:round/>
              <a:headEnd/>
              <a:tailEnd/>
            </a:ln>
          </p:spPr>
        </p:cxnSp>
        <p:cxnSp>
          <p:nvCxnSpPr>
            <p:cNvPr id="13352" name="Straight Connector 175"/>
            <p:cNvCxnSpPr>
              <a:cxnSpLocks noChangeShapeType="1"/>
            </p:cNvCxnSpPr>
            <p:nvPr/>
          </p:nvCxnSpPr>
          <p:spPr bwMode="auto">
            <a:xfrm rot="16200000" flipH="1">
              <a:off x="8601624" y="3849489"/>
              <a:ext cx="1588" cy="168764"/>
            </a:xfrm>
            <a:prstGeom prst="line">
              <a:avLst/>
            </a:prstGeom>
            <a:noFill/>
            <a:ln w="19050" algn="ctr">
              <a:solidFill>
                <a:schemeClr val="bg2"/>
              </a:solidFill>
              <a:round/>
              <a:headEnd/>
              <a:tailEnd/>
            </a:ln>
          </p:spPr>
        </p:cxnSp>
        <p:cxnSp>
          <p:nvCxnSpPr>
            <p:cNvPr id="13353" name="Straight Connector 176"/>
            <p:cNvCxnSpPr>
              <a:cxnSpLocks noChangeShapeType="1"/>
            </p:cNvCxnSpPr>
            <p:nvPr/>
          </p:nvCxnSpPr>
          <p:spPr bwMode="auto">
            <a:xfrm rot="16200000" flipH="1">
              <a:off x="8595199" y="4006568"/>
              <a:ext cx="1588" cy="168764"/>
            </a:xfrm>
            <a:prstGeom prst="line">
              <a:avLst/>
            </a:prstGeom>
            <a:noFill/>
            <a:ln w="19050" algn="ctr">
              <a:solidFill>
                <a:schemeClr val="bg2"/>
              </a:solidFill>
              <a:round/>
              <a:headEnd/>
              <a:tailEnd/>
            </a:ln>
          </p:spPr>
        </p:cxnSp>
        <p:sp>
          <p:nvSpPr>
            <p:cNvPr id="150" name="Rectangle 129"/>
            <p:cNvSpPr>
              <a:spLocks noChangeArrowheads="1"/>
            </p:cNvSpPr>
            <p:nvPr/>
          </p:nvSpPr>
          <p:spPr bwMode="auto">
            <a:xfrm>
              <a:off x="8513726" y="3784117"/>
              <a:ext cx="172640" cy="166499"/>
            </a:xfrm>
            <a:prstGeom prst="rect">
              <a:avLst/>
            </a:prstGeom>
            <a:solidFill>
              <a:schemeClr val="accent4">
                <a:lumMod val="25000"/>
              </a:schemeClr>
            </a:solidFill>
            <a:ln w="9525">
              <a:noFill/>
              <a:miter lim="800000"/>
              <a:headEnd/>
              <a:tailEnd/>
            </a:ln>
            <a:effectLst/>
          </p:spPr>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grpSp>
      <p:grpSp>
        <p:nvGrpSpPr>
          <p:cNvPr id="23" name="Group 78"/>
          <p:cNvGrpSpPr>
            <a:grpSpLocks/>
          </p:cNvGrpSpPr>
          <p:nvPr/>
        </p:nvGrpSpPr>
        <p:grpSpPr bwMode="auto">
          <a:xfrm>
            <a:off x="6705599" y="2209800"/>
            <a:ext cx="1973514" cy="1295082"/>
            <a:chOff x="7162800" y="2210118"/>
            <a:chExt cx="1973513" cy="1295082"/>
          </a:xfrm>
        </p:grpSpPr>
        <p:sp>
          <p:nvSpPr>
            <p:cNvPr id="164" name="Bent Arrow 163"/>
            <p:cNvSpPr/>
            <p:nvPr/>
          </p:nvSpPr>
          <p:spPr bwMode="auto">
            <a:xfrm flipH="1">
              <a:off x="7162800" y="2590800"/>
              <a:ext cx="1066800" cy="914400"/>
            </a:xfrm>
            <a:prstGeom prst="bentArrow">
              <a:avLst>
                <a:gd name="adj1" fmla="val 17857"/>
                <a:gd name="adj2" fmla="val 18571"/>
                <a:gd name="adj3" fmla="val 25000"/>
                <a:gd name="adj4" fmla="val 20893"/>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13342" name="Text Box 21"/>
            <p:cNvSpPr txBox="1">
              <a:spLocks noChangeArrowheads="1"/>
            </p:cNvSpPr>
            <p:nvPr/>
          </p:nvSpPr>
          <p:spPr bwMode="auto">
            <a:xfrm>
              <a:off x="7220201" y="2210118"/>
              <a:ext cx="1916112" cy="400110"/>
            </a:xfrm>
            <a:prstGeom prst="rect">
              <a:avLst/>
            </a:prstGeom>
            <a:noFill/>
            <a:ln w="9525">
              <a:noFill/>
              <a:miter lim="800000"/>
              <a:headEnd/>
              <a:tailEnd/>
            </a:ln>
          </p:spPr>
          <p:txBody>
            <a:bodyPr wrap="square">
              <a:spAutoFit/>
            </a:bodyPr>
            <a:lstStyle/>
            <a:p>
              <a:pPr defTabSz="914400" fontAlgn="base">
                <a:spcBef>
                  <a:spcPct val="50000"/>
                </a:spcBef>
                <a:spcAft>
                  <a:spcPct val="0"/>
                </a:spcAft>
              </a:pPr>
              <a:r>
                <a:rPr kumimoji="1" lang="en-US" altLang="zh-CN" sz="2000" b="1" dirty="0">
                  <a:solidFill>
                    <a:srgbClr val="000000"/>
                  </a:solidFill>
                  <a:latin typeface="Arial" charset="0"/>
                  <a:ea typeface="宋体" pitchFamily="2" charset="-122"/>
                  <a:cs typeface="Arial" charset="0"/>
                </a:rPr>
                <a:t>configuration </a:t>
              </a:r>
              <a:endParaRPr kumimoji="1" lang="en-US" altLang="zh-CN" sz="2000" b="1" dirty="0">
                <a:solidFill>
                  <a:srgbClr val="000000"/>
                </a:solidFill>
                <a:latin typeface="Arial" charset="0"/>
                <a:ea typeface="宋体" pitchFamily="2" charset="-122"/>
                <a:cs typeface="Arial" charset="0"/>
              </a:endParaRPr>
            </a:p>
          </p:txBody>
        </p:sp>
      </p:grpSp>
    </p:spTree>
    <p:custDataLst>
      <p:tags r:id="rId1"/>
    </p:custDataLst>
  </p:cSld>
  <p:clrMapOvr>
    <a:masterClrMapping/>
  </p:clrMapOvr>
  <p:transition advTm="78656">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Bottom)">
                                      <p:cBhvr>
                                        <p:cTn id="12" dur="500"/>
                                        <p:tgtEl>
                                          <p:spTgt spid="17"/>
                                        </p:tgtEl>
                                      </p:cBhvr>
                                    </p:animEffect>
                                  </p:childTnLst>
                                </p:cTn>
                              </p:par>
                            </p:childTnLst>
                          </p:cTn>
                        </p:par>
                        <p:par>
                          <p:cTn id="13" fill="hold">
                            <p:stCondLst>
                              <p:cond delay="500"/>
                            </p:stCondLst>
                            <p:childTnLst>
                              <p:par>
                                <p:cTn id="14" presetID="0" presetClass="path" presetSubtype="0" accel="50000" decel="50000" fill="hold" nodeType="afterEffect">
                                  <p:stCondLst>
                                    <p:cond delay="0"/>
                                  </p:stCondLst>
                                  <p:childTnLst>
                                    <p:animMotion origin="layout" path="M 0.00452 -0.10023 C 0.10174 -0.19629 0.19913 -0.29213 0.28351 -0.25949 C 0.36771 -0.22615 0.47188 0.03935 0.50972 0.09954 " pathEditMode="relative" rAng="0" ptsTypes="aaA">
                                      <p:cBhvr>
                                        <p:cTn id="15" dur="2000" fill="hold"/>
                                        <p:tgtEl>
                                          <p:spTgt spid="17"/>
                                        </p:tgtEl>
                                        <p:attrNameLst>
                                          <p:attrName>ppt_x</p:attrName>
                                          <p:attrName>ppt_y</p:attrName>
                                        </p:attrNameLst>
                                      </p:cBhvr>
                                      <p:rCtr x="253" y="4"/>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30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300"/>
                            </p:stCondLst>
                            <p:childTnLst>
                              <p:par>
                                <p:cTn id="24" presetID="1" presetClass="entr" presetSubtype="0" fill="hold" nodeType="afterEffect">
                                  <p:stCondLst>
                                    <p:cond delay="30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600"/>
                            </p:stCondLst>
                            <p:childTnLst>
                              <p:par>
                                <p:cTn id="27" presetID="1" presetClass="entr" presetSubtype="0" fill="hold" nodeType="afterEffect">
                                  <p:stCondLst>
                                    <p:cond delay="300"/>
                                  </p:stCondLst>
                                  <p:childTnLst>
                                    <p:set>
                                      <p:cBhvr>
                                        <p:cTn id="28" dur="1" fill="hold">
                                          <p:stCondLst>
                                            <p:cond delay="0"/>
                                          </p:stCondLst>
                                        </p:cTn>
                                        <p:tgtEl>
                                          <p:spTgt spid="21"/>
                                        </p:tgtEl>
                                        <p:attrNameLst>
                                          <p:attrName>style.visibility</p:attrName>
                                        </p:attrNameLst>
                                      </p:cBhvr>
                                      <p:to>
                                        <p:strVal val="visible"/>
                                      </p:to>
                                    </p:set>
                                  </p:childTnLst>
                                </p:cTn>
                              </p:par>
                            </p:childTnLst>
                          </p:cTn>
                        </p:par>
                        <p:par>
                          <p:cTn id="29" fill="hold">
                            <p:stCondLst>
                              <p:cond delay="900"/>
                            </p:stCondLst>
                            <p:childTnLst>
                              <p:par>
                                <p:cTn id="30" presetID="1" presetClass="entr" presetSubtype="0" fill="hold" nodeType="afterEffect">
                                  <p:stCondLst>
                                    <p:cond delay="30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0"/>
                                        </p:tgtEl>
                                        <p:attrNameLst>
                                          <p:attrName>style.visibility</p:attrName>
                                        </p:attrNameLst>
                                      </p:cBhvr>
                                      <p:to>
                                        <p:strVal val="visible"/>
                                      </p:to>
                                    </p:set>
                                    <p:animEffect transition="in" filter="wipe(left)">
                                      <p:cBhvr>
                                        <p:cTn id="36" dur="500"/>
                                        <p:tgtEl>
                                          <p:spTgt spid="2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righ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91"/>
                                        </p:tgtEl>
                                        <p:attrNameLst>
                                          <p:attrName>style.visibility</p:attrName>
                                        </p:attrNameLst>
                                      </p:cBhvr>
                                      <p:to>
                                        <p:strVal val="visible"/>
                                      </p:to>
                                    </p:set>
                                    <p:animEffect transition="in" filter="wipe(left)">
                                      <p:cBhvr>
                                        <p:cTn id="51"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c-Through - traffic de-multiplexing</a:t>
            </a:r>
            <a:endParaRPr lang="en-US" dirty="0"/>
          </a:p>
        </p:txBody>
      </p:sp>
      <p:sp>
        <p:nvSpPr>
          <p:cNvPr id="14339" name="Slide Number Placeholder 3"/>
          <p:cNvSpPr>
            <a:spLocks noGrp="1"/>
          </p:cNvSpPr>
          <p:nvPr>
            <p:ph type="sldNum" sz="quarter" idx="10"/>
          </p:nvPr>
        </p:nvSpPr>
        <p:spPr>
          <a:noFill/>
        </p:spPr>
        <p:txBody>
          <a:bodyPr/>
          <a:lstStyle/>
          <a:p>
            <a:fld id="{DD227C45-31B1-429E-8B6C-8326004A9234}" type="slidenum">
              <a:rPr lang="en-GB" smtClean="0">
                <a:latin typeface="Arial" charset="0"/>
                <a:cs typeface="Arial" charset="0"/>
              </a:rPr>
              <a:pPr/>
              <a:t>26</a:t>
            </a:fld>
            <a:endParaRPr lang="en-GB" dirty="0" smtClean="0">
              <a:latin typeface="Arial" charset="0"/>
              <a:cs typeface="Arial" charset="0"/>
            </a:endParaRPr>
          </a:p>
        </p:txBody>
      </p:sp>
      <p:sp>
        <p:nvSpPr>
          <p:cNvPr id="15365" name="AutoShape 265"/>
          <p:cNvSpPr>
            <a:spLocks noChangeArrowheads="1"/>
          </p:cNvSpPr>
          <p:nvPr/>
        </p:nvSpPr>
        <p:spPr bwMode="auto">
          <a:xfrm>
            <a:off x="456982" y="1447800"/>
            <a:ext cx="3657600" cy="2420938"/>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grpSp>
        <p:nvGrpSpPr>
          <p:cNvPr id="3" name="Group 7"/>
          <p:cNvGrpSpPr>
            <a:grpSpLocks/>
          </p:cNvGrpSpPr>
          <p:nvPr/>
        </p:nvGrpSpPr>
        <p:grpSpPr bwMode="auto">
          <a:xfrm>
            <a:off x="4648200" y="1450350"/>
            <a:ext cx="4123767" cy="1316653"/>
            <a:chOff x="1366" y="816"/>
            <a:chExt cx="3074" cy="1190"/>
          </a:xfrm>
        </p:grpSpPr>
        <p:sp>
          <p:nvSpPr>
            <p:cNvPr id="14388" name="Line 8"/>
            <p:cNvSpPr>
              <a:spLocks noChangeShapeType="1"/>
            </p:cNvSpPr>
            <p:nvPr/>
          </p:nvSpPr>
          <p:spPr bwMode="auto">
            <a:xfrm flipV="1">
              <a:off x="1613" y="1532"/>
              <a:ext cx="268" cy="32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9" name="Line 9"/>
            <p:cNvSpPr>
              <a:spLocks noChangeShapeType="1"/>
            </p:cNvSpPr>
            <p:nvPr/>
          </p:nvSpPr>
          <p:spPr bwMode="auto">
            <a:xfrm flipH="1" flipV="1">
              <a:off x="2029" y="1497"/>
              <a:ext cx="129" cy="36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0" name="Line 10"/>
            <p:cNvSpPr>
              <a:spLocks noChangeShapeType="1"/>
            </p:cNvSpPr>
            <p:nvPr/>
          </p:nvSpPr>
          <p:spPr bwMode="auto">
            <a:xfrm flipV="1">
              <a:off x="2623" y="1532"/>
              <a:ext cx="187" cy="327"/>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1" name="Line 11"/>
            <p:cNvSpPr>
              <a:spLocks noChangeShapeType="1"/>
            </p:cNvSpPr>
            <p:nvPr/>
          </p:nvSpPr>
          <p:spPr bwMode="auto">
            <a:xfrm flipH="1" flipV="1">
              <a:off x="2979" y="1548"/>
              <a:ext cx="158"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2" name="Line 12"/>
            <p:cNvSpPr>
              <a:spLocks noChangeShapeType="1"/>
            </p:cNvSpPr>
            <p:nvPr/>
          </p:nvSpPr>
          <p:spPr bwMode="auto">
            <a:xfrm flipV="1">
              <a:off x="3613" y="1548"/>
              <a:ext cx="105" cy="34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3" name="Line 13"/>
            <p:cNvSpPr>
              <a:spLocks noChangeShapeType="1"/>
            </p:cNvSpPr>
            <p:nvPr/>
          </p:nvSpPr>
          <p:spPr bwMode="auto">
            <a:xfrm flipH="1" flipV="1">
              <a:off x="3989" y="1502"/>
              <a:ext cx="264" cy="353"/>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4" name="Line 14"/>
            <p:cNvSpPr>
              <a:spLocks noChangeShapeType="1"/>
            </p:cNvSpPr>
            <p:nvPr/>
          </p:nvSpPr>
          <p:spPr bwMode="auto">
            <a:xfrm flipV="1">
              <a:off x="2029" y="944"/>
              <a:ext cx="739" cy="458"/>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5" name="Line 15"/>
            <p:cNvSpPr>
              <a:spLocks noChangeShapeType="1"/>
            </p:cNvSpPr>
            <p:nvPr/>
          </p:nvSpPr>
          <p:spPr bwMode="auto">
            <a:xfrm>
              <a:off x="2873" y="894"/>
              <a:ext cx="0" cy="55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96" name="Line 16"/>
            <p:cNvSpPr>
              <a:spLocks noChangeShapeType="1"/>
            </p:cNvSpPr>
            <p:nvPr/>
          </p:nvSpPr>
          <p:spPr bwMode="auto">
            <a:xfrm>
              <a:off x="2979" y="944"/>
              <a:ext cx="845" cy="502"/>
            </a:xfrm>
            <a:prstGeom prst="line">
              <a:avLst/>
            </a:prstGeom>
            <a:noFill/>
            <a:ln w="19050">
              <a:solidFill>
                <a:schemeClr val="bg2"/>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pic>
          <p:nvPicPr>
            <p:cNvPr id="14397" name="Picture 17"/>
            <p:cNvPicPr>
              <a:picLocks noChangeAspect="1" noChangeArrowheads="1"/>
            </p:cNvPicPr>
            <p:nvPr/>
          </p:nvPicPr>
          <p:blipFill>
            <a:blip r:embed="rId4"/>
            <a:srcRect/>
            <a:stretch>
              <a:fillRect/>
            </a:stretch>
          </p:blipFill>
          <p:spPr bwMode="auto">
            <a:xfrm>
              <a:off x="3672" y="1365"/>
              <a:ext cx="442" cy="183"/>
            </a:xfrm>
            <a:prstGeom prst="rect">
              <a:avLst/>
            </a:prstGeom>
            <a:noFill/>
            <a:ln w="9525">
              <a:noFill/>
              <a:miter lim="800000"/>
              <a:headEnd/>
              <a:tailEnd/>
            </a:ln>
          </p:spPr>
        </p:pic>
        <p:pic>
          <p:nvPicPr>
            <p:cNvPr id="14398" name="Picture 31"/>
            <p:cNvPicPr>
              <a:picLocks noChangeAspect="1" noChangeArrowheads="1"/>
            </p:cNvPicPr>
            <p:nvPr/>
          </p:nvPicPr>
          <p:blipFill>
            <a:blip r:embed="rId4"/>
            <a:srcRect/>
            <a:stretch>
              <a:fillRect/>
            </a:stretch>
          </p:blipFill>
          <p:spPr bwMode="auto">
            <a:xfrm>
              <a:off x="1366" y="1827"/>
              <a:ext cx="434" cy="179"/>
            </a:xfrm>
            <a:prstGeom prst="rect">
              <a:avLst/>
            </a:prstGeom>
            <a:noFill/>
            <a:ln w="9525">
              <a:noFill/>
              <a:miter lim="800000"/>
              <a:headEnd/>
              <a:tailEnd/>
            </a:ln>
          </p:spPr>
        </p:pic>
        <p:pic>
          <p:nvPicPr>
            <p:cNvPr id="14399" name="Picture 32"/>
            <p:cNvPicPr>
              <a:picLocks noChangeAspect="1" noChangeArrowheads="1"/>
            </p:cNvPicPr>
            <p:nvPr/>
          </p:nvPicPr>
          <p:blipFill>
            <a:blip r:embed="rId4"/>
            <a:srcRect/>
            <a:stretch>
              <a:fillRect/>
            </a:stretch>
          </p:blipFill>
          <p:spPr bwMode="auto">
            <a:xfrm>
              <a:off x="1894" y="1827"/>
              <a:ext cx="434" cy="179"/>
            </a:xfrm>
            <a:prstGeom prst="rect">
              <a:avLst/>
            </a:prstGeom>
            <a:noFill/>
            <a:ln w="9525">
              <a:noFill/>
              <a:miter lim="800000"/>
              <a:headEnd/>
              <a:tailEnd/>
            </a:ln>
          </p:spPr>
        </p:pic>
        <p:pic>
          <p:nvPicPr>
            <p:cNvPr id="14400" name="Picture 33"/>
            <p:cNvPicPr>
              <a:picLocks noChangeAspect="1" noChangeArrowheads="1"/>
            </p:cNvPicPr>
            <p:nvPr/>
          </p:nvPicPr>
          <p:blipFill>
            <a:blip r:embed="rId4"/>
            <a:srcRect/>
            <a:stretch>
              <a:fillRect/>
            </a:stretch>
          </p:blipFill>
          <p:spPr bwMode="auto">
            <a:xfrm>
              <a:off x="2422" y="1827"/>
              <a:ext cx="434" cy="179"/>
            </a:xfrm>
            <a:prstGeom prst="rect">
              <a:avLst/>
            </a:prstGeom>
            <a:noFill/>
            <a:ln w="9525">
              <a:noFill/>
              <a:miter lim="800000"/>
              <a:headEnd/>
              <a:tailEnd/>
            </a:ln>
          </p:spPr>
        </p:pic>
        <p:pic>
          <p:nvPicPr>
            <p:cNvPr id="14401" name="Picture 34"/>
            <p:cNvPicPr>
              <a:picLocks noChangeAspect="1" noChangeArrowheads="1"/>
            </p:cNvPicPr>
            <p:nvPr/>
          </p:nvPicPr>
          <p:blipFill>
            <a:blip r:embed="rId4"/>
            <a:srcRect/>
            <a:stretch>
              <a:fillRect/>
            </a:stretch>
          </p:blipFill>
          <p:spPr bwMode="auto">
            <a:xfrm>
              <a:off x="2950" y="1827"/>
              <a:ext cx="434" cy="179"/>
            </a:xfrm>
            <a:prstGeom prst="rect">
              <a:avLst/>
            </a:prstGeom>
            <a:noFill/>
            <a:ln w="9525">
              <a:noFill/>
              <a:miter lim="800000"/>
              <a:headEnd/>
              <a:tailEnd/>
            </a:ln>
          </p:spPr>
        </p:pic>
        <p:pic>
          <p:nvPicPr>
            <p:cNvPr id="14402" name="Picture 35"/>
            <p:cNvPicPr>
              <a:picLocks noChangeAspect="1" noChangeArrowheads="1"/>
            </p:cNvPicPr>
            <p:nvPr/>
          </p:nvPicPr>
          <p:blipFill>
            <a:blip r:embed="rId4"/>
            <a:srcRect/>
            <a:stretch>
              <a:fillRect/>
            </a:stretch>
          </p:blipFill>
          <p:spPr bwMode="auto">
            <a:xfrm>
              <a:off x="3478" y="1827"/>
              <a:ext cx="434" cy="179"/>
            </a:xfrm>
            <a:prstGeom prst="rect">
              <a:avLst/>
            </a:prstGeom>
            <a:noFill/>
            <a:ln w="9525">
              <a:noFill/>
              <a:miter lim="800000"/>
              <a:headEnd/>
              <a:tailEnd/>
            </a:ln>
          </p:spPr>
        </p:pic>
        <p:pic>
          <p:nvPicPr>
            <p:cNvPr id="14403" name="Picture 36"/>
            <p:cNvPicPr>
              <a:picLocks noChangeAspect="1" noChangeArrowheads="1"/>
            </p:cNvPicPr>
            <p:nvPr/>
          </p:nvPicPr>
          <p:blipFill>
            <a:blip r:embed="rId4"/>
            <a:srcRect/>
            <a:stretch>
              <a:fillRect/>
            </a:stretch>
          </p:blipFill>
          <p:spPr bwMode="auto">
            <a:xfrm>
              <a:off x="4006" y="1827"/>
              <a:ext cx="434" cy="179"/>
            </a:xfrm>
            <a:prstGeom prst="rect">
              <a:avLst/>
            </a:prstGeom>
            <a:noFill/>
            <a:ln w="9525">
              <a:noFill/>
              <a:miter lim="800000"/>
              <a:headEnd/>
              <a:tailEnd/>
            </a:ln>
          </p:spPr>
        </p:pic>
        <p:pic>
          <p:nvPicPr>
            <p:cNvPr id="14404" name="Picture 37"/>
            <p:cNvPicPr>
              <a:picLocks noChangeAspect="1" noChangeArrowheads="1"/>
            </p:cNvPicPr>
            <p:nvPr/>
          </p:nvPicPr>
          <p:blipFill>
            <a:blip r:embed="rId4"/>
            <a:srcRect/>
            <a:stretch>
              <a:fillRect/>
            </a:stretch>
          </p:blipFill>
          <p:spPr bwMode="auto">
            <a:xfrm>
              <a:off x="2704" y="1377"/>
              <a:ext cx="440" cy="180"/>
            </a:xfrm>
            <a:prstGeom prst="rect">
              <a:avLst/>
            </a:prstGeom>
            <a:noFill/>
            <a:ln w="9525">
              <a:noFill/>
              <a:miter lim="800000"/>
              <a:headEnd/>
              <a:tailEnd/>
            </a:ln>
          </p:spPr>
        </p:pic>
        <p:pic>
          <p:nvPicPr>
            <p:cNvPr id="14405" name="Picture 38"/>
            <p:cNvPicPr>
              <a:picLocks noChangeAspect="1" noChangeArrowheads="1"/>
            </p:cNvPicPr>
            <p:nvPr/>
          </p:nvPicPr>
          <p:blipFill>
            <a:blip r:embed="rId4"/>
            <a:srcRect/>
            <a:stretch>
              <a:fillRect/>
            </a:stretch>
          </p:blipFill>
          <p:spPr bwMode="auto">
            <a:xfrm>
              <a:off x="1771" y="1379"/>
              <a:ext cx="440" cy="181"/>
            </a:xfrm>
            <a:prstGeom prst="rect">
              <a:avLst/>
            </a:prstGeom>
            <a:noFill/>
            <a:ln w="9525">
              <a:noFill/>
              <a:miter lim="800000"/>
              <a:headEnd/>
              <a:tailEnd/>
            </a:ln>
          </p:spPr>
        </p:pic>
        <p:pic>
          <p:nvPicPr>
            <p:cNvPr id="14406" name="Picture 39"/>
            <p:cNvPicPr>
              <a:picLocks noChangeAspect="1" noChangeArrowheads="1"/>
            </p:cNvPicPr>
            <p:nvPr/>
          </p:nvPicPr>
          <p:blipFill>
            <a:blip r:embed="rId4"/>
            <a:srcRect/>
            <a:stretch>
              <a:fillRect/>
            </a:stretch>
          </p:blipFill>
          <p:spPr bwMode="auto">
            <a:xfrm>
              <a:off x="2651" y="816"/>
              <a:ext cx="440" cy="183"/>
            </a:xfrm>
            <a:prstGeom prst="rect">
              <a:avLst/>
            </a:prstGeom>
            <a:noFill/>
            <a:ln w="9525">
              <a:noFill/>
              <a:miter lim="800000"/>
              <a:headEnd/>
              <a:tailEnd/>
            </a:ln>
          </p:spPr>
        </p:pic>
      </p:grpSp>
      <p:grpSp>
        <p:nvGrpSpPr>
          <p:cNvPr id="4" name="Group 76"/>
          <p:cNvGrpSpPr>
            <a:grpSpLocks/>
          </p:cNvGrpSpPr>
          <p:nvPr/>
        </p:nvGrpSpPr>
        <p:grpSpPr bwMode="auto">
          <a:xfrm>
            <a:off x="4914559" y="2711321"/>
            <a:ext cx="3520093" cy="1165791"/>
            <a:chOff x="1778001" y="3055938"/>
            <a:chExt cx="4165601" cy="1592262"/>
          </a:xfrm>
        </p:grpSpPr>
        <p:grpSp>
          <p:nvGrpSpPr>
            <p:cNvPr id="5" name="Group 99"/>
            <p:cNvGrpSpPr>
              <a:grpSpLocks/>
            </p:cNvGrpSpPr>
            <p:nvPr/>
          </p:nvGrpSpPr>
          <p:grpSpPr bwMode="auto">
            <a:xfrm>
              <a:off x="1778001" y="3055938"/>
              <a:ext cx="4165601" cy="1592262"/>
              <a:chOff x="976" y="1968"/>
              <a:chExt cx="2624" cy="1099"/>
            </a:xfrm>
          </p:grpSpPr>
          <p:grpSp>
            <p:nvGrpSpPr>
              <p:cNvPr id="6" name="Group 47"/>
              <p:cNvGrpSpPr>
                <a:grpSpLocks/>
              </p:cNvGrpSpPr>
              <p:nvPr/>
            </p:nvGrpSpPr>
            <p:grpSpPr bwMode="auto">
              <a:xfrm>
                <a:off x="976" y="1968"/>
                <a:ext cx="2624" cy="1008"/>
                <a:chOff x="1552" y="1968"/>
                <a:chExt cx="2624" cy="1008"/>
              </a:xfrm>
            </p:grpSpPr>
            <p:grpSp>
              <p:nvGrpSpPr>
                <p:cNvPr id="7" name="Group 48"/>
                <p:cNvGrpSpPr>
                  <a:grpSpLocks/>
                </p:cNvGrpSpPr>
                <p:nvPr/>
              </p:nvGrpSpPr>
              <p:grpSpPr bwMode="auto">
                <a:xfrm>
                  <a:off x="2568" y="1976"/>
                  <a:ext cx="88" cy="712"/>
                  <a:chOff x="2568" y="1976"/>
                  <a:chExt cx="88" cy="712"/>
                </a:xfrm>
              </p:grpSpPr>
              <p:sp>
                <p:nvSpPr>
                  <p:cNvPr id="14385" name="Line 49"/>
                  <p:cNvSpPr>
                    <a:spLocks noChangeShapeType="1"/>
                  </p:cNvSpPr>
                  <p:nvPr/>
                </p:nvSpPr>
                <p:spPr bwMode="auto">
                  <a:xfrm>
                    <a:off x="2568"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6" name="Line 50"/>
                  <p:cNvSpPr>
                    <a:spLocks noChangeShapeType="1"/>
                  </p:cNvSpPr>
                  <p:nvPr/>
                </p:nvSpPr>
                <p:spPr bwMode="auto">
                  <a:xfrm flipH="1">
                    <a:off x="2568" y="1976"/>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7" name="Line 51"/>
                  <p:cNvSpPr>
                    <a:spLocks noChangeShapeType="1"/>
                  </p:cNvSpPr>
                  <p:nvPr/>
                </p:nvSpPr>
                <p:spPr bwMode="auto">
                  <a:xfrm flipH="1">
                    <a:off x="2592" y="2688"/>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8" name="Group 52"/>
                <p:cNvGrpSpPr>
                  <a:grpSpLocks/>
                </p:cNvGrpSpPr>
                <p:nvPr/>
              </p:nvGrpSpPr>
              <p:grpSpPr bwMode="auto">
                <a:xfrm>
                  <a:off x="3069" y="1968"/>
                  <a:ext cx="99" cy="720"/>
                  <a:chOff x="3069" y="1968"/>
                  <a:chExt cx="99" cy="720"/>
                </a:xfrm>
              </p:grpSpPr>
              <p:sp>
                <p:nvSpPr>
                  <p:cNvPr id="14382" name="Line 53"/>
                  <p:cNvSpPr>
                    <a:spLocks noChangeShapeType="1"/>
                  </p:cNvSpPr>
                  <p:nvPr/>
                </p:nvSpPr>
                <p:spPr bwMode="auto">
                  <a:xfrm flipH="1">
                    <a:off x="3120" y="2112"/>
                    <a:ext cx="48" cy="57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3" name="Line 54"/>
                  <p:cNvSpPr>
                    <a:spLocks noChangeShapeType="1"/>
                  </p:cNvSpPr>
                  <p:nvPr/>
                </p:nvSpPr>
                <p:spPr bwMode="auto">
                  <a:xfrm flipH="1">
                    <a:off x="3168" y="1968"/>
                    <a:ext cx="0" cy="19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4" name="Line 55"/>
                  <p:cNvSpPr>
                    <a:spLocks noChangeShapeType="1"/>
                  </p:cNvSpPr>
                  <p:nvPr/>
                </p:nvSpPr>
                <p:spPr bwMode="auto">
                  <a:xfrm flipH="1">
                    <a:off x="3069" y="266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9" name="Group 56"/>
                <p:cNvGrpSpPr>
                  <a:grpSpLocks/>
                </p:cNvGrpSpPr>
                <p:nvPr/>
              </p:nvGrpSpPr>
              <p:grpSpPr bwMode="auto">
                <a:xfrm>
                  <a:off x="3072" y="1976"/>
                  <a:ext cx="576" cy="840"/>
                  <a:chOff x="3072" y="1976"/>
                  <a:chExt cx="576" cy="840"/>
                </a:xfrm>
              </p:grpSpPr>
              <p:sp>
                <p:nvSpPr>
                  <p:cNvPr id="14379" name="Line 57"/>
                  <p:cNvSpPr>
                    <a:spLocks noChangeShapeType="1"/>
                  </p:cNvSpPr>
                  <p:nvPr/>
                </p:nvSpPr>
                <p:spPr bwMode="auto">
                  <a:xfrm flipH="1">
                    <a:off x="3120" y="2048"/>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0" name="Line 58"/>
                  <p:cNvSpPr>
                    <a:spLocks noChangeShapeType="1"/>
                  </p:cNvSpPr>
                  <p:nvPr/>
                </p:nvSpPr>
                <p:spPr bwMode="auto">
                  <a:xfrm flipH="1">
                    <a:off x="3072" y="2809"/>
                    <a:ext cx="64"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81" name="Line 59"/>
                  <p:cNvSpPr>
                    <a:spLocks noChangeShapeType="1"/>
                  </p:cNvSpPr>
                  <p:nvPr/>
                </p:nvSpPr>
                <p:spPr bwMode="auto">
                  <a:xfrm flipH="1">
                    <a:off x="3643" y="1976"/>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0" name="Group 60"/>
                <p:cNvGrpSpPr>
                  <a:grpSpLocks/>
                </p:cNvGrpSpPr>
                <p:nvPr/>
              </p:nvGrpSpPr>
              <p:grpSpPr bwMode="auto">
                <a:xfrm>
                  <a:off x="2992" y="1984"/>
                  <a:ext cx="1184" cy="992"/>
                  <a:chOff x="2992" y="1984"/>
                  <a:chExt cx="1184" cy="992"/>
                </a:xfrm>
              </p:grpSpPr>
              <p:sp>
                <p:nvSpPr>
                  <p:cNvPr id="14376" name="Line 61"/>
                  <p:cNvSpPr>
                    <a:spLocks noChangeShapeType="1"/>
                  </p:cNvSpPr>
                  <p:nvPr/>
                </p:nvSpPr>
                <p:spPr bwMode="auto">
                  <a:xfrm flipH="1">
                    <a:off x="3168" y="2064"/>
                    <a:ext cx="1008" cy="912"/>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77" name="Line 62"/>
                  <p:cNvSpPr>
                    <a:spLocks noChangeShapeType="1"/>
                  </p:cNvSpPr>
                  <p:nvPr/>
                </p:nvSpPr>
                <p:spPr bwMode="auto">
                  <a:xfrm flipH="1">
                    <a:off x="2992" y="2976"/>
                    <a:ext cx="192"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78" name="Line 63"/>
                  <p:cNvSpPr>
                    <a:spLocks noChangeShapeType="1"/>
                  </p:cNvSpPr>
                  <p:nvPr/>
                </p:nvSpPr>
                <p:spPr bwMode="auto">
                  <a:xfrm flipH="1">
                    <a:off x="4176"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1" name="Group 64"/>
                <p:cNvGrpSpPr>
                  <a:grpSpLocks/>
                </p:cNvGrpSpPr>
                <p:nvPr/>
              </p:nvGrpSpPr>
              <p:grpSpPr bwMode="auto">
                <a:xfrm>
                  <a:off x="2064" y="1984"/>
                  <a:ext cx="528" cy="848"/>
                  <a:chOff x="2064" y="1984"/>
                  <a:chExt cx="528" cy="848"/>
                </a:xfrm>
              </p:grpSpPr>
              <p:sp>
                <p:nvSpPr>
                  <p:cNvPr id="14374" name="Line 65"/>
                  <p:cNvSpPr>
                    <a:spLocks noChangeShapeType="1"/>
                  </p:cNvSpPr>
                  <p:nvPr/>
                </p:nvSpPr>
                <p:spPr bwMode="auto">
                  <a:xfrm>
                    <a:off x="2064" y="2064"/>
                    <a:ext cx="528" cy="768"/>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75" name="Line 66"/>
                  <p:cNvSpPr>
                    <a:spLocks noChangeShapeType="1"/>
                  </p:cNvSpPr>
                  <p:nvPr/>
                </p:nvSpPr>
                <p:spPr bwMode="auto">
                  <a:xfrm flipH="1">
                    <a:off x="2067" y="1984"/>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2" name="Group 68"/>
                <p:cNvGrpSpPr>
                  <a:grpSpLocks/>
                </p:cNvGrpSpPr>
                <p:nvPr/>
              </p:nvGrpSpPr>
              <p:grpSpPr bwMode="auto">
                <a:xfrm>
                  <a:off x="1552" y="1970"/>
                  <a:ext cx="1115" cy="1006"/>
                  <a:chOff x="1552" y="1970"/>
                  <a:chExt cx="1115" cy="1006"/>
                </a:xfrm>
              </p:grpSpPr>
              <p:sp>
                <p:nvSpPr>
                  <p:cNvPr id="14371" name="Line 69"/>
                  <p:cNvSpPr>
                    <a:spLocks noChangeShapeType="1"/>
                  </p:cNvSpPr>
                  <p:nvPr/>
                </p:nvSpPr>
                <p:spPr bwMode="auto">
                  <a:xfrm>
                    <a:off x="1552" y="2040"/>
                    <a:ext cx="992" cy="93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72" name="Line 70"/>
                  <p:cNvSpPr>
                    <a:spLocks noChangeShapeType="1"/>
                  </p:cNvSpPr>
                  <p:nvPr/>
                </p:nvSpPr>
                <p:spPr bwMode="auto">
                  <a:xfrm flipH="1">
                    <a:off x="2531" y="2975"/>
                    <a:ext cx="136"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sp>
                <p:nvSpPr>
                  <p:cNvPr id="14373" name="Line 71"/>
                  <p:cNvSpPr>
                    <a:spLocks noChangeShapeType="1"/>
                  </p:cNvSpPr>
                  <p:nvPr/>
                </p:nvSpPr>
                <p:spPr bwMode="auto">
                  <a:xfrm flipH="1">
                    <a:off x="1563" y="1970"/>
                    <a:ext cx="0" cy="96"/>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grpSp>
            <p:nvGrpSpPr>
              <p:cNvPr id="16" name="Group 72"/>
              <p:cNvGrpSpPr>
                <a:grpSpLocks/>
              </p:cNvGrpSpPr>
              <p:nvPr/>
            </p:nvGrpSpPr>
            <p:grpSpPr bwMode="auto">
              <a:xfrm>
                <a:off x="2064" y="2544"/>
                <a:ext cx="432" cy="523"/>
                <a:chOff x="288" y="1440"/>
                <a:chExt cx="432" cy="523"/>
              </a:xfrm>
            </p:grpSpPr>
            <p:sp>
              <p:nvSpPr>
                <p:cNvPr id="14358" name="Freeform 73"/>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59" name="Freeform 74"/>
                <p:cNvSpPr>
                  <a:spLocks/>
                </p:cNvSpPr>
                <p:nvPr/>
              </p:nvSpPr>
              <p:spPr bwMode="auto">
                <a:xfrm>
                  <a:off x="288" y="1440"/>
                  <a:ext cx="432" cy="58"/>
                </a:xfrm>
                <a:custGeom>
                  <a:avLst/>
                  <a:gdLst>
                    <a:gd name="T0" fmla="*/ 0 w 648"/>
                    <a:gd name="T1" fmla="*/ 2 h 71"/>
                    <a:gd name="T2" fmla="*/ 1 w 648"/>
                    <a:gd name="T3" fmla="*/ 0 h 71"/>
                    <a:gd name="T4" fmla="*/ 1 w 648"/>
                    <a:gd name="T5" fmla="*/ 0 h 71"/>
                    <a:gd name="T6" fmla="*/ 1 w 648"/>
                    <a:gd name="T7" fmla="*/ 2 h 71"/>
                    <a:gd name="T8" fmla="*/ 0 w 648"/>
                    <a:gd name="T9" fmla="*/ 2 h 71"/>
                    <a:gd name="T10" fmla="*/ 0 60000 65536"/>
                    <a:gd name="T11" fmla="*/ 0 60000 65536"/>
                    <a:gd name="T12" fmla="*/ 0 60000 65536"/>
                    <a:gd name="T13" fmla="*/ 0 60000 65536"/>
                    <a:gd name="T14" fmla="*/ 0 60000 65536"/>
                    <a:gd name="T15" fmla="*/ 0 w 648"/>
                    <a:gd name="T16" fmla="*/ 0 h 71"/>
                    <a:gd name="T17" fmla="*/ 648 w 648"/>
                    <a:gd name="T18" fmla="*/ 71 h 71"/>
                  </a:gdLst>
                  <a:ahLst/>
                  <a:cxnLst>
                    <a:cxn ang="T10">
                      <a:pos x="T0" y="T1"/>
                    </a:cxn>
                    <a:cxn ang="T11">
                      <a:pos x="T2" y="T3"/>
                    </a:cxn>
                    <a:cxn ang="T12">
                      <a:pos x="T4" y="T5"/>
                    </a:cxn>
                    <a:cxn ang="T13">
                      <a:pos x="T6" y="T7"/>
                    </a:cxn>
                    <a:cxn ang="T14">
                      <a:pos x="T8" y="T9"/>
                    </a:cxn>
                  </a:cxnLst>
                  <a:rect l="T15" t="T16" r="T17" b="T18"/>
                  <a:pathLst>
                    <a:path w="648" h="71">
                      <a:moveTo>
                        <a:pt x="0" y="71"/>
                      </a:moveTo>
                      <a:lnTo>
                        <a:pt x="73" y="0"/>
                      </a:lnTo>
                      <a:lnTo>
                        <a:pt x="648" y="0"/>
                      </a:lnTo>
                      <a:lnTo>
                        <a:pt x="577" y="71"/>
                      </a:lnTo>
                      <a:lnTo>
                        <a:pt x="0" y="71"/>
                      </a:lnTo>
                      <a:close/>
                    </a:path>
                  </a:pathLst>
                </a:custGeom>
                <a:solidFill>
                  <a:srgbClr val="5589FF"/>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60" name="Rectangle 75"/>
                <p:cNvSpPr>
                  <a:spLocks noChangeArrowheads="1"/>
                </p:cNvSpPr>
                <p:nvPr/>
              </p:nvSpPr>
              <p:spPr bwMode="auto">
                <a:xfrm>
                  <a:off x="289" y="1498"/>
                  <a:ext cx="384" cy="465"/>
                </a:xfrm>
                <a:prstGeom prst="rect">
                  <a:avLst/>
                </a:prstGeom>
                <a:solidFill>
                  <a:srgbClr val="004EFF"/>
                </a:solidFill>
                <a:ln w="9525">
                  <a:noFill/>
                  <a:miter lim="800000"/>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61" name="Freeform 76"/>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62" name="Freeform 77"/>
                <p:cNvSpPr>
                  <a:spLocks/>
                </p:cNvSpPr>
                <p:nvPr/>
              </p:nvSpPr>
              <p:spPr bwMode="auto">
                <a:xfrm>
                  <a:off x="673" y="1440"/>
                  <a:ext cx="47" cy="523"/>
                </a:xfrm>
                <a:custGeom>
                  <a:avLst/>
                  <a:gdLst>
                    <a:gd name="T0" fmla="*/ 0 w 71"/>
                    <a:gd name="T1" fmla="*/ 2 h 640"/>
                    <a:gd name="T2" fmla="*/ 1 w 71"/>
                    <a:gd name="T3" fmla="*/ 0 h 640"/>
                    <a:gd name="T4" fmla="*/ 1 w 71"/>
                    <a:gd name="T5" fmla="*/ 2 h 640"/>
                    <a:gd name="T6" fmla="*/ 0 w 71"/>
                    <a:gd name="T7" fmla="*/ 2 h 640"/>
                    <a:gd name="T8" fmla="*/ 0 w 71"/>
                    <a:gd name="T9" fmla="*/ 2 h 640"/>
                    <a:gd name="T10" fmla="*/ 0 60000 65536"/>
                    <a:gd name="T11" fmla="*/ 0 60000 65536"/>
                    <a:gd name="T12" fmla="*/ 0 60000 65536"/>
                    <a:gd name="T13" fmla="*/ 0 60000 65536"/>
                    <a:gd name="T14" fmla="*/ 0 60000 65536"/>
                    <a:gd name="T15" fmla="*/ 0 w 71"/>
                    <a:gd name="T16" fmla="*/ 0 h 640"/>
                    <a:gd name="T17" fmla="*/ 71 w 71"/>
                    <a:gd name="T18" fmla="*/ 640 h 640"/>
                  </a:gdLst>
                  <a:ahLst/>
                  <a:cxnLst>
                    <a:cxn ang="T10">
                      <a:pos x="T0" y="T1"/>
                    </a:cxn>
                    <a:cxn ang="T11">
                      <a:pos x="T2" y="T3"/>
                    </a:cxn>
                    <a:cxn ang="T12">
                      <a:pos x="T4" y="T5"/>
                    </a:cxn>
                    <a:cxn ang="T13">
                      <a:pos x="T6" y="T7"/>
                    </a:cxn>
                    <a:cxn ang="T14">
                      <a:pos x="T8" y="T9"/>
                    </a:cxn>
                  </a:cxnLst>
                  <a:rect l="T15" t="T16" r="T17" b="T18"/>
                  <a:pathLst>
                    <a:path w="71" h="640">
                      <a:moveTo>
                        <a:pt x="0" y="71"/>
                      </a:moveTo>
                      <a:lnTo>
                        <a:pt x="71" y="0"/>
                      </a:lnTo>
                      <a:lnTo>
                        <a:pt x="71" y="567"/>
                      </a:lnTo>
                      <a:lnTo>
                        <a:pt x="0" y="640"/>
                      </a:lnTo>
                      <a:lnTo>
                        <a:pt x="0" y="71"/>
                      </a:lnTo>
                      <a:close/>
                    </a:path>
                  </a:pathLst>
                </a:custGeom>
                <a:solidFill>
                  <a:srgbClr val="0034AA"/>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63" name="Freeform 78"/>
                <p:cNvSpPr>
                  <a:spLocks/>
                </p:cNvSpPr>
                <p:nvPr/>
              </p:nvSpPr>
              <p:spPr bwMode="auto">
                <a:xfrm>
                  <a:off x="314" y="1520"/>
                  <a:ext cx="339" cy="267"/>
                </a:xfrm>
                <a:custGeom>
                  <a:avLst/>
                  <a:gdLst>
                    <a:gd name="T0" fmla="*/ 1 w 509"/>
                    <a:gd name="T1" fmla="*/ 0 h 488"/>
                    <a:gd name="T2" fmla="*/ 1 w 509"/>
                    <a:gd name="T3" fmla="*/ 1 h 488"/>
                    <a:gd name="T4" fmla="*/ 1 w 509"/>
                    <a:gd name="T5" fmla="*/ 1 h 488"/>
                    <a:gd name="T6" fmla="*/ 1 w 509"/>
                    <a:gd name="T7" fmla="*/ 1 h 488"/>
                    <a:gd name="T8" fmla="*/ 1 w 509"/>
                    <a:gd name="T9" fmla="*/ 1 h 488"/>
                    <a:gd name="T10" fmla="*/ 1 w 509"/>
                    <a:gd name="T11" fmla="*/ 1 h 488"/>
                    <a:gd name="T12" fmla="*/ 1 w 509"/>
                    <a:gd name="T13" fmla="*/ 0 h 488"/>
                    <a:gd name="T14" fmla="*/ 1 w 509"/>
                    <a:gd name="T15" fmla="*/ 1 h 488"/>
                    <a:gd name="T16" fmla="*/ 1 w 509"/>
                    <a:gd name="T17" fmla="*/ 1 h 488"/>
                    <a:gd name="T18" fmla="*/ 1 w 509"/>
                    <a:gd name="T19" fmla="*/ 1 h 488"/>
                    <a:gd name="T20" fmla="*/ 1 w 509"/>
                    <a:gd name="T21" fmla="*/ 1 h 488"/>
                    <a:gd name="T22" fmla="*/ 1 w 509"/>
                    <a:gd name="T23" fmla="*/ 1 h 488"/>
                    <a:gd name="T24" fmla="*/ 1 w 509"/>
                    <a:gd name="T25" fmla="*/ 1 h 488"/>
                    <a:gd name="T26" fmla="*/ 1 w 509"/>
                    <a:gd name="T27" fmla="*/ 1 h 488"/>
                    <a:gd name="T28" fmla="*/ 1 w 509"/>
                    <a:gd name="T29" fmla="*/ 1 h 488"/>
                    <a:gd name="T30" fmla="*/ 1 w 509"/>
                    <a:gd name="T31" fmla="*/ 1 h 488"/>
                    <a:gd name="T32" fmla="*/ 1 w 509"/>
                    <a:gd name="T33" fmla="*/ 1 h 488"/>
                    <a:gd name="T34" fmla="*/ 1 w 509"/>
                    <a:gd name="T35" fmla="*/ 1 h 488"/>
                    <a:gd name="T36" fmla="*/ 1 w 509"/>
                    <a:gd name="T37" fmla="*/ 1 h 488"/>
                    <a:gd name="T38" fmla="*/ 1 w 509"/>
                    <a:gd name="T39" fmla="*/ 1 h 488"/>
                    <a:gd name="T40" fmla="*/ 1 w 509"/>
                    <a:gd name="T41" fmla="*/ 1 h 488"/>
                    <a:gd name="T42" fmla="*/ 1 w 509"/>
                    <a:gd name="T43" fmla="*/ 1 h 488"/>
                    <a:gd name="T44" fmla="*/ 1 w 509"/>
                    <a:gd name="T45" fmla="*/ 1 h 488"/>
                    <a:gd name="T46" fmla="*/ 0 w 509"/>
                    <a:gd name="T47" fmla="*/ 1 h 488"/>
                    <a:gd name="T48" fmla="*/ 1 w 509"/>
                    <a:gd name="T49" fmla="*/ 1 h 488"/>
                    <a:gd name="T50" fmla="*/ 1 w 509"/>
                    <a:gd name="T51" fmla="*/ 1 h 488"/>
                    <a:gd name="T52" fmla="*/ 1 w 509"/>
                    <a:gd name="T53" fmla="*/ 1 h 488"/>
                    <a:gd name="T54" fmla="*/ 1 w 509"/>
                    <a:gd name="T55" fmla="*/ 1 h 488"/>
                    <a:gd name="T56" fmla="*/ 1 w 509"/>
                    <a:gd name="T57" fmla="*/ 1 h 488"/>
                    <a:gd name="T58" fmla="*/ 1 w 509"/>
                    <a:gd name="T59" fmla="*/ 1 h 488"/>
                    <a:gd name="T60" fmla="*/ 1 w 509"/>
                    <a:gd name="T61" fmla="*/ 1 h 488"/>
                    <a:gd name="T62" fmla="*/ 0 w 509"/>
                    <a:gd name="T63" fmla="*/ 1 h 488"/>
                    <a:gd name="T64" fmla="*/ 1 w 509"/>
                    <a:gd name="T65" fmla="*/ 0 h 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9"/>
                    <a:gd name="T100" fmla="*/ 0 h 488"/>
                    <a:gd name="T101" fmla="*/ 509 w 509"/>
                    <a:gd name="T102" fmla="*/ 488 h 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9" h="488">
                      <a:moveTo>
                        <a:pt x="75" y="0"/>
                      </a:moveTo>
                      <a:lnTo>
                        <a:pt x="75" y="59"/>
                      </a:lnTo>
                      <a:lnTo>
                        <a:pt x="192" y="59"/>
                      </a:lnTo>
                      <a:lnTo>
                        <a:pt x="255" y="191"/>
                      </a:lnTo>
                      <a:lnTo>
                        <a:pt x="318" y="59"/>
                      </a:lnTo>
                      <a:lnTo>
                        <a:pt x="434" y="59"/>
                      </a:lnTo>
                      <a:lnTo>
                        <a:pt x="434" y="0"/>
                      </a:lnTo>
                      <a:lnTo>
                        <a:pt x="509" y="75"/>
                      </a:lnTo>
                      <a:lnTo>
                        <a:pt x="434" y="150"/>
                      </a:lnTo>
                      <a:lnTo>
                        <a:pt x="434" y="98"/>
                      </a:lnTo>
                      <a:lnTo>
                        <a:pt x="351" y="98"/>
                      </a:lnTo>
                      <a:lnTo>
                        <a:pt x="280" y="245"/>
                      </a:lnTo>
                      <a:lnTo>
                        <a:pt x="351" y="393"/>
                      </a:lnTo>
                      <a:lnTo>
                        <a:pt x="434" y="393"/>
                      </a:lnTo>
                      <a:lnTo>
                        <a:pt x="434" y="337"/>
                      </a:lnTo>
                      <a:lnTo>
                        <a:pt x="509" y="412"/>
                      </a:lnTo>
                      <a:lnTo>
                        <a:pt x="434" y="488"/>
                      </a:lnTo>
                      <a:lnTo>
                        <a:pt x="434" y="432"/>
                      </a:lnTo>
                      <a:lnTo>
                        <a:pt x="318" y="432"/>
                      </a:lnTo>
                      <a:lnTo>
                        <a:pt x="255" y="296"/>
                      </a:lnTo>
                      <a:lnTo>
                        <a:pt x="192" y="432"/>
                      </a:lnTo>
                      <a:lnTo>
                        <a:pt x="75" y="432"/>
                      </a:lnTo>
                      <a:lnTo>
                        <a:pt x="75" y="486"/>
                      </a:lnTo>
                      <a:lnTo>
                        <a:pt x="0" y="412"/>
                      </a:lnTo>
                      <a:lnTo>
                        <a:pt x="75" y="337"/>
                      </a:lnTo>
                      <a:lnTo>
                        <a:pt x="75" y="393"/>
                      </a:lnTo>
                      <a:lnTo>
                        <a:pt x="156" y="393"/>
                      </a:lnTo>
                      <a:lnTo>
                        <a:pt x="229" y="245"/>
                      </a:lnTo>
                      <a:lnTo>
                        <a:pt x="158" y="98"/>
                      </a:lnTo>
                      <a:lnTo>
                        <a:pt x="75" y="98"/>
                      </a:lnTo>
                      <a:lnTo>
                        <a:pt x="75" y="148"/>
                      </a:lnTo>
                      <a:lnTo>
                        <a:pt x="0" y="75"/>
                      </a:lnTo>
                      <a:lnTo>
                        <a:pt x="75" y="0"/>
                      </a:lnTo>
                      <a:close/>
                    </a:path>
                  </a:pathLst>
                </a:custGeom>
                <a:solidFill>
                  <a:srgbClr val="FF3300"/>
                </a:solidFill>
                <a:ln w="9525">
                  <a:noFill/>
                  <a:round/>
                  <a:headEnd/>
                  <a:tailEnd/>
                </a:ln>
              </p:spPr>
              <p:txBody>
                <a:bodyP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sp>
              <p:nvSpPr>
                <p:cNvPr id="14364" name="AutoShape 79"/>
                <p:cNvSpPr>
                  <a:spLocks noChangeArrowheads="1"/>
                </p:cNvSpPr>
                <p:nvPr/>
              </p:nvSpPr>
              <p:spPr bwMode="auto">
                <a:xfrm>
                  <a:off x="323" y="1848"/>
                  <a:ext cx="328" cy="80"/>
                </a:xfrm>
                <a:prstGeom prst="leftRightArrow">
                  <a:avLst>
                    <a:gd name="adj1" fmla="val 50000"/>
                    <a:gd name="adj2" fmla="val 82000"/>
                  </a:avLst>
                </a:prstGeom>
                <a:solidFill>
                  <a:srgbClr val="FF0000"/>
                </a:solidFill>
                <a:ln w="19050">
                  <a:noFill/>
                  <a:miter lim="800000"/>
                  <a:headEnd/>
                  <a:tailEnd/>
                </a:ln>
              </p:spPr>
              <p:txBody>
                <a:bodyPr wrap="none" anchor="ctr"/>
                <a:lstStyle/>
                <a:p>
                  <a:pPr algn="ctr" defTabSz="914400" eaLnBrk="0" fontAlgn="base" hangingPunct="0">
                    <a:spcBef>
                      <a:spcPct val="0"/>
                    </a:spcBef>
                    <a:spcAft>
                      <a:spcPct val="0"/>
                    </a:spcAft>
                  </a:pPr>
                  <a:endParaRPr lang="en-US" sz="2400" b="1">
                    <a:solidFill>
                      <a:srgbClr val="00FF00"/>
                    </a:solidFill>
                    <a:latin typeface="Arial" charset="0"/>
                    <a:ea typeface="宋体" pitchFamily="2" charset="-122"/>
                    <a:cs typeface="Arial" charset="0"/>
                  </a:endParaRPr>
                </a:p>
              </p:txBody>
            </p:sp>
          </p:grpSp>
        </p:grpSp>
        <p:sp>
          <p:nvSpPr>
            <p:cNvPr id="14355" name="Line 58"/>
            <p:cNvSpPr>
              <a:spLocks noChangeShapeType="1"/>
            </p:cNvSpPr>
            <p:nvPr/>
          </p:nvSpPr>
          <p:spPr bwMode="auto">
            <a:xfrm flipH="1">
              <a:off x="3403368" y="4288270"/>
              <a:ext cx="101600" cy="0"/>
            </a:xfrm>
            <a:prstGeom prst="line">
              <a:avLst/>
            </a:prstGeom>
            <a:noFill/>
            <a:ln w="76200">
              <a:solidFill>
                <a:srgbClr val="FF9900"/>
              </a:solidFill>
              <a:round/>
              <a:headEnd/>
              <a:tailEnd/>
            </a:ln>
          </p:spPr>
          <p:txBody>
            <a:bodyPr wrap="none" anchor="ctr"/>
            <a:lstStyle/>
            <a:p>
              <a:pPr algn="ctr" defTabSz="914400" eaLnBrk="0" fontAlgn="base" hangingPunct="0">
                <a:spcBef>
                  <a:spcPct val="0"/>
                </a:spcBef>
                <a:spcAft>
                  <a:spcPct val="0"/>
                </a:spcAft>
              </a:pPr>
              <a:endParaRPr lang="en-US" sz="2400" b="1">
                <a:solidFill>
                  <a:srgbClr val="00FF00"/>
                </a:solidFill>
                <a:ea typeface="宋体" pitchFamily="2" charset="-122"/>
              </a:endParaRPr>
            </a:p>
          </p:txBody>
        </p:sp>
      </p:grpSp>
      <p:grpSp>
        <p:nvGrpSpPr>
          <p:cNvPr id="17" name="Group 17"/>
          <p:cNvGrpSpPr>
            <a:grpSpLocks/>
          </p:cNvGrpSpPr>
          <p:nvPr/>
        </p:nvGrpSpPr>
        <p:grpSpPr bwMode="auto">
          <a:xfrm>
            <a:off x="4696889" y="1371600"/>
            <a:ext cx="4198009" cy="1219200"/>
            <a:chOff x="4647777" y="1219200"/>
            <a:chExt cx="4516210" cy="1219516"/>
          </a:xfrm>
        </p:grpSpPr>
        <p:sp>
          <p:nvSpPr>
            <p:cNvPr id="13" name="Rounded Rectangle 12"/>
            <p:cNvSpPr/>
            <p:nvPr/>
          </p:nvSpPr>
          <p:spPr bwMode="auto">
            <a:xfrm>
              <a:off x="4647777" y="1219200"/>
              <a:ext cx="4267389" cy="1219516"/>
            </a:xfrm>
            <a:prstGeom prst="roundRect">
              <a:avLst/>
            </a:prstGeom>
            <a:no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nchor="ctr"/>
            <a:lstStyle/>
            <a:p>
              <a:pPr algn="ctr" defTabSz="914400" eaLnBrk="0" fontAlgn="base" hangingPunct="0">
                <a:spcBef>
                  <a:spcPct val="0"/>
                </a:spcBef>
                <a:spcAft>
                  <a:spcPct val="0"/>
                </a:spcAft>
                <a:defRPr/>
              </a:pPr>
              <a:endParaRPr lang="en-US" sz="2400" b="1">
                <a:solidFill>
                  <a:srgbClr val="00FF00"/>
                </a:solidFill>
                <a:latin typeface="Arial" pitchFamily="34" charset="0"/>
                <a:ea typeface="宋体" pitchFamily="2" charset="-122"/>
                <a:cs typeface="Arial" pitchFamily="34" charset="0"/>
              </a:endParaRPr>
            </a:p>
          </p:txBody>
        </p:sp>
        <p:sp>
          <p:nvSpPr>
            <p:cNvPr id="15" name="Text Box 88"/>
            <p:cNvSpPr txBox="1">
              <a:spLocks noChangeArrowheads="1"/>
            </p:cNvSpPr>
            <p:nvPr/>
          </p:nvSpPr>
          <p:spPr bwMode="auto">
            <a:xfrm>
              <a:off x="7563331" y="1295420"/>
              <a:ext cx="1600656" cy="400214"/>
            </a:xfrm>
            <a:prstGeom prst="rect">
              <a:avLst/>
            </a:prstGeom>
            <a:noFill/>
            <a:ln w="12700">
              <a:noFill/>
              <a:miter lim="800000"/>
              <a:headEnd/>
              <a:tailEnd/>
            </a:ln>
          </p:spPr>
          <p:txBody>
            <a:bodyPr>
              <a:spAutoFit/>
            </a:bodyPr>
            <a:lstStyle/>
            <a:p>
              <a:pPr algn="ctr" defTabSz="914400" eaLnBrk="0" fontAlgn="base" hangingPunct="0">
                <a:spcBef>
                  <a:spcPct val="50000"/>
                </a:spcBef>
                <a:spcAft>
                  <a:spcPct val="0"/>
                </a:spcAft>
                <a:defRPr/>
              </a:pPr>
              <a:r>
                <a:rPr lang="en-US" altLang="zh-CN" sz="2000" b="1" dirty="0">
                  <a:solidFill>
                    <a:srgbClr val="000000"/>
                  </a:solidFill>
                  <a:latin typeface="Arial" pitchFamily="34" charset="0"/>
                  <a:ea typeface="宋体" pitchFamily="2" charset="-122"/>
                  <a:cs typeface="Arial" pitchFamily="34" charset="0"/>
                </a:rPr>
                <a:t>VLAN #1</a:t>
              </a:r>
            </a:p>
          </p:txBody>
        </p:sp>
      </p:grpSp>
      <p:grpSp>
        <p:nvGrpSpPr>
          <p:cNvPr id="18" name="Group 86"/>
          <p:cNvGrpSpPr/>
          <p:nvPr/>
        </p:nvGrpSpPr>
        <p:grpSpPr>
          <a:xfrm>
            <a:off x="4800600" y="4201274"/>
            <a:ext cx="4460696" cy="2334684"/>
            <a:chOff x="4800600" y="4201274"/>
            <a:chExt cx="4460696" cy="2334684"/>
          </a:xfrm>
        </p:grpSpPr>
        <p:grpSp>
          <p:nvGrpSpPr>
            <p:cNvPr id="19" name="Group 83"/>
            <p:cNvGrpSpPr/>
            <p:nvPr/>
          </p:nvGrpSpPr>
          <p:grpSpPr>
            <a:xfrm>
              <a:off x="4800600" y="4267200"/>
              <a:ext cx="3608415" cy="2268758"/>
              <a:chOff x="4953000" y="4092792"/>
              <a:chExt cx="3608415" cy="2680601"/>
            </a:xfrm>
          </p:grpSpPr>
          <p:sp>
            <p:nvSpPr>
              <p:cNvPr id="71" name="Oval 70"/>
              <p:cNvSpPr/>
              <p:nvPr/>
            </p:nvSpPr>
            <p:spPr bwMode="auto">
              <a:xfrm>
                <a:off x="5334000" y="4632987"/>
                <a:ext cx="2895599" cy="8664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rtlCol="0" anchor="ctr"/>
              <a:lstStyle/>
              <a:p>
                <a:pPr algn="ctr" defTabSz="914400" eaLnBrk="0" fontAlgn="base" hangingPunct="0">
                  <a:spcBef>
                    <a:spcPct val="0"/>
                  </a:spcBef>
                  <a:spcAft>
                    <a:spcPct val="0"/>
                  </a:spcAft>
                </a:pPr>
                <a:r>
                  <a:rPr lang="en-US" sz="2000" b="1" dirty="0">
                    <a:solidFill>
                      <a:srgbClr val="FFFFFF"/>
                    </a:solidFill>
                    <a:latin typeface="Arial" pitchFamily="34" charset="0"/>
                    <a:cs typeface="Arial" pitchFamily="34" charset="0"/>
                  </a:rPr>
                  <a:t>Traffic </a:t>
                </a:r>
              </a:p>
              <a:p>
                <a:pPr algn="ctr" defTabSz="914400" eaLnBrk="0" fontAlgn="base" hangingPunct="0">
                  <a:spcBef>
                    <a:spcPct val="0"/>
                  </a:spcBef>
                  <a:spcAft>
                    <a:spcPct val="0"/>
                  </a:spcAft>
                </a:pPr>
                <a:r>
                  <a:rPr lang="en-US" sz="2000" b="1" dirty="0">
                    <a:solidFill>
                      <a:srgbClr val="FFFFFF"/>
                    </a:solidFill>
                    <a:latin typeface="Arial" pitchFamily="34" charset="0"/>
                    <a:cs typeface="Arial" pitchFamily="34" charset="0"/>
                  </a:rPr>
                  <a:t>de-multiplexer</a:t>
                </a:r>
                <a:endParaRPr lang="en-US" sz="2000" b="1" dirty="0">
                  <a:solidFill>
                    <a:srgbClr val="FFFFFF"/>
                  </a:solidFill>
                  <a:latin typeface="Arial" pitchFamily="34" charset="0"/>
                  <a:cs typeface="Arial" pitchFamily="34" charset="0"/>
                </a:endParaRPr>
              </a:p>
            </p:txBody>
          </p:sp>
          <p:sp>
            <p:nvSpPr>
              <p:cNvPr id="72" name="Down Arrow 71"/>
              <p:cNvSpPr/>
              <p:nvPr/>
            </p:nvSpPr>
            <p:spPr bwMode="auto">
              <a:xfrm>
                <a:off x="6605452" y="4092792"/>
                <a:ext cx="381000" cy="631609"/>
              </a:xfrm>
              <a:prstGeom prst="downArrow">
                <a:avLst/>
              </a:prstGeom>
              <a:ln>
                <a:headEnd/>
                <a:tailEnd/>
              </a:ln>
            </p:spPr>
            <p:style>
              <a:lnRef idx="0">
                <a:schemeClr val="accent3"/>
              </a:lnRef>
              <a:fillRef idx="3">
                <a:schemeClr val="accent3"/>
              </a:fillRef>
              <a:effectRef idx="3">
                <a:schemeClr val="accent3"/>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sp>
            <p:nvSpPr>
              <p:cNvPr id="74" name="Right Arrow 73"/>
              <p:cNvSpPr/>
              <p:nvPr/>
            </p:nvSpPr>
            <p:spPr bwMode="auto">
              <a:xfrm rot="3280025">
                <a:off x="7448368" y="5555043"/>
                <a:ext cx="533400" cy="213234"/>
              </a:xfrm>
              <a:prstGeom prst="rightArrow">
                <a:avLst/>
              </a:prstGeom>
              <a:ln>
                <a:headEnd/>
                <a:tailEnd/>
              </a:ln>
            </p:spPr>
            <p:style>
              <a:lnRef idx="0">
                <a:schemeClr val="accent3"/>
              </a:lnRef>
              <a:fillRef idx="3">
                <a:schemeClr val="accent3"/>
              </a:fillRef>
              <a:effectRef idx="3">
                <a:schemeClr val="accent3"/>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sp>
            <p:nvSpPr>
              <p:cNvPr id="73" name="Right Arrow 72"/>
              <p:cNvSpPr/>
              <p:nvPr/>
            </p:nvSpPr>
            <p:spPr bwMode="auto">
              <a:xfrm rot="7662361">
                <a:off x="5662864" y="5563046"/>
                <a:ext cx="533400" cy="213234"/>
              </a:xfrm>
              <a:prstGeom prst="rightArrow">
                <a:avLst/>
              </a:prstGeom>
              <a:ln>
                <a:headEnd/>
                <a:tailEnd/>
              </a:ln>
            </p:spPr>
            <p:style>
              <a:lnRef idx="0">
                <a:schemeClr val="accent3"/>
              </a:lnRef>
              <a:fillRef idx="3">
                <a:schemeClr val="accent3"/>
              </a:fillRef>
              <a:effectRef idx="3">
                <a:schemeClr val="accent3"/>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sp>
            <p:nvSpPr>
              <p:cNvPr id="75" name="Rectangle 74"/>
              <p:cNvSpPr/>
              <p:nvPr/>
            </p:nvSpPr>
            <p:spPr bwMode="auto">
              <a:xfrm>
                <a:off x="5638800" y="5876107"/>
                <a:ext cx="228600"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sp>
            <p:nvSpPr>
              <p:cNvPr id="76" name="Text Box 88"/>
              <p:cNvSpPr txBox="1">
                <a:spLocks noChangeArrowheads="1"/>
              </p:cNvSpPr>
              <p:nvPr/>
            </p:nvSpPr>
            <p:spPr bwMode="auto">
              <a:xfrm>
                <a:off x="4953000" y="6287589"/>
                <a:ext cx="1487878" cy="472741"/>
              </a:xfrm>
              <a:prstGeom prst="rect">
                <a:avLst/>
              </a:prstGeom>
              <a:noFill/>
              <a:ln w="12700">
                <a:noFill/>
                <a:miter lim="800000"/>
                <a:headEnd/>
                <a:tailEnd/>
              </a:ln>
            </p:spPr>
            <p:txBody>
              <a:bodyPr>
                <a:spAutoFit/>
              </a:bodyPr>
              <a:lstStyle/>
              <a:p>
                <a:pPr algn="ctr" defTabSz="914400" eaLnBrk="0" fontAlgn="base" hangingPunct="0">
                  <a:spcBef>
                    <a:spcPct val="50000"/>
                  </a:spcBef>
                  <a:spcAft>
                    <a:spcPct val="0"/>
                  </a:spcAft>
                  <a:defRPr/>
                </a:pPr>
                <a:r>
                  <a:rPr lang="en-US" altLang="zh-CN" sz="2000" b="1" dirty="0">
                    <a:solidFill>
                      <a:srgbClr val="000000"/>
                    </a:solidFill>
                    <a:latin typeface="Arial" pitchFamily="34" charset="0"/>
                    <a:ea typeface="宋体" pitchFamily="2" charset="-122"/>
                    <a:cs typeface="Arial" pitchFamily="34" charset="0"/>
                  </a:rPr>
                  <a:t>VLAN </a:t>
                </a:r>
                <a:r>
                  <a:rPr lang="en-US" altLang="zh-CN" sz="2000" b="1" dirty="0">
                    <a:solidFill>
                      <a:srgbClr val="000000"/>
                    </a:solidFill>
                    <a:latin typeface="Arial" pitchFamily="34" charset="0"/>
                    <a:ea typeface="宋体" pitchFamily="2" charset="-122"/>
                    <a:cs typeface="Arial" pitchFamily="34" charset="0"/>
                  </a:rPr>
                  <a:t>#1</a:t>
                </a:r>
              </a:p>
            </p:txBody>
          </p:sp>
          <p:sp>
            <p:nvSpPr>
              <p:cNvPr id="77" name="Rectangle 76"/>
              <p:cNvSpPr/>
              <p:nvPr/>
            </p:nvSpPr>
            <p:spPr bwMode="auto">
              <a:xfrm>
                <a:off x="7746274" y="5893526"/>
                <a:ext cx="228600" cy="457200"/>
              </a:xfrm>
              <a:prstGeom prst="rect">
                <a:avLst/>
              </a:prstGeom>
              <a:solidFill>
                <a:srgbClr val="C00000"/>
              </a:solidFill>
              <a:ln>
                <a:headEnd/>
                <a:tailEnd/>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sp>
            <p:nvSpPr>
              <p:cNvPr id="78" name="Text Box 88"/>
              <p:cNvSpPr txBox="1">
                <a:spLocks noChangeArrowheads="1"/>
              </p:cNvSpPr>
              <p:nvPr/>
            </p:nvSpPr>
            <p:spPr bwMode="auto">
              <a:xfrm>
                <a:off x="7073537" y="6300652"/>
                <a:ext cx="1487878" cy="472741"/>
              </a:xfrm>
              <a:prstGeom prst="rect">
                <a:avLst/>
              </a:prstGeom>
              <a:noFill/>
              <a:ln w="12700">
                <a:noFill/>
                <a:miter lim="800000"/>
                <a:headEnd/>
                <a:tailEnd/>
              </a:ln>
            </p:spPr>
            <p:txBody>
              <a:bodyPr>
                <a:spAutoFit/>
              </a:bodyPr>
              <a:lstStyle/>
              <a:p>
                <a:pPr algn="ctr" defTabSz="914400" eaLnBrk="0" fontAlgn="base" hangingPunct="0">
                  <a:spcBef>
                    <a:spcPct val="50000"/>
                  </a:spcBef>
                  <a:spcAft>
                    <a:spcPct val="0"/>
                  </a:spcAft>
                  <a:defRPr/>
                </a:pPr>
                <a:r>
                  <a:rPr lang="en-US" altLang="zh-CN" sz="2000" b="1" dirty="0">
                    <a:solidFill>
                      <a:srgbClr val="FF0000"/>
                    </a:solidFill>
                    <a:latin typeface="Arial" pitchFamily="34" charset="0"/>
                    <a:ea typeface="宋体" pitchFamily="2" charset="-122"/>
                    <a:cs typeface="Arial" pitchFamily="34" charset="0"/>
                  </a:rPr>
                  <a:t>VLAN </a:t>
                </a:r>
                <a:r>
                  <a:rPr lang="en-US" altLang="zh-CN" sz="2000" b="1" dirty="0">
                    <a:solidFill>
                      <a:srgbClr val="FF0000"/>
                    </a:solidFill>
                    <a:latin typeface="Arial" pitchFamily="34" charset="0"/>
                    <a:ea typeface="宋体" pitchFamily="2" charset="-122"/>
                    <a:cs typeface="Arial" pitchFamily="34" charset="0"/>
                  </a:rPr>
                  <a:t>#2</a:t>
                </a:r>
                <a:endParaRPr lang="en-US" altLang="zh-CN" sz="2000" b="1" dirty="0">
                  <a:solidFill>
                    <a:srgbClr val="FF0000"/>
                  </a:solidFill>
                  <a:latin typeface="Arial" pitchFamily="34" charset="0"/>
                  <a:ea typeface="宋体" pitchFamily="2" charset="-122"/>
                  <a:cs typeface="Arial" pitchFamily="34" charset="0"/>
                </a:endParaRPr>
              </a:p>
            </p:txBody>
          </p:sp>
          <p:sp>
            <p:nvSpPr>
              <p:cNvPr id="79" name="Oval 78"/>
              <p:cNvSpPr/>
              <p:nvPr/>
            </p:nvSpPr>
            <p:spPr bwMode="auto">
              <a:xfrm flipV="1">
                <a:off x="7467600" y="4672790"/>
                <a:ext cx="152400" cy="152401"/>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rtlCol="0" anchor="ctr"/>
              <a:lstStyle/>
              <a:p>
                <a:pPr algn="ctr" defTabSz="914400" eaLnBrk="0" fontAlgn="base" hangingPunct="0">
                  <a:spcBef>
                    <a:spcPct val="0"/>
                  </a:spcBef>
                  <a:spcAft>
                    <a:spcPct val="0"/>
                  </a:spcAft>
                </a:pPr>
                <a:endParaRPr lang="en-US" sz="2400" b="1">
                  <a:solidFill>
                    <a:srgbClr val="FFFFFF"/>
                  </a:solidFill>
                </a:endParaRPr>
              </a:p>
            </p:txBody>
          </p:sp>
          <p:cxnSp>
            <p:nvCxnSpPr>
              <p:cNvPr id="81" name="Straight Arrow Connector 80"/>
              <p:cNvCxnSpPr/>
              <p:nvPr/>
            </p:nvCxnSpPr>
            <p:spPr bwMode="auto">
              <a:xfrm rot="5400000">
                <a:off x="7245798" y="4387993"/>
                <a:ext cx="569878" cy="1588"/>
              </a:xfrm>
              <a:prstGeom prst="straightConnector1">
                <a:avLst/>
              </a:prstGeom>
              <a:noFill/>
              <a:ln w="38100" cap="flat" cmpd="sng" algn="ctr">
                <a:solidFill>
                  <a:schemeClr val="bg2"/>
                </a:solidFill>
                <a:prstDash val="solid"/>
                <a:round/>
                <a:headEnd type="none" w="med" len="med"/>
                <a:tailEnd type="arrow"/>
              </a:ln>
              <a:effectLst/>
            </p:spPr>
          </p:cxnSp>
        </p:grpSp>
        <p:grpSp>
          <p:nvGrpSpPr>
            <p:cNvPr id="20" name="Group 85"/>
            <p:cNvGrpSpPr/>
            <p:nvPr/>
          </p:nvGrpSpPr>
          <p:grpSpPr>
            <a:xfrm>
              <a:off x="5598722" y="4201274"/>
              <a:ext cx="3662574" cy="646331"/>
              <a:chOff x="5598722" y="4201274"/>
              <a:chExt cx="3662574" cy="646331"/>
            </a:xfrm>
          </p:grpSpPr>
          <p:sp>
            <p:nvSpPr>
              <p:cNvPr id="83" name="Text Box 88"/>
              <p:cNvSpPr txBox="1">
                <a:spLocks noChangeArrowheads="1"/>
              </p:cNvSpPr>
              <p:nvPr/>
            </p:nvSpPr>
            <p:spPr bwMode="auto">
              <a:xfrm>
                <a:off x="7356296" y="4201274"/>
                <a:ext cx="1905000" cy="646331"/>
              </a:xfrm>
              <a:prstGeom prst="rect">
                <a:avLst/>
              </a:prstGeom>
              <a:noFill/>
              <a:ln w="12700">
                <a:noFill/>
                <a:miter lim="800000"/>
                <a:headEnd/>
                <a:tailEnd/>
              </a:ln>
            </p:spPr>
            <p:txBody>
              <a:bodyPr wrap="square">
                <a:spAutoFit/>
              </a:bodyPr>
              <a:lstStyle/>
              <a:p>
                <a:pPr defTabSz="914400" eaLnBrk="0" fontAlgn="base" hangingPunct="0">
                  <a:spcBef>
                    <a:spcPct val="50000"/>
                  </a:spcBef>
                  <a:spcAft>
                    <a:spcPct val="0"/>
                  </a:spcAft>
                  <a:defRPr/>
                </a:pPr>
                <a:r>
                  <a:rPr lang="en-US" altLang="zh-CN" b="1" dirty="0">
                    <a:solidFill>
                      <a:srgbClr val="000000"/>
                    </a:solidFill>
                    <a:latin typeface="Arial" pitchFamily="34" charset="0"/>
                    <a:ea typeface="宋体" pitchFamily="2" charset="-122"/>
                    <a:cs typeface="Arial" pitchFamily="34" charset="0"/>
                  </a:rPr>
                  <a:t>circuit  configuration</a:t>
                </a:r>
              </a:p>
            </p:txBody>
          </p:sp>
          <p:sp>
            <p:nvSpPr>
              <p:cNvPr id="85" name="Text Box 88"/>
              <p:cNvSpPr txBox="1">
                <a:spLocks noChangeArrowheads="1"/>
              </p:cNvSpPr>
              <p:nvPr/>
            </p:nvSpPr>
            <p:spPr bwMode="auto">
              <a:xfrm>
                <a:off x="5598722" y="4267200"/>
                <a:ext cx="1030678" cy="400110"/>
              </a:xfrm>
              <a:prstGeom prst="rect">
                <a:avLst/>
              </a:prstGeom>
              <a:noFill/>
              <a:ln w="12700">
                <a:noFill/>
                <a:miter lim="800000"/>
                <a:headEnd/>
                <a:tailEnd/>
              </a:ln>
            </p:spPr>
            <p:txBody>
              <a:bodyPr wrap="square">
                <a:spAutoFit/>
              </a:bodyPr>
              <a:lstStyle/>
              <a:p>
                <a:pPr algn="ctr" defTabSz="914400" eaLnBrk="0" fontAlgn="base" hangingPunct="0">
                  <a:spcBef>
                    <a:spcPct val="50000"/>
                  </a:spcBef>
                  <a:spcAft>
                    <a:spcPct val="0"/>
                  </a:spcAft>
                  <a:defRPr/>
                </a:pPr>
                <a:r>
                  <a:rPr lang="en-US" altLang="zh-CN" sz="2000" b="1" dirty="0">
                    <a:solidFill>
                      <a:srgbClr val="000000"/>
                    </a:solidFill>
                    <a:latin typeface="Arial" pitchFamily="34" charset="0"/>
                    <a:ea typeface="宋体" pitchFamily="2" charset="-122"/>
                    <a:cs typeface="Arial" pitchFamily="34" charset="0"/>
                  </a:rPr>
                  <a:t>traffic</a:t>
                </a:r>
              </a:p>
            </p:txBody>
          </p:sp>
        </p:grpSp>
      </p:grpSp>
      <p:grpSp>
        <p:nvGrpSpPr>
          <p:cNvPr id="21" name="Group 16"/>
          <p:cNvGrpSpPr>
            <a:grpSpLocks/>
          </p:cNvGrpSpPr>
          <p:nvPr/>
        </p:nvGrpSpPr>
        <p:grpSpPr bwMode="auto">
          <a:xfrm>
            <a:off x="4685743" y="2667000"/>
            <a:ext cx="4097805" cy="1282700"/>
            <a:chOff x="4323710" y="2391412"/>
            <a:chExt cx="4849253" cy="1523601"/>
          </a:xfrm>
        </p:grpSpPr>
        <p:sp>
          <p:nvSpPr>
            <p:cNvPr id="14352" name="Text Box 88"/>
            <p:cNvSpPr txBox="1">
              <a:spLocks noChangeArrowheads="1"/>
            </p:cNvSpPr>
            <p:nvPr/>
          </p:nvSpPr>
          <p:spPr bwMode="auto">
            <a:xfrm>
              <a:off x="7572763" y="3374828"/>
              <a:ext cx="1600200" cy="475254"/>
            </a:xfrm>
            <a:prstGeom prst="rect">
              <a:avLst/>
            </a:prstGeom>
            <a:noFill/>
            <a:ln w="12700">
              <a:noFill/>
              <a:miter lim="800000"/>
              <a:headEnd/>
              <a:tailEnd/>
            </a:ln>
          </p:spPr>
          <p:txBody>
            <a:bodyPr>
              <a:spAutoFit/>
            </a:bodyPr>
            <a:lstStyle/>
            <a:p>
              <a:pPr algn="ctr" defTabSz="914400" eaLnBrk="0" fontAlgn="base" hangingPunct="0">
                <a:spcBef>
                  <a:spcPct val="50000"/>
                </a:spcBef>
                <a:spcAft>
                  <a:spcPct val="0"/>
                </a:spcAft>
              </a:pPr>
              <a:r>
                <a:rPr lang="en-US" altLang="zh-CN" sz="2000" b="1" dirty="0">
                  <a:solidFill>
                    <a:srgbClr val="FF0000"/>
                  </a:solidFill>
                  <a:latin typeface="Arial" charset="0"/>
                  <a:ea typeface="宋体" pitchFamily="2" charset="-122"/>
                  <a:cs typeface="Arial" charset="0"/>
                </a:rPr>
                <a:t>VLAN #2</a:t>
              </a:r>
            </a:p>
          </p:txBody>
        </p:sp>
        <p:sp>
          <p:nvSpPr>
            <p:cNvPr id="14" name="Rounded Rectangle 13"/>
            <p:cNvSpPr/>
            <p:nvPr/>
          </p:nvSpPr>
          <p:spPr bwMode="auto">
            <a:xfrm>
              <a:off x="4323710" y="2391412"/>
              <a:ext cx="4711075" cy="1523601"/>
            </a:xfrm>
            <a:prstGeom prst="roundRect">
              <a:avLst/>
            </a:prstGeom>
            <a:solidFill>
              <a:schemeClr val="lt1">
                <a:alpha val="0"/>
              </a:schemeClr>
            </a:solidFill>
            <a:ln>
              <a:solidFill>
                <a:srgbClr val="FF000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defTabSz="914400" eaLnBrk="0" fontAlgn="base" hangingPunct="0">
                <a:spcBef>
                  <a:spcPct val="0"/>
                </a:spcBef>
                <a:spcAft>
                  <a:spcPct val="0"/>
                </a:spcAft>
                <a:defRPr/>
              </a:pPr>
              <a:endParaRPr lang="en-US" sz="2400" b="1" dirty="0">
                <a:solidFill>
                  <a:srgbClr val="FF0000"/>
                </a:solidFill>
                <a:latin typeface="Arial" pitchFamily="34" charset="0"/>
                <a:ea typeface="宋体" pitchFamily="2" charset="-122"/>
                <a:cs typeface="Arial" pitchFamily="34" charset="0"/>
              </a:endParaRPr>
            </a:p>
          </p:txBody>
        </p:sp>
      </p:grpSp>
      <p:sp>
        <p:nvSpPr>
          <p:cNvPr id="88" name="Rectangle 266"/>
          <p:cNvSpPr>
            <a:spLocks noChangeArrowheads="1"/>
          </p:cNvSpPr>
          <p:nvPr/>
        </p:nvSpPr>
        <p:spPr bwMode="auto">
          <a:xfrm>
            <a:off x="523126" y="1532564"/>
            <a:ext cx="3505200" cy="2057400"/>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VLAN-based network isolation:</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No need to modify switches</a:t>
            </a:r>
            <a:endParaRPr lang="en-US" altLang="zh-CN" sz="2000" dirty="0">
              <a:solidFill>
                <a:srgbClr val="FFFFFF"/>
              </a:solidFill>
              <a:latin typeface="Arial" charset="0"/>
              <a:ea typeface="宋体" pitchFamily="2" charset="-122"/>
              <a:cs typeface="Arial" charset="0"/>
            </a:endParaRP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Avoid the instability caused by circuit reconfiguration</a:t>
            </a:r>
            <a:endParaRPr lang="en-US" altLang="zh-CN" sz="2000" dirty="0">
              <a:solidFill>
                <a:srgbClr val="FFFFFF"/>
              </a:solidFill>
              <a:latin typeface="Arial" charset="0"/>
              <a:ea typeface="宋体" pitchFamily="2" charset="-122"/>
              <a:cs typeface="Arial" charset="0"/>
            </a:endParaRPr>
          </a:p>
        </p:txBody>
      </p:sp>
      <p:grpSp>
        <p:nvGrpSpPr>
          <p:cNvPr id="22" name="Group 89"/>
          <p:cNvGrpSpPr/>
          <p:nvPr/>
        </p:nvGrpSpPr>
        <p:grpSpPr>
          <a:xfrm>
            <a:off x="457200" y="4343400"/>
            <a:ext cx="4038600" cy="2057400"/>
            <a:chOff x="457200" y="4343400"/>
            <a:chExt cx="4038600" cy="2057400"/>
          </a:xfrm>
        </p:grpSpPr>
        <p:sp>
          <p:nvSpPr>
            <p:cNvPr id="15400" name="AutoShape 265"/>
            <p:cNvSpPr>
              <a:spLocks noChangeArrowheads="1"/>
            </p:cNvSpPr>
            <p:nvPr/>
          </p:nvSpPr>
          <p:spPr bwMode="auto">
            <a:xfrm>
              <a:off x="457200" y="4343400"/>
              <a:ext cx="4038600" cy="2057400"/>
            </a:xfrm>
            <a:prstGeom prst="flowChartAlternateProcess">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400" eaLnBrk="0" fontAlgn="base" hangingPunct="0">
                <a:spcBef>
                  <a:spcPct val="0"/>
                </a:spcBef>
                <a:spcAft>
                  <a:spcPct val="0"/>
                </a:spcAft>
                <a:defRPr/>
              </a:pPr>
              <a:endParaRPr lang="en-US" sz="2400" b="1">
                <a:solidFill>
                  <a:srgbClr val="FFFFFF"/>
                </a:solidFill>
                <a:latin typeface="Arial" pitchFamily="34" charset="0"/>
                <a:cs typeface="Arial" pitchFamily="34" charset="0"/>
              </a:endParaRPr>
            </a:p>
          </p:txBody>
        </p:sp>
        <p:sp>
          <p:nvSpPr>
            <p:cNvPr id="89" name="Rectangle 266"/>
            <p:cNvSpPr>
              <a:spLocks noChangeArrowheads="1"/>
            </p:cNvSpPr>
            <p:nvPr/>
          </p:nvSpPr>
          <p:spPr bwMode="auto">
            <a:xfrm>
              <a:off x="547956" y="4419600"/>
              <a:ext cx="3733800" cy="1905000"/>
            </a:xfrm>
            <a:prstGeom prst="rect">
              <a:avLst/>
            </a:prstGeom>
            <a:noFill/>
            <a:ln w="9525">
              <a:noFill/>
              <a:miter lim="800000"/>
              <a:headEnd/>
              <a:tailEnd/>
            </a:ln>
          </p:spPr>
          <p:txBody>
            <a:bodyPr/>
            <a:lstStyle/>
            <a:p>
              <a:pPr marL="346075" indent="-346075" defTabSz="914400" eaLnBrk="0" fontAlgn="base" hangingPunct="0">
                <a:lnSpc>
                  <a:spcPct val="85000"/>
                </a:lnSpc>
                <a:spcBef>
                  <a:spcPct val="20000"/>
                </a:spcBef>
                <a:spcAft>
                  <a:spcPct val="0"/>
                </a:spcAft>
                <a:buClr>
                  <a:srgbClr val="000000"/>
                </a:buClr>
                <a:buFont typeface="Wingdings" pitchFamily="2" charset="2"/>
                <a:buChar char="l"/>
              </a:pPr>
              <a:r>
                <a:rPr lang="en-US" altLang="zh-CN" sz="2400" dirty="0">
                  <a:solidFill>
                    <a:srgbClr val="FFFFFF"/>
                  </a:solidFill>
                  <a:latin typeface="Arial" charset="0"/>
                  <a:ea typeface="宋体" pitchFamily="2" charset="-122"/>
                  <a:cs typeface="Arial" charset="0"/>
                </a:rPr>
                <a:t>Traffic control on hosts:</a:t>
              </a: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Controller informs hosts about the circuit configuration</a:t>
              </a:r>
              <a:endParaRPr lang="en-US" altLang="zh-CN" sz="2000" dirty="0">
                <a:solidFill>
                  <a:srgbClr val="FFFFFF"/>
                </a:solidFill>
                <a:latin typeface="Arial" charset="0"/>
                <a:ea typeface="宋体" pitchFamily="2" charset="-122"/>
                <a:cs typeface="Arial" charset="0"/>
              </a:endParaRPr>
            </a:p>
            <a:p>
              <a:pPr marL="742950" lvl="1" indent="-285750" defTabSz="914400" eaLnBrk="0" fontAlgn="base" hangingPunct="0">
                <a:lnSpc>
                  <a:spcPct val="85000"/>
                </a:lnSpc>
                <a:spcBef>
                  <a:spcPct val="0"/>
                </a:spcBef>
                <a:spcAft>
                  <a:spcPct val="0"/>
                </a:spcAft>
                <a:buClr>
                  <a:srgbClr val="000000"/>
                </a:buClr>
                <a:buFontTx/>
                <a:buChar char="–"/>
              </a:pPr>
              <a:endParaRPr lang="en-US" altLang="zh-CN" sz="2000" dirty="0">
                <a:solidFill>
                  <a:srgbClr val="FFFFFF"/>
                </a:solidFill>
                <a:latin typeface="Arial" charset="0"/>
                <a:ea typeface="宋体" pitchFamily="2" charset="-122"/>
                <a:cs typeface="Arial" charset="0"/>
              </a:endParaRPr>
            </a:p>
            <a:p>
              <a:pPr marL="742950" lvl="1" indent="-285750" defTabSz="914400" eaLnBrk="0" fontAlgn="base" hangingPunct="0">
                <a:lnSpc>
                  <a:spcPct val="85000"/>
                </a:lnSpc>
                <a:spcBef>
                  <a:spcPct val="0"/>
                </a:spcBef>
                <a:spcAft>
                  <a:spcPct val="0"/>
                </a:spcAft>
                <a:buClr>
                  <a:srgbClr val="000000"/>
                </a:buClr>
                <a:buFontTx/>
                <a:buChar char="–"/>
              </a:pPr>
              <a:r>
                <a:rPr lang="en-US" altLang="zh-CN" sz="2000" dirty="0">
                  <a:solidFill>
                    <a:srgbClr val="FFFFFF"/>
                  </a:solidFill>
                  <a:latin typeface="Arial" charset="0"/>
                  <a:ea typeface="宋体" pitchFamily="2" charset="-122"/>
                  <a:cs typeface="Arial" charset="0"/>
                </a:rPr>
                <a:t>End-hosts tag packets accordingly</a:t>
              </a:r>
              <a:endParaRPr lang="en-US" altLang="zh-CN" sz="2000" dirty="0">
                <a:solidFill>
                  <a:srgbClr val="FFFFFF"/>
                </a:solidFill>
                <a:latin typeface="Arial" charset="0"/>
                <a:ea typeface="宋体" pitchFamily="2" charset="-122"/>
                <a:cs typeface="Arial" charset="0"/>
              </a:endParaRPr>
            </a:p>
          </p:txBody>
        </p:sp>
      </p:grpSp>
    </p:spTree>
    <p:custDataLst>
      <p:tags r:id="rId1"/>
    </p:custDataLst>
  </p:cSld>
  <p:clrMapOvr>
    <a:masterClrMapping/>
  </p:clrMapOvr>
  <p:transition advTm="79092">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en-US" dirty="0"/>
              <a:t>FAT-</a:t>
            </a:r>
            <a:r>
              <a:rPr lang="en-US" dirty="0" smtClean="0"/>
              <a:t>Tree: Special Routing</a:t>
            </a:r>
            <a:endParaRPr lang="en-US" dirty="0"/>
          </a:p>
        </p:txBody>
      </p:sp>
      <p:sp>
        <p:nvSpPr>
          <p:cNvPr id="708611" name="Rectangle 3"/>
          <p:cNvSpPr>
            <a:spLocks noGrp="1" noChangeArrowheads="1"/>
          </p:cNvSpPr>
          <p:nvPr>
            <p:ph type="body" idx="1"/>
          </p:nvPr>
        </p:nvSpPr>
        <p:spPr>
          <a:xfrm>
            <a:off x="609600" y="914400"/>
            <a:ext cx="7772400" cy="2743200"/>
          </a:xfrm>
        </p:spPr>
        <p:txBody>
          <a:bodyPr>
            <a:noAutofit/>
          </a:bodyPr>
          <a:lstStyle/>
          <a:p>
            <a:r>
              <a:rPr lang="en-US" sz="2000" dirty="0">
                <a:solidFill>
                  <a:srgbClr val="000000"/>
                </a:solidFill>
              </a:rPr>
              <a:t>Enforce a special (IP) addressing scheme in DC</a:t>
            </a:r>
          </a:p>
          <a:p>
            <a:pPr lvl="1"/>
            <a:r>
              <a:rPr lang="en-US" sz="2000" dirty="0" err="1">
                <a:solidFill>
                  <a:srgbClr val="000000"/>
                </a:solidFill>
              </a:rPr>
              <a:t>unused.PodNumber.switchnumber.Endhost</a:t>
            </a:r>
            <a:endParaRPr lang="en-US" sz="2000" dirty="0">
              <a:solidFill>
                <a:srgbClr val="000000"/>
              </a:solidFill>
            </a:endParaRPr>
          </a:p>
          <a:p>
            <a:pPr lvl="1"/>
            <a:r>
              <a:rPr lang="en-US" sz="2000" dirty="0">
                <a:solidFill>
                  <a:srgbClr val="000000"/>
                </a:solidFill>
              </a:rPr>
              <a:t>Allows host attached to same switch to route only through switch</a:t>
            </a:r>
          </a:p>
          <a:p>
            <a:pPr lvl="1"/>
            <a:r>
              <a:rPr lang="en-US" sz="2000" dirty="0">
                <a:solidFill>
                  <a:srgbClr val="000000"/>
                </a:solidFill>
              </a:rPr>
              <a:t>Allows inter-pod traffic to stay within pod</a:t>
            </a:r>
          </a:p>
          <a:p>
            <a:r>
              <a:rPr lang="en-US" sz="2000" dirty="0">
                <a:solidFill>
                  <a:srgbClr val="000000"/>
                </a:solidFill>
              </a:rPr>
              <a:t>Use two level look-ups to distribute traffic and maintain packet ordering</a:t>
            </a:r>
          </a:p>
          <a:p>
            <a:endParaRPr lang="en-US" sz="2000" dirty="0">
              <a:solidFill>
                <a:srgbClr val="000000"/>
              </a:solidFill>
            </a:endParaRPr>
          </a:p>
          <a:p>
            <a:pPr lvl="1">
              <a:buFontTx/>
              <a:buNone/>
            </a:pPr>
            <a:endParaRPr lang="en-US" sz="2000" dirty="0">
              <a:solidFill>
                <a:srgbClr val="000000"/>
              </a:solidFill>
            </a:endParaRPr>
          </a:p>
        </p:txBody>
      </p:sp>
      <p:pic>
        <p:nvPicPr>
          <p:cNvPr id="23556" name="Picture 4"/>
          <p:cNvPicPr>
            <a:picLocks noChangeAspect="1" noChangeArrowheads="1"/>
          </p:cNvPicPr>
          <p:nvPr/>
        </p:nvPicPr>
        <p:blipFill>
          <a:blip r:embed="rId3"/>
          <a:srcRect/>
          <a:stretch>
            <a:fillRect/>
          </a:stretch>
        </p:blipFill>
        <p:spPr bwMode="auto">
          <a:xfrm>
            <a:off x="4953000" y="4114800"/>
            <a:ext cx="3962400" cy="1822450"/>
          </a:xfrm>
          <a:prstGeom prst="rect">
            <a:avLst/>
          </a:prstGeom>
          <a:noFill/>
          <a:ln w="9525">
            <a:noFill/>
            <a:miter lim="800000"/>
            <a:headEnd/>
            <a:tailEnd/>
          </a:ln>
        </p:spPr>
      </p:pic>
      <p:sp>
        <p:nvSpPr>
          <p:cNvPr id="5" name="Rectangle 9"/>
          <p:cNvSpPr txBox="1">
            <a:spLocks noChangeArrowheads="1"/>
          </p:cNvSpPr>
          <p:nvPr/>
        </p:nvSpPr>
        <p:spPr bwMode="auto">
          <a:xfrm>
            <a:off x="0" y="3733800"/>
            <a:ext cx="5105400" cy="2286000"/>
          </a:xfrm>
          <a:prstGeom prst="rect">
            <a:avLst/>
          </a:prstGeom>
          <a:noFill/>
          <a:ln w="9525">
            <a:noFill/>
            <a:miter lim="800000"/>
            <a:headEnd/>
            <a:tailEnd/>
          </a:ln>
        </p:spPr>
        <p:txBody>
          <a:bodyPr/>
          <a:lstStyle/>
          <a:p>
            <a:pPr marL="800100" lvl="1" indent="-342900" algn="l">
              <a:spcBef>
                <a:spcPct val="20000"/>
              </a:spcBef>
              <a:buFont typeface="Arial" pitchFamily="34" charset="0"/>
              <a:buChar char="•"/>
              <a:defRPr/>
            </a:pPr>
            <a:r>
              <a:rPr lang="en-US" sz="2000" kern="0" dirty="0">
                <a:solidFill>
                  <a:schemeClr val="tx1"/>
                </a:solidFill>
                <a:latin typeface="+mn-lt"/>
              </a:rPr>
              <a:t>First level is prefix lookup	</a:t>
            </a:r>
          </a:p>
          <a:p>
            <a:pPr marL="1200150" lvl="2" indent="-285750" algn="l">
              <a:spcBef>
                <a:spcPct val="20000"/>
              </a:spcBef>
              <a:buFontTx/>
              <a:buChar char="–"/>
              <a:defRPr/>
            </a:pPr>
            <a:r>
              <a:rPr lang="en-US" sz="2000" kern="0" dirty="0">
                <a:latin typeface="+mn-lt"/>
              </a:rPr>
              <a:t>u</a:t>
            </a:r>
            <a:r>
              <a:rPr lang="en-US" sz="2000" kern="0" dirty="0" err="1">
                <a:latin typeface="+mn-lt"/>
              </a:rPr>
              <a:t>sed</a:t>
            </a:r>
            <a:r>
              <a:rPr lang="en-US" sz="2000" kern="0" dirty="0">
                <a:latin typeface="+mn-lt"/>
              </a:rPr>
              <a:t> to route down the topology to servers</a:t>
            </a:r>
          </a:p>
          <a:p>
            <a:pPr marL="800100" lvl="1" indent="-342900" algn="l">
              <a:spcBef>
                <a:spcPct val="20000"/>
              </a:spcBef>
              <a:buFontTx/>
              <a:buChar char="•"/>
              <a:defRPr/>
            </a:pPr>
            <a:r>
              <a:rPr lang="en-US" sz="2000" kern="0" dirty="0">
                <a:solidFill>
                  <a:schemeClr val="tx1"/>
                </a:solidFill>
                <a:latin typeface="+mn-lt"/>
              </a:rPr>
              <a:t>Second level is a suffix lookup</a:t>
            </a:r>
          </a:p>
          <a:p>
            <a:pPr marL="1200150" lvl="2" indent="-285750" algn="l">
              <a:spcBef>
                <a:spcPct val="20000"/>
              </a:spcBef>
              <a:buFontTx/>
              <a:buChar char="–"/>
              <a:defRPr/>
            </a:pPr>
            <a:r>
              <a:rPr lang="en-US" sz="2000" kern="0" dirty="0">
                <a:latin typeface="+mn-lt"/>
              </a:rPr>
              <a:t>u</a:t>
            </a:r>
            <a:r>
              <a:rPr lang="en-US" sz="2000" kern="0" dirty="0" err="1">
                <a:latin typeface="+mn-lt"/>
              </a:rPr>
              <a:t>sed</a:t>
            </a:r>
            <a:r>
              <a:rPr lang="en-US" sz="2000" kern="0" dirty="0">
                <a:latin typeface="+mn-lt"/>
              </a:rPr>
              <a:t> to route up towards core</a:t>
            </a:r>
          </a:p>
          <a:p>
            <a:pPr marL="1200150" lvl="2" indent="-285750" algn="l">
              <a:spcBef>
                <a:spcPct val="20000"/>
              </a:spcBef>
              <a:buFontTx/>
              <a:buChar char="–"/>
              <a:defRPr/>
            </a:pPr>
            <a:r>
              <a:rPr lang="en-US" sz="2000" kern="0" dirty="0">
                <a:latin typeface="+mn-lt"/>
              </a:rPr>
              <a:t>m</a:t>
            </a:r>
            <a:r>
              <a:rPr lang="en-US" sz="2000" kern="0" dirty="0" err="1">
                <a:latin typeface="+mn-lt"/>
              </a:rPr>
              <a:t>aintain</a:t>
            </a:r>
            <a:r>
              <a:rPr lang="en-US" sz="2000" kern="0" dirty="0">
                <a:latin typeface="+mn-lt"/>
              </a:rPr>
              <a:t> packet ordering by using same ports for same server</a:t>
            </a:r>
          </a:p>
        </p:txBody>
      </p:sp>
      <p:sp>
        <p:nvSpPr>
          <p:cNvPr id="23559" name="Slide Number Placeholder 3"/>
          <p:cNvSpPr>
            <a:spLocks noGrp="1"/>
          </p:cNvSpPr>
          <p:nvPr>
            <p:ph type="sldNum" sz="quarter" idx="10"/>
          </p:nvPr>
        </p:nvSpPr>
        <p:spPr>
          <a:noFill/>
        </p:spPr>
        <p:txBody>
          <a:bodyPr/>
          <a:lstStyle/>
          <a:p>
            <a:fld id="{3486F63E-7F93-D143-A3D6-28ACFDDDDD8A}" type="slidenum">
              <a:rPr lang="en-US"/>
              <a:pPr/>
              <a:t>27</a:t>
            </a:fld>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685800"/>
            <a:ext cx="7772400" cy="1143000"/>
          </a:xfrm>
        </p:spPr>
        <p:txBody>
          <a:bodyPr>
            <a:normAutofit fontScale="90000"/>
          </a:bodyPr>
          <a:lstStyle/>
          <a:p>
            <a:r>
              <a:rPr lang="en-US" sz="3200"/>
              <a:t>PortLand: A Scalable Fault-Tolerant Layer 2 Data Center Network Fabric</a:t>
            </a:r>
            <a:r>
              <a:rPr lang="en-US" sz="3600"/>
              <a:t/>
            </a:r>
            <a:br>
              <a:rPr lang="en-US" sz="3600"/>
            </a:br>
            <a:endParaRPr lang="en-US" sz="3600"/>
          </a:p>
        </p:txBody>
      </p:sp>
      <p:sp>
        <p:nvSpPr>
          <p:cNvPr id="703491" name="Rectangle 3"/>
          <p:cNvSpPr>
            <a:spLocks noGrp="1" noChangeArrowheads="1"/>
          </p:cNvSpPr>
          <p:nvPr>
            <p:ph type="body" idx="1"/>
          </p:nvPr>
        </p:nvSpPr>
        <p:spPr>
          <a:xfrm>
            <a:off x="685800" y="1676400"/>
            <a:ext cx="7772400" cy="3810000"/>
          </a:xfrm>
        </p:spPr>
        <p:txBody>
          <a:bodyPr>
            <a:noAutofit/>
          </a:bodyPr>
          <a:lstStyle/>
          <a:p>
            <a:pPr>
              <a:buFontTx/>
              <a:buNone/>
            </a:pPr>
            <a:r>
              <a:rPr lang="en-US" sz="2400" dirty="0"/>
              <a:t>In a nutshell:</a:t>
            </a:r>
          </a:p>
          <a:p>
            <a:r>
              <a:rPr lang="en-US" sz="2400" dirty="0" err="1"/>
              <a:t>PortLand</a:t>
            </a:r>
            <a:r>
              <a:rPr lang="en-US" sz="2400" dirty="0"/>
              <a:t> is a single “logical layer 2” data center network fabric that scales to millions of endpoints</a:t>
            </a:r>
          </a:p>
          <a:p>
            <a:r>
              <a:rPr lang="en-US" sz="2400" dirty="0" err="1"/>
              <a:t>PortLand</a:t>
            </a:r>
            <a:r>
              <a:rPr lang="en-US" sz="2400" dirty="0"/>
              <a:t> internally separates host identity from host location</a:t>
            </a:r>
            <a:endParaRPr lang="en-US" sz="2400" dirty="0" smtClean="0"/>
          </a:p>
          <a:p>
            <a:pPr lvl="1"/>
            <a:r>
              <a:rPr lang="en-US" sz="2400" dirty="0" smtClean="0"/>
              <a:t>uses </a:t>
            </a:r>
            <a:r>
              <a:rPr lang="en-US" sz="2400" dirty="0"/>
              <a:t>IP address as host identifier</a:t>
            </a:r>
          </a:p>
          <a:p>
            <a:pPr lvl="1"/>
            <a:r>
              <a:rPr lang="en-US" sz="2400" dirty="0"/>
              <a:t>introduces “Pseudo MAC” (PMAC) addresses internally to encode endpoint location</a:t>
            </a:r>
          </a:p>
          <a:p>
            <a:r>
              <a:rPr lang="en-US" sz="2400" dirty="0" err="1"/>
              <a:t>PortLand</a:t>
            </a:r>
            <a:r>
              <a:rPr lang="en-US" sz="2400" dirty="0"/>
              <a:t> runs on commodity switch hardware with unmodified hosts</a:t>
            </a:r>
          </a:p>
        </p:txBody>
      </p:sp>
      <p:sp>
        <p:nvSpPr>
          <p:cNvPr id="32773" name="Slide Number Placeholder 3"/>
          <p:cNvSpPr>
            <a:spLocks noGrp="1"/>
          </p:cNvSpPr>
          <p:nvPr>
            <p:ph type="sldNum" sz="quarter" idx="10"/>
          </p:nvPr>
        </p:nvSpPr>
        <p:spPr>
          <a:noFill/>
        </p:spPr>
        <p:txBody>
          <a:bodyPr/>
          <a:lstStyle/>
          <a:p>
            <a:fld id="{938D3DC8-8C78-E944-BC08-B4DEBBB7FCD9}"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152400"/>
            <a:ext cx="7772400" cy="1143000"/>
          </a:xfrm>
        </p:spPr>
        <p:txBody>
          <a:bodyPr/>
          <a:lstStyle/>
          <a:p>
            <a:r>
              <a:rPr lang="en-US" sz="3200"/>
              <a:t>Design Goals for Network Fabric</a:t>
            </a:r>
            <a:endParaRPr lang="en-US" sz="3600"/>
          </a:p>
        </p:txBody>
      </p:sp>
      <p:sp>
        <p:nvSpPr>
          <p:cNvPr id="703491" name="Rectangle 3"/>
          <p:cNvSpPr>
            <a:spLocks noGrp="1" noChangeArrowheads="1"/>
          </p:cNvSpPr>
          <p:nvPr>
            <p:ph type="body" idx="1"/>
          </p:nvPr>
        </p:nvSpPr>
        <p:spPr>
          <a:xfrm>
            <a:off x="762000" y="1066800"/>
            <a:ext cx="7772400" cy="4648200"/>
          </a:xfrm>
        </p:spPr>
        <p:txBody>
          <a:bodyPr>
            <a:noAutofit/>
          </a:bodyPr>
          <a:lstStyle/>
          <a:p>
            <a:pPr>
              <a:buFontTx/>
              <a:buNone/>
            </a:pPr>
            <a:r>
              <a:rPr lang="en-US" sz="2400" dirty="0">
                <a:solidFill>
                  <a:srgbClr val="000000"/>
                </a:solidFill>
              </a:rPr>
              <a:t>Support for Agility!</a:t>
            </a:r>
          </a:p>
          <a:p>
            <a:r>
              <a:rPr lang="en-US" sz="2400" dirty="0">
                <a:solidFill>
                  <a:srgbClr val="000000"/>
                </a:solidFill>
              </a:rPr>
              <a:t>Easy configuration and management: plug-&amp;-play</a:t>
            </a:r>
          </a:p>
          <a:p>
            <a:r>
              <a:rPr lang="en-US" sz="2400" dirty="0">
                <a:solidFill>
                  <a:srgbClr val="000000"/>
                </a:solidFill>
              </a:rPr>
              <a:t>Fault tolerance, routing and addressing: scalability</a:t>
            </a:r>
          </a:p>
          <a:p>
            <a:r>
              <a:rPr lang="en-US" sz="2400" dirty="0">
                <a:solidFill>
                  <a:srgbClr val="000000"/>
                </a:solidFill>
              </a:rPr>
              <a:t>Commodity switch hardware: small switch state</a:t>
            </a:r>
          </a:p>
          <a:p>
            <a:r>
              <a:rPr lang="en-US" sz="2400" dirty="0">
                <a:solidFill>
                  <a:srgbClr val="000000"/>
                </a:solidFill>
              </a:rPr>
              <a:t>Virtualization support: seamless VM migration</a:t>
            </a:r>
          </a:p>
          <a:p>
            <a:pPr>
              <a:buFontTx/>
              <a:buNone/>
            </a:pPr>
            <a:endParaRPr lang="en-US" sz="2400" dirty="0" smtClean="0">
              <a:solidFill>
                <a:srgbClr val="000000"/>
              </a:solidFill>
            </a:endParaRPr>
          </a:p>
          <a:p>
            <a:pPr>
              <a:buFontTx/>
              <a:buNone/>
            </a:pPr>
            <a:endParaRPr lang="en-US" sz="2400" dirty="0">
              <a:solidFill>
                <a:srgbClr val="000000"/>
              </a:solidFill>
            </a:endParaRPr>
          </a:p>
        </p:txBody>
      </p:sp>
      <p:sp>
        <p:nvSpPr>
          <p:cNvPr id="33797" name="Slide Number Placeholder 3"/>
          <p:cNvSpPr>
            <a:spLocks noGrp="1"/>
          </p:cNvSpPr>
          <p:nvPr>
            <p:ph type="sldNum" sz="quarter" idx="10"/>
          </p:nvPr>
        </p:nvSpPr>
        <p:spPr>
          <a:noFill/>
        </p:spPr>
        <p:txBody>
          <a:bodyPr/>
          <a:lstStyle/>
          <a:p>
            <a:fld id="{7F0EEAE4-A453-1648-B083-9ABB9CDC56BF}" type="slidenum">
              <a:rPr lang="en-US"/>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Forwarding Today</a:t>
            </a:r>
            <a:endParaRPr lang="en-US" dirty="0"/>
          </a:p>
        </p:txBody>
      </p:sp>
      <p:sp>
        <p:nvSpPr>
          <p:cNvPr id="3" name="Content Placeholder 2"/>
          <p:cNvSpPr>
            <a:spLocks noGrp="1"/>
          </p:cNvSpPr>
          <p:nvPr>
            <p:ph idx="1"/>
          </p:nvPr>
        </p:nvSpPr>
        <p:spPr/>
        <p:txBody>
          <a:bodyPr>
            <a:noAutofit/>
          </a:bodyPr>
          <a:lstStyle/>
          <a:p>
            <a:r>
              <a:rPr lang="en-US" sz="2000" dirty="0" smtClean="0">
                <a:solidFill>
                  <a:srgbClr val="000000"/>
                </a:solidFill>
              </a:rPr>
              <a:t>Layer 3 approach:</a:t>
            </a:r>
          </a:p>
          <a:p>
            <a:pPr lvl="1"/>
            <a:r>
              <a:rPr lang="en-US" sz="2000" dirty="0" smtClean="0">
                <a:solidFill>
                  <a:srgbClr val="000000"/>
                </a:solidFill>
              </a:rPr>
              <a:t>Assign IP addresses to hosts hierarchically based on their directly connected switch.</a:t>
            </a:r>
          </a:p>
          <a:p>
            <a:pPr lvl="1"/>
            <a:r>
              <a:rPr lang="en-US" sz="2000" dirty="0" smtClean="0">
                <a:solidFill>
                  <a:srgbClr val="000000"/>
                </a:solidFill>
              </a:rPr>
              <a:t>Use standard intra-domain routing protocols, </a:t>
            </a:r>
            <a:r>
              <a:rPr lang="en-US" sz="2000" dirty="0" err="1" smtClean="0">
                <a:solidFill>
                  <a:srgbClr val="000000"/>
                </a:solidFill>
              </a:rPr>
              <a:t>eg</a:t>
            </a:r>
            <a:r>
              <a:rPr lang="en-US" sz="2000" dirty="0" smtClean="0">
                <a:solidFill>
                  <a:srgbClr val="000000"/>
                </a:solidFill>
              </a:rPr>
              <a:t>. OSPF.</a:t>
            </a:r>
          </a:p>
          <a:p>
            <a:pPr lvl="1">
              <a:lnSpc>
                <a:spcPct val="80000"/>
              </a:lnSpc>
            </a:pPr>
            <a:r>
              <a:rPr lang="en-US" sz="2000" dirty="0" smtClean="0">
                <a:solidFill>
                  <a:srgbClr val="000000"/>
                </a:solidFill>
              </a:rPr>
              <a:t>Large administration overhead</a:t>
            </a:r>
          </a:p>
          <a:p>
            <a:pPr>
              <a:lnSpc>
                <a:spcPct val="80000"/>
              </a:lnSpc>
            </a:pPr>
            <a:r>
              <a:rPr lang="en-US" altLang="zh-CN" sz="2000" dirty="0" smtClean="0">
                <a:ea typeface="SimSun" pitchFamily="2" charset="-122"/>
                <a:cs typeface="SimSun" pitchFamily="2" charset="-122"/>
              </a:rPr>
              <a:t>Layer 2 approach:</a:t>
            </a:r>
          </a:p>
          <a:p>
            <a:pPr lvl="2">
              <a:lnSpc>
                <a:spcPct val="80000"/>
              </a:lnSpc>
            </a:pPr>
            <a:r>
              <a:rPr lang="en-US" altLang="zh-CN" sz="2000" dirty="0" smtClean="0">
                <a:ea typeface="SimSun" pitchFamily="2" charset="-122"/>
                <a:cs typeface="SimSun" pitchFamily="2" charset="-122"/>
              </a:rPr>
              <a:t>Forwarding on flat MAC addresses</a:t>
            </a:r>
          </a:p>
          <a:p>
            <a:pPr lvl="2">
              <a:lnSpc>
                <a:spcPct val="80000"/>
              </a:lnSpc>
            </a:pPr>
            <a:r>
              <a:rPr lang="en-US" altLang="zh-CN" sz="2000" dirty="0" smtClean="0">
                <a:ea typeface="SimSun" pitchFamily="2" charset="-122"/>
                <a:cs typeface="SimSun" pitchFamily="2" charset="-122"/>
              </a:rPr>
              <a:t>Less administrative overhead </a:t>
            </a:r>
          </a:p>
          <a:p>
            <a:pPr lvl="2">
              <a:lnSpc>
                <a:spcPct val="80000"/>
              </a:lnSpc>
            </a:pPr>
            <a:r>
              <a:rPr lang="en-US" altLang="zh-CN" sz="2000" dirty="0" smtClean="0">
                <a:ea typeface="SimSun" pitchFamily="2" charset="-122"/>
                <a:cs typeface="SimSun" pitchFamily="2" charset="-122"/>
              </a:rPr>
              <a:t>Bad scalability</a:t>
            </a:r>
          </a:p>
          <a:p>
            <a:pPr lvl="2">
              <a:lnSpc>
                <a:spcPct val="80000"/>
              </a:lnSpc>
            </a:pPr>
            <a:r>
              <a:rPr lang="en-US" altLang="zh-CN" sz="2000" dirty="0" smtClean="0">
                <a:ea typeface="SimSun" pitchFamily="2" charset="-122"/>
                <a:cs typeface="SimSun" pitchFamily="2" charset="-122"/>
              </a:rPr>
              <a:t>Low performance</a:t>
            </a:r>
          </a:p>
          <a:p>
            <a:pPr lvl="1">
              <a:lnSpc>
                <a:spcPct val="80000"/>
              </a:lnSpc>
            </a:pPr>
            <a:r>
              <a:rPr lang="en-US" altLang="zh-CN" sz="2000" dirty="0" smtClean="0">
                <a:ea typeface="SimSun" pitchFamily="2" charset="-122"/>
                <a:cs typeface="SimSun" pitchFamily="2" charset="-122"/>
              </a:rPr>
              <a:t>Middle ground between layer 2 and layer 3:</a:t>
            </a:r>
          </a:p>
          <a:p>
            <a:pPr lvl="2">
              <a:lnSpc>
                <a:spcPct val="80000"/>
              </a:lnSpc>
            </a:pPr>
            <a:r>
              <a:rPr lang="en-US" altLang="zh-CN" sz="2000" dirty="0" smtClean="0">
                <a:ea typeface="SimSun" pitchFamily="2" charset="-122"/>
                <a:cs typeface="SimSun" pitchFamily="2" charset="-122"/>
              </a:rPr>
              <a:t>VLAN</a:t>
            </a:r>
          </a:p>
          <a:p>
            <a:pPr lvl="2">
              <a:lnSpc>
                <a:spcPct val="80000"/>
              </a:lnSpc>
            </a:pPr>
            <a:r>
              <a:rPr lang="en-US" altLang="zh-CN" sz="2000" dirty="0" smtClean="0">
                <a:ea typeface="SimSun" pitchFamily="2" charset="-122"/>
                <a:cs typeface="SimSun" pitchFamily="2" charset="-122"/>
              </a:rPr>
              <a:t>Feasible for smaller scale  topologies</a:t>
            </a:r>
          </a:p>
          <a:p>
            <a:pPr lvl="2">
              <a:lnSpc>
                <a:spcPct val="80000"/>
              </a:lnSpc>
            </a:pPr>
            <a:r>
              <a:rPr lang="en-US" altLang="zh-CN" sz="2000" dirty="0" smtClean="0">
                <a:ea typeface="SimSun" pitchFamily="2" charset="-122"/>
                <a:cs typeface="SimSun" pitchFamily="2" charset="-122"/>
              </a:rPr>
              <a:t>Resource partition problem</a:t>
            </a:r>
          </a:p>
          <a:p>
            <a:pPr lvl="1"/>
            <a:endParaRPr lang="en-US" sz="2000" dirty="0" smtClean="0">
              <a:solidFill>
                <a:srgbClr val="000000"/>
              </a:solidFill>
            </a:endParaRP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due to Virtualization</a:t>
            </a:r>
            <a:endParaRPr lang="en-US" dirty="0"/>
          </a:p>
        </p:txBody>
      </p:sp>
      <p:sp>
        <p:nvSpPr>
          <p:cNvPr id="3" name="Content Placeholder 2"/>
          <p:cNvSpPr>
            <a:spLocks noGrp="1"/>
          </p:cNvSpPr>
          <p:nvPr>
            <p:ph idx="1"/>
          </p:nvPr>
        </p:nvSpPr>
        <p:spPr/>
        <p:txBody>
          <a:bodyPr>
            <a:normAutofit/>
          </a:bodyPr>
          <a:lstStyle/>
          <a:p>
            <a:pPr>
              <a:lnSpc>
                <a:spcPct val="80000"/>
              </a:lnSpc>
            </a:pPr>
            <a:r>
              <a:rPr lang="en-US" altLang="zh-CN" sz="2400" dirty="0" smtClean="0">
                <a:ea typeface="SimSun" pitchFamily="2" charset="-122"/>
                <a:cs typeface="SimSun" pitchFamily="2" charset="-122"/>
              </a:rPr>
              <a:t>End host virtualization:</a:t>
            </a:r>
          </a:p>
          <a:p>
            <a:pPr lvl="1">
              <a:lnSpc>
                <a:spcPct val="80000"/>
              </a:lnSpc>
            </a:pPr>
            <a:r>
              <a:rPr lang="en-US" altLang="zh-CN" sz="2400" dirty="0" smtClean="0">
                <a:ea typeface="SimSun" pitchFamily="2" charset="-122"/>
                <a:cs typeface="SimSun" pitchFamily="2" charset="-122"/>
              </a:rPr>
              <a:t>Needs to support large addresses and VM migrations</a:t>
            </a:r>
          </a:p>
          <a:p>
            <a:pPr lvl="1">
              <a:lnSpc>
                <a:spcPct val="80000"/>
              </a:lnSpc>
            </a:pPr>
            <a:r>
              <a:rPr lang="en-US" altLang="zh-CN" sz="2400" dirty="0" smtClean="0">
                <a:ea typeface="SimSun" pitchFamily="2" charset="-122"/>
                <a:cs typeface="SimSun" pitchFamily="2" charset="-122"/>
              </a:rPr>
              <a:t>In layer 3 fabric, migrating the VM to a different switch changes </a:t>
            </a:r>
            <a:r>
              <a:rPr lang="en-US" altLang="zh-CN" sz="2400" dirty="0" err="1" smtClean="0">
                <a:ea typeface="SimSun" pitchFamily="2" charset="-122"/>
                <a:cs typeface="SimSun" pitchFamily="2" charset="-122"/>
              </a:rPr>
              <a:t>VM’s</a:t>
            </a:r>
            <a:r>
              <a:rPr lang="en-US" altLang="zh-CN" sz="2400" dirty="0" smtClean="0">
                <a:ea typeface="SimSun" pitchFamily="2" charset="-122"/>
                <a:cs typeface="SimSun" pitchFamily="2" charset="-122"/>
              </a:rPr>
              <a:t> IP address</a:t>
            </a:r>
          </a:p>
          <a:p>
            <a:pPr lvl="1">
              <a:lnSpc>
                <a:spcPct val="80000"/>
              </a:lnSpc>
            </a:pPr>
            <a:r>
              <a:rPr lang="en-US" altLang="zh-CN" sz="2400" dirty="0" smtClean="0">
                <a:ea typeface="SimSun" pitchFamily="2" charset="-122"/>
                <a:cs typeface="SimSun" pitchFamily="2" charset="-122"/>
              </a:rPr>
              <a:t>In layer 2 fabric, migrating VM incurs scaling ARP and performing routing/forwarding on millions of flat MAC addresses.</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3"/>
          <a:srcRect/>
          <a:stretch>
            <a:fillRect/>
          </a:stretch>
        </p:blipFill>
        <p:spPr bwMode="auto">
          <a:xfrm>
            <a:off x="533400" y="3373291"/>
            <a:ext cx="8229600" cy="3200400"/>
          </a:xfrm>
          <a:prstGeom prst="rect">
            <a:avLst/>
          </a:prstGeom>
          <a:noFill/>
          <a:ln w="9525">
            <a:noFill/>
            <a:miter lim="800000"/>
            <a:headEnd/>
            <a:tailEnd/>
          </a:ln>
        </p:spPr>
      </p:pic>
      <p:sp>
        <p:nvSpPr>
          <p:cNvPr id="19459" name="Rectangle 2"/>
          <p:cNvSpPr>
            <a:spLocks noGrp="1" noChangeArrowheads="1"/>
          </p:cNvSpPr>
          <p:nvPr>
            <p:ph type="title"/>
          </p:nvPr>
        </p:nvSpPr>
        <p:spPr>
          <a:xfrm>
            <a:off x="685800" y="228600"/>
            <a:ext cx="7772400" cy="838200"/>
          </a:xfrm>
        </p:spPr>
        <p:txBody>
          <a:bodyPr>
            <a:normAutofit/>
          </a:bodyPr>
          <a:lstStyle/>
          <a:p>
            <a:r>
              <a:rPr lang="en-US" sz="3600" dirty="0" smtClean="0"/>
              <a:t>Background: Fat</a:t>
            </a:r>
            <a:r>
              <a:rPr lang="en-US" sz="3600" dirty="0"/>
              <a:t>-</a:t>
            </a:r>
            <a:r>
              <a:rPr lang="en-US" sz="3600" dirty="0" smtClean="0"/>
              <a:t>Tree</a:t>
            </a:r>
            <a:endParaRPr lang="en-US" sz="3600" dirty="0"/>
          </a:p>
        </p:txBody>
      </p:sp>
      <p:sp>
        <p:nvSpPr>
          <p:cNvPr id="19460" name="Rectangle 3"/>
          <p:cNvSpPr>
            <a:spLocks noGrp="1" noChangeArrowheads="1"/>
          </p:cNvSpPr>
          <p:nvPr>
            <p:ph type="body" idx="1"/>
          </p:nvPr>
        </p:nvSpPr>
        <p:spPr>
          <a:xfrm>
            <a:off x="609600" y="1066800"/>
            <a:ext cx="8382000" cy="1600200"/>
          </a:xfrm>
        </p:spPr>
        <p:txBody>
          <a:bodyPr>
            <a:noAutofit/>
          </a:bodyPr>
          <a:lstStyle/>
          <a:p>
            <a:pPr eaLnBrk="1" hangingPunct="1">
              <a:lnSpc>
                <a:spcPct val="80000"/>
              </a:lnSpc>
            </a:pPr>
            <a:r>
              <a:rPr lang="en-US" altLang="zh-CN" sz="1800" dirty="0">
                <a:solidFill>
                  <a:srgbClr val="000000"/>
                </a:solidFill>
                <a:ea typeface="SimSun" pitchFamily="2" charset="-122"/>
                <a:cs typeface="SimSun" pitchFamily="2" charset="-122"/>
              </a:rPr>
              <a:t>Inter-connect racks (of servers) using a fat-tree topology</a:t>
            </a:r>
          </a:p>
          <a:p>
            <a:pPr eaLnBrk="1" hangingPunct="1">
              <a:lnSpc>
                <a:spcPct val="80000"/>
              </a:lnSpc>
            </a:pPr>
            <a:r>
              <a:rPr lang="en-US" altLang="zh-CN" sz="1800" dirty="0">
                <a:solidFill>
                  <a:srgbClr val="000000"/>
                </a:solidFill>
                <a:ea typeface="SimSun" pitchFamily="2" charset="-122"/>
                <a:cs typeface="SimSun" pitchFamily="2" charset="-122"/>
              </a:rPr>
              <a:t>Fat-Tree: a special type of </a:t>
            </a:r>
            <a:r>
              <a:rPr lang="en-US" altLang="zh-CN" sz="1800" dirty="0" err="1">
                <a:solidFill>
                  <a:srgbClr val="000000"/>
                </a:solidFill>
                <a:ea typeface="SimSun" pitchFamily="2" charset="-122"/>
                <a:cs typeface="SimSun" pitchFamily="2" charset="-122"/>
              </a:rPr>
              <a:t>Clos</a:t>
            </a:r>
            <a:r>
              <a:rPr lang="en-US" altLang="zh-CN" sz="1800" dirty="0">
                <a:solidFill>
                  <a:srgbClr val="000000"/>
                </a:solidFill>
                <a:ea typeface="SimSun" pitchFamily="2" charset="-122"/>
                <a:cs typeface="SimSun" pitchFamily="2" charset="-122"/>
              </a:rPr>
              <a:t> Networks (after C. </a:t>
            </a:r>
            <a:r>
              <a:rPr lang="en-US" altLang="zh-CN" sz="1800" dirty="0" err="1">
                <a:solidFill>
                  <a:srgbClr val="000000"/>
                </a:solidFill>
                <a:ea typeface="SimSun" pitchFamily="2" charset="-122"/>
                <a:cs typeface="SimSun" pitchFamily="2" charset="-122"/>
              </a:rPr>
              <a:t>Clos</a:t>
            </a:r>
            <a:r>
              <a:rPr lang="en-US" altLang="zh-CN" sz="1800" dirty="0">
                <a:solidFill>
                  <a:srgbClr val="000000"/>
                </a:solidFill>
                <a:ea typeface="SimSun" pitchFamily="2" charset="-122"/>
                <a:cs typeface="SimSun" pitchFamily="2" charset="-122"/>
              </a:rPr>
              <a:t>)</a:t>
            </a:r>
          </a:p>
          <a:p>
            <a:pPr lvl="1" eaLnBrk="1" hangingPunct="1">
              <a:lnSpc>
                <a:spcPct val="80000"/>
              </a:lnSpc>
              <a:buFontTx/>
              <a:buNone/>
            </a:pPr>
            <a:r>
              <a:rPr lang="en-US" altLang="zh-CN" sz="1800" dirty="0">
                <a:solidFill>
                  <a:srgbClr val="000000"/>
                </a:solidFill>
                <a:ea typeface="SimSun" pitchFamily="2" charset="-122"/>
                <a:cs typeface="SimSun" pitchFamily="2" charset="-122"/>
              </a:rPr>
              <a:t>K-</a:t>
            </a:r>
            <a:r>
              <a:rPr lang="en-US" altLang="zh-CN" sz="1800" dirty="0" err="1">
                <a:solidFill>
                  <a:srgbClr val="000000"/>
                </a:solidFill>
                <a:ea typeface="SimSun" pitchFamily="2" charset="-122"/>
                <a:cs typeface="SimSun" pitchFamily="2" charset="-122"/>
              </a:rPr>
              <a:t>ary</a:t>
            </a:r>
            <a:r>
              <a:rPr lang="en-US" altLang="zh-CN" sz="1800" dirty="0">
                <a:solidFill>
                  <a:srgbClr val="000000"/>
                </a:solidFill>
                <a:ea typeface="SimSun" pitchFamily="2" charset="-122"/>
                <a:cs typeface="SimSun" pitchFamily="2" charset="-122"/>
              </a:rPr>
              <a:t> fat tree: three-layer topology (edge, aggregation and core)</a:t>
            </a:r>
          </a:p>
          <a:p>
            <a:pPr lvl="1" eaLnBrk="1" hangingPunct="1">
              <a:lnSpc>
                <a:spcPct val="80000"/>
              </a:lnSpc>
            </a:pPr>
            <a:r>
              <a:rPr lang="en-US" altLang="zh-CN" sz="1800" dirty="0">
                <a:solidFill>
                  <a:srgbClr val="000000"/>
                </a:solidFill>
                <a:ea typeface="SimSun" pitchFamily="2" charset="-122"/>
                <a:cs typeface="SimSun" pitchFamily="2" charset="-122"/>
              </a:rPr>
              <a:t>each pod consists of (k/2)</a:t>
            </a:r>
            <a:r>
              <a:rPr lang="en-US" altLang="zh-CN" sz="1800" baseline="30000" dirty="0">
                <a:solidFill>
                  <a:srgbClr val="000000"/>
                </a:solidFill>
                <a:ea typeface="SimSun" pitchFamily="2" charset="-122"/>
                <a:cs typeface="SimSun" pitchFamily="2" charset="-122"/>
              </a:rPr>
              <a:t>2</a:t>
            </a:r>
            <a:r>
              <a:rPr lang="en-US" altLang="zh-CN" sz="1800" dirty="0">
                <a:solidFill>
                  <a:srgbClr val="000000"/>
                </a:solidFill>
                <a:ea typeface="SimSun" pitchFamily="2" charset="-122"/>
                <a:cs typeface="SimSun" pitchFamily="2" charset="-122"/>
              </a:rPr>
              <a:t> servers &amp; 2 layers of k/2 </a:t>
            </a:r>
            <a:r>
              <a:rPr lang="en-US" altLang="zh-CN" sz="1800" dirty="0" err="1">
                <a:solidFill>
                  <a:srgbClr val="000000"/>
                </a:solidFill>
                <a:ea typeface="SimSun" pitchFamily="2" charset="-122"/>
                <a:cs typeface="SimSun" pitchFamily="2" charset="-122"/>
              </a:rPr>
              <a:t>k</a:t>
            </a:r>
            <a:r>
              <a:rPr lang="en-US" altLang="zh-CN" sz="1800" dirty="0">
                <a:solidFill>
                  <a:srgbClr val="000000"/>
                </a:solidFill>
                <a:ea typeface="SimSun" pitchFamily="2" charset="-122"/>
                <a:cs typeface="SimSun" pitchFamily="2" charset="-122"/>
              </a:rPr>
              <a:t>-port switches</a:t>
            </a:r>
          </a:p>
          <a:p>
            <a:pPr lvl="1" eaLnBrk="1" hangingPunct="1">
              <a:lnSpc>
                <a:spcPct val="80000"/>
              </a:lnSpc>
            </a:pPr>
            <a:r>
              <a:rPr lang="en-US" altLang="zh-CN" sz="1800" dirty="0">
                <a:solidFill>
                  <a:srgbClr val="000000"/>
                </a:solidFill>
                <a:ea typeface="SimSun" pitchFamily="2" charset="-122"/>
                <a:cs typeface="SimSun" pitchFamily="2" charset="-122"/>
              </a:rPr>
              <a:t>each edge switch connects to k/2 servers &amp; k/2 </a:t>
            </a:r>
            <a:r>
              <a:rPr lang="en-US" altLang="zh-CN" sz="1800" dirty="0" err="1">
                <a:solidFill>
                  <a:srgbClr val="000000"/>
                </a:solidFill>
                <a:ea typeface="SimSun" pitchFamily="2" charset="-122"/>
                <a:cs typeface="SimSun" pitchFamily="2" charset="-122"/>
              </a:rPr>
              <a:t>aggr</a:t>
            </a:r>
            <a:r>
              <a:rPr lang="en-US" altLang="zh-CN" sz="1800" dirty="0">
                <a:solidFill>
                  <a:srgbClr val="000000"/>
                </a:solidFill>
                <a:ea typeface="SimSun" pitchFamily="2" charset="-122"/>
                <a:cs typeface="SimSun" pitchFamily="2" charset="-122"/>
              </a:rPr>
              <a:t>. switches </a:t>
            </a:r>
          </a:p>
          <a:p>
            <a:pPr lvl="1" eaLnBrk="1" hangingPunct="1">
              <a:lnSpc>
                <a:spcPct val="80000"/>
              </a:lnSpc>
            </a:pPr>
            <a:r>
              <a:rPr lang="en-US" sz="1800" dirty="0">
                <a:solidFill>
                  <a:srgbClr val="000000"/>
                </a:solidFill>
                <a:ea typeface="SimSun" pitchFamily="2" charset="-122"/>
                <a:cs typeface="SimSun" pitchFamily="2" charset="-122"/>
              </a:rPr>
              <a:t>each </a:t>
            </a:r>
            <a:r>
              <a:rPr lang="en-US" sz="1800" dirty="0" err="1">
                <a:solidFill>
                  <a:srgbClr val="000000"/>
                </a:solidFill>
                <a:ea typeface="SimSun" pitchFamily="2" charset="-122"/>
                <a:cs typeface="SimSun" pitchFamily="2" charset="-122"/>
              </a:rPr>
              <a:t>aggr</a:t>
            </a:r>
            <a:r>
              <a:rPr lang="en-US" sz="1800" dirty="0">
                <a:solidFill>
                  <a:srgbClr val="000000"/>
                </a:solidFill>
                <a:ea typeface="SimSun" pitchFamily="2" charset="-122"/>
                <a:cs typeface="SimSun" pitchFamily="2" charset="-122"/>
              </a:rPr>
              <a:t>. switch connects to k/2 edge &amp; k/2 core switches</a:t>
            </a:r>
          </a:p>
          <a:p>
            <a:pPr lvl="1" eaLnBrk="1" hangingPunct="1">
              <a:lnSpc>
                <a:spcPct val="80000"/>
              </a:lnSpc>
            </a:pPr>
            <a:r>
              <a:rPr lang="en-US" sz="1800" dirty="0">
                <a:solidFill>
                  <a:srgbClr val="000000"/>
                </a:solidFill>
                <a:ea typeface="SimSun" pitchFamily="2" charset="-122"/>
                <a:cs typeface="SimSun" pitchFamily="2" charset="-122"/>
              </a:rPr>
              <a:t>(k/2)</a:t>
            </a:r>
            <a:r>
              <a:rPr lang="en-US" sz="1800" baseline="30000" dirty="0">
                <a:solidFill>
                  <a:srgbClr val="000000"/>
                </a:solidFill>
                <a:ea typeface="SimSun" pitchFamily="2" charset="-122"/>
                <a:cs typeface="SimSun" pitchFamily="2" charset="-122"/>
              </a:rPr>
              <a:t>2</a:t>
            </a:r>
            <a:r>
              <a:rPr lang="en-US" sz="1800" dirty="0">
                <a:solidFill>
                  <a:srgbClr val="000000"/>
                </a:solidFill>
                <a:ea typeface="SimSun" pitchFamily="2" charset="-122"/>
                <a:cs typeface="SimSun" pitchFamily="2" charset="-122"/>
              </a:rPr>
              <a:t> core switches: each connects to </a:t>
            </a:r>
            <a:r>
              <a:rPr lang="en-US" sz="1800" dirty="0" err="1">
                <a:solidFill>
                  <a:srgbClr val="000000"/>
                </a:solidFill>
                <a:ea typeface="SimSun" pitchFamily="2" charset="-122"/>
                <a:cs typeface="SimSun" pitchFamily="2" charset="-122"/>
              </a:rPr>
              <a:t>k</a:t>
            </a:r>
            <a:r>
              <a:rPr lang="en-US" sz="1800" dirty="0">
                <a:solidFill>
                  <a:srgbClr val="000000"/>
                </a:solidFill>
                <a:ea typeface="SimSun" pitchFamily="2" charset="-122"/>
                <a:cs typeface="SimSun" pitchFamily="2" charset="-122"/>
              </a:rPr>
              <a:t> pods</a:t>
            </a:r>
            <a:endParaRPr lang="en-US" sz="1800" dirty="0">
              <a:solidFill>
                <a:srgbClr val="000000"/>
              </a:solidFill>
            </a:endParaRPr>
          </a:p>
        </p:txBody>
      </p:sp>
      <p:sp>
        <p:nvSpPr>
          <p:cNvPr id="19461" name="Rectangle 11"/>
          <p:cNvSpPr>
            <a:spLocks noChangeArrowheads="1"/>
          </p:cNvSpPr>
          <p:nvPr/>
        </p:nvSpPr>
        <p:spPr bwMode="auto">
          <a:xfrm>
            <a:off x="290513" y="3505200"/>
            <a:ext cx="1190625" cy="646113"/>
          </a:xfrm>
          <a:prstGeom prst="rect">
            <a:avLst/>
          </a:prstGeom>
          <a:noFill/>
          <a:ln w="9525">
            <a:noFill/>
            <a:miter lim="800000"/>
            <a:headEnd/>
            <a:tailEnd/>
          </a:ln>
        </p:spPr>
        <p:txBody>
          <a:bodyPr wrap="none">
            <a:prstTxWarp prst="textNoShape">
              <a:avLst/>
            </a:prstTxWarp>
            <a:spAutoFit/>
          </a:bodyPr>
          <a:lstStyle/>
          <a:p>
            <a:r>
              <a:rPr lang="en-US" altLang="zh-CN" sz="1800">
                <a:ea typeface="SimSun" pitchFamily="2" charset="-122"/>
                <a:cs typeface="SimSun" pitchFamily="2" charset="-122"/>
              </a:rPr>
              <a:t>Fat-tree </a:t>
            </a:r>
          </a:p>
          <a:p>
            <a:r>
              <a:rPr lang="en-US" altLang="zh-CN" sz="1800">
                <a:ea typeface="SimSun" pitchFamily="2" charset="-122"/>
                <a:cs typeface="SimSun" pitchFamily="2" charset="-122"/>
              </a:rPr>
              <a:t>with K=2</a:t>
            </a:r>
          </a:p>
        </p:txBody>
      </p:sp>
      <p:sp>
        <p:nvSpPr>
          <p:cNvPr id="19463" name="Slide Number Placeholder 3"/>
          <p:cNvSpPr>
            <a:spLocks noGrp="1"/>
          </p:cNvSpPr>
          <p:nvPr>
            <p:ph type="sldNum" sz="quarter" idx="10"/>
          </p:nvPr>
        </p:nvSpPr>
        <p:spPr>
          <a:noFill/>
        </p:spPr>
        <p:txBody>
          <a:bodyPr/>
          <a:lstStyle/>
          <a:p>
            <a:fld id="{E4D38EF3-6A19-1944-934A-9CAA3F3535AB}"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4" descr="fat tree"/>
          <p:cNvPicPr>
            <a:picLocks noChangeAspect="1" noChangeArrowheads="1"/>
          </p:cNvPicPr>
          <p:nvPr/>
        </p:nvPicPr>
        <p:blipFill>
          <a:blip r:embed="rId3"/>
          <a:srcRect/>
          <a:stretch>
            <a:fillRect/>
          </a:stretch>
        </p:blipFill>
        <p:spPr bwMode="auto">
          <a:xfrm>
            <a:off x="1295400" y="2971800"/>
            <a:ext cx="6705600" cy="3352800"/>
          </a:xfrm>
          <a:prstGeom prst="rect">
            <a:avLst/>
          </a:prstGeom>
          <a:noFill/>
          <a:ln w="9525">
            <a:noFill/>
            <a:miter lim="800000"/>
            <a:headEnd/>
            <a:tailEnd/>
          </a:ln>
        </p:spPr>
      </p:pic>
      <p:sp>
        <p:nvSpPr>
          <p:cNvPr id="20483" name="Rectangle 2"/>
          <p:cNvSpPr>
            <a:spLocks noGrp="1" noChangeArrowheads="1"/>
          </p:cNvSpPr>
          <p:nvPr>
            <p:ph type="title"/>
          </p:nvPr>
        </p:nvSpPr>
        <p:spPr>
          <a:xfrm>
            <a:off x="685800" y="228600"/>
            <a:ext cx="7772400" cy="838200"/>
          </a:xfrm>
        </p:spPr>
        <p:txBody>
          <a:bodyPr/>
          <a:lstStyle/>
          <a:p>
            <a:r>
              <a:rPr lang="en-US" sz="3600" dirty="0" smtClean="0"/>
              <a:t>Why?</a:t>
            </a:r>
            <a:endParaRPr lang="en-US" sz="3600" dirty="0"/>
          </a:p>
        </p:txBody>
      </p:sp>
      <p:sp>
        <p:nvSpPr>
          <p:cNvPr id="704515" name="Rectangle 3"/>
          <p:cNvSpPr>
            <a:spLocks noGrp="1" noChangeArrowheads="1"/>
          </p:cNvSpPr>
          <p:nvPr>
            <p:ph type="body" idx="1"/>
          </p:nvPr>
        </p:nvSpPr>
        <p:spPr>
          <a:xfrm>
            <a:off x="609600" y="1066800"/>
            <a:ext cx="8305800" cy="1600200"/>
          </a:xfrm>
        </p:spPr>
        <p:txBody>
          <a:bodyPr>
            <a:noAutofit/>
          </a:bodyPr>
          <a:lstStyle/>
          <a:p>
            <a:pPr eaLnBrk="1" hangingPunct="1">
              <a:lnSpc>
                <a:spcPct val="80000"/>
              </a:lnSpc>
            </a:pPr>
            <a:r>
              <a:rPr lang="en-US" altLang="zh-CN" sz="1800" dirty="0">
                <a:solidFill>
                  <a:srgbClr val="000000"/>
                </a:solidFill>
                <a:ea typeface="SimSun" pitchFamily="2" charset="-122"/>
                <a:cs typeface="SimSun" pitchFamily="2" charset="-122"/>
              </a:rPr>
              <a:t>Why Fat-Tree?</a:t>
            </a:r>
          </a:p>
          <a:p>
            <a:pPr lvl="1" eaLnBrk="1" hangingPunct="1">
              <a:lnSpc>
                <a:spcPct val="80000"/>
              </a:lnSpc>
            </a:pPr>
            <a:r>
              <a:rPr lang="en-US" altLang="zh-CN" sz="1800" dirty="0">
                <a:solidFill>
                  <a:srgbClr val="000000"/>
                </a:solidFill>
                <a:ea typeface="SimSun" pitchFamily="2" charset="-122"/>
                <a:cs typeface="SimSun" pitchFamily="2" charset="-122"/>
              </a:rPr>
              <a:t>Fat tree has identical bandwidth at any bisections</a:t>
            </a:r>
          </a:p>
          <a:p>
            <a:pPr lvl="1" eaLnBrk="1" hangingPunct="1">
              <a:lnSpc>
                <a:spcPct val="80000"/>
              </a:lnSpc>
            </a:pPr>
            <a:r>
              <a:rPr lang="en-US" altLang="zh-CN" sz="1800" dirty="0">
                <a:solidFill>
                  <a:srgbClr val="000000"/>
                </a:solidFill>
                <a:ea typeface="SimSun" pitchFamily="2" charset="-122"/>
                <a:cs typeface="SimSun" pitchFamily="2" charset="-122"/>
              </a:rPr>
              <a:t>Each layer has the same aggregated bandwidth</a:t>
            </a:r>
            <a:endParaRPr lang="en-US" sz="1800" dirty="0">
              <a:solidFill>
                <a:srgbClr val="000000"/>
              </a:solidFill>
            </a:endParaRPr>
          </a:p>
          <a:p>
            <a:r>
              <a:rPr lang="en-US" sz="1800" dirty="0">
                <a:solidFill>
                  <a:srgbClr val="000000"/>
                </a:solidFill>
              </a:rPr>
              <a:t>Can be built using cheap devices with uniform capacity</a:t>
            </a:r>
          </a:p>
          <a:p>
            <a:pPr lvl="1"/>
            <a:r>
              <a:rPr lang="en-US" sz="1800" dirty="0">
                <a:solidFill>
                  <a:srgbClr val="000000"/>
                </a:solidFill>
              </a:rPr>
              <a:t>Each port supports same speed as end host</a:t>
            </a:r>
          </a:p>
          <a:p>
            <a:pPr lvl="1"/>
            <a:r>
              <a:rPr lang="en-US" sz="1800" dirty="0">
                <a:solidFill>
                  <a:srgbClr val="000000"/>
                </a:solidFill>
              </a:rPr>
              <a:t>All devices can transmit at line speed if packets are distributed uniform along available paths </a:t>
            </a:r>
          </a:p>
          <a:p>
            <a:r>
              <a:rPr lang="en-US" sz="1800" dirty="0">
                <a:solidFill>
                  <a:srgbClr val="000000"/>
                </a:solidFill>
              </a:rPr>
              <a:t>Great scalability: </a:t>
            </a:r>
            <a:r>
              <a:rPr lang="en-US" sz="1800" dirty="0" err="1">
                <a:solidFill>
                  <a:srgbClr val="000000"/>
                </a:solidFill>
              </a:rPr>
              <a:t>k</a:t>
            </a:r>
            <a:r>
              <a:rPr lang="en-US" sz="1800" dirty="0">
                <a:solidFill>
                  <a:srgbClr val="000000"/>
                </a:solidFill>
              </a:rPr>
              <a:t>-port switch supports k</a:t>
            </a:r>
            <a:r>
              <a:rPr lang="en-US" sz="1800" baseline="30000" dirty="0">
                <a:solidFill>
                  <a:srgbClr val="000000"/>
                </a:solidFill>
              </a:rPr>
              <a:t>3</a:t>
            </a:r>
            <a:r>
              <a:rPr lang="en-US" sz="1800" dirty="0">
                <a:solidFill>
                  <a:srgbClr val="000000"/>
                </a:solidFill>
              </a:rPr>
              <a:t>/4 servers</a:t>
            </a:r>
          </a:p>
        </p:txBody>
      </p:sp>
      <p:sp>
        <p:nvSpPr>
          <p:cNvPr id="20485" name="Rectangle 11"/>
          <p:cNvSpPr>
            <a:spLocks noChangeArrowheads="1"/>
          </p:cNvSpPr>
          <p:nvPr/>
        </p:nvSpPr>
        <p:spPr bwMode="auto">
          <a:xfrm>
            <a:off x="1524000" y="5562600"/>
            <a:ext cx="5378450" cy="369888"/>
          </a:xfrm>
          <a:prstGeom prst="rect">
            <a:avLst/>
          </a:prstGeom>
          <a:noFill/>
          <a:ln w="9525">
            <a:noFill/>
            <a:miter lim="800000"/>
            <a:headEnd/>
            <a:tailEnd/>
          </a:ln>
        </p:spPr>
        <p:txBody>
          <a:bodyPr wrap="none">
            <a:prstTxWarp prst="textNoShape">
              <a:avLst/>
            </a:prstTxWarp>
            <a:spAutoFit/>
          </a:bodyPr>
          <a:lstStyle/>
          <a:p>
            <a:r>
              <a:rPr lang="en-US" altLang="zh-CN" sz="1800">
                <a:ea typeface="SimSun" pitchFamily="2" charset="-122"/>
                <a:cs typeface="SimSun" pitchFamily="2" charset="-122"/>
              </a:rPr>
              <a:t>Fat tree network with K = 3 supporting 54 hosts</a:t>
            </a:r>
          </a:p>
        </p:txBody>
      </p:sp>
      <p:sp>
        <p:nvSpPr>
          <p:cNvPr id="20487" name="Slide Number Placeholder 3"/>
          <p:cNvSpPr>
            <a:spLocks noGrp="1"/>
          </p:cNvSpPr>
          <p:nvPr>
            <p:ph type="sldNum" sz="quarter" idx="10"/>
          </p:nvPr>
        </p:nvSpPr>
        <p:spPr>
          <a:noFill/>
        </p:spPr>
        <p:txBody>
          <a:bodyPr/>
          <a:lstStyle/>
          <a:p>
            <a:fld id="{67412D73-A743-7945-AA8C-C0CC05D54407}"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152400"/>
            <a:ext cx="7772400" cy="990600"/>
          </a:xfrm>
        </p:spPr>
        <p:txBody>
          <a:bodyPr/>
          <a:lstStyle/>
          <a:p>
            <a:r>
              <a:rPr lang="en-US" sz="3200" dirty="0" err="1" smtClean="0"/>
              <a:t>PortLand</a:t>
            </a:r>
            <a:endParaRPr lang="en-US" sz="3600" dirty="0"/>
          </a:p>
        </p:txBody>
      </p:sp>
      <p:sp>
        <p:nvSpPr>
          <p:cNvPr id="703491" name="Rectangle 3"/>
          <p:cNvSpPr>
            <a:spLocks noGrp="1" noChangeArrowheads="1"/>
          </p:cNvSpPr>
          <p:nvPr>
            <p:ph type="body" idx="1"/>
          </p:nvPr>
        </p:nvSpPr>
        <p:spPr>
          <a:xfrm>
            <a:off x="609600" y="914400"/>
            <a:ext cx="8153400" cy="5029200"/>
          </a:xfrm>
        </p:spPr>
        <p:txBody>
          <a:bodyPr>
            <a:noAutofit/>
          </a:bodyPr>
          <a:lstStyle/>
          <a:p>
            <a:pPr>
              <a:buFontTx/>
              <a:buNone/>
            </a:pPr>
            <a:r>
              <a:rPr lang="en-US" sz="2400" dirty="0">
                <a:solidFill>
                  <a:srgbClr val="000000"/>
                </a:solidFill>
              </a:rPr>
              <a:t>Assuming: a Fat-tree network topology for DC</a:t>
            </a:r>
          </a:p>
          <a:p>
            <a:r>
              <a:rPr lang="en-US" sz="2400" dirty="0">
                <a:solidFill>
                  <a:srgbClr val="000000"/>
                </a:solidFill>
              </a:rPr>
              <a:t>Introduce “pseudo MAC addresses” to balance the pros and cons of flat- vs. topology-dependent addressing</a:t>
            </a:r>
          </a:p>
          <a:p>
            <a:r>
              <a:rPr lang="en-US" sz="2400" dirty="0" err="1">
                <a:solidFill>
                  <a:srgbClr val="000000"/>
                </a:solidFill>
              </a:rPr>
              <a:t>PMACs</a:t>
            </a:r>
            <a:r>
              <a:rPr lang="en-US" sz="2400" dirty="0">
                <a:solidFill>
                  <a:srgbClr val="000000"/>
                </a:solidFill>
              </a:rPr>
              <a:t> are “topology-dependent,” hierarchical addresses</a:t>
            </a:r>
          </a:p>
          <a:p>
            <a:pPr lvl="1"/>
            <a:r>
              <a:rPr lang="en-US" sz="2400" dirty="0">
                <a:solidFill>
                  <a:srgbClr val="000000"/>
                </a:solidFill>
              </a:rPr>
              <a:t>But used only as “host locators,” not “host identities”</a:t>
            </a:r>
          </a:p>
          <a:p>
            <a:pPr lvl="1"/>
            <a:r>
              <a:rPr lang="en-US" sz="2400" dirty="0">
                <a:solidFill>
                  <a:srgbClr val="000000"/>
                </a:solidFill>
              </a:rPr>
              <a:t>IP addresses used as “host identities” (for compatibility </a:t>
            </a:r>
            <a:r>
              <a:rPr lang="en-US" sz="2400" dirty="0" err="1">
                <a:solidFill>
                  <a:srgbClr val="000000"/>
                </a:solidFill>
              </a:rPr>
              <a:t>w</a:t>
            </a:r>
            <a:r>
              <a:rPr lang="en-US" sz="2400" dirty="0">
                <a:solidFill>
                  <a:srgbClr val="000000"/>
                </a:solidFill>
              </a:rPr>
              <a:t>/ apps)</a:t>
            </a:r>
          </a:p>
          <a:p>
            <a:r>
              <a:rPr lang="en-US" sz="2400" dirty="0">
                <a:solidFill>
                  <a:srgbClr val="000000"/>
                </a:solidFill>
              </a:rPr>
              <a:t>Pros: small switch state &amp; Seamless VM migration</a:t>
            </a:r>
          </a:p>
          <a:p>
            <a:r>
              <a:rPr lang="en-US" sz="2400" dirty="0">
                <a:solidFill>
                  <a:srgbClr val="000000"/>
                </a:solidFill>
              </a:rPr>
              <a:t>Pros: “eliminate” flooding in both data &amp; control planes</a:t>
            </a:r>
          </a:p>
          <a:p>
            <a:r>
              <a:rPr lang="en-US" sz="2400" dirty="0">
                <a:solidFill>
                  <a:srgbClr val="000000"/>
                </a:solidFill>
              </a:rPr>
              <a:t>But requires a IP-to-PMAC mapping and name resolution</a:t>
            </a:r>
          </a:p>
          <a:p>
            <a:pPr lvl="1"/>
            <a:r>
              <a:rPr lang="en-US" sz="2400" dirty="0">
                <a:solidFill>
                  <a:srgbClr val="000000"/>
                </a:solidFill>
              </a:rPr>
              <a:t> a location directory service</a:t>
            </a:r>
          </a:p>
          <a:p>
            <a:r>
              <a:rPr lang="en-US" sz="2400" dirty="0">
                <a:solidFill>
                  <a:srgbClr val="000000"/>
                </a:solidFill>
              </a:rPr>
              <a:t>And location discovery protocol &amp; fabric manager</a:t>
            </a:r>
          </a:p>
          <a:p>
            <a:pPr lvl="1"/>
            <a:r>
              <a:rPr lang="en-US" sz="2400" dirty="0">
                <a:solidFill>
                  <a:srgbClr val="000000"/>
                </a:solidFill>
              </a:rPr>
              <a:t>for support of “plug-&amp;-play”</a:t>
            </a:r>
          </a:p>
          <a:p>
            <a:endParaRPr lang="en-US" sz="2400" dirty="0">
              <a:solidFill>
                <a:srgbClr val="000000"/>
              </a:solidFill>
            </a:endParaRPr>
          </a:p>
          <a:p>
            <a:pPr>
              <a:buFontTx/>
              <a:buNone/>
            </a:pPr>
            <a:endParaRPr lang="en-US" sz="2400" dirty="0">
              <a:solidFill>
                <a:srgbClr val="000000"/>
              </a:solidFill>
            </a:endParaRPr>
          </a:p>
          <a:p>
            <a:endParaRPr lang="en-US" sz="2400" dirty="0">
              <a:solidFill>
                <a:srgbClr val="000000"/>
              </a:solidFill>
            </a:endParaRPr>
          </a:p>
          <a:p>
            <a:pPr>
              <a:buFontTx/>
              <a:buNone/>
            </a:pPr>
            <a:endParaRPr lang="en-US" sz="2400" dirty="0">
              <a:solidFill>
                <a:srgbClr val="000000"/>
              </a:solidFill>
            </a:endParaRPr>
          </a:p>
          <a:p>
            <a:endParaRPr lang="en-US" sz="2400" dirty="0">
              <a:solidFill>
                <a:srgbClr val="000000"/>
              </a:solidFill>
            </a:endParaRPr>
          </a:p>
          <a:p>
            <a:pPr>
              <a:buFontTx/>
              <a:buNone/>
            </a:pPr>
            <a:endParaRPr lang="en-US" sz="2400" dirty="0">
              <a:solidFill>
                <a:srgbClr val="000000"/>
              </a:solidFill>
            </a:endParaRPr>
          </a:p>
        </p:txBody>
      </p:sp>
      <p:sp>
        <p:nvSpPr>
          <p:cNvPr id="34821" name="Slide Number Placeholder 3"/>
          <p:cNvSpPr>
            <a:spLocks noGrp="1"/>
          </p:cNvSpPr>
          <p:nvPr>
            <p:ph type="sldNum" sz="quarter" idx="10"/>
          </p:nvPr>
        </p:nvSpPr>
        <p:spPr>
          <a:noFill/>
        </p:spPr>
        <p:txBody>
          <a:bodyPr/>
          <a:lstStyle/>
          <a:p>
            <a:fld id="{5DF3B780-0F0F-1747-ACD2-0CE4ED06E9FB}" type="slidenum">
              <a:rPr lang="en-US"/>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2.3|6.1|28.8|3.3"/>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7.3|10.4"/>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0.5|7.9"/>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6.6|12.1|19.2|0.8|17.7"/>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9"/>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5|7.9|4|2.7|7.2|1.9|7.7"/>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8|10.5|6.5|3|3|4.5"/>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4|4.5|5.7|5.3"/>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1.3|3.2|13.9|15|6.4|10"/>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9|1.7|3.7|11.1|15.1|3.5|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hwang-blue">
  <a:themeElements>
    <a:clrScheme name="">
      <a:dk1>
        <a:srgbClr val="000000"/>
      </a:dk1>
      <a:lt1>
        <a:srgbClr val="FFFFFF"/>
      </a:lt1>
      <a:dk2>
        <a:srgbClr val="000080"/>
      </a:dk2>
      <a:lt2>
        <a:srgbClr val="CCFFFF"/>
      </a:lt2>
      <a:accent1>
        <a:srgbClr val="3399FF"/>
      </a:accent1>
      <a:accent2>
        <a:srgbClr val="FFFF00"/>
      </a:accent2>
      <a:accent3>
        <a:srgbClr val="AAAAC0"/>
      </a:accent3>
      <a:accent4>
        <a:srgbClr val="DADADA"/>
      </a:accent4>
      <a:accent5>
        <a:srgbClr val="ADCAFF"/>
      </a:accent5>
      <a:accent6>
        <a:srgbClr val="E7E700"/>
      </a:accent6>
      <a:hlink>
        <a:srgbClr val="FFFF00"/>
      </a:hlink>
      <a:folHlink>
        <a:srgbClr val="969696"/>
      </a:folHlink>
    </a:clrScheme>
    <a:fontScheme name="ghwang-blu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000000"/>
          </a:solidFill>
          <a:round/>
          <a:headEnd/>
          <a:tailEnd/>
        </a:ln>
      </a:spPr>
      <a:bodyPr/>
      <a:lstStyle>
        <a:defPPr>
          <a:defRPr/>
        </a:defPPr>
      </a:lstStyle>
    </a:spDef>
    <a:lnDef>
      <a:spPr bwMode="auto">
        <a:xfrm>
          <a:off x="0" y="0"/>
          <a:ext cx="1" cy="1"/>
        </a:xfrm>
        <a:custGeom>
          <a:avLst/>
          <a:gdLst/>
          <a:ahLst/>
          <a:cxnLst/>
          <a:rect l="0" t="0" r="0" b="0"/>
          <a:pathLst/>
        </a:custGeom>
        <a:noFill/>
        <a:ln w="19050" cap="flat" cmpd="sng" algn="ctr">
          <a:solidFill>
            <a:schemeClr val="bg2"/>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00FF00"/>
            </a:solidFill>
            <a:effectLst/>
            <a:latin typeface="Times New Roman" pitchFamily="18" charset="0"/>
            <a:ea typeface="宋体" pitchFamily="2" charset="-122"/>
          </a:defRPr>
        </a:defPPr>
      </a:lstStyle>
    </a:lnDef>
  </a:objectDefaults>
  <a:extraClrSchemeLst>
    <a:extraClrScheme>
      <a:clrScheme name="ghwang-b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hwang-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hwang-blu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hwang-blu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hwang-blu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hwang-blu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hwang-blu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TotalTime>
  <Words>2901</Words>
  <Application>Microsoft Macintosh PowerPoint</Application>
  <PresentationFormat>On-screen Show (4:3)</PresentationFormat>
  <Paragraphs>317</Paragraphs>
  <Slides>27</Slides>
  <Notes>23</Notes>
  <HiddenSlides>0</HiddenSlides>
  <MMClips>0</MMClips>
  <ScaleCrop>false</ScaleCrop>
  <HeadingPairs>
    <vt:vector size="4" baseType="variant">
      <vt:variant>
        <vt:lpstr>Design Template</vt:lpstr>
      </vt:variant>
      <vt:variant>
        <vt:i4>2</vt:i4>
      </vt:variant>
      <vt:variant>
        <vt:lpstr>Slide Titles</vt:lpstr>
      </vt:variant>
      <vt:variant>
        <vt:i4>27</vt:i4>
      </vt:variant>
    </vt:vector>
  </HeadingPairs>
  <TitlesOfParts>
    <vt:vector size="29" baseType="lpstr">
      <vt:lpstr>Office Theme</vt:lpstr>
      <vt:lpstr>ghwang-blue</vt:lpstr>
      <vt:lpstr>Data Center Fabrics</vt:lpstr>
      <vt:lpstr>Slide 2</vt:lpstr>
      <vt:lpstr>PortLand: A Scalable Fault-Tolerant Layer 2 Data Center Network Fabric </vt:lpstr>
      <vt:lpstr>Design Goals for Network Fabric</vt:lpstr>
      <vt:lpstr>Forwarding Today</vt:lpstr>
      <vt:lpstr>_x0012_Requirements due to Virtualization</vt:lpstr>
      <vt:lpstr>Background: Fat-Tree</vt:lpstr>
      <vt:lpstr>Why?</vt:lpstr>
      <vt:lpstr>PortLand</vt:lpstr>
      <vt:lpstr>PMAC Addressing Scheme</vt:lpstr>
      <vt:lpstr>Location Discovery Protocol</vt:lpstr>
      <vt:lpstr>PortLand: Name Resolution</vt:lpstr>
      <vt:lpstr>PortLand: Name Resolution …</vt:lpstr>
      <vt:lpstr>PortLand: Fabric Manager</vt:lpstr>
      <vt:lpstr>Loop-free Forwarding  and Fault-Tolerant Routing</vt:lpstr>
      <vt:lpstr>Slide 16</vt:lpstr>
      <vt:lpstr>Current solutions for increasing data center network bandwidth  </vt:lpstr>
      <vt:lpstr>An alternative: hybrid packet/circuit switched data center network</vt:lpstr>
      <vt:lpstr>Optical circuit switching v.s.     Electrical packet switching</vt:lpstr>
      <vt:lpstr>Optical circuit switching is promising despite slow switching time </vt:lpstr>
      <vt:lpstr>Hybrid packet/circuit switched  network architecture</vt:lpstr>
      <vt:lpstr>Design requirements</vt:lpstr>
      <vt:lpstr>c-Through (a specific design)</vt:lpstr>
      <vt:lpstr>c-Through - traffic demand estimation  and traffic batching</vt:lpstr>
      <vt:lpstr>c-Through - optical circuit configuration</vt:lpstr>
      <vt:lpstr>c-Through - traffic de-multiplexing</vt:lpstr>
      <vt:lpstr>FAT-Tree: Special Routing</vt:lpstr>
    </vt:vector>
  </TitlesOfParts>
  <Company>UW-Madison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Fabrics</dc:title>
  <dc:creator>Aditya Akella</dc:creator>
  <cp:lastModifiedBy>Aditya Akella</cp:lastModifiedBy>
  <cp:revision>7</cp:revision>
  <dcterms:created xsi:type="dcterms:W3CDTF">2012-10-12T10:51:37Z</dcterms:created>
  <dcterms:modified xsi:type="dcterms:W3CDTF">2012-10-12T14:30:04Z</dcterms:modified>
</cp:coreProperties>
</file>