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notesSlides/notesSlide5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4"/>
  </p:notesMasterIdLst>
  <p:sldIdLst>
    <p:sldId id="338" r:id="rId2"/>
    <p:sldId id="339" r:id="rId3"/>
    <p:sldId id="256" r:id="rId4"/>
    <p:sldId id="257" r:id="rId5"/>
    <p:sldId id="258" r:id="rId6"/>
    <p:sldId id="259" r:id="rId7"/>
    <p:sldId id="296" r:id="rId8"/>
    <p:sldId id="261" r:id="rId9"/>
    <p:sldId id="292" r:id="rId10"/>
    <p:sldId id="285" r:id="rId11"/>
    <p:sldId id="289" r:id="rId12"/>
    <p:sldId id="290" r:id="rId13"/>
    <p:sldId id="276" r:id="rId14"/>
    <p:sldId id="267" r:id="rId15"/>
    <p:sldId id="268" r:id="rId16"/>
    <p:sldId id="269" r:id="rId17"/>
    <p:sldId id="295" r:id="rId18"/>
    <p:sldId id="280" r:id="rId19"/>
    <p:sldId id="271" r:id="rId20"/>
    <p:sldId id="294" r:id="rId21"/>
    <p:sldId id="260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99"/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421" autoAdjust="0"/>
    <p:restoredTop sz="86022" autoAdjust="0"/>
  </p:normalViewPr>
  <p:slideViewPr>
    <p:cSldViewPr>
      <p:cViewPr varScale="1">
        <p:scale>
          <a:sx n="102" d="100"/>
          <a:sy n="102" d="100"/>
        </p:scale>
        <p:origin x="-11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493D-56D0-43DF-88C6-7D9524355D1F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3B35-147C-46A3-B2E8-0275D52FB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</a:t>
            </a:r>
            <a:r>
              <a:rPr lang="en-US" baseline="0" dirty="0" smtClean="0"/>
              <a:t> the issue of invalid state manipulations is more complex for middleboxes than in SDN.  The state in even a single middlebox can be inconsistent.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We are witnessing new models of middlebox deployment within the context of data centers.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Software-defined</a:t>
            </a:r>
            <a:r>
              <a:rPr lang="en-US" baseline="0" dirty="0" smtClean="0"/>
              <a:t> data center means the details are abstracted away and control of compute, network, and storage has been pushed to layers of software.</a:t>
            </a:r>
          </a:p>
          <a:p>
            <a:endParaRPr lang="en-US" dirty="0" smtClean="0"/>
          </a:p>
          <a:p>
            <a:r>
              <a:rPr lang="en-US" dirty="0" smtClean="0"/>
              <a:t>You’ll hear about </a:t>
            </a:r>
            <a:r>
              <a:rPr lang="en-US" dirty="0" err="1" smtClean="0"/>
              <a:t>LIve</a:t>
            </a:r>
            <a:r>
              <a:rPr lang="en-US" baseline="0" dirty="0" smtClean="0"/>
              <a:t> Migration of an Entire network at the end of this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solution you may be thinking about is to simply clone the VM.  These mechanism is in fact sufficient in some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to work towards meeting these requirements and enabling these rich scenarios, our work makes the following contributions.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meet these requirements and enable these scenarios, we advocate for software-defined middlebox networking.  To understand exactly what we mean by this, let’s first take at look at how a middlebox works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Vendors would expose these</a:t>
            </a:r>
            <a:r>
              <a:rPr lang="en-US" baseline="0" dirty="0" smtClean="0"/>
              <a:t> interfaces on middleboxes, just as switch vendors expose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interfaces today.  In fact, a specific cloud provider might offer middleboxes-as-a-service and only offer middleboxes from vendors that implement these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natural</a:t>
            </a:r>
            <a:r>
              <a:rPr lang="en-US" baseline="0" dirty="0" smtClean="0"/>
              <a:t> way to provide control over state would be to perform all state manipulation at the controller.</a:t>
            </a:r>
          </a:p>
          <a:p>
            <a:endParaRPr lang="en-US" baseline="0" dirty="0" smtClean="0"/>
          </a:p>
          <a:p>
            <a:r>
              <a:rPr lang="en-US" dirty="0" smtClean="0"/>
              <a:t>SDN makes switches dumb; doesn’t work for MBs.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C3B35-147C-46A3-B2E8-0275D52FBD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C6D5-A08E-46F3-807C-053EA37DFDB6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16B8-FAE3-4953-A4C3-4D32B83447AE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D12B-5537-41E2-B1C0-3B9743C156B7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E539-7798-4300-9C85-566F3E0CE56A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5423-5EDA-409B-BA1D-6D903D1A80E8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48E-E1BC-4CFA-9BDC-0401595BD9E1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2DF-21F1-4E54-AAE1-E11318B8FD3D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A3C-670C-43A7-B857-E02A2D944916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77E-E4C3-425C-8582-7324828F7A8C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A904-BCEF-4643-B213-38441945C094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E20F-8D8D-46E6-8440-2D31C4D66B52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FD43-1F1D-4F61-B8D4-BFDD1C5239B4}" type="datetime1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5A87-65DC-41FD-9E53-7EAC48455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22.png"/><Relationship Id="rId5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2.png"/><Relationship Id="rId5" Type="http://schemas.openxmlformats.org/officeDocument/2006/relationships/image" Target="../media/image31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4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image" Target="../media/image22.png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SDN(++) and </a:t>
            </a:r>
            <a:br>
              <a:rPr lang="en-US" dirty="0" smtClean="0"/>
            </a:br>
            <a:r>
              <a:rPr lang="en-US" dirty="0" smtClean="0"/>
              <a:t>Interesting Use-Cases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</a:p>
          <a:p>
            <a:r>
              <a:rPr lang="en-US" dirty="0" smtClean="0"/>
              <a:t>Aditya Akella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Configuration input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Middlebox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886200" y="3352800"/>
            <a:ext cx="2362200" cy="914400"/>
            <a:chOff x="3886200" y="3810000"/>
            <a:chExt cx="2362200" cy="914400"/>
          </a:xfrm>
        </p:grpSpPr>
        <p:sp>
          <p:nvSpPr>
            <p:cNvPr id="52" name="Rectangle 51"/>
            <p:cNvSpPr/>
            <p:nvPr/>
          </p:nvSpPr>
          <p:spPr>
            <a:xfrm>
              <a:off x="4038600" y="3810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62400" y="3886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6200" y="3962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Showcard Gothic" pitchFamily="82" charset="0"/>
                </a:rPr>
                <a:t>State: ESTAB</a:t>
              </a:r>
              <a:br>
                <a:rPr lang="en-US" sz="2200" dirty="0" smtClean="0">
                  <a:latin typeface="Showcard Gothic" pitchFamily="82" charset="0"/>
                </a:rPr>
              </a:br>
              <a:r>
                <a:rPr lang="en-US" sz="2200" dirty="0" err="1" smtClean="0">
                  <a:latin typeface="Showcard Gothic" pitchFamily="82" charset="0"/>
                </a:rPr>
                <a:t>Seq</a:t>
              </a:r>
              <a:r>
                <a:rPr lang="en-US" sz="2200" dirty="0" smtClean="0">
                  <a:latin typeface="Showcard Gothic" pitchFamily="82" charset="0"/>
                </a:rPr>
                <a:t> #: 3423</a:t>
              </a:r>
            </a:p>
          </p:txBody>
        </p:sp>
      </p:grpSp>
      <p:pic>
        <p:nvPicPr>
          <p:cNvPr id="36" name="Picture 7" descr="C:\Users\agember\AppData\Local\Microsoft\Windows\Temporary Internet Files\Content.IE5\QZT0K7D8\MC90043471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48200"/>
            <a:ext cx="685800" cy="685800"/>
          </a:xfrm>
          <a:prstGeom prst="rect">
            <a:avLst/>
          </a:prstGeom>
          <a:noFill/>
        </p:spPr>
      </p:pic>
      <p:grpSp>
        <p:nvGrpSpPr>
          <p:cNvPr id="61" name="Group 60"/>
          <p:cNvGrpSpPr/>
          <p:nvPr/>
        </p:nvGrpSpPr>
        <p:grpSpPr>
          <a:xfrm>
            <a:off x="3886200" y="2286000"/>
            <a:ext cx="2362200" cy="914400"/>
            <a:chOff x="3886200" y="2743200"/>
            <a:chExt cx="2362200" cy="914400"/>
          </a:xfrm>
        </p:grpSpPr>
        <p:sp>
          <p:nvSpPr>
            <p:cNvPr id="51" name="Rectangle 50"/>
            <p:cNvSpPr/>
            <p:nvPr/>
          </p:nvSpPr>
          <p:spPr>
            <a:xfrm>
              <a:off x="4038600" y="2743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62400" y="2819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86200" y="2895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Copperplate Gothic Light" pitchFamily="34" charset="0"/>
                </a:rPr>
                <a:t>Server: B</a:t>
              </a:r>
            </a:p>
            <a:p>
              <a:r>
                <a:rPr lang="en-US" sz="2200" dirty="0" smtClean="0">
                  <a:latin typeface="Copperplate Gothic Light" pitchFamily="34" charset="0"/>
                </a:rPr>
                <a:t>CPU: 50%</a:t>
              </a:r>
              <a:endParaRPr lang="en-US" sz="2200" dirty="0">
                <a:latin typeface="Copperplate Gothic Light" pitchFamily="34" charset="0"/>
              </a:endParaRPr>
            </a:p>
          </p:txBody>
        </p:sp>
      </p:grpSp>
      <p:pic>
        <p:nvPicPr>
          <p:cNvPr id="42" name="Picture 41" descr="server_syn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514600"/>
            <a:ext cx="609600" cy="60960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886200" y="4419600"/>
            <a:ext cx="2362200" cy="914400"/>
            <a:chOff x="3886200" y="4800600"/>
            <a:chExt cx="2362200" cy="914400"/>
          </a:xfrm>
        </p:grpSpPr>
        <p:sp>
          <p:nvSpPr>
            <p:cNvPr id="58" name="Rectangle 57"/>
            <p:cNvSpPr/>
            <p:nvPr/>
          </p:nvSpPr>
          <p:spPr>
            <a:xfrm>
              <a:off x="4038600" y="4800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2400" y="48768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4953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Harrington" pitchFamily="82" charset="0"/>
                </a:rPr>
                <a:t>Hash: 34225</a:t>
              </a:r>
            </a:p>
            <a:p>
              <a:r>
                <a:rPr lang="en-US" sz="2200" dirty="0" smtClean="0">
                  <a:latin typeface="Harrington" pitchFamily="82" charset="0"/>
                </a:rPr>
                <a:t>Content: ABCDE</a:t>
              </a:r>
            </a:p>
          </p:txBody>
        </p:sp>
      </p:grpSp>
      <p:sp>
        <p:nvSpPr>
          <p:cNvPr id="64" name="Content Placeholder 2"/>
          <p:cNvSpPr txBox="1">
            <a:spLocks/>
          </p:cNvSpPr>
          <p:nvPr/>
        </p:nvSpPr>
        <p:spPr>
          <a:xfrm>
            <a:off x="381000" y="5562600"/>
            <a:ext cx="8382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Significant state diversity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114800" y="1600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detailed internal records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" name="Picture 37" descr="firew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505200"/>
            <a:ext cx="685800" cy="68580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6400800" y="2286000"/>
            <a:ext cx="2362200" cy="914400"/>
            <a:chOff x="6477000" y="3276600"/>
            <a:chExt cx="2362200" cy="914400"/>
          </a:xfrm>
        </p:grpSpPr>
        <p:sp>
          <p:nvSpPr>
            <p:cNvPr id="69" name="Trapezoid 68"/>
            <p:cNvSpPr/>
            <p:nvPr/>
          </p:nvSpPr>
          <p:spPr>
            <a:xfrm>
              <a:off x="6629400" y="32766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68" name="Trapezoid 67"/>
            <p:cNvSpPr/>
            <p:nvPr/>
          </p:nvSpPr>
          <p:spPr>
            <a:xfrm>
              <a:off x="6553200" y="33528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67" name="Trapezoid 66"/>
            <p:cNvSpPr/>
            <p:nvPr/>
          </p:nvSpPr>
          <p:spPr>
            <a:xfrm>
              <a:off x="6477000" y="34290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Rage Italic" pitchFamily="66" charset="0"/>
                </a:rPr>
                <a:t>Balance Method:</a:t>
              </a:r>
            </a:p>
            <a:p>
              <a:r>
                <a:rPr lang="en-US" sz="2200" dirty="0" smtClean="0">
                  <a:latin typeface="Rage Italic" pitchFamily="66" charset="0"/>
                </a:rPr>
                <a:t>Round Robin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0800" y="4419600"/>
            <a:ext cx="2362200" cy="914400"/>
            <a:chOff x="6477000" y="3276600"/>
            <a:chExt cx="2362200" cy="914400"/>
          </a:xfrm>
        </p:grpSpPr>
        <p:sp>
          <p:nvSpPr>
            <p:cNvPr id="76" name="Trapezoid 75"/>
            <p:cNvSpPr/>
            <p:nvPr/>
          </p:nvSpPr>
          <p:spPr>
            <a:xfrm>
              <a:off x="6629400" y="32766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77" name="Trapezoid 76"/>
            <p:cNvSpPr/>
            <p:nvPr/>
          </p:nvSpPr>
          <p:spPr>
            <a:xfrm>
              <a:off x="6553200" y="33528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78" name="Trapezoid 77"/>
            <p:cNvSpPr/>
            <p:nvPr/>
          </p:nvSpPr>
          <p:spPr>
            <a:xfrm>
              <a:off x="6477000" y="34290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High Tower Text" pitchFamily="18" charset="0"/>
                </a:rPr>
                <a:t>Cache size: 100</a:t>
              </a:r>
              <a:endParaRPr lang="en-US" sz="2200" dirty="0">
                <a:latin typeface="High Tower Text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71600" y="2286000"/>
            <a:ext cx="2362200" cy="914400"/>
            <a:chOff x="1371600" y="2286000"/>
            <a:chExt cx="2362200" cy="914400"/>
          </a:xfrm>
        </p:grpSpPr>
        <p:sp>
          <p:nvSpPr>
            <p:cNvPr id="80" name="Parallelogram 79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81" name="Parallelogram 80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79" name="Parallelogram 78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100" dirty="0" err="1" smtClean="0">
                  <a:latin typeface="Elephant" pitchFamily="18" charset="0"/>
                </a:rPr>
                <a:t>Src</a:t>
              </a:r>
              <a:r>
                <a:rPr lang="en-US" sz="2100" dirty="0" smtClean="0">
                  <a:latin typeface="Elephant" pitchFamily="18" charset="0"/>
                </a:rPr>
                <a:t>: </a:t>
              </a:r>
              <a:r>
                <a:rPr lang="en-US" sz="2100" dirty="0" err="1" smtClean="0">
                  <a:latin typeface="Elephant" pitchFamily="18" charset="0"/>
                </a:rPr>
                <a:t>HostA</a:t>
              </a:r>
              <a:endParaRPr lang="en-US" sz="2100" dirty="0" smtClean="0">
                <a:latin typeface="Elephant" pitchFamily="18" charset="0"/>
              </a:endParaRPr>
            </a:p>
            <a:p>
              <a:r>
                <a:rPr lang="en-US" sz="2100" dirty="0" smtClean="0">
                  <a:latin typeface="Elephant" pitchFamily="18" charset="0"/>
                </a:rPr>
                <a:t>Server: B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71600" y="3352800"/>
            <a:ext cx="2362200" cy="914400"/>
            <a:chOff x="1371600" y="2286000"/>
            <a:chExt cx="2362200" cy="914400"/>
          </a:xfrm>
        </p:grpSpPr>
        <p:sp>
          <p:nvSpPr>
            <p:cNvPr id="89" name="Parallelogram 88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Segoe Print" pitchFamily="2" charset="0"/>
                </a:rPr>
                <a:t>Proto: TCP</a:t>
              </a:r>
            </a:p>
            <a:p>
              <a:r>
                <a:rPr lang="en-US" sz="2000" dirty="0" smtClean="0">
                  <a:latin typeface="Segoe Print" pitchFamily="2" charset="0"/>
                </a:rPr>
                <a:t>Port: 22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6400800" y="2286000"/>
            <a:ext cx="2362200" cy="914400"/>
            <a:chOff x="6477000" y="3276600"/>
            <a:chExt cx="2362200" cy="914400"/>
          </a:xfrm>
        </p:grpSpPr>
        <p:sp>
          <p:nvSpPr>
            <p:cNvPr id="75" name="Trapezoid 74"/>
            <p:cNvSpPr/>
            <p:nvPr/>
          </p:nvSpPr>
          <p:spPr>
            <a:xfrm>
              <a:off x="6629400" y="32766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76" name="Trapezoid 75"/>
            <p:cNvSpPr/>
            <p:nvPr/>
          </p:nvSpPr>
          <p:spPr>
            <a:xfrm>
              <a:off x="6553200" y="33528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77" name="Trapezoid 76"/>
            <p:cNvSpPr/>
            <p:nvPr/>
          </p:nvSpPr>
          <p:spPr>
            <a:xfrm>
              <a:off x="6477000" y="34290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Rage Italic" pitchFamily="66" charset="0"/>
                </a:rPr>
                <a:t>Balance Method:</a:t>
              </a:r>
            </a:p>
            <a:p>
              <a:r>
                <a:rPr lang="en-US" sz="2200" dirty="0" smtClean="0">
                  <a:latin typeface="Rage Italic" pitchFamily="66" charset="0"/>
                </a:rPr>
                <a:t>Round Robin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4419600"/>
            <a:ext cx="2362200" cy="914400"/>
            <a:chOff x="6477000" y="3276600"/>
            <a:chExt cx="2362200" cy="914400"/>
          </a:xfrm>
        </p:grpSpPr>
        <p:sp>
          <p:nvSpPr>
            <p:cNvPr id="79" name="Trapezoid 78"/>
            <p:cNvSpPr/>
            <p:nvPr/>
          </p:nvSpPr>
          <p:spPr>
            <a:xfrm>
              <a:off x="6629400" y="32766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80" name="Trapezoid 79"/>
            <p:cNvSpPr/>
            <p:nvPr/>
          </p:nvSpPr>
          <p:spPr>
            <a:xfrm>
              <a:off x="6553200" y="33528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200" dirty="0" smtClean="0">
                <a:latin typeface="Rage Italic" pitchFamily="66" charset="0"/>
              </a:endParaRPr>
            </a:p>
          </p:txBody>
        </p:sp>
        <p:sp>
          <p:nvSpPr>
            <p:cNvPr id="81" name="Trapezoid 80"/>
            <p:cNvSpPr/>
            <p:nvPr/>
          </p:nvSpPr>
          <p:spPr>
            <a:xfrm>
              <a:off x="6477000" y="3429000"/>
              <a:ext cx="2209800" cy="762000"/>
            </a:xfrm>
            <a:prstGeom prst="trapezoi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High Tower Text" pitchFamily="18" charset="0"/>
                </a:rPr>
                <a:t>Cache size: 100</a:t>
              </a:r>
              <a:endParaRPr lang="en-US" sz="2200" dirty="0">
                <a:latin typeface="High Tower Text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71600" y="2286000"/>
            <a:ext cx="2362200" cy="914400"/>
            <a:chOff x="1371600" y="2286000"/>
            <a:chExt cx="2362200" cy="914400"/>
          </a:xfrm>
        </p:grpSpPr>
        <p:sp>
          <p:nvSpPr>
            <p:cNvPr id="83" name="Parallelogram 82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100" dirty="0" err="1" smtClean="0">
                  <a:latin typeface="Elephant" pitchFamily="18" charset="0"/>
                </a:rPr>
                <a:t>Src</a:t>
              </a:r>
              <a:r>
                <a:rPr lang="en-US" sz="2100" dirty="0" smtClean="0">
                  <a:latin typeface="Elephant" pitchFamily="18" charset="0"/>
                </a:rPr>
                <a:t>: </a:t>
              </a:r>
              <a:r>
                <a:rPr lang="en-US" sz="2100" dirty="0" err="1" smtClean="0">
                  <a:latin typeface="Elephant" pitchFamily="18" charset="0"/>
                </a:rPr>
                <a:t>HostA</a:t>
              </a:r>
              <a:endParaRPr lang="en-US" sz="2100" dirty="0" smtClean="0">
                <a:latin typeface="Elephant" pitchFamily="18" charset="0"/>
              </a:endParaRPr>
            </a:p>
            <a:p>
              <a:r>
                <a:rPr lang="en-US" sz="2100" dirty="0" smtClean="0">
                  <a:latin typeface="Elephant" pitchFamily="18" charset="0"/>
                </a:rPr>
                <a:t>Server: B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71600" y="3352800"/>
            <a:ext cx="2362200" cy="914400"/>
            <a:chOff x="1371600" y="2286000"/>
            <a:chExt cx="2362200" cy="914400"/>
          </a:xfrm>
        </p:grpSpPr>
        <p:sp>
          <p:nvSpPr>
            <p:cNvPr id="87" name="Parallelogram 86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88" name="Parallelogram 87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Segoe Print" pitchFamily="2" charset="0"/>
                </a:rPr>
                <a:t>Proto: TCP</a:t>
              </a:r>
            </a:p>
            <a:p>
              <a:r>
                <a:rPr lang="en-US" sz="2000" dirty="0" smtClean="0">
                  <a:latin typeface="Segoe Print" pitchFamily="2" charset="0"/>
                </a:rPr>
                <a:t>Port: 22</a:t>
              </a:r>
            </a:p>
          </p:txBody>
        </p:sp>
      </p:grpSp>
      <p:pic>
        <p:nvPicPr>
          <p:cNvPr id="44" name="Picture 43" descr="firew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5052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61"/>
          <p:cNvGrpSpPr/>
          <p:nvPr/>
        </p:nvGrpSpPr>
        <p:grpSpPr>
          <a:xfrm>
            <a:off x="3886200" y="3352800"/>
            <a:ext cx="2362200" cy="914400"/>
            <a:chOff x="3886200" y="3810000"/>
            <a:chExt cx="2362200" cy="914400"/>
          </a:xfrm>
        </p:grpSpPr>
        <p:sp>
          <p:nvSpPr>
            <p:cNvPr id="52" name="Rectangle 51"/>
            <p:cNvSpPr/>
            <p:nvPr/>
          </p:nvSpPr>
          <p:spPr>
            <a:xfrm>
              <a:off x="4038600" y="3810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62400" y="3886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6200" y="3962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Showcard Gothic" pitchFamily="82" charset="0"/>
                </a:rPr>
                <a:t>State: ESTAB</a:t>
              </a:r>
              <a:br>
                <a:rPr lang="en-US" sz="2200" dirty="0" smtClean="0">
                  <a:latin typeface="Showcard Gothic" pitchFamily="82" charset="0"/>
                </a:rPr>
              </a:br>
              <a:r>
                <a:rPr lang="en-US" sz="2200" dirty="0" err="1" smtClean="0">
                  <a:latin typeface="Showcard Gothic" pitchFamily="82" charset="0"/>
                </a:rPr>
                <a:t>Seq</a:t>
              </a:r>
              <a:r>
                <a:rPr lang="en-US" sz="2200" dirty="0" smtClean="0">
                  <a:latin typeface="Showcard Gothic" pitchFamily="82" charset="0"/>
                </a:rPr>
                <a:t> #: 3423</a:t>
              </a:r>
            </a:p>
          </p:txBody>
        </p:sp>
      </p:grpSp>
      <p:pic>
        <p:nvPicPr>
          <p:cNvPr id="36" name="Picture 7" descr="C:\Users\agember\AppData\Local\Microsoft\Windows\Temporary Internet Files\Content.IE5\QZT0K7D8\MC90043471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648200"/>
            <a:ext cx="685800" cy="685800"/>
          </a:xfrm>
          <a:prstGeom prst="rect">
            <a:avLst/>
          </a:prstGeom>
          <a:noFill/>
        </p:spPr>
      </p:pic>
      <p:grpSp>
        <p:nvGrpSpPr>
          <p:cNvPr id="10" name="Group 60"/>
          <p:cNvGrpSpPr/>
          <p:nvPr/>
        </p:nvGrpSpPr>
        <p:grpSpPr>
          <a:xfrm>
            <a:off x="3886200" y="2286000"/>
            <a:ext cx="2362200" cy="914400"/>
            <a:chOff x="3886200" y="2743200"/>
            <a:chExt cx="2362200" cy="914400"/>
          </a:xfrm>
        </p:grpSpPr>
        <p:sp>
          <p:nvSpPr>
            <p:cNvPr id="51" name="Rectangle 50"/>
            <p:cNvSpPr/>
            <p:nvPr/>
          </p:nvSpPr>
          <p:spPr>
            <a:xfrm>
              <a:off x="4038600" y="2743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62400" y="2819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86200" y="2895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Copperplate Gothic Light" pitchFamily="34" charset="0"/>
                </a:rPr>
                <a:t>Server: B</a:t>
              </a:r>
            </a:p>
            <a:p>
              <a:r>
                <a:rPr lang="en-US" sz="2200" dirty="0" smtClean="0">
                  <a:latin typeface="Copperplate Gothic Light" pitchFamily="34" charset="0"/>
                </a:rPr>
                <a:t>CPU: 50%</a:t>
              </a:r>
              <a:endParaRPr lang="en-US" sz="2200" dirty="0">
                <a:latin typeface="Copperplate Gothic Light" pitchFamily="34" charset="0"/>
              </a:endParaRPr>
            </a:p>
          </p:txBody>
        </p:sp>
      </p:grpSp>
      <p:pic>
        <p:nvPicPr>
          <p:cNvPr id="42" name="Picture 41" descr="server_sy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2514600"/>
            <a:ext cx="609600" cy="609600"/>
          </a:xfrm>
          <a:prstGeom prst="rect">
            <a:avLst/>
          </a:prstGeom>
        </p:spPr>
      </p:pic>
      <p:grpSp>
        <p:nvGrpSpPr>
          <p:cNvPr id="11" name="Group 62"/>
          <p:cNvGrpSpPr/>
          <p:nvPr/>
        </p:nvGrpSpPr>
        <p:grpSpPr>
          <a:xfrm>
            <a:off x="3886200" y="4419600"/>
            <a:ext cx="2362200" cy="914400"/>
            <a:chOff x="3886200" y="4800600"/>
            <a:chExt cx="2362200" cy="914400"/>
          </a:xfrm>
        </p:grpSpPr>
        <p:sp>
          <p:nvSpPr>
            <p:cNvPr id="58" name="Rectangle 57"/>
            <p:cNvSpPr/>
            <p:nvPr/>
          </p:nvSpPr>
          <p:spPr>
            <a:xfrm>
              <a:off x="4038600" y="4800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2400" y="48768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4953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Harrington" pitchFamily="82" charset="0"/>
                </a:rPr>
                <a:t>Hash: 34225</a:t>
              </a:r>
            </a:p>
            <a:p>
              <a:r>
                <a:rPr lang="en-US" sz="2200" dirty="0" smtClean="0">
                  <a:latin typeface="Harrington" pitchFamily="82" charset="0"/>
                </a:rPr>
                <a:t>Content: ABCDE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95400" y="1548825"/>
            <a:ext cx="24384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1548825"/>
            <a:ext cx="24384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Supporting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1548825"/>
            <a:ext cx="24384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Tuning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95600" y="5486400"/>
            <a:ext cx="3200400" cy="904220"/>
            <a:chOff x="2895600" y="5486400"/>
            <a:chExt cx="3200400" cy="904220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4762500" y="4610100"/>
              <a:ext cx="457200" cy="2209800"/>
            </a:xfrm>
            <a:prstGeom prst="rightBrace">
              <a:avLst>
                <a:gd name="adj1" fmla="val 2500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5867400"/>
              <a:ext cx="3045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Internal  &amp; dynamic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00800" y="5486400"/>
            <a:ext cx="2209800" cy="914400"/>
            <a:chOff x="6400800" y="5486400"/>
            <a:chExt cx="2209800" cy="914400"/>
          </a:xfrm>
        </p:grpSpPr>
        <p:sp>
          <p:nvSpPr>
            <p:cNvPr id="59" name="Right Brace 58"/>
            <p:cNvSpPr/>
            <p:nvPr/>
          </p:nvSpPr>
          <p:spPr>
            <a:xfrm rot="5400000">
              <a:off x="7277100" y="4610100"/>
              <a:ext cx="457200" cy="2209800"/>
            </a:xfrm>
            <a:prstGeom prst="rightBrace">
              <a:avLst>
                <a:gd name="adj1" fmla="val 2500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3200" y="5877580"/>
              <a:ext cx="1933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Many forms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324600" y="2209800"/>
            <a:ext cx="2514600" cy="320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Only affects performance, not correctness</a:t>
            </a:r>
            <a:endParaRPr lang="en-US" sz="28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858000" y="1828800"/>
            <a:ext cx="1447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95400" y="3276600"/>
            <a:ext cx="2514600" cy="2057400"/>
            <a:chOff x="1295400" y="3276600"/>
            <a:chExt cx="2514600" cy="2057400"/>
          </a:xfrm>
        </p:grpSpPr>
        <p:sp>
          <p:nvSpPr>
            <p:cNvPr id="61" name="Rectangle 60"/>
            <p:cNvSpPr/>
            <p:nvPr/>
          </p:nvSpPr>
          <p:spPr>
            <a:xfrm>
              <a:off x="1295400" y="3276600"/>
              <a:ext cx="2514600" cy="20574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6330" y="4419600"/>
              <a:ext cx="13932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Policy</a:t>
              </a:r>
            </a:p>
            <a:p>
              <a:pPr algn="ctr"/>
              <a:r>
                <a:rPr lang="en-US" sz="2400" b="1" dirty="0" smtClean="0"/>
                <a:t>Language</a:t>
              </a:r>
              <a:endParaRPr lang="en-US" sz="2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71600" y="2286000"/>
            <a:ext cx="2362200" cy="914400"/>
            <a:chOff x="1371600" y="2286000"/>
            <a:chExt cx="2362200" cy="914400"/>
          </a:xfrm>
        </p:grpSpPr>
        <p:sp>
          <p:nvSpPr>
            <p:cNvPr id="63" name="Parallelogram 62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100" dirty="0" err="1" smtClean="0">
                  <a:latin typeface="Elephant" pitchFamily="18" charset="0"/>
                </a:rPr>
                <a:t>Src</a:t>
              </a:r>
              <a:r>
                <a:rPr lang="en-US" sz="2100" dirty="0" smtClean="0">
                  <a:latin typeface="Elephant" pitchFamily="18" charset="0"/>
                </a:rPr>
                <a:t>: </a:t>
              </a:r>
              <a:r>
                <a:rPr lang="en-US" sz="2100" dirty="0" err="1" smtClean="0">
                  <a:latin typeface="Elephant" pitchFamily="18" charset="0"/>
                </a:rPr>
                <a:t>HostA</a:t>
              </a:r>
              <a:endParaRPr lang="en-US" sz="2100" dirty="0" smtClean="0">
                <a:latin typeface="Elephant" pitchFamily="18" charset="0"/>
              </a:endParaRPr>
            </a:p>
            <a:p>
              <a:r>
                <a:rPr lang="en-US" sz="2100" dirty="0" smtClean="0">
                  <a:latin typeface="Elephant" pitchFamily="18" charset="0"/>
                </a:rPr>
                <a:t>Server: 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371600" y="3352800"/>
            <a:ext cx="2362200" cy="914400"/>
            <a:chOff x="1371600" y="2286000"/>
            <a:chExt cx="2362200" cy="914400"/>
          </a:xfrm>
        </p:grpSpPr>
        <p:sp>
          <p:nvSpPr>
            <p:cNvPr id="67" name="Parallelogram 66"/>
            <p:cNvSpPr/>
            <p:nvPr/>
          </p:nvSpPr>
          <p:spPr>
            <a:xfrm>
              <a:off x="1524000" y="22860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1447800" y="23622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  <p:sp>
          <p:nvSpPr>
            <p:cNvPr id="79" name="Parallelogram 78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Segoe Print" pitchFamily="2" charset="0"/>
                </a:rPr>
                <a:t>Proto: TCP</a:t>
              </a:r>
            </a:p>
            <a:p>
              <a:r>
                <a:rPr lang="en-US" sz="2000" dirty="0" smtClean="0">
                  <a:latin typeface="Segoe Print" pitchFamily="2" charset="0"/>
                </a:rPr>
                <a:t>Port: 22</a:t>
              </a:r>
            </a:p>
          </p:txBody>
        </p:sp>
      </p:grpSp>
      <p:grpSp>
        <p:nvGrpSpPr>
          <p:cNvPr id="80" name="Group 61"/>
          <p:cNvGrpSpPr/>
          <p:nvPr/>
        </p:nvGrpSpPr>
        <p:grpSpPr>
          <a:xfrm>
            <a:off x="3886200" y="3352800"/>
            <a:ext cx="2362200" cy="914400"/>
            <a:chOff x="3886200" y="3810000"/>
            <a:chExt cx="2362200" cy="914400"/>
          </a:xfrm>
        </p:grpSpPr>
        <p:sp>
          <p:nvSpPr>
            <p:cNvPr id="82" name="Rectangle 81"/>
            <p:cNvSpPr/>
            <p:nvPr/>
          </p:nvSpPr>
          <p:spPr>
            <a:xfrm>
              <a:off x="4038600" y="3810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62400" y="3886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86200" y="3962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Showcard Gothic" pitchFamily="82" charset="0"/>
                </a:rPr>
                <a:t>State: ESTAB</a:t>
              </a:r>
              <a:br>
                <a:rPr lang="en-US" sz="2200" dirty="0" smtClean="0">
                  <a:latin typeface="Showcard Gothic" pitchFamily="82" charset="0"/>
                </a:rPr>
              </a:br>
              <a:r>
                <a:rPr lang="en-US" sz="2200" dirty="0" err="1" smtClean="0">
                  <a:latin typeface="Showcard Gothic" pitchFamily="82" charset="0"/>
                </a:rPr>
                <a:t>Seq</a:t>
              </a:r>
              <a:r>
                <a:rPr lang="en-US" sz="2200" dirty="0" smtClean="0">
                  <a:latin typeface="Showcard Gothic" pitchFamily="82" charset="0"/>
                </a:rPr>
                <a:t> #: 3423</a:t>
              </a:r>
            </a:p>
          </p:txBody>
        </p:sp>
      </p:grpSp>
      <p:grpSp>
        <p:nvGrpSpPr>
          <p:cNvPr id="85" name="Group 60"/>
          <p:cNvGrpSpPr/>
          <p:nvPr/>
        </p:nvGrpSpPr>
        <p:grpSpPr>
          <a:xfrm>
            <a:off x="3886200" y="2286000"/>
            <a:ext cx="2362200" cy="914400"/>
            <a:chOff x="3886200" y="2743200"/>
            <a:chExt cx="2362200" cy="914400"/>
          </a:xfrm>
        </p:grpSpPr>
        <p:sp>
          <p:nvSpPr>
            <p:cNvPr id="86" name="Rectangle 85"/>
            <p:cNvSpPr/>
            <p:nvPr/>
          </p:nvSpPr>
          <p:spPr>
            <a:xfrm>
              <a:off x="4038600" y="2743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62400" y="2819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86200" y="2895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Copperplate Gothic Light" pitchFamily="34" charset="0"/>
                </a:rPr>
                <a:t>Server: B</a:t>
              </a:r>
            </a:p>
            <a:p>
              <a:r>
                <a:rPr lang="en-US" sz="2200" dirty="0" smtClean="0">
                  <a:latin typeface="Copperplate Gothic Light" pitchFamily="34" charset="0"/>
                </a:rPr>
                <a:t>CPU: 50%</a:t>
              </a:r>
              <a:endParaRPr lang="en-US" sz="2200" dirty="0">
                <a:latin typeface="Copperplate Gothic Light" pitchFamily="34" charset="0"/>
              </a:endParaRPr>
            </a:p>
          </p:txBody>
        </p:sp>
      </p:grpSp>
      <p:grpSp>
        <p:nvGrpSpPr>
          <p:cNvPr id="89" name="Group 62"/>
          <p:cNvGrpSpPr/>
          <p:nvPr/>
        </p:nvGrpSpPr>
        <p:grpSpPr>
          <a:xfrm>
            <a:off x="3886200" y="4419600"/>
            <a:ext cx="2362200" cy="914400"/>
            <a:chOff x="3886200" y="4800600"/>
            <a:chExt cx="2362200" cy="914400"/>
          </a:xfrm>
        </p:grpSpPr>
        <p:sp>
          <p:nvSpPr>
            <p:cNvPr id="90" name="Rectangle 89"/>
            <p:cNvSpPr/>
            <p:nvPr/>
          </p:nvSpPr>
          <p:spPr>
            <a:xfrm>
              <a:off x="4038600" y="48006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62400" y="48768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86200" y="4953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smtClean="0">
                  <a:latin typeface="Harrington" pitchFamily="82" charset="0"/>
                </a:rPr>
                <a:t>Hash: 34225</a:t>
              </a:r>
            </a:p>
            <a:p>
              <a:r>
                <a:rPr lang="en-US" sz="2200" dirty="0" smtClean="0">
                  <a:latin typeface="Harrington" pitchFamily="82" charset="0"/>
                </a:rPr>
                <a:t>Content: ABCDE</a:t>
              </a:r>
            </a:p>
          </p:txBody>
        </p:sp>
      </p:grpSp>
      <p:pic>
        <p:nvPicPr>
          <p:cNvPr id="59" name="Picture 58" descr="firew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5052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6" name="Picture 7" descr="C:\Users\agember\AppData\Local\Microsoft\Windows\Temporary Internet Files\Content.IE5\QZT0K7D8\MC900434719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648200"/>
            <a:ext cx="685800" cy="685800"/>
          </a:xfrm>
          <a:prstGeom prst="rect">
            <a:avLst/>
          </a:prstGeom>
          <a:noFill/>
        </p:spPr>
      </p:pic>
      <p:pic>
        <p:nvPicPr>
          <p:cNvPr id="42" name="Picture 41" descr="server_syn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2514600"/>
            <a:ext cx="609600" cy="609600"/>
          </a:xfrm>
          <a:prstGeom prst="rect">
            <a:avLst/>
          </a:prstGeom>
        </p:spPr>
      </p:pic>
      <p:sp>
        <p:nvSpPr>
          <p:cNvPr id="74" name="Content Placeholder 2"/>
          <p:cNvSpPr txBox="1">
            <a:spLocks/>
          </p:cNvSpPr>
          <p:nvPr/>
        </p:nvSpPr>
        <p:spPr>
          <a:xfrm>
            <a:off x="6553200" y="4191000"/>
            <a:ext cx="2286000" cy="1066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Unknown structure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553200" y="1600200"/>
            <a:ext cx="2286000" cy="1066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Significant diversity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553200" y="2895600"/>
            <a:ext cx="2286000" cy="1066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May be shared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628900" y="1447800"/>
            <a:ext cx="3543300" cy="2362200"/>
            <a:chOff x="2628900" y="1447800"/>
            <a:chExt cx="3543300" cy="2362200"/>
          </a:xfrm>
        </p:grpSpPr>
        <p:sp>
          <p:nvSpPr>
            <p:cNvPr id="78" name="Rectangle 77"/>
            <p:cNvSpPr/>
            <p:nvPr/>
          </p:nvSpPr>
          <p:spPr>
            <a:xfrm>
              <a:off x="3048000" y="1447800"/>
              <a:ext cx="1371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 smtClean="0"/>
                <a:t>Per flow</a:t>
              </a:r>
            </a:p>
          </p:txBody>
        </p:sp>
        <p:cxnSp>
          <p:nvCxnSpPr>
            <p:cNvPr id="81" name="Curved Connector 80"/>
            <p:cNvCxnSpPr>
              <a:stCxn id="78" idx="1"/>
              <a:endCxn id="54" idx="0"/>
            </p:cNvCxnSpPr>
            <p:nvPr/>
          </p:nvCxnSpPr>
          <p:spPr>
            <a:xfrm rot="10800000" flipV="1">
              <a:off x="2628900" y="1709410"/>
              <a:ext cx="419100" cy="57659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urved Connector 80"/>
            <p:cNvCxnSpPr>
              <a:stCxn id="78" idx="3"/>
              <a:endCxn id="49" idx="3"/>
            </p:cNvCxnSpPr>
            <p:nvPr/>
          </p:nvCxnSpPr>
          <p:spPr>
            <a:xfrm>
              <a:off x="4419600" y="1709410"/>
              <a:ext cx="1752600" cy="2100590"/>
            </a:xfrm>
            <a:prstGeom prst="curvedConnector3">
              <a:avLst>
                <a:gd name="adj1" fmla="val 113043"/>
              </a:avLst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76500" y="2819400"/>
            <a:ext cx="2514600" cy="3266420"/>
            <a:chOff x="2476500" y="2819400"/>
            <a:chExt cx="2514600" cy="3266420"/>
          </a:xfrm>
        </p:grpSpPr>
        <p:sp>
          <p:nvSpPr>
            <p:cNvPr id="94" name="Rectangle 93"/>
            <p:cNvSpPr/>
            <p:nvPr/>
          </p:nvSpPr>
          <p:spPr>
            <a:xfrm>
              <a:off x="3581400" y="5562600"/>
              <a:ext cx="121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 smtClean="0"/>
                <a:t>Shared</a:t>
              </a:r>
            </a:p>
          </p:txBody>
        </p:sp>
        <p:cxnSp>
          <p:nvCxnSpPr>
            <p:cNvPr id="95" name="Curved Connector 80"/>
            <p:cNvCxnSpPr>
              <a:stCxn id="94" idx="1"/>
              <a:endCxn id="37" idx="1"/>
            </p:cNvCxnSpPr>
            <p:nvPr/>
          </p:nvCxnSpPr>
          <p:spPr>
            <a:xfrm rot="10800000" flipH="1">
              <a:off x="3581400" y="2819400"/>
              <a:ext cx="304800" cy="3004810"/>
            </a:xfrm>
            <a:prstGeom prst="curvedConnector3">
              <a:avLst>
                <a:gd name="adj1" fmla="val -75000"/>
              </a:avLst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urved Connector 80"/>
            <p:cNvCxnSpPr>
              <a:stCxn id="94" idx="3"/>
              <a:endCxn id="47" idx="2"/>
            </p:cNvCxnSpPr>
            <p:nvPr/>
          </p:nvCxnSpPr>
          <p:spPr>
            <a:xfrm flipV="1">
              <a:off x="4800600" y="5334000"/>
              <a:ext cx="190500" cy="49021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urved Connector 80"/>
            <p:cNvCxnSpPr>
              <a:stCxn id="94" idx="1"/>
              <a:endCxn id="7" idx="2"/>
            </p:cNvCxnSpPr>
            <p:nvPr/>
          </p:nvCxnSpPr>
          <p:spPr>
            <a:xfrm rot="10800000">
              <a:off x="2476500" y="4267200"/>
              <a:ext cx="1104900" cy="155701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Content Placeholder 2"/>
          <p:cNvSpPr txBox="1">
            <a:spLocks/>
          </p:cNvSpPr>
          <p:nvPr/>
        </p:nvSpPr>
        <p:spPr>
          <a:xfrm>
            <a:off x="381000" y="5562600"/>
            <a:ext cx="8382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Commonality among middlebox operations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71600" y="2438400"/>
            <a:ext cx="4724400" cy="2895600"/>
            <a:chOff x="1371600" y="2438400"/>
            <a:chExt cx="4724400" cy="2895600"/>
          </a:xfrm>
        </p:grpSpPr>
        <p:sp>
          <p:nvSpPr>
            <p:cNvPr id="70" name="Rectangle 69"/>
            <p:cNvSpPr/>
            <p:nvPr/>
          </p:nvSpPr>
          <p:spPr>
            <a:xfrm>
              <a:off x="3886200" y="24384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6200" y="35052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86200" y="4572000"/>
              <a:ext cx="2209800" cy="7620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96" name="Parallelogram 95"/>
            <p:cNvSpPr/>
            <p:nvPr/>
          </p:nvSpPr>
          <p:spPr>
            <a:xfrm>
              <a:off x="1371600" y="2438400"/>
              <a:ext cx="2209800" cy="762000"/>
            </a:xfrm>
            <a:prstGeom prst="parallelogram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 smtClean="0">
                <a:latin typeface="Elephant" pitchFamily="18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371600" y="2438400"/>
            <a:ext cx="4724400" cy="2895600"/>
            <a:chOff x="1371600" y="2438400"/>
            <a:chExt cx="4724400" cy="2895600"/>
          </a:xfrm>
        </p:grpSpPr>
        <p:sp>
          <p:nvSpPr>
            <p:cNvPr id="129" name="Cloud 128"/>
            <p:cNvSpPr/>
            <p:nvPr/>
          </p:nvSpPr>
          <p:spPr>
            <a:xfrm>
              <a:off x="3886200" y="2438400"/>
              <a:ext cx="2209800" cy="762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1000101</a:t>
              </a:r>
              <a:endParaRPr lang="en-US" sz="2000" b="1" dirty="0"/>
            </a:p>
          </p:txBody>
        </p:sp>
        <p:sp>
          <p:nvSpPr>
            <p:cNvPr id="130" name="Cloud 129"/>
            <p:cNvSpPr/>
            <p:nvPr/>
          </p:nvSpPr>
          <p:spPr>
            <a:xfrm>
              <a:off x="3886200" y="3505200"/>
              <a:ext cx="2209800" cy="762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1101010</a:t>
              </a:r>
              <a:endParaRPr lang="en-US" sz="2000" b="1" dirty="0"/>
            </a:p>
          </p:txBody>
        </p:sp>
        <p:sp>
          <p:nvSpPr>
            <p:cNvPr id="131" name="Cloud 130"/>
            <p:cNvSpPr/>
            <p:nvPr/>
          </p:nvSpPr>
          <p:spPr>
            <a:xfrm>
              <a:off x="3886200" y="4572000"/>
              <a:ext cx="2209800" cy="762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0101001</a:t>
              </a:r>
              <a:endParaRPr lang="en-US" sz="2000" b="1" dirty="0"/>
            </a:p>
          </p:txBody>
        </p:sp>
        <p:sp>
          <p:nvSpPr>
            <p:cNvPr id="132" name="Cloud 131"/>
            <p:cNvSpPr/>
            <p:nvPr/>
          </p:nvSpPr>
          <p:spPr>
            <a:xfrm>
              <a:off x="1371600" y="3505200"/>
              <a:ext cx="2209800" cy="762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1111000</a:t>
              </a:r>
              <a:endParaRPr lang="en-US" sz="2000" b="1" dirty="0"/>
            </a:p>
          </p:txBody>
        </p:sp>
        <p:sp>
          <p:nvSpPr>
            <p:cNvPr id="133" name="Cloud 132"/>
            <p:cNvSpPr/>
            <p:nvPr/>
          </p:nvSpPr>
          <p:spPr>
            <a:xfrm>
              <a:off x="1371600" y="2438400"/>
              <a:ext cx="2209800" cy="762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1010110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7" grpId="0" animBg="1"/>
      <p:bldP spid="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pPr algn="r"/>
            <a:endParaRPr lang="en-US" i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Key:</a:t>
            </a:r>
            <a:r>
              <a:rPr lang="en-US" dirty="0" smtClean="0"/>
              <a:t> protocol header field/value pairs identify traffic subsets to which state applies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Action:</a:t>
            </a:r>
            <a:r>
              <a:rPr lang="en-US" dirty="0" smtClean="0"/>
              <a:t> transformation function to change parts of packet to new constants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Supporting:</a:t>
            </a:r>
            <a:r>
              <a:rPr lang="en-US" dirty="0" smtClean="0"/>
              <a:t> binary blob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24384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276600" y="1600200"/>
            <a:ext cx="25146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Action</a:t>
            </a: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600200"/>
            <a:ext cx="24384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Supporting</a:t>
            </a: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943600" y="2133600"/>
            <a:ext cx="2133600" cy="914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Binary Blob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38200" y="1981200"/>
            <a:ext cx="24384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Field1 </a:t>
            </a:r>
            <a:r>
              <a:rPr lang="en-US" sz="2400" b="1" dirty="0" smtClean="0"/>
              <a:t>=</a:t>
            </a:r>
            <a:r>
              <a:rPr lang="en-US" sz="2400" dirty="0" smtClean="0"/>
              <a:t> Value1</a:t>
            </a:r>
          </a:p>
          <a:p>
            <a:pPr algn="ctr"/>
            <a:r>
              <a:rPr lang="en-US" sz="2400" dirty="0" smtClean="0"/>
              <a:t>…</a:t>
            </a:r>
          </a:p>
          <a:p>
            <a:pPr algn="ctr"/>
            <a:r>
              <a:rPr lang="en-US" sz="2400" dirty="0" err="1" smtClean="0"/>
              <a:t>FieldN</a:t>
            </a:r>
            <a:r>
              <a:rPr lang="en-US" sz="2400" dirty="0" smtClean="0"/>
              <a:t> </a:t>
            </a:r>
            <a:r>
              <a:rPr lang="en-US" sz="2400" b="1" dirty="0" smtClean="0"/>
              <a:t>=</a:t>
            </a:r>
            <a:r>
              <a:rPr lang="en-US" sz="2400" dirty="0" smtClean="0"/>
              <a:t> </a:t>
            </a:r>
            <a:r>
              <a:rPr lang="en-US" sz="2400" dirty="0" err="1" smtClean="0"/>
              <a:t>ValueN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6600" y="1981200"/>
            <a:ext cx="25146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Offset1 </a:t>
            </a:r>
            <a:r>
              <a:rPr lang="en-US" sz="2400" b="1" dirty="0" smtClean="0"/>
              <a:t>→</a:t>
            </a:r>
            <a:r>
              <a:rPr lang="en-US" sz="2400" dirty="0" smtClean="0"/>
              <a:t> Const1</a:t>
            </a:r>
          </a:p>
          <a:p>
            <a:pPr algn="ctr"/>
            <a:r>
              <a:rPr lang="en-US" sz="2400" dirty="0" smtClean="0"/>
              <a:t>…</a:t>
            </a:r>
          </a:p>
          <a:p>
            <a:pPr algn="ctr"/>
            <a:r>
              <a:rPr lang="en-US" sz="2400" dirty="0" err="1" smtClean="0"/>
              <a:t>OffsetN</a:t>
            </a:r>
            <a:r>
              <a:rPr lang="en-US" sz="2400" dirty="0" smtClean="0"/>
              <a:t> </a:t>
            </a:r>
            <a:r>
              <a:rPr lang="en-US" sz="2400" b="1" dirty="0" smtClean="0"/>
              <a:t>→</a:t>
            </a:r>
            <a:r>
              <a:rPr lang="en-US" sz="2400" dirty="0" smtClean="0"/>
              <a:t> </a:t>
            </a:r>
            <a:r>
              <a:rPr lang="en-US" sz="2400" dirty="0" err="1" smtClean="0"/>
              <a:t>ConstN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219200"/>
            <a:ext cx="9144000" cy="5638800"/>
            <a:chOff x="0" y="1219200"/>
            <a:chExt cx="9144000" cy="5638800"/>
          </a:xfrm>
        </p:grpSpPr>
        <p:sp>
          <p:nvSpPr>
            <p:cNvPr id="10" name="Rectangle 9"/>
            <p:cNvSpPr/>
            <p:nvPr/>
          </p:nvSpPr>
          <p:spPr>
            <a:xfrm>
              <a:off x="0" y="1219200"/>
              <a:ext cx="9144000" cy="5638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600200" y="3429000"/>
              <a:ext cx="5943600" cy="116205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463550" indent="-463550">
                <a:buFont typeface="Arial" pitchFamily="34" charset="0"/>
                <a:buChar char="•"/>
              </a:pPr>
              <a:r>
                <a:rPr lang="en-US" sz="3200" dirty="0" smtClean="0"/>
                <a:t>Only suitable for per-flow state</a:t>
              </a:r>
            </a:p>
            <a:p>
              <a:pPr marL="463550" indent="-463550">
                <a:buFont typeface="Arial" pitchFamily="34" charset="0"/>
                <a:buChar char="•"/>
              </a:pPr>
              <a:r>
                <a:rPr lang="en-US" sz="3200" dirty="0" smtClean="0"/>
                <a:t>Not fully vendor independent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3" grpId="0" animBg="1"/>
      <p:bldP spid="8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514600" y="4267200"/>
            <a:ext cx="2743200" cy="1905000"/>
            <a:chOff x="2514600" y="4114800"/>
            <a:chExt cx="2743200" cy="1905000"/>
          </a:xfrm>
        </p:grpSpPr>
        <p:grpSp>
          <p:nvGrpSpPr>
            <p:cNvPr id="40" name="Group 39"/>
            <p:cNvGrpSpPr/>
            <p:nvPr/>
          </p:nvGrpSpPr>
          <p:grpSpPr>
            <a:xfrm>
              <a:off x="2514600" y="4114800"/>
              <a:ext cx="2743200" cy="1905000"/>
              <a:chOff x="2514600" y="3429000"/>
              <a:chExt cx="2743200" cy="1905000"/>
            </a:xfrm>
          </p:grpSpPr>
          <p:grpSp>
            <p:nvGrpSpPr>
              <p:cNvPr id="34" name="Group 20"/>
              <p:cNvGrpSpPr/>
              <p:nvPr/>
            </p:nvGrpSpPr>
            <p:grpSpPr>
              <a:xfrm>
                <a:off x="2514600" y="3429000"/>
                <a:ext cx="2743200" cy="685800"/>
                <a:chOff x="3733800" y="2133600"/>
                <a:chExt cx="2743200" cy="685800"/>
              </a:xfrm>
            </p:grpSpPr>
            <p:sp>
              <p:nvSpPr>
                <p:cNvPr id="36" name="Rounded Rectangle 15"/>
                <p:cNvSpPr/>
                <p:nvPr/>
              </p:nvSpPr>
              <p:spPr>
                <a:xfrm>
                  <a:off x="3733800" y="2133600"/>
                  <a:ext cx="2743200" cy="685800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733800" y="2209800"/>
                  <a:ext cx="266700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 smtClean="0">
                      <a:solidFill>
                        <a:schemeClr val="accent6"/>
                      </a:solidFill>
                    </a:rPr>
                    <a:t>Controller</a:t>
                  </a:r>
                  <a:endParaRPr lang="en-US" sz="2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514600" y="4343400"/>
                <a:ext cx="2743200" cy="990600"/>
                <a:chOff x="4114800" y="3581400"/>
                <a:chExt cx="2743200" cy="9906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4114800" y="3581400"/>
                  <a:ext cx="2743200" cy="990600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114800" y="3581400"/>
                  <a:ext cx="155749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 smtClean="0">
                      <a:solidFill>
                        <a:schemeClr val="accent6"/>
                      </a:solidFill>
                    </a:rPr>
                    <a:t>Middlebox</a:t>
                  </a:r>
                  <a:endParaRPr lang="en-US" sz="2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pic>
          <p:nvPicPr>
            <p:cNvPr id="22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6200" y="4191000"/>
              <a:ext cx="533400" cy="533402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2895600" y="5562600"/>
            <a:ext cx="762000" cy="533401"/>
            <a:chOff x="7010400" y="4800600"/>
            <a:chExt cx="762000" cy="533401"/>
          </a:xfrm>
        </p:grpSpPr>
        <p:pic>
          <p:nvPicPr>
            <p:cNvPr id="19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010400" y="4800600"/>
              <a:ext cx="457201" cy="457203"/>
            </a:xfrm>
            <a:prstGeom prst="rect">
              <a:avLst/>
            </a:prstGeom>
            <a:noFill/>
          </p:spPr>
        </p:pic>
        <p:pic>
          <p:nvPicPr>
            <p:cNvPr id="20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315200" y="4876800"/>
              <a:ext cx="457200" cy="457201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Manipulate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Today: only control some state</a:t>
            </a:r>
          </a:p>
          <a:p>
            <a:pPr lvl="1"/>
            <a:r>
              <a:rPr lang="en-US" dirty="0" smtClean="0"/>
              <a:t>Constrains flexibility and sophistication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Manipulate all state at controller</a:t>
            </a:r>
          </a:p>
          <a:p>
            <a:pPr lvl="1"/>
            <a:r>
              <a:rPr lang="en-US" dirty="0" smtClean="0"/>
              <a:t>Removes too much functionality from middleboxes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4648200" y="44196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4038600" y="4419600"/>
            <a:ext cx="381000" cy="381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438400" y="5638800"/>
            <a:ext cx="1959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04457" y="5638800"/>
            <a:ext cx="1959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555 L 0.15833 -0.1776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2.12766E-6 L 0.00417 0.1276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4218E-6 L 0.06441 -2.4421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2.44218E-6 L 0.00243 -0.188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2.12766E-6 L 0.00417 0.1276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-2.44218E-6 L 0.30607 -2.44218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3" grpId="0" animBg="1"/>
      <p:bldP spid="23" grpId="1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>
            <a:normAutofit/>
          </a:bodyPr>
          <a:lstStyle/>
          <a:p>
            <a:r>
              <a:rPr lang="en-US" dirty="0" smtClean="0"/>
              <a:t>Control over state placement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Broad operations interface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Expose state-related events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4" name="Group 20"/>
          <p:cNvGrpSpPr/>
          <p:nvPr/>
        </p:nvGrpSpPr>
        <p:grpSpPr>
          <a:xfrm>
            <a:off x="2286000" y="1524000"/>
            <a:ext cx="2743200" cy="685800"/>
            <a:chOff x="3733800" y="2133600"/>
            <a:chExt cx="2743200" cy="685800"/>
          </a:xfrm>
        </p:grpSpPr>
        <p:sp>
          <p:nvSpPr>
            <p:cNvPr id="51" name="Rounded Rectangle 15"/>
            <p:cNvSpPr/>
            <p:nvPr/>
          </p:nvSpPr>
          <p:spPr>
            <a:xfrm>
              <a:off x="3733800" y="2133600"/>
              <a:ext cx="2743200" cy="685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33800" y="2209800"/>
              <a:ext cx="2667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6"/>
                  </a:solidFill>
                </a:rPr>
                <a:t>Controller</a:t>
              </a:r>
              <a:endParaRPr lang="en-US" sz="22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533400" cy="533402"/>
          </a:xfrm>
          <a:prstGeom prst="rect">
            <a:avLst/>
          </a:prstGeom>
          <a:noFill/>
        </p:spPr>
      </p:pic>
      <p:grpSp>
        <p:nvGrpSpPr>
          <p:cNvPr id="68" name="Group 67"/>
          <p:cNvGrpSpPr/>
          <p:nvPr/>
        </p:nvGrpSpPr>
        <p:grpSpPr>
          <a:xfrm>
            <a:off x="838200" y="2514600"/>
            <a:ext cx="2743200" cy="1066800"/>
            <a:chOff x="1219200" y="2362200"/>
            <a:chExt cx="2743200" cy="1066800"/>
          </a:xfrm>
        </p:grpSpPr>
        <p:grpSp>
          <p:nvGrpSpPr>
            <p:cNvPr id="46" name="Group 24"/>
            <p:cNvGrpSpPr/>
            <p:nvPr/>
          </p:nvGrpSpPr>
          <p:grpSpPr>
            <a:xfrm>
              <a:off x="1219200" y="2362200"/>
              <a:ext cx="2743200" cy="1066800"/>
              <a:chOff x="4114800" y="3505200"/>
              <a:chExt cx="2743200" cy="10668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114800" y="3505200"/>
                <a:ext cx="2743200" cy="1066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495800" y="3505200"/>
                <a:ext cx="11764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accent6"/>
                    </a:solidFill>
                  </a:rPr>
                  <a:t>IPS 1</a:t>
                </a:r>
                <a:endParaRPr lang="en-US" sz="22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600200" y="2819400"/>
              <a:ext cx="762000" cy="533401"/>
              <a:chOff x="7010400" y="4800600"/>
              <a:chExt cx="762000" cy="533401"/>
            </a:xfrm>
          </p:grpSpPr>
          <p:pic>
            <p:nvPicPr>
              <p:cNvPr id="59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010400" y="4800600"/>
                <a:ext cx="457201" cy="457203"/>
              </a:xfrm>
              <a:prstGeom prst="rect">
                <a:avLst/>
              </a:prstGeom>
              <a:noFill/>
            </p:spPr>
          </p:pic>
          <p:pic>
            <p:nvPicPr>
              <p:cNvPr id="60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315200" y="4876800"/>
                <a:ext cx="457200" cy="45720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9" name="Group 68"/>
          <p:cNvGrpSpPr/>
          <p:nvPr/>
        </p:nvGrpSpPr>
        <p:grpSpPr>
          <a:xfrm>
            <a:off x="3886200" y="2514600"/>
            <a:ext cx="2743200" cy="1066800"/>
            <a:chOff x="1219200" y="2362200"/>
            <a:chExt cx="2743200" cy="1066800"/>
          </a:xfrm>
        </p:grpSpPr>
        <p:grpSp>
          <p:nvGrpSpPr>
            <p:cNvPr id="70" name="Group 24"/>
            <p:cNvGrpSpPr/>
            <p:nvPr/>
          </p:nvGrpSpPr>
          <p:grpSpPr>
            <a:xfrm>
              <a:off x="1219200" y="2362200"/>
              <a:ext cx="2743200" cy="1066800"/>
              <a:chOff x="4114800" y="3505200"/>
              <a:chExt cx="2743200" cy="1066800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114800" y="3505200"/>
                <a:ext cx="2743200" cy="1066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95800" y="3505200"/>
                <a:ext cx="11764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accent6"/>
                    </a:solidFill>
                  </a:rPr>
                  <a:t>IPS 2</a:t>
                </a:r>
                <a:endParaRPr lang="en-US" sz="22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71" name="Group 57"/>
            <p:cNvGrpSpPr/>
            <p:nvPr/>
          </p:nvGrpSpPr>
          <p:grpSpPr>
            <a:xfrm>
              <a:off x="1600200" y="2819400"/>
              <a:ext cx="762000" cy="533401"/>
              <a:chOff x="7010400" y="4800600"/>
              <a:chExt cx="762000" cy="533401"/>
            </a:xfrm>
          </p:grpSpPr>
          <p:pic>
            <p:nvPicPr>
              <p:cNvPr id="72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010400" y="4800600"/>
                <a:ext cx="457201" cy="457203"/>
              </a:xfrm>
              <a:prstGeom prst="rect">
                <a:avLst/>
              </a:prstGeom>
              <a:noFill/>
            </p:spPr>
          </p:pic>
          <p:pic>
            <p:nvPicPr>
              <p:cNvPr id="73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315200" y="4876800"/>
                <a:ext cx="457200" cy="45720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6" name="TextBox 75"/>
          <p:cNvSpPr txBox="1"/>
          <p:nvPr/>
        </p:nvSpPr>
        <p:spPr>
          <a:xfrm>
            <a:off x="6870828" y="2667000"/>
            <a:ext cx="1750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and </a:t>
            </a:r>
          </a:p>
          <a:p>
            <a:r>
              <a:rPr lang="en-US" sz="2400" dirty="0" smtClean="0"/>
              <a:t>update state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5334000" y="1371600"/>
            <a:ext cx="2379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where</a:t>
            </a:r>
            <a:br>
              <a:rPr lang="en-US" sz="2400" dirty="0" smtClean="0"/>
            </a:br>
            <a:r>
              <a:rPr lang="en-US" sz="2400" dirty="0" smtClean="0"/>
              <a:t>state resides</a:t>
            </a:r>
            <a:endParaRPr lang="en-US" sz="24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914400" y="2590800"/>
            <a:ext cx="381000" cy="381000"/>
            <a:chOff x="609600" y="1609796"/>
            <a:chExt cx="381000" cy="381000"/>
          </a:xfrm>
        </p:grpSpPr>
        <p:pic>
          <p:nvPicPr>
            <p:cNvPr id="81" name="Picture 80" descr="magnifying_glas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1609796"/>
              <a:ext cx="381000" cy="381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2" descr="C:\Users\agember\AppData\Local\Microsoft\Windows\Temporary Internet Files\Content.IE5\2DGPU1UI\MC900431599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1752600"/>
              <a:ext cx="238125" cy="238125"/>
            </a:xfrm>
            <a:prstGeom prst="rect">
              <a:avLst/>
            </a:prstGeom>
            <a:noFill/>
          </p:spPr>
        </p:pic>
      </p:grpSp>
      <p:grpSp>
        <p:nvGrpSpPr>
          <p:cNvPr id="84" name="Group 83"/>
          <p:cNvGrpSpPr/>
          <p:nvPr/>
        </p:nvGrpSpPr>
        <p:grpSpPr>
          <a:xfrm>
            <a:off x="3962400" y="2590800"/>
            <a:ext cx="381000" cy="381000"/>
            <a:chOff x="609600" y="1609796"/>
            <a:chExt cx="381000" cy="381000"/>
          </a:xfrm>
        </p:grpSpPr>
        <p:pic>
          <p:nvPicPr>
            <p:cNvPr id="85" name="Picture 84" descr="magnifying_glas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1609796"/>
              <a:ext cx="381000" cy="381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6" name="Picture 2" descr="C:\Users\agember\AppData\Local\Microsoft\Windows\Temporary Internet Files\Content.IE5\2DGPU1UI\MC900431599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1752600"/>
              <a:ext cx="238125" cy="238125"/>
            </a:xfrm>
            <a:prstGeom prst="rect">
              <a:avLst/>
            </a:prstGeom>
            <a:noFill/>
          </p:spPr>
        </p:pic>
      </p:grpSp>
      <p:sp>
        <p:nvSpPr>
          <p:cNvPr id="88" name="Double Wave 87"/>
          <p:cNvSpPr/>
          <p:nvPr/>
        </p:nvSpPr>
        <p:spPr>
          <a:xfrm>
            <a:off x="914400" y="2362200"/>
            <a:ext cx="25908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uble Wave 88"/>
          <p:cNvSpPr/>
          <p:nvPr/>
        </p:nvSpPr>
        <p:spPr>
          <a:xfrm>
            <a:off x="3962400" y="2362200"/>
            <a:ext cx="25908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2971800" y="27813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ube 61"/>
          <p:cNvSpPr/>
          <p:nvPr/>
        </p:nvSpPr>
        <p:spPr>
          <a:xfrm>
            <a:off x="3810000" y="1685925"/>
            <a:ext cx="381000" cy="381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ube 79"/>
          <p:cNvSpPr/>
          <p:nvPr/>
        </p:nvSpPr>
        <p:spPr>
          <a:xfrm>
            <a:off x="6019800" y="2752725"/>
            <a:ext cx="381000" cy="381000"/>
          </a:xfrm>
          <a:prstGeom prst="cub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62000" y="3048000"/>
            <a:ext cx="1959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10000" y="2971800"/>
            <a:ext cx="195943" cy="4572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828800" y="2667000"/>
            <a:ext cx="533400" cy="685801"/>
            <a:chOff x="1828800" y="2667000"/>
            <a:chExt cx="533400" cy="685801"/>
          </a:xfrm>
        </p:grpSpPr>
        <p:pic>
          <p:nvPicPr>
            <p:cNvPr id="41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2819400"/>
              <a:ext cx="533400" cy="533401"/>
            </a:xfrm>
            <a:prstGeom prst="rect">
              <a:avLst/>
            </a:prstGeom>
            <a:noFill/>
          </p:spPr>
        </p:pic>
        <p:sp>
          <p:nvSpPr>
            <p:cNvPr id="49" name="Down Arrow 48"/>
            <p:cNvSpPr/>
            <p:nvPr/>
          </p:nvSpPr>
          <p:spPr>
            <a:xfrm flipV="1">
              <a:off x="1981200" y="2667000"/>
              <a:ext cx="24384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76800" y="2667000"/>
            <a:ext cx="533400" cy="685801"/>
            <a:chOff x="1828800" y="2667000"/>
            <a:chExt cx="533400" cy="685801"/>
          </a:xfrm>
        </p:grpSpPr>
        <p:pic>
          <p:nvPicPr>
            <p:cNvPr id="53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2819400"/>
              <a:ext cx="533400" cy="533401"/>
            </a:xfrm>
            <a:prstGeom prst="rect">
              <a:avLst/>
            </a:prstGeom>
            <a:noFill/>
          </p:spPr>
        </p:pic>
        <p:sp>
          <p:nvSpPr>
            <p:cNvPr id="54" name="Down Arrow 53"/>
            <p:cNvSpPr/>
            <p:nvPr/>
          </p:nvSpPr>
          <p:spPr>
            <a:xfrm flipV="1">
              <a:off x="1981200" y="2667000"/>
              <a:ext cx="24384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13506E-6 L 0.29774 -4.1350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13506E-6 L 0.29774 -4.1350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15417 0.1611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556 L 0.14167 -0.1666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16667 L 0.27917 -0.0055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6" grpId="0"/>
      <p:bldP spid="77" grpId="0"/>
      <p:bldP spid="88" grpId="0" animBg="1"/>
      <p:bldP spid="89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80" grpId="0" animBg="1"/>
      <p:bldP spid="63" grpId="0" animBg="1"/>
      <p:bldP spid="63" grpId="1" animBg="1"/>
      <p:bldP spid="63" grpId="3" animBg="1"/>
      <p:bldP spid="79" grpId="0" animBg="1"/>
      <p:bldP spid="79" grpId="1" animBg="1"/>
      <p:bldP spid="7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800600" y="1447800"/>
            <a:ext cx="3886200" cy="2743200"/>
            <a:chOff x="4800600" y="1447800"/>
            <a:chExt cx="3886200" cy="2743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715000" y="1447800"/>
              <a:ext cx="2971800" cy="838200"/>
              <a:chOff x="5791200" y="1295400"/>
              <a:chExt cx="2971800" cy="990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924800" y="1295400"/>
                <a:ext cx="838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Action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 smtClean="0"/>
                  <a:t>*</a:t>
                </a:r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91200" y="1295400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Key</a:t>
                </a:r>
              </a:p>
              <a:p>
                <a:r>
                  <a:rPr lang="en-US" dirty="0" err="1" smtClean="0"/>
                  <a:t>SrcIP</a:t>
                </a:r>
                <a:r>
                  <a:rPr lang="en-US" dirty="0" smtClean="0"/>
                  <a:t> = 10.10.0.0/16</a:t>
                </a:r>
              </a:p>
              <a:p>
                <a:r>
                  <a:rPr lang="en-US" dirty="0" err="1" smtClean="0"/>
                  <a:t>DPort</a:t>
                </a:r>
                <a:r>
                  <a:rPr lang="en-US" dirty="0" smtClean="0"/>
                  <a:t> = 22</a:t>
                </a:r>
                <a:endParaRPr lang="en-US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4800600" y="18288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00600" y="2044988"/>
              <a:ext cx="533400" cy="3934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5105400" y="2743200"/>
              <a:ext cx="3429000" cy="1447800"/>
              <a:chOff x="5105400" y="2743200"/>
              <a:chExt cx="34290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239000" y="2743200"/>
                <a:ext cx="1295400" cy="1447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05400" y="2743200"/>
                <a:ext cx="2133600" cy="1447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Key</a:t>
                </a:r>
              </a:p>
              <a:p>
                <a:r>
                  <a:rPr lang="en-US" dirty="0" err="1" smtClean="0"/>
                  <a:t>SrcIP</a:t>
                </a:r>
                <a:r>
                  <a:rPr lang="en-US" dirty="0" smtClean="0"/>
                  <a:t> = 10.10.54.41</a:t>
                </a:r>
              </a:p>
              <a:p>
                <a:r>
                  <a:rPr lang="en-US" dirty="0" err="1" smtClean="0"/>
                  <a:t>DstIP</a:t>
                </a:r>
                <a:r>
                  <a:rPr lang="en-US" dirty="0" smtClean="0"/>
                  <a:t> = 10.20.1.23</a:t>
                </a:r>
              </a:p>
              <a:p>
                <a:r>
                  <a:rPr lang="en-US" dirty="0" err="1" smtClean="0"/>
                  <a:t>SPort</a:t>
                </a:r>
                <a:r>
                  <a:rPr lang="en-US" dirty="0" smtClean="0"/>
                  <a:t> = 12983</a:t>
                </a:r>
              </a:p>
              <a:p>
                <a:r>
                  <a:rPr lang="en-US" dirty="0" err="1" smtClean="0"/>
                  <a:t>DPort</a:t>
                </a:r>
                <a:r>
                  <a:rPr lang="en-US" dirty="0" smtClean="0"/>
                  <a:t> = 22</a:t>
                </a:r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315201" y="3200400"/>
                <a:ext cx="1219199" cy="762000"/>
                <a:chOff x="7848600" y="3200400"/>
                <a:chExt cx="909801" cy="762000"/>
              </a:xfrm>
            </p:grpSpPr>
            <p:sp>
              <p:nvSpPr>
                <p:cNvPr id="17" name="Cloud 16"/>
                <p:cNvSpPr/>
                <p:nvPr/>
              </p:nvSpPr>
              <p:spPr>
                <a:xfrm>
                  <a:off x="7848600" y="3200400"/>
                  <a:ext cx="838200" cy="762000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848600" y="3239869"/>
                  <a:ext cx="90980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/>
                    <a:t>State = </a:t>
                  </a:r>
                  <a:br>
                    <a:rPr lang="en-US" dirty="0" smtClean="0"/>
                  </a:br>
                  <a:r>
                    <a:rPr lang="en-US" dirty="0" smtClean="0"/>
                    <a:t>ESTAB   </a:t>
                  </a:r>
                  <a:endParaRPr lang="en-US" dirty="0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7239000" y="2743200"/>
                <a:ext cx="129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Supporting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Interface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7200" y="1524000"/>
            <a:ext cx="4343400" cy="838200"/>
            <a:chOff x="533400" y="1371600"/>
            <a:chExt cx="4343400" cy="83820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524000"/>
              <a:ext cx="434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get </a:t>
              </a:r>
              <a:r>
                <a:rPr lang="en-US" sz="3200" b="1" dirty="0" smtClean="0"/>
                <a:t>(                        ,          )</a:t>
              </a:r>
              <a:endParaRPr lang="en-US" sz="3200" b="1" dirty="0"/>
            </a:p>
          </p:txBody>
        </p:sp>
        <p:pic>
          <p:nvPicPr>
            <p:cNvPr id="6" name="Picture 5" descr="firew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1371600"/>
              <a:ext cx="838200" cy="838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47800" y="1487269"/>
              <a:ext cx="197182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Filter</a:t>
              </a:r>
            </a:p>
            <a:p>
              <a:r>
                <a:rPr lang="en-US" dirty="0" err="1" smtClean="0"/>
                <a:t>SrcIP</a:t>
              </a:r>
              <a:r>
                <a:rPr lang="en-US" dirty="0" smtClean="0"/>
                <a:t> = 10.10.54.41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7200" y="3449320"/>
            <a:ext cx="6096000" cy="838200"/>
            <a:chOff x="609600" y="5715000"/>
            <a:chExt cx="6096000" cy="838200"/>
          </a:xfrm>
        </p:grpSpPr>
        <p:sp>
          <p:nvSpPr>
            <p:cNvPr id="38" name="TextBox 37"/>
            <p:cNvSpPr txBox="1"/>
            <p:nvPr/>
          </p:nvSpPr>
          <p:spPr>
            <a:xfrm>
              <a:off x="609600" y="5791200"/>
              <a:ext cx="609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add </a:t>
              </a:r>
              <a:r>
                <a:rPr lang="en-US" sz="3200" b="1" dirty="0" smtClean="0"/>
                <a:t>(                                    ,          )</a:t>
              </a:r>
              <a:endParaRPr lang="en-US" sz="3200" b="1" dirty="0"/>
            </a:p>
          </p:txBody>
        </p:sp>
        <p:pic>
          <p:nvPicPr>
            <p:cNvPr id="39" name="Picture 38" descr="firew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5715000"/>
              <a:ext cx="838200" cy="838200"/>
            </a:xfrm>
            <a:prstGeom prst="rect">
              <a:avLst/>
            </a:prstGeom>
          </p:spPr>
        </p:pic>
        <p:grpSp>
          <p:nvGrpSpPr>
            <p:cNvPr id="42" name="Group 22"/>
            <p:cNvGrpSpPr/>
            <p:nvPr/>
          </p:nvGrpSpPr>
          <p:grpSpPr>
            <a:xfrm>
              <a:off x="1600200" y="5791200"/>
              <a:ext cx="3124200" cy="609600"/>
              <a:chOff x="5791200" y="1295400"/>
              <a:chExt cx="3124200" cy="9906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924800" y="1295400"/>
                <a:ext cx="9906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Action</a:t>
                </a:r>
              </a:p>
              <a:p>
                <a:pPr algn="ctr"/>
                <a:r>
                  <a:rPr lang="en-US" dirty="0" smtClean="0"/>
                  <a:t>DROP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91200" y="1295400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Key</a:t>
                </a:r>
              </a:p>
              <a:p>
                <a:r>
                  <a:rPr lang="en-US" dirty="0" err="1" smtClean="0"/>
                  <a:t>DstIP</a:t>
                </a:r>
                <a:r>
                  <a:rPr lang="en-US" dirty="0" smtClean="0"/>
                  <a:t> = 10.20.1.0/24</a:t>
                </a:r>
              </a:p>
            </p:txBody>
          </p:sp>
        </p:grpSp>
      </p:grp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3962400" y="4516120"/>
          <a:ext cx="4648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371600"/>
                <a:gridCol w="762000"/>
                <a:gridCol w="7620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Source</a:t>
                      </a:r>
                      <a:endParaRPr lang="en-US" sz="18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Destination</a:t>
                      </a:r>
                      <a:endParaRPr lang="en-US" sz="18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Proto</a:t>
                      </a:r>
                      <a:endParaRPr lang="en-US" sz="18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Other</a:t>
                      </a:r>
                      <a:endParaRPr lang="en-US" sz="18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Action</a:t>
                      </a:r>
                      <a:endParaRPr lang="en-US" sz="18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US" sz="1800" b="0" i="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10.20.1.0/24</a:t>
                      </a:r>
                      <a:endParaRPr lang="en-US" sz="18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TCP</a:t>
                      </a:r>
                      <a:endParaRPr lang="en-US" sz="18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DROP</a:t>
                      </a:r>
                      <a:endParaRPr lang="en-US" sz="18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3200400" y="4287520"/>
            <a:ext cx="533400" cy="393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3400" y="5105400"/>
            <a:ext cx="3733800" cy="838200"/>
            <a:chOff x="533400" y="1371600"/>
            <a:chExt cx="3733800" cy="838200"/>
          </a:xfrm>
        </p:grpSpPr>
        <p:sp>
          <p:nvSpPr>
            <p:cNvPr id="64" name="TextBox 63"/>
            <p:cNvSpPr txBox="1"/>
            <p:nvPr/>
          </p:nvSpPr>
          <p:spPr>
            <a:xfrm>
              <a:off x="533400" y="1524000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remove</a:t>
              </a:r>
              <a:r>
                <a:rPr lang="en-US" sz="3200" b="1" dirty="0" smtClean="0"/>
                <a:t>(          ,          )</a:t>
              </a:r>
              <a:endParaRPr lang="en-US" sz="3200" b="1" dirty="0"/>
            </a:p>
          </p:txBody>
        </p:sp>
        <p:pic>
          <p:nvPicPr>
            <p:cNvPr id="65" name="Picture 64" descr="firew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1371600"/>
              <a:ext cx="838200" cy="8382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2142227" y="1487269"/>
              <a:ext cx="67717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Filter</a:t>
              </a:r>
            </a:p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0" y="1295400"/>
            <a:ext cx="9144000" cy="5562600"/>
            <a:chOff x="0" y="1295400"/>
            <a:chExt cx="9144000" cy="5562600"/>
          </a:xfrm>
        </p:grpSpPr>
        <p:sp>
          <p:nvSpPr>
            <p:cNvPr id="70" name="Rectangle 69"/>
            <p:cNvSpPr/>
            <p:nvPr/>
          </p:nvSpPr>
          <p:spPr>
            <a:xfrm>
              <a:off x="0" y="1295400"/>
              <a:ext cx="9144000" cy="55626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685800" y="3505200"/>
              <a:ext cx="7772400" cy="1066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463550" indent="-463550">
                <a:buFont typeface="Arial" pitchFamily="34" charset="0"/>
                <a:buChar char="•"/>
              </a:pPr>
              <a:r>
                <a:rPr lang="en-US" sz="3200" dirty="0" smtClean="0"/>
                <a:t>Need atomic blocks of operations</a:t>
              </a:r>
            </a:p>
            <a:p>
              <a:pPr marL="463550" indent="-463550">
                <a:buFont typeface="Arial" pitchFamily="34" charset="0"/>
                <a:buChar char="•"/>
              </a:pPr>
              <a:r>
                <a:rPr lang="en-US" sz="3200" dirty="0" smtClean="0"/>
                <a:t>Potential for invalid manipulations of state</a:t>
              </a:r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838200" y="2667000"/>
            <a:ext cx="3276600" cy="1371600"/>
            <a:chOff x="838200" y="2514600"/>
            <a:chExt cx="3276600" cy="1371600"/>
          </a:xfrm>
        </p:grpSpPr>
        <p:grpSp>
          <p:nvGrpSpPr>
            <p:cNvPr id="45" name="Group 24"/>
            <p:cNvGrpSpPr/>
            <p:nvPr/>
          </p:nvGrpSpPr>
          <p:grpSpPr>
            <a:xfrm>
              <a:off x="838200" y="2514600"/>
              <a:ext cx="3276600" cy="1371600"/>
              <a:chOff x="4114800" y="3505200"/>
              <a:chExt cx="3276600" cy="13716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114800" y="3505200"/>
                <a:ext cx="3276600" cy="13716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38510" y="3531513"/>
                <a:ext cx="11764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accent6"/>
                    </a:solidFill>
                  </a:rPr>
                  <a:t>Firewall</a:t>
                </a:r>
                <a:endParaRPr lang="en-US" sz="2200" b="1" dirty="0">
                  <a:solidFill>
                    <a:schemeClr val="accent6"/>
                  </a:solidFill>
                </a:endParaRPr>
              </a:p>
            </p:txBody>
          </p:sp>
        </p:grpSp>
        <p:pic>
          <p:nvPicPr>
            <p:cNvPr id="47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219200" y="3200399"/>
              <a:ext cx="457201" cy="457203"/>
            </a:xfrm>
            <a:prstGeom prst="rect">
              <a:avLst/>
            </a:prstGeom>
            <a:noFill/>
          </p:spPr>
        </p:pic>
        <p:pic>
          <p:nvPicPr>
            <p:cNvPr id="48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524000" y="3276599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82" name="Picture 81" descr="firewa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2571750"/>
              <a:ext cx="400050" cy="400050"/>
            </a:xfrm>
            <a:prstGeom prst="rect">
              <a:avLst/>
            </a:prstGeom>
          </p:spPr>
        </p:pic>
        <p:grpSp>
          <p:nvGrpSpPr>
            <p:cNvPr id="84" name="Group 83"/>
            <p:cNvGrpSpPr/>
            <p:nvPr/>
          </p:nvGrpSpPr>
          <p:grpSpPr>
            <a:xfrm>
              <a:off x="1828800" y="2895599"/>
              <a:ext cx="533400" cy="685801"/>
              <a:chOff x="1828800" y="2667000"/>
              <a:chExt cx="533400" cy="685801"/>
            </a:xfrm>
          </p:grpSpPr>
          <p:pic>
            <p:nvPicPr>
              <p:cNvPr id="85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28800" y="2819400"/>
                <a:ext cx="533400" cy="533401"/>
              </a:xfrm>
              <a:prstGeom prst="rect">
                <a:avLst/>
              </a:prstGeom>
              <a:noFill/>
            </p:spPr>
          </p:pic>
          <p:sp>
            <p:nvSpPr>
              <p:cNvPr id="86" name="Down Arrow 85"/>
              <p:cNvSpPr/>
              <p:nvPr/>
            </p:nvSpPr>
            <p:spPr>
              <a:xfrm flipV="1">
                <a:off x="1981200" y="2667000"/>
                <a:ext cx="243840" cy="3048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Interface</a:t>
            </a:r>
            <a:endParaRPr lang="en-US" dirty="0"/>
          </a:p>
        </p:txBody>
      </p:sp>
      <p:sp>
        <p:nvSpPr>
          <p:cNvPr id="89" name="Content Placeholder 88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/>
          <a:lstStyle/>
          <a:p>
            <a:r>
              <a:rPr lang="en-US" sz="3200" dirty="0" smtClean="0"/>
              <a:t>Triggers</a:t>
            </a:r>
          </a:p>
          <a:p>
            <a:pPr lvl="1"/>
            <a:r>
              <a:rPr lang="en-US" sz="2800" dirty="0" smtClean="0"/>
              <a:t>Created/updated state</a:t>
            </a:r>
          </a:p>
          <a:p>
            <a:pPr lvl="1"/>
            <a:r>
              <a:rPr lang="en-US" sz="2800" dirty="0" smtClean="0"/>
              <a:t> Require state to complete operation</a:t>
            </a:r>
          </a:p>
          <a:p>
            <a:r>
              <a:rPr lang="en-US" sz="3200" dirty="0" smtClean="0"/>
              <a:t>Contents</a:t>
            </a:r>
          </a:p>
          <a:p>
            <a:pPr lvl="1"/>
            <a:r>
              <a:rPr lang="en-US" sz="2800" dirty="0" smtClean="0"/>
              <a:t>Key</a:t>
            </a:r>
          </a:p>
          <a:p>
            <a:pPr lvl="1"/>
            <a:r>
              <a:rPr lang="en-US" sz="2800" dirty="0" smtClean="0"/>
              <a:t>Copy of packet?</a:t>
            </a:r>
          </a:p>
          <a:p>
            <a:pPr lvl="1"/>
            <a:r>
              <a:rPr lang="en-US" sz="2800" dirty="0" smtClean="0"/>
              <a:t>Copy of new state?</a:t>
            </a:r>
            <a:endParaRPr lang="en-US" sz="28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38200" y="1600200"/>
            <a:ext cx="3276600" cy="685800"/>
            <a:chOff x="838200" y="1447800"/>
            <a:chExt cx="3276600" cy="685800"/>
          </a:xfrm>
        </p:grpSpPr>
        <p:grpSp>
          <p:nvGrpSpPr>
            <p:cNvPr id="36" name="Group 20"/>
            <p:cNvGrpSpPr/>
            <p:nvPr/>
          </p:nvGrpSpPr>
          <p:grpSpPr>
            <a:xfrm>
              <a:off x="838200" y="1447800"/>
              <a:ext cx="3276600" cy="685800"/>
              <a:chOff x="3733800" y="2133600"/>
              <a:chExt cx="3276600" cy="685800"/>
            </a:xfrm>
          </p:grpSpPr>
          <p:sp>
            <p:nvSpPr>
              <p:cNvPr id="41" name="Rounded Rectangle 15"/>
              <p:cNvSpPr/>
              <p:nvPr/>
            </p:nvSpPr>
            <p:spPr>
              <a:xfrm>
                <a:off x="3733800" y="2133600"/>
                <a:ext cx="3276600" cy="685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3800" y="2286000"/>
                <a:ext cx="26670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accent6"/>
                    </a:solidFill>
                  </a:rPr>
                  <a:t>Controller</a:t>
                </a:r>
                <a:endParaRPr lang="en-US" sz="2200" b="1" dirty="0">
                  <a:solidFill>
                    <a:schemeClr val="accent6"/>
                  </a:solidFill>
                </a:endParaRPr>
              </a:p>
            </p:txBody>
          </p:sp>
        </p:grpSp>
        <p:pic>
          <p:nvPicPr>
            <p:cNvPr id="43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09800" y="1524000"/>
              <a:ext cx="533400" cy="533402"/>
            </a:xfrm>
            <a:prstGeom prst="rect">
              <a:avLst/>
            </a:prstGeom>
            <a:noFill/>
          </p:spPr>
        </p:pic>
      </p:grpSp>
      <p:sp>
        <p:nvSpPr>
          <p:cNvPr id="75" name="Double Wave 74"/>
          <p:cNvSpPr/>
          <p:nvPr/>
        </p:nvSpPr>
        <p:spPr>
          <a:xfrm>
            <a:off x="914400" y="2514600"/>
            <a:ext cx="31242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828800" y="33528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ube 77"/>
          <p:cNvSpPr/>
          <p:nvPr/>
        </p:nvSpPr>
        <p:spPr>
          <a:xfrm>
            <a:off x="3429000" y="1752600"/>
            <a:ext cx="381000" cy="381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62000" y="3352800"/>
            <a:ext cx="1959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62000" y="3352800"/>
            <a:ext cx="195943" cy="4572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676400" y="3048000"/>
            <a:ext cx="838200" cy="6985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676400" y="3048000"/>
            <a:ext cx="838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14600" y="4953000"/>
            <a:ext cx="16764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/>
          <p:nvPr/>
        </p:nvSpPr>
        <p:spPr>
          <a:xfrm>
            <a:off x="762000" y="4343400"/>
            <a:ext cx="1828800" cy="12954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276600" y="5334000"/>
            <a:ext cx="195943" cy="4572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24000" y="4724400"/>
            <a:ext cx="195943" cy="533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828800" y="48006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70"/>
          <p:cNvGrpSpPr/>
          <p:nvPr/>
        </p:nvGrpSpPr>
        <p:grpSpPr>
          <a:xfrm>
            <a:off x="0" y="1295400"/>
            <a:ext cx="9144000" cy="5562600"/>
            <a:chOff x="0" y="1295400"/>
            <a:chExt cx="9144000" cy="5562600"/>
          </a:xfrm>
        </p:grpSpPr>
        <p:sp>
          <p:nvSpPr>
            <p:cNvPr id="70" name="Rectangle 69"/>
            <p:cNvSpPr/>
            <p:nvPr/>
          </p:nvSpPr>
          <p:spPr>
            <a:xfrm>
              <a:off x="0" y="1295400"/>
              <a:ext cx="9144000" cy="55626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1524000" y="3733800"/>
              <a:ext cx="5867400" cy="609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463550" indent="-463550" algn="ctr"/>
              <a:r>
                <a:rPr lang="en-US" sz="3200" dirty="0" smtClean="0"/>
                <a:t>Balance visibility and overhead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8524 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10833 -0.0666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1111 L 2.77556E-17 -0.2111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25 0 L 0.35608 0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09775 0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2111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722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5 0 L 0.35608 0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uiExpand="1" build="p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91" grpId="0" animBg="1"/>
      <p:bldP spid="91" grpId="1" animBg="1"/>
      <p:bldP spid="91" grpId="2" animBg="1"/>
      <p:bldP spid="94" grpId="0" animBg="1"/>
      <p:bldP spid="94" grpId="1" animBg="1"/>
      <p:bldP spid="94" grpId="2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/>
          <a:lstStyle/>
          <a:p>
            <a:r>
              <a:rPr lang="en-US" dirty="0" smtClean="0"/>
              <a:t>Need fine-grained, centralized control over middlebox state to support rich scenarios</a:t>
            </a:r>
          </a:p>
          <a:p>
            <a:r>
              <a:rPr lang="en-US" dirty="0" smtClean="0"/>
              <a:t>Challenges: state diversity, unknown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5029200"/>
            <a:ext cx="5105400" cy="838200"/>
            <a:chOff x="-1752600" y="1447800"/>
            <a:chExt cx="5105400" cy="838200"/>
          </a:xfrm>
        </p:grpSpPr>
        <p:sp>
          <p:nvSpPr>
            <p:cNvPr id="6" name="TextBox 5"/>
            <p:cNvSpPr txBox="1"/>
            <p:nvPr/>
          </p:nvSpPr>
          <p:spPr>
            <a:xfrm>
              <a:off x="-1752600" y="1524000"/>
              <a:ext cx="510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get/add/remove </a:t>
              </a:r>
              <a:r>
                <a:rPr lang="en-US" sz="3200" b="1" dirty="0" smtClean="0"/>
                <a:t>(      ,          )</a:t>
              </a:r>
              <a:endParaRPr lang="en-US" sz="3200" b="1" dirty="0"/>
            </a:p>
          </p:txBody>
        </p:sp>
        <p:pic>
          <p:nvPicPr>
            <p:cNvPr id="7" name="Picture 6" descr="firew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447800"/>
              <a:ext cx="838200" cy="8382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1676400"/>
              <a:ext cx="3433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200" y="3429000"/>
            <a:ext cx="7315200" cy="1143000"/>
            <a:chOff x="609600" y="3810000"/>
            <a:chExt cx="7315200" cy="1143000"/>
          </a:xfrm>
        </p:grpSpPr>
        <p:sp>
          <p:nvSpPr>
            <p:cNvPr id="20" name="Rectangle 19"/>
            <p:cNvSpPr/>
            <p:nvPr/>
          </p:nvSpPr>
          <p:spPr>
            <a:xfrm>
              <a:off x="3048000" y="3810000"/>
              <a:ext cx="2438400" cy="1143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Action</a:t>
              </a:r>
            </a:p>
            <a:p>
              <a:pPr algn="ctr"/>
              <a:r>
                <a:rPr lang="en-US" sz="2400" dirty="0" smtClean="0"/>
                <a:t>Offset1 </a:t>
              </a:r>
              <a:r>
                <a:rPr lang="en-US" sz="2400" b="1" dirty="0" smtClean="0"/>
                <a:t>→</a:t>
              </a:r>
              <a:r>
                <a:rPr lang="en-US" sz="2400" dirty="0" smtClean="0"/>
                <a:t> Const1</a:t>
              </a:r>
            </a:p>
            <a:p>
              <a:pPr algn="ctr"/>
              <a:r>
                <a:rPr lang="en-US" sz="2400" dirty="0" smtClean="0"/>
                <a:t>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" y="3810000"/>
              <a:ext cx="2438400" cy="1143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Key</a:t>
              </a:r>
            </a:p>
            <a:p>
              <a:pPr algn="ctr"/>
              <a:r>
                <a:rPr lang="en-US" sz="2400" dirty="0" smtClean="0"/>
                <a:t>Field1 </a:t>
              </a:r>
              <a:r>
                <a:rPr lang="en-US" sz="2400" b="1" dirty="0" smtClean="0"/>
                <a:t>=</a:t>
              </a:r>
              <a:r>
                <a:rPr lang="en-US" sz="2400" dirty="0" smtClean="0"/>
                <a:t> Value1</a:t>
              </a:r>
            </a:p>
            <a:p>
              <a:pPr algn="ctr"/>
              <a:r>
                <a:rPr lang="en-US" sz="2400" dirty="0" smtClean="0"/>
                <a:t>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3810000"/>
              <a:ext cx="2438400" cy="1143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Supporting</a:t>
              </a:r>
            </a:p>
            <a:p>
              <a:pPr algn="ctr"/>
              <a:endParaRPr lang="en-US" sz="2400" b="1" dirty="0" smtClean="0">
                <a:solidFill>
                  <a:srgbClr val="C00000"/>
                </a:solidFill>
              </a:endParaRPr>
            </a:p>
            <a:p>
              <a:pPr algn="ctr"/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5" name="Cloud 24"/>
            <p:cNvSpPr/>
            <p:nvPr/>
          </p:nvSpPr>
          <p:spPr>
            <a:xfrm>
              <a:off x="5638800" y="4267200"/>
              <a:ext cx="2133600" cy="6096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Binary Blob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5029200"/>
            <a:ext cx="2133600" cy="914400"/>
            <a:chOff x="5715000" y="5638800"/>
            <a:chExt cx="2133600" cy="914400"/>
          </a:xfrm>
        </p:grpSpPr>
        <p:grpSp>
          <p:nvGrpSpPr>
            <p:cNvPr id="14" name="Group 13"/>
            <p:cNvGrpSpPr/>
            <p:nvPr/>
          </p:nvGrpSpPr>
          <p:grpSpPr>
            <a:xfrm>
              <a:off x="6400800" y="5638800"/>
              <a:ext cx="711199" cy="914400"/>
              <a:chOff x="1828800" y="2667000"/>
              <a:chExt cx="533400" cy="685801"/>
            </a:xfrm>
          </p:grpSpPr>
          <p:pic>
            <p:nvPicPr>
              <p:cNvPr id="15" name="Picture 38" descr="C:\Users\agember\AppData\Local\Microsoft\Windows\Temporary Internet Files\Content.IE5\02TZN55D\MC900434742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28800" y="2819400"/>
                <a:ext cx="533400" cy="533401"/>
              </a:xfrm>
              <a:prstGeom prst="rect">
                <a:avLst/>
              </a:prstGeom>
              <a:noFill/>
            </p:spPr>
          </p:pic>
          <p:sp>
            <p:nvSpPr>
              <p:cNvPr id="16" name="Down Arrow 15"/>
              <p:cNvSpPr/>
              <p:nvPr/>
            </p:nvSpPr>
            <p:spPr>
              <a:xfrm flipV="1">
                <a:off x="1981200" y="2667000"/>
                <a:ext cx="243840" cy="3048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7010400" y="5791200"/>
              <a:ext cx="838200" cy="609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715000" y="5791200"/>
              <a:ext cx="914400" cy="64770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Encoding supporting state/other action</a:t>
            </a:r>
            <a:r>
              <a:rPr lang="en-US" i="1" dirty="0" smtClean="0"/>
              <a:t> </a:t>
            </a:r>
            <a:r>
              <a:rPr lang="en-US" dirty="0" smtClean="0"/>
              <a:t>state?</a:t>
            </a:r>
          </a:p>
          <a:p>
            <a:r>
              <a:rPr lang="en-US" dirty="0" smtClean="0"/>
              <a:t>Preventing invalid state manipulations?</a:t>
            </a:r>
          </a:p>
          <a:p>
            <a:r>
              <a:rPr lang="en-US" dirty="0" smtClean="0"/>
              <a:t>Exposing events with sufficient detail?</a:t>
            </a:r>
          </a:p>
          <a:p>
            <a:r>
              <a:rPr lang="en-US" dirty="0" smtClean="0"/>
              <a:t>Maintaining operation during state changes? </a:t>
            </a:r>
          </a:p>
          <a:p>
            <a:r>
              <a:rPr lang="en-US" dirty="0" smtClean="0"/>
              <a:t>Designing a variety of control logics?</a:t>
            </a:r>
          </a:p>
          <a:p>
            <a:r>
              <a:rPr lang="en-US" dirty="0" smtClean="0"/>
              <a:t>Providing middlebox fault tolerance?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5334000"/>
            <a:ext cx="4572000" cy="762000"/>
            <a:chOff x="1828800" y="5410200"/>
            <a:chExt cx="4572000" cy="762000"/>
          </a:xfrm>
        </p:grpSpPr>
        <p:grpSp>
          <p:nvGrpSpPr>
            <p:cNvPr id="6" name="Group 12"/>
            <p:cNvGrpSpPr/>
            <p:nvPr/>
          </p:nvGrpSpPr>
          <p:grpSpPr>
            <a:xfrm>
              <a:off x="3124200" y="5410200"/>
              <a:ext cx="762000" cy="762000"/>
              <a:chOff x="5791200" y="3276600"/>
              <a:chExt cx="685800" cy="685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magnifying_glass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15"/>
            <p:cNvGrpSpPr/>
            <p:nvPr/>
          </p:nvGrpSpPr>
          <p:grpSpPr>
            <a:xfrm>
              <a:off x="1828800" y="5410200"/>
              <a:ext cx="762000" cy="762000"/>
              <a:chOff x="4114800" y="1981200"/>
              <a:chExt cx="685800" cy="685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114800" y="1981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7" descr="C:\Users\agember\AppData\Local\Microsoft\Windows\Temporary Internet Files\Content.IE5\QZT0K7D8\MC900434719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4800" y="1981200"/>
                <a:ext cx="685800" cy="685800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9"/>
            <p:cNvGrpSpPr/>
            <p:nvPr/>
          </p:nvGrpSpPr>
          <p:grpSpPr>
            <a:xfrm>
              <a:off x="5638800" y="5410200"/>
              <a:ext cx="762000" cy="762000"/>
              <a:chOff x="7848600" y="1600200"/>
              <a:chExt cx="685800" cy="6858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server_sync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9" name="Group 15"/>
            <p:cNvGrpSpPr/>
            <p:nvPr/>
          </p:nvGrpSpPr>
          <p:grpSpPr>
            <a:xfrm>
              <a:off x="4419600" y="5410200"/>
              <a:ext cx="762000" cy="762000"/>
              <a:chOff x="6248400" y="1905000"/>
              <a:chExt cx="685800" cy="685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firewall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for L3-L7 services</a:t>
            </a:r>
          </a:p>
          <a:p>
            <a:pPr lvl="1"/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Why can’t we use SDN/</a:t>
            </a:r>
            <a:r>
              <a:rPr lang="en-US" dirty="0" err="1" smtClean="0"/>
              <a:t>OpenFlow</a:t>
            </a:r>
            <a:r>
              <a:rPr lang="en-US" dirty="0" smtClean="0"/>
              <a:t> as is?</a:t>
            </a:r>
          </a:p>
          <a:p>
            <a:r>
              <a:rPr lang="en-US" dirty="0" smtClean="0"/>
              <a:t>New use cases</a:t>
            </a:r>
          </a:p>
          <a:p>
            <a:pPr lvl="1"/>
            <a:r>
              <a:rPr lang="en-US" dirty="0" smtClean="0"/>
              <a:t>Live Network Migration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Simple Middlebox </a:t>
            </a:r>
            <a:r>
              <a:rPr lang="en-US" dirty="0" err="1" smtClean="0"/>
              <a:t>COntrol</a:t>
            </a:r>
            <a:r>
              <a:rPr lang="en-US" dirty="0" smtClean="0"/>
              <a:t> protocol </a:t>
            </a:r>
            <a:r>
              <a:rPr lang="en-US" sz="2400" dirty="0" smtClean="0"/>
              <a:t>[</a:t>
            </a:r>
            <a:r>
              <a:rPr lang="en-US" sz="2400" i="1" dirty="0" smtClean="0"/>
              <a:t>RFC  4540</a:t>
            </a:r>
            <a:r>
              <a:rPr lang="en-US" sz="2400" dirty="0" smtClean="0"/>
              <a:t>]</a:t>
            </a:r>
          </a:p>
          <a:p>
            <a:r>
              <a:rPr lang="en-US" dirty="0" smtClean="0"/>
              <a:t>Modeling middleboxes </a:t>
            </a:r>
            <a:r>
              <a:rPr lang="en-US" sz="2400" dirty="0" smtClean="0"/>
              <a:t>[</a:t>
            </a:r>
            <a:r>
              <a:rPr lang="en-US" sz="2400" i="1" dirty="0" smtClean="0"/>
              <a:t>IEEE Network 2008</a:t>
            </a:r>
            <a:r>
              <a:rPr lang="en-US" sz="2400" dirty="0" smtClean="0"/>
              <a:t>]</a:t>
            </a:r>
          </a:p>
          <a:p>
            <a:r>
              <a:rPr lang="en-US" dirty="0" err="1" smtClean="0"/>
              <a:t>Stratos</a:t>
            </a:r>
            <a:r>
              <a:rPr lang="en-US" dirty="0" smtClean="0"/>
              <a:t> – middleboxes in clouds </a:t>
            </a:r>
            <a:r>
              <a:rPr lang="en-US" sz="2400" dirty="0" smtClean="0"/>
              <a:t>[</a:t>
            </a:r>
            <a:r>
              <a:rPr lang="en-US" sz="2400" i="1" dirty="0" smtClean="0"/>
              <a:t>UW-Madison TR</a:t>
            </a:r>
            <a:r>
              <a:rPr lang="en-US" sz="2400" dirty="0" smtClean="0"/>
              <a:t>]</a:t>
            </a:r>
          </a:p>
          <a:p>
            <a:r>
              <a:rPr lang="en-US" dirty="0" smtClean="0"/>
              <a:t>ETTM – middleboxes in hypervisors </a:t>
            </a:r>
            <a:r>
              <a:rPr lang="en-US" sz="2400" dirty="0" smtClean="0"/>
              <a:t>[</a:t>
            </a:r>
            <a:r>
              <a:rPr lang="en-US" sz="2400" i="1" dirty="0" smtClean="0"/>
              <a:t>NSDI 2011</a:t>
            </a:r>
            <a:r>
              <a:rPr lang="en-US" sz="2400" dirty="0" smtClean="0"/>
              <a:t>]</a:t>
            </a:r>
          </a:p>
          <a:p>
            <a:r>
              <a:rPr lang="en-US" dirty="0" err="1" smtClean="0"/>
              <a:t>COnsolidated</a:t>
            </a:r>
            <a:r>
              <a:rPr lang="en-US" dirty="0" smtClean="0"/>
              <a:t> </a:t>
            </a:r>
            <a:r>
              <a:rPr lang="en-US" dirty="0" err="1" smtClean="0"/>
              <a:t>MiddleBoxes</a:t>
            </a:r>
            <a:r>
              <a:rPr lang="en-US" dirty="0" smtClean="0"/>
              <a:t> </a:t>
            </a:r>
            <a:r>
              <a:rPr lang="en-US" sz="2400" dirty="0" smtClean="0"/>
              <a:t>[</a:t>
            </a:r>
            <a:r>
              <a:rPr lang="en-US" sz="2400" i="1" dirty="0" smtClean="0"/>
              <a:t>NSDI 2012</a:t>
            </a:r>
            <a:r>
              <a:rPr lang="en-US" sz="2400" dirty="0" smtClean="0"/>
              <a:t>]</a:t>
            </a:r>
          </a:p>
          <a:p>
            <a:r>
              <a:rPr lang="en-US" dirty="0" smtClean="0"/>
              <a:t>Efficiently migrating virtual middleboxes </a:t>
            </a:r>
            <a:r>
              <a:rPr lang="en-US" sz="2400" dirty="0" smtClean="0"/>
              <a:t>[</a:t>
            </a:r>
            <a:r>
              <a:rPr lang="en-US" sz="2400" i="1" dirty="0" smtClean="0"/>
              <a:t>SIGCOMM 2012 Poster</a:t>
            </a:r>
            <a:r>
              <a:rPr lang="en-US" sz="2400" dirty="0" smtClean="0"/>
              <a:t>]</a:t>
            </a:r>
          </a:p>
          <a:p>
            <a:r>
              <a:rPr lang="en-US" dirty="0" err="1" smtClean="0"/>
              <a:t>LIve</a:t>
            </a:r>
            <a:r>
              <a:rPr lang="en-US" dirty="0" smtClean="0"/>
              <a:t> Migration of Entire network </a:t>
            </a:r>
            <a:r>
              <a:rPr lang="en-US" sz="2400" dirty="0" smtClean="0"/>
              <a:t>[</a:t>
            </a:r>
            <a:r>
              <a:rPr lang="en-US" sz="2400" i="1" dirty="0" err="1" smtClean="0"/>
              <a:t>HotNets</a:t>
            </a:r>
            <a:r>
              <a:rPr lang="en-US" sz="2400" i="1" dirty="0" smtClean="0"/>
              <a:t> 2012</a:t>
            </a:r>
            <a:r>
              <a:rPr lang="en-US" sz="24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Virtual Server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VMs with security or performance needs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Modify and/or add to MB policy</a:t>
            </a:r>
          </a:p>
          <a:p>
            <a:pPr lvl="1"/>
            <a:r>
              <a:rPr lang="en-US" dirty="0" smtClean="0"/>
              <a:t>Middlebox-specific configuration interfaces</a:t>
            </a:r>
          </a:p>
          <a:p>
            <a:pPr lvl="1"/>
            <a:r>
              <a:rPr lang="en-US" dirty="0" smtClean="0"/>
              <a:t>Distributed, manual process =&gt; high complexity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486400"/>
            <a:ext cx="8382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Programmatic and centralized control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209800"/>
            <a:ext cx="4648200" cy="1447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6"/>
          <p:cNvGrpSpPr/>
          <p:nvPr/>
        </p:nvGrpSpPr>
        <p:grpSpPr>
          <a:xfrm>
            <a:off x="5410200" y="2819400"/>
            <a:ext cx="533400" cy="533400"/>
            <a:chOff x="4419600" y="5029200"/>
            <a:chExt cx="533400" cy="533400"/>
          </a:xfrm>
        </p:grpSpPr>
        <p:pic>
          <p:nvPicPr>
            <p:cNvPr id="30" name="Picture 29" descr="desktop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419600" y="5029200"/>
              <a:ext cx="533400" cy="533400"/>
            </a:xfrm>
            <a:prstGeom prst="rect">
              <a:avLst/>
            </a:prstGeom>
          </p:spPr>
        </p:pic>
        <p:pic>
          <p:nvPicPr>
            <p:cNvPr id="31" name="Picture 30" descr="server_sy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5105400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12"/>
          <p:cNvGrpSpPr/>
          <p:nvPr/>
        </p:nvGrpSpPr>
        <p:grpSpPr>
          <a:xfrm>
            <a:off x="3962400" y="2819400"/>
            <a:ext cx="381000" cy="381000"/>
            <a:chOff x="5791200" y="3276600"/>
            <a:chExt cx="685800" cy="685800"/>
          </a:xfrm>
        </p:grpSpPr>
        <p:sp>
          <p:nvSpPr>
            <p:cNvPr id="36" name="Rounded Rectangle 35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magnifying_glas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4" name="Group 255"/>
          <p:cNvGrpSpPr/>
          <p:nvPr/>
        </p:nvGrpSpPr>
        <p:grpSpPr>
          <a:xfrm>
            <a:off x="6410325" y="3124200"/>
            <a:ext cx="371475" cy="371475"/>
            <a:chOff x="4419600" y="5029200"/>
            <a:chExt cx="371475" cy="371475"/>
          </a:xfrm>
        </p:grpSpPr>
        <p:pic>
          <p:nvPicPr>
            <p:cNvPr id="46" name="Picture 45" descr="glob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45" name="Rounded Rectangle 44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258"/>
          <p:cNvGrpSpPr/>
          <p:nvPr/>
        </p:nvGrpSpPr>
        <p:grpSpPr>
          <a:xfrm>
            <a:off x="6410325" y="2667000"/>
            <a:ext cx="371475" cy="371475"/>
            <a:chOff x="4419600" y="5029200"/>
            <a:chExt cx="371475" cy="371475"/>
          </a:xfrm>
        </p:grpSpPr>
        <p:pic>
          <p:nvPicPr>
            <p:cNvPr id="49" name="Picture 48" descr="glob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196"/>
          <p:cNvGrpSpPr/>
          <p:nvPr/>
        </p:nvGrpSpPr>
        <p:grpSpPr>
          <a:xfrm>
            <a:off x="2895600" y="2743200"/>
            <a:ext cx="533400" cy="533400"/>
            <a:chOff x="1600200" y="1600200"/>
            <a:chExt cx="533400" cy="533400"/>
          </a:xfrm>
        </p:grpSpPr>
        <p:pic>
          <p:nvPicPr>
            <p:cNvPr id="61" name="Picture 60" descr="desktop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600200" y="1600200"/>
              <a:ext cx="533400" cy="533400"/>
            </a:xfrm>
            <a:prstGeom prst="rect">
              <a:avLst/>
            </a:prstGeom>
          </p:spPr>
        </p:pic>
        <p:pic>
          <p:nvPicPr>
            <p:cNvPr id="62" name="Picture 61" descr="firewal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8850" y="1676400"/>
              <a:ext cx="338667" cy="338667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>
            <a:stCxn id="61" idx="2"/>
            <a:endCxn id="5" idx="1"/>
          </p:cNvCxnSpPr>
          <p:nvPr/>
        </p:nvCxnSpPr>
        <p:spPr>
          <a:xfrm flipH="1" flipV="1">
            <a:off x="2438400" y="2933700"/>
            <a:ext cx="457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0"/>
            <a:endCxn id="37" idx="1"/>
          </p:cNvCxnSpPr>
          <p:nvPr/>
        </p:nvCxnSpPr>
        <p:spPr>
          <a:xfrm flipV="1">
            <a:off x="3429000" y="2994025"/>
            <a:ext cx="533400" cy="15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7" idx="3"/>
            <a:endCxn id="30" idx="2"/>
          </p:cNvCxnSpPr>
          <p:nvPr/>
        </p:nvCxnSpPr>
        <p:spPr>
          <a:xfrm>
            <a:off x="4311650" y="2994025"/>
            <a:ext cx="1098550" cy="9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0" idx="0"/>
            <a:endCxn id="49" idx="1"/>
          </p:cNvCxnSpPr>
          <p:nvPr/>
        </p:nvCxnSpPr>
        <p:spPr>
          <a:xfrm flipV="1">
            <a:off x="5943600" y="2846120"/>
            <a:ext cx="466725" cy="2399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0"/>
            <a:endCxn id="46" idx="1"/>
          </p:cNvCxnSpPr>
          <p:nvPr/>
        </p:nvCxnSpPr>
        <p:spPr>
          <a:xfrm>
            <a:off x="5943600" y="3086100"/>
            <a:ext cx="466725" cy="217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311650" y="2362200"/>
            <a:ext cx="1022350" cy="631825"/>
            <a:chOff x="4311650" y="2362200"/>
            <a:chExt cx="1022350" cy="631825"/>
          </a:xfrm>
        </p:grpSpPr>
        <p:grpSp>
          <p:nvGrpSpPr>
            <p:cNvPr id="41" name="Group 233"/>
            <p:cNvGrpSpPr/>
            <p:nvPr/>
          </p:nvGrpSpPr>
          <p:grpSpPr>
            <a:xfrm>
              <a:off x="4953000" y="2362200"/>
              <a:ext cx="381000" cy="381000"/>
              <a:chOff x="5867400" y="5029200"/>
              <a:chExt cx="381000" cy="381000"/>
            </a:xfrm>
          </p:grpSpPr>
          <p:pic>
            <p:nvPicPr>
              <p:cNvPr id="43" name="Picture 42" descr="money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67400" y="5029200"/>
                <a:ext cx="381000" cy="381000"/>
              </a:xfrm>
              <a:prstGeom prst="rect">
                <a:avLst/>
              </a:prstGeom>
            </p:spPr>
          </p:pic>
          <p:sp>
            <p:nvSpPr>
              <p:cNvPr id="42" name="Rounded Rectangle 41"/>
              <p:cNvSpPr/>
              <p:nvPr/>
            </p:nvSpPr>
            <p:spPr>
              <a:xfrm>
                <a:off x="5867400" y="5029200"/>
                <a:ext cx="371475" cy="371475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Connector 79"/>
            <p:cNvCxnSpPr>
              <a:stCxn id="37" idx="3"/>
              <a:endCxn id="43" idx="1"/>
            </p:cNvCxnSpPr>
            <p:nvPr/>
          </p:nvCxnSpPr>
          <p:spPr>
            <a:xfrm flipV="1">
              <a:off x="4311650" y="2552700"/>
              <a:ext cx="641350" cy="441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3276600" y="3276600"/>
            <a:ext cx="2286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71800" y="3276600"/>
            <a:ext cx="228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038600" y="3276600"/>
            <a:ext cx="228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038600" y="3276600"/>
            <a:ext cx="228600" cy="3048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dirty="0" smtClean="0"/>
              <a:t>Live Migration of an Entire Network (and its Hosts)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Keller, </a:t>
            </a:r>
            <a:r>
              <a:rPr lang="en-US" dirty="0" err="1" smtClean="0"/>
              <a:t>Soudeh</a:t>
            </a:r>
            <a:r>
              <a:rPr lang="en-US" dirty="0" smtClean="0"/>
              <a:t> </a:t>
            </a:r>
            <a:r>
              <a:rPr lang="en-US" dirty="0" err="1" smtClean="0"/>
              <a:t>Ghorbani</a:t>
            </a:r>
            <a:r>
              <a:rPr lang="en-US" dirty="0" smtClean="0"/>
              <a:t>, Matthew Caesar, Jennifer Rexford</a:t>
            </a:r>
          </a:p>
          <a:p>
            <a:r>
              <a:rPr lang="en-US" dirty="0" err="1" smtClean="0"/>
              <a:t>HotNets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  <p:transition advTm="1109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Widely supported to help:</a:t>
            </a:r>
          </a:p>
          <a:p>
            <a:r>
              <a:rPr lang="en-US" dirty="0" smtClean="0"/>
              <a:t>Consolidate to save energy</a:t>
            </a:r>
          </a:p>
          <a:p>
            <a:r>
              <a:rPr lang="en-US" dirty="0" smtClean="0"/>
              <a:t>Re-locate to improve performance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Migration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4038600"/>
            <a:ext cx="3048000" cy="2286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55626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42672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44196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8768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4038600"/>
            <a:ext cx="3048000" cy="2286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05400" y="55626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42672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705600" y="44196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05600" y="48768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67000" y="4267200"/>
            <a:ext cx="1219200" cy="1143000"/>
          </a:xfrm>
          <a:prstGeom prst="roundRect">
            <a:avLst/>
          </a:prstGeom>
          <a:solidFill>
            <a:srgbClr val="A6A6A6">
              <a:alpha val="10196"/>
            </a:srgbClr>
          </a:solidFill>
          <a:ln>
            <a:solidFill>
              <a:srgbClr val="385D8A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43200" y="4419600"/>
            <a:ext cx="1066800" cy="381000"/>
          </a:xfrm>
          <a:prstGeom prst="roundRect">
            <a:avLst/>
          </a:prstGeom>
          <a:solidFill>
            <a:srgbClr val="D99694">
              <a:alpha val="10196"/>
            </a:srgbClr>
          </a:solidFill>
          <a:ln>
            <a:solidFill>
              <a:srgbClr val="595959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43200" y="4876800"/>
            <a:ext cx="1066800" cy="381000"/>
          </a:xfrm>
          <a:prstGeom prst="roundRect">
            <a:avLst/>
          </a:prstGeom>
          <a:solidFill>
            <a:srgbClr val="B9CDE5">
              <a:alpha val="10196"/>
            </a:srgbClr>
          </a:solidFill>
          <a:ln>
            <a:solidFill>
              <a:srgbClr val="595959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05200" y="4267200"/>
            <a:ext cx="1219200" cy="1143000"/>
          </a:xfrm>
          <a:prstGeom prst="roundRect">
            <a:avLst/>
          </a:prstGeom>
          <a:solidFill>
            <a:srgbClr val="A6A6A6">
              <a:alpha val="30196"/>
            </a:srgbClr>
          </a:solidFill>
          <a:ln>
            <a:solidFill>
              <a:srgbClr val="385D8A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81400" y="4419600"/>
            <a:ext cx="1066800" cy="381000"/>
          </a:xfrm>
          <a:prstGeom prst="roundRect">
            <a:avLst/>
          </a:prstGeom>
          <a:solidFill>
            <a:srgbClr val="D99694">
              <a:alpha val="30196"/>
            </a:srgbClr>
          </a:solidFill>
          <a:ln>
            <a:solidFill>
              <a:srgbClr val="595959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81400" y="4876800"/>
            <a:ext cx="1066800" cy="381000"/>
          </a:xfrm>
          <a:prstGeom prst="roundRect">
            <a:avLst/>
          </a:prstGeom>
          <a:solidFill>
            <a:srgbClr val="B9CDE5">
              <a:alpha val="29804"/>
            </a:srgbClr>
          </a:solidFill>
          <a:ln>
            <a:solidFill>
              <a:srgbClr val="595959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267200" y="4267200"/>
            <a:ext cx="1219200" cy="1143000"/>
          </a:xfrm>
          <a:prstGeom prst="roundRect">
            <a:avLst/>
          </a:prstGeom>
          <a:solidFill>
            <a:srgbClr val="A6A6A6">
              <a:alpha val="60000"/>
            </a:srgbClr>
          </a:solidFill>
          <a:ln>
            <a:solidFill>
              <a:srgbClr val="385D8A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43400" y="4419600"/>
            <a:ext cx="1066800" cy="381000"/>
          </a:xfrm>
          <a:prstGeom prst="roundRect">
            <a:avLst/>
          </a:prstGeom>
          <a:solidFill>
            <a:srgbClr val="D99694">
              <a:alpha val="60000"/>
            </a:srgbClr>
          </a:solidFill>
          <a:ln>
            <a:solidFill>
              <a:srgbClr val="59595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43400" y="4876800"/>
            <a:ext cx="1066800" cy="381000"/>
          </a:xfrm>
          <a:prstGeom prst="roundRect">
            <a:avLst/>
          </a:prstGeom>
          <a:solidFill>
            <a:srgbClr val="B9CDE5">
              <a:alpha val="60000"/>
            </a:srgbClr>
          </a:solidFill>
          <a:ln>
            <a:solidFill>
              <a:srgbClr val="59595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5105400" y="4267200"/>
            <a:ext cx="1219200" cy="1143000"/>
            <a:chOff x="5867400" y="3048000"/>
            <a:chExt cx="1219200" cy="1143000"/>
          </a:xfrm>
        </p:grpSpPr>
        <p:sp>
          <p:nvSpPr>
            <p:cNvPr id="34" name="Rounded Rectangle 33"/>
            <p:cNvSpPr/>
            <p:nvPr/>
          </p:nvSpPr>
          <p:spPr>
            <a:xfrm>
              <a:off x="5867400" y="3048000"/>
              <a:ext cx="1219200" cy="1143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43600" y="3200400"/>
              <a:ext cx="1066800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3600" y="3657600"/>
              <a:ext cx="10668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276600" y="3810000"/>
            <a:ext cx="2286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 descr="https://encrypted-tbn1.gstatic.com/images?q=tbn:ANd9GcRgCf2DRfU0ogumaTSHPaTm0XjxboVLo7qzn8H5SxDsytFdQTY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075" y="1311564"/>
            <a:ext cx="1304925" cy="527243"/>
          </a:xfrm>
          <a:prstGeom prst="rect">
            <a:avLst/>
          </a:prstGeom>
          <a:noFill/>
        </p:spPr>
      </p:pic>
      <p:pic>
        <p:nvPicPr>
          <p:cNvPr id="34824" name="Picture 8" descr="https://encrypted-tbn3.gstatic.com/images?q=tbn:ANd9GcT6l3N5ez-fzUtN9DNu-YMmUevUCLYk3m1QcJmnZrUtynZbz2kapXN-02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2057400"/>
            <a:ext cx="1524000" cy="857694"/>
          </a:xfrm>
          <a:prstGeom prst="rect">
            <a:avLst/>
          </a:prstGeom>
          <a:noFill/>
        </p:spPr>
      </p:pic>
      <p:pic>
        <p:nvPicPr>
          <p:cNvPr id="34826" name="Picture 10" descr="https://encrypted-tbn3.gstatic.com/images?q=tbn:ANd9GcTNLt_VdxyGWfyW76l5rNWGp1F1pCVz5vJAFg-2EEJA4WpYIjUpL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3429000"/>
            <a:ext cx="477134" cy="533400"/>
          </a:xfrm>
          <a:prstGeom prst="rect">
            <a:avLst/>
          </a:prstGeom>
          <a:noFill/>
        </p:spPr>
      </p:pic>
      <p:pic>
        <p:nvPicPr>
          <p:cNvPr id="34828" name="Picture 12" descr="https://encrypted-tbn0.gstatic.com/images?q=tbn:ANd9GcSDZInJDU9a8Ek0avecqfxDebvnJ0GJcS7sgwZv_0TPlW3WPLR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2667000"/>
            <a:ext cx="685799" cy="658846"/>
          </a:xfrm>
          <a:prstGeom prst="rect">
            <a:avLst/>
          </a:prstGeom>
          <a:noFill/>
        </p:spPr>
      </p:pic>
      <p:pic>
        <p:nvPicPr>
          <p:cNvPr id="34820" name="Picture 4" descr="https://encrypted-tbn1.gstatic.com/images?q=tbn:ANd9GcSMytrjQvJV02Fm3S12tlYpwD9LrMB0plQNd-KceZIpR-WIsxz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7200" y="1905000"/>
            <a:ext cx="843149" cy="398298"/>
          </a:xfrm>
          <a:prstGeom prst="rect">
            <a:avLst/>
          </a:prstGeom>
          <a:noFill/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Tm="4744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41" name="Rounded Rectangle 40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ounded Rectangle 41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38" name="Rounded Rectangle 37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44196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35" name="Rounded Rectangle 34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ounded Rectangle 35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74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32" name="Rounded Rectangle 31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VMs working together</a:t>
            </a:r>
            <a:endParaRPr lang="en-US" dirty="0"/>
          </a:p>
        </p:txBody>
      </p:sp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14" name="Curved Down Arrow 13"/>
          <p:cNvSpPr/>
          <p:nvPr/>
        </p:nvSpPr>
        <p:spPr>
          <a:xfrm>
            <a:off x="2057400" y="3733800"/>
            <a:ext cx="2667000" cy="1219200"/>
          </a:xfrm>
          <a:prstGeom prst="curvedDownArrow">
            <a:avLst>
              <a:gd name="adj1" fmla="val 805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flipH="1">
            <a:off x="3200400" y="3733800"/>
            <a:ext cx="2743200" cy="1219200"/>
          </a:xfrm>
          <a:prstGeom prst="curvedDownArrow">
            <a:avLst>
              <a:gd name="adj1" fmla="val 1047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Applications Look Like This</a:t>
            </a:r>
            <a:endParaRPr lang="en-US" dirty="0"/>
          </a:p>
        </p:txBody>
      </p:sp>
      <p:sp>
        <p:nvSpPr>
          <p:cNvPr id="13" name="Curved Down Arrow 12"/>
          <p:cNvSpPr/>
          <p:nvPr/>
        </p:nvSpPr>
        <p:spPr>
          <a:xfrm>
            <a:off x="1981200" y="4267200"/>
            <a:ext cx="129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flipH="1">
            <a:off x="4495800" y="4267200"/>
            <a:ext cx="12954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advTm="1957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Networks have increasing amounts of state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Rely on the Network</a:t>
            </a:r>
            <a:endParaRPr lang="en-US" dirty="0"/>
          </a:p>
        </p:txBody>
      </p:sp>
      <p:pic>
        <p:nvPicPr>
          <p:cNvPr id="30728" name="Picture 8" descr="https://encrypted-tbn3.gstatic.com/images?q=tbn:ANd9GcTCmcVR7yfqao9Q_K295RgzY2hoHJKVrq2W7m61jJPlUTUk2O1j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517207" cy="70129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Configuration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259080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Learned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2753380"/>
            <a:ext cx="274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Software-Defined</a:t>
            </a:r>
          </a:p>
        </p:txBody>
      </p:sp>
      <p:pic>
        <p:nvPicPr>
          <p:cNvPr id="24" name="Picture 8" descr="https://encrypted-tbn3.gstatic.com/images?q=tbn:ANd9GcTCmcVR7yfqao9Q_K295RgzY2hoHJKVrq2W7m61jJPlUTUk2O1j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517207" cy="701297"/>
          </a:xfrm>
          <a:prstGeom prst="rect">
            <a:avLst/>
          </a:prstGeom>
          <a:noFill/>
        </p:spPr>
      </p:pic>
      <p:pic>
        <p:nvPicPr>
          <p:cNvPr id="14338" name="Picture 2" descr="Web Virtualization Server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276600"/>
            <a:ext cx="838200" cy="892277"/>
          </a:xfrm>
          <a:prstGeom prst="rect">
            <a:avLst/>
          </a:prstGeom>
          <a:noFill/>
        </p:spPr>
      </p:pic>
      <p:cxnSp>
        <p:nvCxnSpPr>
          <p:cNvPr id="83" name="Straight Connector 82"/>
          <p:cNvCxnSpPr/>
          <p:nvPr/>
        </p:nvCxnSpPr>
        <p:spPr>
          <a:xfrm>
            <a:off x="3048000" y="41711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4" idx="3"/>
          </p:cNvCxnSpPr>
          <p:nvPr/>
        </p:nvCxnSpPr>
        <p:spPr>
          <a:xfrm>
            <a:off x="3429000" y="35361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667000" y="35615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14800" y="3733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819400" y="37338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133600" y="41910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76800" y="3657600"/>
            <a:ext cx="762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276600" y="42672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86200" y="4267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ounded Rectangle 93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6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97" name="Rounded Rectangle 96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ounded Rectangle 97"/>
          <p:cNvSpPr/>
          <p:nvPr/>
        </p:nvSpPr>
        <p:spPr>
          <a:xfrm>
            <a:off x="4343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0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101" name="Rounded Rectangle 100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" name="Rounded Rectangle 101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4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105" name="Rounded Rectangle 104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Rounded Rectangle 105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8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09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110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11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Rounded Rectangle 112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" name="Rounded Rectangle 115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ounded Rectangle 118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2" name="Rounded Rectangle 121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4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3443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9766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9004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advTm="3099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Joint (virtual) host and (virtual) network migration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Migration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0" y="41711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5" idx="3"/>
          </p:cNvCxnSpPr>
          <p:nvPr/>
        </p:nvCxnSpPr>
        <p:spPr>
          <a:xfrm>
            <a:off x="3429000" y="35361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35615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14800" y="3733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19400" y="37338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33600" y="41910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3657600"/>
            <a:ext cx="762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6600" y="42672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267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ounded Rectangle 20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4343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32" name="Rounded Rectangle 31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3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39" name="Rounded Rectangle 38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ounded Rectangle 39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ounded Rectangle 48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443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9766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9004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200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276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810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733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ounded Rectangle 55"/>
          <p:cNvSpPr/>
          <p:nvPr/>
        </p:nvSpPr>
        <p:spPr>
          <a:xfrm>
            <a:off x="1219200" y="3124200"/>
            <a:ext cx="5410200" cy="2971800"/>
          </a:xfrm>
          <a:prstGeom prst="round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29400" y="3276600"/>
            <a:ext cx="2451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re-learning,</a:t>
            </a:r>
          </a:p>
          <a:p>
            <a:r>
              <a:rPr lang="en-US" sz="2400" dirty="0" smtClean="0"/>
              <a:t>No re-configuring,</a:t>
            </a:r>
          </a:p>
          <a:p>
            <a:r>
              <a:rPr lang="en-US" sz="2400" dirty="0" smtClean="0"/>
              <a:t>No re-calculating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4712" y="5181600"/>
            <a:ext cx="254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Capitalize on redundancy</a:t>
            </a:r>
            <a:endParaRPr lang="en-US" sz="2400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Tm="5506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advTm="1299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driven – for cost, performance, etc.</a:t>
            </a:r>
          </a:p>
          <a:p>
            <a:r>
              <a:rPr lang="en-US" dirty="0" smtClean="0"/>
              <a:t>Provider driven – offload when too full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Moving between cloud providers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2895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2971800"/>
            <a:ext cx="2895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s://encrypted-tbn0.gstatic.com/images?q=tbn:ANd9GcSsoWE1bb54jGyi7jecH4RlFY3frVbuk3tEyc52Ucvzv6d6ucThCdF4X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410200"/>
            <a:ext cx="1905000" cy="740834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1066800" y="34290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905000" y="3505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066800" y="41148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133600" y="44196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819400" y="3200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2819400" y="3886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6629400" y="3505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858000" y="44196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7543800" y="3200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7543800" y="3886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2971800" y="4648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1371600" y="4724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2" name="Picture 8" descr="https://encrypted-tbn3.gstatic.com/images?q=tbn:ANd9GcSfp226MCyyoB3OJcGsxaIo3ndbk_6hORL4ZfGwYf17kGnYYeTHV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514538"/>
            <a:ext cx="2209799" cy="810062"/>
          </a:xfrm>
          <a:prstGeom prst="rect">
            <a:avLst/>
          </a:prstGeom>
          <a:noFill/>
        </p:spPr>
      </p:pic>
      <p:sp>
        <p:nvSpPr>
          <p:cNvPr id="30" name="Freeform 29"/>
          <p:cNvSpPr/>
          <p:nvPr/>
        </p:nvSpPr>
        <p:spPr>
          <a:xfrm>
            <a:off x="3626069" y="4346028"/>
            <a:ext cx="2175641" cy="446689"/>
          </a:xfrm>
          <a:custGeom>
            <a:avLst/>
            <a:gdLst>
              <a:gd name="connsiteX0" fmla="*/ 0 w 2175641"/>
              <a:gd name="connsiteY0" fmla="*/ 446689 h 446689"/>
              <a:gd name="connsiteX1" fmla="*/ 993228 w 2175641"/>
              <a:gd name="connsiteY1" fmla="*/ 5255 h 446689"/>
              <a:gd name="connsiteX2" fmla="*/ 2175641 w 2175641"/>
              <a:gd name="connsiteY2" fmla="*/ 415158 h 44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641" h="446689">
                <a:moveTo>
                  <a:pt x="0" y="446689"/>
                </a:moveTo>
                <a:cubicBezTo>
                  <a:pt x="315310" y="228599"/>
                  <a:pt x="630621" y="10510"/>
                  <a:pt x="993228" y="5255"/>
                </a:cubicBezTo>
                <a:cubicBezTo>
                  <a:pt x="1355835" y="0"/>
                  <a:pt x="1765738" y="207579"/>
                  <a:pt x="2175641" y="415158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advTm="87174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energy consumption</a:t>
            </a:r>
            <a:br>
              <a:rPr lang="en-US" dirty="0" smtClean="0"/>
            </a:br>
            <a:r>
              <a:rPr lang="en-US" dirty="0" smtClean="0"/>
              <a:t>(turn off servers, reduce cooling)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Moving to smaller set of servers</a:t>
            </a:r>
            <a:endParaRPr lang="en-US" dirty="0"/>
          </a:p>
        </p:txBody>
      </p:sp>
      <p:pic>
        <p:nvPicPr>
          <p:cNvPr id="38914" name="Picture 2" descr="http://enr.construction.com/images2/2012/09/enr09102012cs_dat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138170"/>
            <a:ext cx="3733800" cy="286258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181600" y="4038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4038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4267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4191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343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4419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50081" y="4419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4526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2481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8681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4450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0" y="4343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17719" y="4450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24400" y="4526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70119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75762" y="4572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21481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28162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4362" y="4907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73881" y="4831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73881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7681" y="44958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43400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50081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26281" y="4831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5800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4400" y="3505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70119" y="3611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76800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225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22519" y="3535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46319" y="3429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92038" y="3535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98719" y="3611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749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44438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43400" y="3657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891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72000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41519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41519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65319" y="3581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11038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177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3919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63438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38600" y="37338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84319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1000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67200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36719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2367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60519" y="3657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06238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12919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389119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58638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18562" y="3962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64281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0962" y="4145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47162" y="4297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16681" y="4221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16681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40481" y="3886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86200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2881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069081" y="4221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038600" y="4145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666593" y="3846786"/>
            <a:ext cx="1166648" cy="867104"/>
          </a:xfrm>
          <a:custGeom>
            <a:avLst/>
            <a:gdLst>
              <a:gd name="connsiteX0" fmla="*/ 78828 w 1166648"/>
              <a:gd name="connsiteY0" fmla="*/ 362607 h 867104"/>
              <a:gd name="connsiteX1" fmla="*/ 740979 w 1166648"/>
              <a:gd name="connsiteY1" fmla="*/ 0 h 867104"/>
              <a:gd name="connsiteX2" fmla="*/ 1166648 w 1166648"/>
              <a:gd name="connsiteY2" fmla="*/ 472966 h 867104"/>
              <a:gd name="connsiteX3" fmla="*/ 394138 w 1166648"/>
              <a:gd name="connsiteY3" fmla="*/ 867104 h 867104"/>
              <a:gd name="connsiteX4" fmla="*/ 0 w 1166648"/>
              <a:gd name="connsiteY4" fmla="*/ 362607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648" h="867104">
                <a:moveTo>
                  <a:pt x="78828" y="362607"/>
                </a:moveTo>
                <a:lnTo>
                  <a:pt x="740979" y="0"/>
                </a:lnTo>
                <a:lnTo>
                  <a:pt x="1166648" y="472966"/>
                </a:lnTo>
                <a:lnTo>
                  <a:pt x="394138" y="867104"/>
                </a:lnTo>
                <a:lnTo>
                  <a:pt x="0" y="362607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advTm="4148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 Software-Defined Middlebox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Aaron </a:t>
            </a:r>
            <a:r>
              <a:rPr lang="en-US" sz="2800" b="1" u="sng" dirty="0" err="1" smtClean="0"/>
              <a:t>Gember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Prathmesh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Prabhu</a:t>
            </a:r>
            <a:r>
              <a:rPr lang="en-US" sz="2800" b="1" dirty="0" smtClean="0"/>
              <a:t>, </a:t>
            </a:r>
            <a:br>
              <a:rPr lang="en-US" sz="2800" b="1" dirty="0" smtClean="0"/>
            </a:br>
            <a:r>
              <a:rPr lang="en-US" sz="2800" b="1" dirty="0" err="1" smtClean="0"/>
              <a:t>Zainab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Ghadiyali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Aditya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Akella</a:t>
            </a:r>
            <a:endParaRPr lang="en-US" sz="2800" b="1" dirty="0" smtClean="0"/>
          </a:p>
          <a:p>
            <a:r>
              <a:rPr lang="en-US" sz="2800" i="1" dirty="0" smtClean="0"/>
              <a:t>University of Wisconsin-Madison</a:t>
            </a:r>
            <a:endParaRPr lang="en-US" sz="28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362200" y="990600"/>
            <a:ext cx="4572000" cy="762000"/>
            <a:chOff x="1828800" y="5410200"/>
            <a:chExt cx="4572000" cy="762000"/>
          </a:xfrm>
        </p:grpSpPr>
        <p:grpSp>
          <p:nvGrpSpPr>
            <p:cNvPr id="5" name="Group 12"/>
            <p:cNvGrpSpPr/>
            <p:nvPr/>
          </p:nvGrpSpPr>
          <p:grpSpPr>
            <a:xfrm>
              <a:off x="3124200" y="5410200"/>
              <a:ext cx="762000" cy="762000"/>
              <a:chOff x="5791200" y="3276600"/>
              <a:chExt cx="685800" cy="6858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magnifying_glass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" name="Group 15"/>
            <p:cNvGrpSpPr/>
            <p:nvPr/>
          </p:nvGrpSpPr>
          <p:grpSpPr>
            <a:xfrm>
              <a:off x="1828800" y="5410200"/>
              <a:ext cx="762000" cy="762000"/>
              <a:chOff x="4114800" y="1981200"/>
              <a:chExt cx="685800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14800" y="1981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7" descr="C:\Users\agember\AppData\Local\Microsoft\Windows\Temporary Internet Files\Content.IE5\QZT0K7D8\MC900434719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4800" y="1981200"/>
                <a:ext cx="685800" cy="685800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9"/>
            <p:cNvGrpSpPr/>
            <p:nvPr/>
          </p:nvGrpSpPr>
          <p:grpSpPr>
            <a:xfrm>
              <a:off x="5638800" y="5410200"/>
              <a:ext cx="762000" cy="762000"/>
              <a:chOff x="7848600" y="1600200"/>
              <a:chExt cx="685800" cy="6858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server_sync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8" name="Group 15"/>
            <p:cNvGrpSpPr/>
            <p:nvPr/>
          </p:nvGrpSpPr>
          <p:grpSpPr>
            <a:xfrm>
              <a:off x="4419600" y="5410200"/>
              <a:ext cx="762000" cy="762000"/>
              <a:chOff x="6248400" y="1905000"/>
              <a:chExt cx="685800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firewall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/>
          <p:cNvSpPr/>
          <p:nvPr/>
        </p:nvSpPr>
        <p:spPr>
          <a:xfrm>
            <a:off x="2133600" y="3352800"/>
            <a:ext cx="3352800" cy="2438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4495800" y="3352800"/>
            <a:ext cx="990600" cy="167640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ensemble to infrastructure dedicated to testing (special equipment)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Troubleshooting</a:t>
            </a:r>
            <a:endParaRPr lang="en-US" dirty="0"/>
          </a:p>
        </p:txBody>
      </p:sp>
      <p:pic>
        <p:nvPicPr>
          <p:cNvPr id="44034" name="Picture 2" descr="Network Performance Mainten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257301" cy="1257301"/>
          </a:xfrm>
          <a:prstGeom prst="rect">
            <a:avLst/>
          </a:prstGeom>
          <a:noFill/>
        </p:spPr>
      </p:pic>
      <p:pic>
        <p:nvPicPr>
          <p:cNvPr id="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009333"/>
            <a:ext cx="533400" cy="533400"/>
          </a:xfrm>
          <a:prstGeom prst="rect">
            <a:avLst/>
          </a:prstGeom>
          <a:noFill/>
        </p:spPr>
      </p:pic>
      <p:pic>
        <p:nvPicPr>
          <p:cNvPr id="7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029200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856933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876800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7244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724400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009333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856933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724400"/>
            <a:ext cx="533400" cy="533400"/>
          </a:xfrm>
          <a:prstGeom prst="rect">
            <a:avLst/>
          </a:prstGeom>
          <a:noFill/>
        </p:spPr>
      </p:pic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724400" y="3822171"/>
            <a:ext cx="228600" cy="216429"/>
            <a:chOff x="2543" y="2256"/>
            <a:chExt cx="432" cy="409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495800"/>
            <a:ext cx="533400" cy="533400"/>
          </a:xfrm>
          <a:prstGeom prst="rect">
            <a:avLst/>
          </a:prstGeom>
          <a:noFill/>
        </p:spPr>
      </p:pic>
      <p:pic>
        <p:nvPicPr>
          <p:cNvPr id="8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43400"/>
            <a:ext cx="533400" cy="533400"/>
          </a:xfrm>
          <a:prstGeom prst="rect">
            <a:avLst/>
          </a:prstGeom>
          <a:noFill/>
        </p:spPr>
      </p:pic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105400" y="3810000"/>
            <a:ext cx="228600" cy="216429"/>
            <a:chOff x="2543" y="2256"/>
            <a:chExt cx="432" cy="409"/>
          </a:xfrm>
        </p:grpSpPr>
        <p:sp>
          <p:nvSpPr>
            <p:cNvPr id="1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876800" y="3505200"/>
            <a:ext cx="228600" cy="216429"/>
            <a:chOff x="2543" y="2256"/>
            <a:chExt cx="432" cy="409"/>
          </a:xfrm>
        </p:grpSpPr>
        <p:sp>
          <p:nvSpPr>
            <p:cNvPr id="1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53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581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581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2" name="Straight Connector 261"/>
          <p:cNvCxnSpPr/>
          <p:nvPr/>
        </p:nvCxnSpPr>
        <p:spPr>
          <a:xfrm flipV="1">
            <a:off x="5486400" y="3048000"/>
            <a:ext cx="1447800" cy="304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5486400" y="4343400"/>
            <a:ext cx="1524000" cy="685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Slide Number Placeholder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advTm="43462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Automated</a:t>
            </a:r>
            <a:r>
              <a:rPr lang="en-US" dirty="0" smtClean="0"/>
              <a:t> migration according to some objective</a:t>
            </a:r>
            <a:br>
              <a:rPr lang="en-US" dirty="0" smtClean="0"/>
            </a:br>
            <a:r>
              <a:rPr lang="en-US" dirty="0" smtClean="0"/>
              <a:t>and easy manual</a:t>
            </a:r>
            <a:r>
              <a:rPr lang="en-US" dirty="0" smtClean="0"/>
              <a:t> input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General Management Tool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9785" y="4953000"/>
            <a:ext cx="18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Monitoring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2386" y="2819400"/>
            <a:ext cx="1566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186" y="4953000"/>
            <a:ext cx="163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Migration</a:t>
            </a:r>
            <a:endParaRPr lang="en-US" sz="2000" dirty="0" smtClean="0"/>
          </a:p>
        </p:txBody>
      </p:sp>
      <p:sp>
        <p:nvSpPr>
          <p:cNvPr id="8" name="Cloud 7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2845186" y="3733800"/>
            <a:ext cx="24384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Ensemble Migration Automation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4060940" y="3341132"/>
            <a:ext cx="3446" cy="392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0"/>
            <a:endCxn id="17" idx="3"/>
          </p:cNvCxnSpPr>
          <p:nvPr/>
        </p:nvCxnSpPr>
        <p:spPr>
          <a:xfrm flipV="1">
            <a:off x="5281554" y="4305300"/>
            <a:ext cx="2032" cy="1676400"/>
          </a:xfrm>
          <a:prstGeom prst="curvedConnector3">
            <a:avLst>
              <a:gd name="adj1" fmla="val 32005768"/>
            </a:avLst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7" idx="1"/>
            <a:endCxn id="8" idx="2"/>
          </p:cNvCxnSpPr>
          <p:nvPr/>
        </p:nvCxnSpPr>
        <p:spPr>
          <a:xfrm rot="10800000" flipH="1" flipV="1">
            <a:off x="2845186" y="4305300"/>
            <a:ext cx="7564" cy="1676400"/>
          </a:xfrm>
          <a:prstGeom prst="curvedConnector3">
            <a:avLst>
              <a:gd name="adj1" fmla="val -8174844"/>
            </a:avLst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mysticandroid.spruz.com/gfile/75r4!-!IJLDIG!-!zrzor45!-!SDHKJQGQ-JJRP-HMHQ-NFOH-FIQRONPQNOEH!-!72y1nq/computer_user_icon_button-d1454100927184353777pvx_32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323974" y="3429000"/>
            <a:ext cx="581025" cy="58102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170" idx="1"/>
          </p:cNvCxnSpPr>
          <p:nvPr/>
        </p:nvCxnSpPr>
        <p:spPr>
          <a:xfrm>
            <a:off x="1904999" y="3719513"/>
            <a:ext cx="914401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00200" y="38100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manual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advTm="61979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28" idx="2"/>
            <a:endCxn id="22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2"/>
            <a:endCxn id="22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</a:t>
            </a:r>
            <a:r>
              <a:rPr lang="en-US" dirty="0" smtClean="0"/>
              <a:t> Migration of Ensembles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8902" y="3316069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LIME</a:t>
            </a:r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502" y="31914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to operator/ automation</a:t>
            </a:r>
          </a:p>
        </p:txBody>
      </p:sp>
      <p:sp>
        <p:nvSpPr>
          <p:cNvPr id="22" name="Cloud 21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4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33262" y="5562600"/>
            <a:ext cx="264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Software-defined network</a:t>
            </a:r>
          </a:p>
          <a:p>
            <a:r>
              <a:rPr lang="en-US" dirty="0" smtClean="0"/>
              <a:t>Virtualized servers</a:t>
            </a:r>
            <a:endParaRPr lang="en-US" dirty="0"/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H="1">
            <a:off x="1600200" y="3733800"/>
            <a:ext cx="53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2514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Migration  is transparent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113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2" grpId="0" animBg="1"/>
      <p:bldP spid="27" grpId="0"/>
      <p:bldP spid="40" grpId="0"/>
      <p:bldP spid="21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Transparent?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advTm="2046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Out Functionality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442302" y="2133600"/>
            <a:ext cx="529498" cy="2286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91000" y="2133600"/>
            <a:ext cx="529498" cy="2286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advTm="1820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Out Functionality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advTm="17565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" y="2743200"/>
            <a:ext cx="6324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0800" y="3200400"/>
            <a:ext cx="2190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Infrastructure</a:t>
            </a:r>
            <a:br>
              <a:rPr lang="en-US" sz="2800" dirty="0" smtClean="0"/>
            </a:br>
            <a:r>
              <a:rPr lang="en-US" sz="2800" dirty="0" smtClean="0"/>
              <a:t>Operator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160020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Tenants</a:t>
            </a:r>
            <a:endParaRPr lang="en-US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advTm="38829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we base it off of VM migration?</a:t>
            </a:r>
          </a:p>
          <a:p>
            <a:r>
              <a:rPr lang="en-US" dirty="0" smtClean="0"/>
              <a:t>Iteratively copy state</a:t>
            </a:r>
          </a:p>
          <a:p>
            <a:r>
              <a:rPr lang="en-US" dirty="0" smtClean="0"/>
              <a:t>Freeze VM</a:t>
            </a:r>
          </a:p>
          <a:p>
            <a:r>
              <a:rPr lang="en-US" dirty="0" smtClean="0"/>
              <a:t>Copy last delta of state</a:t>
            </a:r>
          </a:p>
          <a:p>
            <a:r>
              <a:rPr lang="en-US" dirty="0" smtClean="0"/>
              <a:t>Un-freeze VM on new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Live Migrate an Ensemble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advTm="4085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2695903" y="1605455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V="1">
            <a:off x="2743200" y="6096000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94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advTm="16302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 6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2695903" y="1605455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flipV="1">
            <a:off x="2743200" y="6096000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8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advTm="1107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752600" y="2883635"/>
            <a:ext cx="5862925" cy="1383565"/>
            <a:chOff x="1905000" y="3048000"/>
            <a:chExt cx="5862925" cy="1383565"/>
          </a:xfrm>
        </p:grpSpPr>
        <p:pic>
          <p:nvPicPr>
            <p:cNvPr id="93" name="Picture 92" descr="desktop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3581400" y="3048000"/>
              <a:ext cx="833725" cy="1383565"/>
            </a:xfrm>
            <a:prstGeom prst="rect">
              <a:avLst/>
            </a:prstGeom>
          </p:spPr>
        </p:pic>
        <p:pic>
          <p:nvPicPr>
            <p:cNvPr id="95" name="Picture 94" descr="desktop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905000" y="3048000"/>
              <a:ext cx="833725" cy="1383565"/>
            </a:xfrm>
            <a:prstGeom prst="rect">
              <a:avLst/>
            </a:prstGeom>
          </p:spPr>
        </p:pic>
        <p:pic>
          <p:nvPicPr>
            <p:cNvPr id="99" name="Picture 98" descr="desktop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5257800" y="3048000"/>
              <a:ext cx="833725" cy="1383565"/>
            </a:xfrm>
            <a:prstGeom prst="rect">
              <a:avLst/>
            </a:prstGeom>
          </p:spPr>
        </p:pic>
        <p:pic>
          <p:nvPicPr>
            <p:cNvPr id="100" name="Picture 99" descr="desktop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6934200" y="3048000"/>
              <a:ext cx="833725" cy="1383565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752600" y="1512035"/>
            <a:ext cx="5791200" cy="1524000"/>
            <a:chOff x="1905000" y="1524000"/>
            <a:chExt cx="5791200" cy="1524000"/>
          </a:xfrm>
        </p:grpSpPr>
        <p:pic>
          <p:nvPicPr>
            <p:cNvPr id="48" name="Picture 47" descr="cisco_switc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2728784"/>
              <a:ext cx="762000" cy="319216"/>
            </a:xfrm>
            <a:prstGeom prst="rect">
              <a:avLst/>
            </a:prstGeom>
          </p:spPr>
        </p:pic>
        <p:pic>
          <p:nvPicPr>
            <p:cNvPr id="55" name="Picture 54" descr="cisco_switc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2728784"/>
              <a:ext cx="762000" cy="319216"/>
            </a:xfrm>
            <a:prstGeom prst="rect">
              <a:avLst/>
            </a:prstGeom>
          </p:spPr>
        </p:pic>
        <p:pic>
          <p:nvPicPr>
            <p:cNvPr id="62" name="Picture 61" descr="cisco_switc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2728784"/>
              <a:ext cx="762000" cy="319216"/>
            </a:xfrm>
            <a:prstGeom prst="rect">
              <a:avLst/>
            </a:prstGeom>
          </p:spPr>
        </p:pic>
        <p:pic>
          <p:nvPicPr>
            <p:cNvPr id="69" name="Picture 68" descr="cisco_switc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2728784"/>
              <a:ext cx="762000" cy="319216"/>
            </a:xfrm>
            <a:prstGeom prst="rect">
              <a:avLst/>
            </a:prstGeom>
          </p:spPr>
        </p:pic>
        <p:pic>
          <p:nvPicPr>
            <p:cNvPr id="75" name="Picture 74" descr="cisco_rout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0" y="1905000"/>
              <a:ext cx="645584" cy="381000"/>
            </a:xfrm>
            <a:prstGeom prst="rect">
              <a:avLst/>
            </a:prstGeom>
          </p:spPr>
        </p:pic>
        <p:pic>
          <p:nvPicPr>
            <p:cNvPr id="76" name="Picture 75" descr="cisco_rout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800" y="1905000"/>
              <a:ext cx="609600" cy="359764"/>
            </a:xfrm>
            <a:prstGeom prst="rect">
              <a:avLst/>
            </a:prstGeom>
          </p:spPr>
        </p:pic>
        <p:pic>
          <p:nvPicPr>
            <p:cNvPr id="77" name="Picture 76" descr="cisco_rout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00" y="1524000"/>
              <a:ext cx="609600" cy="359764"/>
            </a:xfrm>
            <a:prstGeom prst="rect">
              <a:avLst/>
            </a:prstGeom>
          </p:spPr>
        </p:pic>
        <p:cxnSp>
          <p:nvCxnSpPr>
            <p:cNvPr id="78" name="Straight Connector 77"/>
            <p:cNvCxnSpPr>
              <a:stCxn id="75" idx="2"/>
              <a:endCxn id="48" idx="0"/>
            </p:cNvCxnSpPr>
            <p:nvPr/>
          </p:nvCxnSpPr>
          <p:spPr>
            <a:xfrm flipH="1">
              <a:off x="2286000" y="2286000"/>
              <a:ext cx="703792" cy="442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5" idx="2"/>
              <a:endCxn id="55" idx="0"/>
            </p:cNvCxnSpPr>
            <p:nvPr/>
          </p:nvCxnSpPr>
          <p:spPr>
            <a:xfrm>
              <a:off x="2989792" y="2286000"/>
              <a:ext cx="972608" cy="442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6" idx="2"/>
              <a:endCxn id="69" idx="0"/>
            </p:cNvCxnSpPr>
            <p:nvPr/>
          </p:nvCxnSpPr>
          <p:spPr>
            <a:xfrm>
              <a:off x="6705600" y="2264764"/>
              <a:ext cx="609600" cy="464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6" idx="2"/>
              <a:endCxn id="62" idx="0"/>
            </p:cNvCxnSpPr>
            <p:nvPr/>
          </p:nvCxnSpPr>
          <p:spPr>
            <a:xfrm flipH="1">
              <a:off x="5638800" y="2264764"/>
              <a:ext cx="1066800" cy="464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5" idx="3"/>
              <a:endCxn id="77" idx="1"/>
            </p:cNvCxnSpPr>
            <p:nvPr/>
          </p:nvCxnSpPr>
          <p:spPr>
            <a:xfrm flipV="1">
              <a:off x="3312584" y="1703882"/>
              <a:ext cx="1183216" cy="3916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3"/>
              <a:endCxn id="76" idx="1"/>
            </p:cNvCxnSpPr>
            <p:nvPr/>
          </p:nvCxnSpPr>
          <p:spPr>
            <a:xfrm>
              <a:off x="5105400" y="1703882"/>
              <a:ext cx="12954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Middlebox Deployment Models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905000" y="1512035"/>
            <a:ext cx="5397454" cy="1600200"/>
            <a:chOff x="2057400" y="1295400"/>
            <a:chExt cx="5397454" cy="1600200"/>
          </a:xfrm>
        </p:grpSpPr>
        <p:pic>
          <p:nvPicPr>
            <p:cNvPr id="101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2514647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9400" y="1676400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0" y="2514647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4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2514647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5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600" y="2514647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6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0002" y="1295400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" name="Content Placeholder 98" descr="openflow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5946" y="1676400"/>
              <a:ext cx="368254" cy="3809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8" name="Group 157"/>
          <p:cNvGrpSpPr/>
          <p:nvPr/>
        </p:nvGrpSpPr>
        <p:grpSpPr>
          <a:xfrm>
            <a:off x="3200400" y="1512035"/>
            <a:ext cx="2895600" cy="762000"/>
            <a:chOff x="3352800" y="1676400"/>
            <a:chExt cx="2895600" cy="762000"/>
          </a:xfrm>
        </p:grpSpPr>
        <p:grpSp>
          <p:nvGrpSpPr>
            <p:cNvPr id="197" name="Group 196"/>
            <p:cNvGrpSpPr/>
            <p:nvPr/>
          </p:nvGrpSpPr>
          <p:grpSpPr>
            <a:xfrm>
              <a:off x="3886200" y="1676400"/>
              <a:ext cx="533400" cy="533400"/>
              <a:chOff x="1524000" y="1600200"/>
              <a:chExt cx="533400" cy="533400"/>
            </a:xfrm>
          </p:grpSpPr>
          <p:pic>
            <p:nvPicPr>
              <p:cNvPr id="188" name="Picture 187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1524000" y="16002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91" name="Picture 190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20900" y="1676400"/>
                <a:ext cx="338667" cy="338667"/>
              </a:xfrm>
              <a:prstGeom prst="rect">
                <a:avLst/>
              </a:prstGeom>
            </p:spPr>
          </p:pic>
        </p:grpSp>
        <p:grpSp>
          <p:nvGrpSpPr>
            <p:cNvPr id="198" name="Group 197"/>
            <p:cNvGrpSpPr/>
            <p:nvPr/>
          </p:nvGrpSpPr>
          <p:grpSpPr>
            <a:xfrm>
              <a:off x="5181600" y="1676400"/>
              <a:ext cx="533400" cy="533400"/>
              <a:chOff x="1676400" y="1600200"/>
              <a:chExt cx="533400" cy="533400"/>
            </a:xfrm>
          </p:grpSpPr>
          <p:pic>
            <p:nvPicPr>
              <p:cNvPr id="199" name="Picture 198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1676400" y="16002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00" name="Picture 199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05050" y="1676400"/>
                <a:ext cx="338667" cy="338667"/>
              </a:xfrm>
              <a:prstGeom prst="rect">
                <a:avLst/>
              </a:prstGeom>
            </p:spPr>
          </p:pic>
        </p:grpSp>
        <p:grpSp>
          <p:nvGrpSpPr>
            <p:cNvPr id="214" name="Group 213"/>
            <p:cNvGrpSpPr/>
            <p:nvPr/>
          </p:nvGrpSpPr>
          <p:grpSpPr>
            <a:xfrm>
              <a:off x="3352800" y="1905000"/>
              <a:ext cx="533400" cy="533400"/>
              <a:chOff x="4953000" y="4800600"/>
              <a:chExt cx="533400" cy="533400"/>
            </a:xfrm>
          </p:grpSpPr>
          <p:pic>
            <p:nvPicPr>
              <p:cNvPr id="209" name="Picture 208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4953000" y="48006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13" name="Picture 212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9200" y="4876800"/>
                <a:ext cx="349250" cy="3492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15" name="Group 214"/>
            <p:cNvGrpSpPr/>
            <p:nvPr/>
          </p:nvGrpSpPr>
          <p:grpSpPr>
            <a:xfrm>
              <a:off x="5715000" y="1905000"/>
              <a:ext cx="533400" cy="533400"/>
              <a:chOff x="5105400" y="4800600"/>
              <a:chExt cx="533400" cy="533400"/>
            </a:xfrm>
          </p:grpSpPr>
          <p:pic>
            <p:nvPicPr>
              <p:cNvPr id="216" name="Picture 215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5105400" y="48006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17" name="Picture 216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13350" y="4876800"/>
                <a:ext cx="349250" cy="3492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59" name="Group 158"/>
          <p:cNvGrpSpPr/>
          <p:nvPr/>
        </p:nvGrpSpPr>
        <p:grpSpPr>
          <a:xfrm>
            <a:off x="3352800" y="3569435"/>
            <a:ext cx="2514600" cy="381000"/>
            <a:chOff x="3505200" y="3733800"/>
            <a:chExt cx="2514600" cy="381000"/>
          </a:xfrm>
        </p:grpSpPr>
        <p:grpSp>
          <p:nvGrpSpPr>
            <p:cNvPr id="96" name="Group 12"/>
            <p:cNvGrpSpPr/>
            <p:nvPr/>
          </p:nvGrpSpPr>
          <p:grpSpPr>
            <a:xfrm>
              <a:off x="3505200" y="3733800"/>
              <a:ext cx="381000" cy="381000"/>
              <a:chOff x="5791200" y="3276600"/>
              <a:chExt cx="685800" cy="6858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66" name="Group 15"/>
            <p:cNvGrpSpPr/>
            <p:nvPr/>
          </p:nvGrpSpPr>
          <p:grpSpPr>
            <a:xfrm>
              <a:off x="3962400" y="3733800"/>
              <a:ext cx="381000" cy="381000"/>
              <a:chOff x="6248400" y="1905000"/>
              <a:chExt cx="685800" cy="685800"/>
            </a:xfrm>
          </p:grpSpPr>
          <p:sp>
            <p:nvSpPr>
              <p:cNvPr id="267" name="Rounded Rectangle 266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8" name="Picture 267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  <p:grpSp>
          <p:nvGrpSpPr>
            <p:cNvPr id="275" name="Group 12"/>
            <p:cNvGrpSpPr/>
            <p:nvPr/>
          </p:nvGrpSpPr>
          <p:grpSpPr>
            <a:xfrm>
              <a:off x="5181600" y="3733800"/>
              <a:ext cx="381000" cy="381000"/>
              <a:chOff x="5791200" y="3276600"/>
              <a:chExt cx="685800" cy="685800"/>
            </a:xfrm>
          </p:grpSpPr>
          <p:sp>
            <p:nvSpPr>
              <p:cNvPr id="276" name="Rounded Rectangle 275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7" name="Picture 276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78" name="Group 15"/>
            <p:cNvGrpSpPr/>
            <p:nvPr/>
          </p:nvGrpSpPr>
          <p:grpSpPr>
            <a:xfrm>
              <a:off x="5638800" y="3733800"/>
              <a:ext cx="381000" cy="381000"/>
              <a:chOff x="6248400" y="1905000"/>
              <a:chExt cx="685800" cy="685800"/>
            </a:xfrm>
          </p:grpSpPr>
          <p:sp>
            <p:nvSpPr>
              <p:cNvPr id="279" name="Rounded Rectangle 278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0" name="Picture 279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  <p:grpSp>
        <p:nvGrpSpPr>
          <p:cNvPr id="321" name="Group 320"/>
          <p:cNvGrpSpPr/>
          <p:nvPr/>
        </p:nvGrpSpPr>
        <p:grpSpPr>
          <a:xfrm>
            <a:off x="2667000" y="1740635"/>
            <a:ext cx="4953000" cy="1219200"/>
            <a:chOff x="2819400" y="1752600"/>
            <a:chExt cx="4953000" cy="1219200"/>
          </a:xfrm>
        </p:grpSpPr>
        <p:cxnSp>
          <p:nvCxnSpPr>
            <p:cNvPr id="287" name="Straight Connector 286"/>
            <p:cNvCxnSpPr>
              <a:stCxn id="55" idx="1"/>
              <a:endCxn id="292" idx="3"/>
            </p:cNvCxnSpPr>
            <p:nvPr/>
          </p:nvCxnSpPr>
          <p:spPr>
            <a:xfrm flipH="1" flipV="1">
              <a:off x="3286717" y="2683934"/>
              <a:ext cx="294683" cy="2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/>
            <p:cNvGrpSpPr/>
            <p:nvPr/>
          </p:nvGrpSpPr>
          <p:grpSpPr>
            <a:xfrm>
              <a:off x="2819400" y="2438400"/>
              <a:ext cx="533400" cy="533400"/>
              <a:chOff x="1600200" y="1600200"/>
              <a:chExt cx="533400" cy="533400"/>
            </a:xfrm>
          </p:grpSpPr>
          <p:pic>
            <p:nvPicPr>
              <p:cNvPr id="291" name="Picture 290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1600200" y="16002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92" name="Picture 291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8850" y="1676400"/>
                <a:ext cx="338667" cy="338667"/>
              </a:xfrm>
              <a:prstGeom prst="rect">
                <a:avLst/>
              </a:prstGeom>
            </p:spPr>
          </p:pic>
        </p:grpSp>
        <p:cxnSp>
          <p:nvCxnSpPr>
            <p:cNvPr id="295" name="Straight Connector 294"/>
            <p:cNvCxnSpPr>
              <a:stCxn id="62" idx="1"/>
              <a:endCxn id="298" idx="3"/>
            </p:cNvCxnSpPr>
            <p:nvPr/>
          </p:nvCxnSpPr>
          <p:spPr>
            <a:xfrm flipH="1" flipV="1">
              <a:off x="4963117" y="2683934"/>
              <a:ext cx="294683" cy="2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4495800" y="2438400"/>
              <a:ext cx="533400" cy="533400"/>
              <a:chOff x="1600200" y="1600200"/>
              <a:chExt cx="533400" cy="533400"/>
            </a:xfrm>
          </p:grpSpPr>
          <p:pic>
            <p:nvPicPr>
              <p:cNvPr id="297" name="Picture 296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1600200" y="16002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98" name="Picture 297" descr="firewall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8850" y="1676400"/>
                <a:ext cx="338667" cy="338667"/>
              </a:xfrm>
              <a:prstGeom prst="rect">
                <a:avLst/>
              </a:prstGeom>
            </p:spPr>
          </p:pic>
        </p:grpSp>
        <p:grpSp>
          <p:nvGrpSpPr>
            <p:cNvPr id="300" name="Group 299"/>
            <p:cNvGrpSpPr/>
            <p:nvPr/>
          </p:nvGrpSpPr>
          <p:grpSpPr>
            <a:xfrm>
              <a:off x="6172200" y="2438400"/>
              <a:ext cx="533400" cy="533400"/>
              <a:chOff x="5029200" y="4800600"/>
              <a:chExt cx="533400" cy="533400"/>
            </a:xfrm>
          </p:grpSpPr>
          <p:pic>
            <p:nvPicPr>
              <p:cNvPr id="301" name="Picture 300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5029200" y="48006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02" name="Picture 301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37150" y="4876800"/>
                <a:ext cx="349250" cy="3492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303" name="Straight Connector 302"/>
            <p:cNvCxnSpPr>
              <a:stCxn id="301" idx="0"/>
              <a:endCxn id="69" idx="1"/>
            </p:cNvCxnSpPr>
            <p:nvPr/>
          </p:nvCxnSpPr>
          <p:spPr>
            <a:xfrm>
              <a:off x="6705600" y="2705100"/>
              <a:ext cx="228600" cy="259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7239000" y="1752600"/>
              <a:ext cx="533400" cy="533400"/>
              <a:chOff x="5181600" y="4800600"/>
              <a:chExt cx="533400" cy="533400"/>
            </a:xfrm>
          </p:grpSpPr>
          <p:pic>
            <p:nvPicPr>
              <p:cNvPr id="309" name="Picture 308" descr="desktop2.png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5181600" y="48006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10" name="Picture 309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89550" y="4876800"/>
                <a:ext cx="349250" cy="3492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311" name="Straight Connector 310"/>
            <p:cNvCxnSpPr>
              <a:stCxn id="76" idx="3"/>
              <a:endCxn id="309" idx="2"/>
            </p:cNvCxnSpPr>
            <p:nvPr/>
          </p:nvCxnSpPr>
          <p:spPr>
            <a:xfrm flipV="1">
              <a:off x="7010400" y="2019300"/>
              <a:ext cx="228600" cy="1417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52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Arbitrary middlebox placement</a:t>
            </a:r>
          </a:p>
          <a:p>
            <a:pPr marL="514350" indent="-514350"/>
            <a:r>
              <a:rPr lang="en-US" dirty="0" smtClean="0"/>
              <a:t>New forms of middlebox deployment </a:t>
            </a:r>
            <a:br>
              <a:rPr lang="en-US" dirty="0" smtClean="0"/>
            </a:br>
            <a:r>
              <a:rPr lang="en-US" dirty="0" smtClean="0"/>
              <a:t>(VMs, ETTM </a:t>
            </a:r>
            <a:r>
              <a:rPr lang="en-US" sz="2400" i="1" dirty="0" smtClean="0"/>
              <a:t>[NSDI 2011]</a:t>
            </a:r>
            <a:r>
              <a:rPr lang="en-US" dirty="0" smtClean="0"/>
              <a:t>, </a:t>
            </a:r>
            <a:r>
              <a:rPr lang="en-US" dirty="0" err="1" smtClean="0"/>
              <a:t>CoMB</a:t>
            </a:r>
            <a:r>
              <a:rPr lang="en-US" dirty="0" smtClean="0"/>
              <a:t> </a:t>
            </a:r>
            <a:r>
              <a:rPr lang="en-US" sz="2400" i="1" dirty="0" smtClean="0"/>
              <a:t>[NSDI 2012]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8" name="Slide Number Placeholder 1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1600200" y="3112235"/>
            <a:ext cx="5857875" cy="371475"/>
            <a:chOff x="1752600" y="3276600"/>
            <a:chExt cx="5857875" cy="371475"/>
          </a:xfrm>
        </p:grpSpPr>
        <p:sp>
          <p:nvSpPr>
            <p:cNvPr id="239" name="Rounded Rectangle 238"/>
            <p:cNvSpPr/>
            <p:nvPr/>
          </p:nvSpPr>
          <p:spPr>
            <a:xfrm>
              <a:off x="2209800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1752600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3505200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91125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7239000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6781800" y="32766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63246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64008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008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6388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ounded Rectangle 63"/>
          <p:cNvSpPr/>
          <p:nvPr/>
        </p:nvSpPr>
        <p:spPr>
          <a:xfrm>
            <a:off x="57150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150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1341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7531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advTm="19734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63246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64008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008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6388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ounded Rectangle 63"/>
          <p:cNvSpPr/>
          <p:nvPr/>
        </p:nvSpPr>
        <p:spPr>
          <a:xfrm>
            <a:off x="57150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150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1341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7531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00200" y="4953000"/>
            <a:ext cx="6019800" cy="1295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Complex to implement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Downtime potentially large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advTm="27518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7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advTm="14774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43" name="Rounded Rectangle 42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Cloud 8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4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advTm="11731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81" idx="2"/>
          </p:cNvCxnSpPr>
          <p:nvPr/>
        </p:nvCxnSpPr>
        <p:spPr>
          <a:xfrm flipH="1" flipV="1">
            <a:off x="2133600" y="2438400"/>
            <a:ext cx="39624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627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0485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7150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9817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4" idx="0"/>
          </p:cNvCxnSpPr>
          <p:nvPr/>
        </p:nvCxnSpPr>
        <p:spPr>
          <a:xfrm flipV="1">
            <a:off x="1447800" y="4267200"/>
            <a:ext cx="42672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87" idx="0"/>
          </p:cNvCxnSpPr>
          <p:nvPr/>
        </p:nvCxnSpPr>
        <p:spPr>
          <a:xfrm flipH="1">
            <a:off x="3429000" y="4343400"/>
            <a:ext cx="33528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advTm="2624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81" idx="2"/>
          </p:cNvCxnSpPr>
          <p:nvPr/>
        </p:nvCxnSpPr>
        <p:spPr>
          <a:xfrm flipH="1" flipV="1">
            <a:off x="2133600" y="2438400"/>
            <a:ext cx="39624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627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0485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7150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9817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4" idx="0"/>
          </p:cNvCxnSpPr>
          <p:nvPr/>
        </p:nvCxnSpPr>
        <p:spPr>
          <a:xfrm flipV="1">
            <a:off x="1447800" y="4267200"/>
            <a:ext cx="42672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87" idx="0"/>
          </p:cNvCxnSpPr>
          <p:nvPr/>
        </p:nvCxnSpPr>
        <p:spPr>
          <a:xfrm flipH="1">
            <a:off x="3429000" y="4343400"/>
            <a:ext cx="33528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600200" y="4953000"/>
            <a:ext cx="6019800" cy="1295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Lots of packet loss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Lots of “backhaul” traffic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advTm="36738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33800" y="3657600"/>
            <a:ext cx="14478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 advTm="7659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43" name="Rounded Rectangle 42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Cloud 8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33800" y="3657600"/>
            <a:ext cx="14478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 advTm="1435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54" idx="3"/>
            <a:endCxn id="74" idx="1"/>
          </p:cNvCxnSpPr>
          <p:nvPr/>
        </p:nvCxnSpPr>
        <p:spPr>
          <a:xfrm>
            <a:off x="1981200" y="3581400"/>
            <a:ext cx="54102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  <a:endCxn id="74" idx="1"/>
          </p:cNvCxnSpPr>
          <p:nvPr/>
        </p:nvCxnSpPr>
        <p:spPr>
          <a:xfrm flipV="1">
            <a:off x="2667000" y="3657600"/>
            <a:ext cx="4724400" cy="533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 advTm="26333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54" idx="3"/>
            <a:endCxn id="74" idx="1"/>
          </p:cNvCxnSpPr>
          <p:nvPr/>
        </p:nvCxnSpPr>
        <p:spPr>
          <a:xfrm>
            <a:off x="1981200" y="3581400"/>
            <a:ext cx="54102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  <a:endCxn id="74" idx="1"/>
          </p:cNvCxnSpPr>
          <p:nvPr/>
        </p:nvCxnSpPr>
        <p:spPr>
          <a:xfrm flipV="1">
            <a:off x="2667000" y="3657600"/>
            <a:ext cx="4724400" cy="533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600200" y="4800600"/>
            <a:ext cx="6019800" cy="1447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Bursts of packet loss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Even more “backhaul” traffic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Long total time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 advTm="1942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between software-defined data centers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Existing VM and network migration methods</a:t>
            </a:r>
          </a:p>
          <a:p>
            <a:pPr lvl="1"/>
            <a:r>
              <a:rPr lang="en-US" dirty="0" smtClean="0"/>
              <a:t>Unsuitable for changing underlying substrate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2209800"/>
            <a:ext cx="3657600" cy="16764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43200" y="2667000"/>
            <a:ext cx="685800" cy="685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81400" y="2209800"/>
            <a:ext cx="762000" cy="167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endCxn id="124" idx="0"/>
          </p:cNvCxnSpPr>
          <p:nvPr/>
        </p:nvCxnSpPr>
        <p:spPr>
          <a:xfrm flipH="1">
            <a:off x="6477000" y="3048000"/>
            <a:ext cx="533400" cy="266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45" idx="3"/>
          </p:cNvCxnSpPr>
          <p:nvPr/>
        </p:nvCxnSpPr>
        <p:spPr>
          <a:xfrm>
            <a:off x="3276600" y="3009900"/>
            <a:ext cx="4648200" cy="4458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5" idx="3"/>
          </p:cNvCxnSpPr>
          <p:nvPr/>
        </p:nvCxnSpPr>
        <p:spPr>
          <a:xfrm flipV="1">
            <a:off x="3276600" y="2541320"/>
            <a:ext cx="4648200" cy="46858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5" idx="3"/>
          </p:cNvCxnSpPr>
          <p:nvPr/>
        </p:nvCxnSpPr>
        <p:spPr>
          <a:xfrm flipV="1">
            <a:off x="3276600" y="2998520"/>
            <a:ext cx="4648200" cy="1138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Data Center Migration</a:t>
            </a:r>
            <a:endParaRPr lang="en-US" dirty="0"/>
          </a:p>
        </p:txBody>
      </p:sp>
      <p:grpSp>
        <p:nvGrpSpPr>
          <p:cNvPr id="5" name="Group 228"/>
          <p:cNvGrpSpPr/>
          <p:nvPr/>
        </p:nvGrpSpPr>
        <p:grpSpPr>
          <a:xfrm>
            <a:off x="3810000" y="2362200"/>
            <a:ext cx="371475" cy="371475"/>
            <a:chOff x="4419600" y="5029200"/>
            <a:chExt cx="371475" cy="371475"/>
          </a:xfrm>
        </p:grpSpPr>
        <p:pic>
          <p:nvPicPr>
            <p:cNvPr id="28" name="Picture 27" descr="glob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34"/>
          <p:cNvGrpSpPr/>
          <p:nvPr/>
        </p:nvGrpSpPr>
        <p:grpSpPr>
          <a:xfrm>
            <a:off x="3810000" y="2819400"/>
            <a:ext cx="371475" cy="371475"/>
            <a:chOff x="4419600" y="5029200"/>
            <a:chExt cx="371475" cy="371475"/>
          </a:xfrm>
        </p:grpSpPr>
        <p:pic>
          <p:nvPicPr>
            <p:cNvPr id="24" name="Picture 23" descr="glob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37"/>
          <p:cNvGrpSpPr/>
          <p:nvPr/>
        </p:nvGrpSpPr>
        <p:grpSpPr>
          <a:xfrm>
            <a:off x="3810000" y="3276600"/>
            <a:ext cx="371475" cy="371475"/>
            <a:chOff x="4419600" y="5029200"/>
            <a:chExt cx="371475" cy="371475"/>
          </a:xfrm>
        </p:grpSpPr>
        <p:pic>
          <p:nvPicPr>
            <p:cNvPr id="22" name="Picture 21" descr="glob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40"/>
          <p:cNvGrpSpPr/>
          <p:nvPr/>
        </p:nvGrpSpPr>
        <p:grpSpPr>
          <a:xfrm>
            <a:off x="2895600" y="3276600"/>
            <a:ext cx="381000" cy="381000"/>
            <a:chOff x="5867400" y="5029200"/>
            <a:chExt cx="381000" cy="381000"/>
          </a:xfrm>
        </p:grpSpPr>
        <p:pic>
          <p:nvPicPr>
            <p:cNvPr id="20" name="Picture 19" descr="mon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5029200"/>
              <a:ext cx="381000" cy="38100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8674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2"/>
          <p:cNvGrpSpPr/>
          <p:nvPr/>
        </p:nvGrpSpPr>
        <p:grpSpPr>
          <a:xfrm>
            <a:off x="1981200" y="3124200"/>
            <a:ext cx="381000" cy="381000"/>
            <a:chOff x="5791200" y="3276600"/>
            <a:chExt cx="685800" cy="685800"/>
          </a:xfrm>
        </p:grpSpPr>
        <p:sp>
          <p:nvSpPr>
            <p:cNvPr id="46" name="Rounded Rectangle 45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magnifying_glas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" name="Group 9"/>
          <p:cNvGrpSpPr/>
          <p:nvPr/>
        </p:nvGrpSpPr>
        <p:grpSpPr>
          <a:xfrm>
            <a:off x="2895600" y="2819400"/>
            <a:ext cx="381000" cy="381000"/>
            <a:chOff x="7848600" y="1600200"/>
            <a:chExt cx="685800" cy="685800"/>
          </a:xfrm>
        </p:grpSpPr>
        <p:sp>
          <p:nvSpPr>
            <p:cNvPr id="44" name="Rounded Rectangle 43"/>
            <p:cNvSpPr/>
            <p:nvPr/>
          </p:nvSpPr>
          <p:spPr>
            <a:xfrm>
              <a:off x="7848600" y="1600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server_syn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15"/>
          <p:cNvGrpSpPr/>
          <p:nvPr/>
        </p:nvGrpSpPr>
        <p:grpSpPr>
          <a:xfrm>
            <a:off x="1143002" y="3200400"/>
            <a:ext cx="381000" cy="381000"/>
            <a:chOff x="6248404" y="1905001"/>
            <a:chExt cx="685800" cy="685800"/>
          </a:xfrm>
        </p:grpSpPr>
        <p:sp>
          <p:nvSpPr>
            <p:cNvPr id="42" name="Rounded Rectangle 41"/>
            <p:cNvSpPr/>
            <p:nvPr/>
          </p:nvSpPr>
          <p:spPr>
            <a:xfrm>
              <a:off x="6248404" y="1905001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firewal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381" y="1951220"/>
              <a:ext cx="609601" cy="609601"/>
            </a:xfrm>
            <a:prstGeom prst="rect">
              <a:avLst/>
            </a:prstGeom>
          </p:spPr>
        </p:pic>
      </p:grpSp>
      <p:cxnSp>
        <p:nvCxnSpPr>
          <p:cNvPr id="49" name="Straight Connector 48"/>
          <p:cNvCxnSpPr>
            <a:stCxn id="43" idx="3"/>
            <a:endCxn id="47" idx="1"/>
          </p:cNvCxnSpPr>
          <p:nvPr/>
        </p:nvCxnSpPr>
        <p:spPr>
          <a:xfrm flipV="1">
            <a:off x="1498323" y="3298825"/>
            <a:ext cx="482877" cy="96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1"/>
            <a:endCxn id="47" idx="3"/>
          </p:cNvCxnSpPr>
          <p:nvPr/>
        </p:nvCxnSpPr>
        <p:spPr>
          <a:xfrm flipH="1">
            <a:off x="2330450" y="3009900"/>
            <a:ext cx="565150" cy="288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1"/>
            <a:endCxn id="45" idx="3"/>
          </p:cNvCxnSpPr>
          <p:nvPr/>
        </p:nvCxnSpPr>
        <p:spPr>
          <a:xfrm flipH="1">
            <a:off x="3276600" y="2541320"/>
            <a:ext cx="533400" cy="468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1"/>
            <a:endCxn id="45" idx="3"/>
          </p:cNvCxnSpPr>
          <p:nvPr/>
        </p:nvCxnSpPr>
        <p:spPr>
          <a:xfrm flipH="1">
            <a:off x="3276600" y="2998520"/>
            <a:ext cx="533400" cy="11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1"/>
            <a:endCxn id="45" idx="3"/>
          </p:cNvCxnSpPr>
          <p:nvPr/>
        </p:nvCxnSpPr>
        <p:spPr>
          <a:xfrm flipH="1" flipV="1">
            <a:off x="3276600" y="3009900"/>
            <a:ext cx="533400" cy="445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1"/>
            <a:endCxn id="47" idx="3"/>
          </p:cNvCxnSpPr>
          <p:nvPr/>
        </p:nvCxnSpPr>
        <p:spPr>
          <a:xfrm flipH="1" flipV="1">
            <a:off x="2330450" y="3298825"/>
            <a:ext cx="565150" cy="168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3" idx="1"/>
          </p:cNvCxnSpPr>
          <p:nvPr/>
        </p:nvCxnSpPr>
        <p:spPr>
          <a:xfrm flipH="1">
            <a:off x="685800" y="3395412"/>
            <a:ext cx="473856" cy="109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391400" y="2541320"/>
            <a:ext cx="533400" cy="468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391400" y="2998520"/>
            <a:ext cx="533400" cy="11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7391400" y="3009900"/>
            <a:ext cx="533400" cy="445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800600" y="2209800"/>
            <a:ext cx="3657600" cy="16764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5800" y="2209800"/>
            <a:ext cx="166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Data Center A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0600" y="2209800"/>
            <a:ext cx="165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Data Center B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81200" y="28956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299"/>
          <p:cNvGrpSpPr/>
          <p:nvPr/>
        </p:nvGrpSpPr>
        <p:grpSpPr>
          <a:xfrm>
            <a:off x="5943600" y="3048000"/>
            <a:ext cx="533400" cy="533400"/>
            <a:chOff x="5029200" y="4800600"/>
            <a:chExt cx="533400" cy="533400"/>
          </a:xfrm>
        </p:grpSpPr>
        <p:pic>
          <p:nvPicPr>
            <p:cNvPr id="124" name="Picture 123" descr="desktop2.png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5029200" y="4800600"/>
              <a:ext cx="533400" cy="533400"/>
            </a:xfrm>
            <a:prstGeom prst="rect">
              <a:avLst/>
            </a:prstGeom>
          </p:spPr>
        </p:pic>
        <p:pic>
          <p:nvPicPr>
            <p:cNvPr id="125" name="Picture 124" descr="magnifying_glas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7150" y="4876800"/>
              <a:ext cx="349250" cy="3492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40" name="Straight Connector 139"/>
          <p:cNvCxnSpPr>
            <a:stCxn id="47" idx="3"/>
          </p:cNvCxnSpPr>
          <p:nvPr/>
        </p:nvCxnSpPr>
        <p:spPr>
          <a:xfrm flipV="1">
            <a:off x="2330450" y="3009900"/>
            <a:ext cx="4679950" cy="2889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85800" y="34290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95600" y="25908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Connector 469"/>
          <p:cNvCxnSpPr>
            <a:stCxn id="42" idx="3"/>
            <a:endCxn id="124" idx="2"/>
          </p:cNvCxnSpPr>
          <p:nvPr/>
        </p:nvCxnSpPr>
        <p:spPr>
          <a:xfrm flipV="1">
            <a:off x="1524002" y="3314700"/>
            <a:ext cx="4419598" cy="7620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20" idx="3"/>
            <a:endCxn id="124" idx="2"/>
          </p:cNvCxnSpPr>
          <p:nvPr/>
        </p:nvCxnSpPr>
        <p:spPr>
          <a:xfrm flipV="1">
            <a:off x="3276600" y="3314700"/>
            <a:ext cx="2667000" cy="152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7" name="Content Placeholder 2"/>
          <p:cNvSpPr txBox="1">
            <a:spLocks/>
          </p:cNvSpPr>
          <p:nvPr/>
        </p:nvSpPr>
        <p:spPr>
          <a:xfrm>
            <a:off x="381000" y="5486400"/>
            <a:ext cx="8382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Programmatic control over middlebox state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44635 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44635 4.44444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44635 -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71 -0.02082 L 0.15382 -0.03122 L 0.25555 -0.07656 L 0.80608 -0.07425 " pathEditMode="relative" ptsTypes="AAAAA">
                                      <p:cBhvr>
                                        <p:cTn id="42" dur="5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8314E-6 L 0.44583 2.28314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41499E-6 L 0.45417 -2.41499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44583 -4.44444E-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  <p:bldP spid="58" grpId="1" animBg="1"/>
      <p:bldP spid="57" grpId="0" animBg="1"/>
      <p:bldP spid="57" grpId="1" animBg="1"/>
      <p:bldP spid="108" grpId="0" animBg="1"/>
      <p:bldP spid="108" grpId="1" animBg="1"/>
      <p:bldP spid="146" grpId="0" animBg="1"/>
      <p:bldP spid="146" grpId="1" animBg="1"/>
      <p:bldP spid="146" grpId="2" animBg="1"/>
      <p:bldP spid="147" grpId="0" animBg="1"/>
      <p:bldP spid="4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</a:p>
          <a:p>
            <a:r>
              <a:rPr lang="en-US" dirty="0" smtClean="0"/>
              <a:t>Migrate the VMs individually (or in groups)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 advTm="24258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Copy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state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8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 advTm="10764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Cloned Operation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447800" y="4267200"/>
            <a:ext cx="43053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429000" y="4343400"/>
            <a:ext cx="33909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 advTm="46535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410200"/>
            <a:ext cx="1066800" cy="10668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Migrate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2"/>
            <a:endCxn id="43" idx="0"/>
          </p:cNvCxnSpPr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</p:cNvCxnSpPr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2"/>
          </p:cNvCxnSpPr>
          <p:nvPr/>
        </p:nvCxnSpPr>
        <p:spPr>
          <a:xfrm flipH="1">
            <a:off x="1447800" y="4267200"/>
            <a:ext cx="43053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54483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 advTm="17706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800" y="54102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5715000" y="54864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15000" y="55626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Migrate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68" idx="2"/>
          </p:cNvCxnSpPr>
          <p:nvPr/>
        </p:nvCxnSpPr>
        <p:spPr>
          <a:xfrm flipH="1" flipV="1">
            <a:off x="5753100" y="4495800"/>
            <a:ext cx="114300" cy="914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2"/>
            <a:endCxn id="43" idx="0"/>
          </p:cNvCxnSpPr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</p:cNvCxnSpPr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3" idx="2"/>
            <a:endCxn id="37" idx="0"/>
          </p:cNvCxnSpPr>
          <p:nvPr/>
        </p:nvCxnSpPr>
        <p:spPr>
          <a:xfrm>
            <a:off x="1333500" y="4267200"/>
            <a:ext cx="45339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54483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5927835" y="4285594"/>
            <a:ext cx="1539765" cy="1124606"/>
          </a:xfrm>
          <a:custGeom>
            <a:avLst/>
            <a:gdLst>
              <a:gd name="connsiteX0" fmla="*/ 199696 w 1539765"/>
              <a:gd name="connsiteY0" fmla="*/ 982717 h 1124606"/>
              <a:gd name="connsiteX1" fmla="*/ 105103 w 1539765"/>
              <a:gd name="connsiteY1" fmla="*/ 147144 h 1124606"/>
              <a:gd name="connsiteX2" fmla="*/ 830317 w 1539765"/>
              <a:gd name="connsiteY2" fmla="*/ 162910 h 1124606"/>
              <a:gd name="connsiteX3" fmla="*/ 1539765 w 1539765"/>
              <a:gd name="connsiteY3" fmla="*/ 1124606 h 11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765" h="1124606">
                <a:moveTo>
                  <a:pt x="199696" y="982717"/>
                </a:moveTo>
                <a:cubicBezTo>
                  <a:pt x="99848" y="633248"/>
                  <a:pt x="0" y="283779"/>
                  <a:pt x="105103" y="147144"/>
                </a:cubicBezTo>
                <a:cubicBezTo>
                  <a:pt x="210207" y="10510"/>
                  <a:pt x="591207" y="0"/>
                  <a:pt x="830317" y="162910"/>
                </a:cubicBezTo>
                <a:cubicBezTo>
                  <a:pt x="1069427" y="325820"/>
                  <a:pt x="1304596" y="725213"/>
                  <a:pt x="1539765" y="1124606"/>
                </a:cubicBez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9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 backhaul traffic</a:t>
            </a:r>
          </a:p>
          <a:p>
            <a:r>
              <a:rPr lang="en-US" dirty="0" smtClean="0"/>
              <a:t>No packet loss associated with the network</a:t>
            </a:r>
            <a:br>
              <a:rPr lang="en-US" dirty="0" smtClean="0"/>
            </a:br>
            <a:r>
              <a:rPr lang="en-US" dirty="0" smtClean="0"/>
              <a:t>(network is always operational)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 advTm="12886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78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Same guarantees as migration-free</a:t>
            </a:r>
          </a:p>
          <a:p>
            <a:r>
              <a:rPr lang="en-US" dirty="0" smtClean="0"/>
              <a:t>Preserve application semantics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View of a Switch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40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041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803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91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27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565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23" y="51816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816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361475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388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6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5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57400" y="2077267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323" y="1696267"/>
            <a:ext cx="1771877" cy="970733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4038600" y="2077267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1251" y="131526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Switch_A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590800"/>
            <a:ext cx="17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view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19100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reality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096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9600" y="3733800"/>
            <a:ext cx="0" cy="3810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 advTm="35084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Inconsistency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81200" y="54102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br>
              <a:rPr lang="en-US" dirty="0" smtClean="0"/>
            </a:br>
            <a:r>
              <a:rPr lang="en-US" dirty="0" smtClean="0"/>
              <a:t>R2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69280" y="54102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br>
              <a:rPr lang="en-US" dirty="0" smtClean="0"/>
            </a:br>
            <a:r>
              <a:rPr lang="en-US" dirty="0" smtClean="0"/>
              <a:t>R2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" y="2286000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Migration-free: packet 0 and packet 1 traverse same physical switch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 advTm="3872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Local Changes on Switch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219200"/>
            <a:ext cx="4512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delete rule after idle timeout)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smtClean="0"/>
              <a:t>R1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 advTm="30092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Update from Controller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5410200"/>
            <a:ext cx="89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R_new</a:t>
            </a:r>
            <a:endParaRPr lang="en-US" sz="2000" dirty="0" smtClean="0"/>
          </a:p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5000" y="2590800"/>
            <a:ext cx="152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Install(</a:t>
            </a:r>
            <a:r>
              <a:rPr lang="en-US" dirty="0" err="1" smtClean="0"/>
              <a:t>R_new</a:t>
            </a:r>
            <a:r>
              <a:rPr lang="en-US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0600" y="1219200"/>
            <a:ext cx="474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rule installed at different times)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24025"/>
            <a:ext cx="8138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1295400" y="2590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09600" y="2286000"/>
            <a:ext cx="685800" cy="30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 advTm="435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 remove middlebox VMs based on load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Clone VM (logic, policy, and internal state)</a:t>
            </a:r>
          </a:p>
          <a:p>
            <a:pPr lvl="1"/>
            <a:r>
              <a:rPr lang="en-US" dirty="0" smtClean="0"/>
              <a:t>Unsuitable for scaling down or some scaling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057400"/>
            <a:ext cx="3886200" cy="1447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962400" y="2209800"/>
            <a:ext cx="685800" cy="685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Middlebox Scaling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486400"/>
            <a:ext cx="8382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lvl="1" algn="ctr">
              <a:spcBef>
                <a:spcPct val="20000"/>
              </a:spcBef>
            </a:pPr>
            <a:r>
              <a:rPr lang="en-US" sz="3200" dirty="0" smtClean="0"/>
              <a:t>Fine-grained control</a:t>
            </a:r>
          </a:p>
        </p:txBody>
      </p:sp>
      <p:grpSp>
        <p:nvGrpSpPr>
          <p:cNvPr id="9" name="Group 12"/>
          <p:cNvGrpSpPr/>
          <p:nvPr/>
        </p:nvGrpSpPr>
        <p:grpSpPr>
          <a:xfrm>
            <a:off x="4114800" y="2819400"/>
            <a:ext cx="381000" cy="381000"/>
            <a:chOff x="5791200" y="3276600"/>
            <a:chExt cx="6858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magnifying_glas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3" name="Group 252"/>
          <p:cNvGrpSpPr/>
          <p:nvPr/>
        </p:nvGrpSpPr>
        <p:grpSpPr>
          <a:xfrm>
            <a:off x="6029325" y="2819400"/>
            <a:ext cx="371475" cy="371475"/>
            <a:chOff x="4419600" y="5029200"/>
            <a:chExt cx="371475" cy="371475"/>
          </a:xfrm>
        </p:grpSpPr>
        <p:pic>
          <p:nvPicPr>
            <p:cNvPr id="41" name="Picture 40" descr="glob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252"/>
          <p:cNvGrpSpPr/>
          <p:nvPr/>
        </p:nvGrpSpPr>
        <p:grpSpPr>
          <a:xfrm>
            <a:off x="6029325" y="2371725"/>
            <a:ext cx="371475" cy="371475"/>
            <a:chOff x="4419600" y="5029200"/>
            <a:chExt cx="371475" cy="371475"/>
          </a:xfrm>
        </p:grpSpPr>
        <p:pic>
          <p:nvPicPr>
            <p:cNvPr id="57" name="Picture 56" descr="glob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5029200"/>
              <a:ext cx="358239" cy="358240"/>
            </a:xfrm>
            <a:prstGeom prst="rect">
              <a:avLst/>
            </a:prstGeom>
          </p:spPr>
        </p:pic>
        <p:sp>
          <p:nvSpPr>
            <p:cNvPr id="56" name="Rounded Rectangle 55"/>
            <p:cNvSpPr/>
            <p:nvPr/>
          </p:nvSpPr>
          <p:spPr>
            <a:xfrm>
              <a:off x="4419600" y="5029200"/>
              <a:ext cx="371475" cy="37147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26" idx="1"/>
            <a:endCxn id="5" idx="1"/>
          </p:cNvCxnSpPr>
          <p:nvPr/>
        </p:nvCxnSpPr>
        <p:spPr>
          <a:xfrm flipH="1" flipV="1">
            <a:off x="2743200" y="2781300"/>
            <a:ext cx="1371600" cy="212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2743200" y="2362200"/>
            <a:ext cx="3286125" cy="642938"/>
            <a:chOff x="695325" y="2438400"/>
            <a:chExt cx="3286125" cy="642938"/>
          </a:xfrm>
        </p:grpSpPr>
        <p:cxnSp>
          <p:nvCxnSpPr>
            <p:cNvPr id="67" name="Straight Connector 66"/>
            <p:cNvCxnSpPr>
              <a:stCxn id="54" idx="3"/>
              <a:endCxn id="40" idx="1"/>
            </p:cNvCxnSpPr>
            <p:nvPr/>
          </p:nvCxnSpPr>
          <p:spPr>
            <a:xfrm>
              <a:off x="2406650" y="2613025"/>
              <a:ext cx="1574800" cy="468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12"/>
            <p:cNvGrpSpPr/>
            <p:nvPr/>
          </p:nvGrpSpPr>
          <p:grpSpPr>
            <a:xfrm>
              <a:off x="2057400" y="2438400"/>
              <a:ext cx="381000" cy="381000"/>
              <a:chOff x="5791200" y="3276600"/>
              <a:chExt cx="685800" cy="6858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 descr="magnifying_glass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61" name="Straight Connector 60"/>
            <p:cNvCxnSpPr>
              <a:stCxn id="54" idx="1"/>
              <a:endCxn id="136" idx="1"/>
            </p:cNvCxnSpPr>
            <p:nvPr/>
          </p:nvCxnSpPr>
          <p:spPr>
            <a:xfrm flipH="1">
              <a:off x="695325" y="2613025"/>
              <a:ext cx="1362075" cy="2063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3"/>
              <a:endCxn id="56" idx="1"/>
            </p:cNvCxnSpPr>
            <p:nvPr/>
          </p:nvCxnSpPr>
          <p:spPr>
            <a:xfrm>
              <a:off x="2438400" y="2628900"/>
              <a:ext cx="1543050" cy="4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57" idx="1"/>
            <a:endCxn id="26" idx="3"/>
          </p:cNvCxnSpPr>
          <p:nvPr/>
        </p:nvCxnSpPr>
        <p:spPr>
          <a:xfrm flipH="1">
            <a:off x="4464050" y="2550845"/>
            <a:ext cx="1565275" cy="443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6" idx="3"/>
            <a:endCxn id="41" idx="1"/>
          </p:cNvCxnSpPr>
          <p:nvPr/>
        </p:nvCxnSpPr>
        <p:spPr>
          <a:xfrm>
            <a:off x="4464050" y="2994025"/>
            <a:ext cx="1565275" cy="4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14800" y="3276600"/>
            <a:ext cx="76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267200" y="32766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95800" y="2133600"/>
            <a:ext cx="76200" cy="15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743200" y="2667000"/>
            <a:ext cx="76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743200" y="26670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019800" y="2133600"/>
            <a:ext cx="76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019800" y="32766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72200" y="2133600"/>
            <a:ext cx="76200" cy="15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743200" y="2667000"/>
            <a:ext cx="76200" cy="15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114800" y="2133600"/>
            <a:ext cx="76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267200" y="2133600"/>
            <a:ext cx="76200" cy="1524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743200" y="2667000"/>
            <a:ext cx="76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038600" y="2133600"/>
            <a:ext cx="381000" cy="152400"/>
            <a:chOff x="7467600" y="2362200"/>
            <a:chExt cx="381000" cy="152400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7467600" y="2362200"/>
              <a:ext cx="3810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467600" y="2362200"/>
              <a:ext cx="3810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>
            <a:off x="5486400" y="3962400"/>
            <a:ext cx="2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0.03889 L 0.37605 -0.03055 " pathEditMode="relative" ptsTypes="A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54 0.04028 L 0.375 0.0375 " pathEditMode="relative" ptsTypes="AAA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979 0.04167 L 0.37187 -0.03194 " pathEditMode="relative" ptsTypes="AAA"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11111E-6 L 0.16666 -0.03611 L 0.36979 -0.03055 " pathEditMode="relative" ptsTypes="AAA">
                                      <p:cBhvr>
                                        <p:cTn id="6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0" grpId="0" animBg="1"/>
      <p:bldP spid="4" grpId="0" animBg="1"/>
      <p:bldP spid="98" grpId="0" animBg="1"/>
      <p:bldP spid="98" grpId="1" animBg="1"/>
      <p:bldP spid="99" grpId="0" animBg="1"/>
      <p:bldP spid="115" grpId="0" animBg="1"/>
      <p:bldP spid="120" grpId="0" animBg="1"/>
      <p:bldP spid="120" grpId="1" animBg="1"/>
      <p:bldP spid="120" grpId="2" animBg="1"/>
      <p:bldP spid="124" grpId="1" animBg="1"/>
      <p:bldP spid="124" grpId="2" animBg="1"/>
      <p:bldP spid="124" grpId="3" animBg="1"/>
      <p:bldP spid="127" grpId="0" animBg="1"/>
      <p:bldP spid="127" grpId="1" animBg="1"/>
      <p:bldP spid="128" grpId="0" animBg="1"/>
      <p:bldP spid="129" grpId="0" animBg="1"/>
      <p:bldP spid="130" grpId="0" animBg="1"/>
      <p:bldP spid="130" grpId="1" animBg="1"/>
      <p:bldP spid="130" grpId="2" animBg="1"/>
      <p:bldP spid="134" grpId="0" animBg="1"/>
      <p:bldP spid="135" grpId="0" animBg="1"/>
      <p:bldP spid="136" grpId="0" animBg="1"/>
      <p:bldP spid="136" grpId="1" animBg="1"/>
      <p:bldP spid="136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Events to Controller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8841" y="31242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8" idx="1"/>
          </p:cNvCxnSpPr>
          <p:nvPr/>
        </p:nvCxnSpPr>
        <p:spPr>
          <a:xfrm flipH="1" flipV="1">
            <a:off x="1143000" y="3766066"/>
            <a:ext cx="3048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3581400"/>
            <a:ext cx="165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Packet-in(</a:t>
            </a:r>
            <a:r>
              <a:rPr lang="en-US" dirty="0" err="1" smtClean="0"/>
              <a:t>pkt</a:t>
            </a:r>
            <a:r>
              <a:rPr lang="en-US" dirty="0" smtClean="0"/>
              <a:t> 0)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9200" y="1905000"/>
            <a:ext cx="2745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Packet-in(</a:t>
            </a:r>
            <a:r>
              <a:rPr lang="en-US" dirty="0" err="1" smtClean="0"/>
              <a:t>pkt</a:t>
            </a:r>
            <a:r>
              <a:rPr lang="en-US" dirty="0" smtClean="0"/>
              <a:t> 1)</a:t>
            </a:r>
          </a:p>
          <a:p>
            <a:r>
              <a:rPr lang="en-US" dirty="0" smtClean="0"/>
              <a:t>(received at controller first)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0600" y="1219200"/>
            <a:ext cx="470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forward and send to controller)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24025"/>
            <a:ext cx="8138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914400" y="2362200"/>
            <a:ext cx="43434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 advTm="36426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in LIME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40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041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803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91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27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565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23" y="51816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816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361475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388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6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5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57400" y="2077267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323" y="1696267"/>
            <a:ext cx="1771877" cy="970733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4038600" y="2077267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1251" y="131526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Switch_A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4038600"/>
            <a:ext cx="3960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*Restrict use of some features</a:t>
            </a:r>
          </a:p>
          <a:p>
            <a:r>
              <a:rPr lang="en-US" sz="2400" dirty="0" smtClean="0"/>
              <a:t>* Use a commit protocol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2362200"/>
            <a:ext cx="3203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 Emulate HW functions</a:t>
            </a:r>
          </a:p>
          <a:p>
            <a:r>
              <a:rPr lang="en-US" sz="2400" dirty="0" smtClean="0"/>
              <a:t>* Combine information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 advTm="41262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LIME is a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migration layer</a:t>
            </a:r>
          </a:p>
          <a:p>
            <a:r>
              <a:rPr lang="en-US" dirty="0" smtClean="0"/>
              <a:t>Hope is future SDN is made migration friendly </a:t>
            </a:r>
          </a:p>
          <a:p>
            <a:endParaRPr lang="en-US" dirty="0" smtClean="0"/>
          </a:p>
          <a:p>
            <a:r>
              <a:rPr lang="en-US" dirty="0" smtClean="0"/>
              <a:t>Develop models and prove </a:t>
            </a:r>
            <a:r>
              <a:rPr lang="en-US" dirty="0" smtClean="0"/>
              <a:t>correctness?</a:t>
            </a:r>
          </a:p>
          <a:p>
            <a:pPr lvl="1"/>
            <a:r>
              <a:rPr lang="en-US" dirty="0" smtClean="0"/>
              <a:t>end-hosts and network</a:t>
            </a:r>
          </a:p>
          <a:p>
            <a:pPr lvl="1"/>
            <a:r>
              <a:rPr lang="en-US" dirty="0" smtClean="0"/>
              <a:t>“Observational equivalence”</a:t>
            </a:r>
          </a:p>
          <a:p>
            <a:r>
              <a:rPr lang="en-US" dirty="0" smtClean="0"/>
              <a:t>Develop general migration framework</a:t>
            </a:r>
          </a:p>
          <a:p>
            <a:pPr lvl="1"/>
            <a:r>
              <a:rPr lang="en-US" dirty="0" smtClean="0"/>
              <a:t>Control over grouping, order, and </a:t>
            </a:r>
            <a:r>
              <a:rPr lang="en-US" dirty="0" smtClean="0"/>
              <a:t>approach?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 advTm="5380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Classify middlebox state, and discuss what should be controlled</a:t>
            </a:r>
          </a:p>
          <a:p>
            <a:r>
              <a:rPr lang="en-US" dirty="0" smtClean="0"/>
              <a:t>Abstractions and interfaces</a:t>
            </a:r>
          </a:p>
          <a:p>
            <a:pPr lvl="1"/>
            <a:r>
              <a:rPr lang="en-US" dirty="0" smtClean="0"/>
              <a:t>Representing state</a:t>
            </a:r>
          </a:p>
          <a:p>
            <a:pPr lvl="1"/>
            <a:r>
              <a:rPr lang="en-US" dirty="0" smtClean="0"/>
              <a:t>Manipulating where state resides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Announcing state-related events</a:t>
            </a:r>
          </a:p>
          <a:p>
            <a:r>
              <a:rPr lang="en-US" dirty="0" smtClean="0"/>
              <a:t>Control logic design sketches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58000" y="2286000"/>
            <a:ext cx="762000" cy="3733800"/>
            <a:chOff x="7162800" y="2133600"/>
            <a:chExt cx="762000" cy="3733800"/>
          </a:xfrm>
        </p:grpSpPr>
        <p:grpSp>
          <p:nvGrpSpPr>
            <p:cNvPr id="6" name="Group 12"/>
            <p:cNvGrpSpPr/>
            <p:nvPr/>
          </p:nvGrpSpPr>
          <p:grpSpPr>
            <a:xfrm>
              <a:off x="7162800" y="3124200"/>
              <a:ext cx="762000" cy="762000"/>
              <a:chOff x="5791200" y="3276600"/>
              <a:chExt cx="685800" cy="685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magnifying_glass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15"/>
            <p:cNvGrpSpPr/>
            <p:nvPr/>
          </p:nvGrpSpPr>
          <p:grpSpPr>
            <a:xfrm>
              <a:off x="7162800" y="2133600"/>
              <a:ext cx="762000" cy="762000"/>
              <a:chOff x="4114800" y="1981200"/>
              <a:chExt cx="685800" cy="685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114800" y="1981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7" descr="C:\Users\agember\AppData\Local\Microsoft\Windows\Temporary Internet Files\Content.IE5\QZT0K7D8\MC900434719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4800" y="1981200"/>
                <a:ext cx="685800" cy="685800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9"/>
            <p:cNvGrpSpPr/>
            <p:nvPr/>
          </p:nvGrpSpPr>
          <p:grpSpPr>
            <a:xfrm>
              <a:off x="7162800" y="5105400"/>
              <a:ext cx="762000" cy="762000"/>
              <a:chOff x="7848600" y="1600200"/>
              <a:chExt cx="685800" cy="6858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server_sync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9" name="Group 15"/>
            <p:cNvGrpSpPr/>
            <p:nvPr/>
          </p:nvGrpSpPr>
          <p:grpSpPr>
            <a:xfrm>
              <a:off x="7162800" y="4114800"/>
              <a:ext cx="762000" cy="762000"/>
              <a:chOff x="6248400" y="1905000"/>
              <a:chExt cx="685800" cy="685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firewall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4648200" y="3962400"/>
            <a:ext cx="3124200" cy="762000"/>
            <a:chOff x="5105400" y="3352800"/>
            <a:chExt cx="3124200" cy="762000"/>
          </a:xfrm>
        </p:grpSpPr>
        <p:sp>
          <p:nvSpPr>
            <p:cNvPr id="180" name="Rounded Rectangle 179"/>
            <p:cNvSpPr/>
            <p:nvPr/>
          </p:nvSpPr>
          <p:spPr>
            <a:xfrm>
              <a:off x="5105400" y="335280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105400" y="350520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Controller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05400" y="5334000"/>
            <a:ext cx="3124200" cy="762000"/>
            <a:chOff x="5105400" y="4210110"/>
            <a:chExt cx="3124200" cy="762000"/>
          </a:xfrm>
        </p:grpSpPr>
        <p:sp>
          <p:nvSpPr>
            <p:cNvPr id="184" name="Rounded Rectangle 183"/>
            <p:cNvSpPr/>
            <p:nvPr/>
          </p:nvSpPr>
          <p:spPr>
            <a:xfrm>
              <a:off x="5105400" y="421011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81600" y="436251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Middlebox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1" name="Group 90"/>
          <p:cNvGrpSpPr/>
          <p:nvPr/>
        </p:nvGrpSpPr>
        <p:grpSpPr>
          <a:xfrm>
            <a:off x="4648200" y="2590800"/>
            <a:ext cx="1447800" cy="762000"/>
            <a:chOff x="685800" y="4495800"/>
            <a:chExt cx="1447800" cy="762000"/>
          </a:xfrm>
        </p:grpSpPr>
        <p:sp>
          <p:nvSpPr>
            <p:cNvPr id="192" name="Rounded Rectangle 191"/>
            <p:cNvSpPr/>
            <p:nvPr/>
          </p:nvSpPr>
          <p:spPr>
            <a:xfrm>
              <a:off x="685800" y="4495800"/>
              <a:ext cx="14478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5800" y="464820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App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5" name="Group 90"/>
          <p:cNvGrpSpPr/>
          <p:nvPr/>
        </p:nvGrpSpPr>
        <p:grpSpPr>
          <a:xfrm>
            <a:off x="6302992" y="2590800"/>
            <a:ext cx="1447800" cy="762000"/>
            <a:chOff x="685800" y="4495800"/>
            <a:chExt cx="1447800" cy="762000"/>
          </a:xfrm>
        </p:grpSpPr>
        <p:sp>
          <p:nvSpPr>
            <p:cNvPr id="196" name="Rounded Rectangle 195"/>
            <p:cNvSpPr/>
            <p:nvPr/>
          </p:nvSpPr>
          <p:spPr>
            <a:xfrm>
              <a:off x="685800" y="4495800"/>
              <a:ext cx="14478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5800" y="464820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App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524000" y="5334000"/>
            <a:ext cx="3124200" cy="762000"/>
            <a:chOff x="5105400" y="4210110"/>
            <a:chExt cx="3124200" cy="762000"/>
          </a:xfrm>
        </p:grpSpPr>
        <p:sp>
          <p:nvSpPr>
            <p:cNvPr id="200" name="Rounded Rectangle 199"/>
            <p:cNvSpPr/>
            <p:nvPr/>
          </p:nvSpPr>
          <p:spPr>
            <a:xfrm>
              <a:off x="5105400" y="421011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181600" y="436251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Middlebox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09" name="Straight Arrow Connector 208"/>
          <p:cNvCxnSpPr/>
          <p:nvPr/>
        </p:nvCxnSpPr>
        <p:spPr>
          <a:xfrm>
            <a:off x="5791200" y="45720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4887686" y="3276600"/>
            <a:ext cx="2035628" cy="685800"/>
            <a:chOff x="4887686" y="3276600"/>
            <a:chExt cx="2035628" cy="685800"/>
          </a:xfrm>
        </p:grpSpPr>
        <p:cxnSp>
          <p:nvCxnSpPr>
            <p:cNvPr id="212" name="Straight Arrow Connector 211"/>
            <p:cNvCxnSpPr/>
            <p:nvPr/>
          </p:nvCxnSpPr>
          <p:spPr>
            <a:xfrm flipH="1">
              <a:off x="4887686" y="3276600"/>
              <a:ext cx="293914" cy="6858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6629400" y="3276600"/>
              <a:ext cx="293914" cy="6858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/>
          <p:cNvCxnSpPr/>
          <p:nvPr/>
        </p:nvCxnSpPr>
        <p:spPr>
          <a:xfrm flipH="1">
            <a:off x="4419600" y="45720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Content Placeholder 7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SDN-like Middleboxes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914400" y="1524000"/>
            <a:ext cx="2895600" cy="2686110"/>
            <a:chOff x="685800" y="3257490"/>
            <a:chExt cx="2895600" cy="2686110"/>
          </a:xfrm>
        </p:grpSpPr>
        <p:grpSp>
          <p:nvGrpSpPr>
            <p:cNvPr id="80" name="Group 76"/>
            <p:cNvGrpSpPr/>
            <p:nvPr/>
          </p:nvGrpSpPr>
          <p:grpSpPr>
            <a:xfrm>
              <a:off x="685800" y="4476690"/>
              <a:ext cx="2667000" cy="1466910"/>
              <a:chOff x="685800" y="4476690"/>
              <a:chExt cx="2667000" cy="146691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685800" y="4495800"/>
                <a:ext cx="2667000" cy="1447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66800" y="4476690"/>
                <a:ext cx="685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/>
                    </a:solidFill>
                  </a:rPr>
                  <a:t>IPS</a:t>
                </a:r>
                <a:endParaRPr lang="en-US" sz="24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84" name="Group 64"/>
              <p:cNvGrpSpPr/>
              <p:nvPr/>
            </p:nvGrpSpPr>
            <p:grpSpPr>
              <a:xfrm>
                <a:off x="838200" y="4933890"/>
                <a:ext cx="1142999" cy="869733"/>
                <a:chOff x="838200" y="4038600"/>
                <a:chExt cx="1142999" cy="869733"/>
              </a:xfrm>
            </p:grpSpPr>
            <p:pic>
              <p:nvPicPr>
                <p:cNvPr id="88" name="Picture 38" descr="C:\Users\agember\AppData\Local\Microsoft\Windows\Temporary Internet Files\Content.IE5\02TZN55D\MC900434742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066799" y="4038600"/>
                  <a:ext cx="685800" cy="685802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" name="Picture 38" descr="C:\Users\agember\AppData\Local\Microsoft\Windows\Temporary Internet Files\Content.IE5\02TZN55D\MC900434742[1]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523998" y="4419599"/>
                  <a:ext cx="457201" cy="457203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" name="Picture 38" descr="C:\Users\agember\AppData\Local\Microsoft\Windows\Temporary Internet Files\Content.IE5\02TZN55D\MC900434742[1]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38200" y="4451132"/>
                  <a:ext cx="457200" cy="45720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5" name="Group 12"/>
              <p:cNvGrpSpPr/>
              <p:nvPr/>
            </p:nvGrpSpPr>
            <p:grpSpPr>
              <a:xfrm>
                <a:off x="762000" y="4552890"/>
                <a:ext cx="381000" cy="381000"/>
                <a:chOff x="685800" y="3505200"/>
                <a:chExt cx="609600" cy="609600"/>
              </a:xfrm>
            </p:grpSpPr>
            <p:pic>
              <p:nvPicPr>
                <p:cNvPr id="86" name="Picture 85" descr="magnifying_glass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85800" y="3505200"/>
                  <a:ext cx="609600" cy="60960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7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85800" y="3733686"/>
                  <a:ext cx="381000" cy="381000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81" name="Picture 80" descr="monitor-and-user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3257490"/>
              <a:ext cx="990600" cy="9906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Software-Defined Middlebox Networking</a:t>
            </a:r>
            <a:endParaRPr lang="en-US" sz="3800" dirty="0"/>
          </a:p>
        </p:txBody>
      </p:sp>
      <p:sp>
        <p:nvSpPr>
          <p:cNvPr id="75" name="Content Placeholder 7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Today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2362200" y="3524310"/>
            <a:ext cx="457200" cy="4572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2971800" y="3524310"/>
            <a:ext cx="457200" cy="457200"/>
          </a:xfrm>
          <a:prstGeom prst="cub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2000" y="3352800"/>
            <a:ext cx="228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3352800"/>
            <a:ext cx="228600" cy="4572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2209800" y="2152710"/>
            <a:ext cx="7620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10400" y="5410200"/>
            <a:ext cx="457201" cy="457203"/>
          </a:xfrm>
          <a:prstGeom prst="rect">
            <a:avLst/>
          </a:prstGeom>
          <a:noFill/>
        </p:spPr>
      </p:pic>
      <p:pic>
        <p:nvPicPr>
          <p:cNvPr id="188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5486400"/>
            <a:ext cx="457200" cy="457201"/>
          </a:xfrm>
          <a:prstGeom prst="rect">
            <a:avLst/>
          </a:prstGeom>
          <a:noFill/>
        </p:spPr>
      </p:pic>
      <p:pic>
        <p:nvPicPr>
          <p:cNvPr id="203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29000" y="5410200"/>
            <a:ext cx="457201" cy="457203"/>
          </a:xfrm>
          <a:prstGeom prst="rect">
            <a:avLst/>
          </a:prstGeom>
          <a:noFill/>
        </p:spPr>
      </p:pic>
      <p:pic>
        <p:nvPicPr>
          <p:cNvPr id="204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5486400"/>
            <a:ext cx="457200" cy="457201"/>
          </a:xfrm>
          <a:prstGeom prst="rect">
            <a:avLst/>
          </a:prstGeom>
          <a:noFill/>
        </p:spPr>
      </p:pic>
      <p:sp>
        <p:nvSpPr>
          <p:cNvPr id="198" name="Cube 197"/>
          <p:cNvSpPr/>
          <p:nvPr/>
        </p:nvSpPr>
        <p:spPr>
          <a:xfrm>
            <a:off x="7620000" y="5638800"/>
            <a:ext cx="381000" cy="381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3200400" y="56388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4038600" y="5638800"/>
            <a:ext cx="381000" cy="381000"/>
          </a:xfrm>
          <a:prstGeom prst="cub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65E-6 L 0.04167 0.11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2535E-8 L 0.35417 4.62535E-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2535E-8 L 0.35417 4.62535E-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9167 -0.1887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9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-0.10833 -0.18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9103E-6 L 0.24583 -0.2164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3 -0.21646 L 0.30417 0.00555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  <p:bldP spid="75" grpId="0" uiExpand="1" build="p"/>
      <p:bldP spid="69" grpId="0" animBg="1"/>
      <p:bldP spid="70" grpId="0" animBg="1"/>
      <p:bldP spid="73" grpId="0" animBg="1"/>
      <p:bldP spid="73" grpId="1" animBg="1"/>
      <p:bldP spid="73" grpId="3" animBg="1"/>
      <p:bldP spid="74" grpId="0" animBg="1"/>
      <p:bldP spid="74" grpId="1" animBg="1"/>
      <p:bldP spid="74" grpId="2" animBg="1"/>
      <p:bldP spid="66" grpId="0" animBg="1"/>
      <p:bldP spid="66" grpId="1" animBg="1"/>
      <p:bldP spid="198" grpId="0" animBg="1"/>
      <p:bldP spid="205" grpId="0" animBg="1"/>
      <p:bldP spid="206" grpId="0" animBg="1"/>
      <p:bldP spid="206" grpId="1" animBg="1"/>
      <p:bldP spid="20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85800" y="2590800"/>
            <a:ext cx="3124200" cy="198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648200" y="3962400"/>
            <a:ext cx="3124200" cy="762000"/>
            <a:chOff x="5105400" y="3352800"/>
            <a:chExt cx="3124200" cy="762000"/>
          </a:xfrm>
        </p:grpSpPr>
        <p:sp>
          <p:nvSpPr>
            <p:cNvPr id="92" name="Rounded Rectangle 91"/>
            <p:cNvSpPr/>
            <p:nvPr/>
          </p:nvSpPr>
          <p:spPr>
            <a:xfrm>
              <a:off x="5105400" y="335280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05400" y="350520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Controller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Key Issues</a:t>
            </a:r>
            <a:endParaRPr lang="en-US" sz="38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9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038600"/>
            <a:ext cx="609600" cy="609602"/>
          </a:xfrm>
          <a:prstGeom prst="rect">
            <a:avLst/>
          </a:prstGeom>
          <a:noFill/>
        </p:spPr>
      </p:pic>
      <p:grpSp>
        <p:nvGrpSpPr>
          <p:cNvPr id="101" name="Group 100"/>
          <p:cNvGrpSpPr/>
          <p:nvPr/>
        </p:nvGrpSpPr>
        <p:grpSpPr>
          <a:xfrm>
            <a:off x="5105400" y="5334000"/>
            <a:ext cx="3124200" cy="762000"/>
            <a:chOff x="5105400" y="4210110"/>
            <a:chExt cx="3124200" cy="762000"/>
          </a:xfrm>
        </p:grpSpPr>
        <p:sp>
          <p:nvSpPr>
            <p:cNvPr id="44" name="Rounded Rectangle 43"/>
            <p:cNvSpPr/>
            <p:nvPr/>
          </p:nvSpPr>
          <p:spPr>
            <a:xfrm>
              <a:off x="5105400" y="421011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81600" y="436251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Middlebox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010400" y="5410200"/>
            <a:ext cx="762000" cy="533401"/>
            <a:chOff x="7010400" y="4800600"/>
            <a:chExt cx="762000" cy="533401"/>
          </a:xfrm>
        </p:grpSpPr>
        <p:pic>
          <p:nvPicPr>
            <p:cNvPr id="60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010400" y="4800600"/>
              <a:ext cx="457201" cy="457203"/>
            </a:xfrm>
            <a:prstGeom prst="rect">
              <a:avLst/>
            </a:prstGeom>
            <a:noFill/>
          </p:spPr>
        </p:pic>
        <p:pic>
          <p:nvPicPr>
            <p:cNvPr id="61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315200" y="4876800"/>
              <a:ext cx="457200" cy="457201"/>
            </a:xfrm>
            <a:prstGeom prst="rect">
              <a:avLst/>
            </a:prstGeom>
            <a:noFill/>
          </p:spPr>
        </p:pic>
      </p:grpSp>
      <p:sp>
        <p:nvSpPr>
          <p:cNvPr id="46" name="Content Placeholder 45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0480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is the logic divided?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is state manipulated?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interfaces </a:t>
            </a:r>
            <a:br>
              <a:rPr lang="en-US" dirty="0" smtClean="0"/>
            </a:br>
            <a:r>
              <a:rPr lang="en-US" dirty="0" smtClean="0"/>
              <a:t>are exposed?</a:t>
            </a:r>
          </a:p>
        </p:txBody>
      </p:sp>
      <p:pic>
        <p:nvPicPr>
          <p:cNvPr id="62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667000"/>
            <a:ext cx="457200" cy="457201"/>
          </a:xfrm>
          <a:prstGeom prst="rect">
            <a:avLst/>
          </a:prstGeom>
          <a:noFill/>
        </p:spPr>
      </p:pic>
      <p:grpSp>
        <p:nvGrpSpPr>
          <p:cNvPr id="67" name="Group 90"/>
          <p:cNvGrpSpPr/>
          <p:nvPr/>
        </p:nvGrpSpPr>
        <p:grpSpPr>
          <a:xfrm>
            <a:off x="4648200" y="2590800"/>
            <a:ext cx="1447800" cy="762000"/>
            <a:chOff x="685800" y="4495800"/>
            <a:chExt cx="1447800" cy="762000"/>
          </a:xfrm>
        </p:grpSpPr>
        <p:sp>
          <p:nvSpPr>
            <p:cNvPr id="72" name="Rounded Rectangle 71"/>
            <p:cNvSpPr/>
            <p:nvPr/>
          </p:nvSpPr>
          <p:spPr>
            <a:xfrm>
              <a:off x="685800" y="4495800"/>
              <a:ext cx="14478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5800" y="464820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App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80" name="Picture 38" descr="C:\Users\agember\AppData\Local\Microsoft\Windows\Temporary Internet Files\Content.IE5\02TZN55D\MC9004347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667000"/>
            <a:ext cx="457200" cy="457201"/>
          </a:xfrm>
          <a:prstGeom prst="rect">
            <a:avLst/>
          </a:prstGeom>
          <a:noFill/>
        </p:spPr>
      </p:pic>
      <p:grpSp>
        <p:nvGrpSpPr>
          <p:cNvPr id="84" name="Group 90"/>
          <p:cNvGrpSpPr/>
          <p:nvPr/>
        </p:nvGrpSpPr>
        <p:grpSpPr>
          <a:xfrm>
            <a:off x="6302992" y="2590800"/>
            <a:ext cx="1447800" cy="762000"/>
            <a:chOff x="685800" y="4495800"/>
            <a:chExt cx="1447800" cy="762000"/>
          </a:xfrm>
        </p:grpSpPr>
        <p:sp>
          <p:nvSpPr>
            <p:cNvPr id="85" name="Rounded Rectangle 84"/>
            <p:cNvSpPr/>
            <p:nvPr/>
          </p:nvSpPr>
          <p:spPr>
            <a:xfrm>
              <a:off x="685800" y="4495800"/>
              <a:ext cx="14478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5800" y="464820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App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2" name="Cube 101"/>
          <p:cNvSpPr/>
          <p:nvPr/>
        </p:nvSpPr>
        <p:spPr>
          <a:xfrm>
            <a:off x="7620000" y="5638800"/>
            <a:ext cx="381000" cy="381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524000" y="5334000"/>
            <a:ext cx="3124200" cy="762000"/>
            <a:chOff x="5105400" y="4210110"/>
            <a:chExt cx="3124200" cy="762000"/>
          </a:xfrm>
        </p:grpSpPr>
        <p:sp>
          <p:nvSpPr>
            <p:cNvPr id="114" name="Rounded Rectangle 113"/>
            <p:cNvSpPr/>
            <p:nvPr/>
          </p:nvSpPr>
          <p:spPr>
            <a:xfrm>
              <a:off x="5105400" y="4210110"/>
              <a:ext cx="3124200" cy="762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81600" y="436251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Middlebox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429000" y="5410200"/>
            <a:ext cx="762000" cy="533401"/>
            <a:chOff x="7010400" y="4800600"/>
            <a:chExt cx="762000" cy="533401"/>
          </a:xfrm>
        </p:grpSpPr>
        <p:pic>
          <p:nvPicPr>
            <p:cNvPr id="117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010400" y="4800600"/>
              <a:ext cx="457201" cy="457203"/>
            </a:xfrm>
            <a:prstGeom prst="rect">
              <a:avLst/>
            </a:prstGeom>
            <a:noFill/>
          </p:spPr>
        </p:pic>
        <p:pic>
          <p:nvPicPr>
            <p:cNvPr id="118" name="Picture 38" descr="C:\Users\agember\AppData\Local\Microsoft\Windows\Temporary Internet Files\Content.IE5\02TZN55D\MC900434742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315200" y="4876800"/>
              <a:ext cx="457200" cy="457201"/>
            </a:xfrm>
            <a:prstGeom prst="rect">
              <a:avLst/>
            </a:prstGeom>
            <a:noFill/>
          </p:spPr>
        </p:pic>
      </p:grpSp>
      <p:sp>
        <p:nvSpPr>
          <p:cNvPr id="119" name="Cube 118"/>
          <p:cNvSpPr/>
          <p:nvPr/>
        </p:nvSpPr>
        <p:spPr>
          <a:xfrm>
            <a:off x="3200400" y="56388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Cube 119"/>
          <p:cNvSpPr/>
          <p:nvPr/>
        </p:nvSpPr>
        <p:spPr>
          <a:xfrm>
            <a:off x="4038600" y="5638800"/>
            <a:ext cx="381000" cy="381000"/>
          </a:xfrm>
          <a:prstGeom prst="cub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ouble Wave 111"/>
          <p:cNvSpPr/>
          <p:nvPr/>
        </p:nvSpPr>
        <p:spPr>
          <a:xfrm>
            <a:off x="5105400" y="5181600"/>
            <a:ext cx="31242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791200" y="45720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Double Wave 109"/>
          <p:cNvSpPr/>
          <p:nvPr/>
        </p:nvSpPr>
        <p:spPr>
          <a:xfrm>
            <a:off x="4648200" y="3810000"/>
            <a:ext cx="31242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4876800" y="3276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629400" y="3276600"/>
            <a:ext cx="293914" cy="6858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Double Wave 120"/>
          <p:cNvSpPr/>
          <p:nvPr/>
        </p:nvSpPr>
        <p:spPr>
          <a:xfrm>
            <a:off x="1524000" y="5181600"/>
            <a:ext cx="3124200" cy="152400"/>
          </a:xfrm>
          <a:prstGeom prst="double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4419600" y="45720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Cube 150"/>
          <p:cNvSpPr/>
          <p:nvPr/>
        </p:nvSpPr>
        <p:spPr>
          <a:xfrm>
            <a:off x="6096000" y="4267200"/>
            <a:ext cx="381000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Cube 151"/>
          <p:cNvSpPr/>
          <p:nvPr/>
        </p:nvSpPr>
        <p:spPr>
          <a:xfrm>
            <a:off x="6934200" y="4267200"/>
            <a:ext cx="381000" cy="381000"/>
          </a:xfrm>
          <a:prstGeom prst="cub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Cube 149"/>
          <p:cNvSpPr/>
          <p:nvPr/>
        </p:nvSpPr>
        <p:spPr>
          <a:xfrm>
            <a:off x="6934200" y="4267200"/>
            <a:ext cx="381000" cy="381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2951E-6 L -0.32083 0.1942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9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951E-6 L -0.32084 0.1942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9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951E-6 L 0.07083 0.1942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uiExpand="1" build="p"/>
      <p:bldP spid="102" grpId="0" animBg="1"/>
      <p:bldP spid="102" grpId="1" animBg="1"/>
      <p:bldP spid="119" grpId="0" animBg="1"/>
      <p:bldP spid="119" grpId="1" animBg="1"/>
      <p:bldP spid="120" grpId="0" animBg="1"/>
      <p:bldP spid="120" grpId="1" animBg="1"/>
      <p:bldP spid="110" grpId="0" animBg="1"/>
      <p:bldP spid="121" grpId="0" animBg="1"/>
      <p:bldP spid="151" grpId="0" animBg="1"/>
      <p:bldP spid="151" grpId="1" animBg="1"/>
      <p:bldP spid="152" grpId="0" animBg="1"/>
      <p:bldP spid="152" grpId="1" animBg="1"/>
      <p:bldP spid="150" grpId="0" animBg="1"/>
      <p:bldP spid="15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4|29.3|17.3|20.7|18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1896</Words>
  <Application>Microsoft Macintosh PowerPoint</Application>
  <PresentationFormat>On-screen Show (4:3)</PresentationFormat>
  <Paragraphs>584</Paragraphs>
  <Slides>62</Slides>
  <Notes>54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SDN(++) and  Interesting Use-Cases</vt:lpstr>
      <vt:lpstr>Two Parts</vt:lpstr>
      <vt:lpstr>Toward Software-Defined Middlebox Networking</vt:lpstr>
      <vt:lpstr>Middlebox Deployment Models</vt:lpstr>
      <vt:lpstr>Live Data Center Migration</vt:lpstr>
      <vt:lpstr>Middlebox Scaling</vt:lpstr>
      <vt:lpstr>Our Contributions</vt:lpstr>
      <vt:lpstr>Software-Defined Middlebox Networking</vt:lpstr>
      <vt:lpstr>Key Issues</vt:lpstr>
      <vt:lpstr>Middlebox State</vt:lpstr>
      <vt:lpstr>Classification of State</vt:lpstr>
      <vt:lpstr>How to Represent State?</vt:lpstr>
      <vt:lpstr>State Representation</vt:lpstr>
      <vt:lpstr>How to Manipulate State?</vt:lpstr>
      <vt:lpstr>State Manipulation</vt:lpstr>
      <vt:lpstr>Operations Interface</vt:lpstr>
      <vt:lpstr>Events Interface</vt:lpstr>
      <vt:lpstr>Conclusion</vt:lpstr>
      <vt:lpstr>Open Questions</vt:lpstr>
      <vt:lpstr>Related Work</vt:lpstr>
      <vt:lpstr>3) Virtual Server Provisioning</vt:lpstr>
      <vt:lpstr>Live Migration of an Entire Network (and its Hosts)</vt:lpstr>
      <vt:lpstr>Virtual Machine Migration</vt:lpstr>
      <vt:lpstr>But Applications Look Like This</vt:lpstr>
      <vt:lpstr>And Rely on the Network</vt:lpstr>
      <vt:lpstr>Ensemble Migration</vt:lpstr>
      <vt:lpstr>Some Use Cases</vt:lpstr>
      <vt:lpstr>1. Moving between cloud providers</vt:lpstr>
      <vt:lpstr>2. Moving to smaller set of servers</vt:lpstr>
      <vt:lpstr>3. Troubleshooting</vt:lpstr>
      <vt:lpstr>Goal: General Management Tool</vt:lpstr>
      <vt:lpstr>LIve Migration of Ensembles</vt:lpstr>
      <vt:lpstr>Why Transparent?</vt:lpstr>
      <vt:lpstr>Separate Out Functionality</vt:lpstr>
      <vt:lpstr>Separate Out Functionality</vt:lpstr>
      <vt:lpstr>Multi-tenancy</vt:lpstr>
      <vt:lpstr>How to Live Migrate an Ensemble</vt:lpstr>
      <vt:lpstr>Applying to Ensemble</vt:lpstr>
      <vt:lpstr>Applying to Ensemble</vt:lpstr>
      <vt:lpstr>Applying to Ensemble</vt:lpstr>
      <vt:lpstr>Applying to Ensemble</vt:lpstr>
      <vt:lpstr>Applying to Whole Network</vt:lpstr>
      <vt:lpstr>Applying to Whole Network</vt:lpstr>
      <vt:lpstr>Applying to Whole Network</vt:lpstr>
      <vt:lpstr>Applying to Whole Network</vt:lpstr>
      <vt:lpstr>Applying to Each Switch</vt:lpstr>
      <vt:lpstr>Applying to Each Switch</vt:lpstr>
      <vt:lpstr>Applying to Each Switch</vt:lpstr>
      <vt:lpstr>Applying to Each Switch</vt:lpstr>
      <vt:lpstr>A Better Approach</vt:lpstr>
      <vt:lpstr>Clone the Network</vt:lpstr>
      <vt:lpstr>Clone the Network</vt:lpstr>
      <vt:lpstr>Clone the Network</vt:lpstr>
      <vt:lpstr>Clone the Network</vt:lpstr>
      <vt:lpstr>Clone the Network</vt:lpstr>
      <vt:lpstr>Consistent View of a Switch</vt:lpstr>
      <vt:lpstr>Sources of Inconsistency</vt:lpstr>
      <vt:lpstr>1. Local Changes on Switch</vt:lpstr>
      <vt:lpstr>2. Update from Controller</vt:lpstr>
      <vt:lpstr>3. Events to Controller</vt:lpstr>
      <vt:lpstr>Consistency in LIME</vt:lpstr>
      <vt:lpstr>Conclusions and 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Gember</dc:creator>
  <cp:lastModifiedBy>Aditya Akella</cp:lastModifiedBy>
  <cp:revision>1371</cp:revision>
  <dcterms:created xsi:type="dcterms:W3CDTF">2012-11-02T14:32:11Z</dcterms:created>
  <dcterms:modified xsi:type="dcterms:W3CDTF">2012-11-02T14:44:40Z</dcterms:modified>
</cp:coreProperties>
</file>