
<file path=[Content_Types].xml><?xml version="1.0" encoding="utf-8"?>
<Types xmlns="http://schemas.openxmlformats.org/package/2006/content-types">
  <Override PartName="/ppt/slideLayouts/slideLayout67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9.xml" ContentType="application/vnd.openxmlformats-officedocument.presentationml.slide+xml"/>
  <Override PartName="/ppt/slideMasters/slideMaster7.xml" ContentType="application/vnd.openxmlformats-officedocument.presentationml.slideMaster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5.xml" ContentType="application/vnd.openxmlformats-officedocument.presentationml.slideLayout+xml"/>
  <Override PartName="/ppt/tags/tag12.xml" ContentType="application/vnd.openxmlformats-officedocument.presentationml.tags+xml"/>
  <Override PartName="/ppt/theme/theme1.xml" ContentType="application/vnd.openxmlformats-officedocument.theme+xml"/>
  <Override PartName="/ppt/notesSlides/notesSlide2.xml" ContentType="application/vnd.openxmlformats-officedocument.presentationml.notesSlide+xml"/>
  <Override PartName="/ppt/slideLayouts/slideLayout2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3.xml" ContentType="application/vnd.openxmlformats-officedocument.presentationml.slideLayout+xml"/>
  <Override PartName="/ppt/tags/tag7.xml" ContentType="application/vnd.openxmlformats-officedocument.presentationml.tags+xml"/>
  <Override PartName="/ppt/tags/tag18.xml" ContentType="application/vnd.openxmlformats-officedocument.presentationml.tags+xml"/>
  <Override PartName="/ppt/theme/theme7.xml" ContentType="application/vnd.openxmlformats-officedocument.theme+xml"/>
  <Default Extension="jpeg" ContentType="image/jpeg"/>
  <Override PartName="/ppt/notesSlides/notesSlide11.xml" ContentType="application/vnd.openxmlformats-officedocument.presentationml.notesSlide+xml"/>
  <Override PartName="/ppt/slideLayouts/slideLayout63.xml" ContentType="application/vnd.openxmlformats-officedocument.presentationml.slideLayout+xml"/>
  <Override PartName="/ppt/drawings/drawing1.xml" ContentType="application/vnd.openxmlformats-officedocument.drawingml.chartshapes+xml"/>
  <Override PartName="/ppt/slides/slide13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3.xml" ContentType="application/vnd.openxmlformats-officedocument.presentationml.slide+xml"/>
  <Override PartName="/ppt/slideLayouts/slideLayout49.xml" ContentType="application/vnd.openxmlformats-officedocument.presentationml.slideLayout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68.xml" ContentType="application/vnd.openxmlformats-officedocument.presentationml.slideLayout+xml"/>
  <Override PartName="/ppt/notesSlides/notesSlide17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27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tags/tag2.xml" ContentType="application/vnd.openxmlformats-officedocument.presentationml.tags+xml"/>
  <Override PartName="/ppt/slideLayouts/slideLayout16.xml" ContentType="application/vnd.openxmlformats-officedocument.presentationml.slideLayout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ppt/slideLayouts/slideLayout25.xml" ContentType="application/vnd.openxmlformats-officedocument.presentationml.slideLayout+xml"/>
  <Default Extension="emf" ContentType="image/x-emf"/>
  <Override PartName="/ppt/slideLayouts/slideLayout35.xml" ContentType="application/vnd.openxmlformats-officedocument.presentationml.slideLayout+xml"/>
  <Override PartName="/ppt/charts/chart1.xml" ContentType="application/vnd.openxmlformats-officedocument.drawingml.chart+xml"/>
  <Override PartName="/ppt/slideLayouts/slideLayout44.xml" ContentType="application/vnd.openxmlformats-officedocument.presentationml.slideLayout+xml"/>
  <Override PartName="/ppt/slideLayouts/slideLayout54.xml" ContentType="application/vnd.openxmlformats-officedocument.presentationml.slideLayout+xml"/>
  <Override PartName="/ppt/tags/tag8.xml" ContentType="application/vnd.openxmlformats-officedocument.presentationml.tags+xml"/>
  <Override PartName="/ppt/theme/theme8.xml" ContentType="application/vnd.openxmlformats-officedocument.theme+xml"/>
  <Override PartName="/ppt/notesSlides/notesSlide8.xml" ContentType="application/vnd.openxmlformats-officedocument.presentationml.notesSlide+xml"/>
  <Override PartName="/ppt/slideLayouts/slideLayout64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slides/slide33.xml" ContentType="application/vnd.openxmlformats-officedocument.presentationml.slide+xml"/>
  <Override PartName="/ppt/slides/slide5.xml" ContentType="application/vnd.openxmlformats-officedocument.presentationml.slide+xml"/>
  <Default Extension="xml" ContentType="application/xml"/>
  <Override PartName="/ppt/slideLayouts/slideLayout6.xml" ContentType="application/vnd.openxmlformats-officedocument.presentationml.slideLayout+xml"/>
  <Override PartName="/ppt/slideMasters/slideMaster3.xml" ContentType="application/vnd.openxmlformats-officedocument.presentationml.slideMaster+xml"/>
  <Override PartName="/ppt/tableStyles.xml" ContentType="application/vnd.openxmlformats-officedocument.presentationml.tableStyles+xml"/>
  <Override PartName="/ppt/slideLayouts/slideLayout69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8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slideLayouts/slideLayout30.xml" ContentType="application/vnd.openxmlformats-officedocument.presentationml.slideLayout+xml"/>
  <Override PartName="/docProps/core.xml" ContentType="application/vnd.openxmlformats-package.core-properties+xml"/>
  <Override PartName="/ppt/tags/tag3.xml" ContentType="application/vnd.openxmlformats-officedocument.presentationml.tags+xml"/>
  <Override PartName="/ppt/slideLayouts/slideLayout17.xml" ContentType="application/vnd.openxmlformats-officedocument.presentationml.slideLayout+xml"/>
  <Override PartName="/ppt/tags/tag14.xml" ContentType="application/vnd.openxmlformats-officedocument.presentationml.tags+xml"/>
  <Override PartName="/ppt/theme/theme3.xml" ContentType="application/vnd.openxmlformats-officedocument.theme+xml"/>
  <Override PartName="/ppt/notesSlides/notesSlide4.xml" ContentType="application/vnd.openxmlformats-officedocument.presentationml.notesSlide+xml"/>
  <Override PartName="/ppt/slideLayouts/slideLayout26.xml" ContentType="application/vnd.openxmlformats-officedocument.presentationml.slideLayout+xml"/>
  <Override PartName="/ppt/slideLayouts/slideLayout36.xml" ContentType="application/vnd.openxmlformats-officedocument.presentationml.slideLayout+xml"/>
  <Override PartName="/ppt/charts/chart2.xml" ContentType="application/vnd.openxmlformats-officedocument.drawingml.chart+xml"/>
  <Override PartName="/ppt/slideLayouts/slideLayout45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.xml" ContentType="application/vnd.openxmlformats-officedocument.presentationml.slideLayout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Masters/slideMaster4.xml" ContentType="application/vnd.openxmlformats-officedocument.presentationml.slideMaster+xml"/>
  <Override PartName="/ppt/notesSlides/notesSlide19.xml" ContentType="application/vnd.openxmlformats-officedocument.presentationml.notesSlide+xml"/>
  <Override PartName="/ppt/notesSlides/notesSlide29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4.xml" ContentType="application/vnd.openxmlformats-officedocument.presentationml.tags+xml"/>
  <Override PartName="/ppt/theme/theme4.xml" ContentType="application/vnd.openxmlformats-officedocument.theme+xml"/>
  <Override PartName="/ppt/tags/tag15.xml" ContentType="application/vnd.openxmlformats-officedocument.presentationml.tags+xml"/>
  <Override PartName="/ppt/slideLayouts/slideLayout60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7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37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46.xml" ContentType="application/vnd.openxmlformats-officedocument.presentationml.slideLayout+xml"/>
  <Override PartName="/ppt/charts/chart3.xml" ContentType="application/vnd.openxmlformats-officedocument.drawingml.chart+xml"/>
  <Override PartName="/ppt/slides/slide1.xml" ContentType="application/vnd.openxmlformats-officedocument.presentationml.slide+xml"/>
  <Override PartName="/ppt/slideLayouts/slideLayout5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5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viewProps.xml" ContentType="application/vnd.openxmlformats-officedocument.presentationml.viewProps+xml"/>
  <Override PartName="/ppt/notesSlides/notesSlide24.xml" ContentType="application/vnd.openxmlformats-officedocument.presentationml.notesSlide+xml"/>
  <Default Extension="rels" ContentType="application/vnd.openxmlformats-package.relationships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slides/slide7.xml" ContentType="application/vnd.openxmlformats-officedocument.presentationml.slide+xml"/>
  <Default Extension="wmf" ContentType="image/x-wmf"/>
  <Override PartName="/ppt/slideLayouts/slideLayout8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13.xml" ContentType="application/vnd.openxmlformats-officedocument.presentationml.slideLayout+xml"/>
  <Override PartName="/ppt/tags/tag10.xml" ContentType="application/vnd.openxmlformats-officedocument.presentationml.tags+xml"/>
  <Override PartName="/ppt/presProps.xml" ContentType="application/vnd.openxmlformats-officedocument.presentationml.presProps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tags/tag5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slideLayouts/slideLayout2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3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47.xml" ContentType="application/vnd.openxmlformats-officedocument.presentationml.slideLayout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slideLayouts/slideLayout5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6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14.xml" ContentType="application/vnd.openxmlformats-officedocument.presentationml.slideLayout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slideLayouts/slideLayout2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2.xml" ContentType="application/vnd.openxmlformats-officedocument.presentationml.slideLayout+xml"/>
  <Override PartName="/ppt/tags/tag6.xml" ContentType="application/vnd.openxmlformats-officedocument.presentationml.tags+xml"/>
  <Override PartName="/ppt/tags/tag17.xml" ContentType="application/vnd.openxmlformats-officedocument.presentationml.tags+xml"/>
  <Override PartName="/ppt/theme/theme6.xml" ContentType="application/vnd.openxmlformats-officedocument.theme+xml"/>
  <Override PartName="/ppt/notesSlides/notesSlide7.xml" ContentType="application/vnd.openxmlformats-officedocument.presentationml.notesSlide+xml"/>
  <Override PartName="/ppt/slideLayouts/slideLayout2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39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s/slide22.xml" ContentType="application/vnd.openxmlformats-officedocument.presentationml.slide+xml"/>
  <Override PartName="/ppt/slideLayouts/slideLayout48.xml" ContentType="application/vnd.openxmlformats-officedocument.presentationml.slideLayout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slides/slide3.xml" ContentType="application/vnd.openxmlformats-officedocument.presentationml.slide+xml"/>
  <Override PartName="/ppt/slideLayouts/slideLayout5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  <p:sldMasterId id="2147483710" r:id="rId2"/>
    <p:sldMasterId id="2147483698" r:id="rId3"/>
    <p:sldMasterId id="2147483686" r:id="rId4"/>
    <p:sldMasterId id="2147483674" r:id="rId5"/>
    <p:sldMasterId id="2147483662" r:id="rId6"/>
    <p:sldMasterId id="2147483723" r:id="rId7"/>
  </p:sldMasterIdLst>
  <p:notesMasterIdLst>
    <p:notesMasterId r:id="rId47"/>
  </p:notesMasterIdLst>
  <p:sldIdLst>
    <p:sldId id="416" r:id="rId8"/>
    <p:sldId id="434" r:id="rId9"/>
    <p:sldId id="258" r:id="rId10"/>
    <p:sldId id="383" r:id="rId11"/>
    <p:sldId id="260" r:id="rId12"/>
    <p:sldId id="308" r:id="rId13"/>
    <p:sldId id="345" r:id="rId14"/>
    <p:sldId id="338" r:id="rId15"/>
    <p:sldId id="411" r:id="rId16"/>
    <p:sldId id="409" r:id="rId17"/>
    <p:sldId id="388" r:id="rId18"/>
    <p:sldId id="389" r:id="rId19"/>
    <p:sldId id="414" r:id="rId20"/>
    <p:sldId id="398" r:id="rId21"/>
    <p:sldId id="378" r:id="rId22"/>
    <p:sldId id="415" r:id="rId23"/>
    <p:sldId id="408" r:id="rId24"/>
    <p:sldId id="286" r:id="rId25"/>
    <p:sldId id="281" r:id="rId26"/>
    <p:sldId id="379" r:id="rId27"/>
    <p:sldId id="400" r:id="rId28"/>
    <p:sldId id="381" r:id="rId29"/>
    <p:sldId id="417" r:id="rId30"/>
    <p:sldId id="418" r:id="rId31"/>
    <p:sldId id="419" r:id="rId32"/>
    <p:sldId id="435" r:id="rId33"/>
    <p:sldId id="420" r:id="rId34"/>
    <p:sldId id="421" r:id="rId35"/>
    <p:sldId id="422" r:id="rId36"/>
    <p:sldId id="423" r:id="rId37"/>
    <p:sldId id="424" r:id="rId38"/>
    <p:sldId id="425" r:id="rId39"/>
    <p:sldId id="426" r:id="rId40"/>
    <p:sldId id="427" r:id="rId41"/>
    <p:sldId id="436" r:id="rId42"/>
    <p:sldId id="437" r:id="rId43"/>
    <p:sldId id="438" r:id="rId44"/>
    <p:sldId id="428" r:id="rId45"/>
    <p:sldId id="42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591" autoAdjust="0"/>
    <p:restoredTop sz="82601" autoAdjust="0"/>
  </p:normalViewPr>
  <p:slideViewPr>
    <p:cSldViewPr>
      <p:cViewPr>
        <p:scale>
          <a:sx n="50" d="100"/>
          <a:sy n="50" d="100"/>
        </p:scale>
        <p:origin x="-116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9" Type="http://schemas.openxmlformats.org/officeDocument/2006/relationships/slide" Target="slides/slide2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" Target="slides/slide1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Relationship Id="rId2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barChart>
        <c:barDir val="col"/>
        <c:grouping val="clustered"/>
        <c:ser>
          <c:idx val="0"/>
          <c:order val="0"/>
          <c:cat>
            <c:strRef>
              <c:f>Sheet1!$A$1:$A$3</c:f>
              <c:strCache>
                <c:ptCount val="3"/>
                <c:pt idx="0">
                  <c:v>Default Placement + No Optimizations</c:v>
                </c:pt>
                <c:pt idx="1">
                  <c:v>Default Placement + Network Optimizer</c:v>
                </c:pt>
                <c:pt idx="2">
                  <c:v>Placement Optimizer+ Network Optimizer</c:v>
                </c:pt>
              </c:strCache>
            </c:strRef>
          </c:cat>
          <c:val>
            <c:numRef>
              <c:f>Sheet1!$C$1:$C$3</c:f>
              <c:numCache>
                <c:formatCode>General</c:formatCode>
                <c:ptCount val="3"/>
                <c:pt idx="0">
                  <c:v>1.0</c:v>
                </c:pt>
                <c:pt idx="1">
                  <c:v>3.05</c:v>
                </c:pt>
                <c:pt idx="2">
                  <c:v>3.974999999999999</c:v>
                </c:pt>
              </c:numCache>
            </c:numRef>
          </c:val>
        </c:ser>
        <c:axId val="499522920"/>
        <c:axId val="499488648"/>
      </c:barChart>
      <c:catAx>
        <c:axId val="499522920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1800" b="1"/>
            </a:pPr>
            <a:endParaRPr lang="en-US"/>
          </a:p>
        </c:txPr>
        <c:crossAx val="499488648"/>
        <c:crosses val="autoZero"/>
        <c:auto val="1"/>
        <c:lblAlgn val="ctr"/>
        <c:lblOffset val="100"/>
      </c:catAx>
      <c:valAx>
        <c:axId val="499488648"/>
        <c:scaling>
          <c:orientation val="minMax"/>
          <c:max val="4.0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 dirty="0" smtClean="0"/>
                  <a:t>Ratio of Virtual</a:t>
                </a:r>
                <a:r>
                  <a:rPr lang="en-US" sz="1800" baseline="0" dirty="0" smtClean="0"/>
                  <a:t> Networks Permitted</a:t>
                </a:r>
                <a:br>
                  <a:rPr lang="en-US" sz="1800" baseline="0" dirty="0" smtClean="0"/>
                </a:br>
                <a:r>
                  <a:rPr lang="en-US" sz="1800" baseline="0" dirty="0" smtClean="0"/>
                  <a:t> (relative to Default)</a:t>
                </a:r>
                <a:endParaRPr lang="en-US" sz="1800" dirty="0"/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sz="2000" b="1"/>
            </a:pPr>
            <a:endParaRPr lang="en-US"/>
          </a:p>
        </c:txPr>
        <c:crossAx val="499522920"/>
        <c:crosses val="autoZero"/>
        <c:crossBetween val="between"/>
      </c:valAx>
    </c:plotArea>
    <c:plotVisOnly val="1"/>
    <c:dispBlanksAs val="gap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scatterChart>
        <c:scatterStyle val="lineMarker"/>
        <c:ser>
          <c:idx val="0"/>
          <c:order val="0"/>
          <c:tx>
            <c:strRef>
              <c:f>Sheet1!$B$6</c:f>
              <c:strCache>
                <c:ptCount val="1"/>
                <c:pt idx="0">
                  <c:v>Default Placement</c:v>
                </c:pt>
              </c:strCache>
            </c:strRef>
          </c:tx>
          <c:spPr>
            <a:ln w="63500">
              <a:solidFill>
                <a:schemeClr val="accent3">
                  <a:lumMod val="60000"/>
                  <a:lumOff val="40000"/>
                </a:schemeClr>
              </a:solidFill>
            </a:ln>
          </c:spPr>
          <c:marker>
            <c:spPr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c:spPr>
          </c:marker>
          <c:xVal>
            <c:numRef>
              <c:f>Sheet1!$A$7:$A$15</c:f>
              <c:numCache>
                <c:formatCode>General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2.0</c:v>
                </c:pt>
                <c:pt idx="3">
                  <c:v>2.0</c:v>
                </c:pt>
                <c:pt idx="4">
                  <c:v>4.0</c:v>
                </c:pt>
                <c:pt idx="5">
                  <c:v>4.0</c:v>
                </c:pt>
                <c:pt idx="6">
                  <c:v>6.0</c:v>
                </c:pt>
                <c:pt idx="7">
                  <c:v>6.0</c:v>
                </c:pt>
                <c:pt idx="8">
                  <c:v>10.0</c:v>
                </c:pt>
              </c:numCache>
            </c:numRef>
          </c:xVal>
          <c:yVal>
            <c:numRef>
              <c:f>Sheet1!$B$7:$B$15</c:f>
              <c:numCache>
                <c:formatCode>General</c:formatCode>
                <c:ptCount val="9"/>
                <c:pt idx="0">
                  <c:v>0.0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0.2</c:v>
                </c:pt>
                <c:pt idx="6">
                  <c:v>0.2</c:v>
                </c:pt>
                <c:pt idx="7">
                  <c:v>0.99</c:v>
                </c:pt>
                <c:pt idx="8">
                  <c:v>1.0</c:v>
                </c:pt>
              </c:numCache>
            </c:numRef>
          </c:yVal>
        </c:ser>
        <c:ser>
          <c:idx val="1"/>
          <c:order val="1"/>
          <c:tx>
            <c:strRef>
              <c:f>Sheet1!$C$6</c:f>
              <c:strCache>
                <c:ptCount val="1"/>
                <c:pt idx="0">
                  <c:v>Placement Optimizer</c:v>
                </c:pt>
              </c:strCache>
            </c:strRef>
          </c:tx>
          <c:spPr>
            <a:ln w="50800"/>
          </c:spPr>
          <c:xVal>
            <c:numRef>
              <c:f>Sheet1!$A$7:$A$15</c:f>
              <c:numCache>
                <c:formatCode>General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2.0</c:v>
                </c:pt>
                <c:pt idx="3">
                  <c:v>2.0</c:v>
                </c:pt>
                <c:pt idx="4">
                  <c:v>4.0</c:v>
                </c:pt>
                <c:pt idx="5">
                  <c:v>4.0</c:v>
                </c:pt>
                <c:pt idx="6">
                  <c:v>6.0</c:v>
                </c:pt>
                <c:pt idx="7">
                  <c:v>6.0</c:v>
                </c:pt>
                <c:pt idx="8">
                  <c:v>10.0</c:v>
                </c:pt>
              </c:numCache>
            </c:numRef>
          </c:xVal>
          <c:yVal>
            <c:numRef>
              <c:f>Sheet1!$C$7:$C$15</c:f>
              <c:numCache>
                <c:formatCode>General</c:formatCode>
                <c:ptCount val="9"/>
                <c:pt idx="0">
                  <c:v>0.0</c:v>
                </c:pt>
                <c:pt idx="1">
                  <c:v>0.37</c:v>
                </c:pt>
                <c:pt idx="2">
                  <c:v>0.37</c:v>
                </c:pt>
                <c:pt idx="3">
                  <c:v>0.98</c:v>
                </c:pt>
                <c:pt idx="4">
                  <c:v>0.98</c:v>
                </c:pt>
                <c:pt idx="5">
                  <c:v>0.99</c:v>
                </c:pt>
                <c:pt idx="6">
                  <c:v>1.0</c:v>
                </c:pt>
              </c:numCache>
            </c:numRef>
          </c:yVal>
        </c:ser>
        <c:axId val="499996264"/>
        <c:axId val="500009208"/>
      </c:scatterChart>
      <c:valAx>
        <c:axId val="499996264"/>
        <c:scaling>
          <c:orientation val="minMax"/>
          <c:max val="10.0"/>
        </c:scaling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Path Length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500009208"/>
        <c:crosses val="autoZero"/>
        <c:crossBetween val="midCat"/>
      </c:valAx>
      <c:valAx>
        <c:axId val="500009208"/>
        <c:scaling>
          <c:orientation val="minMax"/>
          <c:max val="1.0"/>
        </c:scaling>
        <c:axPos val="l"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CDF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499996264"/>
        <c:crosses val="autoZero"/>
        <c:crossBetween val="midCat"/>
      </c:valAx>
    </c:plotArea>
    <c:legend>
      <c:legendPos val="b"/>
      <c:layout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barChart>
        <c:barDir val="col"/>
        <c:grouping val="clustered"/>
        <c:ser>
          <c:idx val="0"/>
          <c:order val="0"/>
          <c:cat>
            <c:strRef>
              <c:f>Sheet1!$F$1:$F$3</c:f>
              <c:strCache>
                <c:ptCount val="3"/>
                <c:pt idx="0">
                  <c:v>Default Placement + No Optimizations</c:v>
                </c:pt>
                <c:pt idx="1">
                  <c:v>Default Placement + Network Optimizer</c:v>
                </c:pt>
                <c:pt idx="2">
                  <c:v>Placement Optimizer+ Network Optimizer</c:v>
                </c:pt>
              </c:strCache>
            </c:strRef>
          </c:cat>
          <c:val>
            <c:numRef>
              <c:f>Sheet1!$G$1:$G$3</c:f>
              <c:numCache>
                <c:formatCode>General</c:formatCode>
                <c:ptCount val="3"/>
                <c:pt idx="0">
                  <c:v>1.0</c:v>
                </c:pt>
                <c:pt idx="1">
                  <c:v>0.07</c:v>
                </c:pt>
                <c:pt idx="2">
                  <c:v>0.002</c:v>
                </c:pt>
              </c:numCache>
            </c:numRef>
          </c:val>
        </c:ser>
        <c:axId val="499811384"/>
        <c:axId val="499786072"/>
      </c:barChart>
      <c:catAx>
        <c:axId val="499811384"/>
        <c:scaling>
          <c:orientation val="minMax"/>
        </c:scaling>
        <c:axPos val="b"/>
        <c:tickLblPos val="nextTo"/>
        <c:txPr>
          <a:bodyPr/>
          <a:lstStyle/>
          <a:p>
            <a:pPr>
              <a:defRPr sz="1800" b="1"/>
            </a:pPr>
            <a:endParaRPr lang="en-US"/>
          </a:p>
        </c:txPr>
        <c:crossAx val="499786072"/>
        <c:crosses val="autoZero"/>
        <c:auto val="1"/>
        <c:lblAlgn val="ctr"/>
        <c:lblOffset val="100"/>
      </c:catAx>
      <c:valAx>
        <c:axId val="499786072"/>
        <c:scaling>
          <c:orientation val="minMax"/>
          <c:max val="1.0"/>
          <c:min val="0.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 dirty="0" smtClean="0"/>
                  <a:t>Reduction in Forwarding Entries (Fraction)</a:t>
                </a:r>
                <a:endParaRPr lang="en-US" sz="1800" dirty="0"/>
              </a:p>
            </c:rich>
          </c:tx>
          <c:layout>
            <c:manualLayout>
              <c:xMode val="edge"/>
              <c:yMode val="edge"/>
              <c:x val="0.015"/>
              <c:y val="0.050966919229436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2000" b="1"/>
            </a:pPr>
            <a:endParaRPr lang="en-US"/>
          </a:p>
        </c:txPr>
        <c:crossAx val="499811384"/>
        <c:crosses val="autoZero"/>
        <c:crossBetween val="between"/>
        <c:majorUnit val="0.2"/>
      </c:valAx>
    </c:plotArea>
    <c:plotVisOnly val="1"/>
    <c:dispBlanksAs val="gap"/>
  </c:chart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0.21698</cdr:x>
      <cdr:y>0.03333</cdr:y>
    </cdr:from>
    <cdr:to>
      <cdr:x>0.71698</cdr:x>
      <cdr:y>0.23333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752600" y="152400"/>
          <a:ext cx="40386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2400" b="1" dirty="0">
            <a:solidFill>
              <a:schemeClr val="accent6">
                <a:lumMod val="75000"/>
              </a:schemeClr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A5872-FDF1-4F9E-A4D2-1AB5B7D68DEB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96CC2-BC79-4DC0-824C-9EA76AAFF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96CC2-BC79-4DC0-824C-9EA76AAFF81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96CC2-BC79-4DC0-824C-9EA76AAFF81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96CC2-BC79-4DC0-824C-9EA76AAFF81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96CC2-BC79-4DC0-824C-9EA76AAFF81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96CC2-BC79-4DC0-824C-9EA76AAFF81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96CC2-BC79-4DC0-824C-9EA76AAFF81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96CC2-BC79-4DC0-824C-9EA76AAFF81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96CC2-BC79-4DC0-824C-9EA76AAFF81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96CC2-BC79-4DC0-824C-9EA76AAFF81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96CC2-BC79-4DC0-824C-9EA76AAFF81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96CC2-BC79-4DC0-824C-9EA76AAFF81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96CC2-BC79-4DC0-824C-9EA76AAFF81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91A88-6129-4278-BC76-AE48FD6746B6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SDN</a:t>
            </a:r>
            <a:r>
              <a:rPr lang="en-US" baseline="0" dirty="0" smtClean="0"/>
              <a:t> …. Instead of just PD</a:t>
            </a:r>
          </a:p>
          <a:p>
            <a:r>
              <a:rPr lang="en-US" baseline="0" dirty="0" smtClean="0"/>
              <a:t>Remove this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91A88-6129-4278-BC76-AE48FD6746B6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91A88-6129-4278-BC76-AE48FD6746B6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*remove group</a:t>
            </a:r>
          </a:p>
          <a:p>
            <a:r>
              <a:rPr lang="en-US" dirty="0" smtClean="0"/>
              <a:t>*remove address</a:t>
            </a:r>
          </a:p>
          <a:p>
            <a:r>
              <a:rPr lang="en-US" dirty="0" smtClean="0"/>
              <a:t>Animate backwards…</a:t>
            </a:r>
          </a:p>
          <a:p>
            <a:r>
              <a:rPr lang="en-US" dirty="0" smtClean="0"/>
              <a:t>Remove second bullet.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91A88-6129-4278-BC76-AE48FD6746B6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Reverse 6/7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91A88-6129-4278-BC76-AE48FD6746B6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 bullets need to be caps</a:t>
            </a:r>
          </a:p>
          <a:p>
            <a:r>
              <a:rPr lang="en-US" dirty="0" smtClean="0"/>
              <a:t>Add the size of the bullets.</a:t>
            </a:r>
          </a:p>
          <a:p>
            <a:r>
              <a:rPr lang="en-US" dirty="0" smtClean="0"/>
              <a:t>Where</a:t>
            </a:r>
            <a:r>
              <a:rPr lang="en-US" baseline="0" dirty="0" smtClean="0"/>
              <a:t> are the controllers in this picture?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91A88-6129-4278-BC76-AE48FD6746B6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Simulations </a:t>
            </a:r>
            <a:r>
              <a:rPr lang="en-US" dirty="0" smtClean="0">
                <a:sym typeface="Wingdings" pitchFamily="2" charset="2"/>
              </a:rPr>
              <a:t> emulator??</a:t>
            </a:r>
            <a:endParaRPr lang="en-US" dirty="0" smtClean="0"/>
          </a:p>
          <a:p>
            <a:r>
              <a:rPr lang="en-US" dirty="0" smtClean="0"/>
              <a:t>Experimental too </a:t>
            </a:r>
            <a:r>
              <a:rPr lang="en-US" dirty="0" err="1" smtClean="0"/>
              <a:t>microbench</a:t>
            </a:r>
            <a:r>
              <a:rPr lang="en-US" baseline="0" dirty="0" smtClean="0"/>
              <a:t> performance!!!</a:t>
            </a:r>
          </a:p>
          <a:p>
            <a:r>
              <a:rPr lang="en-US" baseline="0" dirty="0" smtClean="0"/>
              <a:t>List experiments!!</a:t>
            </a:r>
          </a:p>
          <a:p>
            <a:r>
              <a:rPr lang="en-US" baseline="0" dirty="0" smtClean="0"/>
              <a:t>Implementation and 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91A88-6129-4278-BC76-AE48FD6746B6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Bullet 2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Optimize by caching</a:t>
            </a:r>
            <a:r>
              <a:rPr lang="en-US" baseline="0" dirty="0" smtClean="0"/>
              <a:t> XXXX</a:t>
            </a:r>
          </a:p>
          <a:p>
            <a:r>
              <a:rPr lang="en-US" baseline="0" dirty="0" smtClean="0"/>
              <a:t>Bullet 3 </a:t>
            </a:r>
            <a:r>
              <a:rPr lang="en-US" baseline="0" dirty="0" smtClean="0">
                <a:sym typeface="Wingdings" pitchFamily="2" charset="2"/>
              </a:rPr>
              <a:t> we propose a list of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91A88-6129-4278-BC76-AE48FD6746B6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91A88-6129-4278-BC76-AE48FD6746B6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96CC2-BC79-4DC0-824C-9EA76AAFF81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Bullet 1 </a:t>
            </a:r>
            <a:r>
              <a:rPr lang="en-US" dirty="0" smtClean="0">
                <a:sym typeface="Wingdings" pitchFamily="2" charset="2"/>
              </a:rPr>
              <a:t> more like intro .. Recreating n/w in cloud</a:t>
            </a:r>
            <a:r>
              <a:rPr lang="en-US" baseline="0" dirty="0" smtClean="0">
                <a:sym typeface="Wingdings" pitchFamily="2" charset="2"/>
              </a:rPr>
              <a:t> … reword!!!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91A88-6129-4278-BC76-AE48FD6746B6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96CC2-BC79-4DC0-824C-9EA76AAFF81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96CC2-BC79-4DC0-824C-9EA76AAFF81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96CC2-BC79-4DC0-824C-9EA76AAFF81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96CC2-BC79-4DC0-824C-9EA76AAFF81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96CC2-BC79-4DC0-824C-9EA76AAFF81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3DC2-D38A-4074-9046-FCE8897E85D5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CDFC-710A-4B2B-99C5-CA19228F6429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BBF5-1497-4110-95E8-6E821E5037FA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lt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sz="2800">
                <a:latin typeface="+mn-lt"/>
                <a:cs typeface="Times New Roman" pitchFamily="18" charset="0"/>
              </a:defRPr>
            </a:lvl1pPr>
            <a:lvl2pPr>
              <a:defRPr sz="2000">
                <a:latin typeface="+mn-lt"/>
                <a:cs typeface="Times New Roman" pitchFamily="18" charset="0"/>
              </a:defRPr>
            </a:lvl2pPr>
            <a:lvl3pPr>
              <a:defRPr sz="2000">
                <a:latin typeface="+mn-lt"/>
                <a:cs typeface="Times New Roman" pitchFamily="18" charset="0"/>
              </a:defRPr>
            </a:lvl3pPr>
            <a:lvl4pPr>
              <a:defRPr sz="2000">
                <a:latin typeface="+mn-lt"/>
                <a:cs typeface="Times New Roman" pitchFamily="18" charset="0"/>
              </a:defRPr>
            </a:lvl4pPr>
            <a:lvl5pPr>
              <a:defRPr sz="2000" baseline="0">
                <a:latin typeface="+mn-lt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2E65-C061-4345-BCDB-47A1FF9F71A5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5A5E-0C48-4B07-B63E-2EC6E13CA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8D43-7AE0-4777-9F70-69C73C25F1B7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5A5E-0C48-4B07-B63E-2EC6E13CA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98FAC-A9BD-4D9C-A3D5-6DE48351E6DB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5A5E-0C48-4B07-B63E-2EC6E13CA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01EB-C325-408D-B33E-1BDC0B9D50BD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5A5E-0C48-4B07-B63E-2EC6E13CA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697A-9F7B-4C05-9476-C5EB1320A81B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5A5E-0C48-4B07-B63E-2EC6E13CA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404F-0410-4B95-AA91-8839E00D826F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5A5E-0C48-4B07-B63E-2EC6E13CA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0193-4035-49E6-8F68-9832CE6FC0A6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5A5E-0C48-4B07-B63E-2EC6E13CA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104A-B9FF-4348-88FF-25E90F6BC15D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D17A-33D7-437A-9E89-111193381112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5A5E-0C48-4B07-B63E-2EC6E13CA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546D-BAA9-48DD-9D2B-685AC90CC75D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5A5E-0C48-4B07-B63E-2EC6E13CA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A11C-5541-49DF-8D9F-EA4144AD327E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5A5E-0C48-4B07-B63E-2EC6E13CA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797E-5AB9-47C4-AF04-6A5ACAA5FE20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5A5E-0C48-4B07-B63E-2EC6E13CA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C5F5-622E-4DB6-9351-138033BFAA9D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B30C-6AB6-477A-956C-664762B4F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8149-33FC-424C-95C4-6D6C44363193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B30C-6AB6-477A-956C-664762B4F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B929-EC0E-4888-B1AF-FB0B2894B083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B30C-6AB6-477A-956C-664762B4F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CBBE-23C4-46B7-8941-A483757B33B8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B30C-6AB6-477A-956C-664762B4F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824A-CB0D-46AE-ACE6-CE16E87E7B42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B30C-6AB6-477A-956C-664762B4F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0AF2-18A1-48C0-9917-3F6DC6AB8211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B30C-6AB6-477A-956C-664762B4F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A224-1253-4D99-8AB4-C714AAEC51FD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5023-EE9C-45FC-8B9C-DFB76212FA19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B30C-6AB6-477A-956C-664762B4F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5882-94E7-42A8-90D2-C0FF93936DA7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B30C-6AB6-477A-956C-664762B4F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5275-AAE2-47D7-B16F-4B56B9F97140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B30C-6AB6-477A-956C-664762B4F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1A2F-7D08-4B2E-A7F8-663145E6A1B7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B30C-6AB6-477A-956C-664762B4F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9CB6-027D-41DB-9D55-2FA9421A4C30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B30C-6AB6-477A-956C-664762B4F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D45F-C1D9-40E3-B2CC-D0CF440135DF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C712-1819-48FB-9159-7A142BA21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9BAB-5FE3-481F-95A6-7B53C92C65E3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C712-1819-48FB-9159-7A142BA21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9E50-2556-4214-BE38-6E55C55FDD08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C712-1819-48FB-9159-7A142BA21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BC18-0EA7-4C6D-BB78-5589ADEC2BD4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C712-1819-48FB-9159-7A142BA21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2617-E317-4A47-ACB5-6B7DD5C5FFBA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C712-1819-48FB-9159-7A142BA21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BB54-A24F-4074-BF51-2A35371C8D0F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C113-5F3A-4ACA-970F-79CAB82F2506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C712-1819-48FB-9159-7A142BA21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CC51-C096-459A-AF6F-2FC545A94928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C712-1819-48FB-9159-7A142BA21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B6DD-C3CA-4D5C-B34F-B45A9227F1C2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C712-1819-48FB-9159-7A142BA21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F95C-F5CB-436E-82D9-DA388DF8BB95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C712-1819-48FB-9159-7A142BA21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A4AF-9A5E-4954-8585-E05EB0CC9454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C712-1819-48FB-9159-7A142BA21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FEDA-1AD9-47CE-8415-B297497DA8BA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C712-1819-48FB-9159-7A142BA21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B5AA-8A54-4D17-8862-BCB84B7A99A0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1CF6-ECCC-4477-973A-872A7107A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DAAA-ABB6-43D9-88C0-6059481C2C65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1CF6-ECCC-4477-973A-872A7107A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E13B-A4FD-4AE6-A38F-E8C3420906F9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1CF6-ECCC-4477-973A-872A7107A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9A2A-AB21-4482-A742-86FDCB274979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1CF6-ECCC-4477-973A-872A7107A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D155-230F-45C7-AABA-F018096B5A3C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97D1-6B6D-4097-8145-9F8B0E8149C3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1CF6-ECCC-4477-973A-872A7107A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603F-C3AD-439D-8C8D-959379474AE4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1CF6-ECCC-4477-973A-872A7107A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B9BB-4BD8-4959-B5DF-B211274E9E48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1CF6-ECCC-4477-973A-872A7107A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40DD-9D04-49B9-AA9F-3967A6B2B985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1CF6-ECCC-4477-973A-872A7107A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2C39-F702-4042-A434-C3AC8D27FBDE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1CF6-ECCC-4477-973A-872A7107A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919A-50AD-4663-B792-06B164B49465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1CF6-ECCC-4477-973A-872A7107A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158-872C-48F3-807F-EF6FC7D50C8A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1CF6-ECCC-4477-973A-872A7107A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6AB9-8C4A-4561-81CA-A6E0021ADF2E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74ED-12FF-424D-90A4-3A9273464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8245-C311-4022-BADF-5375C17AA89E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74ED-12FF-424D-90A4-3A9273464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7D77-D790-41F7-9AE4-372E5CB77D9E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74ED-12FF-424D-90A4-3A9273464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7456-1A33-4EB3-BC1E-796CAACF9A23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8A2D-72AF-42EF-9224-B5904755BC1F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74ED-12FF-424D-90A4-3A9273464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1D56-E4B6-4BDC-81ED-7D69BCC75ACA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74ED-12FF-424D-90A4-3A9273464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C381-7DA7-4522-92AB-123A6839FDEB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74ED-12FF-424D-90A4-3A9273464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2E5F-022C-42C1-A07A-879FD3E3FE05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74ED-12FF-424D-90A4-3A9273464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765A-5942-4080-87E6-DA709642EC13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74ED-12FF-424D-90A4-3A9273464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0B-948D-4D37-AB86-A12E6256522B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74ED-12FF-424D-90A4-3A9273464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CCB6-AF1F-48E8-AA51-E6F83BC67021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74ED-12FF-424D-90A4-3A9273464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C063-0CEF-4917-B8B3-1B4DA92E9597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74ED-12FF-424D-90A4-3A9273464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C1BC-5EEF-47EE-9F18-57E934B83980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10/3/12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48CF-D3C8-46C9-8D3F-3A1C7313B970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C1BC-5EEF-47EE-9F18-57E934B83980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10/3/12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48CF-D3C8-46C9-8D3F-3A1C7313B970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0E36-7F00-4347-BC0B-2B5159038A4E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C1BC-5EEF-47EE-9F18-57E934B83980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10/3/12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48CF-D3C8-46C9-8D3F-3A1C7313B970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B4C4-B706-4F6C-A629-A82570C466FA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58B9-D135-497C-904F-15890C3D4333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7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0.xml"/><Relationship Id="rId4" Type="http://schemas.openxmlformats.org/officeDocument/2006/relationships/theme" Target="../theme/theme7.xml"/><Relationship Id="rId1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3F01-3C7C-4825-8718-C56AA02CEBBF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04ACE-2318-4B4B-99D4-F22512AF4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2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2159A-1B9B-4D2E-9ADF-317E8AEAB883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65A5E-0C48-4B07-B63E-2EC6E13CA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D11FF-DE1E-41CB-9EBF-4E659BED5195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AB30C-6AB6-477A-956C-664762B4F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E62F2-E7BC-408E-8253-993626AB613C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9C712-1819-48FB-9159-7A142BA21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229B-ECA7-4AA1-AF3B-E95D51DB8DEF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91CF6-ECCC-4477-973A-872A7107A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C0E3E-BC45-4265-8E22-1F80186F5EBB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674ED-12FF-424D-90A4-3A9273464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EC1BC-5EEF-47EE-9F18-57E934B83980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10/3/12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948CF-D3C8-46C9-8D3F-3A1C7313B970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8.png"/><Relationship Id="rId5" Type="http://schemas.openxmlformats.org/officeDocument/2006/relationships/image" Target="../media/image9.jpe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16.wmf"/><Relationship Id="rId5" Type="http://schemas.openxmlformats.org/officeDocument/2006/relationships/image" Target="../media/image17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6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70.xml"/><Relationship Id="rId3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70.xml"/><Relationship Id="rId3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jpe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7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image" Target="../media/image33.pn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7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19.png"/><Relationship Id="rId7" Type="http://schemas.openxmlformats.org/officeDocument/2006/relationships/image" Target="../media/image36.emf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7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7.png"/><Relationship Id="rId5" Type="http://schemas.openxmlformats.org/officeDocument/2006/relationships/image" Target="../media/image40.png"/><Relationship Id="rId6" Type="http://schemas.openxmlformats.org/officeDocument/2006/relationships/image" Target="../media/image36.emf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70.xml"/><Relationship Id="rId3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70.xml"/><Relationship Id="rId3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7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chart" Target="../charts/char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chart" Target="../charts/char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29.xml"/><Relationship Id="rId3" Type="http://schemas.openxmlformats.org/officeDocument/2006/relationships/chart" Target="../charts/char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5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Enterprise </a:t>
            </a:r>
            <a:r>
              <a:rPr lang="en-US" dirty="0" err="1" smtClean="0"/>
              <a:t>Usecases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9</a:t>
            </a:r>
          </a:p>
          <a:p>
            <a:endParaRPr lang="en-US" dirty="0" smtClean="0"/>
          </a:p>
          <a:p>
            <a:r>
              <a:rPr lang="en-US" dirty="0" smtClean="0"/>
              <a:t>Aditya Akella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4"/>
          <p:cNvGrpSpPr/>
          <p:nvPr/>
        </p:nvGrpSpPr>
        <p:grpSpPr>
          <a:xfrm>
            <a:off x="3886200" y="2942445"/>
            <a:ext cx="1020382" cy="943755"/>
            <a:chOff x="7162800" y="1799445"/>
            <a:chExt cx="1020382" cy="943755"/>
          </a:xfrm>
        </p:grpSpPr>
        <p:pic>
          <p:nvPicPr>
            <p:cNvPr id="102" name="Picture 8" descr="http://www.configureinstallsetup.com/files/install_IIS7/windowslivewriter_installiis_c28f_iis-install-0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62800" y="1799445"/>
              <a:ext cx="867982" cy="791355"/>
            </a:xfrm>
            <a:prstGeom prst="rect">
              <a:avLst/>
            </a:prstGeom>
            <a:noFill/>
          </p:spPr>
        </p:pic>
        <p:pic>
          <p:nvPicPr>
            <p:cNvPr id="103" name="Picture 8" descr="http://www.configureinstallsetup.com/files/install_IIS7/windowslivewriter_installiis_c28f_iis-install-0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239000" y="1905000"/>
              <a:ext cx="867982" cy="791355"/>
            </a:xfrm>
            <a:prstGeom prst="rect">
              <a:avLst/>
            </a:prstGeom>
            <a:noFill/>
          </p:spPr>
        </p:pic>
        <p:pic>
          <p:nvPicPr>
            <p:cNvPr id="104" name="Picture 8" descr="http://www.configureinstallsetup.com/files/install_IIS7/windowslivewriter_installiis_c28f_iis-install-0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315200" y="1951845"/>
              <a:ext cx="867982" cy="791355"/>
            </a:xfrm>
            <a:prstGeom prst="rect">
              <a:avLst/>
            </a:prstGeom>
            <a:noFill/>
          </p:spPr>
        </p:pic>
      </p:grp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Enterprise Applications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30763"/>
          </a:xfrm>
        </p:spPr>
        <p:txBody>
          <a:bodyPr/>
          <a:lstStyle/>
          <a:p>
            <a:pPr marL="342900" lvl="1" indent="-342900">
              <a:buNone/>
            </a:pPr>
            <a:r>
              <a:rPr lang="en-US" dirty="0" smtClean="0"/>
              <a:t>E.g., Payroll, travel and expense reimbursement, customer relationship management etc.</a:t>
            </a:r>
          </a:p>
          <a:p>
            <a:pPr eaLnBrk="1" hangingPunct="1"/>
            <a:endParaRPr lang="en-US" dirty="0" smtClean="0"/>
          </a:p>
        </p:txBody>
      </p:sp>
      <p:cxnSp>
        <p:nvCxnSpPr>
          <p:cNvPr id="32" name="Straight Arrow Connector 31"/>
          <p:cNvCxnSpPr>
            <a:stCxn id="101" idx="2"/>
            <a:endCxn id="84" idx="0"/>
          </p:cNvCxnSpPr>
          <p:nvPr/>
        </p:nvCxnSpPr>
        <p:spPr>
          <a:xfrm rot="5400000">
            <a:off x="974624" y="3893432"/>
            <a:ext cx="275445" cy="14891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67" idx="0"/>
          </p:cNvCxnSpPr>
          <p:nvPr/>
        </p:nvCxnSpPr>
        <p:spPr>
          <a:xfrm rot="10800000" flipV="1">
            <a:off x="2743201" y="2633692"/>
            <a:ext cx="1638301" cy="1454214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2" idx="2"/>
            <a:endCxn id="65" idx="0"/>
          </p:cNvCxnSpPr>
          <p:nvPr/>
        </p:nvCxnSpPr>
        <p:spPr>
          <a:xfrm rot="16200000" flipH="1">
            <a:off x="7646670" y="5246370"/>
            <a:ext cx="304800" cy="22860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8" idx="2"/>
            <a:endCxn id="64" idx="0"/>
          </p:cNvCxnSpPr>
          <p:nvPr/>
        </p:nvCxnSpPr>
        <p:spPr>
          <a:xfrm rot="5400000">
            <a:off x="6022522" y="5140779"/>
            <a:ext cx="533400" cy="5443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4" idx="2"/>
            <a:endCxn id="66564" idx="0"/>
          </p:cNvCxnSpPr>
          <p:nvPr/>
        </p:nvCxnSpPr>
        <p:spPr>
          <a:xfrm rot="5400000">
            <a:off x="838200" y="5143500"/>
            <a:ext cx="533400" cy="1588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8" idx="2"/>
            <a:endCxn id="56" idx="0"/>
          </p:cNvCxnSpPr>
          <p:nvPr/>
        </p:nvCxnSpPr>
        <p:spPr>
          <a:xfrm rot="16200000" flipH="1">
            <a:off x="2503170" y="5208270"/>
            <a:ext cx="381000" cy="22860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8" idx="3"/>
            <a:endCxn id="79" idx="1"/>
          </p:cNvCxnSpPr>
          <p:nvPr/>
        </p:nvCxnSpPr>
        <p:spPr>
          <a:xfrm>
            <a:off x="3078480" y="4621306"/>
            <a:ext cx="883920" cy="126378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9156" idx="2"/>
            <a:endCxn id="104" idx="0"/>
          </p:cNvCxnSpPr>
          <p:nvPr/>
        </p:nvCxnSpPr>
        <p:spPr>
          <a:xfrm rot="16200000" flipH="1">
            <a:off x="4194073" y="2816326"/>
            <a:ext cx="427845" cy="129191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6200000" flipH="1">
            <a:off x="4381500" y="4000499"/>
            <a:ext cx="228601" cy="1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9" idx="2"/>
            <a:endCxn id="62" idx="0"/>
          </p:cNvCxnSpPr>
          <p:nvPr/>
        </p:nvCxnSpPr>
        <p:spPr>
          <a:xfrm rot="16200000" flipH="1">
            <a:off x="4291542" y="5244042"/>
            <a:ext cx="304800" cy="27516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6564" name="Picture 4" descr="http://www.iconshock.com/img/product/lumina-database_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5410200"/>
            <a:ext cx="838200" cy="838200"/>
          </a:xfrm>
          <a:prstGeom prst="rect">
            <a:avLst/>
          </a:prstGeom>
          <a:noFill/>
        </p:spPr>
      </p:pic>
      <p:pic>
        <p:nvPicPr>
          <p:cNvPr id="56" name="Picture 4" descr="http://www.iconshock.com/img/product/lumina-database_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0" y="5410200"/>
            <a:ext cx="838200" cy="838200"/>
          </a:xfrm>
          <a:prstGeom prst="rect">
            <a:avLst/>
          </a:prstGeom>
          <a:noFill/>
        </p:spPr>
      </p:pic>
      <p:pic>
        <p:nvPicPr>
          <p:cNvPr id="62" name="Picture 4" descr="http://www.iconshock.com/img/product/lumina-database_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5410200"/>
            <a:ext cx="838200" cy="838200"/>
          </a:xfrm>
          <a:prstGeom prst="rect">
            <a:avLst/>
          </a:prstGeom>
          <a:noFill/>
        </p:spPr>
      </p:pic>
      <p:pic>
        <p:nvPicPr>
          <p:cNvPr id="64" name="Picture 4" descr="http://www.iconshock.com/img/product/lumina-database_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5410200"/>
            <a:ext cx="838200" cy="838200"/>
          </a:xfrm>
          <a:prstGeom prst="rect">
            <a:avLst/>
          </a:prstGeom>
          <a:noFill/>
        </p:spPr>
      </p:pic>
      <p:pic>
        <p:nvPicPr>
          <p:cNvPr id="65" name="Picture 4" descr="http://www.iconshock.com/img/product/lumina-database_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1400" y="5410200"/>
            <a:ext cx="838200" cy="838200"/>
          </a:xfrm>
          <a:prstGeom prst="rect">
            <a:avLst/>
          </a:prstGeom>
          <a:noFill/>
        </p:spPr>
      </p:pic>
      <p:grpSp>
        <p:nvGrpSpPr>
          <p:cNvPr id="4" name="Group 68"/>
          <p:cNvGrpSpPr/>
          <p:nvPr/>
        </p:nvGrpSpPr>
        <p:grpSpPr>
          <a:xfrm>
            <a:off x="2286000" y="3962400"/>
            <a:ext cx="914400" cy="1066800"/>
            <a:chOff x="7086600" y="457200"/>
            <a:chExt cx="1143000" cy="1295400"/>
          </a:xfrm>
        </p:grpSpPr>
        <p:pic>
          <p:nvPicPr>
            <p:cNvPr id="74756" name="Picture 4" descr="http://www.iconarchive.com/icons/devcom/network/256/server-Vista-icon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239000" y="457200"/>
              <a:ext cx="990600" cy="990600"/>
            </a:xfrm>
            <a:prstGeom prst="rect">
              <a:avLst/>
            </a:prstGeom>
            <a:noFill/>
          </p:spPr>
        </p:pic>
        <p:pic>
          <p:nvPicPr>
            <p:cNvPr id="67" name="Picture 4" descr="http://www.iconarchive.com/icons/devcom/network/256/server-Vista-icon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162800" y="609600"/>
              <a:ext cx="990600" cy="990600"/>
            </a:xfrm>
            <a:prstGeom prst="rect">
              <a:avLst/>
            </a:prstGeom>
            <a:noFill/>
          </p:spPr>
        </p:pic>
        <p:pic>
          <p:nvPicPr>
            <p:cNvPr id="68" name="Picture 4" descr="http://www.iconarchive.com/icons/devcom/network/256/server-Vista-icon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086600" y="762000"/>
              <a:ext cx="990600" cy="990600"/>
            </a:xfrm>
            <a:prstGeom prst="rect">
              <a:avLst/>
            </a:prstGeom>
            <a:noFill/>
          </p:spPr>
        </p:pic>
      </p:grpSp>
      <p:grpSp>
        <p:nvGrpSpPr>
          <p:cNvPr id="5" name="Group 82"/>
          <p:cNvGrpSpPr/>
          <p:nvPr/>
        </p:nvGrpSpPr>
        <p:grpSpPr>
          <a:xfrm>
            <a:off x="3962400" y="4114800"/>
            <a:ext cx="1295400" cy="990600"/>
            <a:chOff x="6858000" y="457200"/>
            <a:chExt cx="1371600" cy="1371600"/>
          </a:xfrm>
        </p:grpSpPr>
        <p:pic>
          <p:nvPicPr>
            <p:cNvPr id="73" name="Picture 4" descr="http://www.iconarchive.com/icons/devcom/network/256/server-Vista-icon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239000" y="457200"/>
              <a:ext cx="990600" cy="990600"/>
            </a:xfrm>
            <a:prstGeom prst="rect">
              <a:avLst/>
            </a:prstGeom>
            <a:noFill/>
          </p:spPr>
        </p:pic>
        <p:pic>
          <p:nvPicPr>
            <p:cNvPr id="74" name="Picture 4" descr="http://www.iconarchive.com/icons/devcom/network/256/server-Vista-icon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162800" y="533400"/>
              <a:ext cx="990600" cy="990600"/>
            </a:xfrm>
            <a:prstGeom prst="rect">
              <a:avLst/>
            </a:prstGeom>
            <a:noFill/>
          </p:spPr>
        </p:pic>
        <p:pic>
          <p:nvPicPr>
            <p:cNvPr id="75" name="Picture 4" descr="http://www.iconarchive.com/icons/devcom/network/256/server-Vista-icon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086600" y="609600"/>
              <a:ext cx="990600" cy="990600"/>
            </a:xfrm>
            <a:prstGeom prst="rect">
              <a:avLst/>
            </a:prstGeom>
            <a:noFill/>
          </p:spPr>
        </p:pic>
        <p:pic>
          <p:nvPicPr>
            <p:cNvPr id="76" name="Picture 4" descr="http://www.iconarchive.com/icons/devcom/network/256/server-Vista-icon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010400" y="685800"/>
              <a:ext cx="990600" cy="990600"/>
            </a:xfrm>
            <a:prstGeom prst="rect">
              <a:avLst/>
            </a:prstGeom>
            <a:noFill/>
          </p:spPr>
        </p:pic>
        <p:pic>
          <p:nvPicPr>
            <p:cNvPr id="77" name="Picture 4" descr="http://www.iconarchive.com/icons/devcom/network/256/server-Vista-icon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934200" y="762000"/>
              <a:ext cx="990600" cy="990600"/>
            </a:xfrm>
            <a:prstGeom prst="rect">
              <a:avLst/>
            </a:prstGeom>
            <a:noFill/>
          </p:spPr>
        </p:pic>
        <p:pic>
          <p:nvPicPr>
            <p:cNvPr id="79" name="Picture 4" descr="http://www.iconarchive.com/icons/devcom/network/256/server-Vista-icon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858000" y="838200"/>
              <a:ext cx="990600" cy="990600"/>
            </a:xfrm>
            <a:prstGeom prst="rect">
              <a:avLst/>
            </a:prstGeom>
            <a:noFill/>
          </p:spPr>
        </p:pic>
      </p:grpSp>
      <p:pic>
        <p:nvPicPr>
          <p:cNvPr id="84" name="Picture 4" descr="http://www.iconarchive.com/icons/devcom/network/256/server-Vista-ic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5800" y="4038600"/>
            <a:ext cx="838200" cy="838200"/>
          </a:xfrm>
          <a:prstGeom prst="rect">
            <a:avLst/>
          </a:prstGeom>
          <a:noFill/>
        </p:spPr>
      </p:pic>
      <p:grpSp>
        <p:nvGrpSpPr>
          <p:cNvPr id="6" name="Group 85"/>
          <p:cNvGrpSpPr/>
          <p:nvPr/>
        </p:nvGrpSpPr>
        <p:grpSpPr>
          <a:xfrm>
            <a:off x="5867400" y="3962400"/>
            <a:ext cx="914400" cy="914400"/>
            <a:chOff x="7162800" y="457200"/>
            <a:chExt cx="1066800" cy="1143000"/>
          </a:xfrm>
        </p:grpSpPr>
        <p:pic>
          <p:nvPicPr>
            <p:cNvPr id="87" name="Picture 4" descr="http://www.iconarchive.com/icons/devcom/network/256/server-Vista-icon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239000" y="457200"/>
              <a:ext cx="990600" cy="990600"/>
            </a:xfrm>
            <a:prstGeom prst="rect">
              <a:avLst/>
            </a:prstGeom>
            <a:noFill/>
          </p:spPr>
        </p:pic>
        <p:pic>
          <p:nvPicPr>
            <p:cNvPr id="88" name="Picture 4" descr="http://www.iconarchive.com/icons/devcom/network/256/server-Vista-icon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162800" y="609600"/>
              <a:ext cx="990600" cy="990600"/>
            </a:xfrm>
            <a:prstGeom prst="rect">
              <a:avLst/>
            </a:prstGeom>
            <a:noFill/>
          </p:spPr>
        </p:pic>
      </p:grpSp>
      <p:grpSp>
        <p:nvGrpSpPr>
          <p:cNvPr id="7" name="Group 88"/>
          <p:cNvGrpSpPr/>
          <p:nvPr/>
        </p:nvGrpSpPr>
        <p:grpSpPr>
          <a:xfrm>
            <a:off x="7391400" y="4038600"/>
            <a:ext cx="914400" cy="1066800"/>
            <a:chOff x="7086600" y="457200"/>
            <a:chExt cx="1143000" cy="1295400"/>
          </a:xfrm>
        </p:grpSpPr>
        <p:pic>
          <p:nvPicPr>
            <p:cNvPr id="90" name="Picture 4" descr="http://www.iconarchive.com/icons/devcom/network/256/server-Vista-icon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239000" y="457200"/>
              <a:ext cx="990600" cy="990600"/>
            </a:xfrm>
            <a:prstGeom prst="rect">
              <a:avLst/>
            </a:prstGeom>
            <a:noFill/>
          </p:spPr>
        </p:pic>
        <p:pic>
          <p:nvPicPr>
            <p:cNvPr id="91" name="Picture 4" descr="http://www.iconarchive.com/icons/devcom/network/256/server-Vista-icon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162800" y="609600"/>
              <a:ext cx="990600" cy="990600"/>
            </a:xfrm>
            <a:prstGeom prst="rect">
              <a:avLst/>
            </a:prstGeom>
            <a:noFill/>
          </p:spPr>
        </p:pic>
        <p:pic>
          <p:nvPicPr>
            <p:cNvPr id="92" name="Picture 4" descr="http://www.iconarchive.com/icons/devcom/network/256/server-Vista-icon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086600" y="762000"/>
              <a:ext cx="990600" cy="990600"/>
            </a:xfrm>
            <a:prstGeom prst="rect">
              <a:avLst/>
            </a:prstGeom>
            <a:noFill/>
          </p:spPr>
        </p:pic>
      </p:grpSp>
      <p:cxnSp>
        <p:nvCxnSpPr>
          <p:cNvPr id="30" name="Straight Arrow Connector 29"/>
          <p:cNvCxnSpPr>
            <a:endCxn id="101" idx="3"/>
          </p:cNvCxnSpPr>
          <p:nvPr/>
        </p:nvCxnSpPr>
        <p:spPr>
          <a:xfrm rot="10800000" flipV="1">
            <a:off x="1553782" y="2421746"/>
            <a:ext cx="2332418" cy="945732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91" idx="0"/>
          </p:cNvCxnSpPr>
          <p:nvPr/>
        </p:nvCxnSpPr>
        <p:spPr>
          <a:xfrm>
            <a:off x="4572000" y="2209800"/>
            <a:ext cx="3276600" cy="1954306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1882403" y="2100673"/>
            <a:ext cx="1623170" cy="2565400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05"/>
          <p:cNvGrpSpPr/>
          <p:nvPr/>
        </p:nvGrpSpPr>
        <p:grpSpPr>
          <a:xfrm>
            <a:off x="457200" y="2743200"/>
            <a:ext cx="1096582" cy="1019955"/>
            <a:chOff x="7543800" y="457200"/>
            <a:chExt cx="1096582" cy="1019955"/>
          </a:xfrm>
        </p:grpSpPr>
        <p:pic>
          <p:nvPicPr>
            <p:cNvPr id="97" name="Picture 8" descr="http://www.configureinstallsetup.com/files/install_IIS7/windowslivewriter_installiis_c28f_iis-install-0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43800" y="457200"/>
              <a:ext cx="867982" cy="791355"/>
            </a:xfrm>
            <a:prstGeom prst="rect">
              <a:avLst/>
            </a:prstGeom>
            <a:noFill/>
          </p:spPr>
        </p:pic>
        <p:pic>
          <p:nvPicPr>
            <p:cNvPr id="99" name="Picture 8" descr="http://www.configureinstallsetup.com/files/install_IIS7/windowslivewriter_installiis_c28f_iis-install-0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20000" y="533400"/>
              <a:ext cx="867982" cy="791355"/>
            </a:xfrm>
            <a:prstGeom prst="rect">
              <a:avLst/>
            </a:prstGeom>
            <a:noFill/>
          </p:spPr>
        </p:pic>
        <p:pic>
          <p:nvPicPr>
            <p:cNvPr id="100" name="Picture 8" descr="http://www.configureinstallsetup.com/files/install_IIS7/windowslivewriter_installiis_c28f_iis-install-0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96200" y="609600"/>
              <a:ext cx="867982" cy="791355"/>
            </a:xfrm>
            <a:prstGeom prst="rect">
              <a:avLst/>
            </a:prstGeom>
            <a:noFill/>
          </p:spPr>
        </p:pic>
        <p:pic>
          <p:nvPicPr>
            <p:cNvPr id="101" name="Picture 8" descr="http://www.configureinstallsetup.com/files/install_IIS7/windowslivewriter_installiis_c28f_iis-install-0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72400" y="685800"/>
              <a:ext cx="867982" cy="791355"/>
            </a:xfrm>
            <a:prstGeom prst="rect">
              <a:avLst/>
            </a:prstGeom>
            <a:noFill/>
          </p:spPr>
        </p:pic>
      </p:grpSp>
      <p:cxnSp>
        <p:nvCxnSpPr>
          <p:cNvPr id="136" name="Straight Arrow Connector 135"/>
          <p:cNvCxnSpPr>
            <a:endCxn id="76" idx="3"/>
          </p:cNvCxnSpPr>
          <p:nvPr/>
        </p:nvCxnSpPr>
        <p:spPr>
          <a:xfrm rot="10800000" flipV="1">
            <a:off x="5041900" y="4495799"/>
            <a:ext cx="825500" cy="141817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156" name="Picture 4" descr="http://www.topsofts.com/pop/password-management/img/User-group-256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57600" y="1295400"/>
            <a:ext cx="1371600" cy="1371600"/>
          </a:xfrm>
          <a:prstGeom prst="rect">
            <a:avLst/>
          </a:prstGeom>
          <a:noFill/>
        </p:spPr>
      </p:pic>
      <p:sp>
        <p:nvSpPr>
          <p:cNvPr id="161" name="Arc 160"/>
          <p:cNvSpPr/>
          <p:nvPr/>
        </p:nvSpPr>
        <p:spPr>
          <a:xfrm rot="6784314">
            <a:off x="5029200" y="4800600"/>
            <a:ext cx="3200400" cy="3048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 162"/>
          <p:cNvSpPr/>
          <p:nvPr/>
        </p:nvSpPr>
        <p:spPr>
          <a:xfrm>
            <a:off x="4987636" y="4710545"/>
            <a:ext cx="2438400" cy="348673"/>
          </a:xfrm>
          <a:custGeom>
            <a:avLst/>
            <a:gdLst>
              <a:gd name="connsiteX0" fmla="*/ 0 w 2438400"/>
              <a:gd name="connsiteY0" fmla="*/ 13855 h 348673"/>
              <a:gd name="connsiteX1" fmla="*/ 1524000 w 2438400"/>
              <a:gd name="connsiteY1" fmla="*/ 346364 h 348673"/>
              <a:gd name="connsiteX2" fmla="*/ 2438400 w 2438400"/>
              <a:gd name="connsiteY2" fmla="*/ 0 h 34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8400" h="348673">
                <a:moveTo>
                  <a:pt x="0" y="13855"/>
                </a:moveTo>
                <a:cubicBezTo>
                  <a:pt x="558800" y="181264"/>
                  <a:pt x="1117600" y="348673"/>
                  <a:pt x="1524000" y="346364"/>
                </a:cubicBezTo>
                <a:cubicBezTo>
                  <a:pt x="1930400" y="344055"/>
                  <a:pt x="2184400" y="172027"/>
                  <a:pt x="2438400" y="0"/>
                </a:cubicBezTo>
              </a:path>
            </a:pathLst>
          </a:cu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Arrow Connector 165"/>
          <p:cNvCxnSpPr>
            <a:endCxn id="88" idx="0"/>
          </p:cNvCxnSpPr>
          <p:nvPr/>
        </p:nvCxnSpPr>
        <p:spPr>
          <a:xfrm rot="16200000" flipH="1">
            <a:off x="4418511" y="2210888"/>
            <a:ext cx="1874520" cy="1872343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Freeform 170"/>
          <p:cNvSpPr/>
          <p:nvPr/>
        </p:nvSpPr>
        <p:spPr>
          <a:xfrm>
            <a:off x="4862945" y="3419764"/>
            <a:ext cx="1094510" cy="598054"/>
          </a:xfrm>
          <a:custGeom>
            <a:avLst/>
            <a:gdLst>
              <a:gd name="connsiteX0" fmla="*/ 0 w 1094510"/>
              <a:gd name="connsiteY0" fmla="*/ 85436 h 598054"/>
              <a:gd name="connsiteX1" fmla="*/ 512619 w 1094510"/>
              <a:gd name="connsiteY1" fmla="*/ 85436 h 598054"/>
              <a:gd name="connsiteX2" fmla="*/ 1094510 w 1094510"/>
              <a:gd name="connsiteY2" fmla="*/ 598054 h 598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4510" h="598054">
                <a:moveTo>
                  <a:pt x="0" y="85436"/>
                </a:moveTo>
                <a:cubicBezTo>
                  <a:pt x="165100" y="42718"/>
                  <a:pt x="330201" y="0"/>
                  <a:pt x="512619" y="85436"/>
                </a:cubicBezTo>
                <a:cubicBezTo>
                  <a:pt x="695037" y="170872"/>
                  <a:pt x="894773" y="384463"/>
                  <a:pt x="1094510" y="598054"/>
                </a:cubicBezTo>
              </a:path>
            </a:pathLst>
          </a:cu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reeform 172"/>
          <p:cNvSpPr/>
          <p:nvPr/>
        </p:nvSpPr>
        <p:spPr>
          <a:xfrm>
            <a:off x="1267326" y="3670968"/>
            <a:ext cx="2662990" cy="836864"/>
          </a:xfrm>
          <a:custGeom>
            <a:avLst/>
            <a:gdLst>
              <a:gd name="connsiteX0" fmla="*/ 0 w 2662990"/>
              <a:gd name="connsiteY0" fmla="*/ 820821 h 836864"/>
              <a:gd name="connsiteX1" fmla="*/ 1443790 w 2662990"/>
              <a:gd name="connsiteY1" fmla="*/ 2674 h 836864"/>
              <a:gd name="connsiteX2" fmla="*/ 2662990 w 2662990"/>
              <a:gd name="connsiteY2" fmla="*/ 836864 h 836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2990" h="836864">
                <a:moveTo>
                  <a:pt x="0" y="820821"/>
                </a:moveTo>
                <a:cubicBezTo>
                  <a:pt x="499979" y="410410"/>
                  <a:pt x="999958" y="0"/>
                  <a:pt x="1443790" y="2674"/>
                </a:cubicBezTo>
                <a:cubicBezTo>
                  <a:pt x="1887622" y="5348"/>
                  <a:pt x="2275306" y="421106"/>
                  <a:pt x="2662990" y="836864"/>
                </a:cubicBezTo>
              </a:path>
            </a:pathLst>
          </a:custGeom>
          <a:ln w="476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76200" y="2667000"/>
            <a:ext cx="9525000" cy="3657600"/>
            <a:chOff x="76200" y="2426359"/>
            <a:chExt cx="9525000" cy="3657600"/>
          </a:xfrm>
        </p:grpSpPr>
        <p:sp>
          <p:nvSpPr>
            <p:cNvPr id="59" name="Rounded Rectangle 58"/>
            <p:cNvSpPr/>
            <p:nvPr/>
          </p:nvSpPr>
          <p:spPr>
            <a:xfrm>
              <a:off x="76200" y="4940600"/>
              <a:ext cx="8458200" cy="1143359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800">
                <a:solidFill>
                  <a:srgbClr val="FFFFFF"/>
                </a:solidFill>
              </a:endParaRPr>
            </a:p>
          </p:txBody>
        </p:sp>
        <p:sp>
          <p:nvSpPr>
            <p:cNvPr id="60" name="TextBox 2147"/>
            <p:cNvSpPr txBox="1">
              <a:spLocks noChangeArrowheads="1"/>
            </p:cNvSpPr>
            <p:nvPr/>
          </p:nvSpPr>
          <p:spPr bwMode="auto">
            <a:xfrm>
              <a:off x="8534400" y="5398159"/>
              <a:ext cx="1066800" cy="427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600" b="1" dirty="0"/>
                <a:t>BE</a:t>
              </a:r>
            </a:p>
          </p:txBody>
        </p:sp>
        <p:sp>
          <p:nvSpPr>
            <p:cNvPr id="61" name="TextBox 2147"/>
            <p:cNvSpPr txBox="1">
              <a:spLocks noChangeArrowheads="1"/>
            </p:cNvSpPr>
            <p:nvPr/>
          </p:nvSpPr>
          <p:spPr bwMode="auto">
            <a:xfrm>
              <a:off x="8534400" y="2731159"/>
              <a:ext cx="10668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600" b="1" dirty="0" smtClean="0"/>
                <a:t>FE</a:t>
              </a:r>
              <a:endParaRPr lang="en-US" sz="3600" b="1" dirty="0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6200" y="2426359"/>
              <a:ext cx="8458200" cy="125777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800">
                <a:solidFill>
                  <a:srgbClr val="FFFFFF"/>
                </a:solidFill>
              </a:endParaRPr>
            </a:p>
          </p:txBody>
        </p:sp>
        <p:sp>
          <p:nvSpPr>
            <p:cNvPr id="69" name="TextBox 2147"/>
            <p:cNvSpPr txBox="1">
              <a:spLocks noChangeArrowheads="1"/>
            </p:cNvSpPr>
            <p:nvPr/>
          </p:nvSpPr>
          <p:spPr bwMode="auto">
            <a:xfrm>
              <a:off x="8534400" y="3950359"/>
              <a:ext cx="10668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600" b="1" dirty="0" smtClean="0"/>
                <a:t>BL</a:t>
              </a:r>
              <a:endParaRPr lang="en-US" sz="3600" b="1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152400" y="4000024"/>
            <a:ext cx="8382000" cy="1029176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117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71" grpId="0" animBg="1"/>
      <p:bldP spid="1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Scale of enterprise applications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287" y="1547813"/>
            <a:ext cx="67913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3644721" y="1841679"/>
            <a:ext cx="193183" cy="20606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t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sz="30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200718" y="4260760"/>
            <a:ext cx="398436" cy="671847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t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sz="30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224213" y="4863316"/>
            <a:ext cx="398436" cy="69291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t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sz="30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80866" y="3669874"/>
            <a:ext cx="398436" cy="1018221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t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sz="30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159561" y="3231086"/>
            <a:ext cx="398436" cy="136559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t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sz="30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128661" y="3166086"/>
            <a:ext cx="407889" cy="1522009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t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sz="30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cs typeface="Times New Roman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3446157564"/>
      </p:ext>
    </p:extLst>
  </p:cSld>
  <p:clrMapOvr>
    <a:masterClrMapping/>
  </p:clrMapOvr>
  <p:transition advTm="26547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2514600" y="4648201"/>
            <a:ext cx="5943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Bookman Old Style" pitchFamily="18" charset="0"/>
              </a:rPr>
              <a:t>To determine</a:t>
            </a:r>
            <a:r>
              <a:rPr lang="en-US" sz="2400" b="1" dirty="0" smtClean="0">
                <a:latin typeface="Bookman Old Style" pitchFamily="18" charset="0"/>
              </a:rPr>
              <a:t>:</a:t>
            </a:r>
          </a:p>
          <a:p>
            <a:r>
              <a:rPr lang="en-US" sz="2400" b="1" dirty="0" smtClean="0">
                <a:latin typeface="Bookman Old Style" pitchFamily="18" charset="0"/>
              </a:rPr>
              <a:t>m</a:t>
            </a:r>
            <a:r>
              <a:rPr lang="en-US" sz="2400" b="1" baseline="-25000" dirty="0" smtClean="0">
                <a:latin typeface="Bookman Old Style" pitchFamily="18" charset="0"/>
              </a:rPr>
              <a:t>i</a:t>
            </a:r>
            <a:r>
              <a:rPr lang="en-US" sz="2400" dirty="0" smtClean="0">
                <a:latin typeface="Bookman Old Style" pitchFamily="18" charset="0"/>
              </a:rPr>
              <a:t>= number of servers of component </a:t>
            </a:r>
            <a:r>
              <a:rPr lang="en-US" sz="2400" dirty="0" err="1" smtClean="0">
                <a:latin typeface="Bookman Old Style" pitchFamily="18" charset="0"/>
              </a:rPr>
              <a:t>C</a:t>
            </a:r>
            <a:r>
              <a:rPr lang="en-US" sz="2400" baseline="-25000" dirty="0" err="1" smtClean="0">
                <a:latin typeface="Bookman Old Style" pitchFamily="18" charset="0"/>
              </a:rPr>
              <a:t>i</a:t>
            </a:r>
            <a:r>
              <a:rPr lang="en-US" sz="2400" dirty="0" smtClean="0">
                <a:latin typeface="Bookman Old Style" pitchFamily="18" charset="0"/>
              </a:rPr>
              <a:t>  to migrate to the cloud (m</a:t>
            </a:r>
            <a:r>
              <a:rPr lang="en-US" sz="2400" baseline="-25000" dirty="0" smtClean="0">
                <a:latin typeface="Bookman Old Style" pitchFamily="18" charset="0"/>
              </a:rPr>
              <a:t>i</a:t>
            </a:r>
            <a:r>
              <a:rPr lang="en-US" sz="2400" dirty="0" smtClean="0">
                <a:latin typeface="Bookman Old Style" pitchFamily="18" charset="0"/>
              </a:rPr>
              <a:t> ≤ N</a:t>
            </a:r>
            <a:r>
              <a:rPr lang="en-US" sz="2400" baseline="-25000" dirty="0" smtClean="0">
                <a:latin typeface="Bookman Old Style" pitchFamily="18" charset="0"/>
              </a:rPr>
              <a:t>i</a:t>
            </a:r>
            <a:r>
              <a:rPr lang="en-US" sz="2400" dirty="0" smtClean="0">
                <a:latin typeface="Bookman Old Style" pitchFamily="18" charset="0"/>
              </a:rPr>
              <a:t>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470639" y="3276600"/>
            <a:ext cx="6673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Bookman Old Style" pitchFamily="18" charset="0"/>
              </a:rPr>
              <a:t>T</a:t>
            </a:r>
            <a:r>
              <a:rPr lang="en-US" sz="2400" b="1" baseline="-25000" dirty="0" err="1" smtClean="0">
                <a:latin typeface="Bookman Old Style" pitchFamily="18" charset="0"/>
              </a:rPr>
              <a:t>ij</a:t>
            </a:r>
            <a:r>
              <a:rPr lang="en-US" sz="2400" dirty="0" smtClean="0">
                <a:latin typeface="Bookman Old Style" pitchFamily="18" charset="0"/>
              </a:rPr>
              <a:t>= number of transactions per second 	along (</a:t>
            </a:r>
            <a:r>
              <a:rPr lang="en-US" sz="2400" dirty="0" err="1" smtClean="0">
                <a:latin typeface="Bookman Old Style" pitchFamily="18" charset="0"/>
              </a:rPr>
              <a:t>i,j</a:t>
            </a:r>
            <a:r>
              <a:rPr lang="en-US" sz="2400" dirty="0" smtClean="0">
                <a:latin typeface="Bookman Old Style" pitchFamily="18" charset="0"/>
              </a:rPr>
              <a:t>)</a:t>
            </a:r>
          </a:p>
          <a:p>
            <a:r>
              <a:rPr lang="en-US" sz="2400" b="1" dirty="0" err="1" smtClean="0">
                <a:latin typeface="Bookman Old Style" pitchFamily="18" charset="0"/>
              </a:rPr>
              <a:t>S</a:t>
            </a:r>
            <a:r>
              <a:rPr lang="en-US" sz="2400" b="1" baseline="-25000" dirty="0" err="1" smtClean="0">
                <a:latin typeface="Bookman Old Style" pitchFamily="18" charset="0"/>
              </a:rPr>
              <a:t>ij</a:t>
            </a:r>
            <a:r>
              <a:rPr lang="en-US" sz="2400" dirty="0" smtClean="0">
                <a:latin typeface="Bookman Old Style" pitchFamily="18" charset="0"/>
              </a:rPr>
              <a:t>= average size of transactions along (</a:t>
            </a:r>
            <a:r>
              <a:rPr lang="en-US" sz="2400" dirty="0" err="1" smtClean="0">
                <a:latin typeface="Bookman Old Style" pitchFamily="18" charset="0"/>
              </a:rPr>
              <a:t>i,j</a:t>
            </a:r>
            <a:r>
              <a:rPr lang="en-US" sz="2400" dirty="0" smtClean="0">
                <a:latin typeface="Bookman Old Style" pitchFamily="18" charset="0"/>
              </a:rPr>
              <a:t>)</a:t>
            </a:r>
          </a:p>
          <a:p>
            <a:endParaRPr lang="en-US" sz="2400" dirty="0" smtClean="0">
              <a:latin typeface="Bookman Old Style" pitchFamily="18" charset="0"/>
            </a:endParaRPr>
          </a:p>
        </p:txBody>
      </p:sp>
      <p:sp>
        <p:nvSpPr>
          <p:cNvPr id="13315" name="Oval 4"/>
          <p:cNvSpPr>
            <a:spLocks noChangeArrowheads="1"/>
          </p:cNvSpPr>
          <p:nvPr/>
        </p:nvSpPr>
        <p:spPr bwMode="auto">
          <a:xfrm>
            <a:off x="1371600" y="3276600"/>
            <a:ext cx="5334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0</a:t>
            </a:r>
          </a:p>
        </p:txBody>
      </p:sp>
      <p:sp>
        <p:nvSpPr>
          <p:cNvPr id="13316" name="Oval 5"/>
          <p:cNvSpPr>
            <a:spLocks noChangeArrowheads="1"/>
          </p:cNvSpPr>
          <p:nvPr/>
        </p:nvSpPr>
        <p:spPr bwMode="auto">
          <a:xfrm>
            <a:off x="2133600" y="3276600"/>
            <a:ext cx="5334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  <a:r>
              <a:rPr lang="en-US" baseline="-25000"/>
              <a:t>1</a:t>
            </a:r>
          </a:p>
        </p:txBody>
      </p:sp>
      <p:sp>
        <p:nvSpPr>
          <p:cNvPr id="13317" name="Oval 6"/>
          <p:cNvSpPr>
            <a:spLocks noChangeArrowheads="1"/>
          </p:cNvSpPr>
          <p:nvPr/>
        </p:nvSpPr>
        <p:spPr bwMode="auto">
          <a:xfrm>
            <a:off x="2971800" y="3276600"/>
            <a:ext cx="5334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  <a:r>
              <a:rPr lang="en-US" baseline="-25000"/>
              <a:t>2</a:t>
            </a:r>
          </a:p>
        </p:txBody>
      </p:sp>
      <p:sp>
        <p:nvSpPr>
          <p:cNvPr id="13318" name="Oval 7"/>
          <p:cNvSpPr>
            <a:spLocks noChangeArrowheads="1"/>
          </p:cNvSpPr>
          <p:nvPr/>
        </p:nvSpPr>
        <p:spPr bwMode="auto">
          <a:xfrm>
            <a:off x="1447800" y="4267200"/>
            <a:ext cx="5334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  <a:r>
              <a:rPr lang="en-US" baseline="-25000"/>
              <a:t>3</a:t>
            </a:r>
          </a:p>
        </p:txBody>
      </p:sp>
      <p:sp>
        <p:nvSpPr>
          <p:cNvPr id="13319" name="Oval 8"/>
          <p:cNvSpPr>
            <a:spLocks noChangeArrowheads="1"/>
          </p:cNvSpPr>
          <p:nvPr/>
        </p:nvSpPr>
        <p:spPr bwMode="auto">
          <a:xfrm>
            <a:off x="2819400" y="4267200"/>
            <a:ext cx="5334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  <a:r>
              <a:rPr lang="en-US" baseline="-25000"/>
              <a:t>4</a:t>
            </a:r>
          </a:p>
        </p:txBody>
      </p:sp>
      <p:sp>
        <p:nvSpPr>
          <p:cNvPr id="13320" name="Oval 9"/>
          <p:cNvSpPr>
            <a:spLocks noChangeArrowheads="1"/>
          </p:cNvSpPr>
          <p:nvPr/>
        </p:nvSpPr>
        <p:spPr bwMode="auto">
          <a:xfrm>
            <a:off x="1447800" y="5334000"/>
            <a:ext cx="5334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  <a:r>
              <a:rPr lang="en-US" baseline="-25000"/>
              <a:t>5</a:t>
            </a:r>
          </a:p>
        </p:txBody>
      </p:sp>
      <p:sp>
        <p:nvSpPr>
          <p:cNvPr id="13321" name="Oval 10"/>
          <p:cNvSpPr>
            <a:spLocks noChangeArrowheads="1"/>
          </p:cNvSpPr>
          <p:nvPr/>
        </p:nvSpPr>
        <p:spPr bwMode="auto">
          <a:xfrm>
            <a:off x="4876800" y="3352800"/>
            <a:ext cx="5334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C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13322" name="Oval 11"/>
          <p:cNvSpPr>
            <a:spLocks noChangeArrowheads="1"/>
          </p:cNvSpPr>
          <p:nvPr/>
        </p:nvSpPr>
        <p:spPr bwMode="auto">
          <a:xfrm>
            <a:off x="4876800" y="4191000"/>
            <a:ext cx="5334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C</a:t>
            </a:r>
            <a:r>
              <a:rPr lang="en-US" baseline="-25000" dirty="0" err="1"/>
              <a:t>j</a:t>
            </a:r>
            <a:endParaRPr lang="en-US" baseline="-25000" dirty="0"/>
          </a:p>
        </p:txBody>
      </p:sp>
      <p:sp>
        <p:nvSpPr>
          <p:cNvPr id="13323" name="Oval 12"/>
          <p:cNvSpPr>
            <a:spLocks noChangeArrowheads="1"/>
          </p:cNvSpPr>
          <p:nvPr/>
        </p:nvSpPr>
        <p:spPr bwMode="auto">
          <a:xfrm>
            <a:off x="4876800" y="5029200"/>
            <a:ext cx="5334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/>
              <a:t>k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28600" y="2133600"/>
            <a:ext cx="8305800" cy="0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09600" y="2286000"/>
            <a:ext cx="533400" cy="45720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I</a:t>
            </a:r>
            <a:endParaRPr lang="en-US" baseline="-25000" dirty="0"/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2514600" y="914400"/>
            <a:ext cx="5334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E</a:t>
            </a:r>
            <a:endParaRPr lang="en-US" baseline="-25000" dirty="0"/>
          </a:p>
        </p:txBody>
      </p:sp>
      <p:cxnSp>
        <p:nvCxnSpPr>
          <p:cNvPr id="18" name="Straight Arrow Connector 17"/>
          <p:cNvCxnSpPr>
            <a:stCxn id="15" idx="3"/>
            <a:endCxn id="13315" idx="0"/>
          </p:cNvCxnSpPr>
          <p:nvPr/>
        </p:nvCxnSpPr>
        <p:spPr>
          <a:xfrm rot="5400000">
            <a:off x="1129506" y="1813719"/>
            <a:ext cx="1971675" cy="954088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4"/>
            <a:endCxn id="13316" idx="0"/>
          </p:cNvCxnSpPr>
          <p:nvPr/>
        </p:nvCxnSpPr>
        <p:spPr>
          <a:xfrm rot="5400000">
            <a:off x="1638300" y="2133600"/>
            <a:ext cx="1905000" cy="381000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5"/>
            <a:endCxn id="13321" idx="1"/>
          </p:cNvCxnSpPr>
          <p:nvPr/>
        </p:nvCxnSpPr>
        <p:spPr>
          <a:xfrm rot="16200000" flipH="1">
            <a:off x="2905126" y="1370012"/>
            <a:ext cx="2114550" cy="1984375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4"/>
            <a:endCxn id="13315" idx="1"/>
          </p:cNvCxnSpPr>
          <p:nvPr/>
        </p:nvCxnSpPr>
        <p:spPr>
          <a:xfrm rot="16200000" flipH="1">
            <a:off x="862806" y="2756694"/>
            <a:ext cx="600075" cy="573088"/>
          </a:xfrm>
          <a:prstGeom prst="straightConnector1">
            <a:avLst/>
          </a:prstGeom>
          <a:ln w="349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13318" idx="1"/>
          </p:cNvCxnSpPr>
          <p:nvPr/>
        </p:nvCxnSpPr>
        <p:spPr>
          <a:xfrm rot="16200000" flipH="1">
            <a:off x="405606" y="3213894"/>
            <a:ext cx="1590675" cy="649288"/>
          </a:xfrm>
          <a:prstGeom prst="straightConnector1">
            <a:avLst/>
          </a:prstGeom>
          <a:ln w="349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14" idx="6"/>
            <a:endCxn id="13322" idx="1"/>
          </p:cNvCxnSpPr>
          <p:nvPr/>
        </p:nvCxnSpPr>
        <p:spPr>
          <a:xfrm>
            <a:off x="1143000" y="2514600"/>
            <a:ext cx="3811588" cy="1743075"/>
          </a:xfrm>
          <a:prstGeom prst="curvedConnector2">
            <a:avLst/>
          </a:prstGeom>
          <a:ln w="349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315" idx="6"/>
            <a:endCxn id="13316" idx="2"/>
          </p:cNvCxnSpPr>
          <p:nvPr/>
        </p:nvCxnSpPr>
        <p:spPr>
          <a:xfrm>
            <a:off x="1905000" y="3505200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316" idx="6"/>
            <a:endCxn id="13317" idx="2"/>
          </p:cNvCxnSpPr>
          <p:nvPr/>
        </p:nvCxnSpPr>
        <p:spPr>
          <a:xfrm>
            <a:off x="2667000" y="3505200"/>
            <a:ext cx="304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315" idx="4"/>
            <a:endCxn id="13318" idx="0"/>
          </p:cNvCxnSpPr>
          <p:nvPr/>
        </p:nvCxnSpPr>
        <p:spPr>
          <a:xfrm rot="16200000" flipH="1">
            <a:off x="1409700" y="3962400"/>
            <a:ext cx="533400" cy="76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317" idx="4"/>
            <a:endCxn id="13319" idx="0"/>
          </p:cNvCxnSpPr>
          <p:nvPr/>
        </p:nvCxnSpPr>
        <p:spPr>
          <a:xfrm rot="5400000">
            <a:off x="2895600" y="3924300"/>
            <a:ext cx="533400" cy="152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3319" idx="2"/>
            <a:endCxn id="13318" idx="6"/>
          </p:cNvCxnSpPr>
          <p:nvPr/>
        </p:nvCxnSpPr>
        <p:spPr>
          <a:xfrm rot="10800000">
            <a:off x="1981200" y="4495800"/>
            <a:ext cx="838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318" idx="4"/>
            <a:endCxn id="13320" idx="0"/>
          </p:cNvCxnSpPr>
          <p:nvPr/>
        </p:nvCxnSpPr>
        <p:spPr>
          <a:xfrm rot="5400000">
            <a:off x="1409701" y="5029200"/>
            <a:ext cx="609600" cy="3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3321" idx="4"/>
            <a:endCxn id="13322" idx="0"/>
          </p:cNvCxnSpPr>
          <p:nvPr/>
        </p:nvCxnSpPr>
        <p:spPr>
          <a:xfrm rot="5400000">
            <a:off x="4953001" y="4000500"/>
            <a:ext cx="381000" cy="3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3322" idx="4"/>
            <a:endCxn id="13323" idx="0"/>
          </p:cNvCxnSpPr>
          <p:nvPr/>
        </p:nvCxnSpPr>
        <p:spPr>
          <a:xfrm rot="5400000">
            <a:off x="4953001" y="4838700"/>
            <a:ext cx="381000" cy="3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1219200" y="2971800"/>
            <a:ext cx="2362200" cy="3124200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4495800" y="3124200"/>
            <a:ext cx="1371600" cy="3124200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" name="Right Brace 68"/>
          <p:cNvSpPr/>
          <p:nvPr/>
        </p:nvSpPr>
        <p:spPr>
          <a:xfrm>
            <a:off x="6781800" y="2438400"/>
            <a:ext cx="838200" cy="3581400"/>
          </a:xfrm>
          <a:prstGeom prst="rightBrace">
            <a:avLst>
              <a:gd name="adj1" fmla="val 24005"/>
              <a:gd name="adj2" fmla="val 529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44" name="TextBox 69"/>
          <p:cNvSpPr txBox="1">
            <a:spLocks noChangeArrowheads="1"/>
          </p:cNvSpPr>
          <p:nvPr/>
        </p:nvSpPr>
        <p:spPr bwMode="auto">
          <a:xfrm>
            <a:off x="7239000" y="3505200"/>
            <a:ext cx="12366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Enterprise</a:t>
            </a:r>
          </a:p>
        </p:txBody>
      </p:sp>
      <p:cxnSp>
        <p:nvCxnSpPr>
          <p:cNvPr id="71" name="Straight Arrow Connector 70"/>
          <p:cNvCxnSpPr>
            <a:stCxn id="13319" idx="1"/>
            <a:endCxn id="13316" idx="4"/>
          </p:cNvCxnSpPr>
          <p:nvPr/>
        </p:nvCxnSpPr>
        <p:spPr>
          <a:xfrm rot="16200000" flipV="1">
            <a:off x="2348706" y="3785394"/>
            <a:ext cx="600075" cy="4968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51" name="TextBox 79"/>
          <p:cNvSpPr txBox="1">
            <a:spLocks noChangeArrowheads="1"/>
          </p:cNvSpPr>
          <p:nvPr/>
        </p:nvSpPr>
        <p:spPr bwMode="auto">
          <a:xfrm>
            <a:off x="1981200" y="6248400"/>
            <a:ext cx="6783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App1</a:t>
            </a:r>
            <a:endParaRPr lang="en-US" baseline="-25000" dirty="0"/>
          </a:p>
        </p:txBody>
      </p:sp>
      <p:sp>
        <p:nvSpPr>
          <p:cNvPr id="13352" name="TextBox 80"/>
          <p:cNvSpPr txBox="1">
            <a:spLocks noChangeArrowheads="1"/>
          </p:cNvSpPr>
          <p:nvPr/>
        </p:nvSpPr>
        <p:spPr bwMode="auto">
          <a:xfrm>
            <a:off x="4876800" y="6336268"/>
            <a:ext cx="6783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App2</a:t>
            </a:r>
            <a:endParaRPr lang="en-US" baseline="-25000" dirty="0"/>
          </a:p>
        </p:txBody>
      </p:sp>
      <p:sp>
        <p:nvSpPr>
          <p:cNvPr id="42" name="Title 4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Abstracting the planning problem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391400" y="2286000"/>
            <a:ext cx="116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Internal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91400" y="1600200"/>
            <a:ext cx="120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External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3319" idx="6"/>
            <a:endCxn id="13322" idx="2"/>
          </p:cNvCxnSpPr>
          <p:nvPr/>
        </p:nvCxnSpPr>
        <p:spPr>
          <a:xfrm flipV="1">
            <a:off x="3352800" y="4419600"/>
            <a:ext cx="1524000" cy="76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5400000">
            <a:off x="5029199" y="5638801"/>
            <a:ext cx="304802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>
            <a:off x="4991100" y="5981700"/>
            <a:ext cx="381000" cy="0"/>
          </a:xfrm>
          <a:prstGeom prst="line">
            <a:avLst/>
          </a:prstGeom>
          <a:ln w="5715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76500" y="2814935"/>
            <a:ext cx="636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Bookman Old Style" pitchFamily="18" charset="0"/>
              </a:rPr>
              <a:t>N</a:t>
            </a:r>
            <a:r>
              <a:rPr lang="en-US" sz="2400" b="1" baseline="-25000" dirty="0" smtClean="0">
                <a:latin typeface="Bookman Old Style" pitchFamily="18" charset="0"/>
              </a:rPr>
              <a:t>i</a:t>
            </a:r>
            <a:r>
              <a:rPr lang="en-US" sz="2400" dirty="0" smtClean="0">
                <a:latin typeface="Bookman Old Style" pitchFamily="18" charset="0"/>
              </a:rPr>
              <a:t> = number of servers in component </a:t>
            </a:r>
            <a:r>
              <a:rPr lang="en-US" sz="2400" dirty="0" err="1" smtClean="0">
                <a:latin typeface="Bookman Old Style" pitchFamily="18" charset="0"/>
              </a:rPr>
              <a:t>C</a:t>
            </a:r>
            <a:r>
              <a:rPr lang="en-US" sz="2400" baseline="-25000" dirty="0" err="1" smtClean="0">
                <a:latin typeface="Bookman Old Style" pitchFamily="18" charset="0"/>
              </a:rPr>
              <a:t>i</a:t>
            </a:r>
            <a:endParaRPr lang="en-US" sz="2400" baseline="-25000" dirty="0" smtClean="0">
              <a:latin typeface="Bookman Old Style" pitchFamily="18" charset="0"/>
            </a:endParaRPr>
          </a:p>
        </p:txBody>
      </p:sp>
      <p:grpSp>
        <p:nvGrpSpPr>
          <p:cNvPr id="2" name="Group 80"/>
          <p:cNvGrpSpPr/>
          <p:nvPr/>
        </p:nvGrpSpPr>
        <p:grpSpPr>
          <a:xfrm>
            <a:off x="762001" y="2743200"/>
            <a:ext cx="1600200" cy="2743200"/>
            <a:chOff x="8343900" y="2209800"/>
            <a:chExt cx="1600200" cy="2743200"/>
          </a:xfrm>
        </p:grpSpPr>
        <p:sp>
          <p:nvSpPr>
            <p:cNvPr id="75" name="Oval 74"/>
            <p:cNvSpPr/>
            <p:nvPr/>
          </p:nvSpPr>
          <p:spPr bwMode="auto">
            <a:xfrm>
              <a:off x="8343900" y="2209800"/>
              <a:ext cx="1600200" cy="990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>
                <a:spcBef>
                  <a:spcPct val="0"/>
                </a:spcBef>
              </a:pPr>
              <a:r>
                <a:rPr kumimoji="1" lang="en-US" sz="3600" b="1" dirty="0" err="1" smtClean="0">
                  <a:latin typeface="Baskerville Old Face" pitchFamily="18" charset="0"/>
                  <a:ea typeface="新細明體" pitchFamily="18" charset="-120"/>
                </a:rPr>
                <a:t>Ci</a:t>
              </a:r>
              <a:endParaRPr kumimoji="1" lang="en-US" sz="2400" b="1" dirty="0">
                <a:latin typeface="Baskerville Old Face" pitchFamily="18" charset="0"/>
                <a:ea typeface="新細明體" pitchFamily="18" charset="-12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8343900" y="3962400"/>
              <a:ext cx="1600200" cy="990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>
                <a:spcBef>
                  <a:spcPct val="0"/>
                </a:spcBef>
              </a:pPr>
              <a:r>
                <a:rPr kumimoji="1" lang="en-US" sz="3600" b="1" dirty="0" err="1" smtClean="0">
                  <a:latin typeface="Baskerville Old Face" pitchFamily="18" charset="0"/>
                  <a:ea typeface="新細明體" pitchFamily="18" charset="-120"/>
                </a:rPr>
                <a:t>Cj</a:t>
              </a:r>
              <a:endParaRPr kumimoji="1" lang="en-US" sz="2400" b="1" dirty="0">
                <a:latin typeface="Baskerville Old Face" pitchFamily="18" charset="0"/>
                <a:ea typeface="新細明體" pitchFamily="18" charset="-120"/>
              </a:endParaRPr>
            </a:p>
          </p:txBody>
        </p:sp>
        <p:cxnSp>
          <p:nvCxnSpPr>
            <p:cNvPr id="80" name="Straight Arrow Connector 79"/>
            <p:cNvCxnSpPr>
              <a:stCxn id="75" idx="4"/>
              <a:endCxn id="76" idx="0"/>
            </p:cNvCxnSpPr>
            <p:nvPr/>
          </p:nvCxnSpPr>
          <p:spPr>
            <a:xfrm rot="5400000">
              <a:off x="8763000" y="3581400"/>
              <a:ext cx="762000" cy="1588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Slide Number Placeholder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12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746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3625 0.08889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" y="44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-0.37083 -0.04444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" y="-22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9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8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1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4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3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6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3" presetClass="exit" presetSubtype="1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4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3" presetClass="exit" presetSubtype="1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4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78" grpId="0"/>
      <p:bldP spid="13315" grpId="0" animBg="1"/>
      <p:bldP spid="13315" grpId="1" animBg="1"/>
      <p:bldP spid="13316" grpId="0" animBg="1"/>
      <p:bldP spid="13316" grpId="1" animBg="1"/>
      <p:bldP spid="13317" grpId="0" animBg="1"/>
      <p:bldP spid="13317" grpId="1" animBg="1"/>
      <p:bldP spid="13318" grpId="0" animBg="1"/>
      <p:bldP spid="13318" grpId="1" animBg="1"/>
      <p:bldP spid="13319" grpId="0" animBg="1"/>
      <p:bldP spid="13319" grpId="1" animBg="1"/>
      <p:bldP spid="13320" grpId="0" animBg="1"/>
      <p:bldP spid="13320" grpId="1" animBg="1"/>
      <p:bldP spid="13321" grpId="0" animBg="1"/>
      <p:bldP spid="13321" grpId="1" animBg="1"/>
      <p:bldP spid="13321" grpId="2" animBg="1"/>
      <p:bldP spid="13322" grpId="0" animBg="1"/>
      <p:bldP spid="13322" grpId="1" animBg="1"/>
      <p:bldP spid="13322" grpId="2" animBg="1"/>
      <p:bldP spid="13323" grpId="0" animBg="1"/>
      <p:bldP spid="13323" grpId="1" animBg="1"/>
      <p:bldP spid="14" grpId="0" animBg="1"/>
      <p:bldP spid="14" grpId="1" animBg="1"/>
      <p:bldP spid="15" grpId="0" animBg="1"/>
      <p:bldP spid="15" grpId="1" animBg="1"/>
      <p:bldP spid="65" grpId="0" animBg="1"/>
      <p:bldP spid="65" grpId="1" animBg="1"/>
      <p:bldP spid="66" grpId="0" animBg="1"/>
      <p:bldP spid="66" grpId="1" animBg="1"/>
      <p:bldP spid="69" grpId="0" animBg="1"/>
      <p:bldP spid="69" grpId="1" animBg="1"/>
      <p:bldP spid="13344" grpId="0"/>
      <p:bldP spid="13344" grpId="1"/>
      <p:bldP spid="13351" grpId="0"/>
      <p:bldP spid="13351" grpId="1"/>
      <p:bldP spid="13352" grpId="0"/>
      <p:bldP spid="13352" grpId="1"/>
      <p:bldP spid="50" grpId="0"/>
      <p:bldP spid="50" grpId="1"/>
      <p:bldP spid="52" grpId="0"/>
      <p:bldP spid="52" grpId="1"/>
      <p:bldP spid="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Formulating the planning problem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978000" y="1295400"/>
            <a:ext cx="4937400" cy="4876800"/>
            <a:chOff x="3886200" y="1524000"/>
            <a:chExt cx="4937400" cy="4876800"/>
          </a:xfrm>
        </p:grpSpPr>
        <p:sp>
          <p:nvSpPr>
            <p:cNvPr id="6" name="Cloud"/>
            <p:cNvSpPr>
              <a:spLocks noChangeAspect="1" noEditPoints="1" noChangeArrowheads="1"/>
            </p:cNvSpPr>
            <p:nvPr/>
          </p:nvSpPr>
          <p:spPr bwMode="auto">
            <a:xfrm>
              <a:off x="4038600" y="1524000"/>
              <a:ext cx="4724404" cy="2119644"/>
            </a:xfrm>
            <a:custGeom>
              <a:avLst/>
              <a:gdLst>
                <a:gd name="T0" fmla="*/ 12764 w 21600"/>
                <a:gd name="T1" fmla="*/ 1562100 h 21600"/>
                <a:gd name="T2" fmla="*/ 2057400 w 21600"/>
                <a:gd name="T3" fmla="*/ 3120873 h 21600"/>
                <a:gd name="T4" fmla="*/ 4111371 w 21600"/>
                <a:gd name="T5" fmla="*/ 1562100 h 21600"/>
                <a:gd name="T6" fmla="*/ 2057400 w 21600"/>
                <a:gd name="T7" fmla="*/ 17862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E9D3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spcBef>
                  <a:spcPct val="0"/>
                </a:spcBef>
                <a:defRPr/>
              </a:pPr>
              <a:endParaRPr lang="en-US" sz="1800">
                <a:latin typeface="Arial" charset="0"/>
                <a:ea typeface="+mn-ea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864060" y="4238658"/>
              <a:ext cx="3780772" cy="19200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</a:pPr>
              <a:endParaRPr lang="en-US" sz="18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TextBox 64"/>
            <p:cNvSpPr txBox="1">
              <a:spLocks noChangeArrowheads="1"/>
            </p:cNvSpPr>
            <p:nvPr/>
          </p:nvSpPr>
          <p:spPr bwMode="auto">
            <a:xfrm>
              <a:off x="6143040" y="5650801"/>
              <a:ext cx="1711617" cy="749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600" b="1" i="1" u="sng" dirty="0">
                  <a:latin typeface="Calibri" pitchFamily="34" charset="0"/>
                </a:rPr>
                <a:t>Local Data Center</a:t>
              </a:r>
            </a:p>
          </p:txBody>
        </p:sp>
        <p:sp>
          <p:nvSpPr>
            <p:cNvPr id="9" name="TextBox 65"/>
            <p:cNvSpPr txBox="1">
              <a:spLocks noChangeArrowheads="1"/>
            </p:cNvSpPr>
            <p:nvPr/>
          </p:nvSpPr>
          <p:spPr bwMode="auto">
            <a:xfrm>
              <a:off x="7743380" y="1803533"/>
              <a:ext cx="1080220" cy="434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i="1" u="sng">
                  <a:latin typeface="Calibri" pitchFamily="34" charset="0"/>
                </a:rPr>
                <a:t>Cloud</a:t>
              </a:r>
            </a:p>
          </p:txBody>
        </p:sp>
        <p:grpSp>
          <p:nvGrpSpPr>
            <p:cNvPr id="4" name="Group 43"/>
            <p:cNvGrpSpPr>
              <a:grpSpLocks/>
            </p:cNvGrpSpPr>
            <p:nvPr/>
          </p:nvGrpSpPr>
          <p:grpSpPr bwMode="auto">
            <a:xfrm>
              <a:off x="4763268" y="1979760"/>
              <a:ext cx="3611517" cy="3688519"/>
              <a:chOff x="3338" y="912"/>
              <a:chExt cx="1899" cy="1800"/>
            </a:xfrm>
          </p:grpSpPr>
          <p:sp>
            <p:nvSpPr>
              <p:cNvPr id="14" name="AutoShape 44"/>
              <p:cNvSpPr>
                <a:spLocks noChangeArrowheads="1"/>
              </p:cNvSpPr>
              <p:nvPr/>
            </p:nvSpPr>
            <p:spPr bwMode="auto">
              <a:xfrm>
                <a:off x="4464" y="2112"/>
                <a:ext cx="573" cy="600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kumimoji="1" lang="en-US" sz="1600" baseline="-25000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5" name="AutoShape 208"/>
              <p:cNvSpPr>
                <a:spLocks noChangeArrowheads="1"/>
              </p:cNvSpPr>
              <p:nvPr/>
            </p:nvSpPr>
            <p:spPr bwMode="auto">
              <a:xfrm>
                <a:off x="3648" y="2400"/>
                <a:ext cx="672" cy="28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1800">
                  <a:ea typeface="新細明體" charset="-120"/>
                </a:endParaRPr>
              </a:p>
            </p:txBody>
          </p:sp>
          <p:sp>
            <p:nvSpPr>
              <p:cNvPr id="16" name="AutoShape 208"/>
              <p:cNvSpPr>
                <a:spLocks noChangeArrowheads="1"/>
              </p:cNvSpPr>
              <p:nvPr/>
            </p:nvSpPr>
            <p:spPr bwMode="auto">
              <a:xfrm>
                <a:off x="4608" y="1056"/>
                <a:ext cx="576" cy="432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1800">
                  <a:ea typeface="新細明體" charset="-120"/>
                </a:endParaRPr>
              </a:p>
            </p:txBody>
          </p:sp>
          <p:sp>
            <p:nvSpPr>
              <p:cNvPr id="17" name="AutoShape 208"/>
              <p:cNvSpPr>
                <a:spLocks noChangeArrowheads="1"/>
              </p:cNvSpPr>
              <p:nvPr/>
            </p:nvSpPr>
            <p:spPr bwMode="auto">
              <a:xfrm>
                <a:off x="3504" y="912"/>
                <a:ext cx="960" cy="384"/>
              </a:xfrm>
              <a:prstGeom prst="roundRect">
                <a:avLst>
                  <a:gd name="adj" fmla="val 16667"/>
                </a:avLst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1800">
                  <a:ea typeface="新細明體" charset="-120"/>
                </a:endParaRPr>
              </a:p>
            </p:txBody>
          </p:sp>
          <p:sp>
            <p:nvSpPr>
              <p:cNvPr id="18" name="Line 87"/>
              <p:cNvSpPr>
                <a:spLocks noChangeShapeType="1"/>
              </p:cNvSpPr>
              <p:nvPr/>
            </p:nvSpPr>
            <p:spPr bwMode="auto">
              <a:xfrm flipV="1">
                <a:off x="3817" y="1255"/>
                <a:ext cx="0" cy="28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TextBox 59"/>
              <p:cNvSpPr txBox="1">
                <a:spLocks noChangeArrowheads="1"/>
              </p:cNvSpPr>
              <p:nvPr/>
            </p:nvSpPr>
            <p:spPr bwMode="auto">
              <a:xfrm>
                <a:off x="4053" y="1005"/>
                <a:ext cx="426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ts val="1600"/>
                  </a:lnSpc>
                  <a:spcBef>
                    <a:spcPct val="0"/>
                  </a:spcBef>
                </a:pPr>
                <a:r>
                  <a:rPr lang="en-US" sz="1600" dirty="0">
                    <a:latin typeface="Calibri" pitchFamily="34" charset="0"/>
                  </a:rPr>
                  <a:t>back-end</a:t>
                </a:r>
              </a:p>
            </p:txBody>
          </p:sp>
          <p:sp>
            <p:nvSpPr>
              <p:cNvPr id="20" name="TextBox 59"/>
              <p:cNvSpPr txBox="1">
                <a:spLocks noChangeArrowheads="1"/>
              </p:cNvSpPr>
              <p:nvPr/>
            </p:nvSpPr>
            <p:spPr bwMode="auto">
              <a:xfrm>
                <a:off x="4621" y="1326"/>
                <a:ext cx="616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ts val="1600"/>
                  </a:lnSpc>
                  <a:spcBef>
                    <a:spcPct val="0"/>
                  </a:spcBef>
                </a:pPr>
                <a:r>
                  <a:rPr lang="en-US" sz="1600" dirty="0">
                    <a:latin typeface="Calibri" pitchFamily="34" charset="0"/>
                  </a:rPr>
                  <a:t>frontend</a:t>
                </a:r>
              </a:p>
            </p:txBody>
          </p:sp>
          <p:grpSp>
            <p:nvGrpSpPr>
              <p:cNvPr id="5" name="Group 52"/>
              <p:cNvGrpSpPr>
                <a:grpSpLocks/>
              </p:cNvGrpSpPr>
              <p:nvPr/>
            </p:nvGrpSpPr>
            <p:grpSpPr bwMode="auto">
              <a:xfrm>
                <a:off x="3581" y="976"/>
                <a:ext cx="522" cy="301"/>
                <a:chOff x="1111" y="1056"/>
                <a:chExt cx="665" cy="528"/>
              </a:xfrm>
            </p:grpSpPr>
            <p:pic>
              <p:nvPicPr>
                <p:cNvPr id="37" name="Picture 51" descr="cluster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543" y="1104"/>
                  <a:ext cx="233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8" name="Picture 47" descr="cluster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111" y="1056"/>
                  <a:ext cx="233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9" name="Picture 49" descr="cluster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351" y="1056"/>
                  <a:ext cx="233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0" name="Picture 50" descr="cluster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447" y="1200"/>
                  <a:ext cx="233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1" name="Picture 48" descr="cluster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248" y="1200"/>
                  <a:ext cx="233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22" name="Picture 56" descr="server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669" y="1120"/>
                <a:ext cx="179" cy="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" name="Picture 56" descr="server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878" y="1120"/>
                <a:ext cx="179" cy="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" name="Line 90"/>
              <p:cNvSpPr>
                <a:spLocks noChangeShapeType="1"/>
              </p:cNvSpPr>
              <p:nvPr/>
            </p:nvSpPr>
            <p:spPr bwMode="auto">
              <a:xfrm flipH="1">
                <a:off x="4006" y="1362"/>
                <a:ext cx="615" cy="17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5" name="Picture 46" descr="router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580" y="1482"/>
                <a:ext cx="521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" name="Text Box 95"/>
              <p:cNvSpPr txBox="1">
                <a:spLocks noChangeArrowheads="1"/>
              </p:cNvSpPr>
              <p:nvPr/>
            </p:nvSpPr>
            <p:spPr bwMode="auto">
              <a:xfrm>
                <a:off x="3338" y="1470"/>
                <a:ext cx="28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1200">
                  <a:latin typeface="Arial" charset="0"/>
                </a:endParaRPr>
              </a:p>
            </p:txBody>
          </p:sp>
          <p:pic>
            <p:nvPicPr>
              <p:cNvPr id="27" name="Picture 56" descr="server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732" y="2428"/>
                <a:ext cx="179" cy="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" name="Picture 46" descr="router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580" y="2075"/>
                <a:ext cx="521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9" name="Line 101"/>
              <p:cNvSpPr>
                <a:spLocks noChangeShapeType="1"/>
              </p:cNvSpPr>
              <p:nvPr/>
            </p:nvSpPr>
            <p:spPr bwMode="auto">
              <a:xfrm flipV="1">
                <a:off x="3817" y="1615"/>
                <a:ext cx="0" cy="4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100"/>
              <p:cNvSpPr>
                <a:spLocks noChangeShapeType="1"/>
              </p:cNvSpPr>
              <p:nvPr/>
            </p:nvSpPr>
            <p:spPr bwMode="auto">
              <a:xfrm flipH="1" flipV="1">
                <a:off x="3817" y="2218"/>
                <a:ext cx="0" cy="21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Text Box 102"/>
              <p:cNvSpPr txBox="1">
                <a:spLocks noChangeArrowheads="1"/>
              </p:cNvSpPr>
              <p:nvPr/>
            </p:nvSpPr>
            <p:spPr bwMode="auto">
              <a:xfrm>
                <a:off x="3343" y="2064"/>
                <a:ext cx="28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1200">
                  <a:latin typeface="Arial" charset="0"/>
                </a:endParaRPr>
              </a:p>
            </p:txBody>
          </p:sp>
          <p:sp>
            <p:nvSpPr>
              <p:cNvPr id="32" name="文字方塊 73"/>
              <p:cNvSpPr txBox="1">
                <a:spLocks noChangeArrowheads="1"/>
              </p:cNvSpPr>
              <p:nvPr/>
            </p:nvSpPr>
            <p:spPr bwMode="auto">
              <a:xfrm>
                <a:off x="3675" y="1860"/>
                <a:ext cx="757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endParaRPr lang="zh-TW" altLang="en-US" sz="1400" dirty="0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33" name="Text Box 93"/>
              <p:cNvSpPr txBox="1">
                <a:spLocks noChangeArrowheads="1"/>
              </p:cNvSpPr>
              <p:nvPr/>
            </p:nvSpPr>
            <p:spPr bwMode="auto">
              <a:xfrm>
                <a:off x="4479" y="2382"/>
                <a:ext cx="675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65000"/>
                  </a:lnSpc>
                </a:pPr>
                <a:r>
                  <a:rPr lang="en-US" sz="1600" dirty="0" smtClean="0">
                    <a:latin typeface="Calibri" pitchFamily="34" charset="0"/>
                  </a:rPr>
                  <a:t>back-end</a:t>
                </a:r>
              </a:p>
              <a:p>
                <a:pPr>
                  <a:lnSpc>
                    <a:spcPct val="65000"/>
                  </a:lnSpc>
                </a:pPr>
                <a:r>
                  <a:rPr lang="en-US" sz="1600" dirty="0" smtClean="0">
                    <a:latin typeface="Calibri" pitchFamily="34" charset="0"/>
                  </a:rPr>
                  <a:t>(sensitive</a:t>
                </a:r>
              </a:p>
              <a:p>
                <a:pPr>
                  <a:lnSpc>
                    <a:spcPct val="65000"/>
                  </a:lnSpc>
                </a:pPr>
                <a:r>
                  <a:rPr lang="en-US" sz="1600" dirty="0" smtClean="0">
                    <a:latin typeface="Calibri" pitchFamily="34" charset="0"/>
                  </a:rPr>
                  <a:t>databases)</a:t>
                </a:r>
                <a:endParaRPr lang="en-US" sz="1600" dirty="0">
                  <a:latin typeface="Calibri" pitchFamily="34" charset="0"/>
                </a:endParaRPr>
              </a:p>
            </p:txBody>
          </p:sp>
          <p:pic>
            <p:nvPicPr>
              <p:cNvPr id="34" name="Picture 91" descr="MCj04348450000[1]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534" y="2155"/>
                <a:ext cx="285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Line 100"/>
              <p:cNvSpPr>
                <a:spLocks noChangeShapeType="1"/>
              </p:cNvSpPr>
              <p:nvPr/>
            </p:nvSpPr>
            <p:spPr bwMode="auto">
              <a:xfrm>
                <a:off x="4053" y="2146"/>
                <a:ext cx="521" cy="10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Box 59"/>
              <p:cNvSpPr txBox="1">
                <a:spLocks noChangeArrowheads="1"/>
              </p:cNvSpPr>
              <p:nvPr/>
            </p:nvSpPr>
            <p:spPr bwMode="auto">
              <a:xfrm>
                <a:off x="3911" y="2396"/>
                <a:ext cx="425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ts val="1600"/>
                  </a:lnSpc>
                  <a:spcBef>
                    <a:spcPct val="0"/>
                  </a:spcBef>
                </a:pPr>
                <a:r>
                  <a:rPr lang="en-US" sz="1600" dirty="0">
                    <a:latin typeface="Calibri" pitchFamily="34" charset="0"/>
                  </a:rPr>
                  <a:t>front-</a:t>
                </a:r>
                <a:br>
                  <a:rPr lang="en-US" sz="1600" dirty="0">
                    <a:latin typeface="Calibri" pitchFamily="34" charset="0"/>
                  </a:rPr>
                </a:br>
                <a:r>
                  <a:rPr lang="en-US" sz="1600" dirty="0">
                    <a:latin typeface="Calibri" pitchFamily="34" charset="0"/>
                  </a:rPr>
                  <a:t>end</a:t>
                </a:r>
              </a:p>
            </p:txBody>
          </p:sp>
        </p:grpSp>
        <p:sp>
          <p:nvSpPr>
            <p:cNvPr id="11" name="Freeform 10"/>
            <p:cNvSpPr/>
            <p:nvPr/>
          </p:nvSpPr>
          <p:spPr>
            <a:xfrm>
              <a:off x="3886200" y="2667000"/>
              <a:ext cx="2696816" cy="3549777"/>
            </a:xfrm>
            <a:custGeom>
              <a:avLst/>
              <a:gdLst>
                <a:gd name="connsiteX0" fmla="*/ 556054 w 3245709"/>
                <a:gd name="connsiteY0" fmla="*/ 2561968 h 3270422"/>
                <a:gd name="connsiteX1" fmla="*/ 1964725 w 3245709"/>
                <a:gd name="connsiteY1" fmla="*/ 2117125 h 3270422"/>
                <a:gd name="connsiteX2" fmla="*/ 1964725 w 3245709"/>
                <a:gd name="connsiteY2" fmla="*/ 41189 h 3270422"/>
                <a:gd name="connsiteX3" fmla="*/ 2977979 w 3245709"/>
                <a:gd name="connsiteY3" fmla="*/ 2364260 h 3270422"/>
                <a:gd name="connsiteX4" fmla="*/ 358346 w 3245709"/>
                <a:gd name="connsiteY4" fmla="*/ 3155092 h 3270422"/>
                <a:gd name="connsiteX5" fmla="*/ 827903 w 3245709"/>
                <a:gd name="connsiteY5" fmla="*/ 3056238 h 3270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45709" h="3270422">
                  <a:moveTo>
                    <a:pt x="556054" y="2561968"/>
                  </a:moveTo>
                  <a:cubicBezTo>
                    <a:pt x="1143000" y="2549611"/>
                    <a:pt x="1729947" y="2537255"/>
                    <a:pt x="1964725" y="2117125"/>
                  </a:cubicBezTo>
                  <a:cubicBezTo>
                    <a:pt x="2199503" y="1696995"/>
                    <a:pt x="1795849" y="0"/>
                    <a:pt x="1964725" y="41189"/>
                  </a:cubicBezTo>
                  <a:cubicBezTo>
                    <a:pt x="2133601" y="82378"/>
                    <a:pt x="3245709" y="1845276"/>
                    <a:pt x="2977979" y="2364260"/>
                  </a:cubicBezTo>
                  <a:cubicBezTo>
                    <a:pt x="2710249" y="2883244"/>
                    <a:pt x="716692" y="3039762"/>
                    <a:pt x="358346" y="3155092"/>
                  </a:cubicBezTo>
                  <a:cubicBezTo>
                    <a:pt x="0" y="3270422"/>
                    <a:pt x="593125" y="3019168"/>
                    <a:pt x="827903" y="3056238"/>
                  </a:cubicBezTo>
                </a:path>
              </a:pathLst>
            </a:cu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4" descr="http://www.topsofts.com/pop/password-management/img/User-group-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343400" y="5486400"/>
              <a:ext cx="626081" cy="490261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3995666" y="3424640"/>
              <a:ext cx="179512" cy="493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dirty="0"/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191000" y="3886200"/>
            <a:ext cx="4800600" cy="0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5A5E-0C48-4B07-B63E-2EC6E13CA3C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76200" y="1295400"/>
            <a:ext cx="4419600" cy="4876800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 smtClean="0">
                <a:solidFill>
                  <a:srgbClr val="C00000"/>
                </a:solidFill>
              </a:rPr>
              <a:t>Objective: </a:t>
            </a:r>
            <a:r>
              <a:rPr lang="en-US" sz="11200" dirty="0" smtClean="0"/>
              <a:t>Maximize cost savings on migration</a:t>
            </a:r>
          </a:p>
          <a:p>
            <a:pPr lvl="1"/>
            <a:r>
              <a:rPr lang="en-US" sz="9600" dirty="0" smtClean="0"/>
              <a:t>Benefits due to hosting servers in the cloud</a:t>
            </a:r>
          </a:p>
          <a:p>
            <a:pPr lvl="1"/>
            <a:r>
              <a:rPr lang="en-US" sz="9600" dirty="0" smtClean="0"/>
              <a:t>Cost increase/savings related to wide area Internet communication </a:t>
            </a:r>
          </a:p>
          <a:p>
            <a:r>
              <a:rPr lang="en-US" sz="11200" dirty="0" smtClean="0">
                <a:solidFill>
                  <a:srgbClr val="C00000"/>
                </a:solidFill>
              </a:rPr>
              <a:t>Constraints:</a:t>
            </a:r>
          </a:p>
          <a:p>
            <a:pPr lvl="1"/>
            <a:r>
              <a:rPr lang="en-US" sz="9600" dirty="0" smtClean="0"/>
              <a:t>Policy constraints</a:t>
            </a:r>
          </a:p>
          <a:p>
            <a:pPr lvl="1"/>
            <a:r>
              <a:rPr lang="en-US" sz="9600" dirty="0" smtClean="0"/>
              <a:t>Bounds on increase in transaction delay </a:t>
            </a:r>
          </a:p>
          <a:p>
            <a:r>
              <a:rPr lang="en-US" sz="11200" dirty="0" smtClean="0">
                <a:solidFill>
                  <a:srgbClr val="C00000"/>
                </a:solidFill>
              </a:rPr>
              <a:t>Future work:  </a:t>
            </a:r>
          </a:p>
          <a:p>
            <a:pPr lvl="1"/>
            <a:r>
              <a:rPr lang="en-US" sz="9600" dirty="0" smtClean="0"/>
              <a:t>Application  availability</a:t>
            </a:r>
          </a:p>
          <a:p>
            <a:pPr lvl="1">
              <a:buNone/>
            </a:pPr>
            <a:endParaRPr lang="en-US" sz="7000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			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 advTm="44953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Partitioning requests after migration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1000" y="4648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 (1) Location sensitive routing</a:t>
            </a:r>
            <a:r>
              <a:rPr lang="en-US" sz="2400" dirty="0" smtClean="0"/>
              <a:t> </a:t>
            </a:r>
            <a:endParaRPr lang="en-US" sz="2400" baseline="-25000" dirty="0" smtClean="0"/>
          </a:p>
        </p:txBody>
      </p:sp>
      <p:sp>
        <p:nvSpPr>
          <p:cNvPr id="27" name="Right Arrow 26"/>
          <p:cNvSpPr/>
          <p:nvPr/>
        </p:nvSpPr>
        <p:spPr>
          <a:xfrm>
            <a:off x="3581400" y="2590800"/>
            <a:ext cx="1721338" cy="838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Book Antiqua" pitchFamily="18" charset="0"/>
              </a:rPr>
              <a:t>Migrate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5076092" y="3434993"/>
            <a:ext cx="1096108" cy="5274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>
                <a:solidFill>
                  <a:schemeClr val="tx1"/>
                </a:solidFill>
                <a:latin typeface="Book Antiqua" pitchFamily="18" charset="0"/>
              </a:rPr>
              <a:t>C</a:t>
            </a:r>
            <a:r>
              <a:rPr lang="en-US" sz="2800" baseline="-25000" dirty="0" err="1">
                <a:solidFill>
                  <a:schemeClr val="tx1"/>
                </a:solidFill>
                <a:latin typeface="Book Antiqua" pitchFamily="18" charset="0"/>
              </a:rPr>
              <a:t>iL</a:t>
            </a:r>
            <a:endParaRPr lang="en-US" sz="2800" baseline="-25000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7027333" y="3434993"/>
            <a:ext cx="1126067" cy="5274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>
                <a:solidFill>
                  <a:schemeClr val="tx1"/>
                </a:solidFill>
                <a:latin typeface="Book Antiqua" pitchFamily="18" charset="0"/>
              </a:rPr>
              <a:t>C</a:t>
            </a:r>
            <a:r>
              <a:rPr lang="en-US" sz="2800" baseline="-25000" dirty="0" err="1">
                <a:solidFill>
                  <a:schemeClr val="tx1"/>
                </a:solidFill>
                <a:latin typeface="Book Antiqua" pitchFamily="18" charset="0"/>
              </a:rPr>
              <a:t>jL</a:t>
            </a:r>
            <a:endParaRPr lang="en-US" sz="2800" baseline="-25000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5076093" y="1676400"/>
            <a:ext cx="943708" cy="5883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>
                <a:solidFill>
                  <a:schemeClr val="tx1"/>
                </a:solidFill>
                <a:latin typeface="Book Antiqua" pitchFamily="18" charset="0"/>
              </a:rPr>
              <a:t>C</a:t>
            </a:r>
            <a:r>
              <a:rPr lang="en-US" sz="2800" baseline="-25000" dirty="0" err="1">
                <a:solidFill>
                  <a:schemeClr val="tx1"/>
                </a:solidFill>
                <a:latin typeface="Book Antiqua" pitchFamily="18" charset="0"/>
              </a:rPr>
              <a:t>iR</a:t>
            </a:r>
            <a:endParaRPr lang="en-US" sz="2800" baseline="-25000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748584" y="1676400"/>
            <a:ext cx="1100015" cy="5883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>
                <a:solidFill>
                  <a:schemeClr val="tx1"/>
                </a:solidFill>
                <a:latin typeface="Book Antiqua" pitchFamily="18" charset="0"/>
              </a:rPr>
              <a:t>C</a:t>
            </a:r>
            <a:r>
              <a:rPr lang="en-US" sz="2800" baseline="-25000" dirty="0" err="1">
                <a:solidFill>
                  <a:schemeClr val="tx1"/>
                </a:solidFill>
                <a:latin typeface="Book Antiqua" pitchFamily="18" charset="0"/>
              </a:rPr>
              <a:t>jR</a:t>
            </a:r>
            <a:endParaRPr lang="en-US" sz="2800" baseline="-25000" dirty="0">
              <a:solidFill>
                <a:schemeClr val="tx1"/>
              </a:solidFill>
              <a:latin typeface="Book Antiqua" pitchFamily="18" charset="0"/>
            </a:endParaRPr>
          </a:p>
        </p:txBody>
      </p:sp>
      <p:cxnSp>
        <p:nvCxnSpPr>
          <p:cNvPr id="37" name="Straight Connector 36"/>
          <p:cNvCxnSpPr>
            <a:stCxn id="33" idx="7"/>
            <a:endCxn id="36" idx="3"/>
          </p:cNvCxnSpPr>
          <p:nvPr/>
        </p:nvCxnSpPr>
        <p:spPr bwMode="auto">
          <a:xfrm rot="5400000" flipH="1" flipV="1">
            <a:off x="5793843" y="2396396"/>
            <a:ext cx="1333670" cy="897999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5"/>
            <a:endCxn id="34" idx="0"/>
          </p:cNvCxnSpPr>
          <p:nvPr/>
        </p:nvCxnSpPr>
        <p:spPr bwMode="auto">
          <a:xfrm rot="16200000" flipH="1">
            <a:off x="6107766" y="1952391"/>
            <a:ext cx="1256433" cy="1708769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53"/>
          <p:cNvGrpSpPr/>
          <p:nvPr/>
        </p:nvGrpSpPr>
        <p:grpSpPr>
          <a:xfrm>
            <a:off x="6019800" y="1981200"/>
            <a:ext cx="1007532" cy="1728138"/>
            <a:chOff x="6019801" y="1970559"/>
            <a:chExt cx="1007532" cy="1728138"/>
          </a:xfrm>
        </p:grpSpPr>
        <p:cxnSp>
          <p:nvCxnSpPr>
            <p:cNvPr id="38" name="Straight Connector 37"/>
            <p:cNvCxnSpPr>
              <a:stCxn id="33" idx="6"/>
              <a:endCxn id="34" idx="2"/>
            </p:cNvCxnSpPr>
            <p:nvPr/>
          </p:nvCxnSpPr>
          <p:spPr bwMode="auto">
            <a:xfrm>
              <a:off x="6172200" y="3698697"/>
              <a:ext cx="855133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5" idx="6"/>
              <a:endCxn id="36" idx="2"/>
            </p:cNvCxnSpPr>
            <p:nvPr/>
          </p:nvCxnSpPr>
          <p:spPr bwMode="auto">
            <a:xfrm>
              <a:off x="6019801" y="1970559"/>
              <a:ext cx="728783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32"/>
          <p:cNvSpPr txBox="1">
            <a:spLocks noChangeArrowheads="1"/>
          </p:cNvSpPr>
          <p:nvPr/>
        </p:nvSpPr>
        <p:spPr bwMode="auto">
          <a:xfrm>
            <a:off x="7083017" y="2677180"/>
            <a:ext cx="9941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err="1">
                <a:latin typeface="Book Antiqua" pitchFamily="18" charset="0"/>
              </a:rPr>
              <a:t>T’</a:t>
            </a:r>
            <a:r>
              <a:rPr lang="en-US" sz="2800" baseline="-25000" dirty="0" err="1">
                <a:latin typeface="Book Antiqua" pitchFamily="18" charset="0"/>
              </a:rPr>
              <a:t>iR,jL</a:t>
            </a:r>
            <a:endParaRPr lang="en-US" sz="2800" baseline="-25000" dirty="0">
              <a:latin typeface="Book Antiqua" pitchFamily="18" charset="0"/>
            </a:endParaRPr>
          </a:p>
        </p:txBody>
      </p:sp>
      <p:sp>
        <p:nvSpPr>
          <p:cNvPr id="42" name="TextBox 39"/>
          <p:cNvSpPr txBox="1">
            <a:spLocks noChangeArrowheads="1"/>
          </p:cNvSpPr>
          <p:nvPr/>
        </p:nvSpPr>
        <p:spPr bwMode="auto">
          <a:xfrm>
            <a:off x="5257800" y="2743200"/>
            <a:ext cx="9941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err="1">
                <a:latin typeface="Book Antiqua" pitchFamily="18" charset="0"/>
              </a:rPr>
              <a:t>T’</a:t>
            </a:r>
            <a:r>
              <a:rPr lang="en-US" sz="2800" baseline="-25000" dirty="0" err="1">
                <a:latin typeface="Book Antiqua" pitchFamily="18" charset="0"/>
              </a:rPr>
              <a:t>iL,jR</a:t>
            </a:r>
            <a:endParaRPr lang="en-US" sz="2800" baseline="-25000" dirty="0">
              <a:latin typeface="Book Antiqua" pitchFamily="18" charset="0"/>
            </a:endParaRPr>
          </a:p>
        </p:txBody>
      </p:sp>
      <p:sp>
        <p:nvSpPr>
          <p:cNvPr id="43" name="TextBox 49"/>
          <p:cNvSpPr txBox="1">
            <a:spLocks noChangeArrowheads="1"/>
          </p:cNvSpPr>
          <p:nvPr/>
        </p:nvSpPr>
        <p:spPr bwMode="auto">
          <a:xfrm>
            <a:off x="6121400" y="3733800"/>
            <a:ext cx="9797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err="1">
                <a:latin typeface="Book Antiqua" pitchFamily="18" charset="0"/>
              </a:rPr>
              <a:t>T’</a:t>
            </a:r>
            <a:r>
              <a:rPr lang="en-US" sz="2800" baseline="-25000" dirty="0" err="1">
                <a:latin typeface="Book Antiqua" pitchFamily="18" charset="0"/>
              </a:rPr>
              <a:t>iL,jL</a:t>
            </a:r>
            <a:endParaRPr lang="en-US" sz="2800" baseline="-25000" dirty="0">
              <a:latin typeface="Book Antiqua" pitchFamily="18" charset="0"/>
            </a:endParaRPr>
          </a:p>
        </p:txBody>
      </p:sp>
      <p:sp>
        <p:nvSpPr>
          <p:cNvPr id="44" name="TextBox 50"/>
          <p:cNvSpPr txBox="1">
            <a:spLocks noChangeArrowheads="1"/>
          </p:cNvSpPr>
          <p:nvPr/>
        </p:nvSpPr>
        <p:spPr bwMode="auto">
          <a:xfrm>
            <a:off x="5943600" y="1295400"/>
            <a:ext cx="10086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err="1">
                <a:latin typeface="Book Antiqua" pitchFamily="18" charset="0"/>
              </a:rPr>
              <a:t>T’</a:t>
            </a:r>
            <a:r>
              <a:rPr lang="en-US" sz="2800" baseline="-25000" dirty="0" err="1">
                <a:latin typeface="Book Antiqua" pitchFamily="18" charset="0"/>
              </a:rPr>
              <a:t>iR,jR</a:t>
            </a:r>
            <a:endParaRPr lang="en-US" sz="2800" baseline="-25000" dirty="0">
              <a:latin typeface="Book Antiqua" pitchFamily="18" charset="0"/>
            </a:endParaRPr>
          </a:p>
        </p:txBody>
      </p:sp>
      <p:grpSp>
        <p:nvGrpSpPr>
          <p:cNvPr id="4" name="Group 66"/>
          <p:cNvGrpSpPr/>
          <p:nvPr/>
        </p:nvGrpSpPr>
        <p:grpSpPr>
          <a:xfrm>
            <a:off x="4448908" y="1229474"/>
            <a:ext cx="4390292" cy="1655946"/>
            <a:chOff x="4448908" y="1229474"/>
            <a:chExt cx="4390292" cy="1655946"/>
          </a:xfrm>
        </p:grpSpPr>
        <p:sp>
          <p:nvSpPr>
            <p:cNvPr id="32" name="Cloud 31"/>
            <p:cNvSpPr/>
            <p:nvPr/>
          </p:nvSpPr>
          <p:spPr bwMode="auto">
            <a:xfrm>
              <a:off x="4448908" y="1229474"/>
              <a:ext cx="4390292" cy="1395328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47" name="TextBox 71"/>
            <p:cNvSpPr txBox="1">
              <a:spLocks noChangeArrowheads="1"/>
            </p:cNvSpPr>
            <p:nvPr/>
          </p:nvSpPr>
          <p:spPr bwMode="auto">
            <a:xfrm>
              <a:off x="7543800" y="2362200"/>
              <a:ext cx="117532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Book Antiqua" pitchFamily="18" charset="0"/>
                </a:rPr>
                <a:t>Cloud</a:t>
              </a:r>
            </a:p>
          </p:txBody>
        </p:sp>
      </p:grpSp>
      <p:grpSp>
        <p:nvGrpSpPr>
          <p:cNvPr id="5" name="Group 67"/>
          <p:cNvGrpSpPr/>
          <p:nvPr/>
        </p:nvGrpSpPr>
        <p:grpSpPr>
          <a:xfrm>
            <a:off x="4867031" y="3254951"/>
            <a:ext cx="3667369" cy="1459269"/>
            <a:chOff x="4867031" y="3254951"/>
            <a:chExt cx="3667369" cy="1459269"/>
          </a:xfrm>
        </p:grpSpPr>
        <p:sp>
          <p:nvSpPr>
            <p:cNvPr id="46" name="TextBox 70"/>
            <p:cNvSpPr txBox="1">
              <a:spLocks noChangeArrowheads="1"/>
            </p:cNvSpPr>
            <p:nvPr/>
          </p:nvSpPr>
          <p:spPr bwMode="auto">
            <a:xfrm>
              <a:off x="5867400" y="4191000"/>
              <a:ext cx="166423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Book Antiqua" pitchFamily="18" charset="0"/>
                </a:rPr>
                <a:t>Local DC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4867031" y="3254951"/>
              <a:ext cx="3667369" cy="10122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ok Antiqua" pitchFamily="18" charset="0"/>
              </a:endParaRPr>
            </a:p>
          </p:txBody>
        </p:sp>
      </p:grpSp>
      <p:grpSp>
        <p:nvGrpSpPr>
          <p:cNvPr id="6" name="Group 54"/>
          <p:cNvGrpSpPr/>
          <p:nvPr/>
        </p:nvGrpSpPr>
        <p:grpSpPr>
          <a:xfrm>
            <a:off x="457200" y="2438400"/>
            <a:ext cx="3048000" cy="1691661"/>
            <a:chOff x="685800" y="2362200"/>
            <a:chExt cx="3048000" cy="1691661"/>
          </a:xfrm>
        </p:grpSpPr>
        <p:sp>
          <p:nvSpPr>
            <p:cNvPr id="28" name="Oval 27"/>
            <p:cNvSpPr/>
            <p:nvPr/>
          </p:nvSpPr>
          <p:spPr bwMode="auto">
            <a:xfrm>
              <a:off x="964549" y="2667001"/>
              <a:ext cx="940451" cy="533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 err="1">
                  <a:solidFill>
                    <a:schemeClr val="tx1"/>
                  </a:solidFill>
                  <a:latin typeface="Book Antiqua" pitchFamily="18" charset="0"/>
                </a:rPr>
                <a:t>C</a:t>
              </a:r>
              <a:r>
                <a:rPr lang="en-US" sz="2800" baseline="-25000" dirty="0" err="1">
                  <a:solidFill>
                    <a:schemeClr val="tx1"/>
                  </a:solidFill>
                  <a:latin typeface="Book Antiqua" pitchFamily="18" charset="0"/>
                </a:rPr>
                <a:t>i</a:t>
              </a:r>
              <a:endParaRPr lang="en-US" sz="2800" baseline="-25000" dirty="0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2637041" y="2667001"/>
              <a:ext cx="868159" cy="533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 err="1">
                  <a:solidFill>
                    <a:schemeClr val="tx1"/>
                  </a:solidFill>
                  <a:latin typeface="Book Antiqua" pitchFamily="18" charset="0"/>
                </a:rPr>
                <a:t>C</a:t>
              </a:r>
              <a:r>
                <a:rPr lang="en-US" sz="2800" baseline="-25000" dirty="0" err="1">
                  <a:solidFill>
                    <a:schemeClr val="tx1"/>
                  </a:solidFill>
                  <a:latin typeface="Book Antiqua" pitchFamily="18" charset="0"/>
                </a:rPr>
                <a:t>j</a:t>
              </a:r>
              <a:endParaRPr lang="en-US" sz="2800" baseline="-25000" dirty="0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cxnSp>
          <p:nvCxnSpPr>
            <p:cNvPr id="30" name="Straight Connector 29"/>
            <p:cNvCxnSpPr>
              <a:stCxn id="28" idx="6"/>
              <a:endCxn id="29" idx="2"/>
            </p:cNvCxnSpPr>
            <p:nvPr/>
          </p:nvCxnSpPr>
          <p:spPr bwMode="auto">
            <a:xfrm>
              <a:off x="1905000" y="2933701"/>
              <a:ext cx="732041" cy="0"/>
            </a:xfrm>
            <a:prstGeom prst="line">
              <a:avLst/>
            </a:prstGeom>
            <a:ln w="34925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1"/>
            <p:cNvSpPr txBox="1">
              <a:spLocks noChangeArrowheads="1"/>
            </p:cNvSpPr>
            <p:nvPr/>
          </p:nvSpPr>
          <p:spPr bwMode="auto">
            <a:xfrm>
              <a:off x="1905000" y="2362200"/>
              <a:ext cx="58862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dirty="0" err="1">
                  <a:latin typeface="Book Antiqua" pitchFamily="18" charset="0"/>
                </a:rPr>
                <a:t>T</a:t>
              </a:r>
              <a:r>
                <a:rPr lang="en-US" sz="2800" baseline="-25000" dirty="0" err="1">
                  <a:latin typeface="Book Antiqua" pitchFamily="18" charset="0"/>
                </a:rPr>
                <a:t>i,j</a:t>
              </a:r>
              <a:endParaRPr lang="en-US" sz="2800" baseline="-25000" dirty="0">
                <a:latin typeface="Book Antiqua" pitchFamily="18" charset="0"/>
              </a:endParaRPr>
            </a:p>
          </p:txBody>
        </p:sp>
        <p:sp>
          <p:nvSpPr>
            <p:cNvPr id="45" name="TextBox 69"/>
            <p:cNvSpPr txBox="1">
              <a:spLocks noChangeArrowheads="1"/>
            </p:cNvSpPr>
            <p:nvPr/>
          </p:nvSpPr>
          <p:spPr bwMode="auto">
            <a:xfrm>
              <a:off x="1382672" y="3530641"/>
              <a:ext cx="166423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Book Antiqua" pitchFamily="18" charset="0"/>
                </a:rPr>
                <a:t>Local DC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685800" y="2362200"/>
              <a:ext cx="3048000" cy="11628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ok Antiqua" pitchFamily="18" charset="0"/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5257800"/>
            <a:ext cx="86106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(2) Location Independent routing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Split in proportion to the number of servers in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jL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and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jR</a:t>
            </a:r>
            <a:endParaRPr lang="en-US" sz="2400" baseline="-250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Introduces non-linearity in constraints.</a:t>
            </a:r>
            <a:endParaRPr lang="en-US" sz="2400" baseline="-25000" dirty="0" smtClean="0"/>
          </a:p>
        </p:txBody>
      </p: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096000" y="1981200"/>
            <a:ext cx="728783" cy="0"/>
          </a:xfrm>
          <a:prstGeom prst="line">
            <a:avLst/>
          </a:prstGeom>
          <a:ln w="762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 bwMode="auto">
          <a:xfrm>
            <a:off x="6248400" y="3657600"/>
            <a:ext cx="838200" cy="0"/>
          </a:xfrm>
          <a:prstGeom prst="line">
            <a:avLst/>
          </a:prstGeom>
          <a:ln w="762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7584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</p:cBhvr>
                                      <p:by x="7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75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33" grpId="0" animBg="1"/>
      <p:bldP spid="34" grpId="0" animBg="1"/>
      <p:bldP spid="35" grpId="0" animBg="1"/>
      <p:bldP spid="36" grpId="0" animBg="1"/>
      <p:bldP spid="41" grpId="0"/>
      <p:bldP spid="42" grpId="0"/>
      <p:bldP spid="43" grpId="0"/>
      <p:bldP spid="44" grpId="0"/>
      <p:bldP spid="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Modeling user response times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153400" cy="5257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 smtClean="0"/>
              <a:t>Ideally, desirable to bound increase in:</a:t>
            </a:r>
          </a:p>
          <a:p>
            <a:pPr lvl="1">
              <a:defRPr/>
            </a:pPr>
            <a:r>
              <a:rPr lang="en-US" sz="2400" dirty="0" smtClean="0"/>
              <a:t>Mean response time</a:t>
            </a:r>
          </a:p>
          <a:p>
            <a:pPr lvl="1">
              <a:defRPr/>
            </a:pPr>
            <a:r>
              <a:rPr lang="en-US" sz="2400" dirty="0" smtClean="0"/>
              <a:t>Response time variations  (e.g., 95%ile response times).</a:t>
            </a:r>
          </a:p>
          <a:p>
            <a:pPr>
              <a:defRPr/>
            </a:pPr>
            <a:r>
              <a:rPr lang="en-US" sz="2800" dirty="0" smtClean="0"/>
              <a:t>Bounding changes to mean delay relatively easier</a:t>
            </a: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Bounding </a:t>
            </a:r>
            <a:r>
              <a:rPr lang="en-US" sz="2800" dirty="0" smtClean="0"/>
              <a:t>delay variations </a:t>
            </a:r>
            <a:r>
              <a:rPr lang="en-US" sz="2800" dirty="0" smtClean="0"/>
              <a:t>harder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 advTm="77594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Benefits/costs on migration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915400" cy="5715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Benefits due to hosting servers in the cloud</a:t>
            </a:r>
          </a:p>
          <a:p>
            <a:pPr lvl="1">
              <a:defRPr/>
            </a:pPr>
            <a:r>
              <a:rPr lang="en-US" dirty="0" smtClean="0"/>
              <a:t>Economies of scale, lowered operational expenses </a:t>
            </a:r>
          </a:p>
          <a:p>
            <a:pPr lvl="1">
              <a:defRPr/>
            </a:pPr>
            <a:r>
              <a:rPr lang="en-US" dirty="0" smtClean="0"/>
              <a:t>Estimates from </a:t>
            </a:r>
            <a:r>
              <a:rPr lang="en-US" dirty="0" err="1" smtClean="0"/>
              <a:t>Armbrust</a:t>
            </a:r>
            <a:r>
              <a:rPr lang="en-US" dirty="0" smtClean="0"/>
              <a:t> et al (Berkeley TR, 2009)</a:t>
            </a:r>
          </a:p>
          <a:p>
            <a:pPr lvl="1">
              <a:defRPr/>
            </a:pPr>
            <a:r>
              <a:rPr lang="en-US" dirty="0" smtClean="0"/>
              <a:t>Benefits dependent on compute or storage servers</a:t>
            </a:r>
          </a:p>
          <a:p>
            <a:pPr lvl="1">
              <a:defRPr/>
            </a:pPr>
            <a:r>
              <a:rPr lang="en-US" dirty="0" smtClean="0"/>
              <a:t>Future extension: savings due to using cloud for peaks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Focus on recurring costs associated with migration</a:t>
            </a:r>
            <a:r>
              <a:rPr lang="en-US" dirty="0" smtClean="0"/>
              <a:t>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Modeling  costs related to Internet communication</a:t>
            </a:r>
            <a:r>
              <a:rPr lang="en-US" dirty="0" smtClean="0"/>
              <a:t> </a:t>
            </a:r>
          </a:p>
          <a:p>
            <a:pPr lvl="1">
              <a:defRPr/>
            </a:pPr>
            <a:r>
              <a:rPr lang="en-US" dirty="0" smtClean="0"/>
              <a:t>Linear cost model</a:t>
            </a:r>
          </a:p>
          <a:p>
            <a:pPr lvl="1">
              <a:defRPr/>
            </a:pPr>
            <a:r>
              <a:rPr lang="en-US" dirty="0" smtClean="0"/>
              <a:t>Matches charging model of EC2, Azure etc.  </a:t>
            </a:r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 advTm="55703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826" name="Picture 2"/>
          <p:cNvPicPr>
            <a:picLocks noChangeArrowheads="1"/>
          </p:cNvPicPr>
          <p:nvPr/>
        </p:nvPicPr>
        <p:blipFill>
          <a:blip r:embed="rId4" cstate="print">
            <a:lum bright="18000" contrast="-2000"/>
          </a:blip>
          <a:srcRect/>
          <a:stretch>
            <a:fillRect/>
          </a:stretch>
        </p:blipFill>
        <p:spPr bwMode="auto">
          <a:xfrm>
            <a:off x="1041400" y="2224088"/>
            <a:ext cx="3276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827" name="AutoShape 3"/>
          <p:cNvSpPr>
            <a:spLocks noChangeArrowheads="1"/>
          </p:cNvSpPr>
          <p:nvPr/>
        </p:nvSpPr>
        <p:spPr bwMode="auto">
          <a:xfrm>
            <a:off x="3622675" y="3595688"/>
            <a:ext cx="609600" cy="4572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sz="1800">
                <a:latin typeface="Arial" charset="0"/>
                <a:ea typeface="新細明體" charset="-120"/>
              </a:rPr>
              <a:t>BE</a:t>
            </a:r>
            <a:r>
              <a:rPr kumimoji="1" lang="en-US" sz="1800" baseline="-25000">
                <a:latin typeface="Arial" charset="0"/>
                <a:ea typeface="新細明體" charset="-120"/>
              </a:rPr>
              <a:t>2</a:t>
            </a:r>
          </a:p>
        </p:txBody>
      </p:sp>
      <p:sp>
        <p:nvSpPr>
          <p:cNvPr id="717828" name="Oval 4"/>
          <p:cNvSpPr>
            <a:spLocks noChangeArrowheads="1"/>
          </p:cNvSpPr>
          <p:nvPr/>
        </p:nvSpPr>
        <p:spPr bwMode="auto">
          <a:xfrm>
            <a:off x="2433638" y="22653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800">
                <a:latin typeface="Arial" charset="0"/>
                <a:ea typeface="新細明體" charset="-120"/>
              </a:rPr>
              <a:t>R</a:t>
            </a:r>
          </a:p>
        </p:txBody>
      </p:sp>
      <p:sp>
        <p:nvSpPr>
          <p:cNvPr id="717829" name="Oval 5"/>
          <p:cNvSpPr>
            <a:spLocks noChangeArrowheads="1"/>
          </p:cNvSpPr>
          <p:nvPr/>
        </p:nvSpPr>
        <p:spPr bwMode="auto">
          <a:xfrm>
            <a:off x="1189038" y="285750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800">
                <a:latin typeface="Arial" charset="0"/>
                <a:ea typeface="新細明體" charset="-120"/>
              </a:rPr>
              <a:t>R</a:t>
            </a:r>
          </a:p>
        </p:txBody>
      </p:sp>
      <p:sp>
        <p:nvSpPr>
          <p:cNvPr id="717830" name="Oval 6"/>
          <p:cNvSpPr>
            <a:spLocks noChangeArrowheads="1"/>
          </p:cNvSpPr>
          <p:nvPr/>
        </p:nvSpPr>
        <p:spPr bwMode="auto">
          <a:xfrm>
            <a:off x="2052638" y="285750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800">
                <a:latin typeface="Arial" charset="0"/>
                <a:ea typeface="新細明體" charset="-120"/>
              </a:rPr>
              <a:t>R</a:t>
            </a:r>
          </a:p>
        </p:txBody>
      </p:sp>
      <p:sp>
        <p:nvSpPr>
          <p:cNvPr id="717831" name="Oval 7"/>
          <p:cNvSpPr>
            <a:spLocks noChangeArrowheads="1"/>
          </p:cNvSpPr>
          <p:nvPr/>
        </p:nvSpPr>
        <p:spPr bwMode="auto">
          <a:xfrm>
            <a:off x="2916238" y="285750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800">
                <a:latin typeface="Arial" charset="0"/>
                <a:ea typeface="新細明體" charset="-120"/>
              </a:rPr>
              <a:t>R</a:t>
            </a:r>
          </a:p>
        </p:txBody>
      </p:sp>
      <p:sp>
        <p:nvSpPr>
          <p:cNvPr id="717832" name="Oval 8"/>
          <p:cNvSpPr>
            <a:spLocks noChangeArrowheads="1"/>
          </p:cNvSpPr>
          <p:nvPr/>
        </p:nvSpPr>
        <p:spPr bwMode="auto">
          <a:xfrm>
            <a:off x="3708400" y="285750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800">
                <a:latin typeface="Arial" charset="0"/>
                <a:ea typeface="新細明體" charset="-120"/>
              </a:rPr>
              <a:t>R</a:t>
            </a:r>
          </a:p>
        </p:txBody>
      </p:sp>
      <p:cxnSp>
        <p:nvCxnSpPr>
          <p:cNvPr id="717833" name="AutoShape 9"/>
          <p:cNvCxnSpPr>
            <a:cxnSpLocks noChangeShapeType="1"/>
            <a:stCxn id="717828" idx="4"/>
            <a:endCxn id="717829" idx="7"/>
          </p:cNvCxnSpPr>
          <p:nvPr/>
        </p:nvCxnSpPr>
        <p:spPr bwMode="auto">
          <a:xfrm flipH="1">
            <a:off x="1497013" y="2625725"/>
            <a:ext cx="1117600" cy="284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834" name="AutoShape 10"/>
          <p:cNvCxnSpPr>
            <a:cxnSpLocks noChangeShapeType="1"/>
            <a:stCxn id="717828" idx="4"/>
            <a:endCxn id="717830" idx="0"/>
          </p:cNvCxnSpPr>
          <p:nvPr/>
        </p:nvCxnSpPr>
        <p:spPr bwMode="auto">
          <a:xfrm flipH="1">
            <a:off x="2233613" y="2625725"/>
            <a:ext cx="381000" cy="231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835" name="AutoShape 11"/>
          <p:cNvCxnSpPr>
            <a:cxnSpLocks noChangeShapeType="1"/>
            <a:stCxn id="717828" idx="4"/>
            <a:endCxn id="717831" idx="0"/>
          </p:cNvCxnSpPr>
          <p:nvPr/>
        </p:nvCxnSpPr>
        <p:spPr bwMode="auto">
          <a:xfrm>
            <a:off x="2614613" y="2625725"/>
            <a:ext cx="482600" cy="231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836" name="AutoShape 12"/>
          <p:cNvCxnSpPr>
            <a:cxnSpLocks noChangeShapeType="1"/>
            <a:stCxn id="717828" idx="4"/>
            <a:endCxn id="717832" idx="1"/>
          </p:cNvCxnSpPr>
          <p:nvPr/>
        </p:nvCxnSpPr>
        <p:spPr bwMode="auto">
          <a:xfrm>
            <a:off x="2614613" y="2625725"/>
            <a:ext cx="1146175" cy="284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17837" name="AutoShape 13"/>
          <p:cNvSpPr>
            <a:spLocks noChangeArrowheads="1"/>
          </p:cNvSpPr>
          <p:nvPr/>
        </p:nvSpPr>
        <p:spPr bwMode="auto">
          <a:xfrm>
            <a:off x="2717800" y="3578225"/>
            <a:ext cx="611188" cy="47466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sz="1800">
                <a:latin typeface="Arial" charset="0"/>
                <a:ea typeface="新細明體" charset="-120"/>
              </a:rPr>
              <a:t>BE</a:t>
            </a:r>
            <a:r>
              <a:rPr kumimoji="1" lang="en-US" sz="1800" baseline="-25000">
                <a:latin typeface="Arial" charset="0"/>
                <a:ea typeface="新細明體" charset="-120"/>
              </a:rPr>
              <a:t>1</a:t>
            </a:r>
          </a:p>
        </p:txBody>
      </p:sp>
      <p:sp>
        <p:nvSpPr>
          <p:cNvPr id="717838" name="Line 14"/>
          <p:cNvSpPr>
            <a:spLocks noChangeShapeType="1"/>
          </p:cNvSpPr>
          <p:nvPr/>
        </p:nvSpPr>
        <p:spPr bwMode="auto">
          <a:xfrm>
            <a:off x="3124200" y="32004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39" name="Line 15"/>
          <p:cNvSpPr>
            <a:spLocks noChangeShapeType="1"/>
          </p:cNvSpPr>
          <p:nvPr/>
        </p:nvSpPr>
        <p:spPr bwMode="auto">
          <a:xfrm>
            <a:off x="3925888" y="32178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 rot="5400000">
            <a:off x="2874963" y="3170237"/>
            <a:ext cx="279400" cy="238125"/>
            <a:chOff x="1770" y="2952"/>
            <a:chExt cx="126" cy="96"/>
          </a:xfrm>
        </p:grpSpPr>
        <p:sp>
          <p:nvSpPr>
            <p:cNvPr id="48497" name="Line 50"/>
            <p:cNvSpPr>
              <a:spLocks noChangeShapeType="1"/>
            </p:cNvSpPr>
            <p:nvPr/>
          </p:nvSpPr>
          <p:spPr bwMode="auto">
            <a:xfrm>
              <a:off x="1770" y="3000"/>
              <a:ext cx="12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98" name="Line 51"/>
            <p:cNvSpPr>
              <a:spLocks noChangeShapeType="1"/>
            </p:cNvSpPr>
            <p:nvPr/>
          </p:nvSpPr>
          <p:spPr bwMode="auto">
            <a:xfrm>
              <a:off x="1896" y="2952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 rot="5400000">
            <a:off x="3703638" y="3144837"/>
            <a:ext cx="279400" cy="238125"/>
            <a:chOff x="1770" y="2952"/>
            <a:chExt cx="126" cy="96"/>
          </a:xfrm>
        </p:grpSpPr>
        <p:sp>
          <p:nvSpPr>
            <p:cNvPr id="48495" name="Line 50"/>
            <p:cNvSpPr>
              <a:spLocks noChangeShapeType="1"/>
            </p:cNvSpPr>
            <p:nvPr/>
          </p:nvSpPr>
          <p:spPr bwMode="auto">
            <a:xfrm>
              <a:off x="1770" y="3000"/>
              <a:ext cx="12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96" name="Line 51"/>
            <p:cNvSpPr>
              <a:spLocks noChangeShapeType="1"/>
            </p:cNvSpPr>
            <p:nvPr/>
          </p:nvSpPr>
          <p:spPr bwMode="auto">
            <a:xfrm>
              <a:off x="1896" y="2952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 rot="5400000">
            <a:off x="2570163" y="2001837"/>
            <a:ext cx="279400" cy="238125"/>
            <a:chOff x="1770" y="2952"/>
            <a:chExt cx="126" cy="96"/>
          </a:xfrm>
        </p:grpSpPr>
        <p:sp>
          <p:nvSpPr>
            <p:cNvPr id="48493" name="Line 50"/>
            <p:cNvSpPr>
              <a:spLocks noChangeShapeType="1"/>
            </p:cNvSpPr>
            <p:nvPr/>
          </p:nvSpPr>
          <p:spPr bwMode="auto">
            <a:xfrm>
              <a:off x="1770" y="3000"/>
              <a:ext cx="12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94" name="Line 51"/>
            <p:cNvSpPr>
              <a:spLocks noChangeShapeType="1"/>
            </p:cNvSpPr>
            <p:nvPr/>
          </p:nvSpPr>
          <p:spPr bwMode="auto">
            <a:xfrm>
              <a:off x="1896" y="2952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849" name="Text Box 25"/>
          <p:cNvSpPr txBox="1">
            <a:spLocks noChangeArrowheads="1"/>
          </p:cNvSpPr>
          <p:nvPr/>
        </p:nvSpPr>
        <p:spPr bwMode="auto">
          <a:xfrm>
            <a:off x="3429000" y="2971800"/>
            <a:ext cx="457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>
                <a:latin typeface="Arial" charset="0"/>
                <a:ea typeface="新細明體" charset="-120"/>
              </a:rPr>
              <a:t>a</a:t>
            </a:r>
            <a:r>
              <a:rPr kumimoji="1" lang="en-US" altLang="zh-TW" baseline="-25000">
                <a:latin typeface="Arial" charset="0"/>
                <a:ea typeface="新細明體" charset="-120"/>
              </a:rPr>
              <a:t>3</a:t>
            </a:r>
          </a:p>
        </p:txBody>
      </p:sp>
      <p:sp>
        <p:nvSpPr>
          <p:cNvPr id="717850" name="Text Box 26"/>
          <p:cNvSpPr txBox="1">
            <a:spLocks noChangeArrowheads="1"/>
          </p:cNvSpPr>
          <p:nvPr/>
        </p:nvSpPr>
        <p:spPr bwMode="auto">
          <a:xfrm>
            <a:off x="2590800" y="2971800"/>
            <a:ext cx="457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>
                <a:latin typeface="Arial" charset="0"/>
                <a:ea typeface="新細明體" charset="-120"/>
              </a:rPr>
              <a:t>a</a:t>
            </a:r>
            <a:r>
              <a:rPr kumimoji="1" lang="en-US" altLang="zh-TW" baseline="-25000">
                <a:latin typeface="Arial" charset="0"/>
                <a:ea typeface="新細明體" charset="-120"/>
              </a:rPr>
              <a:t>3</a:t>
            </a:r>
          </a:p>
        </p:txBody>
      </p:sp>
      <p:sp>
        <p:nvSpPr>
          <p:cNvPr id="717851" name="Text Box 27"/>
          <p:cNvSpPr txBox="1">
            <a:spLocks noChangeArrowheads="1"/>
          </p:cNvSpPr>
          <p:nvPr/>
        </p:nvSpPr>
        <p:spPr bwMode="auto">
          <a:xfrm>
            <a:off x="838200" y="2971800"/>
            <a:ext cx="457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>
                <a:latin typeface="Arial" charset="0"/>
                <a:ea typeface="新細明體" charset="-120"/>
              </a:rPr>
              <a:t>a</a:t>
            </a:r>
            <a:r>
              <a:rPr kumimoji="1" lang="en-US" altLang="zh-TW" baseline="-25000">
                <a:latin typeface="Arial" charset="0"/>
                <a:ea typeface="新細明體" charset="-120"/>
              </a:rPr>
              <a:t>2</a:t>
            </a:r>
          </a:p>
        </p:txBody>
      </p:sp>
      <p:sp>
        <p:nvSpPr>
          <p:cNvPr id="717860" name="Text Box 36"/>
          <p:cNvSpPr txBox="1">
            <a:spLocks noChangeArrowheads="1"/>
          </p:cNvSpPr>
          <p:nvPr/>
        </p:nvSpPr>
        <p:spPr bwMode="auto">
          <a:xfrm>
            <a:off x="1422400" y="4510088"/>
            <a:ext cx="2387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TW" sz="1800" b="1">
                <a:latin typeface="Arial" charset="0"/>
                <a:ea typeface="新細明體" charset="-120"/>
              </a:rPr>
              <a:t>Local Data Center</a:t>
            </a:r>
            <a:endParaRPr kumimoji="1" lang="en-US" sz="1800" b="1">
              <a:latin typeface="Arial" charset="0"/>
              <a:ea typeface="新細明體" charset="-120"/>
            </a:endParaRPr>
          </a:p>
        </p:txBody>
      </p:sp>
      <p:sp>
        <p:nvSpPr>
          <p:cNvPr id="717861" name="Line 37"/>
          <p:cNvSpPr>
            <a:spLocks noChangeShapeType="1"/>
          </p:cNvSpPr>
          <p:nvPr/>
        </p:nvSpPr>
        <p:spPr bwMode="auto">
          <a:xfrm flipV="1">
            <a:off x="2614613" y="203835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17862" name="AutoShape 38"/>
          <p:cNvSpPr>
            <a:spLocks noChangeArrowheads="1"/>
          </p:cNvSpPr>
          <p:nvPr/>
        </p:nvSpPr>
        <p:spPr bwMode="auto">
          <a:xfrm>
            <a:off x="1270000" y="1716088"/>
            <a:ext cx="2743200" cy="3222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sz="1800">
                <a:latin typeface="Arial" charset="0"/>
                <a:ea typeface="新細明體" charset="-120"/>
              </a:rPr>
              <a:t>Internet (INT)</a:t>
            </a:r>
          </a:p>
        </p:txBody>
      </p:sp>
      <p:sp>
        <p:nvSpPr>
          <p:cNvPr id="717863" name="Text Box 39"/>
          <p:cNvSpPr txBox="1">
            <a:spLocks noChangeArrowheads="1"/>
          </p:cNvSpPr>
          <p:nvPr/>
        </p:nvSpPr>
        <p:spPr bwMode="auto">
          <a:xfrm>
            <a:off x="965200" y="4205288"/>
            <a:ext cx="3048000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sz="1200">
                <a:latin typeface="Arial" charset="0"/>
                <a:ea typeface="新細明體" charset="-120"/>
              </a:rPr>
              <a:t>BR = Border Router, AR = Access Router</a:t>
            </a:r>
          </a:p>
        </p:txBody>
      </p:sp>
      <p:sp>
        <p:nvSpPr>
          <p:cNvPr id="717864" name="AutoShape 40"/>
          <p:cNvSpPr>
            <a:spLocks noChangeArrowheads="1"/>
          </p:cNvSpPr>
          <p:nvPr/>
        </p:nvSpPr>
        <p:spPr bwMode="auto">
          <a:xfrm>
            <a:off x="1219200" y="3349625"/>
            <a:ext cx="1228725" cy="70326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kumimoji="1" lang="en-US" sz="1800">
              <a:latin typeface="Arial" charset="0"/>
              <a:ea typeface="新細明體" charset="-120"/>
            </a:endParaRPr>
          </a:p>
        </p:txBody>
      </p:sp>
      <p:sp>
        <p:nvSpPr>
          <p:cNvPr id="717865" name="Line 41"/>
          <p:cNvSpPr>
            <a:spLocks noChangeShapeType="1"/>
          </p:cNvSpPr>
          <p:nvPr/>
        </p:nvSpPr>
        <p:spPr bwMode="auto">
          <a:xfrm>
            <a:off x="1368425" y="3217863"/>
            <a:ext cx="0" cy="131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66" name="Line 42"/>
          <p:cNvSpPr>
            <a:spLocks noChangeShapeType="1"/>
          </p:cNvSpPr>
          <p:nvPr/>
        </p:nvSpPr>
        <p:spPr bwMode="auto">
          <a:xfrm flipH="1">
            <a:off x="2219325" y="3214688"/>
            <a:ext cx="0" cy="134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67" name="Rectangle 43"/>
          <p:cNvSpPr>
            <a:spLocks noChangeArrowheads="1"/>
          </p:cNvSpPr>
          <p:nvPr/>
        </p:nvSpPr>
        <p:spPr bwMode="auto">
          <a:xfrm>
            <a:off x="1919288" y="3644900"/>
            <a:ext cx="379412" cy="3413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tIns="27432" rIns="45720" bIns="27432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en-US" sz="1800" i="1">
                <a:latin typeface="Arial" charset="0"/>
                <a:ea typeface="新細明體" charset="-120"/>
              </a:rPr>
              <a:t>fe</a:t>
            </a:r>
            <a:r>
              <a:rPr kumimoji="1" lang="en-US" sz="1800" baseline="-25000">
                <a:latin typeface="Arial" charset="0"/>
                <a:ea typeface="新細明體" charset="-120"/>
              </a:rPr>
              <a:t>2</a:t>
            </a:r>
          </a:p>
        </p:txBody>
      </p:sp>
      <p:sp>
        <p:nvSpPr>
          <p:cNvPr id="717868" name="Text Box 44"/>
          <p:cNvSpPr txBox="1">
            <a:spLocks noChangeArrowheads="1"/>
          </p:cNvSpPr>
          <p:nvPr/>
        </p:nvSpPr>
        <p:spPr bwMode="auto">
          <a:xfrm>
            <a:off x="1558925" y="3349625"/>
            <a:ext cx="533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sz="1800">
                <a:latin typeface="Arial" charset="0"/>
                <a:ea typeface="新細明體" charset="-120"/>
              </a:rPr>
              <a:t>FE</a:t>
            </a:r>
          </a:p>
        </p:txBody>
      </p:sp>
      <p:sp>
        <p:nvSpPr>
          <p:cNvPr id="717869" name="Rectangle 45"/>
          <p:cNvSpPr>
            <a:spLocks noChangeArrowheads="1"/>
          </p:cNvSpPr>
          <p:nvPr/>
        </p:nvSpPr>
        <p:spPr bwMode="auto">
          <a:xfrm>
            <a:off x="1406525" y="3644900"/>
            <a:ext cx="379413" cy="3413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tIns="27432" rIns="45720" bIns="27432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en-US" sz="1800" i="1">
                <a:latin typeface="Arial" charset="0"/>
                <a:ea typeface="新細明體" charset="-120"/>
              </a:rPr>
              <a:t>fe</a:t>
            </a:r>
            <a:r>
              <a:rPr kumimoji="1" lang="en-US" sz="1800" baseline="-25000">
                <a:latin typeface="Arial" charset="0"/>
                <a:ea typeface="新細明體" charset="-120"/>
              </a:rPr>
              <a:t>1</a:t>
            </a:r>
          </a:p>
        </p:txBody>
      </p:sp>
      <p:grpSp>
        <p:nvGrpSpPr>
          <p:cNvPr id="5" name="Group 49"/>
          <p:cNvGrpSpPr>
            <a:grpSpLocks/>
          </p:cNvGrpSpPr>
          <p:nvPr/>
        </p:nvGrpSpPr>
        <p:grpSpPr bwMode="auto">
          <a:xfrm rot="5400000">
            <a:off x="1096963" y="3114675"/>
            <a:ext cx="279400" cy="238125"/>
            <a:chOff x="1770" y="2952"/>
            <a:chExt cx="126" cy="96"/>
          </a:xfrm>
        </p:grpSpPr>
        <p:sp>
          <p:nvSpPr>
            <p:cNvPr id="48491" name="Line 50"/>
            <p:cNvSpPr>
              <a:spLocks noChangeShapeType="1"/>
            </p:cNvSpPr>
            <p:nvPr/>
          </p:nvSpPr>
          <p:spPr bwMode="auto">
            <a:xfrm>
              <a:off x="1770" y="3000"/>
              <a:ext cx="12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92" name="Line 51"/>
            <p:cNvSpPr>
              <a:spLocks noChangeShapeType="1"/>
            </p:cNvSpPr>
            <p:nvPr/>
          </p:nvSpPr>
          <p:spPr bwMode="auto">
            <a:xfrm>
              <a:off x="1896" y="2952"/>
              <a:ext cx="0" cy="9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49"/>
          <p:cNvGrpSpPr>
            <a:grpSpLocks/>
          </p:cNvGrpSpPr>
          <p:nvPr/>
        </p:nvGrpSpPr>
        <p:grpSpPr bwMode="auto">
          <a:xfrm rot="5400000">
            <a:off x="1925638" y="3114675"/>
            <a:ext cx="279400" cy="238125"/>
            <a:chOff x="1770" y="2952"/>
            <a:chExt cx="126" cy="96"/>
          </a:xfrm>
        </p:grpSpPr>
        <p:sp>
          <p:nvSpPr>
            <p:cNvPr id="48489" name="Line 50"/>
            <p:cNvSpPr>
              <a:spLocks noChangeShapeType="1"/>
            </p:cNvSpPr>
            <p:nvPr/>
          </p:nvSpPr>
          <p:spPr bwMode="auto">
            <a:xfrm>
              <a:off x="1770" y="3000"/>
              <a:ext cx="12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90" name="Line 51"/>
            <p:cNvSpPr>
              <a:spLocks noChangeShapeType="1"/>
            </p:cNvSpPr>
            <p:nvPr/>
          </p:nvSpPr>
          <p:spPr bwMode="auto">
            <a:xfrm>
              <a:off x="1896" y="2952"/>
              <a:ext cx="0" cy="9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1143000" y="2057400"/>
            <a:ext cx="1066800" cy="2076450"/>
            <a:chOff x="720" y="1572"/>
            <a:chExt cx="672" cy="1308"/>
          </a:xfrm>
        </p:grpSpPr>
        <p:sp>
          <p:nvSpPr>
            <p:cNvPr id="48486" name="Oval 53"/>
            <p:cNvSpPr>
              <a:spLocks noChangeArrowheads="1"/>
            </p:cNvSpPr>
            <p:nvPr/>
          </p:nvSpPr>
          <p:spPr bwMode="auto">
            <a:xfrm>
              <a:off x="816" y="2496"/>
              <a:ext cx="384" cy="38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8487" name="Line 54"/>
            <p:cNvSpPr>
              <a:spLocks noChangeShapeType="1"/>
            </p:cNvSpPr>
            <p:nvPr/>
          </p:nvSpPr>
          <p:spPr bwMode="auto">
            <a:xfrm flipV="1">
              <a:off x="1008" y="1833"/>
              <a:ext cx="0" cy="67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8488" name="Text Box 55"/>
            <p:cNvSpPr txBox="1">
              <a:spLocks noChangeArrowheads="1"/>
            </p:cNvSpPr>
            <p:nvPr/>
          </p:nvSpPr>
          <p:spPr bwMode="auto">
            <a:xfrm>
              <a:off x="720" y="1572"/>
              <a:ext cx="67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sz="1800" b="1">
                  <a:latin typeface="Arial" charset="0"/>
                  <a:ea typeface="新細明體" charset="-120"/>
                </a:rPr>
                <a:t>migrate</a:t>
              </a:r>
            </a:p>
          </p:txBody>
        </p:sp>
      </p:grpSp>
      <p:sp>
        <p:nvSpPr>
          <p:cNvPr id="48163" name="Rectangle 5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Migration algorithm overview</a:t>
            </a:r>
          </a:p>
        </p:txBody>
      </p:sp>
      <p:graphicFrame>
        <p:nvGraphicFramePr>
          <p:cNvPr id="717881" name="Group 57"/>
          <p:cNvGraphicFramePr>
            <a:graphicFrameLocks noGrp="1"/>
          </p:cNvGraphicFramePr>
          <p:nvPr/>
        </p:nvGraphicFramePr>
        <p:xfrm>
          <a:off x="4495800" y="1676400"/>
          <a:ext cx="4114800" cy="2932747"/>
        </p:xfrm>
        <a:graphic>
          <a:graphicData uri="http://schemas.openxmlformats.org/drawingml/2006/table">
            <a:tbl>
              <a:tblPr/>
              <a:tblGrid>
                <a:gridCol w="646113"/>
                <a:gridCol w="693737"/>
                <a:gridCol w="693738"/>
                <a:gridCol w="693737"/>
                <a:gridCol w="693738"/>
                <a:gridCol w="693737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BE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BE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INT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BE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BE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INT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)∩</a:t>
                      </a:r>
                      <a:b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</a:b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)∩</a:t>
                      </a:r>
                      <a:b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</a:b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</a:t>
                      </a: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)∩</a:t>
                      </a:r>
                      <a:b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</a:b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</a:t>
                      </a: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7949" name="Text Box 125"/>
          <p:cNvSpPr txBox="1">
            <a:spLocks noChangeArrowheads="1"/>
          </p:cNvSpPr>
          <p:nvPr/>
        </p:nvSpPr>
        <p:spPr bwMode="auto">
          <a:xfrm>
            <a:off x="6629400" y="2224088"/>
            <a:ext cx="533400" cy="1524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spcBef>
                <a:spcPct val="20000"/>
              </a:spcBef>
            </a:pPr>
            <a:r>
              <a:rPr kumimoji="1" lang="en-US" altLang="zh-TW" sz="1600">
                <a:ea typeface="新細明體" charset="-120"/>
              </a:rPr>
              <a:t>t(a</a:t>
            </a:r>
            <a:r>
              <a:rPr kumimoji="1" lang="en-US" altLang="zh-TW" sz="1600" baseline="-25000">
                <a:ea typeface="新細明體" charset="-120"/>
              </a:rPr>
              <a:t>3</a:t>
            </a:r>
            <a:r>
              <a:rPr kumimoji="1" lang="en-US" altLang="zh-TW" sz="1600">
                <a:ea typeface="新細明體" charset="-120"/>
              </a:rPr>
              <a:t>)</a:t>
            </a:r>
            <a:endParaRPr kumimoji="1" lang="en-US" sz="1600">
              <a:ea typeface="新細明體" charset="-120"/>
            </a:endParaRPr>
          </a:p>
        </p:txBody>
      </p:sp>
      <p:sp>
        <p:nvSpPr>
          <p:cNvPr id="717950" name="Text Box 126"/>
          <p:cNvSpPr txBox="1">
            <a:spLocks noChangeArrowheads="1"/>
          </p:cNvSpPr>
          <p:nvPr/>
        </p:nvSpPr>
        <p:spPr bwMode="auto">
          <a:xfrm>
            <a:off x="5181600" y="4281488"/>
            <a:ext cx="593725" cy="1524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spcBef>
                <a:spcPct val="20000"/>
              </a:spcBef>
            </a:pPr>
            <a:r>
              <a:rPr kumimoji="1" lang="en-US" altLang="zh-TW" sz="1400">
                <a:ea typeface="新細明體" charset="-120"/>
              </a:rPr>
              <a:t>t(a</a:t>
            </a:r>
            <a:r>
              <a:rPr kumimoji="1" lang="en-US" altLang="zh-TW" sz="1400" baseline="-25000">
                <a:ea typeface="新細明體" charset="-120"/>
              </a:rPr>
              <a:t>1</a:t>
            </a:r>
            <a:r>
              <a:rPr kumimoji="1" lang="en-US" altLang="zh-TW" sz="1400">
                <a:ea typeface="新細明體" charset="-120"/>
              </a:rPr>
              <a:t>)∩</a:t>
            </a:r>
            <a:br>
              <a:rPr kumimoji="1" lang="en-US" altLang="zh-TW" sz="1400">
                <a:ea typeface="新細明體" charset="-120"/>
              </a:rPr>
            </a:br>
            <a:r>
              <a:rPr kumimoji="1" lang="en-US" altLang="zh-TW" sz="1400">
                <a:ea typeface="新細明體" charset="-120"/>
              </a:rPr>
              <a:t>t(a</a:t>
            </a:r>
            <a:r>
              <a:rPr kumimoji="1" lang="en-US" altLang="zh-TW" sz="1400" baseline="-25000">
                <a:ea typeface="新細明體" charset="-120"/>
              </a:rPr>
              <a:t>2</a:t>
            </a:r>
            <a:r>
              <a:rPr kumimoji="1" lang="en-US" altLang="zh-TW" sz="1400">
                <a:ea typeface="新細明體" charset="-120"/>
              </a:rPr>
              <a:t>)</a:t>
            </a:r>
            <a:endParaRPr kumimoji="1" lang="en-US" sz="1400">
              <a:ea typeface="新細明體" charset="-120"/>
            </a:endParaRPr>
          </a:p>
        </p:txBody>
      </p:sp>
      <p:sp>
        <p:nvSpPr>
          <p:cNvPr id="717951" name="Text Box 127"/>
          <p:cNvSpPr txBox="1">
            <a:spLocks noChangeArrowheads="1"/>
          </p:cNvSpPr>
          <p:nvPr/>
        </p:nvSpPr>
        <p:spPr bwMode="auto">
          <a:xfrm>
            <a:off x="7315200" y="2224088"/>
            <a:ext cx="533400" cy="1524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spcBef>
                <a:spcPct val="20000"/>
              </a:spcBef>
            </a:pPr>
            <a:r>
              <a:rPr kumimoji="1" lang="en-US" altLang="zh-TW" sz="1600">
                <a:ea typeface="新細明體" charset="-120"/>
              </a:rPr>
              <a:t>t(a</a:t>
            </a:r>
            <a:r>
              <a:rPr kumimoji="1" lang="en-US" altLang="zh-TW" sz="1600" baseline="-25000">
                <a:ea typeface="新細明體" charset="-120"/>
              </a:rPr>
              <a:t>3</a:t>
            </a:r>
            <a:r>
              <a:rPr kumimoji="1" lang="en-US" altLang="zh-TW" sz="1600">
                <a:ea typeface="新細明體" charset="-120"/>
              </a:rPr>
              <a:t>)</a:t>
            </a:r>
            <a:endParaRPr kumimoji="1" lang="en-US" sz="1600">
              <a:ea typeface="新細明體" charset="-120"/>
            </a:endParaRPr>
          </a:p>
        </p:txBody>
      </p:sp>
      <p:graphicFrame>
        <p:nvGraphicFramePr>
          <p:cNvPr id="717952" name="Group 128"/>
          <p:cNvGraphicFramePr>
            <a:graphicFrameLocks noGrp="1"/>
          </p:cNvGraphicFramePr>
          <p:nvPr/>
        </p:nvGraphicFramePr>
        <p:xfrm>
          <a:off x="4495800" y="1676400"/>
          <a:ext cx="4114800" cy="2932747"/>
        </p:xfrm>
        <a:graphic>
          <a:graphicData uri="http://schemas.openxmlformats.org/drawingml/2006/table">
            <a:tbl>
              <a:tblPr/>
              <a:tblGrid>
                <a:gridCol w="646113"/>
                <a:gridCol w="693737"/>
                <a:gridCol w="693738"/>
                <a:gridCol w="693737"/>
                <a:gridCol w="693738"/>
                <a:gridCol w="693737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BE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BE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INT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</a:t>
                      </a: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BE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BE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INT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∩</a:t>
                      </a:r>
                      <a:b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</a:b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∩</a:t>
                      </a:r>
                      <a:b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</a:b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∩</a:t>
                      </a:r>
                      <a:b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</a:b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8020" name="Text Box 196"/>
          <p:cNvSpPr txBox="1">
            <a:spLocks noChangeArrowheads="1"/>
          </p:cNvSpPr>
          <p:nvPr/>
        </p:nvSpPr>
        <p:spPr bwMode="auto">
          <a:xfrm>
            <a:off x="6629400" y="2224088"/>
            <a:ext cx="533400" cy="1524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spcBef>
                <a:spcPct val="20000"/>
              </a:spcBef>
            </a:pPr>
            <a:r>
              <a:rPr kumimoji="1" lang="en-US" altLang="zh-TW" sz="1600">
                <a:ea typeface="新細明體" charset="-120"/>
              </a:rPr>
              <a:t>a</a:t>
            </a:r>
            <a:r>
              <a:rPr kumimoji="1" lang="en-US" altLang="zh-TW" sz="1600" baseline="-25000">
                <a:ea typeface="新細明體" charset="-120"/>
              </a:rPr>
              <a:t>3</a:t>
            </a:r>
            <a:endParaRPr kumimoji="1" lang="en-US" sz="1600">
              <a:ea typeface="新細明體" charset="-120"/>
            </a:endParaRPr>
          </a:p>
        </p:txBody>
      </p:sp>
      <p:sp>
        <p:nvSpPr>
          <p:cNvPr id="718021" name="Text Box 197"/>
          <p:cNvSpPr txBox="1">
            <a:spLocks noChangeArrowheads="1"/>
          </p:cNvSpPr>
          <p:nvPr/>
        </p:nvSpPr>
        <p:spPr bwMode="auto">
          <a:xfrm>
            <a:off x="5181600" y="4281488"/>
            <a:ext cx="593725" cy="1524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spcBef>
                <a:spcPct val="20000"/>
              </a:spcBef>
            </a:pPr>
            <a:r>
              <a:rPr kumimoji="1" lang="en-US" altLang="zh-TW" sz="1400">
                <a:ea typeface="新細明體" charset="-120"/>
              </a:rPr>
              <a:t>a</a:t>
            </a:r>
            <a:r>
              <a:rPr kumimoji="1" lang="en-US" altLang="zh-TW" sz="1400" baseline="-25000">
                <a:ea typeface="新細明體" charset="-120"/>
              </a:rPr>
              <a:t>1</a:t>
            </a:r>
            <a:r>
              <a:rPr kumimoji="1" lang="en-US" altLang="zh-TW" sz="1400">
                <a:ea typeface="新細明體" charset="-120"/>
              </a:rPr>
              <a:t>∩</a:t>
            </a:r>
            <a:br>
              <a:rPr kumimoji="1" lang="en-US" altLang="zh-TW" sz="1400">
                <a:ea typeface="新細明體" charset="-120"/>
              </a:rPr>
            </a:br>
            <a:r>
              <a:rPr kumimoji="1" lang="en-US" altLang="zh-TW" sz="1400">
                <a:ea typeface="新細明體" charset="-120"/>
              </a:rPr>
              <a:t>a</a:t>
            </a:r>
            <a:r>
              <a:rPr kumimoji="1" lang="en-US" altLang="zh-TW" sz="1400" baseline="-25000">
                <a:ea typeface="新細明體" charset="-120"/>
              </a:rPr>
              <a:t>2</a:t>
            </a:r>
            <a:endParaRPr kumimoji="1" lang="en-US" sz="1400">
              <a:ea typeface="新細明體" charset="-120"/>
            </a:endParaRPr>
          </a:p>
        </p:txBody>
      </p:sp>
      <p:sp>
        <p:nvSpPr>
          <p:cNvPr id="718022" name="Text Box 198"/>
          <p:cNvSpPr txBox="1">
            <a:spLocks noChangeArrowheads="1"/>
          </p:cNvSpPr>
          <p:nvPr/>
        </p:nvSpPr>
        <p:spPr bwMode="auto">
          <a:xfrm>
            <a:off x="7315200" y="2224088"/>
            <a:ext cx="533400" cy="1524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spcBef>
                <a:spcPct val="20000"/>
              </a:spcBef>
            </a:pPr>
            <a:r>
              <a:rPr kumimoji="1" lang="en-US" altLang="zh-TW" sz="1600">
                <a:ea typeface="新細明體" charset="-120"/>
              </a:rPr>
              <a:t>a</a:t>
            </a:r>
            <a:r>
              <a:rPr kumimoji="1" lang="en-US" altLang="zh-TW" sz="1600" baseline="-25000">
                <a:ea typeface="新細明體" charset="-120"/>
              </a:rPr>
              <a:t>3</a:t>
            </a:r>
            <a:endParaRPr kumimoji="1" lang="en-US" sz="1600">
              <a:ea typeface="新細明體" charset="-120"/>
            </a:endParaRPr>
          </a:p>
        </p:txBody>
      </p:sp>
      <p:graphicFrame>
        <p:nvGraphicFramePr>
          <p:cNvPr id="718023" name="Group 199"/>
          <p:cNvGraphicFramePr>
            <a:graphicFrameLocks noGrp="1"/>
          </p:cNvGraphicFramePr>
          <p:nvPr/>
        </p:nvGraphicFramePr>
        <p:xfrm>
          <a:off x="4495800" y="1676400"/>
          <a:ext cx="4114800" cy="2930526"/>
        </p:xfrm>
        <a:graphic>
          <a:graphicData uri="http://schemas.openxmlformats.org/drawingml/2006/table">
            <a:tbl>
              <a:tblPr/>
              <a:tblGrid>
                <a:gridCol w="646113"/>
                <a:gridCol w="693737"/>
                <a:gridCol w="693738"/>
                <a:gridCol w="693737"/>
                <a:gridCol w="693738"/>
                <a:gridCol w="693737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BE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BE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INT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BE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BE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INT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18091" name="Freeform 267"/>
          <p:cNvSpPr>
            <a:spLocks/>
          </p:cNvSpPr>
          <p:nvPr/>
        </p:nvSpPr>
        <p:spPr bwMode="auto">
          <a:xfrm>
            <a:off x="2133600" y="1905000"/>
            <a:ext cx="406400" cy="1447800"/>
          </a:xfrm>
          <a:custGeom>
            <a:avLst/>
            <a:gdLst>
              <a:gd name="T0" fmla="*/ 2147483647 w 256"/>
              <a:gd name="T1" fmla="*/ 0 h 912"/>
              <a:gd name="T2" fmla="*/ 2147483647 w 256"/>
              <a:gd name="T3" fmla="*/ 2147483647 h 912"/>
              <a:gd name="T4" fmla="*/ 2147483647 w 256"/>
              <a:gd name="T5" fmla="*/ 2147483647 h 912"/>
              <a:gd name="T6" fmla="*/ 2147483647 w 256"/>
              <a:gd name="T7" fmla="*/ 2147483647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256"/>
              <a:gd name="T13" fmla="*/ 0 h 912"/>
              <a:gd name="T14" fmla="*/ 256 w 256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6" h="912">
                <a:moveTo>
                  <a:pt x="224" y="0"/>
                </a:moveTo>
                <a:cubicBezTo>
                  <a:pt x="240" y="168"/>
                  <a:pt x="256" y="336"/>
                  <a:pt x="224" y="432"/>
                </a:cubicBezTo>
                <a:cubicBezTo>
                  <a:pt x="192" y="528"/>
                  <a:pt x="64" y="496"/>
                  <a:pt x="32" y="576"/>
                </a:cubicBezTo>
                <a:cubicBezTo>
                  <a:pt x="0" y="656"/>
                  <a:pt x="16" y="784"/>
                  <a:pt x="32" y="912"/>
                </a:cubicBezTo>
              </a:path>
            </a:pathLst>
          </a:custGeom>
          <a:noFill/>
          <a:ln w="57150" cap="flat" cmpd="sng">
            <a:solidFill>
              <a:srgbClr val="96969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718092" name="Group 268"/>
          <p:cNvGraphicFramePr>
            <a:graphicFrameLocks noGrp="1"/>
          </p:cNvGraphicFramePr>
          <p:nvPr/>
        </p:nvGraphicFramePr>
        <p:xfrm>
          <a:off x="4495800" y="1676400"/>
          <a:ext cx="4114800" cy="2932747"/>
        </p:xfrm>
        <a:graphic>
          <a:graphicData uri="http://schemas.openxmlformats.org/drawingml/2006/table">
            <a:tbl>
              <a:tblPr/>
              <a:tblGrid>
                <a:gridCol w="646113"/>
                <a:gridCol w="693737"/>
                <a:gridCol w="693738"/>
                <a:gridCol w="693737"/>
                <a:gridCol w="693738"/>
                <a:gridCol w="693737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BE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BE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INT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BE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BE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INT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∩</a:t>
                      </a:r>
                      <a:b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</a:b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∩</a:t>
                      </a:r>
                      <a:b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</a:b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8160" name="AutoShape 336"/>
          <p:cNvSpPr>
            <a:spLocks noChangeArrowheads="1"/>
          </p:cNvSpPr>
          <p:nvPr/>
        </p:nvSpPr>
        <p:spPr bwMode="auto">
          <a:xfrm>
            <a:off x="5029200" y="2971800"/>
            <a:ext cx="1600200" cy="1752600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CC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161" name="Text Box 337"/>
          <p:cNvSpPr txBox="1">
            <a:spLocks noChangeArrowheads="1"/>
          </p:cNvSpPr>
          <p:nvPr/>
        </p:nvSpPr>
        <p:spPr bwMode="auto">
          <a:xfrm>
            <a:off x="1905000" y="5181600"/>
            <a:ext cx="7315200" cy="156966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Extract common ACLs and place them in new setting. 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Edge-cut-set between source and destination entities.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Avoid  unnecessary wide-area communication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Symbolic representation for scalability </a:t>
            </a:r>
            <a:endParaRPr lang="en-US" sz="2400" baseline="-25000" dirty="0">
              <a:solidFill>
                <a:srgbClr val="CC3300"/>
              </a:solidFill>
            </a:endParaRPr>
          </a:p>
        </p:txBody>
      </p:sp>
      <p:sp>
        <p:nvSpPr>
          <p:cNvPr id="718162" name="Line 338"/>
          <p:cNvSpPr>
            <a:spLocks noChangeShapeType="1"/>
          </p:cNvSpPr>
          <p:nvPr/>
        </p:nvSpPr>
        <p:spPr bwMode="auto">
          <a:xfrm>
            <a:off x="6858000" y="46482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8163" name="Text Box 339"/>
          <p:cNvSpPr txBox="1">
            <a:spLocks noChangeArrowheads="1"/>
          </p:cNvSpPr>
          <p:nvPr/>
        </p:nvSpPr>
        <p:spPr bwMode="auto">
          <a:xfrm>
            <a:off x="4343400" y="1676400"/>
            <a:ext cx="1219200" cy="396875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Entities:</a:t>
            </a:r>
          </a:p>
        </p:txBody>
      </p:sp>
      <p:grpSp>
        <p:nvGrpSpPr>
          <p:cNvPr id="8" name="Group 340"/>
          <p:cNvGrpSpPr>
            <a:grpSpLocks/>
          </p:cNvGrpSpPr>
          <p:nvPr/>
        </p:nvGrpSpPr>
        <p:grpSpPr bwMode="auto">
          <a:xfrm>
            <a:off x="990600" y="1219200"/>
            <a:ext cx="3276600" cy="3652838"/>
            <a:chOff x="-1840" y="1722"/>
            <a:chExt cx="2064" cy="2301"/>
          </a:xfrm>
        </p:grpSpPr>
        <p:pic>
          <p:nvPicPr>
            <p:cNvPr id="48460" name="Picture 341"/>
            <p:cNvPicPr>
              <a:picLocks noChangeArrowheads="1"/>
            </p:cNvPicPr>
            <p:nvPr/>
          </p:nvPicPr>
          <p:blipFill>
            <a:blip r:embed="rId4" cstate="print">
              <a:lum bright="18000" contrast="-2000"/>
            </a:blip>
            <a:srcRect/>
            <a:stretch>
              <a:fillRect/>
            </a:stretch>
          </p:blipFill>
          <p:spPr bwMode="auto">
            <a:xfrm>
              <a:off x="-1840" y="2499"/>
              <a:ext cx="2064" cy="1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461" name="AutoShape 342"/>
            <p:cNvSpPr>
              <a:spLocks noChangeArrowheads="1"/>
            </p:cNvSpPr>
            <p:nvPr/>
          </p:nvSpPr>
          <p:spPr bwMode="auto">
            <a:xfrm>
              <a:off x="-214" y="3363"/>
              <a:ext cx="384" cy="288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sz="1800">
                  <a:latin typeface="Arial" charset="0"/>
                  <a:ea typeface="新細明體" charset="-120"/>
                </a:rPr>
                <a:t>BE</a:t>
              </a:r>
              <a:r>
                <a:rPr kumimoji="1" lang="en-US" sz="1800" baseline="-25000">
                  <a:latin typeface="Arial" charset="0"/>
                  <a:ea typeface="新細明體" charset="-120"/>
                </a:rPr>
                <a:t>2</a:t>
              </a:r>
            </a:p>
          </p:txBody>
        </p:sp>
        <p:sp>
          <p:nvSpPr>
            <p:cNvPr id="48462" name="Oval 343"/>
            <p:cNvSpPr>
              <a:spLocks noChangeArrowheads="1"/>
            </p:cNvSpPr>
            <p:nvPr/>
          </p:nvSpPr>
          <p:spPr bwMode="auto">
            <a:xfrm>
              <a:off x="-963" y="2525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TW" sz="1800">
                  <a:latin typeface="Arial" charset="0"/>
                  <a:ea typeface="新細明體" charset="-120"/>
                </a:rPr>
                <a:t>R</a:t>
              </a:r>
            </a:p>
          </p:txBody>
        </p:sp>
        <p:sp>
          <p:nvSpPr>
            <p:cNvPr id="48463" name="Oval 344"/>
            <p:cNvSpPr>
              <a:spLocks noChangeArrowheads="1"/>
            </p:cNvSpPr>
            <p:nvPr/>
          </p:nvSpPr>
          <p:spPr bwMode="auto">
            <a:xfrm>
              <a:off x="-1747" y="2898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TW" sz="1800">
                  <a:latin typeface="Arial" charset="0"/>
                  <a:ea typeface="新細明體" charset="-120"/>
                </a:rPr>
                <a:t>R</a:t>
              </a:r>
            </a:p>
          </p:txBody>
        </p:sp>
        <p:sp>
          <p:nvSpPr>
            <p:cNvPr id="48464" name="Oval 345"/>
            <p:cNvSpPr>
              <a:spLocks noChangeArrowheads="1"/>
            </p:cNvSpPr>
            <p:nvPr/>
          </p:nvSpPr>
          <p:spPr bwMode="auto">
            <a:xfrm>
              <a:off x="-1203" y="2898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TW" sz="1800">
                  <a:latin typeface="Arial" charset="0"/>
                  <a:ea typeface="新細明體" charset="-120"/>
                </a:rPr>
                <a:t>R</a:t>
              </a:r>
            </a:p>
          </p:txBody>
        </p:sp>
        <p:sp>
          <p:nvSpPr>
            <p:cNvPr id="48465" name="Oval 346"/>
            <p:cNvSpPr>
              <a:spLocks noChangeArrowheads="1"/>
            </p:cNvSpPr>
            <p:nvPr/>
          </p:nvSpPr>
          <p:spPr bwMode="auto">
            <a:xfrm>
              <a:off x="-659" y="2898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TW" sz="1800">
                  <a:latin typeface="Arial" charset="0"/>
                  <a:ea typeface="新細明體" charset="-120"/>
                </a:rPr>
                <a:t>R</a:t>
              </a:r>
            </a:p>
          </p:txBody>
        </p:sp>
        <p:sp>
          <p:nvSpPr>
            <p:cNvPr id="48466" name="Oval 347"/>
            <p:cNvSpPr>
              <a:spLocks noChangeArrowheads="1"/>
            </p:cNvSpPr>
            <p:nvPr/>
          </p:nvSpPr>
          <p:spPr bwMode="auto">
            <a:xfrm>
              <a:off x="-160" y="2898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TW" sz="1800">
                  <a:latin typeface="Arial" charset="0"/>
                  <a:ea typeface="新細明體" charset="-120"/>
                </a:rPr>
                <a:t>R</a:t>
              </a:r>
            </a:p>
          </p:txBody>
        </p:sp>
        <p:cxnSp>
          <p:nvCxnSpPr>
            <p:cNvPr id="48467" name="AutoShape 348"/>
            <p:cNvCxnSpPr>
              <a:cxnSpLocks noChangeShapeType="1"/>
              <a:stCxn id="48462" idx="4"/>
              <a:endCxn id="48463" idx="7"/>
            </p:cNvCxnSpPr>
            <p:nvPr/>
          </p:nvCxnSpPr>
          <p:spPr bwMode="auto">
            <a:xfrm flipH="1">
              <a:off x="-1553" y="2752"/>
              <a:ext cx="704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8468" name="AutoShape 349"/>
            <p:cNvCxnSpPr>
              <a:cxnSpLocks noChangeShapeType="1"/>
              <a:stCxn id="48462" idx="4"/>
              <a:endCxn id="48464" idx="0"/>
            </p:cNvCxnSpPr>
            <p:nvPr/>
          </p:nvCxnSpPr>
          <p:spPr bwMode="auto">
            <a:xfrm flipH="1">
              <a:off x="-1089" y="2752"/>
              <a:ext cx="240" cy="1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8469" name="AutoShape 350"/>
            <p:cNvCxnSpPr>
              <a:cxnSpLocks noChangeShapeType="1"/>
              <a:stCxn id="48462" idx="4"/>
              <a:endCxn id="48465" idx="0"/>
            </p:cNvCxnSpPr>
            <p:nvPr/>
          </p:nvCxnSpPr>
          <p:spPr bwMode="auto">
            <a:xfrm>
              <a:off x="-849" y="2752"/>
              <a:ext cx="304" cy="1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8470" name="AutoShape 351"/>
            <p:cNvCxnSpPr>
              <a:cxnSpLocks noChangeShapeType="1"/>
              <a:stCxn id="48462" idx="4"/>
              <a:endCxn id="48466" idx="1"/>
            </p:cNvCxnSpPr>
            <p:nvPr/>
          </p:nvCxnSpPr>
          <p:spPr bwMode="auto">
            <a:xfrm>
              <a:off x="-849" y="2752"/>
              <a:ext cx="722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8471" name="AutoShape 352"/>
            <p:cNvSpPr>
              <a:spLocks noChangeArrowheads="1"/>
            </p:cNvSpPr>
            <p:nvPr/>
          </p:nvSpPr>
          <p:spPr bwMode="auto">
            <a:xfrm>
              <a:off x="-784" y="3352"/>
              <a:ext cx="385" cy="299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sz="1800">
                  <a:latin typeface="Arial" charset="0"/>
                  <a:ea typeface="新細明體" charset="-120"/>
                </a:rPr>
                <a:t>BE</a:t>
              </a:r>
              <a:r>
                <a:rPr kumimoji="1" lang="en-US" sz="1800" baseline="-25000">
                  <a:latin typeface="Arial" charset="0"/>
                  <a:ea typeface="新細明體" charset="-120"/>
                </a:rPr>
                <a:t>1</a:t>
              </a:r>
            </a:p>
          </p:txBody>
        </p:sp>
        <p:sp>
          <p:nvSpPr>
            <p:cNvPr id="48472" name="Line 353"/>
            <p:cNvSpPr>
              <a:spLocks noChangeShapeType="1"/>
            </p:cNvSpPr>
            <p:nvPr/>
          </p:nvSpPr>
          <p:spPr bwMode="auto">
            <a:xfrm>
              <a:off x="-567" y="31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73" name="Line 354"/>
            <p:cNvSpPr>
              <a:spLocks noChangeShapeType="1"/>
            </p:cNvSpPr>
            <p:nvPr/>
          </p:nvSpPr>
          <p:spPr bwMode="auto">
            <a:xfrm>
              <a:off x="-23" y="31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74" name="Line 355"/>
            <p:cNvSpPr>
              <a:spLocks noChangeShapeType="1"/>
            </p:cNvSpPr>
            <p:nvPr/>
          </p:nvSpPr>
          <p:spPr bwMode="auto">
            <a:xfrm flipV="1">
              <a:off x="-849" y="238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8475" name="AutoShape 356"/>
            <p:cNvSpPr>
              <a:spLocks noChangeArrowheads="1"/>
            </p:cNvSpPr>
            <p:nvPr/>
          </p:nvSpPr>
          <p:spPr bwMode="auto">
            <a:xfrm>
              <a:off x="-1680" y="2163"/>
              <a:ext cx="1728" cy="20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sz="1800">
                  <a:latin typeface="Arial" charset="0"/>
                  <a:ea typeface="新細明體" charset="-120"/>
                </a:rPr>
                <a:t>Internet (INT)</a:t>
              </a:r>
            </a:p>
          </p:txBody>
        </p:sp>
        <p:sp>
          <p:nvSpPr>
            <p:cNvPr id="48476" name="AutoShape 357"/>
            <p:cNvSpPr>
              <a:spLocks noChangeArrowheads="1"/>
            </p:cNvSpPr>
            <p:nvPr/>
          </p:nvSpPr>
          <p:spPr bwMode="auto">
            <a:xfrm>
              <a:off x="-1728" y="3208"/>
              <a:ext cx="774" cy="443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kumimoji="1" lang="en-US" sz="1800">
                <a:latin typeface="Arial" charset="0"/>
                <a:ea typeface="新細明體" charset="-120"/>
              </a:endParaRPr>
            </a:p>
          </p:txBody>
        </p:sp>
        <p:sp>
          <p:nvSpPr>
            <p:cNvPr id="48477" name="Line 358"/>
            <p:cNvSpPr>
              <a:spLocks noChangeShapeType="1"/>
            </p:cNvSpPr>
            <p:nvPr/>
          </p:nvSpPr>
          <p:spPr bwMode="auto">
            <a:xfrm>
              <a:off x="-1634" y="3125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78" name="Line 359"/>
            <p:cNvSpPr>
              <a:spLocks noChangeShapeType="1"/>
            </p:cNvSpPr>
            <p:nvPr/>
          </p:nvSpPr>
          <p:spPr bwMode="auto">
            <a:xfrm flipH="1">
              <a:off x="-1098" y="3123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79" name="Rectangle 360"/>
            <p:cNvSpPr>
              <a:spLocks noChangeArrowheads="1"/>
            </p:cNvSpPr>
            <p:nvPr/>
          </p:nvSpPr>
          <p:spPr bwMode="auto">
            <a:xfrm>
              <a:off x="-1287" y="3394"/>
              <a:ext cx="239" cy="2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27432" rIns="45720" bIns="27432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1" lang="en-US" sz="1800" i="1">
                  <a:latin typeface="Arial" charset="0"/>
                  <a:ea typeface="新細明體" charset="-120"/>
                </a:rPr>
                <a:t>fe</a:t>
              </a:r>
              <a:r>
                <a:rPr kumimoji="1" lang="en-US" sz="1800" baseline="-25000">
                  <a:latin typeface="Arial" charset="0"/>
                  <a:ea typeface="新細明體" charset="-120"/>
                </a:rPr>
                <a:t>2</a:t>
              </a:r>
            </a:p>
          </p:txBody>
        </p:sp>
        <p:sp>
          <p:nvSpPr>
            <p:cNvPr id="48480" name="Text Box 361"/>
            <p:cNvSpPr txBox="1">
              <a:spLocks noChangeArrowheads="1"/>
            </p:cNvSpPr>
            <p:nvPr/>
          </p:nvSpPr>
          <p:spPr bwMode="auto">
            <a:xfrm>
              <a:off x="-1514" y="320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sz="1800">
                  <a:latin typeface="Arial" charset="0"/>
                  <a:ea typeface="新細明體" charset="-120"/>
                </a:rPr>
                <a:t>FE</a:t>
              </a:r>
            </a:p>
          </p:txBody>
        </p:sp>
        <p:pic>
          <p:nvPicPr>
            <p:cNvPr id="48481" name="Picture 36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1488" y="1722"/>
              <a:ext cx="1392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482" name="Text Box 363"/>
            <p:cNvSpPr txBox="1">
              <a:spLocks noChangeArrowheads="1"/>
            </p:cNvSpPr>
            <p:nvPr/>
          </p:nvSpPr>
          <p:spPr bwMode="auto">
            <a:xfrm>
              <a:off x="-1200" y="1776"/>
              <a:ext cx="6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TW" sz="1800" b="1" i="1">
                  <a:latin typeface="Arial" charset="0"/>
                  <a:ea typeface="新細明體" charset="-120"/>
                </a:rPr>
                <a:t>Cloud</a:t>
              </a:r>
            </a:p>
          </p:txBody>
        </p:sp>
        <p:sp>
          <p:nvSpPr>
            <p:cNvPr id="48483" name="Line 364"/>
            <p:cNvSpPr>
              <a:spLocks noChangeShapeType="1"/>
            </p:cNvSpPr>
            <p:nvPr/>
          </p:nvSpPr>
          <p:spPr bwMode="auto">
            <a:xfrm>
              <a:off x="-864" y="2064"/>
              <a:ext cx="0" cy="1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8484" name="Rectangle 365"/>
            <p:cNvSpPr>
              <a:spLocks noChangeArrowheads="1"/>
            </p:cNvSpPr>
            <p:nvPr/>
          </p:nvSpPr>
          <p:spPr bwMode="auto">
            <a:xfrm>
              <a:off x="-1295" y="1795"/>
              <a:ext cx="239" cy="2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27432" rIns="45720" bIns="27432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1" lang="en-US" sz="1800" i="1">
                  <a:latin typeface="Arial" charset="0"/>
                  <a:ea typeface="新細明體" charset="-120"/>
                </a:rPr>
                <a:t>fe</a:t>
              </a:r>
              <a:r>
                <a:rPr kumimoji="1" lang="en-US" sz="1800" baseline="-25000">
                  <a:latin typeface="Arial" charset="0"/>
                  <a:ea typeface="新細明體" charset="-120"/>
                </a:rPr>
                <a:t>1</a:t>
              </a:r>
            </a:p>
          </p:txBody>
        </p:sp>
        <p:sp>
          <p:nvSpPr>
            <p:cNvPr id="48485" name="Text Box 366"/>
            <p:cNvSpPr txBox="1">
              <a:spLocks noChangeArrowheads="1"/>
            </p:cNvSpPr>
            <p:nvPr/>
          </p:nvSpPr>
          <p:spPr bwMode="auto">
            <a:xfrm>
              <a:off x="-1584" y="3792"/>
              <a:ext cx="150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TW" sz="1800" b="1">
                  <a:latin typeface="Arial" charset="0"/>
                  <a:ea typeface="新細明體" charset="-120"/>
                </a:rPr>
                <a:t>Local Data Center</a:t>
              </a:r>
              <a:endParaRPr kumimoji="1" lang="en-US" sz="1800" b="1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718191" name="Freeform 367"/>
          <p:cNvSpPr>
            <a:spLocks/>
          </p:cNvSpPr>
          <p:nvPr/>
        </p:nvSpPr>
        <p:spPr bwMode="auto">
          <a:xfrm>
            <a:off x="1219200" y="4953000"/>
            <a:ext cx="762000" cy="990600"/>
          </a:xfrm>
          <a:custGeom>
            <a:avLst/>
            <a:gdLst>
              <a:gd name="T0" fmla="*/ 2147483647 w 480"/>
              <a:gd name="T1" fmla="*/ 2147483647 h 624"/>
              <a:gd name="T2" fmla="*/ 0 w 480"/>
              <a:gd name="T3" fmla="*/ 2147483647 h 624"/>
              <a:gd name="T4" fmla="*/ 0 w 480"/>
              <a:gd name="T5" fmla="*/ 0 h 624"/>
              <a:gd name="T6" fmla="*/ 0 60000 65536"/>
              <a:gd name="T7" fmla="*/ 0 60000 65536"/>
              <a:gd name="T8" fmla="*/ 0 60000 65536"/>
              <a:gd name="T9" fmla="*/ 0 w 480"/>
              <a:gd name="T10" fmla="*/ 0 h 624"/>
              <a:gd name="T11" fmla="*/ 480 w 480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624">
                <a:moveTo>
                  <a:pt x="480" y="624"/>
                </a:moveTo>
                <a:lnTo>
                  <a:pt x="0" y="624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718260" name="Group 436"/>
          <p:cNvGraphicFramePr>
            <a:graphicFrameLocks noGrp="1"/>
          </p:cNvGraphicFramePr>
          <p:nvPr/>
        </p:nvGraphicFramePr>
        <p:xfrm>
          <a:off x="4495800" y="1676400"/>
          <a:ext cx="4114800" cy="2932747"/>
        </p:xfrm>
        <a:graphic>
          <a:graphicData uri="http://schemas.openxmlformats.org/drawingml/2006/table">
            <a:tbl>
              <a:tblPr/>
              <a:tblGrid>
                <a:gridCol w="646113"/>
                <a:gridCol w="693737"/>
                <a:gridCol w="693738"/>
                <a:gridCol w="693737"/>
                <a:gridCol w="693738"/>
                <a:gridCol w="693737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fe</a:t>
                      </a:r>
                      <a:r>
                        <a:rPr kumimoji="0" lang="en-US" altLang="zh-TW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BE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BE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INT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BE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BE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INT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)∩</a:t>
                      </a:r>
                      <a:b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</a:b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)∩</a:t>
                      </a:r>
                      <a:b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</a:b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)∩</a:t>
                      </a:r>
                      <a:b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</a:b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</a:t>
                      </a: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)∩</a:t>
                      </a:r>
                      <a:b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</a:b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</a:t>
                      </a: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8328" name="AutoShape 504"/>
          <p:cNvSpPr>
            <a:spLocks noChangeArrowheads="1"/>
          </p:cNvSpPr>
          <p:nvPr/>
        </p:nvSpPr>
        <p:spPr bwMode="auto">
          <a:xfrm>
            <a:off x="5105400" y="4038600"/>
            <a:ext cx="1524000" cy="609600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CC33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858" name="Text Box 34"/>
          <p:cNvSpPr txBox="1">
            <a:spLocks noChangeArrowheads="1"/>
          </p:cNvSpPr>
          <p:nvPr/>
        </p:nvSpPr>
        <p:spPr bwMode="auto">
          <a:xfrm>
            <a:off x="2743200" y="1966913"/>
            <a:ext cx="457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>
                <a:latin typeface="Arial" charset="0"/>
                <a:ea typeface="新細明體" charset="-120"/>
              </a:rPr>
              <a:t>a</a:t>
            </a:r>
            <a:r>
              <a:rPr kumimoji="1" lang="en-US" altLang="zh-TW" baseline="-25000">
                <a:latin typeface="Arial" charset="0"/>
                <a:ea typeface="新細明體" charset="-120"/>
              </a:rPr>
              <a:t>1</a:t>
            </a:r>
          </a:p>
        </p:txBody>
      </p:sp>
      <p:sp>
        <p:nvSpPr>
          <p:cNvPr id="717859" name="Text Box 35"/>
          <p:cNvSpPr txBox="1">
            <a:spLocks noChangeArrowheads="1"/>
          </p:cNvSpPr>
          <p:nvPr/>
        </p:nvSpPr>
        <p:spPr bwMode="auto">
          <a:xfrm>
            <a:off x="1676400" y="2971800"/>
            <a:ext cx="457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>
                <a:latin typeface="Arial" charset="0"/>
                <a:ea typeface="新細明體" charset="-120"/>
              </a:rPr>
              <a:t>a</a:t>
            </a:r>
            <a:r>
              <a:rPr kumimoji="1" lang="en-US" altLang="zh-TW" baseline="-25000">
                <a:latin typeface="Arial" charset="0"/>
                <a:ea typeface="新細明體" charset="-120"/>
              </a:rPr>
              <a:t>2</a:t>
            </a:r>
          </a:p>
        </p:txBody>
      </p:sp>
      <p:sp>
        <p:nvSpPr>
          <p:cNvPr id="718329" name="Text Box 505"/>
          <p:cNvSpPr txBox="1">
            <a:spLocks noChangeArrowheads="1"/>
          </p:cNvSpPr>
          <p:nvPr/>
        </p:nvSpPr>
        <p:spPr bwMode="auto">
          <a:xfrm>
            <a:off x="2743200" y="1965325"/>
            <a:ext cx="533400" cy="396875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a</a:t>
            </a:r>
            <a:r>
              <a:rPr lang="en-US" baseline="-25000">
                <a:latin typeface="Arial" charset="0"/>
              </a:rPr>
              <a:t>1</a:t>
            </a:r>
          </a:p>
        </p:txBody>
      </p:sp>
      <p:sp>
        <p:nvSpPr>
          <p:cNvPr id="718330" name="Text Box 506"/>
          <p:cNvSpPr txBox="1">
            <a:spLocks noChangeArrowheads="1"/>
          </p:cNvSpPr>
          <p:nvPr/>
        </p:nvSpPr>
        <p:spPr bwMode="auto">
          <a:xfrm>
            <a:off x="1676400" y="2971800"/>
            <a:ext cx="533400" cy="396875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a</a:t>
            </a:r>
            <a:r>
              <a:rPr lang="en-US" baseline="-25000">
                <a:latin typeface="Arial" charset="0"/>
              </a:rPr>
              <a:t>2</a:t>
            </a:r>
          </a:p>
        </p:txBody>
      </p:sp>
      <p:grpSp>
        <p:nvGrpSpPr>
          <p:cNvPr id="9" name="Group 512"/>
          <p:cNvGrpSpPr>
            <a:grpSpLocks/>
          </p:cNvGrpSpPr>
          <p:nvPr/>
        </p:nvGrpSpPr>
        <p:grpSpPr bwMode="auto">
          <a:xfrm>
            <a:off x="990600" y="1447800"/>
            <a:ext cx="3352800" cy="2743200"/>
            <a:chOff x="624" y="912"/>
            <a:chExt cx="2112" cy="1728"/>
          </a:xfrm>
        </p:grpSpPr>
        <p:sp>
          <p:nvSpPr>
            <p:cNvPr id="48455" name="Oval 507"/>
            <p:cNvSpPr>
              <a:spLocks noChangeArrowheads="1"/>
            </p:cNvSpPr>
            <p:nvPr/>
          </p:nvSpPr>
          <p:spPr bwMode="auto">
            <a:xfrm>
              <a:off x="816" y="2160"/>
              <a:ext cx="384" cy="480"/>
            </a:xfrm>
            <a:prstGeom prst="ellipse">
              <a:avLst/>
            </a:prstGeom>
            <a:noFill/>
            <a:ln w="57150" algn="ctr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8456" name="Oval 508"/>
            <p:cNvSpPr>
              <a:spLocks noChangeArrowheads="1"/>
            </p:cNvSpPr>
            <p:nvPr/>
          </p:nvSpPr>
          <p:spPr bwMode="auto">
            <a:xfrm>
              <a:off x="1200" y="2160"/>
              <a:ext cx="336" cy="480"/>
            </a:xfrm>
            <a:prstGeom prst="ellipse">
              <a:avLst/>
            </a:prstGeom>
            <a:noFill/>
            <a:ln w="57150" algn="ctr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8457" name="Oval 509"/>
            <p:cNvSpPr>
              <a:spLocks noChangeArrowheads="1"/>
            </p:cNvSpPr>
            <p:nvPr/>
          </p:nvSpPr>
          <p:spPr bwMode="auto">
            <a:xfrm>
              <a:off x="1632" y="2112"/>
              <a:ext cx="528" cy="528"/>
            </a:xfrm>
            <a:prstGeom prst="ellipse">
              <a:avLst/>
            </a:prstGeom>
            <a:noFill/>
            <a:ln w="57150" algn="ctr">
              <a:solidFill>
                <a:srgbClr val="99336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458" name="Oval 510"/>
            <p:cNvSpPr>
              <a:spLocks noChangeArrowheads="1"/>
            </p:cNvSpPr>
            <p:nvPr/>
          </p:nvSpPr>
          <p:spPr bwMode="auto">
            <a:xfrm>
              <a:off x="2208" y="2112"/>
              <a:ext cx="528" cy="528"/>
            </a:xfrm>
            <a:prstGeom prst="ellipse">
              <a:avLst/>
            </a:prstGeom>
            <a:noFill/>
            <a:ln w="57150" algn="ctr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8459" name="Oval 511"/>
            <p:cNvSpPr>
              <a:spLocks noChangeArrowheads="1"/>
            </p:cNvSpPr>
            <p:nvPr/>
          </p:nvSpPr>
          <p:spPr bwMode="auto">
            <a:xfrm>
              <a:off x="624" y="912"/>
              <a:ext cx="2064" cy="480"/>
            </a:xfrm>
            <a:prstGeom prst="ellipse">
              <a:avLst/>
            </a:prstGeom>
            <a:noFill/>
            <a:ln w="57150" algn="ctr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18337" name="Text Box 513"/>
          <p:cNvSpPr txBox="1">
            <a:spLocks noChangeArrowheads="1"/>
          </p:cNvSpPr>
          <p:nvPr/>
        </p:nvSpPr>
        <p:spPr bwMode="auto">
          <a:xfrm>
            <a:off x="5257800" y="1143000"/>
            <a:ext cx="3657600" cy="52322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err="1" smtClean="0"/>
              <a:t>Reachability</a:t>
            </a:r>
            <a:r>
              <a:rPr lang="en-US" sz="2800" b="1" dirty="0" smtClean="0"/>
              <a:t> Matrix (R)</a:t>
            </a:r>
            <a:endParaRPr lang="en-US" sz="2800" b="1" baseline="-25000" dirty="0"/>
          </a:p>
        </p:txBody>
      </p:sp>
      <p:sp>
        <p:nvSpPr>
          <p:cNvPr id="718338" name="Text Box 514"/>
          <p:cNvSpPr txBox="1">
            <a:spLocks noChangeArrowheads="1"/>
          </p:cNvSpPr>
          <p:nvPr/>
        </p:nvSpPr>
        <p:spPr bwMode="auto">
          <a:xfrm>
            <a:off x="5715000" y="1143000"/>
            <a:ext cx="2286000" cy="52322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/>
              <a:t>Transform  R</a:t>
            </a:r>
            <a:endParaRPr lang="en-US" sz="2800" b="1" baseline="-25000" dirty="0"/>
          </a:p>
        </p:txBody>
      </p:sp>
      <p:sp>
        <p:nvSpPr>
          <p:cNvPr id="106" name="Slide Number Placeholder 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115" name="Group 114"/>
          <p:cNvGrpSpPr/>
          <p:nvPr/>
        </p:nvGrpSpPr>
        <p:grpSpPr>
          <a:xfrm>
            <a:off x="1752600" y="1676400"/>
            <a:ext cx="838200" cy="1455133"/>
            <a:chOff x="1752600" y="1676400"/>
            <a:chExt cx="838200" cy="1455133"/>
          </a:xfrm>
        </p:grpSpPr>
        <p:grpSp>
          <p:nvGrpSpPr>
            <p:cNvPr id="110" name="Group 49"/>
            <p:cNvGrpSpPr>
              <a:grpSpLocks/>
            </p:cNvGrpSpPr>
            <p:nvPr/>
          </p:nvGrpSpPr>
          <p:grpSpPr bwMode="auto">
            <a:xfrm rot="16200000">
              <a:off x="2320039" y="1718561"/>
              <a:ext cx="312921" cy="228600"/>
              <a:chOff x="1770" y="2952"/>
              <a:chExt cx="126" cy="96"/>
            </a:xfrm>
          </p:grpSpPr>
          <p:sp>
            <p:nvSpPr>
              <p:cNvPr id="111" name="Line 50"/>
              <p:cNvSpPr>
                <a:spLocks noChangeShapeType="1"/>
              </p:cNvSpPr>
              <p:nvPr/>
            </p:nvSpPr>
            <p:spPr bwMode="auto">
              <a:xfrm>
                <a:off x="1770" y="3000"/>
                <a:ext cx="126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51"/>
              <p:cNvSpPr>
                <a:spLocks noChangeShapeType="1"/>
              </p:cNvSpPr>
              <p:nvPr/>
            </p:nvSpPr>
            <p:spPr bwMode="auto">
              <a:xfrm>
                <a:off x="1896" y="2952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7" name="Group 49"/>
            <p:cNvGrpSpPr>
              <a:grpSpLocks/>
            </p:cNvGrpSpPr>
            <p:nvPr/>
          </p:nvGrpSpPr>
          <p:grpSpPr bwMode="auto">
            <a:xfrm rot="8939431">
              <a:off x="2033047" y="2833128"/>
              <a:ext cx="350129" cy="298405"/>
              <a:chOff x="1770" y="2952"/>
              <a:chExt cx="126" cy="96"/>
            </a:xfrm>
          </p:grpSpPr>
          <p:sp>
            <p:nvSpPr>
              <p:cNvPr id="108" name="Line 50"/>
              <p:cNvSpPr>
                <a:spLocks noChangeShapeType="1"/>
              </p:cNvSpPr>
              <p:nvPr/>
            </p:nvSpPr>
            <p:spPr bwMode="auto">
              <a:xfrm>
                <a:off x="1770" y="3000"/>
                <a:ext cx="126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51"/>
              <p:cNvSpPr>
                <a:spLocks noChangeShapeType="1"/>
              </p:cNvSpPr>
              <p:nvPr/>
            </p:nvSpPr>
            <p:spPr bwMode="auto">
              <a:xfrm>
                <a:off x="1896" y="2952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" name="Text Box 27"/>
            <p:cNvSpPr txBox="1">
              <a:spLocks noChangeArrowheads="1"/>
            </p:cNvSpPr>
            <p:nvPr/>
          </p:nvSpPr>
          <p:spPr bwMode="auto">
            <a:xfrm>
              <a:off x="1752600" y="2602468"/>
              <a:ext cx="685800" cy="369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en-US" altLang="zh-TW" dirty="0" smtClean="0">
                  <a:latin typeface="Arial" charset="0"/>
                  <a:ea typeface="新細明體" charset="-120"/>
                </a:rPr>
                <a:t>t(a</a:t>
              </a:r>
              <a:r>
                <a:rPr kumimoji="1" lang="en-US" altLang="zh-TW" baseline="-25000" dirty="0" smtClean="0">
                  <a:latin typeface="Arial" charset="0"/>
                  <a:ea typeface="新細明體" charset="-120"/>
                </a:rPr>
                <a:t>2</a:t>
              </a:r>
              <a:r>
                <a:rPr kumimoji="1" lang="en-US" altLang="zh-TW" dirty="0" smtClean="0">
                  <a:latin typeface="Arial" charset="0"/>
                  <a:ea typeface="新細明體" charset="-120"/>
                </a:rPr>
                <a:t>)</a:t>
              </a:r>
              <a:endParaRPr kumimoji="1" lang="en-US" altLang="zh-TW" baseline="-25000" dirty="0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13" name="Text Box 27"/>
          <p:cNvSpPr txBox="1">
            <a:spLocks noChangeArrowheads="1"/>
          </p:cNvSpPr>
          <p:nvPr/>
        </p:nvSpPr>
        <p:spPr bwMode="auto">
          <a:xfrm>
            <a:off x="1828800" y="1600200"/>
            <a:ext cx="68580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dirty="0" smtClean="0">
                <a:latin typeface="Arial" charset="0"/>
                <a:ea typeface="新細明體" charset="-120"/>
              </a:rPr>
              <a:t>t(a</a:t>
            </a:r>
            <a:r>
              <a:rPr kumimoji="1" lang="en-US" altLang="zh-TW" baseline="-25000" dirty="0" smtClean="0">
                <a:latin typeface="Arial" charset="0"/>
                <a:ea typeface="新細明體" charset="-120"/>
              </a:rPr>
              <a:t>2</a:t>
            </a:r>
            <a:r>
              <a:rPr kumimoji="1" lang="en-US" altLang="zh-TW" dirty="0" smtClean="0">
                <a:latin typeface="Arial" charset="0"/>
                <a:ea typeface="新細明體" charset="-120"/>
              </a:rPr>
              <a:t>)</a:t>
            </a:r>
            <a:endParaRPr kumimoji="1" lang="en-US" altLang="zh-TW" baseline="-25000" dirty="0">
              <a:latin typeface="Arial" charset="0"/>
              <a:ea typeface="新細明體" charset="-120"/>
            </a:endParaRPr>
          </a:p>
        </p:txBody>
      </p:sp>
    </p:spTree>
    <p:custDataLst>
      <p:tags r:id="rId1"/>
    </p:custDataLst>
  </p:cSld>
  <p:clrMapOvr>
    <a:masterClrMapping/>
  </p:clrMapOvr>
  <p:transition advTm="1354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7.40741E-7 L 0.26667 0.3067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17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" y="15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0.375 0.1712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717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" y="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1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1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1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7178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7178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717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7178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0" dur="500"/>
                                        <p:tgtEl>
                                          <p:spTgt spid="7178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7178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6" dur="500"/>
                                        <p:tgtEl>
                                          <p:spTgt spid="7178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9" dur="500"/>
                                        <p:tgtEl>
                                          <p:spTgt spid="7178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2" dur="500"/>
                                        <p:tgtEl>
                                          <p:spTgt spid="7178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5" dur="500"/>
                                        <p:tgtEl>
                                          <p:spTgt spid="7178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8" dur="500"/>
                                        <p:tgtEl>
                                          <p:spTgt spid="7178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1" dur="500"/>
                                        <p:tgtEl>
                                          <p:spTgt spid="7178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4" dur="500"/>
                                        <p:tgtEl>
                                          <p:spTgt spid="717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7" dur="500"/>
                                        <p:tgtEl>
                                          <p:spTgt spid="717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9" dur="500"/>
                                        <p:tgtEl>
                                          <p:spTgt spid="7178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2" dur="500"/>
                                        <p:tgtEl>
                                          <p:spTgt spid="7178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5" dur="500"/>
                                        <p:tgtEl>
                                          <p:spTgt spid="7178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8" dur="500"/>
                                        <p:tgtEl>
                                          <p:spTgt spid="7178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1" dur="500"/>
                                        <p:tgtEl>
                                          <p:spTgt spid="717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4" dur="500"/>
                                        <p:tgtEl>
                                          <p:spTgt spid="717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7" dur="500"/>
                                        <p:tgtEl>
                                          <p:spTgt spid="7178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0" dur="500"/>
                                        <p:tgtEl>
                                          <p:spTgt spid="717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3" dur="500"/>
                                        <p:tgtEl>
                                          <p:spTgt spid="7178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6" dur="500"/>
                                        <p:tgtEl>
                                          <p:spTgt spid="7178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9" dur="500"/>
                                        <p:tgtEl>
                                          <p:spTgt spid="7178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2" dur="500"/>
                                        <p:tgtEl>
                                          <p:spTgt spid="7178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5" dur="500"/>
                                        <p:tgtEl>
                                          <p:spTgt spid="7178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8" dur="500"/>
                                        <p:tgtEl>
                                          <p:spTgt spid="717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1" dur="500"/>
                                        <p:tgtEl>
                                          <p:spTgt spid="7178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7" dur="500"/>
                                        <p:tgtEl>
                                          <p:spTgt spid="7180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1" dur="500"/>
                                        <p:tgtEl>
                                          <p:spTgt spid="71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27" grpId="0" animBg="1"/>
      <p:bldP spid="717828" grpId="0" animBg="1"/>
      <p:bldP spid="717829" grpId="0" animBg="1"/>
      <p:bldP spid="717830" grpId="0" animBg="1"/>
      <p:bldP spid="717831" grpId="0" animBg="1"/>
      <p:bldP spid="717832" grpId="0" animBg="1"/>
      <p:bldP spid="717837" grpId="0" animBg="1"/>
      <p:bldP spid="717838" grpId="0" animBg="1"/>
      <p:bldP spid="717839" grpId="0" animBg="1"/>
      <p:bldP spid="717849" grpId="0"/>
      <p:bldP spid="717850" grpId="0"/>
      <p:bldP spid="717851" grpId="0"/>
      <p:bldP spid="717860" grpId="0"/>
      <p:bldP spid="717861" grpId="0" animBg="1"/>
      <p:bldP spid="717862" grpId="0" animBg="1"/>
      <p:bldP spid="717863" grpId="0"/>
      <p:bldP spid="717864" grpId="0" animBg="1"/>
      <p:bldP spid="717865" grpId="0" animBg="1"/>
      <p:bldP spid="717866" grpId="0" animBg="1"/>
      <p:bldP spid="717867" grpId="0" animBg="1"/>
      <p:bldP spid="717868" grpId="0"/>
      <p:bldP spid="717869" grpId="0" animBg="1"/>
      <p:bldP spid="717949" grpId="0" animBg="1"/>
      <p:bldP spid="717950" grpId="0" animBg="1"/>
      <p:bldP spid="717950" grpId="1" animBg="1"/>
      <p:bldP spid="717951" grpId="0" animBg="1"/>
      <p:bldP spid="718020" grpId="0" animBg="1"/>
      <p:bldP spid="718021" grpId="0" animBg="1"/>
      <p:bldP spid="718021" grpId="1" animBg="1"/>
      <p:bldP spid="718022" grpId="0" animBg="1"/>
      <p:bldP spid="718091" grpId="0" animBg="1"/>
      <p:bldP spid="718091" grpId="1" animBg="1"/>
      <p:bldP spid="718091" grpId="2" animBg="1"/>
      <p:bldP spid="718160" grpId="0" animBg="1"/>
      <p:bldP spid="718161" grpId="0"/>
      <p:bldP spid="718162" grpId="0" animBg="1"/>
      <p:bldP spid="718163" grpId="0"/>
      <p:bldP spid="718191" grpId="0" animBg="1"/>
      <p:bldP spid="718328" grpId="0" animBg="1"/>
      <p:bldP spid="718328" grpId="1" animBg="1"/>
      <p:bldP spid="717858" grpId="0"/>
      <p:bldP spid="717858" grpId="1"/>
      <p:bldP spid="717858" grpId="2"/>
      <p:bldP spid="717859" grpId="0"/>
      <p:bldP spid="717859" grpId="1"/>
      <p:bldP spid="717859" grpId="2"/>
      <p:bldP spid="718329" grpId="0"/>
      <p:bldP spid="718330" grpId="0"/>
      <p:bldP spid="718337" grpId="0"/>
      <p:bldP spid="718337" grpId="1"/>
      <p:bldP spid="718338" grpId="0"/>
      <p:bldP spid="11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Experiments on cloud test-bed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06963"/>
          </a:xfrm>
        </p:spPr>
        <p:txBody>
          <a:bodyPr/>
          <a:lstStyle/>
          <a:p>
            <a:r>
              <a:rPr lang="en-US" sz="2400" dirty="0" smtClean="0"/>
              <a:t>Thumbnail example application</a:t>
            </a:r>
          </a:p>
          <a:p>
            <a:r>
              <a:rPr lang="en-US" sz="2400" dirty="0" smtClean="0"/>
              <a:t>Two Azure data centers (DCs), represent local/remote</a:t>
            </a:r>
          </a:p>
          <a:p>
            <a:r>
              <a:rPr lang="en-US" sz="2400" dirty="0" smtClean="0"/>
              <a:t>Internal users: hosts in campus close to internal DC</a:t>
            </a:r>
          </a:p>
          <a:p>
            <a:r>
              <a:rPr lang="en-US" sz="2400" dirty="0" smtClean="0"/>
              <a:t>External users: </a:t>
            </a:r>
            <a:r>
              <a:rPr lang="en-US" sz="2400" dirty="0" err="1" smtClean="0"/>
              <a:t>Planetlab</a:t>
            </a:r>
            <a:endParaRPr lang="en-US" sz="2400" dirty="0" smtClean="0"/>
          </a:p>
          <a:p>
            <a:r>
              <a:rPr lang="en-US" sz="2400" dirty="0" smtClean="0"/>
              <a:t>Reengineer application for hybrid cloud deployment</a:t>
            </a:r>
          </a:p>
          <a:p>
            <a:pPr lvl="1"/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1140899460"/>
      </p:ext>
    </p:extLst>
  </p:cSld>
  <p:clrMapOvr>
    <a:masterClrMapping/>
  </p:clrMapOvr>
  <p:transition advTm="4261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Results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Plan requirements: increase in mean delay less than 10%, increase in variance less than 50%</a:t>
            </a:r>
          </a:p>
          <a:p>
            <a:pPr eaLnBrk="1" hangingPunct="1"/>
            <a:r>
              <a:rPr lang="en-US" sz="2400" dirty="0" smtClean="0"/>
              <a:t>Algorithm Recommendation: Migrate 1 FE , 3 BL servers</a:t>
            </a:r>
          </a:p>
          <a:p>
            <a:pPr eaLnBrk="1" hangingPunct="1"/>
            <a:r>
              <a:rPr lang="en-US" sz="2400" dirty="0" smtClean="0"/>
              <a:t>Observed: 17% increase in mean, 12% increase in variance</a:t>
            </a:r>
          </a:p>
          <a:p>
            <a:pPr lvl="1"/>
            <a:endParaRPr lang="en-US" sz="2400" dirty="0" smtClean="0"/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667000"/>
            <a:ext cx="80105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 advTm="56547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Traditional enterprise applications:</a:t>
            </a:r>
          </a:p>
          <a:p>
            <a:pPr lvl="1"/>
            <a:r>
              <a:rPr lang="en-US" dirty="0" smtClean="0"/>
              <a:t>Migrating applications: Cloud</a:t>
            </a:r>
            <a:r>
              <a:rPr lang="en-US" dirty="0" smtClean="0"/>
              <a:t>-ward </a:t>
            </a:r>
            <a:r>
              <a:rPr lang="en-US" dirty="0" smtClean="0"/>
              <a:t>bound</a:t>
            </a:r>
          </a:p>
          <a:p>
            <a:pPr lvl="1"/>
            <a:r>
              <a:rPr lang="en-US" dirty="0" smtClean="0"/>
              <a:t>In-cloud support</a:t>
            </a:r>
          </a:p>
          <a:p>
            <a:pPr lvl="2"/>
            <a:r>
              <a:rPr lang="en-US" dirty="0" smtClean="0"/>
              <a:t>Basic networking: </a:t>
            </a:r>
            <a:r>
              <a:rPr lang="en-US" dirty="0" err="1" smtClean="0"/>
              <a:t>CloudNaaS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Rich L3-L7 services: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Stratos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Virtual cages (very new)</a:t>
            </a:r>
            <a:endParaRPr lang="en-US" dirty="0" smtClean="0">
              <a:solidFill>
                <a:srgbClr val="7F7F7F"/>
              </a:solidFill>
            </a:endParaRPr>
          </a:p>
          <a:p>
            <a:pPr lvl="2"/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New </a:t>
            </a:r>
            <a:r>
              <a:rPr lang="en-US" dirty="0" smtClean="0">
                <a:solidFill>
                  <a:srgbClr val="7F7F7F"/>
                </a:solidFill>
              </a:rPr>
              <a:t>models/</a:t>
            </a:r>
            <a:r>
              <a:rPr lang="en-US" dirty="0" err="1" smtClean="0">
                <a:solidFill>
                  <a:srgbClr val="7F7F7F"/>
                </a:solidFill>
              </a:rPr>
              <a:t>usecases</a:t>
            </a:r>
            <a:endParaRPr lang="en-US" dirty="0" smtClean="0">
              <a:solidFill>
                <a:srgbClr val="7F7F7F"/>
              </a:solidFill>
            </a:endParaRPr>
          </a:p>
          <a:p>
            <a:pPr lvl="1"/>
            <a:r>
              <a:rPr lang="en-US" dirty="0" err="1" smtClean="0">
                <a:solidFill>
                  <a:srgbClr val="7F7F7F"/>
                </a:solidFill>
              </a:rPr>
              <a:t>Middleboxes</a:t>
            </a:r>
            <a:r>
              <a:rPr lang="en-US" dirty="0" smtClean="0">
                <a:solidFill>
                  <a:srgbClr val="7F7F7F"/>
                </a:solidFill>
              </a:rPr>
              <a:t> hosted in the cloud</a:t>
            </a:r>
            <a:endParaRPr lang="en-US" dirty="0" smtClean="0">
              <a:solidFill>
                <a:srgbClr val="7F7F7F"/>
              </a:solidFill>
            </a:endParaRP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Disaster recovery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Others?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val 37"/>
          <p:cNvSpPr>
            <a:spLocks noChangeArrowheads="1"/>
          </p:cNvSpPr>
          <p:nvPr/>
        </p:nvSpPr>
        <p:spPr bwMode="auto">
          <a:xfrm>
            <a:off x="3863273" y="1219200"/>
            <a:ext cx="1112655" cy="516029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051" name="Oval 38"/>
          <p:cNvSpPr>
            <a:spLocks noChangeArrowheads="1"/>
          </p:cNvSpPr>
          <p:nvPr/>
        </p:nvSpPr>
        <p:spPr bwMode="auto">
          <a:xfrm>
            <a:off x="451131" y="2322786"/>
            <a:ext cx="1335186" cy="785539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/>
              <a:t>FE</a:t>
            </a:r>
            <a:r>
              <a:rPr lang="en-US" sz="2800" baseline="-25000" dirty="0" smtClean="0"/>
              <a:t>1</a:t>
            </a:r>
          </a:p>
          <a:p>
            <a:pPr algn="ctr"/>
            <a:endParaRPr lang="en-US" sz="2800" baseline="-25000" dirty="0"/>
          </a:p>
        </p:txBody>
      </p:sp>
      <p:sp>
        <p:nvSpPr>
          <p:cNvPr id="2052" name="Oval 48"/>
          <p:cNvSpPr>
            <a:spLocks noChangeArrowheads="1"/>
          </p:cNvSpPr>
          <p:nvPr/>
        </p:nvSpPr>
        <p:spPr bwMode="auto">
          <a:xfrm>
            <a:off x="451131" y="3520893"/>
            <a:ext cx="1261009" cy="777875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/>
              <a:t>BL</a:t>
            </a:r>
            <a:r>
              <a:rPr lang="en-US" sz="2800" baseline="-25000" dirty="0" smtClean="0"/>
              <a:t>1</a:t>
            </a:r>
          </a:p>
          <a:p>
            <a:pPr algn="ctr"/>
            <a:endParaRPr lang="en-US" sz="2800" baseline="-25000" dirty="0"/>
          </a:p>
        </p:txBody>
      </p:sp>
      <p:sp>
        <p:nvSpPr>
          <p:cNvPr id="2053" name="Oval 49"/>
          <p:cNvSpPr>
            <a:spLocks noChangeArrowheads="1"/>
          </p:cNvSpPr>
          <p:nvPr/>
        </p:nvSpPr>
        <p:spPr bwMode="auto">
          <a:xfrm>
            <a:off x="3935905" y="3533665"/>
            <a:ext cx="1186832" cy="765102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/>
              <a:t>BL</a:t>
            </a:r>
            <a:r>
              <a:rPr lang="en-US" sz="2800" baseline="-25000" dirty="0" smtClean="0"/>
              <a:t>3</a:t>
            </a:r>
          </a:p>
          <a:p>
            <a:pPr algn="ctr"/>
            <a:endParaRPr lang="en-US" sz="2800" baseline="-25000" dirty="0"/>
          </a:p>
        </p:txBody>
      </p:sp>
      <p:sp>
        <p:nvSpPr>
          <p:cNvPr id="2054" name="Oval 50"/>
          <p:cNvSpPr>
            <a:spLocks noChangeArrowheads="1"/>
          </p:cNvSpPr>
          <p:nvPr/>
        </p:nvSpPr>
        <p:spPr bwMode="auto">
          <a:xfrm>
            <a:off x="2083025" y="3565598"/>
            <a:ext cx="1121927" cy="762547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/>
              <a:t>BL</a:t>
            </a:r>
            <a:r>
              <a:rPr lang="en-US" sz="2800" baseline="-25000" dirty="0" smtClean="0"/>
              <a:t>2</a:t>
            </a:r>
          </a:p>
          <a:p>
            <a:pPr algn="ctr"/>
            <a:endParaRPr lang="en-US" sz="2800" baseline="-25000" dirty="0"/>
          </a:p>
        </p:txBody>
      </p:sp>
      <p:sp>
        <p:nvSpPr>
          <p:cNvPr id="2055" name="Oval 51"/>
          <p:cNvSpPr>
            <a:spLocks noChangeArrowheads="1"/>
          </p:cNvSpPr>
          <p:nvPr/>
        </p:nvSpPr>
        <p:spPr bwMode="auto">
          <a:xfrm>
            <a:off x="3863273" y="2568028"/>
            <a:ext cx="1261009" cy="706346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/>
              <a:t>FE</a:t>
            </a:r>
            <a:r>
              <a:rPr lang="en-US" sz="2800" baseline="-25000" dirty="0" smtClean="0"/>
              <a:t>2</a:t>
            </a:r>
          </a:p>
          <a:p>
            <a:pPr algn="ctr"/>
            <a:endParaRPr lang="en-US" sz="2800" baseline="-25000" dirty="0"/>
          </a:p>
        </p:txBody>
      </p:sp>
      <p:sp>
        <p:nvSpPr>
          <p:cNvPr id="2056" name="Oval 52"/>
          <p:cNvSpPr>
            <a:spLocks noChangeArrowheads="1"/>
          </p:cNvSpPr>
          <p:nvPr/>
        </p:nvSpPr>
        <p:spPr bwMode="auto">
          <a:xfrm>
            <a:off x="5410200" y="3545162"/>
            <a:ext cx="1188378" cy="76127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/>
              <a:t>BL</a:t>
            </a:r>
            <a:r>
              <a:rPr lang="en-US" sz="2800" baseline="-25000" dirty="0" smtClean="0"/>
              <a:t>4</a:t>
            </a:r>
          </a:p>
          <a:p>
            <a:pPr algn="ctr"/>
            <a:endParaRPr lang="en-US" sz="2800" baseline="-25000" dirty="0"/>
          </a:p>
        </p:txBody>
      </p:sp>
      <p:sp>
        <p:nvSpPr>
          <p:cNvPr id="2057" name="Oval 53"/>
          <p:cNvSpPr>
            <a:spLocks noChangeArrowheads="1"/>
          </p:cNvSpPr>
          <p:nvPr/>
        </p:nvSpPr>
        <p:spPr bwMode="auto">
          <a:xfrm>
            <a:off x="6705600" y="3581400"/>
            <a:ext cx="1177560" cy="744666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/>
              <a:t>BL</a:t>
            </a:r>
            <a:r>
              <a:rPr lang="en-US" sz="2800" baseline="-25000" dirty="0" smtClean="0"/>
              <a:t>5</a:t>
            </a:r>
          </a:p>
          <a:p>
            <a:pPr algn="ctr"/>
            <a:endParaRPr lang="en-US" sz="2800" baseline="-25000" dirty="0"/>
          </a:p>
        </p:txBody>
      </p:sp>
      <p:sp>
        <p:nvSpPr>
          <p:cNvPr id="2058" name="Oval 65"/>
          <p:cNvSpPr>
            <a:spLocks noChangeArrowheads="1"/>
          </p:cNvSpPr>
          <p:nvPr/>
        </p:nvSpPr>
        <p:spPr bwMode="auto">
          <a:xfrm>
            <a:off x="3798368" y="5125792"/>
            <a:ext cx="1474268" cy="782985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/>
              <a:t>BE</a:t>
            </a:r>
            <a:r>
              <a:rPr lang="en-US" sz="2800" baseline="-25000" dirty="0" smtClean="0"/>
              <a:t>3</a:t>
            </a:r>
          </a:p>
          <a:p>
            <a:pPr algn="ctr"/>
            <a:endParaRPr lang="en-US" sz="2800" baseline="-25000" dirty="0"/>
          </a:p>
        </p:txBody>
      </p:sp>
      <p:sp>
        <p:nvSpPr>
          <p:cNvPr id="2059" name="Text Box 71"/>
          <p:cNvSpPr txBox="1">
            <a:spLocks noChangeArrowheads="1"/>
          </p:cNvSpPr>
          <p:nvPr/>
        </p:nvSpPr>
        <p:spPr bwMode="auto">
          <a:xfrm>
            <a:off x="5420989" y="1219200"/>
            <a:ext cx="2225310" cy="76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78% Internal 22% external</a:t>
            </a:r>
          </a:p>
        </p:txBody>
      </p:sp>
      <p:sp>
        <p:nvSpPr>
          <p:cNvPr id="2060" name="Text Box 81"/>
          <p:cNvSpPr txBox="1">
            <a:spLocks noChangeArrowheads="1"/>
          </p:cNvSpPr>
          <p:nvPr/>
        </p:nvSpPr>
        <p:spPr bwMode="auto">
          <a:xfrm>
            <a:off x="2157202" y="1587062"/>
            <a:ext cx="1032296" cy="42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30%</a:t>
            </a:r>
          </a:p>
        </p:txBody>
      </p:sp>
      <p:sp>
        <p:nvSpPr>
          <p:cNvPr id="2061" name="Text Box 83"/>
          <p:cNvSpPr txBox="1">
            <a:spLocks noChangeArrowheads="1"/>
          </p:cNvSpPr>
          <p:nvPr/>
        </p:nvSpPr>
        <p:spPr bwMode="auto">
          <a:xfrm>
            <a:off x="2362200" y="2133600"/>
            <a:ext cx="874670" cy="42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30%</a:t>
            </a:r>
          </a:p>
        </p:txBody>
      </p:sp>
      <p:sp>
        <p:nvSpPr>
          <p:cNvPr id="2062" name="Text Box 84"/>
          <p:cNvSpPr txBox="1">
            <a:spLocks noChangeArrowheads="1"/>
          </p:cNvSpPr>
          <p:nvPr/>
        </p:nvSpPr>
        <p:spPr bwMode="auto">
          <a:xfrm>
            <a:off x="302777" y="3119820"/>
            <a:ext cx="1121927" cy="42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30%</a:t>
            </a:r>
          </a:p>
        </p:txBody>
      </p:sp>
      <p:sp>
        <p:nvSpPr>
          <p:cNvPr id="2063" name="Text Box 85"/>
          <p:cNvSpPr txBox="1">
            <a:spLocks noChangeArrowheads="1"/>
          </p:cNvSpPr>
          <p:nvPr/>
        </p:nvSpPr>
        <p:spPr bwMode="auto">
          <a:xfrm>
            <a:off x="2590800" y="2590800"/>
            <a:ext cx="1091020" cy="42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10%</a:t>
            </a:r>
          </a:p>
        </p:txBody>
      </p:sp>
      <p:sp>
        <p:nvSpPr>
          <p:cNvPr id="2064" name="Text Box 86"/>
          <p:cNvSpPr txBox="1">
            <a:spLocks noChangeArrowheads="1"/>
          </p:cNvSpPr>
          <p:nvPr/>
        </p:nvSpPr>
        <p:spPr bwMode="auto">
          <a:xfrm>
            <a:off x="3657600" y="2057400"/>
            <a:ext cx="979754" cy="42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20%</a:t>
            </a:r>
          </a:p>
        </p:txBody>
      </p:sp>
      <p:sp>
        <p:nvSpPr>
          <p:cNvPr id="2065" name="Text Box 87"/>
          <p:cNvSpPr txBox="1">
            <a:spLocks noChangeArrowheads="1"/>
          </p:cNvSpPr>
          <p:nvPr/>
        </p:nvSpPr>
        <p:spPr bwMode="auto">
          <a:xfrm>
            <a:off x="4577226" y="3242442"/>
            <a:ext cx="917940" cy="42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20%</a:t>
            </a:r>
          </a:p>
        </p:txBody>
      </p:sp>
      <p:sp>
        <p:nvSpPr>
          <p:cNvPr id="2066" name="Text Box 88"/>
          <p:cNvSpPr txBox="1">
            <a:spLocks noChangeArrowheads="1"/>
          </p:cNvSpPr>
          <p:nvPr/>
        </p:nvSpPr>
        <p:spPr bwMode="auto">
          <a:xfrm>
            <a:off x="5643520" y="2698312"/>
            <a:ext cx="741770" cy="42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5%</a:t>
            </a:r>
          </a:p>
        </p:txBody>
      </p:sp>
      <p:sp>
        <p:nvSpPr>
          <p:cNvPr id="2067" name="Text Box 89"/>
          <p:cNvSpPr txBox="1">
            <a:spLocks noChangeArrowheads="1"/>
          </p:cNvSpPr>
          <p:nvPr/>
        </p:nvSpPr>
        <p:spPr bwMode="auto">
          <a:xfrm>
            <a:off x="6649546" y="2506717"/>
            <a:ext cx="774222" cy="42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5%</a:t>
            </a:r>
          </a:p>
        </p:txBody>
      </p:sp>
      <p:sp>
        <p:nvSpPr>
          <p:cNvPr id="2068" name="Text Box 90"/>
          <p:cNvSpPr txBox="1">
            <a:spLocks noChangeArrowheads="1"/>
          </p:cNvSpPr>
          <p:nvPr/>
        </p:nvSpPr>
        <p:spPr bwMode="auto">
          <a:xfrm>
            <a:off x="302777" y="4407338"/>
            <a:ext cx="908668" cy="42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59%</a:t>
            </a:r>
          </a:p>
        </p:txBody>
      </p:sp>
      <p:sp>
        <p:nvSpPr>
          <p:cNvPr id="2069" name="Text Box 92"/>
          <p:cNvSpPr txBox="1">
            <a:spLocks noChangeArrowheads="1"/>
          </p:cNvSpPr>
          <p:nvPr/>
        </p:nvSpPr>
        <p:spPr bwMode="auto">
          <a:xfrm>
            <a:off x="3186408" y="3924519"/>
            <a:ext cx="899396" cy="42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1%</a:t>
            </a:r>
          </a:p>
        </p:txBody>
      </p:sp>
      <p:sp>
        <p:nvSpPr>
          <p:cNvPr id="2070" name="Text Box 95"/>
          <p:cNvSpPr txBox="1">
            <a:spLocks noChangeArrowheads="1"/>
          </p:cNvSpPr>
          <p:nvPr/>
        </p:nvSpPr>
        <p:spPr bwMode="auto">
          <a:xfrm>
            <a:off x="3357942" y="3066174"/>
            <a:ext cx="876215" cy="42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1%</a:t>
            </a:r>
          </a:p>
        </p:txBody>
      </p:sp>
      <p:sp>
        <p:nvSpPr>
          <p:cNvPr id="2071" name="Text Box 96"/>
          <p:cNvSpPr txBox="1">
            <a:spLocks noChangeArrowheads="1"/>
          </p:cNvSpPr>
          <p:nvPr/>
        </p:nvSpPr>
        <p:spPr bwMode="auto">
          <a:xfrm>
            <a:off x="2008848" y="4346028"/>
            <a:ext cx="1018389" cy="42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9%</a:t>
            </a:r>
          </a:p>
        </p:txBody>
      </p:sp>
      <p:sp>
        <p:nvSpPr>
          <p:cNvPr id="2072" name="Text Box 97"/>
          <p:cNvSpPr txBox="1">
            <a:spLocks noChangeArrowheads="1"/>
          </p:cNvSpPr>
          <p:nvPr/>
        </p:nvSpPr>
        <p:spPr bwMode="auto">
          <a:xfrm>
            <a:off x="4544774" y="4346028"/>
            <a:ext cx="1024569" cy="42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22%</a:t>
            </a:r>
          </a:p>
        </p:txBody>
      </p:sp>
      <p:sp>
        <p:nvSpPr>
          <p:cNvPr id="2073" name="Text Box 98"/>
          <p:cNvSpPr txBox="1">
            <a:spLocks noChangeArrowheads="1"/>
          </p:cNvSpPr>
          <p:nvPr/>
        </p:nvSpPr>
        <p:spPr bwMode="auto">
          <a:xfrm>
            <a:off x="5943600" y="4343400"/>
            <a:ext cx="964301" cy="42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5%</a:t>
            </a:r>
          </a:p>
        </p:txBody>
      </p:sp>
      <p:sp>
        <p:nvSpPr>
          <p:cNvPr id="2074" name="Text Box 99"/>
          <p:cNvSpPr txBox="1">
            <a:spLocks noChangeArrowheads="1"/>
          </p:cNvSpPr>
          <p:nvPr/>
        </p:nvSpPr>
        <p:spPr bwMode="auto">
          <a:xfrm>
            <a:off x="7239000" y="4343400"/>
            <a:ext cx="882397" cy="42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5%</a:t>
            </a:r>
          </a:p>
        </p:txBody>
      </p:sp>
      <p:cxnSp>
        <p:nvCxnSpPr>
          <p:cNvPr id="53" name="Straight Arrow Connector 52"/>
          <p:cNvCxnSpPr>
            <a:stCxn id="2050" idx="2"/>
            <a:endCxn id="2051" idx="7"/>
          </p:cNvCxnSpPr>
          <p:nvPr/>
        </p:nvCxnSpPr>
        <p:spPr>
          <a:xfrm rot="10800000" flipV="1">
            <a:off x="1590057" y="1477214"/>
            <a:ext cx="2273215" cy="960529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050" idx="3"/>
            <a:endCxn id="2052" idx="7"/>
          </p:cNvCxnSpPr>
          <p:nvPr/>
        </p:nvCxnSpPr>
        <p:spPr>
          <a:xfrm rot="5400000">
            <a:off x="1788898" y="1399213"/>
            <a:ext cx="1975981" cy="2497292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051" idx="4"/>
            <a:endCxn id="2052" idx="0"/>
          </p:cNvCxnSpPr>
          <p:nvPr/>
        </p:nvCxnSpPr>
        <p:spPr>
          <a:xfrm rot="5400000">
            <a:off x="893897" y="3296064"/>
            <a:ext cx="412567" cy="37088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>
            <a:off x="2513816" y="1905786"/>
            <a:ext cx="1830369" cy="1524000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050" idx="6"/>
            <a:endCxn id="2057" idx="0"/>
          </p:cNvCxnSpPr>
          <p:nvPr/>
        </p:nvCxnSpPr>
        <p:spPr>
          <a:xfrm>
            <a:off x="4975928" y="1477215"/>
            <a:ext cx="2318452" cy="2104185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050" idx="4"/>
            <a:endCxn id="2056" idx="0"/>
          </p:cNvCxnSpPr>
          <p:nvPr/>
        </p:nvCxnSpPr>
        <p:spPr>
          <a:xfrm rot="16200000" flipH="1">
            <a:off x="4307029" y="1847801"/>
            <a:ext cx="1809933" cy="1584788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057" idx="4"/>
            <a:endCxn id="2092" idx="0"/>
          </p:cNvCxnSpPr>
          <p:nvPr/>
        </p:nvCxnSpPr>
        <p:spPr>
          <a:xfrm rot="5400000">
            <a:off x="6885665" y="4734347"/>
            <a:ext cx="816996" cy="435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056" idx="4"/>
            <a:endCxn id="2093" idx="0"/>
          </p:cNvCxnSpPr>
          <p:nvPr/>
        </p:nvCxnSpPr>
        <p:spPr>
          <a:xfrm rot="16200000" flipH="1">
            <a:off x="5598746" y="4712074"/>
            <a:ext cx="822581" cy="11295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052" idx="4"/>
            <a:endCxn id="2090" idx="0"/>
          </p:cNvCxnSpPr>
          <p:nvPr/>
        </p:nvCxnSpPr>
        <p:spPr>
          <a:xfrm rot="5400000">
            <a:off x="674279" y="4699942"/>
            <a:ext cx="808530" cy="6181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054" idx="4"/>
            <a:endCxn id="2091" idx="0"/>
          </p:cNvCxnSpPr>
          <p:nvPr/>
        </p:nvCxnSpPr>
        <p:spPr>
          <a:xfrm rot="5400000">
            <a:off x="2252094" y="4715403"/>
            <a:ext cx="779152" cy="4637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054" idx="6"/>
            <a:endCxn id="2053" idx="2"/>
          </p:cNvCxnSpPr>
          <p:nvPr/>
        </p:nvCxnSpPr>
        <p:spPr>
          <a:xfrm flipV="1">
            <a:off x="3204952" y="3915578"/>
            <a:ext cx="730953" cy="31932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hape 95"/>
          <p:cNvCxnSpPr>
            <a:stCxn id="2052" idx="6"/>
            <a:endCxn id="2053" idx="1"/>
          </p:cNvCxnSpPr>
          <p:nvPr/>
        </p:nvCxnSpPr>
        <p:spPr>
          <a:xfrm flipV="1">
            <a:off x="1712140" y="3646067"/>
            <a:ext cx="2396845" cy="264401"/>
          </a:xfrm>
          <a:prstGeom prst="curvedConnector4">
            <a:avLst>
              <a:gd name="adj1" fmla="val 14638"/>
              <a:gd name="adj2" fmla="val 220806"/>
            </a:avLst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2050" idx="4"/>
            <a:endCxn id="2055" idx="0"/>
          </p:cNvCxnSpPr>
          <p:nvPr/>
        </p:nvCxnSpPr>
        <p:spPr>
          <a:xfrm rot="16200000" flipH="1">
            <a:off x="4040290" y="2114539"/>
            <a:ext cx="832799" cy="74177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055" idx="4"/>
            <a:endCxn id="2053" idx="0"/>
          </p:cNvCxnSpPr>
          <p:nvPr/>
        </p:nvCxnSpPr>
        <p:spPr>
          <a:xfrm rot="16200000" flipH="1">
            <a:off x="4381903" y="3386248"/>
            <a:ext cx="259291" cy="35544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rot="16200000" flipH="1">
            <a:off x="4118900" y="4709819"/>
            <a:ext cx="827024" cy="6181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0" name="Oval 65"/>
          <p:cNvSpPr>
            <a:spLocks noChangeArrowheads="1"/>
          </p:cNvSpPr>
          <p:nvPr/>
        </p:nvSpPr>
        <p:spPr bwMode="auto">
          <a:xfrm>
            <a:off x="376954" y="5107298"/>
            <a:ext cx="1397000" cy="782985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/>
              <a:t>BE</a:t>
            </a:r>
            <a:r>
              <a:rPr lang="en-US" sz="2800" baseline="-25000" dirty="0" smtClean="0"/>
              <a:t>1</a:t>
            </a:r>
          </a:p>
          <a:p>
            <a:pPr algn="ctr"/>
            <a:endParaRPr lang="en-US" sz="2800" baseline="-25000" dirty="0"/>
          </a:p>
        </p:txBody>
      </p:sp>
      <p:sp>
        <p:nvSpPr>
          <p:cNvPr id="2091" name="Oval 65"/>
          <p:cNvSpPr>
            <a:spLocks noChangeArrowheads="1"/>
          </p:cNvSpPr>
          <p:nvPr/>
        </p:nvSpPr>
        <p:spPr bwMode="auto">
          <a:xfrm>
            <a:off x="1900673" y="5107298"/>
            <a:ext cx="1475814" cy="782985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/>
              <a:t>BE</a:t>
            </a:r>
            <a:r>
              <a:rPr lang="en-US" sz="2800" baseline="-25000" dirty="0" smtClean="0"/>
              <a:t>2</a:t>
            </a:r>
          </a:p>
          <a:p>
            <a:pPr algn="ctr"/>
            <a:endParaRPr lang="en-US" sz="2800" baseline="-25000" dirty="0"/>
          </a:p>
        </p:txBody>
      </p:sp>
      <p:sp>
        <p:nvSpPr>
          <p:cNvPr id="2092" name="Oval 65"/>
          <p:cNvSpPr>
            <a:spLocks noChangeArrowheads="1"/>
          </p:cNvSpPr>
          <p:nvPr/>
        </p:nvSpPr>
        <p:spPr bwMode="auto">
          <a:xfrm>
            <a:off x="6815489" y="5143062"/>
            <a:ext cx="956911" cy="782985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/>
              <a:t>BE</a:t>
            </a:r>
            <a:r>
              <a:rPr lang="en-US" sz="2800" baseline="-25000" dirty="0" smtClean="0"/>
              <a:t>5</a:t>
            </a:r>
          </a:p>
          <a:p>
            <a:pPr algn="ctr"/>
            <a:endParaRPr lang="en-US" sz="2800" baseline="-25000" dirty="0"/>
          </a:p>
        </p:txBody>
      </p:sp>
      <p:sp>
        <p:nvSpPr>
          <p:cNvPr id="2093" name="Oval 65"/>
          <p:cNvSpPr>
            <a:spLocks noChangeArrowheads="1"/>
          </p:cNvSpPr>
          <p:nvPr/>
        </p:nvSpPr>
        <p:spPr bwMode="auto">
          <a:xfrm>
            <a:off x="5478168" y="5129013"/>
            <a:ext cx="1075032" cy="782984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/>
              <a:t>BE</a:t>
            </a:r>
            <a:r>
              <a:rPr lang="en-US" sz="2800" baseline="-25000" dirty="0" smtClean="0"/>
              <a:t>4</a:t>
            </a:r>
          </a:p>
          <a:p>
            <a:pPr algn="ctr"/>
            <a:endParaRPr lang="en-US" sz="2800" baseline="-25000" dirty="0"/>
          </a:p>
        </p:txBody>
      </p:sp>
      <p:sp>
        <p:nvSpPr>
          <p:cNvPr id="2094" name="TextBox 16"/>
          <p:cNvSpPr txBox="1">
            <a:spLocks noChangeArrowheads="1"/>
          </p:cNvSpPr>
          <p:nvPr/>
        </p:nvSpPr>
        <p:spPr bwMode="auto">
          <a:xfrm>
            <a:off x="638119" y="5913274"/>
            <a:ext cx="1332095" cy="42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500GB</a:t>
            </a:r>
          </a:p>
        </p:txBody>
      </p:sp>
      <p:sp>
        <p:nvSpPr>
          <p:cNvPr id="2095" name="TextBox 63"/>
          <p:cNvSpPr txBox="1">
            <a:spLocks noChangeArrowheads="1"/>
          </p:cNvSpPr>
          <p:nvPr/>
        </p:nvSpPr>
        <p:spPr bwMode="auto">
          <a:xfrm>
            <a:off x="2240651" y="5927323"/>
            <a:ext cx="1333641" cy="42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300GB</a:t>
            </a:r>
          </a:p>
        </p:txBody>
      </p:sp>
      <p:sp>
        <p:nvSpPr>
          <p:cNvPr id="2096" name="TextBox 64"/>
          <p:cNvSpPr txBox="1">
            <a:spLocks noChangeArrowheads="1"/>
          </p:cNvSpPr>
          <p:nvPr/>
        </p:nvSpPr>
        <p:spPr bwMode="auto">
          <a:xfrm>
            <a:off x="4011627" y="5877059"/>
            <a:ext cx="1333641" cy="42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/>
              <a:t>700GB</a:t>
            </a:r>
          </a:p>
        </p:txBody>
      </p:sp>
      <p:sp>
        <p:nvSpPr>
          <p:cNvPr id="2097" name="TextBox 66"/>
          <p:cNvSpPr txBox="1">
            <a:spLocks noChangeArrowheads="1"/>
          </p:cNvSpPr>
          <p:nvPr/>
        </p:nvSpPr>
        <p:spPr bwMode="auto">
          <a:xfrm>
            <a:off x="5638800" y="5947760"/>
            <a:ext cx="1145107" cy="42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/>
              <a:t>50GB</a:t>
            </a:r>
          </a:p>
        </p:txBody>
      </p:sp>
      <p:sp>
        <p:nvSpPr>
          <p:cNvPr id="2098" name="TextBox 69"/>
          <p:cNvSpPr txBox="1">
            <a:spLocks noChangeArrowheads="1"/>
          </p:cNvSpPr>
          <p:nvPr/>
        </p:nvSpPr>
        <p:spPr bwMode="auto">
          <a:xfrm>
            <a:off x="6855892" y="5947760"/>
            <a:ext cx="1145108" cy="42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/>
              <a:t>50GB</a:t>
            </a:r>
          </a:p>
        </p:txBody>
      </p:sp>
      <p:sp>
        <p:nvSpPr>
          <p:cNvPr id="2139" name="Rounded Rectangle 2138"/>
          <p:cNvSpPr/>
          <p:nvPr/>
        </p:nvSpPr>
        <p:spPr>
          <a:xfrm>
            <a:off x="228600" y="4836510"/>
            <a:ext cx="7772400" cy="17166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56" name="Title 5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Campus ERP application architecture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14400" y="2743200"/>
            <a:ext cx="442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838200" y="3962400"/>
            <a:ext cx="442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(7)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438400" y="3962400"/>
            <a:ext cx="442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267200" y="2895600"/>
            <a:ext cx="442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791200" y="3886200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4343400" y="3886200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162800" y="3962400"/>
            <a:ext cx="442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362200" y="5486400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838200" y="5486400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4343400" y="5486400"/>
            <a:ext cx="442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5791200" y="5486400"/>
            <a:ext cx="442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7162800" y="5562600"/>
            <a:ext cx="442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65487" y="5235714"/>
            <a:ext cx="8499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Baskerville Old Face" pitchFamily="18" charset="0"/>
              </a:rPr>
              <a:t>BE</a:t>
            </a:r>
            <a:endParaRPr lang="en-US" sz="4000" b="1" dirty="0">
              <a:latin typeface="Baskerville Old Fac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073503" y="3505200"/>
            <a:ext cx="841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Baskerville Old Face" pitchFamily="18" charset="0"/>
              </a:rPr>
              <a:t>BL</a:t>
            </a:r>
            <a:endParaRPr lang="en-US" sz="4000" b="1" dirty="0">
              <a:latin typeface="Baskerville Old Fac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077200" y="2362200"/>
            <a:ext cx="784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Baskerville Old Face" pitchFamily="18" charset="0"/>
              </a:rPr>
              <a:t>FE</a:t>
            </a:r>
            <a:endParaRPr lang="en-US" sz="4000" b="1" dirty="0">
              <a:latin typeface="Baskerville Old Face" pitchFamily="18" charset="0"/>
            </a:endParaRPr>
          </a:p>
        </p:txBody>
      </p:sp>
      <p:sp>
        <p:nvSpPr>
          <p:cNvPr id="79" name="Slide Number Placeholder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20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advTm="4639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0" grpId="0"/>
      <p:bldP spid="2061" grpId="0"/>
      <p:bldP spid="2062" grpId="0"/>
      <p:bldP spid="2063" grpId="0"/>
      <p:bldP spid="2064" grpId="0"/>
      <p:bldP spid="2065" grpId="0"/>
      <p:bldP spid="2066" grpId="0"/>
      <p:bldP spid="2067" grpId="0"/>
      <p:bldP spid="2068" grpId="0"/>
      <p:bldP spid="2069" grpId="0"/>
      <p:bldP spid="2070" grpId="0"/>
      <p:bldP spid="2071" grpId="0"/>
      <p:bldP spid="2072" grpId="0"/>
      <p:bldP spid="2073" grpId="0"/>
      <p:bldP spid="2074" grpId="0"/>
      <p:bldP spid="55" grpId="0"/>
      <p:bldP spid="58" grpId="0"/>
      <p:bldP spid="59" grpId="0"/>
      <p:bldP spid="60" grpId="0"/>
      <p:bldP spid="61" grpId="0"/>
      <p:bldP spid="63" grpId="0"/>
      <p:bldP spid="64" grpId="0"/>
      <p:bldP spid="65" grpId="0"/>
      <p:bldP spid="67" grpId="0"/>
      <p:bldP spid="68" grpId="0"/>
      <p:bldP spid="70" grpId="0"/>
      <p:bldP spid="7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Recommendations from planned migration approach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1" y="4419600"/>
          <a:ext cx="8534399" cy="70847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76400"/>
                <a:gridCol w="1143000"/>
                <a:gridCol w="1219200"/>
                <a:gridCol w="2667000"/>
                <a:gridCol w="1828799"/>
              </a:tblGrid>
              <a:tr h="708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/>
                        <a:t>15</a:t>
                      </a:r>
                      <a:r>
                        <a:rPr lang="en-US" sz="2000" b="1" u="none" strike="noStrike" dirty="0"/>
                        <a:t>% w/ policy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$</a:t>
                      </a:r>
                      <a:r>
                        <a:rPr lang="en-US" sz="2000" u="none" strike="noStrike" dirty="0" smtClean="0"/>
                        <a:t>14K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FE1(1)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BL1(2),BL2,BL4,BL5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1000" y="5334000"/>
            <a:ext cx="8686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Hybrid clouds can achieve cost savings while meeting enterprise policies and delay bounds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See paper for sensitivity studies to benefit ratios </a:t>
            </a:r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1" y="1518396"/>
          <a:ext cx="8534399" cy="138482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76400"/>
                <a:gridCol w="1143000"/>
                <a:gridCol w="1219200"/>
                <a:gridCol w="2667000"/>
                <a:gridCol w="1828799"/>
              </a:tblGrid>
              <a:tr h="4628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/>
                        <a:t> 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/>
                        <a:t> 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/>
                        <a:t>Recommended components to migrate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1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Bound on increase in mean delay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/>
                        <a:t>Yearly Savings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/>
                        <a:t>FE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/>
                        <a:t>BL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/>
                        <a:t>BE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04800" y="2895600"/>
          <a:ext cx="8534399" cy="533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76400"/>
                <a:gridCol w="1143000"/>
                <a:gridCol w="1219200"/>
                <a:gridCol w="2667000"/>
                <a:gridCol w="1828799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30%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$</a:t>
                      </a:r>
                      <a:r>
                        <a:rPr lang="en-US" sz="2000" u="none" strike="noStrike" dirty="0" smtClean="0"/>
                        <a:t>58K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migrate all components in full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04801" y="3429000"/>
          <a:ext cx="8534399" cy="96231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76400"/>
                <a:gridCol w="1143000"/>
                <a:gridCol w="1219200"/>
                <a:gridCol w="2667000"/>
                <a:gridCol w="1828799"/>
              </a:tblGrid>
              <a:tr h="9623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15%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$</a:t>
                      </a:r>
                      <a:r>
                        <a:rPr lang="en-US" sz="2000" u="none" strike="noStrike" dirty="0" smtClean="0"/>
                        <a:t>38K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FE1(1),FE2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BL1(1),</a:t>
                      </a:r>
                      <a:r>
                        <a:rPr lang="en-US" sz="2000" u="none" strike="noStrike" dirty="0" smtClean="0"/>
                        <a:t>BL2,BL3,BL4,BL5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BE2,BE3,BE4,BE5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 bwMode="auto">
          <a:xfrm>
            <a:off x="3048000" y="3581400"/>
            <a:ext cx="838200" cy="762000"/>
          </a:xfrm>
          <a:prstGeom prst="ellips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spcBef>
                <a:spcPct val="0"/>
              </a:spcBef>
            </a:pPr>
            <a:endParaRPr kumimoji="1" 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343400" y="3581400"/>
            <a:ext cx="838200" cy="762000"/>
          </a:xfrm>
          <a:prstGeom prst="ellips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spcBef>
                <a:spcPct val="0"/>
              </a:spcBef>
            </a:pPr>
            <a:endParaRPr kumimoji="1" 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ea typeface="新細明體" pitchFamily="18" charset="-120"/>
            </a:endParaRPr>
          </a:p>
        </p:txBody>
      </p:sp>
    </p:spTree>
    <p:custDataLst>
      <p:tags r:id="rId1"/>
    </p:custDataLst>
  </p:cSld>
  <p:clrMapOvr>
    <a:masterClrMapping/>
  </p:clrMapOvr>
  <p:transition advTm="11173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Takeaways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66800"/>
            <a:ext cx="87630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Hybrid cloud models often make sense</a:t>
            </a:r>
          </a:p>
          <a:p>
            <a:pPr lvl="1"/>
            <a:r>
              <a:rPr lang="en-US" sz="2400" dirty="0" smtClean="0"/>
              <a:t>Enable cost savings, while meeting enterprise policies and </a:t>
            </a:r>
          </a:p>
          <a:p>
            <a:pPr lvl="1">
              <a:buNone/>
            </a:pPr>
            <a:r>
              <a:rPr lang="en-US" sz="2400" dirty="0" smtClean="0"/>
              <a:t>     application response time requirements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Planned approach to migration important and feasible</a:t>
            </a:r>
          </a:p>
          <a:p>
            <a:pPr lvl="1"/>
            <a:r>
              <a:rPr lang="en-US" sz="2400" dirty="0" smtClean="0"/>
              <a:t>Algorithms for hybrid cloud layouts  </a:t>
            </a:r>
          </a:p>
          <a:p>
            <a:pPr lvl="1"/>
            <a:r>
              <a:rPr lang="en-US" sz="2400" dirty="0" smtClean="0"/>
              <a:t>Algorithms for correct reconfiguration of security policies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Open problems</a:t>
            </a:r>
          </a:p>
          <a:p>
            <a:pPr lvl="1"/>
            <a:r>
              <a:rPr lang="en-US" sz="2400" dirty="0" smtClean="0"/>
              <a:t>Exploring model complexity and performance inaccuracy</a:t>
            </a:r>
          </a:p>
          <a:p>
            <a:pPr lvl="1"/>
            <a:r>
              <a:rPr lang="en-US" sz="2400" dirty="0" smtClean="0"/>
              <a:t>Wider range of application case studies</a:t>
            </a:r>
          </a:p>
          <a:p>
            <a:pPr lvl="1"/>
            <a:r>
              <a:rPr lang="en-US" sz="2400" dirty="0" smtClean="0"/>
              <a:t>Take workload and network dynamics into account</a:t>
            </a:r>
          </a:p>
          <a:p>
            <a:pPr lvl="1"/>
            <a:r>
              <a:rPr lang="en-US" sz="2400" dirty="0" smtClean="0"/>
              <a:t>What is the right in-cloud approach?</a:t>
            </a:r>
          </a:p>
          <a:p>
            <a:pPr lvl="1"/>
            <a:r>
              <a:rPr lang="en-US" sz="2400" dirty="0" smtClean="0"/>
              <a:t>App-rewriting?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advTm="56735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CloudNaaS</a:t>
            </a:r>
            <a:r>
              <a:rPr lang="en-US" dirty="0" smtClean="0"/>
              <a:t>: A Cloud Networking Platform for Enterprise Applications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86600" cy="1752600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chemeClr val="tx1"/>
                </a:solidFill>
              </a:rPr>
              <a:t>Theophilus</a:t>
            </a:r>
            <a:r>
              <a:rPr lang="en-US" sz="2000" b="1" dirty="0" smtClean="0">
                <a:solidFill>
                  <a:schemeClr val="tx1"/>
                </a:solidFill>
              </a:rPr>
              <a:t> Benson*, </a:t>
            </a:r>
            <a:r>
              <a:rPr lang="en-US" sz="2000" dirty="0" err="1" smtClean="0">
                <a:solidFill>
                  <a:schemeClr val="tx1"/>
                </a:solidFill>
              </a:rPr>
              <a:t>Aditya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Akella</a:t>
            </a:r>
            <a:r>
              <a:rPr lang="en-US" sz="2000" dirty="0" smtClean="0">
                <a:solidFill>
                  <a:schemeClr val="tx1"/>
                </a:solidFill>
              </a:rPr>
              <a:t>*, Anees Shaikh</a:t>
            </a:r>
            <a:r>
              <a:rPr lang="en-US" sz="2000" baseline="30000" dirty="0" smtClean="0">
                <a:solidFill>
                  <a:schemeClr val="tx1"/>
                </a:solidFill>
              </a:rPr>
              <a:t>+</a:t>
            </a:r>
            <a:r>
              <a:rPr lang="en-US" sz="2000" dirty="0" smtClean="0">
                <a:solidFill>
                  <a:schemeClr val="tx1"/>
                </a:solidFill>
              </a:rPr>
              <a:t>, Sambit Sahu</a:t>
            </a:r>
            <a:r>
              <a:rPr lang="en-US" sz="2000" baseline="30000" dirty="0" smtClean="0">
                <a:solidFill>
                  <a:schemeClr val="tx1"/>
                </a:solidFill>
              </a:rPr>
              <a:t>+</a:t>
            </a:r>
          </a:p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(*University of Wisconsin, </a:t>
            </a:r>
            <a:r>
              <a:rPr lang="en-US" sz="2000" baseline="30000" dirty="0" smtClean="0">
                <a:solidFill>
                  <a:schemeClr val="tx1"/>
                </a:solidFill>
              </a:rPr>
              <a:t>+ </a:t>
            </a:r>
            <a:r>
              <a:rPr lang="en-US" sz="2000" dirty="0" smtClean="0">
                <a:solidFill>
                  <a:schemeClr val="tx1"/>
                </a:solidFill>
              </a:rPr>
              <a:t>IBM Research)</a:t>
            </a:r>
            <a:endParaRPr lang="en-US" sz="2000" baseline="30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Tm="33166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8DFE06D-8503-4DD9-AA28-73DC1EA0800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smtClean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148" name="AutoShape 2"/>
          <p:cNvSpPr>
            <a:spLocks noChangeArrowheads="1"/>
          </p:cNvSpPr>
          <p:nvPr/>
        </p:nvSpPr>
        <p:spPr bwMode="auto">
          <a:xfrm>
            <a:off x="5334000" y="2895600"/>
            <a:ext cx="3455987" cy="2578100"/>
          </a:xfrm>
          <a:prstGeom prst="roundRect">
            <a:avLst>
              <a:gd name="adj" fmla="val 6431"/>
            </a:avLst>
          </a:prstGeom>
          <a:solidFill>
            <a:schemeClr val="accent6">
              <a:lumMod val="75000"/>
              <a:alpha val="70195"/>
            </a:schemeClr>
          </a:solidFill>
          <a:ln w="9525" algn="ctr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§"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 flipV="1">
            <a:off x="158974" y="2743200"/>
            <a:ext cx="383951" cy="32885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marL="173038" indent="-173038">
              <a:lnSpc>
                <a:spcPct val="90000"/>
              </a:lnSpc>
              <a:spcBef>
                <a:spcPct val="20000"/>
              </a:spcBef>
              <a:buClr>
                <a:srgbClr val="4F81BD"/>
              </a:buClr>
              <a:buFont typeface="Wingdings" pitchFamily="2" charset="2"/>
              <a:buNone/>
            </a:pPr>
            <a:r>
              <a:rPr lang="en-US" sz="1400" b="1" dirty="0">
                <a:solidFill>
                  <a:prstClr val="white"/>
                </a:solidFill>
              </a:rPr>
              <a:t>introduction of cloud networking functions</a:t>
            </a:r>
          </a:p>
        </p:txBody>
      </p:sp>
      <p:pic>
        <p:nvPicPr>
          <p:cNvPr id="6150" name="Picture 5" descr="MCj0432591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" y="5316538"/>
            <a:ext cx="2233613" cy="139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6" descr="logo_aw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25" y="6092825"/>
            <a:ext cx="836613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/>
              <a:t>Current Cloud Offerings</a:t>
            </a:r>
          </a:p>
        </p:txBody>
      </p:sp>
      <p:sp>
        <p:nvSpPr>
          <p:cNvPr id="6153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182563" y="1066800"/>
            <a:ext cx="8767762" cy="1268413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b="1" dirty="0" smtClean="0"/>
              <a:t>Limited control of the network</a:t>
            </a:r>
          </a:p>
          <a:p>
            <a:pPr lvl="1"/>
            <a:r>
              <a:rPr lang="en-US" sz="2000" b="1" dirty="0" smtClean="0"/>
              <a:t>Limits the opportunity to migrate production applications</a:t>
            </a:r>
          </a:p>
          <a:p>
            <a:pPr lvl="1" eaLnBrk="1" hangingPunct="1"/>
            <a:r>
              <a:rPr lang="en-US" sz="2000" b="1" dirty="0" smtClean="0"/>
              <a:t>Requires integration of third-party solutions</a:t>
            </a:r>
          </a:p>
        </p:txBody>
      </p:sp>
      <p:sp>
        <p:nvSpPr>
          <p:cNvPr id="6154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5340350" y="3022600"/>
            <a:ext cx="3490912" cy="3571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u="sng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Examples of Missing Features</a:t>
            </a:r>
            <a:endParaRPr lang="en-US" sz="2000" b="1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1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No ability to create VLANs in the cloud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No facility to manage bandwidth or </a:t>
            </a:r>
            <a:r>
              <a:rPr lang="en-US" sz="1400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QoS</a:t>
            </a:r>
            <a:endParaRPr lang="en-US" sz="1400" b="1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1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Limited ability to craft network segments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No intelligence for dynamically structured networks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4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155" name="AutoShape 10"/>
          <p:cNvSpPr>
            <a:spLocks noChangeArrowheads="1"/>
          </p:cNvSpPr>
          <p:nvPr/>
        </p:nvSpPr>
        <p:spPr bwMode="auto">
          <a:xfrm>
            <a:off x="715963" y="4805362"/>
            <a:ext cx="1900237" cy="600075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  <a:alpha val="70195"/>
            </a:schemeClr>
          </a:solidFill>
          <a:ln w="12700" algn="ctr">
            <a:solidFill>
              <a:srgbClr val="000066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>
                <a:solidFill>
                  <a:prstClr val="black"/>
                </a:solidFill>
              </a:rPr>
              <a:t>persistent connectivity for services</a:t>
            </a:r>
            <a:br>
              <a:rPr lang="en-US" sz="1200" b="1">
                <a:solidFill>
                  <a:prstClr val="black"/>
                </a:solidFill>
              </a:rPr>
            </a:br>
            <a:r>
              <a:rPr lang="en-US" sz="1000" b="1">
                <a:solidFill>
                  <a:prstClr val="black"/>
                </a:solidFill>
              </a:rPr>
              <a:t>e.g., “elastic IP”</a:t>
            </a:r>
          </a:p>
        </p:txBody>
      </p:sp>
      <p:sp>
        <p:nvSpPr>
          <p:cNvPr id="6156" name="AutoShape 11"/>
          <p:cNvSpPr>
            <a:spLocks noChangeArrowheads="1"/>
          </p:cNvSpPr>
          <p:nvPr/>
        </p:nvSpPr>
        <p:spPr bwMode="auto">
          <a:xfrm>
            <a:off x="712788" y="5476875"/>
            <a:ext cx="1900237" cy="368300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  <a:alpha val="70195"/>
            </a:schemeClr>
          </a:solidFill>
          <a:ln w="12700" algn="ctr">
            <a:solidFill>
              <a:srgbClr val="000066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>
                <a:solidFill>
                  <a:prstClr val="black"/>
                </a:solidFill>
              </a:rPr>
              <a:t>base IP connectivity</a:t>
            </a:r>
          </a:p>
        </p:txBody>
      </p:sp>
      <p:sp>
        <p:nvSpPr>
          <p:cNvPr id="6157" name="AutoShape 12"/>
          <p:cNvSpPr>
            <a:spLocks noChangeArrowheads="1"/>
          </p:cNvSpPr>
          <p:nvPr/>
        </p:nvSpPr>
        <p:spPr bwMode="auto">
          <a:xfrm>
            <a:off x="715963" y="3690937"/>
            <a:ext cx="1900237" cy="43815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  <a:alpha val="70195"/>
            </a:schemeClr>
          </a:solidFill>
          <a:ln w="12700" algn="ctr">
            <a:solidFill>
              <a:srgbClr val="000066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prstClr val="black"/>
                </a:solidFill>
              </a:rPr>
              <a:t>VPN to the enterprise</a:t>
            </a:r>
            <a:br>
              <a:rPr lang="en-US" sz="1200" b="1" dirty="0">
                <a:solidFill>
                  <a:prstClr val="black"/>
                </a:solidFill>
              </a:rPr>
            </a:br>
            <a:r>
              <a:rPr lang="en-US" sz="1000" b="1" dirty="0">
                <a:solidFill>
                  <a:prstClr val="black"/>
                </a:solidFill>
              </a:rPr>
              <a:t>e.g., “</a:t>
            </a:r>
            <a:r>
              <a:rPr lang="en-US" sz="1000" b="1" dirty="0" err="1">
                <a:solidFill>
                  <a:prstClr val="black"/>
                </a:solidFill>
              </a:rPr>
              <a:t>Virt</a:t>
            </a:r>
            <a:r>
              <a:rPr lang="en-US" sz="1000" b="1" dirty="0">
                <a:solidFill>
                  <a:prstClr val="black"/>
                </a:solidFill>
              </a:rPr>
              <a:t> Private Cloud”</a:t>
            </a:r>
          </a:p>
        </p:txBody>
      </p:sp>
      <p:sp>
        <p:nvSpPr>
          <p:cNvPr id="6158" name="AutoShape 13"/>
          <p:cNvSpPr>
            <a:spLocks noChangeArrowheads="1"/>
          </p:cNvSpPr>
          <p:nvPr/>
        </p:nvSpPr>
        <p:spPr bwMode="auto">
          <a:xfrm>
            <a:off x="715963" y="3171825"/>
            <a:ext cx="1900237" cy="461962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  <a:alpha val="70195"/>
            </a:schemeClr>
          </a:solidFill>
          <a:ln w="12700" algn="ctr">
            <a:solidFill>
              <a:srgbClr val="000066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prstClr val="black"/>
                </a:solidFill>
              </a:rPr>
              <a:t>Network monitoring</a:t>
            </a:r>
            <a:br>
              <a:rPr lang="en-US" sz="1200" b="1" dirty="0">
                <a:solidFill>
                  <a:prstClr val="black"/>
                </a:solidFill>
              </a:rPr>
            </a:br>
            <a:r>
              <a:rPr lang="en-US" sz="1000" b="1" dirty="0">
                <a:solidFill>
                  <a:prstClr val="black"/>
                </a:solidFill>
              </a:rPr>
              <a:t>e.g., “</a:t>
            </a:r>
            <a:r>
              <a:rPr lang="en-US" sz="1000" b="1" dirty="0" err="1">
                <a:solidFill>
                  <a:prstClr val="black"/>
                </a:solidFill>
              </a:rPr>
              <a:t>CloudWatch</a:t>
            </a:r>
            <a:r>
              <a:rPr lang="en-US" sz="1000" b="1" dirty="0">
                <a:solidFill>
                  <a:prstClr val="black"/>
                </a:solidFill>
              </a:rPr>
              <a:t>”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6159" name="Line 14"/>
          <p:cNvSpPr>
            <a:spLocks noChangeShapeType="1"/>
          </p:cNvSpPr>
          <p:nvPr/>
        </p:nvSpPr>
        <p:spPr bwMode="auto">
          <a:xfrm flipV="1">
            <a:off x="484188" y="2883780"/>
            <a:ext cx="0" cy="2995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160" name="AutoShape 15"/>
          <p:cNvSpPr>
            <a:spLocks noChangeArrowheads="1"/>
          </p:cNvSpPr>
          <p:nvPr/>
        </p:nvSpPr>
        <p:spPr bwMode="auto">
          <a:xfrm>
            <a:off x="715963" y="4195762"/>
            <a:ext cx="1900237" cy="542925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alpha val="70195"/>
            </a:schemeClr>
          </a:solidFill>
          <a:ln w="12700" algn="ctr">
            <a:solidFill>
              <a:srgbClr val="000066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>
                <a:solidFill>
                  <a:prstClr val="black"/>
                </a:solidFill>
              </a:rPr>
              <a:t>Server load balancing</a:t>
            </a:r>
            <a:br>
              <a:rPr lang="en-US" sz="1200" b="1">
                <a:solidFill>
                  <a:prstClr val="black"/>
                </a:solidFill>
              </a:rPr>
            </a:br>
            <a:r>
              <a:rPr lang="en-US" sz="1000" b="1">
                <a:solidFill>
                  <a:prstClr val="black"/>
                </a:solidFill>
              </a:rPr>
              <a:t>e.g., “Elastic Load Balancing”</a:t>
            </a:r>
          </a:p>
        </p:txBody>
      </p:sp>
      <p:sp>
        <p:nvSpPr>
          <p:cNvPr id="6161" name="Text Box 16"/>
          <p:cNvSpPr txBox="1">
            <a:spLocks noChangeArrowheads="1"/>
          </p:cNvSpPr>
          <p:nvPr/>
        </p:nvSpPr>
        <p:spPr bwMode="auto">
          <a:xfrm>
            <a:off x="2819400" y="3711714"/>
            <a:ext cx="26670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3038" indent="-173038">
              <a:lnSpc>
                <a:spcPct val="90000"/>
              </a:lnSpc>
              <a:spcBef>
                <a:spcPct val="20000"/>
              </a:spcBef>
              <a:buClr>
                <a:srgbClr val="4F81BD"/>
              </a:buClr>
              <a:buFont typeface="Wingdings" pitchFamily="2" charset="2"/>
              <a:buNone/>
            </a:pPr>
            <a:r>
              <a:rPr lang="en-US" sz="2000" b="1" dirty="0">
                <a:solidFill>
                  <a:prstClr val="white"/>
                </a:solidFill>
              </a:rPr>
              <a:t>Third-party </a:t>
            </a:r>
            <a:endParaRPr lang="en-US" sz="2000" b="1" dirty="0" smtClean="0">
              <a:solidFill>
                <a:prstClr val="white"/>
              </a:solidFill>
            </a:endParaRPr>
          </a:p>
          <a:p>
            <a:pPr marL="173038" indent="-173038">
              <a:lnSpc>
                <a:spcPct val="90000"/>
              </a:lnSpc>
              <a:spcBef>
                <a:spcPct val="20000"/>
              </a:spcBef>
              <a:buClr>
                <a:srgbClr val="4F81BD"/>
              </a:buClr>
              <a:buFont typeface="Wingdings" pitchFamily="2" charset="2"/>
              <a:buNone/>
            </a:pPr>
            <a:r>
              <a:rPr lang="en-US" sz="2000" b="1" dirty="0" smtClean="0">
                <a:solidFill>
                  <a:prstClr val="white"/>
                </a:solidFill>
              </a:rPr>
              <a:t>virtual appliances</a:t>
            </a:r>
            <a:endParaRPr lang="en-US" sz="2000" b="1" dirty="0">
              <a:solidFill>
                <a:prstClr val="white"/>
              </a:solidFill>
            </a:endParaRPr>
          </a:p>
        </p:txBody>
      </p:sp>
      <p:sp>
        <p:nvSpPr>
          <p:cNvPr id="6162" name="Text Box 17"/>
          <p:cNvSpPr txBox="1">
            <a:spLocks noChangeArrowheads="1"/>
          </p:cNvSpPr>
          <p:nvPr/>
        </p:nvSpPr>
        <p:spPr bwMode="auto">
          <a:xfrm>
            <a:off x="5507037" y="4864099"/>
            <a:ext cx="30305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3038" indent="-173038">
              <a:lnSpc>
                <a:spcPct val="90000"/>
              </a:lnSpc>
              <a:spcBef>
                <a:spcPct val="20000"/>
              </a:spcBef>
              <a:buClr>
                <a:srgbClr val="4F81BD"/>
              </a:buClr>
              <a:buFont typeface="Wingdings" pitchFamily="2" charset="2"/>
              <a:buNone/>
            </a:pPr>
            <a:r>
              <a:rPr lang="en-US" sz="900">
                <a:solidFill>
                  <a:prstClr val="white"/>
                </a:solidFill>
              </a:rPr>
              <a:t>reference:  http://broadcast.oreilly.com/2010/12/</a:t>
            </a:r>
            <a:br>
              <a:rPr lang="en-US" sz="900">
                <a:solidFill>
                  <a:prstClr val="white"/>
                </a:solidFill>
              </a:rPr>
            </a:br>
            <a:r>
              <a:rPr lang="en-US" sz="900">
                <a:solidFill>
                  <a:prstClr val="white"/>
                </a:solidFill>
              </a:rPr>
              <a:t>cloud-2011-the-year-of-the-network-in-the-cloud.html</a:t>
            </a:r>
          </a:p>
        </p:txBody>
      </p:sp>
      <p:sp>
        <p:nvSpPr>
          <p:cNvPr id="6163" name="Text Box 18"/>
          <p:cNvSpPr txBox="1">
            <a:spLocks noChangeArrowheads="1"/>
          </p:cNvSpPr>
          <p:nvPr/>
        </p:nvSpPr>
        <p:spPr bwMode="auto">
          <a:xfrm>
            <a:off x="2543175" y="3889375"/>
            <a:ext cx="387350" cy="339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3038" indent="-173038">
              <a:lnSpc>
                <a:spcPct val="90000"/>
              </a:lnSpc>
              <a:spcBef>
                <a:spcPct val="20000"/>
              </a:spcBef>
              <a:buClr>
                <a:srgbClr val="4F81BD"/>
              </a:buClr>
              <a:buFont typeface="Wingdings" pitchFamily="2" charset="2"/>
              <a:buNone/>
            </a:pPr>
            <a:r>
              <a:rPr lang="en-US">
                <a:solidFill>
                  <a:prstClr val="white"/>
                </a:solidFill>
                <a:sym typeface="Wingdings 2" pitchFamily="18" charset="2"/>
              </a:rPr>
              <a:t></a:t>
            </a:r>
          </a:p>
        </p:txBody>
      </p:sp>
      <p:sp>
        <p:nvSpPr>
          <p:cNvPr id="6164" name="AutoShape 19"/>
          <p:cNvSpPr>
            <a:spLocks noChangeArrowheads="1"/>
          </p:cNvSpPr>
          <p:nvPr/>
        </p:nvSpPr>
        <p:spPr bwMode="auto">
          <a:xfrm>
            <a:off x="715963" y="2711450"/>
            <a:ext cx="1900237" cy="43815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  <a:alpha val="70195"/>
            </a:schemeClr>
          </a:solidFill>
          <a:ln w="12700" algn="ctr">
            <a:solidFill>
              <a:srgbClr val="000066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prstClr val="black"/>
                </a:solidFill>
              </a:rPr>
              <a:t>Subnets and ACLs</a:t>
            </a:r>
            <a:br>
              <a:rPr lang="en-US" sz="1200" b="1" dirty="0">
                <a:solidFill>
                  <a:prstClr val="black"/>
                </a:solidFill>
              </a:rPr>
            </a:br>
            <a:r>
              <a:rPr lang="en-US" sz="1000" b="1" dirty="0">
                <a:solidFill>
                  <a:prstClr val="black"/>
                </a:solidFill>
              </a:rPr>
              <a:t>e.g., “VPC” enhancements</a:t>
            </a:r>
          </a:p>
        </p:txBody>
      </p:sp>
      <p:pic>
        <p:nvPicPr>
          <p:cNvPr id="6165" name="Picture 20" descr="windows-azure-logo-m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49425" y="5880100"/>
            <a:ext cx="1439863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6" name="Picture 2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63725" y="6408737"/>
            <a:ext cx="1093788" cy="220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advTm="9734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/>
      <p:bldP spid="6154" grpId="0" build="p"/>
      <p:bldP spid="6161" grpId="0"/>
      <p:bldP spid="6162" grpId="0"/>
      <p:bldP spid="616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Design and implementation of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CloudNaaS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400" dirty="0" smtClean="0"/>
              <a:t>Enforce enterprise policies</a:t>
            </a:r>
          </a:p>
          <a:p>
            <a:pPr lvl="1"/>
            <a:r>
              <a:rPr lang="en-US" sz="2400" dirty="0" smtClean="0"/>
              <a:t>Fine-grained control over network</a:t>
            </a:r>
          </a:p>
          <a:p>
            <a:pPr lvl="2">
              <a:buNone/>
            </a:pPr>
            <a:endParaRPr lang="en-US" sz="2000" dirty="0" smtClean="0">
              <a:sym typeface="Wingdings" pitchFamily="2" charset="2"/>
            </a:endParaRPr>
          </a:p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Optimizations to improve scalability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Overcome hardware limitations</a:t>
            </a:r>
          </a:p>
          <a:p>
            <a:pPr lvl="1"/>
            <a:endParaRPr lang="en-US" sz="2400" dirty="0" smtClean="0">
              <a:sym typeface="Wingdings" pitchFamily="2" charset="2"/>
            </a:endParaRPr>
          </a:p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Prototyped and evaluated</a:t>
            </a:r>
          </a:p>
          <a:p>
            <a:pPr lvl="1"/>
            <a:r>
              <a:rPr lang="en-US" sz="2400" dirty="0" smtClean="0"/>
              <a:t>Different workloads and topologies</a:t>
            </a:r>
          </a:p>
        </p:txBody>
      </p:sp>
    </p:spTree>
    <p:custDataLst>
      <p:tags r:id="rId1"/>
    </p:custDataLst>
  </p:cSld>
  <p:clrMapOvr>
    <a:masterClrMapping/>
  </p:clrMapOvr>
  <p:transition advTm="374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295401"/>
          <a:ext cx="8686801" cy="3893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714190"/>
                <a:gridCol w="928505"/>
                <a:gridCol w="779082"/>
                <a:gridCol w="1026621"/>
                <a:gridCol w="1342505"/>
                <a:gridCol w="1228897"/>
                <a:gridCol w="1219201"/>
              </a:tblGrid>
              <a:tr h="3849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Currently Supported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Ideal</a:t>
                      </a:r>
                      <a:endParaRPr lang="en-US" dirty="0"/>
                    </a:p>
                  </a:txBody>
                  <a:tcPr/>
                </a:tc>
              </a:tr>
              <a:tr h="6643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AWSEC2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3Terra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VPC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Amazon</a:t>
                      </a:r>
                    </a:p>
                    <a:p>
                      <a:r>
                        <a:rPr lang="en-US" dirty="0" smtClean="0"/>
                        <a:t>Cluster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Oktupus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(Microsoft)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SecondNet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(Microsoft)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CloudNaaS</a:t>
                      </a:r>
                      <a:endParaRPr lang="en-US" dirty="0"/>
                    </a:p>
                  </a:txBody>
                  <a:tcPr/>
                </a:tc>
              </a:tr>
              <a:tr h="3849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49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4917">
                <a:tc>
                  <a:txBody>
                    <a:bodyPr/>
                    <a:lstStyle/>
                    <a:p>
                      <a:r>
                        <a:rPr lang="en-US" dirty="0" smtClean="0"/>
                        <a:t>Firewall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3286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Middlebox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Interposition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4917"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64377">
                <a:tc>
                  <a:txBody>
                    <a:bodyPr/>
                    <a:lstStyle/>
                    <a:p>
                      <a:r>
                        <a:rPr lang="en-US" dirty="0" smtClean="0"/>
                        <a:t>Static</a:t>
                      </a:r>
                    </a:p>
                    <a:p>
                      <a:r>
                        <a:rPr lang="en-US" dirty="0" smtClean="0"/>
                        <a:t>Addressing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5486400"/>
            <a:ext cx="8229600" cy="94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prstClr val="white"/>
                </a:solidFill>
              </a:rPr>
              <a:t>AWS VPC and AWS Cluster can’t be used together</a:t>
            </a: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1029" name="Picture 5" descr="C:\Users\Tbenson\AppData\Local\Microsoft\Windows\Temporary Internet Files\Content.IE5\XA0BKPRE\MC90043253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2438400"/>
            <a:ext cx="425450" cy="292100"/>
          </a:xfrm>
          <a:prstGeom prst="rect">
            <a:avLst/>
          </a:prstGeom>
          <a:noFill/>
        </p:spPr>
      </p:pic>
      <p:pic>
        <p:nvPicPr>
          <p:cNvPr id="20" name="Picture 5" descr="C:\Users\Tbenson\AppData\Local\Microsoft\Windows\Temporary Internet Files\Content.IE5\XA0BKPRE\MC90043253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2819400"/>
            <a:ext cx="425450" cy="292100"/>
          </a:xfrm>
          <a:prstGeom prst="rect">
            <a:avLst/>
          </a:prstGeom>
          <a:noFill/>
        </p:spPr>
      </p:pic>
      <p:pic>
        <p:nvPicPr>
          <p:cNvPr id="21" name="Picture 5" descr="C:\Users\Tbenson\AppData\Local\Microsoft\Windows\Temporary Internet Files\Content.IE5\XA0BKPRE\MC90043253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3200400"/>
            <a:ext cx="425450" cy="292100"/>
          </a:xfrm>
          <a:prstGeom prst="rect">
            <a:avLst/>
          </a:prstGeom>
          <a:noFill/>
        </p:spPr>
      </p:pic>
      <p:pic>
        <p:nvPicPr>
          <p:cNvPr id="22" name="Picture 5" descr="C:\Users\Tbenson\AppData\Local\Microsoft\Windows\Temporary Internet Files\Content.IE5\XA0BKPRE\MC90043253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3733800"/>
            <a:ext cx="425450" cy="292100"/>
          </a:xfrm>
          <a:prstGeom prst="rect">
            <a:avLst/>
          </a:prstGeom>
          <a:noFill/>
        </p:spPr>
      </p:pic>
      <p:pic>
        <p:nvPicPr>
          <p:cNvPr id="23" name="Picture 5" descr="C:\Users\Tbenson\AppData\Local\Microsoft\Windows\Temporary Internet Files\Content.IE5\XA0BKPRE\MC90043253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4191000"/>
            <a:ext cx="425450" cy="292100"/>
          </a:xfrm>
          <a:prstGeom prst="rect">
            <a:avLst/>
          </a:prstGeom>
          <a:noFill/>
        </p:spPr>
      </p:pic>
      <p:pic>
        <p:nvPicPr>
          <p:cNvPr id="24" name="Picture 5" descr="C:\Users\Tbenson\AppData\Local\Microsoft\Windows\Temporary Internet Files\Content.IE5\XA0BKPRE\MC90043253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4800600"/>
            <a:ext cx="425450" cy="292100"/>
          </a:xfrm>
          <a:prstGeom prst="rect">
            <a:avLst/>
          </a:prstGeom>
          <a:noFill/>
        </p:spPr>
      </p:pic>
      <p:pic>
        <p:nvPicPr>
          <p:cNvPr id="1035" name="Picture 11" descr="C:\Users\Tbenson\AppData\Local\Microsoft\Windows\Temporary Internet Files\Content.IE5\9O8DH569\MC900432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2438400"/>
            <a:ext cx="304800" cy="304800"/>
          </a:xfrm>
          <a:prstGeom prst="rect">
            <a:avLst/>
          </a:prstGeom>
          <a:noFill/>
        </p:spPr>
      </p:pic>
      <p:pic>
        <p:nvPicPr>
          <p:cNvPr id="29" name="Picture 5" descr="C:\Users\Tbenson\AppData\Local\Microsoft\Windows\Temporary Internet Files\Content.IE5\XA0BKPRE\MC90043253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4267200"/>
            <a:ext cx="425450" cy="292100"/>
          </a:xfrm>
          <a:prstGeom prst="rect">
            <a:avLst/>
          </a:prstGeom>
          <a:noFill/>
        </p:spPr>
      </p:pic>
      <p:pic>
        <p:nvPicPr>
          <p:cNvPr id="32" name="Picture 5" descr="C:\Users\Tbenson\AppData\Local\Microsoft\Windows\Temporary Internet Files\Content.IE5\XA0BKPRE\MC90043253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2819400"/>
            <a:ext cx="425450" cy="292100"/>
          </a:xfrm>
          <a:prstGeom prst="rect">
            <a:avLst/>
          </a:prstGeom>
          <a:noFill/>
        </p:spPr>
      </p:pic>
      <p:pic>
        <p:nvPicPr>
          <p:cNvPr id="33" name="Picture 11" descr="C:\Users\Tbenson\AppData\Local\Microsoft\Windows\Temporary Internet Files\Content.IE5\9O8DH569\MC900432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3200400"/>
            <a:ext cx="304800" cy="304800"/>
          </a:xfrm>
          <a:prstGeom prst="rect">
            <a:avLst/>
          </a:prstGeom>
          <a:noFill/>
        </p:spPr>
      </p:pic>
      <p:pic>
        <p:nvPicPr>
          <p:cNvPr id="34" name="Picture 11" descr="C:\Users\Tbenson\AppData\Local\Microsoft\Windows\Temporary Internet Files\Content.IE5\9O8DH569\MC900432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3733800"/>
            <a:ext cx="304800" cy="304800"/>
          </a:xfrm>
          <a:prstGeom prst="rect">
            <a:avLst/>
          </a:prstGeom>
          <a:noFill/>
        </p:spPr>
      </p:pic>
      <p:pic>
        <p:nvPicPr>
          <p:cNvPr id="35" name="Picture 11" descr="C:\Users\Tbenson\AppData\Local\Microsoft\Windows\Temporary Internet Files\Content.IE5\9O8DH569\MC900432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4800600"/>
            <a:ext cx="304800" cy="304800"/>
          </a:xfrm>
          <a:prstGeom prst="rect">
            <a:avLst/>
          </a:prstGeom>
          <a:noFill/>
        </p:spPr>
      </p:pic>
      <p:pic>
        <p:nvPicPr>
          <p:cNvPr id="36" name="Picture 11" descr="C:\Users\Tbenson\AppData\Local\Microsoft\Windows\Temporary Internet Files\Content.IE5\9O8DH569\MC900432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438400"/>
            <a:ext cx="304800" cy="304800"/>
          </a:xfrm>
          <a:prstGeom prst="rect">
            <a:avLst/>
          </a:prstGeom>
          <a:noFill/>
        </p:spPr>
      </p:pic>
      <p:pic>
        <p:nvPicPr>
          <p:cNvPr id="37" name="Picture 5" descr="C:\Users\Tbenson\AppData\Local\Microsoft\Windows\Temporary Internet Files\Content.IE5\XA0BKPRE\MC90043253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4267200"/>
            <a:ext cx="425450" cy="292100"/>
          </a:xfrm>
          <a:prstGeom prst="rect">
            <a:avLst/>
          </a:prstGeom>
          <a:noFill/>
        </p:spPr>
      </p:pic>
      <p:pic>
        <p:nvPicPr>
          <p:cNvPr id="38" name="Picture 5" descr="C:\Users\Tbenson\AppData\Local\Microsoft\Windows\Temporary Internet Files\Content.IE5\XA0BKPRE\MC90043253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2819400"/>
            <a:ext cx="425450" cy="292100"/>
          </a:xfrm>
          <a:prstGeom prst="rect">
            <a:avLst/>
          </a:prstGeom>
          <a:noFill/>
        </p:spPr>
      </p:pic>
      <p:pic>
        <p:nvPicPr>
          <p:cNvPr id="39" name="Picture 11" descr="C:\Users\Tbenson\AppData\Local\Microsoft\Windows\Temporary Internet Files\Content.IE5\9O8DH569\MC900432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200400"/>
            <a:ext cx="304800" cy="304800"/>
          </a:xfrm>
          <a:prstGeom prst="rect">
            <a:avLst/>
          </a:prstGeom>
          <a:noFill/>
        </p:spPr>
      </p:pic>
      <p:pic>
        <p:nvPicPr>
          <p:cNvPr id="40" name="Picture 11" descr="C:\Users\Tbenson\AppData\Local\Microsoft\Windows\Temporary Internet Files\Content.IE5\9O8DH569\MC900432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733800"/>
            <a:ext cx="304800" cy="304800"/>
          </a:xfrm>
          <a:prstGeom prst="rect">
            <a:avLst/>
          </a:prstGeom>
          <a:noFill/>
        </p:spPr>
      </p:pic>
      <p:pic>
        <p:nvPicPr>
          <p:cNvPr id="41" name="Picture 11" descr="C:\Users\Tbenson\AppData\Local\Microsoft\Windows\Temporary Internet Files\Content.IE5\9O8DH569\MC900432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800600"/>
            <a:ext cx="304800" cy="304800"/>
          </a:xfrm>
          <a:prstGeom prst="rect">
            <a:avLst/>
          </a:prstGeom>
          <a:noFill/>
        </p:spPr>
      </p:pic>
      <p:pic>
        <p:nvPicPr>
          <p:cNvPr id="42" name="Picture 11" descr="C:\Users\Tbenson\AppData\Local\Microsoft\Windows\Temporary Internet Files\Content.IE5\9O8DH569\MC900432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438400"/>
            <a:ext cx="304800" cy="304800"/>
          </a:xfrm>
          <a:prstGeom prst="rect">
            <a:avLst/>
          </a:prstGeom>
          <a:noFill/>
        </p:spPr>
      </p:pic>
      <p:pic>
        <p:nvPicPr>
          <p:cNvPr id="43" name="Picture 5" descr="C:\Users\Tbenson\AppData\Local\Microsoft\Windows\Temporary Internet Files\Content.IE5\XA0BKPRE\MC90043253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2550" y="4191000"/>
            <a:ext cx="425450" cy="292100"/>
          </a:xfrm>
          <a:prstGeom prst="rect">
            <a:avLst/>
          </a:prstGeom>
          <a:noFill/>
        </p:spPr>
      </p:pic>
      <p:pic>
        <p:nvPicPr>
          <p:cNvPr id="46" name="Picture 11" descr="C:\Users\Tbenson\AppData\Local\Microsoft\Windows\Temporary Internet Files\Content.IE5\9O8DH569\MC900432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733800"/>
            <a:ext cx="304800" cy="304800"/>
          </a:xfrm>
          <a:prstGeom prst="rect">
            <a:avLst/>
          </a:prstGeom>
          <a:noFill/>
        </p:spPr>
      </p:pic>
      <p:pic>
        <p:nvPicPr>
          <p:cNvPr id="47" name="Picture 11" descr="C:\Users\Tbenson\AppData\Local\Microsoft\Windows\Temporary Internet Files\Content.IE5\9O8DH569\MC900432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4800600"/>
            <a:ext cx="304800" cy="304800"/>
          </a:xfrm>
          <a:prstGeom prst="rect">
            <a:avLst/>
          </a:prstGeom>
          <a:noFill/>
        </p:spPr>
      </p:pic>
      <p:pic>
        <p:nvPicPr>
          <p:cNvPr id="48" name="Picture 5" descr="C:\Users\Tbenson\AppData\Local\Microsoft\Windows\Temporary Internet Files\Content.IE5\XA0BKPRE\MC90043253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200400"/>
            <a:ext cx="425450" cy="292100"/>
          </a:xfrm>
          <a:prstGeom prst="rect">
            <a:avLst/>
          </a:prstGeom>
          <a:noFill/>
        </p:spPr>
      </p:pic>
      <p:pic>
        <p:nvPicPr>
          <p:cNvPr id="49" name="Picture 11" descr="C:\Users\Tbenson\AppData\Local\Microsoft\Windows\Temporary Internet Files\Content.IE5\9O8DH569\MC900432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4191000"/>
            <a:ext cx="304800" cy="304800"/>
          </a:xfrm>
          <a:prstGeom prst="rect">
            <a:avLst/>
          </a:prstGeom>
          <a:noFill/>
        </p:spPr>
      </p:pic>
      <p:pic>
        <p:nvPicPr>
          <p:cNvPr id="50" name="Picture 11" descr="C:\Users\Tbenson\AppData\Local\Microsoft\Windows\Temporary Internet Files\Content.IE5\9O8DH569\MC900432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819400"/>
            <a:ext cx="304800" cy="304800"/>
          </a:xfrm>
          <a:prstGeom prst="rect">
            <a:avLst/>
          </a:prstGeom>
          <a:noFill/>
        </p:spPr>
      </p:pic>
      <p:pic>
        <p:nvPicPr>
          <p:cNvPr id="51" name="Picture 11" descr="C:\Users\Tbenson\AppData\Local\Microsoft\Windows\Temporary Internet Files\Content.IE5\9O8DH569\MC900432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4800600"/>
            <a:ext cx="304800" cy="304800"/>
          </a:xfrm>
          <a:prstGeom prst="rect">
            <a:avLst/>
          </a:prstGeom>
          <a:noFill/>
        </p:spPr>
      </p:pic>
      <p:pic>
        <p:nvPicPr>
          <p:cNvPr id="53" name="Picture 11" descr="C:\Users\Tbenson\AppData\Local\Microsoft\Windows\Temporary Internet Files\Content.IE5\9O8DH569\MC900432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3733800"/>
            <a:ext cx="304800" cy="304800"/>
          </a:xfrm>
          <a:prstGeom prst="rect">
            <a:avLst/>
          </a:prstGeom>
          <a:noFill/>
        </p:spPr>
      </p:pic>
      <p:pic>
        <p:nvPicPr>
          <p:cNvPr id="54" name="Picture 5" descr="C:\Users\Tbenson\AppData\Local\Microsoft\Windows\Temporary Internet Files\Content.IE5\XA0BKPRE\MC90043253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2819400"/>
            <a:ext cx="425450" cy="292100"/>
          </a:xfrm>
          <a:prstGeom prst="rect">
            <a:avLst/>
          </a:prstGeom>
          <a:noFill/>
        </p:spPr>
      </p:pic>
      <p:pic>
        <p:nvPicPr>
          <p:cNvPr id="55" name="Picture 5" descr="C:\Users\Tbenson\AppData\Local\Microsoft\Windows\Temporary Internet Files\Content.IE5\XA0BKPRE\MC90043253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4267200"/>
            <a:ext cx="425450" cy="292100"/>
          </a:xfrm>
          <a:prstGeom prst="rect">
            <a:avLst/>
          </a:prstGeom>
          <a:noFill/>
        </p:spPr>
      </p:pic>
      <p:pic>
        <p:nvPicPr>
          <p:cNvPr id="56" name="Picture 5" descr="C:\Users\Tbenson\AppData\Local\Microsoft\Windows\Temporary Internet Files\Content.IE5\XA0BKPRE\MC90043253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4800600"/>
            <a:ext cx="425450" cy="292100"/>
          </a:xfrm>
          <a:prstGeom prst="rect">
            <a:avLst/>
          </a:prstGeom>
          <a:noFill/>
        </p:spPr>
      </p:pic>
      <p:pic>
        <p:nvPicPr>
          <p:cNvPr id="57" name="Picture 5" descr="C:\Users\Tbenson\AppData\Local\Microsoft\Windows\Temporary Internet Files\Content.IE5\XA0BKPRE\MC90043253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4191000"/>
            <a:ext cx="425450" cy="292100"/>
          </a:xfrm>
          <a:prstGeom prst="rect">
            <a:avLst/>
          </a:prstGeom>
          <a:noFill/>
        </p:spPr>
      </p:pic>
      <p:pic>
        <p:nvPicPr>
          <p:cNvPr id="58" name="Picture 5" descr="C:\Users\Tbenson\AppData\Local\Microsoft\Windows\Temporary Internet Files\Content.IE5\XA0BKPRE\MC90043253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3200400"/>
            <a:ext cx="425450" cy="292100"/>
          </a:xfrm>
          <a:prstGeom prst="rect">
            <a:avLst/>
          </a:prstGeom>
          <a:noFill/>
        </p:spPr>
      </p:pic>
      <p:pic>
        <p:nvPicPr>
          <p:cNvPr id="59" name="Picture 11" descr="C:\Users\Tbenson\AppData\Local\Microsoft\Windows\Temporary Internet Files\Content.IE5\9O8DH569\MC900432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2438400"/>
            <a:ext cx="304800" cy="304800"/>
          </a:xfrm>
          <a:prstGeom prst="rect">
            <a:avLst/>
          </a:prstGeom>
          <a:noFill/>
        </p:spPr>
      </p:pic>
      <p:pic>
        <p:nvPicPr>
          <p:cNvPr id="60" name="Picture 11" descr="C:\Users\Tbenson\AppData\Local\Microsoft\Windows\Temporary Internet Files\Content.IE5\9O8DH569\MC900432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2819400"/>
            <a:ext cx="304800" cy="304800"/>
          </a:xfrm>
          <a:prstGeom prst="rect">
            <a:avLst/>
          </a:prstGeom>
          <a:noFill/>
        </p:spPr>
      </p:pic>
      <p:pic>
        <p:nvPicPr>
          <p:cNvPr id="61" name="Picture 11" descr="C:\Users\Tbenson\AppData\Local\Microsoft\Windows\Temporary Internet Files\Content.IE5\9O8DH569\MC900432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733800"/>
            <a:ext cx="304800" cy="304800"/>
          </a:xfrm>
          <a:prstGeom prst="rect">
            <a:avLst/>
          </a:prstGeom>
          <a:noFill/>
        </p:spPr>
      </p:pic>
      <p:pic>
        <p:nvPicPr>
          <p:cNvPr id="62" name="Picture 11" descr="C:\Users\Tbenson\AppData\Local\Microsoft\Windows\Temporary Internet Files\Content.IE5\9O8DH569\MC900432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733800"/>
            <a:ext cx="304800" cy="304800"/>
          </a:xfrm>
          <a:prstGeom prst="rect">
            <a:avLst/>
          </a:prstGeom>
          <a:noFill/>
        </p:spPr>
      </p:pic>
      <p:pic>
        <p:nvPicPr>
          <p:cNvPr id="63" name="Picture 11" descr="C:\Users\Tbenson\AppData\Local\Microsoft\Windows\Temporary Internet Files\Content.IE5\9O8DH569\MC900432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200400"/>
            <a:ext cx="304800" cy="304800"/>
          </a:xfrm>
          <a:prstGeom prst="rect">
            <a:avLst/>
          </a:prstGeom>
          <a:noFill/>
        </p:spPr>
      </p:pic>
      <p:pic>
        <p:nvPicPr>
          <p:cNvPr id="64" name="Picture 5" descr="C:\Users\Tbenson\AppData\Local\Microsoft\Windows\Temporary Internet Files\Content.IE5\XA0BKPRE\MC90043253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4800600"/>
            <a:ext cx="425450" cy="292100"/>
          </a:xfrm>
          <a:prstGeom prst="rect">
            <a:avLst/>
          </a:prstGeom>
          <a:noFill/>
        </p:spPr>
      </p:pic>
      <p:pic>
        <p:nvPicPr>
          <p:cNvPr id="65" name="Picture 5" descr="C:\Users\Tbenson\AppData\Local\Microsoft\Windows\Temporary Internet Files\Content.IE5\XA0BKPRE\MC90043253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362200"/>
            <a:ext cx="425450" cy="292100"/>
          </a:xfrm>
          <a:prstGeom prst="rect">
            <a:avLst/>
          </a:prstGeom>
          <a:noFill/>
        </p:spPr>
      </p:pic>
      <p:pic>
        <p:nvPicPr>
          <p:cNvPr id="66" name="Picture 5" descr="C:\Users\Tbenson\AppData\Local\Microsoft\Windows\Temporary Internet Files\Content.IE5\XA0BKPRE\MC90043253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200400"/>
            <a:ext cx="425450" cy="292100"/>
          </a:xfrm>
          <a:prstGeom prst="rect">
            <a:avLst/>
          </a:prstGeom>
          <a:noFill/>
        </p:spPr>
      </p:pic>
      <p:pic>
        <p:nvPicPr>
          <p:cNvPr id="67" name="Picture 11" descr="C:\Users\Tbenson\AppData\Local\Microsoft\Windows\Temporary Internet Files\Content.IE5\9O8DH569\MC900432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819400"/>
            <a:ext cx="304800" cy="304800"/>
          </a:xfrm>
          <a:prstGeom prst="rect">
            <a:avLst/>
          </a:prstGeom>
          <a:noFill/>
        </p:spPr>
      </p:pic>
      <p:pic>
        <p:nvPicPr>
          <p:cNvPr id="68" name="Picture 11" descr="C:\Users\Tbenson\AppData\Local\Microsoft\Windows\Temporary Internet Files\Content.IE5\9O8DH569\MC900432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4384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Operate within physical limitations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Limited network bandwidth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Limited network state (switch memory)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Operate efficiently at large scale</a:t>
            </a:r>
          </a:p>
          <a:p>
            <a:pPr lvl="1"/>
            <a:r>
              <a:rPr lang="en-US" sz="2400" dirty="0" smtClean="0"/>
              <a:t>Compute , install, and teardown virtual networks</a:t>
            </a:r>
          </a:p>
          <a:p>
            <a:pPr lvl="1"/>
            <a:r>
              <a:rPr lang="en-US" sz="2400" dirty="0" smtClean="0"/>
              <a:t>Recovering virtual network when failures occur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advTm="8453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457200"/>
            <a:ext cx="86868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Cloud Networking-as-a-Service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82563" y="1447800"/>
            <a:ext cx="5311775" cy="4319587"/>
          </a:xfrm>
        </p:spPr>
        <p:txBody>
          <a:bodyPr>
            <a:normAutofit/>
          </a:bodyPr>
          <a:lstStyle/>
          <a:p>
            <a:pPr marL="234950" indent="-234950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Cloud controller</a:t>
            </a:r>
          </a:p>
          <a:p>
            <a:pPr marL="571500" lvl="1" indent="-234950"/>
            <a:r>
              <a:rPr lang="en-US" sz="1800" dirty="0" smtClean="0"/>
              <a:t>Provides base IaaS service for managing VM instances and images</a:t>
            </a:r>
          </a:p>
          <a:p>
            <a:pPr marL="571500" lvl="1" indent="-234950"/>
            <a:r>
              <a:rPr lang="en-US" sz="1800" dirty="0" smtClean="0"/>
              <a:t>Self-service provisioning UI</a:t>
            </a:r>
          </a:p>
          <a:p>
            <a:pPr marL="571500" lvl="1" indent="-234950"/>
            <a:r>
              <a:rPr lang="en-US" sz="1800" dirty="0" smtClean="0"/>
              <a:t>Connects VMs via host virtual switches</a:t>
            </a:r>
          </a:p>
          <a:p>
            <a:pPr marL="234950" indent="-234950"/>
            <a:endParaRPr lang="en-US" sz="2000" dirty="0" smtClean="0"/>
          </a:p>
          <a:p>
            <a:pPr marL="234950" indent="-234950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Network controller</a:t>
            </a:r>
          </a:p>
          <a:p>
            <a:pPr marL="571500" lvl="1" indent="-234950"/>
            <a:r>
              <a:rPr lang="en-US" sz="1800" dirty="0" smtClean="0"/>
              <a:t>Provides VM placement directives to cloud controller</a:t>
            </a:r>
          </a:p>
          <a:p>
            <a:pPr marL="571500" lvl="1" indent="-234950"/>
            <a:r>
              <a:rPr lang="en-US" sz="1800" dirty="0" smtClean="0"/>
              <a:t>Generates virtual network  between VMs</a:t>
            </a:r>
          </a:p>
          <a:p>
            <a:pPr marL="571500" lvl="1" indent="-234950"/>
            <a:r>
              <a:rPr lang="en-US" sz="1800" dirty="0" smtClean="0"/>
              <a:t>Configures physical and virtual switches</a:t>
            </a:r>
            <a:endParaRPr lang="en-US" sz="3600" dirty="0" smtClean="0"/>
          </a:p>
          <a:p>
            <a:pPr marL="571500" lvl="1" indent="-234950"/>
            <a:endParaRPr lang="en-US" sz="1800" dirty="0" smtClean="0"/>
          </a:p>
          <a:p>
            <a:pPr marL="234950" indent="-234950"/>
            <a:endParaRPr lang="en-US" sz="2000" dirty="0" smtClean="0"/>
          </a:p>
        </p:txBody>
      </p:sp>
      <p:pic>
        <p:nvPicPr>
          <p:cNvPr id="8196" name="Picture 94" descr="MCj0432591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1300" y="4079875"/>
            <a:ext cx="3611563" cy="199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Oval 97"/>
          <p:cNvSpPr>
            <a:spLocks noChangeArrowheads="1"/>
          </p:cNvSpPr>
          <p:nvPr/>
        </p:nvSpPr>
        <p:spPr bwMode="auto">
          <a:xfrm>
            <a:off x="6084888" y="4262437"/>
            <a:ext cx="2387600" cy="365125"/>
          </a:xfrm>
          <a:prstGeom prst="ellipse">
            <a:avLst/>
          </a:prstGeom>
          <a:solidFill>
            <a:srgbClr val="4D4D4D">
              <a:alpha val="79999"/>
            </a:srgbClr>
          </a:solidFill>
          <a:ln w="9525">
            <a:round/>
            <a:headEnd/>
            <a:tailEnd/>
          </a:ln>
          <a:scene3d>
            <a:camera prst="legacyObliqueBottom">
              <a:rot lat="20999994" lon="0" rev="0"/>
            </a:camera>
            <a:lightRig rig="legacyFlat3" dir="l"/>
          </a:scene3d>
          <a:sp3d extrusionH="1508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 wrap="none" anchor="ctr">
            <a:flatTx/>
          </a:bodyPr>
          <a:lstStyle/>
          <a:p>
            <a:pPr marL="173038" indent="-173038" algn="ctr">
              <a:lnSpc>
                <a:spcPct val="90000"/>
              </a:lnSpc>
              <a:spcBef>
                <a:spcPct val="20000"/>
              </a:spcBef>
              <a:buClr>
                <a:srgbClr val="4F81BD"/>
              </a:buClr>
              <a:buFont typeface="Wingdings" pitchFamily="2" charset="2"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198" name="Text Box 98"/>
          <p:cNvSpPr txBox="1">
            <a:spLocks noChangeArrowheads="1"/>
          </p:cNvSpPr>
          <p:nvPr/>
        </p:nvSpPr>
        <p:spPr bwMode="auto">
          <a:xfrm>
            <a:off x="6742113" y="4411662"/>
            <a:ext cx="1279525" cy="258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3038" indent="-173038">
              <a:lnSpc>
                <a:spcPct val="90000"/>
              </a:lnSpc>
              <a:spcBef>
                <a:spcPct val="20000"/>
              </a:spcBef>
              <a:buClr>
                <a:srgbClr val="4F81BD"/>
              </a:buClr>
              <a:buFont typeface="Wingdings" pitchFamily="2" charset="2"/>
              <a:buNone/>
            </a:pPr>
            <a:r>
              <a:rPr lang="en-US" sz="1200" b="1">
                <a:solidFill>
                  <a:prstClr val="black"/>
                </a:solidFill>
              </a:rPr>
              <a:t>virtual network</a:t>
            </a:r>
          </a:p>
        </p:txBody>
      </p:sp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6884988" y="3108325"/>
            <a:ext cx="768350" cy="971550"/>
            <a:chOff x="1610" y="3140"/>
            <a:chExt cx="654" cy="827"/>
          </a:xfrm>
        </p:grpSpPr>
        <p:sp>
          <p:nvSpPr>
            <p:cNvPr id="8311" name="AutoShape 100"/>
            <p:cNvSpPr>
              <a:spLocks noChangeArrowheads="1"/>
            </p:cNvSpPr>
            <p:nvPr/>
          </p:nvSpPr>
          <p:spPr bwMode="auto">
            <a:xfrm>
              <a:off x="1610" y="3140"/>
              <a:ext cx="654" cy="792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4F81BD"/>
                </a:buClr>
                <a:buFont typeface="Wingdings" pitchFamily="2" charset="2"/>
                <a:buNone/>
              </a:pPr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312" name="Rectangle 101"/>
            <p:cNvSpPr>
              <a:spLocks noChangeArrowheads="1"/>
            </p:cNvSpPr>
            <p:nvPr/>
          </p:nvSpPr>
          <p:spPr bwMode="auto">
            <a:xfrm>
              <a:off x="1651" y="3616"/>
              <a:ext cx="572" cy="170"/>
            </a:xfrm>
            <a:prstGeom prst="rect">
              <a:avLst/>
            </a:prstGeom>
            <a:solidFill>
              <a:srgbClr val="5F5F5F"/>
            </a:solidFill>
            <a:ln w="9525" algn="ctr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4F81BD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prstClr val="black"/>
                  </a:solidFill>
                </a:rPr>
                <a:t>OS</a:t>
              </a:r>
            </a:p>
          </p:txBody>
        </p:sp>
        <p:sp>
          <p:nvSpPr>
            <p:cNvPr id="8313" name="Rectangle 102"/>
            <p:cNvSpPr>
              <a:spLocks noChangeArrowheads="1"/>
            </p:cNvSpPr>
            <p:nvPr/>
          </p:nvSpPr>
          <p:spPr bwMode="auto">
            <a:xfrm>
              <a:off x="1651" y="3411"/>
              <a:ext cx="572" cy="170"/>
            </a:xfrm>
            <a:prstGeom prst="rect">
              <a:avLst/>
            </a:prstGeom>
            <a:solidFill>
              <a:srgbClr val="CC6600"/>
            </a:solidFill>
            <a:ln w="9525" algn="ctr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4F81BD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prstClr val="black"/>
                  </a:solidFill>
                </a:rPr>
                <a:t>middleware</a:t>
              </a:r>
            </a:p>
          </p:txBody>
        </p:sp>
        <p:sp>
          <p:nvSpPr>
            <p:cNvPr id="8314" name="Rectangle 103"/>
            <p:cNvSpPr>
              <a:spLocks noChangeArrowheads="1"/>
            </p:cNvSpPr>
            <p:nvPr/>
          </p:nvSpPr>
          <p:spPr bwMode="auto">
            <a:xfrm>
              <a:off x="1651" y="3209"/>
              <a:ext cx="572" cy="169"/>
            </a:xfrm>
            <a:prstGeom prst="rect">
              <a:avLst/>
            </a:prstGeom>
            <a:solidFill>
              <a:srgbClr val="003300"/>
            </a:solidFill>
            <a:ln w="9525" algn="ctr">
              <a:solidFill>
                <a:srgbClr val="00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4F81BD"/>
                </a:buClr>
                <a:buFont typeface="Wingdings" pitchFamily="2" charset="2"/>
                <a:buNone/>
              </a:pPr>
              <a:r>
                <a:rPr lang="en-US" sz="1000" dirty="0">
                  <a:solidFill>
                    <a:prstClr val="white"/>
                  </a:solidFill>
                </a:rPr>
                <a:t>application</a:t>
              </a:r>
            </a:p>
          </p:txBody>
        </p:sp>
        <p:sp>
          <p:nvSpPr>
            <p:cNvPr id="8315" name="Text Box 104"/>
            <p:cNvSpPr txBox="1">
              <a:spLocks noChangeArrowheads="1"/>
            </p:cNvSpPr>
            <p:nvPr/>
          </p:nvSpPr>
          <p:spPr bwMode="auto">
            <a:xfrm>
              <a:off x="1846" y="3849"/>
              <a:ext cx="154" cy="1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4F81BD"/>
                </a:buClr>
                <a:buFont typeface="Wingdings" pitchFamily="2" charset="2"/>
                <a:buNone/>
              </a:pPr>
              <a:r>
                <a:rPr lang="en-US" sz="10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VM</a:t>
              </a:r>
            </a:p>
          </p:txBody>
        </p:sp>
      </p:grpSp>
      <p:sp>
        <p:nvSpPr>
          <p:cNvPr id="8200" name="Line 105"/>
          <p:cNvSpPr>
            <a:spLocks noChangeShapeType="1"/>
          </p:cNvSpPr>
          <p:nvPr/>
        </p:nvSpPr>
        <p:spPr bwMode="auto">
          <a:xfrm>
            <a:off x="6269038" y="4303712"/>
            <a:ext cx="920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01" name="Line 106"/>
          <p:cNvSpPr>
            <a:spLocks noChangeShapeType="1"/>
          </p:cNvSpPr>
          <p:nvPr/>
        </p:nvSpPr>
        <p:spPr bwMode="auto">
          <a:xfrm>
            <a:off x="7434263" y="4303712"/>
            <a:ext cx="733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02" name="Line 107"/>
          <p:cNvSpPr>
            <a:spLocks noChangeShapeType="1"/>
          </p:cNvSpPr>
          <p:nvPr/>
        </p:nvSpPr>
        <p:spPr bwMode="auto">
          <a:xfrm>
            <a:off x="7310438" y="4059237"/>
            <a:ext cx="0" cy="182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pic>
        <p:nvPicPr>
          <p:cNvPr id="8203" name="Picture 15" descr="ICON_NetSwitch_SM_Q408_Comm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7713" y="4164012"/>
            <a:ext cx="3429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4" name="Line 125"/>
          <p:cNvSpPr>
            <a:spLocks noChangeShapeType="1"/>
          </p:cNvSpPr>
          <p:nvPr/>
        </p:nvSpPr>
        <p:spPr bwMode="auto">
          <a:xfrm flipH="1">
            <a:off x="6016625" y="2965450"/>
            <a:ext cx="288925" cy="43180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05" name="Line 126"/>
          <p:cNvSpPr>
            <a:spLocks noChangeShapeType="1"/>
          </p:cNvSpPr>
          <p:nvPr/>
        </p:nvSpPr>
        <p:spPr bwMode="auto">
          <a:xfrm flipH="1">
            <a:off x="8032750" y="2820987"/>
            <a:ext cx="73025" cy="1944688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06" name="Line 127"/>
          <p:cNvSpPr>
            <a:spLocks noChangeShapeType="1"/>
          </p:cNvSpPr>
          <p:nvPr/>
        </p:nvSpPr>
        <p:spPr bwMode="auto">
          <a:xfrm flipH="1">
            <a:off x="7816850" y="2965450"/>
            <a:ext cx="0" cy="1439862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07" name="Line 129"/>
          <p:cNvSpPr>
            <a:spLocks noChangeShapeType="1"/>
          </p:cNvSpPr>
          <p:nvPr/>
        </p:nvSpPr>
        <p:spPr bwMode="auto">
          <a:xfrm>
            <a:off x="5838825" y="1851025"/>
            <a:ext cx="0" cy="339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pic>
        <p:nvPicPr>
          <p:cNvPr id="8208" name="Picture 130" descr="itemsblu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1414463"/>
            <a:ext cx="3683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9" name="AutoShape 131"/>
          <p:cNvSpPr>
            <a:spLocks noChangeArrowheads="1"/>
          </p:cNvSpPr>
          <p:nvPr/>
        </p:nvSpPr>
        <p:spPr bwMode="auto">
          <a:xfrm>
            <a:off x="6481762" y="1371600"/>
            <a:ext cx="1590675" cy="512763"/>
          </a:xfrm>
          <a:prstGeom prst="roundRect">
            <a:avLst>
              <a:gd name="adj" fmla="val 16667"/>
            </a:avLst>
          </a:prstGeom>
          <a:solidFill>
            <a:srgbClr val="CC6600">
              <a:alpha val="70195"/>
            </a:srgbClr>
          </a:solidFill>
          <a:ln w="12700" algn="ctr">
            <a:solidFill>
              <a:srgbClr val="CC66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4F81BD"/>
              </a:buClr>
              <a:buFont typeface="Wingdings" pitchFamily="2" charset="2"/>
              <a:buNone/>
            </a:pPr>
            <a:r>
              <a:rPr lang="en-US" sz="2000" b="1" dirty="0" smtClean="0">
                <a:solidFill>
                  <a:prstClr val="white"/>
                </a:solidFill>
              </a:rPr>
              <a:t>Network </a:t>
            </a:r>
            <a:r>
              <a:rPr lang="en-US" sz="2000" b="1" dirty="0">
                <a:solidFill>
                  <a:prstClr val="white"/>
                </a:solidFill>
              </a:rPr>
              <a:t>specification</a:t>
            </a:r>
          </a:p>
        </p:txBody>
      </p:sp>
      <p:grpSp>
        <p:nvGrpSpPr>
          <p:cNvPr id="3" name="Group 132"/>
          <p:cNvGrpSpPr>
            <a:grpSpLocks/>
          </p:cNvGrpSpPr>
          <p:nvPr/>
        </p:nvGrpSpPr>
        <p:grpSpPr bwMode="auto">
          <a:xfrm>
            <a:off x="8078788" y="3449637"/>
            <a:ext cx="769937" cy="971550"/>
            <a:chOff x="1610" y="3140"/>
            <a:chExt cx="654" cy="827"/>
          </a:xfrm>
        </p:grpSpPr>
        <p:sp>
          <p:nvSpPr>
            <p:cNvPr id="8306" name="AutoShape 133"/>
            <p:cNvSpPr>
              <a:spLocks noChangeArrowheads="1"/>
            </p:cNvSpPr>
            <p:nvPr/>
          </p:nvSpPr>
          <p:spPr bwMode="auto">
            <a:xfrm>
              <a:off x="1610" y="3140"/>
              <a:ext cx="654" cy="826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4F81BD"/>
                </a:buClr>
                <a:buFont typeface="Wingdings" pitchFamily="2" charset="2"/>
                <a:buNone/>
              </a:pPr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307" name="Rectangle 134"/>
            <p:cNvSpPr>
              <a:spLocks noChangeArrowheads="1"/>
            </p:cNvSpPr>
            <p:nvPr/>
          </p:nvSpPr>
          <p:spPr bwMode="auto">
            <a:xfrm>
              <a:off x="1651" y="3616"/>
              <a:ext cx="572" cy="170"/>
            </a:xfrm>
            <a:prstGeom prst="rect">
              <a:avLst/>
            </a:prstGeom>
            <a:solidFill>
              <a:srgbClr val="5F5F5F"/>
            </a:solidFill>
            <a:ln w="9525" algn="ctr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4F81BD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prstClr val="black"/>
                  </a:solidFill>
                </a:rPr>
                <a:t>OS</a:t>
              </a:r>
            </a:p>
          </p:txBody>
        </p:sp>
        <p:sp>
          <p:nvSpPr>
            <p:cNvPr id="8308" name="Rectangle 135"/>
            <p:cNvSpPr>
              <a:spLocks noChangeArrowheads="1"/>
            </p:cNvSpPr>
            <p:nvPr/>
          </p:nvSpPr>
          <p:spPr bwMode="auto">
            <a:xfrm>
              <a:off x="1651" y="3411"/>
              <a:ext cx="572" cy="170"/>
            </a:xfrm>
            <a:prstGeom prst="rect">
              <a:avLst/>
            </a:prstGeom>
            <a:solidFill>
              <a:srgbClr val="CC6600"/>
            </a:solidFill>
            <a:ln w="9525" algn="ctr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4F81BD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prstClr val="black"/>
                  </a:solidFill>
                </a:rPr>
                <a:t>middleware</a:t>
              </a:r>
            </a:p>
          </p:txBody>
        </p:sp>
        <p:sp>
          <p:nvSpPr>
            <p:cNvPr id="8309" name="Rectangle 136"/>
            <p:cNvSpPr>
              <a:spLocks noChangeArrowheads="1"/>
            </p:cNvSpPr>
            <p:nvPr/>
          </p:nvSpPr>
          <p:spPr bwMode="auto">
            <a:xfrm>
              <a:off x="1651" y="3209"/>
              <a:ext cx="572" cy="169"/>
            </a:xfrm>
            <a:prstGeom prst="rect">
              <a:avLst/>
            </a:prstGeom>
            <a:solidFill>
              <a:srgbClr val="003300"/>
            </a:solidFill>
            <a:ln w="9525" algn="ctr">
              <a:solidFill>
                <a:srgbClr val="00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4F81BD"/>
                </a:buClr>
                <a:buFont typeface="Wingdings" pitchFamily="2" charset="2"/>
                <a:buNone/>
              </a:pPr>
              <a:r>
                <a:rPr lang="en-US" sz="1000" dirty="0">
                  <a:solidFill>
                    <a:prstClr val="white"/>
                  </a:solidFill>
                </a:rPr>
                <a:t>application</a:t>
              </a:r>
            </a:p>
          </p:txBody>
        </p:sp>
        <p:sp>
          <p:nvSpPr>
            <p:cNvPr id="8310" name="Text Box 137"/>
            <p:cNvSpPr txBox="1">
              <a:spLocks noChangeArrowheads="1"/>
            </p:cNvSpPr>
            <p:nvPr/>
          </p:nvSpPr>
          <p:spPr bwMode="auto">
            <a:xfrm>
              <a:off x="1847" y="3849"/>
              <a:ext cx="154" cy="1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4F81BD"/>
                </a:buClr>
                <a:buFont typeface="Wingdings" pitchFamily="2" charset="2"/>
                <a:buNone/>
              </a:pPr>
              <a:r>
                <a:rPr lang="en-US" sz="10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VM</a:t>
              </a:r>
            </a:p>
          </p:txBody>
        </p:sp>
      </p:grpSp>
      <p:grpSp>
        <p:nvGrpSpPr>
          <p:cNvPr id="4" name="Group 138"/>
          <p:cNvGrpSpPr>
            <a:grpSpLocks/>
          </p:cNvGrpSpPr>
          <p:nvPr/>
        </p:nvGrpSpPr>
        <p:grpSpPr bwMode="auto">
          <a:xfrm>
            <a:off x="5691188" y="3406774"/>
            <a:ext cx="768350" cy="923325"/>
            <a:chOff x="1610" y="3140"/>
            <a:chExt cx="654" cy="785"/>
          </a:xfrm>
        </p:grpSpPr>
        <p:sp>
          <p:nvSpPr>
            <p:cNvPr id="8301" name="AutoShape 139"/>
            <p:cNvSpPr>
              <a:spLocks noChangeArrowheads="1"/>
            </p:cNvSpPr>
            <p:nvPr/>
          </p:nvSpPr>
          <p:spPr bwMode="auto">
            <a:xfrm>
              <a:off x="1610" y="3140"/>
              <a:ext cx="654" cy="783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4F81BD"/>
                </a:buClr>
                <a:buFont typeface="Wingdings" pitchFamily="2" charset="2"/>
                <a:buNone/>
              </a:pPr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302" name="Rectangle 140"/>
            <p:cNvSpPr>
              <a:spLocks noChangeArrowheads="1"/>
            </p:cNvSpPr>
            <p:nvPr/>
          </p:nvSpPr>
          <p:spPr bwMode="auto">
            <a:xfrm>
              <a:off x="1651" y="3616"/>
              <a:ext cx="572" cy="170"/>
            </a:xfrm>
            <a:prstGeom prst="rect">
              <a:avLst/>
            </a:prstGeom>
            <a:solidFill>
              <a:srgbClr val="5F5F5F"/>
            </a:solidFill>
            <a:ln w="9525" algn="ctr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4F81BD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prstClr val="black"/>
                  </a:solidFill>
                </a:rPr>
                <a:t>OS</a:t>
              </a:r>
            </a:p>
          </p:txBody>
        </p:sp>
        <p:sp>
          <p:nvSpPr>
            <p:cNvPr id="8303" name="Rectangle 141"/>
            <p:cNvSpPr>
              <a:spLocks noChangeArrowheads="1"/>
            </p:cNvSpPr>
            <p:nvPr/>
          </p:nvSpPr>
          <p:spPr bwMode="auto">
            <a:xfrm>
              <a:off x="1651" y="3411"/>
              <a:ext cx="572" cy="170"/>
            </a:xfrm>
            <a:prstGeom prst="rect">
              <a:avLst/>
            </a:prstGeom>
            <a:solidFill>
              <a:srgbClr val="CC6600"/>
            </a:solidFill>
            <a:ln w="9525" algn="ctr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4F81BD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prstClr val="black"/>
                  </a:solidFill>
                </a:rPr>
                <a:t>middleware</a:t>
              </a:r>
            </a:p>
          </p:txBody>
        </p:sp>
        <p:sp>
          <p:nvSpPr>
            <p:cNvPr id="8304" name="Rectangle 142"/>
            <p:cNvSpPr>
              <a:spLocks noChangeArrowheads="1"/>
            </p:cNvSpPr>
            <p:nvPr/>
          </p:nvSpPr>
          <p:spPr bwMode="auto">
            <a:xfrm>
              <a:off x="1651" y="3209"/>
              <a:ext cx="572" cy="169"/>
            </a:xfrm>
            <a:prstGeom prst="rect">
              <a:avLst/>
            </a:prstGeom>
            <a:solidFill>
              <a:srgbClr val="003300"/>
            </a:solidFill>
            <a:ln w="9525" algn="ctr">
              <a:solidFill>
                <a:srgbClr val="00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4F81BD"/>
                </a:buClr>
                <a:buFont typeface="Wingdings" pitchFamily="2" charset="2"/>
                <a:buNone/>
              </a:pPr>
              <a:r>
                <a:rPr lang="en-US" sz="1000" dirty="0">
                  <a:solidFill>
                    <a:prstClr val="white"/>
                  </a:solidFill>
                </a:rPr>
                <a:t>application</a:t>
              </a:r>
            </a:p>
          </p:txBody>
        </p:sp>
        <p:sp>
          <p:nvSpPr>
            <p:cNvPr id="8305" name="Text Box 143"/>
            <p:cNvSpPr txBox="1">
              <a:spLocks noChangeArrowheads="1"/>
            </p:cNvSpPr>
            <p:nvPr/>
          </p:nvSpPr>
          <p:spPr bwMode="auto">
            <a:xfrm>
              <a:off x="1846" y="3807"/>
              <a:ext cx="154" cy="1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4F81BD"/>
                </a:buClr>
                <a:buFont typeface="Wingdings" pitchFamily="2" charset="2"/>
                <a:buNone/>
              </a:pPr>
              <a:r>
                <a:rPr lang="en-US" sz="10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VM</a:t>
              </a:r>
            </a:p>
          </p:txBody>
        </p:sp>
      </p:grpSp>
      <p:pic>
        <p:nvPicPr>
          <p:cNvPr id="8212" name="Picture 144" descr="wksbw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53063" y="1219200"/>
            <a:ext cx="64135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54"/>
          <p:cNvGrpSpPr>
            <a:grpSpLocks/>
          </p:cNvGrpSpPr>
          <p:nvPr/>
        </p:nvGrpSpPr>
        <p:grpSpPr bwMode="auto">
          <a:xfrm>
            <a:off x="5800725" y="4621212"/>
            <a:ext cx="2822575" cy="754063"/>
            <a:chOff x="942663" y="3140965"/>
            <a:chExt cx="2822935" cy="754170"/>
          </a:xfrm>
        </p:grpSpPr>
        <p:pic>
          <p:nvPicPr>
            <p:cNvPr id="156" name="Picture 41" descr="CloudL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/>
            </a:blip>
            <a:srcRect/>
            <a:stretch>
              <a:fillRect/>
            </a:stretch>
          </p:blipFill>
          <p:spPr bwMode="auto">
            <a:xfrm>
              <a:off x="1329218" y="3144483"/>
              <a:ext cx="1919828" cy="750652"/>
            </a:xfrm>
            <a:prstGeom prst="rect">
              <a:avLst/>
            </a:prstGeom>
            <a:noFill/>
            <a:ln>
              <a:noFill/>
            </a:ln>
            <a:extLst/>
          </p:spPr>
        </p:pic>
        <p:sp>
          <p:nvSpPr>
            <p:cNvPr id="8223" name="Line 44"/>
            <p:cNvSpPr>
              <a:spLocks noChangeShapeType="1"/>
            </p:cNvSpPr>
            <p:nvPr/>
          </p:nvSpPr>
          <p:spPr bwMode="auto">
            <a:xfrm>
              <a:off x="2094897" y="3378753"/>
              <a:ext cx="184382" cy="29547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224" name="Line 45"/>
            <p:cNvSpPr>
              <a:spLocks noChangeShapeType="1"/>
            </p:cNvSpPr>
            <p:nvPr/>
          </p:nvSpPr>
          <p:spPr bwMode="auto">
            <a:xfrm>
              <a:off x="1983705" y="3637647"/>
              <a:ext cx="312465" cy="1181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225" name="Line 47"/>
            <p:cNvSpPr>
              <a:spLocks noChangeShapeType="1"/>
            </p:cNvSpPr>
            <p:nvPr/>
          </p:nvSpPr>
          <p:spPr bwMode="auto">
            <a:xfrm flipH="1">
              <a:off x="1983705" y="3267598"/>
              <a:ext cx="370172" cy="36793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226" name="Line 43"/>
            <p:cNvSpPr>
              <a:spLocks noChangeShapeType="1"/>
            </p:cNvSpPr>
            <p:nvPr/>
          </p:nvSpPr>
          <p:spPr bwMode="auto">
            <a:xfrm flipH="1">
              <a:off x="1611421" y="3304181"/>
              <a:ext cx="372283" cy="5698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227" name="Line 43"/>
            <p:cNvSpPr>
              <a:spLocks noChangeShapeType="1"/>
            </p:cNvSpPr>
            <p:nvPr/>
          </p:nvSpPr>
          <p:spPr bwMode="auto">
            <a:xfrm flipH="1">
              <a:off x="1576234" y="3637647"/>
              <a:ext cx="259684" cy="63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228" name="Line 43"/>
            <p:cNvSpPr>
              <a:spLocks noChangeShapeType="1"/>
            </p:cNvSpPr>
            <p:nvPr/>
          </p:nvSpPr>
          <p:spPr bwMode="auto">
            <a:xfrm flipH="1" flipV="1">
              <a:off x="1611421" y="3361166"/>
              <a:ext cx="261091" cy="20190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229" name="Line 43"/>
            <p:cNvSpPr>
              <a:spLocks noChangeShapeType="1"/>
            </p:cNvSpPr>
            <p:nvPr/>
          </p:nvSpPr>
          <p:spPr bwMode="auto">
            <a:xfrm flipH="1">
              <a:off x="1576234" y="3340764"/>
              <a:ext cx="407471" cy="28844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8230" name="Picture 5" descr="C:\Documents and Settings\Administrator\My Documents\3 - Archive\Images\BLADE icons\BTP_Blue_Switch-Generic-Box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835917" y="3526492"/>
              <a:ext cx="227311" cy="163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31" name="Picture 5" descr="C:\Documents and Settings\Administrator\My Documents\3 - Archive\Images\BLADE icons\BTP_Blue_Switch-Generic-Box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459411" y="3252824"/>
              <a:ext cx="228015" cy="163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32" name="Picture 5" descr="C:\Documents and Settings\Administrator\My Documents\3 - Archive\Images\BLADE icons\BTP_Blue_Switch-Generic-Box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405927" y="3546894"/>
              <a:ext cx="227311" cy="163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33" name="Line 47"/>
            <p:cNvSpPr>
              <a:spLocks noChangeShapeType="1"/>
            </p:cNvSpPr>
            <p:nvPr/>
          </p:nvSpPr>
          <p:spPr bwMode="auto">
            <a:xfrm flipH="1">
              <a:off x="2058302" y="3267598"/>
              <a:ext cx="243497" cy="7949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234" name="Line 43"/>
            <p:cNvSpPr>
              <a:spLocks noChangeShapeType="1"/>
            </p:cNvSpPr>
            <p:nvPr/>
          </p:nvSpPr>
          <p:spPr bwMode="auto">
            <a:xfrm flipH="1">
              <a:off x="1206765" y="3378753"/>
              <a:ext cx="267425" cy="3658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235" name="Line 43"/>
            <p:cNvSpPr>
              <a:spLocks noChangeShapeType="1"/>
            </p:cNvSpPr>
            <p:nvPr/>
          </p:nvSpPr>
          <p:spPr bwMode="auto">
            <a:xfrm flipH="1">
              <a:off x="1140613" y="3677044"/>
              <a:ext cx="288537" cy="3095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236" name="Line 43"/>
            <p:cNvSpPr>
              <a:spLocks noChangeShapeType="1"/>
            </p:cNvSpPr>
            <p:nvPr/>
          </p:nvSpPr>
          <p:spPr bwMode="auto">
            <a:xfrm>
              <a:off x="3273677" y="3714331"/>
              <a:ext cx="190716" cy="3939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237" name="Line 43"/>
            <p:cNvSpPr>
              <a:spLocks noChangeShapeType="1"/>
            </p:cNvSpPr>
            <p:nvPr/>
          </p:nvSpPr>
          <p:spPr bwMode="auto">
            <a:xfrm>
              <a:off x="3232860" y="3413226"/>
              <a:ext cx="268128" cy="3869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238" name="Line 43"/>
            <p:cNvSpPr>
              <a:spLocks noChangeShapeType="1"/>
            </p:cNvSpPr>
            <p:nvPr/>
          </p:nvSpPr>
          <p:spPr bwMode="auto">
            <a:xfrm>
              <a:off x="2729679" y="3340764"/>
              <a:ext cx="371580" cy="5698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239" name="Line 43"/>
            <p:cNvSpPr>
              <a:spLocks noChangeShapeType="1"/>
            </p:cNvSpPr>
            <p:nvPr/>
          </p:nvSpPr>
          <p:spPr bwMode="auto">
            <a:xfrm>
              <a:off x="2877466" y="3674230"/>
              <a:ext cx="259684" cy="63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240" name="Line 43"/>
            <p:cNvSpPr>
              <a:spLocks noChangeShapeType="1"/>
            </p:cNvSpPr>
            <p:nvPr/>
          </p:nvSpPr>
          <p:spPr bwMode="auto">
            <a:xfrm flipV="1">
              <a:off x="2840168" y="3397748"/>
              <a:ext cx="261091" cy="20190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241" name="Line 43"/>
            <p:cNvSpPr>
              <a:spLocks noChangeShapeType="1"/>
            </p:cNvSpPr>
            <p:nvPr/>
          </p:nvSpPr>
          <p:spPr bwMode="auto">
            <a:xfrm>
              <a:off x="2729679" y="3377346"/>
              <a:ext cx="407471" cy="28844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8242" name="Picture 5" descr="C:\Documents and Settings\Administrator\My Documents\3 - Archive\Images\BLADE icons\BTP_Blue_Switch-Generic-Box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3019624" y="3288000"/>
              <a:ext cx="228015" cy="163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43" name="Picture 5" descr="C:\Documents and Settings\Administrator\My Documents\3 - Archive\Images\BLADE icons\BTP_Blue_Switch-Generic-Box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3073812" y="3581366"/>
              <a:ext cx="227311" cy="163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44" name="Line 44"/>
            <p:cNvSpPr>
              <a:spLocks noChangeShapeType="1"/>
            </p:cNvSpPr>
            <p:nvPr/>
          </p:nvSpPr>
          <p:spPr bwMode="auto">
            <a:xfrm flipH="1">
              <a:off x="2428474" y="3415336"/>
              <a:ext cx="184382" cy="29547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245" name="Line 45"/>
            <p:cNvSpPr>
              <a:spLocks noChangeShapeType="1"/>
            </p:cNvSpPr>
            <p:nvPr/>
          </p:nvSpPr>
          <p:spPr bwMode="auto">
            <a:xfrm flipH="1">
              <a:off x="2412288" y="3674230"/>
              <a:ext cx="311761" cy="1181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246" name="Line 47"/>
            <p:cNvSpPr>
              <a:spLocks noChangeShapeType="1"/>
            </p:cNvSpPr>
            <p:nvPr/>
          </p:nvSpPr>
          <p:spPr bwMode="auto">
            <a:xfrm>
              <a:off x="2390472" y="3267598"/>
              <a:ext cx="333577" cy="4045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247" name="Line 47"/>
            <p:cNvSpPr>
              <a:spLocks noChangeShapeType="1"/>
            </p:cNvSpPr>
            <p:nvPr/>
          </p:nvSpPr>
          <p:spPr bwMode="auto">
            <a:xfrm>
              <a:off x="2390472" y="3267598"/>
              <a:ext cx="258980" cy="1160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8248" name="Picture 5" descr="C:\Documents and Settings\Administrator\My Documents\3 - Archive\Images\BLADE icons\BTP_Blue_Switch-Generic-Box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242684" y="3637647"/>
              <a:ext cx="228719" cy="165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49" name="Picture 5" descr="C:\Documents and Settings\Administrator\My Documents\3 - Archive\Images\BLADE icons\BTP_Blue_Switch-Generic-Box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242684" y="3140965"/>
              <a:ext cx="227311" cy="163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50" name="Picture 5" descr="C:\Documents and Settings\Administrator\My Documents\3 - Archive\Images\BLADE icons\BTP_Blue_Switch-Generic-Box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2576262" y="3304181"/>
              <a:ext cx="227311" cy="163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51" name="Picture 5" descr="C:\Documents and Settings\Administrator\My Documents\3 - Archive\Images\BLADE icons\BTP_Blue_Switch-Generic-Box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2649452" y="3563075"/>
              <a:ext cx="228015" cy="163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52" name="Picture 5" descr="C:\Documents and Settings\Administrator\My Documents\3 - Archive\Images\BLADE icons\BTP_Blue_Switch-Generic-Box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909107" y="3267598"/>
              <a:ext cx="228015" cy="163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Group 186"/>
            <p:cNvGrpSpPr>
              <a:grpSpLocks/>
            </p:cNvGrpSpPr>
            <p:nvPr/>
          </p:nvGrpSpPr>
          <p:grpSpPr bwMode="auto">
            <a:xfrm>
              <a:off x="3477467" y="3291518"/>
              <a:ext cx="288131" cy="266225"/>
              <a:chOff x="3477467" y="3291518"/>
              <a:chExt cx="288131" cy="266225"/>
            </a:xfrm>
          </p:grpSpPr>
          <p:grpSp>
            <p:nvGrpSpPr>
              <p:cNvPr id="7" name="Group 199"/>
              <p:cNvGrpSpPr>
                <a:grpSpLocks/>
              </p:cNvGrpSpPr>
              <p:nvPr/>
            </p:nvGrpSpPr>
            <p:grpSpPr bwMode="auto">
              <a:xfrm flipH="1">
                <a:off x="3489728" y="3291518"/>
                <a:ext cx="275870" cy="236381"/>
                <a:chOff x="3751" y="2115"/>
                <a:chExt cx="726" cy="626"/>
              </a:xfrm>
            </p:grpSpPr>
            <p:sp>
              <p:nvSpPr>
                <p:cNvPr id="8292" name="AutoShape 200"/>
                <p:cNvSpPr>
                  <a:spLocks noChangeArrowheads="1"/>
                </p:cNvSpPr>
                <p:nvPr/>
              </p:nvSpPr>
              <p:spPr bwMode="auto">
                <a:xfrm>
                  <a:off x="3751" y="2341"/>
                  <a:ext cx="726" cy="240"/>
                </a:xfrm>
                <a:prstGeom prst="roundRect">
                  <a:avLst>
                    <a:gd name="adj" fmla="val 17009"/>
                  </a:avLst>
                </a:prstGeom>
                <a:gradFill rotWithShape="1">
                  <a:gsLst>
                    <a:gs pos="0">
                      <a:schemeClr val="accent1">
                        <a:alpha val="60001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tIns="0"/>
                <a:lstStyle/>
                <a:p>
                  <a:pPr marL="173038" indent="-173038"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4F81BD"/>
                    </a:buClr>
                    <a:buFont typeface="Wingdings" pitchFamily="2" charset="2"/>
                    <a:buNone/>
                  </a:pPr>
                  <a:endParaRPr lang="en-US" sz="7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93" name="Rectangle 201"/>
                <p:cNvSpPr>
                  <a:spLocks noChangeArrowheads="1"/>
                </p:cNvSpPr>
                <p:nvPr/>
              </p:nvSpPr>
              <p:spPr bwMode="auto">
                <a:xfrm>
                  <a:off x="4241" y="2115"/>
                  <a:ext cx="197" cy="216"/>
                </a:xfrm>
                <a:prstGeom prst="rect">
                  <a:avLst/>
                </a:prstGeom>
                <a:solidFill>
                  <a:srgbClr val="009999">
                    <a:alpha val="70195"/>
                  </a:srgbClr>
                </a:solidFill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173038" indent="-173038"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4F81BD"/>
                    </a:buClr>
                    <a:buFont typeface="Wingdings" pitchFamily="2" charset="2"/>
                    <a:buNone/>
                  </a:pPr>
                  <a:endParaRPr lang="en-US" sz="7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94" name="Rectangle 202"/>
                <p:cNvSpPr>
                  <a:spLocks noChangeArrowheads="1"/>
                </p:cNvSpPr>
                <p:nvPr/>
              </p:nvSpPr>
              <p:spPr bwMode="auto">
                <a:xfrm>
                  <a:off x="4006" y="2115"/>
                  <a:ext cx="196" cy="216"/>
                </a:xfrm>
                <a:prstGeom prst="rect">
                  <a:avLst/>
                </a:prstGeom>
                <a:solidFill>
                  <a:srgbClr val="009999">
                    <a:alpha val="70195"/>
                  </a:srgbClr>
                </a:solidFill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173038" indent="-173038"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4F81BD"/>
                    </a:buClr>
                    <a:buFont typeface="Wingdings" pitchFamily="2" charset="2"/>
                    <a:buNone/>
                  </a:pPr>
                  <a:endParaRPr lang="en-US" sz="7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95" name="Rectangle 203"/>
                <p:cNvSpPr>
                  <a:spLocks noChangeArrowheads="1"/>
                </p:cNvSpPr>
                <p:nvPr/>
              </p:nvSpPr>
              <p:spPr bwMode="auto">
                <a:xfrm>
                  <a:off x="3770" y="2115"/>
                  <a:ext cx="197" cy="216"/>
                </a:xfrm>
                <a:prstGeom prst="rect">
                  <a:avLst/>
                </a:prstGeom>
                <a:solidFill>
                  <a:srgbClr val="009999">
                    <a:alpha val="70195"/>
                  </a:srgbClr>
                </a:solidFill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173038" indent="-173038"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4F81BD"/>
                    </a:buClr>
                    <a:buFont typeface="Wingdings" pitchFamily="2" charset="2"/>
                    <a:buNone/>
                  </a:pPr>
                  <a:endParaRPr lang="en-US" sz="7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96" name="Oval 204"/>
                <p:cNvSpPr>
                  <a:spLocks noChangeArrowheads="1"/>
                </p:cNvSpPr>
                <p:nvPr/>
              </p:nvSpPr>
              <p:spPr bwMode="auto">
                <a:xfrm>
                  <a:off x="3829" y="2308"/>
                  <a:ext cx="79" cy="58"/>
                </a:xfrm>
                <a:prstGeom prst="ellipse">
                  <a:avLst/>
                </a:prstGeom>
                <a:solidFill>
                  <a:srgbClr val="800000">
                    <a:alpha val="89803"/>
                  </a:srgbClr>
                </a:solidFill>
                <a:ln w="9525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4F81BD"/>
                    </a:buClr>
                    <a:buFont typeface="Wingdings" pitchFamily="2" charset="2"/>
                    <a:buChar char="§"/>
                  </a:pPr>
                  <a:endParaRPr lang="en-US" sz="1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97" name="Oval 205"/>
                <p:cNvSpPr>
                  <a:spLocks noChangeArrowheads="1"/>
                </p:cNvSpPr>
                <p:nvPr/>
              </p:nvSpPr>
              <p:spPr bwMode="auto">
                <a:xfrm>
                  <a:off x="4065" y="2308"/>
                  <a:ext cx="78" cy="58"/>
                </a:xfrm>
                <a:prstGeom prst="ellipse">
                  <a:avLst/>
                </a:prstGeom>
                <a:solidFill>
                  <a:srgbClr val="800000">
                    <a:alpha val="89803"/>
                  </a:srgbClr>
                </a:solidFill>
                <a:ln w="9525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4F81BD"/>
                    </a:buClr>
                    <a:buFont typeface="Wingdings" pitchFamily="2" charset="2"/>
                    <a:buChar char="§"/>
                  </a:pPr>
                  <a:endParaRPr lang="en-US" sz="1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98" name="Oval 206"/>
                <p:cNvSpPr>
                  <a:spLocks noChangeArrowheads="1"/>
                </p:cNvSpPr>
                <p:nvPr/>
              </p:nvSpPr>
              <p:spPr bwMode="auto">
                <a:xfrm>
                  <a:off x="4300" y="2308"/>
                  <a:ext cx="79" cy="58"/>
                </a:xfrm>
                <a:prstGeom prst="ellipse">
                  <a:avLst/>
                </a:prstGeom>
                <a:solidFill>
                  <a:srgbClr val="800000">
                    <a:alpha val="89803"/>
                  </a:srgbClr>
                </a:solidFill>
                <a:ln w="9525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173038" indent="-173038"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4F81BD"/>
                    </a:buClr>
                    <a:buFont typeface="Wingdings" pitchFamily="2" charset="2"/>
                    <a:buChar char="§"/>
                  </a:pPr>
                  <a:endParaRPr lang="en-US" sz="7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99" name="AutoShape 207"/>
                <p:cNvSpPr>
                  <a:spLocks noChangeArrowheads="1"/>
                </p:cNvSpPr>
                <p:nvPr/>
              </p:nvSpPr>
              <p:spPr bwMode="auto">
                <a:xfrm>
                  <a:off x="3928" y="2450"/>
                  <a:ext cx="372" cy="9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9900">
                    <a:alpha val="59999"/>
                  </a:srgbClr>
                </a:solidFill>
                <a:ln w="952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173038" indent="-173038"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4F81BD"/>
                    </a:buClr>
                    <a:buFont typeface="Wingdings" pitchFamily="2" charset="2"/>
                    <a:buNone/>
                  </a:pPr>
                  <a:endParaRPr lang="en-US" sz="60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8300" name="Picture 10" descr="C:\Documents and Settings\Administrator\My Documents\3 - Archive\Images\BLADE icons\BTP_Blue_Server.png"/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 l="23663" r="3963"/>
                <a:stretch>
                  <a:fillRect/>
                </a:stretch>
              </p:blipFill>
              <p:spPr bwMode="auto">
                <a:xfrm>
                  <a:off x="3759" y="2559"/>
                  <a:ext cx="704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8291" name="Picture 147" descr="openflow-newlogo3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 r="81563" b="-3572"/>
              <a:stretch>
                <a:fillRect/>
              </a:stretch>
            </p:blipFill>
            <p:spPr bwMode="auto">
              <a:xfrm>
                <a:off x="3477467" y="3429000"/>
                <a:ext cx="107673" cy="128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Group 187"/>
            <p:cNvGrpSpPr>
              <a:grpSpLocks/>
            </p:cNvGrpSpPr>
            <p:nvPr/>
          </p:nvGrpSpPr>
          <p:grpSpPr bwMode="auto">
            <a:xfrm>
              <a:off x="3419860" y="3601823"/>
              <a:ext cx="288131" cy="266224"/>
              <a:chOff x="3477467" y="3291519"/>
              <a:chExt cx="288131" cy="266224"/>
            </a:xfrm>
          </p:grpSpPr>
          <p:grpSp>
            <p:nvGrpSpPr>
              <p:cNvPr id="9" name="Group 199"/>
              <p:cNvGrpSpPr>
                <a:grpSpLocks/>
              </p:cNvGrpSpPr>
              <p:nvPr/>
            </p:nvGrpSpPr>
            <p:grpSpPr bwMode="auto">
              <a:xfrm flipH="1">
                <a:off x="3489728" y="3291519"/>
                <a:ext cx="275870" cy="236381"/>
                <a:chOff x="3751" y="2115"/>
                <a:chExt cx="726" cy="626"/>
              </a:xfrm>
            </p:grpSpPr>
            <p:sp>
              <p:nvSpPr>
                <p:cNvPr id="8281" name="AutoShape 200"/>
                <p:cNvSpPr>
                  <a:spLocks noChangeArrowheads="1"/>
                </p:cNvSpPr>
                <p:nvPr/>
              </p:nvSpPr>
              <p:spPr bwMode="auto">
                <a:xfrm>
                  <a:off x="3751" y="2341"/>
                  <a:ext cx="726" cy="240"/>
                </a:xfrm>
                <a:prstGeom prst="roundRect">
                  <a:avLst>
                    <a:gd name="adj" fmla="val 17009"/>
                  </a:avLst>
                </a:prstGeom>
                <a:gradFill rotWithShape="1">
                  <a:gsLst>
                    <a:gs pos="0">
                      <a:schemeClr val="accent1">
                        <a:alpha val="60001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tIns="0"/>
                <a:lstStyle/>
                <a:p>
                  <a:pPr marL="173038" indent="-173038"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4F81BD"/>
                    </a:buClr>
                    <a:buFont typeface="Wingdings" pitchFamily="2" charset="2"/>
                    <a:buNone/>
                  </a:pPr>
                  <a:endParaRPr lang="en-US" sz="7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82" name="Rectangle 201"/>
                <p:cNvSpPr>
                  <a:spLocks noChangeArrowheads="1"/>
                </p:cNvSpPr>
                <p:nvPr/>
              </p:nvSpPr>
              <p:spPr bwMode="auto">
                <a:xfrm>
                  <a:off x="4241" y="2115"/>
                  <a:ext cx="197" cy="216"/>
                </a:xfrm>
                <a:prstGeom prst="rect">
                  <a:avLst/>
                </a:prstGeom>
                <a:solidFill>
                  <a:srgbClr val="009999">
                    <a:alpha val="70195"/>
                  </a:srgbClr>
                </a:solidFill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173038" indent="-173038"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4F81BD"/>
                    </a:buClr>
                    <a:buFont typeface="Wingdings" pitchFamily="2" charset="2"/>
                    <a:buNone/>
                  </a:pPr>
                  <a:endParaRPr lang="en-US" sz="7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83" name="Rectangle 202"/>
                <p:cNvSpPr>
                  <a:spLocks noChangeArrowheads="1"/>
                </p:cNvSpPr>
                <p:nvPr/>
              </p:nvSpPr>
              <p:spPr bwMode="auto">
                <a:xfrm>
                  <a:off x="4006" y="2115"/>
                  <a:ext cx="196" cy="216"/>
                </a:xfrm>
                <a:prstGeom prst="rect">
                  <a:avLst/>
                </a:prstGeom>
                <a:solidFill>
                  <a:srgbClr val="009999">
                    <a:alpha val="70195"/>
                  </a:srgbClr>
                </a:solidFill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173038" indent="-173038"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4F81BD"/>
                    </a:buClr>
                    <a:buFont typeface="Wingdings" pitchFamily="2" charset="2"/>
                    <a:buNone/>
                  </a:pPr>
                  <a:endParaRPr lang="en-US" sz="7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84" name="Rectangle 203"/>
                <p:cNvSpPr>
                  <a:spLocks noChangeArrowheads="1"/>
                </p:cNvSpPr>
                <p:nvPr/>
              </p:nvSpPr>
              <p:spPr bwMode="auto">
                <a:xfrm>
                  <a:off x="3770" y="2115"/>
                  <a:ext cx="197" cy="216"/>
                </a:xfrm>
                <a:prstGeom prst="rect">
                  <a:avLst/>
                </a:prstGeom>
                <a:solidFill>
                  <a:srgbClr val="009999">
                    <a:alpha val="70195"/>
                  </a:srgbClr>
                </a:solidFill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173038" indent="-173038"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4F81BD"/>
                    </a:buClr>
                    <a:buFont typeface="Wingdings" pitchFamily="2" charset="2"/>
                    <a:buNone/>
                  </a:pPr>
                  <a:endParaRPr lang="en-US" sz="7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85" name="Oval 204"/>
                <p:cNvSpPr>
                  <a:spLocks noChangeArrowheads="1"/>
                </p:cNvSpPr>
                <p:nvPr/>
              </p:nvSpPr>
              <p:spPr bwMode="auto">
                <a:xfrm>
                  <a:off x="3829" y="2308"/>
                  <a:ext cx="79" cy="58"/>
                </a:xfrm>
                <a:prstGeom prst="ellipse">
                  <a:avLst/>
                </a:prstGeom>
                <a:solidFill>
                  <a:srgbClr val="800000">
                    <a:alpha val="89803"/>
                  </a:srgbClr>
                </a:solidFill>
                <a:ln w="9525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4F81BD"/>
                    </a:buClr>
                    <a:buFont typeface="Wingdings" pitchFamily="2" charset="2"/>
                    <a:buChar char="§"/>
                  </a:pPr>
                  <a:endParaRPr lang="en-US" sz="1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86" name="Oval 205"/>
                <p:cNvSpPr>
                  <a:spLocks noChangeArrowheads="1"/>
                </p:cNvSpPr>
                <p:nvPr/>
              </p:nvSpPr>
              <p:spPr bwMode="auto">
                <a:xfrm>
                  <a:off x="4065" y="2308"/>
                  <a:ext cx="78" cy="58"/>
                </a:xfrm>
                <a:prstGeom prst="ellipse">
                  <a:avLst/>
                </a:prstGeom>
                <a:solidFill>
                  <a:srgbClr val="800000">
                    <a:alpha val="89803"/>
                  </a:srgbClr>
                </a:solidFill>
                <a:ln w="9525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4F81BD"/>
                    </a:buClr>
                    <a:buFont typeface="Wingdings" pitchFamily="2" charset="2"/>
                    <a:buChar char="§"/>
                  </a:pPr>
                  <a:endParaRPr lang="en-US" sz="1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87" name="Oval 206"/>
                <p:cNvSpPr>
                  <a:spLocks noChangeArrowheads="1"/>
                </p:cNvSpPr>
                <p:nvPr/>
              </p:nvSpPr>
              <p:spPr bwMode="auto">
                <a:xfrm>
                  <a:off x="4300" y="2308"/>
                  <a:ext cx="79" cy="58"/>
                </a:xfrm>
                <a:prstGeom prst="ellipse">
                  <a:avLst/>
                </a:prstGeom>
                <a:solidFill>
                  <a:srgbClr val="800000">
                    <a:alpha val="89803"/>
                  </a:srgbClr>
                </a:solidFill>
                <a:ln w="9525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173038" indent="-173038"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4F81BD"/>
                    </a:buClr>
                    <a:buFont typeface="Wingdings" pitchFamily="2" charset="2"/>
                    <a:buChar char="§"/>
                  </a:pPr>
                  <a:endParaRPr lang="en-US" sz="7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88" name="AutoShape 207"/>
                <p:cNvSpPr>
                  <a:spLocks noChangeArrowheads="1"/>
                </p:cNvSpPr>
                <p:nvPr/>
              </p:nvSpPr>
              <p:spPr bwMode="auto">
                <a:xfrm>
                  <a:off x="3928" y="2450"/>
                  <a:ext cx="372" cy="9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9900">
                    <a:alpha val="59999"/>
                  </a:srgbClr>
                </a:solidFill>
                <a:ln w="952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173038" indent="-173038"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4F81BD"/>
                    </a:buClr>
                    <a:buFont typeface="Wingdings" pitchFamily="2" charset="2"/>
                    <a:buNone/>
                  </a:pPr>
                  <a:endParaRPr lang="en-US" sz="60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8289" name="Picture 10" descr="C:\Documents and Settings\Administrator\My Documents\3 - Archive\Images\BLADE icons\BTP_Blue_Server.png"/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 l="23663" r="3963"/>
                <a:stretch>
                  <a:fillRect/>
                </a:stretch>
              </p:blipFill>
              <p:spPr bwMode="auto">
                <a:xfrm>
                  <a:off x="3759" y="2559"/>
                  <a:ext cx="704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8280" name="Picture 147" descr="openflow-newlogo3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 r="81563" b="-3572"/>
              <a:stretch>
                <a:fillRect/>
              </a:stretch>
            </p:blipFill>
            <p:spPr bwMode="auto">
              <a:xfrm>
                <a:off x="3477467" y="3429000"/>
                <a:ext cx="107673" cy="128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" name="Group 188"/>
            <p:cNvGrpSpPr>
              <a:grpSpLocks/>
            </p:cNvGrpSpPr>
            <p:nvPr/>
          </p:nvGrpSpPr>
          <p:grpSpPr bwMode="auto">
            <a:xfrm flipH="1">
              <a:off x="942759" y="3256182"/>
              <a:ext cx="288131" cy="266223"/>
              <a:chOff x="3477467" y="3291520"/>
              <a:chExt cx="288131" cy="266223"/>
            </a:xfrm>
          </p:grpSpPr>
          <p:grpSp>
            <p:nvGrpSpPr>
              <p:cNvPr id="11" name="Group 199"/>
              <p:cNvGrpSpPr>
                <a:grpSpLocks/>
              </p:cNvGrpSpPr>
              <p:nvPr/>
            </p:nvGrpSpPr>
            <p:grpSpPr bwMode="auto">
              <a:xfrm flipH="1">
                <a:off x="3489728" y="3291520"/>
                <a:ext cx="275870" cy="236381"/>
                <a:chOff x="3751" y="2115"/>
                <a:chExt cx="726" cy="626"/>
              </a:xfrm>
            </p:grpSpPr>
            <p:sp>
              <p:nvSpPr>
                <p:cNvPr id="8270" name="AutoShape 200"/>
                <p:cNvSpPr>
                  <a:spLocks noChangeArrowheads="1"/>
                </p:cNvSpPr>
                <p:nvPr/>
              </p:nvSpPr>
              <p:spPr bwMode="auto">
                <a:xfrm>
                  <a:off x="3751" y="2341"/>
                  <a:ext cx="726" cy="240"/>
                </a:xfrm>
                <a:prstGeom prst="roundRect">
                  <a:avLst>
                    <a:gd name="adj" fmla="val 17009"/>
                  </a:avLst>
                </a:prstGeom>
                <a:gradFill rotWithShape="1">
                  <a:gsLst>
                    <a:gs pos="0">
                      <a:schemeClr val="accent1">
                        <a:alpha val="60001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tIns="0"/>
                <a:lstStyle/>
                <a:p>
                  <a:pPr marL="173038" indent="-173038"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4F81BD"/>
                    </a:buClr>
                    <a:buFont typeface="Wingdings" pitchFamily="2" charset="2"/>
                    <a:buNone/>
                  </a:pPr>
                  <a:endParaRPr lang="en-US" sz="7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71" name="Rectangle 201"/>
                <p:cNvSpPr>
                  <a:spLocks noChangeArrowheads="1"/>
                </p:cNvSpPr>
                <p:nvPr/>
              </p:nvSpPr>
              <p:spPr bwMode="auto">
                <a:xfrm>
                  <a:off x="4241" y="2115"/>
                  <a:ext cx="197" cy="216"/>
                </a:xfrm>
                <a:prstGeom prst="rect">
                  <a:avLst/>
                </a:prstGeom>
                <a:solidFill>
                  <a:srgbClr val="009999">
                    <a:alpha val="70195"/>
                  </a:srgbClr>
                </a:solidFill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173038" indent="-173038"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4F81BD"/>
                    </a:buClr>
                    <a:buFont typeface="Wingdings" pitchFamily="2" charset="2"/>
                    <a:buNone/>
                  </a:pPr>
                  <a:endParaRPr lang="en-US" sz="7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72" name="Rectangle 202"/>
                <p:cNvSpPr>
                  <a:spLocks noChangeArrowheads="1"/>
                </p:cNvSpPr>
                <p:nvPr/>
              </p:nvSpPr>
              <p:spPr bwMode="auto">
                <a:xfrm>
                  <a:off x="4006" y="2115"/>
                  <a:ext cx="196" cy="216"/>
                </a:xfrm>
                <a:prstGeom prst="rect">
                  <a:avLst/>
                </a:prstGeom>
                <a:solidFill>
                  <a:srgbClr val="009999">
                    <a:alpha val="70195"/>
                  </a:srgbClr>
                </a:solidFill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173038" indent="-173038"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4F81BD"/>
                    </a:buClr>
                    <a:buFont typeface="Wingdings" pitchFamily="2" charset="2"/>
                    <a:buNone/>
                  </a:pPr>
                  <a:endParaRPr lang="en-US" sz="7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73" name="Rectangle 203"/>
                <p:cNvSpPr>
                  <a:spLocks noChangeArrowheads="1"/>
                </p:cNvSpPr>
                <p:nvPr/>
              </p:nvSpPr>
              <p:spPr bwMode="auto">
                <a:xfrm>
                  <a:off x="3770" y="2115"/>
                  <a:ext cx="197" cy="216"/>
                </a:xfrm>
                <a:prstGeom prst="rect">
                  <a:avLst/>
                </a:prstGeom>
                <a:solidFill>
                  <a:srgbClr val="009999">
                    <a:alpha val="70195"/>
                  </a:srgbClr>
                </a:solidFill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173038" indent="-173038"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4F81BD"/>
                    </a:buClr>
                    <a:buFont typeface="Wingdings" pitchFamily="2" charset="2"/>
                    <a:buNone/>
                  </a:pPr>
                  <a:endParaRPr lang="en-US" sz="7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74" name="Oval 204"/>
                <p:cNvSpPr>
                  <a:spLocks noChangeArrowheads="1"/>
                </p:cNvSpPr>
                <p:nvPr/>
              </p:nvSpPr>
              <p:spPr bwMode="auto">
                <a:xfrm>
                  <a:off x="3829" y="2308"/>
                  <a:ext cx="79" cy="58"/>
                </a:xfrm>
                <a:prstGeom prst="ellipse">
                  <a:avLst/>
                </a:prstGeom>
                <a:solidFill>
                  <a:srgbClr val="800000">
                    <a:alpha val="89803"/>
                  </a:srgbClr>
                </a:solidFill>
                <a:ln w="9525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4F81BD"/>
                    </a:buClr>
                    <a:buFont typeface="Wingdings" pitchFamily="2" charset="2"/>
                    <a:buChar char="§"/>
                  </a:pPr>
                  <a:endParaRPr lang="en-US" sz="1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75" name="Oval 205"/>
                <p:cNvSpPr>
                  <a:spLocks noChangeArrowheads="1"/>
                </p:cNvSpPr>
                <p:nvPr/>
              </p:nvSpPr>
              <p:spPr bwMode="auto">
                <a:xfrm>
                  <a:off x="4065" y="2308"/>
                  <a:ext cx="78" cy="58"/>
                </a:xfrm>
                <a:prstGeom prst="ellipse">
                  <a:avLst/>
                </a:prstGeom>
                <a:solidFill>
                  <a:srgbClr val="800000">
                    <a:alpha val="89803"/>
                  </a:srgbClr>
                </a:solidFill>
                <a:ln w="9525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4F81BD"/>
                    </a:buClr>
                    <a:buFont typeface="Wingdings" pitchFamily="2" charset="2"/>
                    <a:buChar char="§"/>
                  </a:pPr>
                  <a:endParaRPr lang="en-US" sz="1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76" name="Oval 206"/>
                <p:cNvSpPr>
                  <a:spLocks noChangeArrowheads="1"/>
                </p:cNvSpPr>
                <p:nvPr/>
              </p:nvSpPr>
              <p:spPr bwMode="auto">
                <a:xfrm>
                  <a:off x="4300" y="2308"/>
                  <a:ext cx="79" cy="58"/>
                </a:xfrm>
                <a:prstGeom prst="ellipse">
                  <a:avLst/>
                </a:prstGeom>
                <a:solidFill>
                  <a:srgbClr val="800000">
                    <a:alpha val="89803"/>
                  </a:srgbClr>
                </a:solidFill>
                <a:ln w="9525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173038" indent="-173038"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4F81BD"/>
                    </a:buClr>
                    <a:buFont typeface="Wingdings" pitchFamily="2" charset="2"/>
                    <a:buChar char="§"/>
                  </a:pPr>
                  <a:endParaRPr lang="en-US" sz="7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77" name="AutoShape 207"/>
                <p:cNvSpPr>
                  <a:spLocks noChangeArrowheads="1"/>
                </p:cNvSpPr>
                <p:nvPr/>
              </p:nvSpPr>
              <p:spPr bwMode="auto">
                <a:xfrm>
                  <a:off x="3928" y="2450"/>
                  <a:ext cx="372" cy="9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9900">
                    <a:alpha val="59999"/>
                  </a:srgbClr>
                </a:solidFill>
                <a:ln w="952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173038" indent="-173038"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4F81BD"/>
                    </a:buClr>
                    <a:buFont typeface="Wingdings" pitchFamily="2" charset="2"/>
                    <a:buNone/>
                  </a:pPr>
                  <a:endParaRPr lang="en-US" sz="60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8278" name="Picture 10" descr="C:\Documents and Settings\Administrator\My Documents\3 - Archive\Images\BLADE icons\BTP_Blue_Server.png"/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 l="23663" r="3963"/>
                <a:stretch>
                  <a:fillRect/>
                </a:stretch>
              </p:blipFill>
              <p:spPr bwMode="auto">
                <a:xfrm>
                  <a:off x="3759" y="2559"/>
                  <a:ext cx="704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8269" name="Picture 147" descr="openflow-newlogo3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 r="81563" b="-3572"/>
              <a:stretch>
                <a:fillRect/>
              </a:stretch>
            </p:blipFill>
            <p:spPr bwMode="auto">
              <a:xfrm>
                <a:off x="3477467" y="3429000"/>
                <a:ext cx="107673" cy="128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2" name="Group 189"/>
            <p:cNvGrpSpPr>
              <a:grpSpLocks/>
            </p:cNvGrpSpPr>
            <p:nvPr/>
          </p:nvGrpSpPr>
          <p:grpSpPr bwMode="auto">
            <a:xfrm flipH="1">
              <a:off x="942663" y="3544218"/>
              <a:ext cx="288131" cy="266222"/>
              <a:chOff x="3477467" y="3291521"/>
              <a:chExt cx="288131" cy="266222"/>
            </a:xfrm>
          </p:grpSpPr>
          <p:grpSp>
            <p:nvGrpSpPr>
              <p:cNvPr id="13" name="Group 199"/>
              <p:cNvGrpSpPr>
                <a:grpSpLocks/>
              </p:cNvGrpSpPr>
              <p:nvPr/>
            </p:nvGrpSpPr>
            <p:grpSpPr bwMode="auto">
              <a:xfrm flipH="1">
                <a:off x="3489728" y="3291521"/>
                <a:ext cx="275870" cy="236381"/>
                <a:chOff x="3751" y="2115"/>
                <a:chExt cx="726" cy="626"/>
              </a:xfrm>
            </p:grpSpPr>
            <p:sp>
              <p:nvSpPr>
                <p:cNvPr id="8259" name="AutoShape 200"/>
                <p:cNvSpPr>
                  <a:spLocks noChangeArrowheads="1"/>
                </p:cNvSpPr>
                <p:nvPr/>
              </p:nvSpPr>
              <p:spPr bwMode="auto">
                <a:xfrm>
                  <a:off x="3751" y="2341"/>
                  <a:ext cx="726" cy="240"/>
                </a:xfrm>
                <a:prstGeom prst="roundRect">
                  <a:avLst>
                    <a:gd name="adj" fmla="val 17009"/>
                  </a:avLst>
                </a:prstGeom>
                <a:gradFill rotWithShape="1">
                  <a:gsLst>
                    <a:gs pos="0">
                      <a:schemeClr val="accent1">
                        <a:alpha val="60001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tIns="0"/>
                <a:lstStyle/>
                <a:p>
                  <a:pPr marL="173038" indent="-173038"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4F81BD"/>
                    </a:buClr>
                    <a:buFont typeface="Wingdings" pitchFamily="2" charset="2"/>
                    <a:buNone/>
                  </a:pPr>
                  <a:endParaRPr lang="en-US" sz="7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60" name="Rectangle 201"/>
                <p:cNvSpPr>
                  <a:spLocks noChangeArrowheads="1"/>
                </p:cNvSpPr>
                <p:nvPr/>
              </p:nvSpPr>
              <p:spPr bwMode="auto">
                <a:xfrm>
                  <a:off x="4241" y="2115"/>
                  <a:ext cx="197" cy="216"/>
                </a:xfrm>
                <a:prstGeom prst="rect">
                  <a:avLst/>
                </a:prstGeom>
                <a:solidFill>
                  <a:srgbClr val="009999">
                    <a:alpha val="70195"/>
                  </a:srgbClr>
                </a:solidFill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173038" indent="-173038"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4F81BD"/>
                    </a:buClr>
                    <a:buFont typeface="Wingdings" pitchFamily="2" charset="2"/>
                    <a:buNone/>
                  </a:pPr>
                  <a:endParaRPr lang="en-US" sz="7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61" name="Rectangle 202"/>
                <p:cNvSpPr>
                  <a:spLocks noChangeArrowheads="1"/>
                </p:cNvSpPr>
                <p:nvPr/>
              </p:nvSpPr>
              <p:spPr bwMode="auto">
                <a:xfrm>
                  <a:off x="4006" y="2115"/>
                  <a:ext cx="196" cy="216"/>
                </a:xfrm>
                <a:prstGeom prst="rect">
                  <a:avLst/>
                </a:prstGeom>
                <a:solidFill>
                  <a:srgbClr val="009999">
                    <a:alpha val="70195"/>
                  </a:srgbClr>
                </a:solidFill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173038" indent="-173038"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4F81BD"/>
                    </a:buClr>
                    <a:buFont typeface="Wingdings" pitchFamily="2" charset="2"/>
                    <a:buNone/>
                  </a:pPr>
                  <a:endParaRPr lang="en-US" sz="7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62" name="Rectangle 203"/>
                <p:cNvSpPr>
                  <a:spLocks noChangeArrowheads="1"/>
                </p:cNvSpPr>
                <p:nvPr/>
              </p:nvSpPr>
              <p:spPr bwMode="auto">
                <a:xfrm>
                  <a:off x="3770" y="2115"/>
                  <a:ext cx="197" cy="216"/>
                </a:xfrm>
                <a:prstGeom prst="rect">
                  <a:avLst/>
                </a:prstGeom>
                <a:solidFill>
                  <a:srgbClr val="009999">
                    <a:alpha val="70195"/>
                  </a:srgbClr>
                </a:solidFill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173038" indent="-173038"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4F81BD"/>
                    </a:buClr>
                    <a:buFont typeface="Wingdings" pitchFamily="2" charset="2"/>
                    <a:buNone/>
                  </a:pPr>
                  <a:endParaRPr lang="en-US" sz="7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63" name="Oval 204"/>
                <p:cNvSpPr>
                  <a:spLocks noChangeArrowheads="1"/>
                </p:cNvSpPr>
                <p:nvPr/>
              </p:nvSpPr>
              <p:spPr bwMode="auto">
                <a:xfrm>
                  <a:off x="3829" y="2308"/>
                  <a:ext cx="79" cy="58"/>
                </a:xfrm>
                <a:prstGeom prst="ellipse">
                  <a:avLst/>
                </a:prstGeom>
                <a:solidFill>
                  <a:srgbClr val="800000">
                    <a:alpha val="89803"/>
                  </a:srgbClr>
                </a:solidFill>
                <a:ln w="9525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4F81BD"/>
                    </a:buClr>
                    <a:buFont typeface="Wingdings" pitchFamily="2" charset="2"/>
                    <a:buChar char="§"/>
                  </a:pPr>
                  <a:endParaRPr lang="en-US" sz="1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64" name="Oval 205"/>
                <p:cNvSpPr>
                  <a:spLocks noChangeArrowheads="1"/>
                </p:cNvSpPr>
                <p:nvPr/>
              </p:nvSpPr>
              <p:spPr bwMode="auto">
                <a:xfrm>
                  <a:off x="4065" y="2308"/>
                  <a:ext cx="78" cy="58"/>
                </a:xfrm>
                <a:prstGeom prst="ellipse">
                  <a:avLst/>
                </a:prstGeom>
                <a:solidFill>
                  <a:srgbClr val="800000">
                    <a:alpha val="89803"/>
                  </a:srgbClr>
                </a:solidFill>
                <a:ln w="9525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4F81BD"/>
                    </a:buClr>
                    <a:buFont typeface="Wingdings" pitchFamily="2" charset="2"/>
                    <a:buChar char="§"/>
                  </a:pPr>
                  <a:endParaRPr lang="en-US" sz="1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65" name="Oval 206"/>
                <p:cNvSpPr>
                  <a:spLocks noChangeArrowheads="1"/>
                </p:cNvSpPr>
                <p:nvPr/>
              </p:nvSpPr>
              <p:spPr bwMode="auto">
                <a:xfrm>
                  <a:off x="4300" y="2308"/>
                  <a:ext cx="79" cy="58"/>
                </a:xfrm>
                <a:prstGeom prst="ellipse">
                  <a:avLst/>
                </a:prstGeom>
                <a:solidFill>
                  <a:srgbClr val="800000">
                    <a:alpha val="89803"/>
                  </a:srgbClr>
                </a:solidFill>
                <a:ln w="9525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173038" indent="-173038"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4F81BD"/>
                    </a:buClr>
                    <a:buFont typeface="Wingdings" pitchFamily="2" charset="2"/>
                    <a:buChar char="§"/>
                  </a:pPr>
                  <a:endParaRPr lang="en-US" sz="7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66" name="AutoShape 207"/>
                <p:cNvSpPr>
                  <a:spLocks noChangeArrowheads="1"/>
                </p:cNvSpPr>
                <p:nvPr/>
              </p:nvSpPr>
              <p:spPr bwMode="auto">
                <a:xfrm>
                  <a:off x="3928" y="2450"/>
                  <a:ext cx="372" cy="9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9900">
                    <a:alpha val="59999"/>
                  </a:srgbClr>
                </a:solidFill>
                <a:ln w="952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173038" indent="-173038"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4F81BD"/>
                    </a:buClr>
                    <a:buFont typeface="Wingdings" pitchFamily="2" charset="2"/>
                    <a:buNone/>
                  </a:pPr>
                  <a:endParaRPr lang="en-US" sz="60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8267" name="Picture 10" descr="C:\Documents and Settings\Administrator\My Documents\3 - Archive\Images\BLADE icons\BTP_Blue_Server.png"/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 l="23663" r="3963"/>
                <a:stretch>
                  <a:fillRect/>
                </a:stretch>
              </p:blipFill>
              <p:spPr bwMode="auto">
                <a:xfrm>
                  <a:off x="3759" y="2559"/>
                  <a:ext cx="704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8258" name="Picture 147" descr="openflow-newlogo3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 r="81563" b="-3572"/>
              <a:stretch>
                <a:fillRect/>
              </a:stretch>
            </p:blipFill>
            <p:spPr bwMode="auto">
              <a:xfrm>
                <a:off x="3477467" y="3429000"/>
                <a:ext cx="107673" cy="128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14" name="Group 304"/>
          <p:cNvGrpSpPr>
            <a:grpSpLocks/>
          </p:cNvGrpSpPr>
          <p:nvPr/>
        </p:nvGrpSpPr>
        <p:grpSpPr bwMode="auto">
          <a:xfrm>
            <a:off x="5800724" y="2209801"/>
            <a:ext cx="3114675" cy="812800"/>
            <a:chOff x="3560" y="2060"/>
            <a:chExt cx="1692" cy="399"/>
          </a:xfrm>
        </p:grpSpPr>
        <p:sp>
          <p:nvSpPr>
            <p:cNvPr id="8219" name="Rectangle 301"/>
            <p:cNvSpPr>
              <a:spLocks noChangeArrowheads="1"/>
            </p:cNvSpPr>
            <p:nvPr/>
          </p:nvSpPr>
          <p:spPr bwMode="auto">
            <a:xfrm>
              <a:off x="3560" y="2060"/>
              <a:ext cx="1692" cy="399"/>
            </a:xfrm>
            <a:prstGeom prst="rect">
              <a:avLst/>
            </a:prstGeom>
            <a:solidFill>
              <a:schemeClr val="bg1">
                <a:alpha val="70195"/>
              </a:schemeClr>
            </a:solidFill>
            <a:ln w="28575" algn="ctr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4F81BD"/>
                </a:buClr>
                <a:buFont typeface="Wingdings" pitchFamily="2" charset="2"/>
                <a:buNone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220" name="AutoShape 302"/>
            <p:cNvSpPr>
              <a:spLocks noChangeArrowheads="1"/>
            </p:cNvSpPr>
            <p:nvPr/>
          </p:nvSpPr>
          <p:spPr bwMode="auto">
            <a:xfrm>
              <a:off x="3624" y="2115"/>
              <a:ext cx="726" cy="272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  <a:alpha val="70195"/>
              </a:schemeClr>
            </a:solidFill>
            <a:ln w="127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4F81BD"/>
                </a:buClr>
                <a:buFont typeface="Wingdings" pitchFamily="2" charset="2"/>
                <a:buNone/>
              </a:pPr>
              <a:r>
                <a:rPr lang="en-US" sz="2000" b="1" dirty="0">
                  <a:solidFill>
                    <a:prstClr val="black"/>
                  </a:solidFill>
                </a:rPr>
                <a:t>Cloud controller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8221" name="AutoShape 303"/>
            <p:cNvSpPr>
              <a:spLocks noChangeArrowheads="1"/>
            </p:cNvSpPr>
            <p:nvPr/>
          </p:nvSpPr>
          <p:spPr bwMode="auto">
            <a:xfrm>
              <a:off x="4422" y="2133"/>
              <a:ext cx="726" cy="264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195"/>
              </a:schemeClr>
            </a:solidFill>
            <a:ln w="12700" algn="ctr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4F81BD"/>
                </a:buClr>
                <a:buFont typeface="Wingdings" pitchFamily="2" charset="2"/>
                <a:buNone/>
              </a:pPr>
              <a:r>
                <a:rPr lang="en-US" sz="2000" b="1" dirty="0">
                  <a:solidFill>
                    <a:prstClr val="white"/>
                  </a:solidFill>
                </a:rPr>
                <a:t>Network controller</a:t>
              </a:r>
            </a:p>
          </p:txBody>
        </p:sp>
      </p:grpSp>
      <p:sp>
        <p:nvSpPr>
          <p:cNvPr id="514353" name="Text Box 305"/>
          <p:cNvSpPr txBox="1">
            <a:spLocks noChangeArrowheads="1"/>
          </p:cNvSpPr>
          <p:nvPr/>
        </p:nvSpPr>
        <p:spPr bwMode="auto">
          <a:xfrm>
            <a:off x="6069013" y="1023068"/>
            <a:ext cx="1939634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4F81BD"/>
              </a:buClr>
              <a:buFont typeface="Wingdings" pitchFamily="2" charset="2"/>
              <a:buNone/>
              <a:defRPr/>
            </a:pPr>
            <a:r>
              <a:rPr lang="en-US" sz="2400" dirty="0">
                <a:solidFill>
                  <a:prstClr val="white"/>
                </a:solidFill>
              </a:rPr>
              <a:t>self-service UI</a:t>
            </a:r>
          </a:p>
        </p:txBody>
      </p:sp>
      <p:sp>
        <p:nvSpPr>
          <p:cNvPr id="8217" name="Slide Number Placeholder 12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E88448E-9920-4B3C-A10D-6217836DA07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smtClean="0">
              <a:solidFill>
                <a:prstClr val="white">
                  <a:tint val="75000"/>
                </a:prst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787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Supported Abstractions</a:t>
            </a:r>
            <a:endParaRPr lang="en-US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4419600"/>
            <a:ext cx="7437437" cy="9017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000" dirty="0"/>
              <a:t>T</a:t>
            </a:r>
            <a:r>
              <a:rPr lang="en-US" sz="2000" dirty="0" smtClean="0"/>
              <a:t>raffic </a:t>
            </a:r>
            <a:r>
              <a:rPr lang="en-US" sz="2000" dirty="0"/>
              <a:t>is allowed to flow only over explicitly defined virtual network segments (“default off</a:t>
            </a:r>
            <a:r>
              <a:rPr lang="en-US" sz="2000" dirty="0" smtClean="0"/>
              <a:t>”)</a:t>
            </a:r>
            <a:endParaRPr lang="en-US" sz="2000" dirty="0"/>
          </a:p>
        </p:txBody>
      </p:sp>
      <p:sp>
        <p:nvSpPr>
          <p:cNvPr id="9232" name="Oval 33"/>
          <p:cNvSpPr>
            <a:spLocks noChangeArrowheads="1"/>
          </p:cNvSpPr>
          <p:nvPr/>
        </p:nvSpPr>
        <p:spPr bwMode="auto">
          <a:xfrm>
            <a:off x="1112838" y="1339849"/>
            <a:ext cx="574675" cy="403225"/>
          </a:xfrm>
          <a:prstGeom prst="ellipse">
            <a:avLst/>
          </a:prstGeom>
          <a:solidFill>
            <a:schemeClr val="accent3">
              <a:lumMod val="20000"/>
              <a:lumOff val="80000"/>
              <a:alpha val="59999"/>
            </a:schemeClr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4F81BD"/>
              </a:buClr>
              <a:buFont typeface="Wingdings" pitchFamily="-1" charset="2"/>
              <a:buChar char="§"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233" name="Line 34"/>
          <p:cNvSpPr>
            <a:spLocks noChangeShapeType="1"/>
          </p:cNvSpPr>
          <p:nvPr/>
        </p:nvSpPr>
        <p:spPr bwMode="auto">
          <a:xfrm>
            <a:off x="1677988" y="1598611"/>
            <a:ext cx="5191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169988" y="1801810"/>
            <a:ext cx="287337" cy="392564"/>
            <a:chOff x="594" y="854"/>
            <a:chExt cx="316" cy="433"/>
          </a:xfrm>
        </p:grpSpPr>
        <p:sp>
          <p:nvSpPr>
            <p:cNvPr id="9375" name="AutoShape 36"/>
            <p:cNvSpPr>
              <a:spLocks noChangeArrowheads="1"/>
            </p:cNvSpPr>
            <p:nvPr/>
          </p:nvSpPr>
          <p:spPr bwMode="auto">
            <a:xfrm>
              <a:off x="594" y="854"/>
              <a:ext cx="316" cy="38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1000">
                <a:solidFill>
                  <a:prstClr val="white"/>
                </a:solidFill>
              </a:endParaRPr>
            </a:p>
          </p:txBody>
        </p:sp>
        <p:sp>
          <p:nvSpPr>
            <p:cNvPr id="9376" name="Rectangle 37"/>
            <p:cNvSpPr>
              <a:spLocks noChangeArrowheads="1"/>
            </p:cNvSpPr>
            <p:nvPr/>
          </p:nvSpPr>
          <p:spPr bwMode="auto">
            <a:xfrm>
              <a:off x="614" y="1085"/>
              <a:ext cx="276" cy="83"/>
            </a:xfrm>
            <a:prstGeom prst="rect">
              <a:avLst/>
            </a:prstGeom>
            <a:solidFill>
              <a:srgbClr val="000066">
                <a:alpha val="39999"/>
              </a:srgbClr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377" name="Rectangle 38"/>
            <p:cNvSpPr>
              <a:spLocks noChangeArrowheads="1"/>
            </p:cNvSpPr>
            <p:nvPr/>
          </p:nvSpPr>
          <p:spPr bwMode="auto">
            <a:xfrm>
              <a:off x="614" y="986"/>
              <a:ext cx="276" cy="82"/>
            </a:xfrm>
            <a:prstGeom prst="rect">
              <a:avLst/>
            </a:prstGeom>
            <a:solidFill>
              <a:srgbClr val="CC6600">
                <a:alpha val="39999"/>
              </a:srgbClr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378" name="Rectangle 39"/>
            <p:cNvSpPr>
              <a:spLocks noChangeArrowheads="1"/>
            </p:cNvSpPr>
            <p:nvPr/>
          </p:nvSpPr>
          <p:spPr bwMode="auto">
            <a:xfrm>
              <a:off x="614" y="887"/>
              <a:ext cx="276" cy="82"/>
            </a:xfrm>
            <a:prstGeom prst="rect">
              <a:avLst/>
            </a:prstGeom>
            <a:solidFill>
              <a:srgbClr val="003300">
                <a:alpha val="79999"/>
              </a:srgbClr>
            </a:solidFill>
            <a:ln w="9525">
              <a:solidFill>
                <a:srgbClr val="00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379" name="Text Box 40"/>
            <p:cNvSpPr txBox="1">
              <a:spLocks noChangeArrowheads="1"/>
            </p:cNvSpPr>
            <p:nvPr/>
          </p:nvSpPr>
          <p:spPr bwMode="auto">
            <a:xfrm>
              <a:off x="709" y="1178"/>
              <a:ext cx="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2090738" y="1801810"/>
            <a:ext cx="287337" cy="392564"/>
            <a:chOff x="594" y="854"/>
            <a:chExt cx="316" cy="433"/>
          </a:xfrm>
        </p:grpSpPr>
        <p:sp>
          <p:nvSpPr>
            <p:cNvPr id="9370" name="AutoShape 42"/>
            <p:cNvSpPr>
              <a:spLocks noChangeArrowheads="1"/>
            </p:cNvSpPr>
            <p:nvPr/>
          </p:nvSpPr>
          <p:spPr bwMode="auto">
            <a:xfrm>
              <a:off x="594" y="854"/>
              <a:ext cx="316" cy="38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1000">
                <a:solidFill>
                  <a:prstClr val="white"/>
                </a:solidFill>
              </a:endParaRPr>
            </a:p>
          </p:txBody>
        </p:sp>
        <p:sp>
          <p:nvSpPr>
            <p:cNvPr id="9371" name="Rectangle 43"/>
            <p:cNvSpPr>
              <a:spLocks noChangeArrowheads="1"/>
            </p:cNvSpPr>
            <p:nvPr/>
          </p:nvSpPr>
          <p:spPr bwMode="auto">
            <a:xfrm>
              <a:off x="614" y="1085"/>
              <a:ext cx="276" cy="83"/>
            </a:xfrm>
            <a:prstGeom prst="rect">
              <a:avLst/>
            </a:prstGeom>
            <a:solidFill>
              <a:srgbClr val="000066">
                <a:alpha val="39999"/>
              </a:srgbClr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372" name="Rectangle 44"/>
            <p:cNvSpPr>
              <a:spLocks noChangeArrowheads="1"/>
            </p:cNvSpPr>
            <p:nvPr/>
          </p:nvSpPr>
          <p:spPr bwMode="auto">
            <a:xfrm>
              <a:off x="614" y="986"/>
              <a:ext cx="276" cy="82"/>
            </a:xfrm>
            <a:prstGeom prst="rect">
              <a:avLst/>
            </a:prstGeom>
            <a:solidFill>
              <a:srgbClr val="CC6600">
                <a:alpha val="39999"/>
              </a:srgbClr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373" name="Rectangle 45"/>
            <p:cNvSpPr>
              <a:spLocks noChangeArrowheads="1"/>
            </p:cNvSpPr>
            <p:nvPr/>
          </p:nvSpPr>
          <p:spPr bwMode="auto">
            <a:xfrm>
              <a:off x="614" y="887"/>
              <a:ext cx="276" cy="82"/>
            </a:xfrm>
            <a:prstGeom prst="rect">
              <a:avLst/>
            </a:prstGeom>
            <a:solidFill>
              <a:srgbClr val="003300">
                <a:alpha val="79999"/>
              </a:srgbClr>
            </a:solidFill>
            <a:ln w="9525">
              <a:solidFill>
                <a:srgbClr val="00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374" name="Text Box 46"/>
            <p:cNvSpPr txBox="1">
              <a:spLocks noChangeArrowheads="1"/>
            </p:cNvSpPr>
            <p:nvPr/>
          </p:nvSpPr>
          <p:spPr bwMode="auto">
            <a:xfrm>
              <a:off x="709" y="1178"/>
              <a:ext cx="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</p:grpSp>
      <p:sp>
        <p:nvSpPr>
          <p:cNvPr id="9236" name="Line 47"/>
          <p:cNvSpPr>
            <a:spLocks noChangeShapeType="1"/>
          </p:cNvSpPr>
          <p:nvPr/>
        </p:nvSpPr>
        <p:spPr bwMode="auto">
          <a:xfrm>
            <a:off x="1457325" y="1973261"/>
            <a:ext cx="633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1179513" y="1465262"/>
            <a:ext cx="171450" cy="273114"/>
            <a:chOff x="594" y="854"/>
            <a:chExt cx="316" cy="506"/>
          </a:xfrm>
        </p:grpSpPr>
        <p:sp>
          <p:nvSpPr>
            <p:cNvPr id="9360" name="AutoShape 55"/>
            <p:cNvSpPr>
              <a:spLocks noChangeArrowheads="1"/>
            </p:cNvSpPr>
            <p:nvPr/>
          </p:nvSpPr>
          <p:spPr bwMode="auto">
            <a:xfrm>
              <a:off x="594" y="854"/>
              <a:ext cx="316" cy="38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1000">
                <a:solidFill>
                  <a:prstClr val="white"/>
                </a:solidFill>
              </a:endParaRPr>
            </a:p>
          </p:txBody>
        </p:sp>
        <p:sp>
          <p:nvSpPr>
            <p:cNvPr id="9361" name="Rectangle 56"/>
            <p:cNvSpPr>
              <a:spLocks noChangeArrowheads="1"/>
            </p:cNvSpPr>
            <p:nvPr/>
          </p:nvSpPr>
          <p:spPr bwMode="auto">
            <a:xfrm>
              <a:off x="614" y="1085"/>
              <a:ext cx="276" cy="83"/>
            </a:xfrm>
            <a:prstGeom prst="rect">
              <a:avLst/>
            </a:prstGeom>
            <a:solidFill>
              <a:srgbClr val="000066">
                <a:alpha val="39999"/>
              </a:srgbClr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362" name="Rectangle 57"/>
            <p:cNvSpPr>
              <a:spLocks noChangeArrowheads="1"/>
            </p:cNvSpPr>
            <p:nvPr/>
          </p:nvSpPr>
          <p:spPr bwMode="auto">
            <a:xfrm>
              <a:off x="614" y="986"/>
              <a:ext cx="276" cy="82"/>
            </a:xfrm>
            <a:prstGeom prst="rect">
              <a:avLst/>
            </a:prstGeom>
            <a:solidFill>
              <a:srgbClr val="CC6600">
                <a:alpha val="39999"/>
              </a:srgbClr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363" name="Rectangle 58"/>
            <p:cNvSpPr>
              <a:spLocks noChangeArrowheads="1"/>
            </p:cNvSpPr>
            <p:nvPr/>
          </p:nvSpPr>
          <p:spPr bwMode="auto">
            <a:xfrm>
              <a:off x="614" y="887"/>
              <a:ext cx="276" cy="82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79999"/>
              </a:schemeClr>
            </a:solidFill>
            <a:ln w="9525">
              <a:solidFill>
                <a:srgbClr val="00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364" name="Text Box 59"/>
            <p:cNvSpPr txBox="1">
              <a:spLocks noChangeArrowheads="1"/>
            </p:cNvSpPr>
            <p:nvPr/>
          </p:nvSpPr>
          <p:spPr bwMode="auto">
            <a:xfrm>
              <a:off x="708" y="1177"/>
              <a:ext cx="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1295400" y="1524000"/>
            <a:ext cx="171450" cy="273114"/>
            <a:chOff x="594" y="854"/>
            <a:chExt cx="316" cy="506"/>
          </a:xfrm>
        </p:grpSpPr>
        <p:sp>
          <p:nvSpPr>
            <p:cNvPr id="9355" name="AutoShape 61"/>
            <p:cNvSpPr>
              <a:spLocks noChangeArrowheads="1"/>
            </p:cNvSpPr>
            <p:nvPr/>
          </p:nvSpPr>
          <p:spPr bwMode="auto">
            <a:xfrm>
              <a:off x="594" y="854"/>
              <a:ext cx="316" cy="38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1000">
                <a:solidFill>
                  <a:prstClr val="white"/>
                </a:solidFill>
              </a:endParaRPr>
            </a:p>
          </p:txBody>
        </p:sp>
        <p:sp>
          <p:nvSpPr>
            <p:cNvPr id="9356" name="Rectangle 62"/>
            <p:cNvSpPr>
              <a:spLocks noChangeArrowheads="1"/>
            </p:cNvSpPr>
            <p:nvPr/>
          </p:nvSpPr>
          <p:spPr bwMode="auto">
            <a:xfrm>
              <a:off x="614" y="1085"/>
              <a:ext cx="276" cy="83"/>
            </a:xfrm>
            <a:prstGeom prst="rect">
              <a:avLst/>
            </a:prstGeom>
            <a:solidFill>
              <a:srgbClr val="000066">
                <a:alpha val="39999"/>
              </a:srgbClr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357" name="Rectangle 63"/>
            <p:cNvSpPr>
              <a:spLocks noChangeArrowheads="1"/>
            </p:cNvSpPr>
            <p:nvPr/>
          </p:nvSpPr>
          <p:spPr bwMode="auto">
            <a:xfrm>
              <a:off x="614" y="986"/>
              <a:ext cx="276" cy="82"/>
            </a:xfrm>
            <a:prstGeom prst="rect">
              <a:avLst/>
            </a:prstGeom>
            <a:solidFill>
              <a:srgbClr val="CC6600">
                <a:alpha val="39999"/>
              </a:srgbClr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358" name="Rectangle 64"/>
            <p:cNvSpPr>
              <a:spLocks noChangeArrowheads="1"/>
            </p:cNvSpPr>
            <p:nvPr/>
          </p:nvSpPr>
          <p:spPr bwMode="auto">
            <a:xfrm>
              <a:off x="614" y="887"/>
              <a:ext cx="276" cy="82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79999"/>
              </a:schemeClr>
            </a:solidFill>
            <a:ln w="9525">
              <a:solidFill>
                <a:srgbClr val="00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359" name="Text Box 65"/>
            <p:cNvSpPr txBox="1">
              <a:spLocks noChangeArrowheads="1"/>
            </p:cNvSpPr>
            <p:nvPr/>
          </p:nvSpPr>
          <p:spPr bwMode="auto">
            <a:xfrm>
              <a:off x="708" y="1177"/>
              <a:ext cx="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1409700" y="1408112"/>
            <a:ext cx="171450" cy="273114"/>
            <a:chOff x="594" y="854"/>
            <a:chExt cx="316" cy="506"/>
          </a:xfrm>
        </p:grpSpPr>
        <p:sp>
          <p:nvSpPr>
            <p:cNvPr id="9350" name="AutoShape 67"/>
            <p:cNvSpPr>
              <a:spLocks noChangeArrowheads="1"/>
            </p:cNvSpPr>
            <p:nvPr/>
          </p:nvSpPr>
          <p:spPr bwMode="auto">
            <a:xfrm>
              <a:off x="594" y="854"/>
              <a:ext cx="316" cy="38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1000">
                <a:solidFill>
                  <a:prstClr val="white"/>
                </a:solidFill>
              </a:endParaRPr>
            </a:p>
          </p:txBody>
        </p:sp>
        <p:sp>
          <p:nvSpPr>
            <p:cNvPr id="9351" name="Rectangle 68"/>
            <p:cNvSpPr>
              <a:spLocks noChangeArrowheads="1"/>
            </p:cNvSpPr>
            <p:nvPr/>
          </p:nvSpPr>
          <p:spPr bwMode="auto">
            <a:xfrm>
              <a:off x="614" y="1085"/>
              <a:ext cx="276" cy="83"/>
            </a:xfrm>
            <a:prstGeom prst="rect">
              <a:avLst/>
            </a:prstGeom>
            <a:solidFill>
              <a:srgbClr val="000066">
                <a:alpha val="39999"/>
              </a:srgbClr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352" name="Rectangle 69"/>
            <p:cNvSpPr>
              <a:spLocks noChangeArrowheads="1"/>
            </p:cNvSpPr>
            <p:nvPr/>
          </p:nvSpPr>
          <p:spPr bwMode="auto">
            <a:xfrm>
              <a:off x="614" y="986"/>
              <a:ext cx="276" cy="82"/>
            </a:xfrm>
            <a:prstGeom prst="rect">
              <a:avLst/>
            </a:prstGeom>
            <a:solidFill>
              <a:srgbClr val="CC6600">
                <a:alpha val="39999"/>
              </a:srgbClr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353" name="Rectangle 70"/>
            <p:cNvSpPr>
              <a:spLocks noChangeArrowheads="1"/>
            </p:cNvSpPr>
            <p:nvPr/>
          </p:nvSpPr>
          <p:spPr bwMode="auto">
            <a:xfrm>
              <a:off x="614" y="887"/>
              <a:ext cx="276" cy="82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79999"/>
              </a:schemeClr>
            </a:solidFill>
            <a:ln w="9525">
              <a:solidFill>
                <a:srgbClr val="00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354" name="Text Box 71"/>
            <p:cNvSpPr txBox="1">
              <a:spLocks noChangeArrowheads="1"/>
            </p:cNvSpPr>
            <p:nvPr/>
          </p:nvSpPr>
          <p:spPr bwMode="auto">
            <a:xfrm>
              <a:off x="708" y="1177"/>
              <a:ext cx="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</p:grpSp>
      <p:sp>
        <p:nvSpPr>
          <p:cNvPr id="9241" name="Oval 72"/>
          <p:cNvSpPr>
            <a:spLocks noChangeArrowheads="1"/>
          </p:cNvSpPr>
          <p:nvPr/>
        </p:nvSpPr>
        <p:spPr bwMode="auto">
          <a:xfrm>
            <a:off x="2179638" y="1339849"/>
            <a:ext cx="574675" cy="403225"/>
          </a:xfrm>
          <a:prstGeom prst="ellipse">
            <a:avLst/>
          </a:prstGeom>
          <a:solidFill>
            <a:schemeClr val="accent3">
              <a:lumMod val="20000"/>
              <a:lumOff val="80000"/>
              <a:alpha val="59999"/>
            </a:schemeClr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4F81BD"/>
              </a:buClr>
              <a:buFont typeface="Wingdings" pitchFamily="-1" charset="2"/>
              <a:buChar char="§"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2246313" y="1465262"/>
            <a:ext cx="171450" cy="273114"/>
            <a:chOff x="594" y="854"/>
            <a:chExt cx="316" cy="506"/>
          </a:xfrm>
        </p:grpSpPr>
        <p:sp>
          <p:nvSpPr>
            <p:cNvPr id="9345" name="AutoShape 74"/>
            <p:cNvSpPr>
              <a:spLocks noChangeArrowheads="1"/>
            </p:cNvSpPr>
            <p:nvPr/>
          </p:nvSpPr>
          <p:spPr bwMode="auto">
            <a:xfrm>
              <a:off x="594" y="854"/>
              <a:ext cx="316" cy="38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1000">
                <a:solidFill>
                  <a:prstClr val="white"/>
                </a:solidFill>
              </a:endParaRPr>
            </a:p>
          </p:txBody>
        </p:sp>
        <p:sp>
          <p:nvSpPr>
            <p:cNvPr id="9346" name="Rectangle 75"/>
            <p:cNvSpPr>
              <a:spLocks noChangeArrowheads="1"/>
            </p:cNvSpPr>
            <p:nvPr/>
          </p:nvSpPr>
          <p:spPr bwMode="auto">
            <a:xfrm>
              <a:off x="614" y="1085"/>
              <a:ext cx="276" cy="83"/>
            </a:xfrm>
            <a:prstGeom prst="rect">
              <a:avLst/>
            </a:prstGeom>
            <a:solidFill>
              <a:schemeClr val="accent1">
                <a:lumMod val="75000"/>
                <a:alpha val="39999"/>
              </a:schemeClr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347" name="Rectangle 76"/>
            <p:cNvSpPr>
              <a:spLocks noChangeArrowheads="1"/>
            </p:cNvSpPr>
            <p:nvPr/>
          </p:nvSpPr>
          <p:spPr bwMode="auto">
            <a:xfrm>
              <a:off x="614" y="986"/>
              <a:ext cx="276" cy="82"/>
            </a:xfrm>
            <a:prstGeom prst="rect">
              <a:avLst/>
            </a:prstGeom>
            <a:solidFill>
              <a:srgbClr val="CC6600">
                <a:alpha val="39999"/>
              </a:srgbClr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348" name="Rectangle 77"/>
            <p:cNvSpPr>
              <a:spLocks noChangeArrowheads="1"/>
            </p:cNvSpPr>
            <p:nvPr/>
          </p:nvSpPr>
          <p:spPr bwMode="auto">
            <a:xfrm>
              <a:off x="614" y="887"/>
              <a:ext cx="276" cy="82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79999"/>
              </a:schemeClr>
            </a:solidFill>
            <a:ln w="9525">
              <a:solidFill>
                <a:srgbClr val="00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349" name="Text Box 78"/>
            <p:cNvSpPr txBox="1">
              <a:spLocks noChangeArrowheads="1"/>
            </p:cNvSpPr>
            <p:nvPr/>
          </p:nvSpPr>
          <p:spPr bwMode="auto">
            <a:xfrm>
              <a:off x="708" y="1177"/>
              <a:ext cx="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79"/>
          <p:cNvGrpSpPr>
            <a:grpSpLocks/>
          </p:cNvGrpSpPr>
          <p:nvPr/>
        </p:nvGrpSpPr>
        <p:grpSpPr bwMode="auto">
          <a:xfrm>
            <a:off x="2362200" y="1524000"/>
            <a:ext cx="171450" cy="273114"/>
            <a:chOff x="594" y="854"/>
            <a:chExt cx="316" cy="506"/>
          </a:xfrm>
        </p:grpSpPr>
        <p:sp>
          <p:nvSpPr>
            <p:cNvPr id="9340" name="AutoShape 80"/>
            <p:cNvSpPr>
              <a:spLocks noChangeArrowheads="1"/>
            </p:cNvSpPr>
            <p:nvPr/>
          </p:nvSpPr>
          <p:spPr bwMode="auto">
            <a:xfrm>
              <a:off x="594" y="854"/>
              <a:ext cx="316" cy="38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1000">
                <a:solidFill>
                  <a:prstClr val="white"/>
                </a:solidFill>
              </a:endParaRPr>
            </a:p>
          </p:txBody>
        </p:sp>
        <p:sp>
          <p:nvSpPr>
            <p:cNvPr id="9341" name="Rectangle 81"/>
            <p:cNvSpPr>
              <a:spLocks noChangeArrowheads="1"/>
            </p:cNvSpPr>
            <p:nvPr/>
          </p:nvSpPr>
          <p:spPr bwMode="auto">
            <a:xfrm>
              <a:off x="614" y="1085"/>
              <a:ext cx="276" cy="83"/>
            </a:xfrm>
            <a:prstGeom prst="rect">
              <a:avLst/>
            </a:prstGeom>
            <a:solidFill>
              <a:schemeClr val="accent1">
                <a:lumMod val="75000"/>
                <a:alpha val="39999"/>
              </a:schemeClr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342" name="Rectangle 82"/>
            <p:cNvSpPr>
              <a:spLocks noChangeArrowheads="1"/>
            </p:cNvSpPr>
            <p:nvPr/>
          </p:nvSpPr>
          <p:spPr bwMode="auto">
            <a:xfrm>
              <a:off x="614" y="986"/>
              <a:ext cx="276" cy="82"/>
            </a:xfrm>
            <a:prstGeom prst="rect">
              <a:avLst/>
            </a:prstGeom>
            <a:solidFill>
              <a:srgbClr val="CC6600">
                <a:alpha val="39999"/>
              </a:srgbClr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343" name="Rectangle 83"/>
            <p:cNvSpPr>
              <a:spLocks noChangeArrowheads="1"/>
            </p:cNvSpPr>
            <p:nvPr/>
          </p:nvSpPr>
          <p:spPr bwMode="auto">
            <a:xfrm>
              <a:off x="614" y="887"/>
              <a:ext cx="276" cy="82"/>
            </a:xfrm>
            <a:prstGeom prst="rect">
              <a:avLst/>
            </a:prstGeom>
            <a:solidFill>
              <a:srgbClr val="003300">
                <a:alpha val="79999"/>
              </a:srgbClr>
            </a:solidFill>
            <a:ln w="9525">
              <a:solidFill>
                <a:srgbClr val="00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344" name="Text Box 84"/>
            <p:cNvSpPr txBox="1">
              <a:spLocks noChangeArrowheads="1"/>
            </p:cNvSpPr>
            <p:nvPr/>
          </p:nvSpPr>
          <p:spPr bwMode="auto">
            <a:xfrm>
              <a:off x="708" y="1177"/>
              <a:ext cx="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Group 85"/>
          <p:cNvGrpSpPr>
            <a:grpSpLocks/>
          </p:cNvGrpSpPr>
          <p:nvPr/>
        </p:nvGrpSpPr>
        <p:grpSpPr bwMode="auto">
          <a:xfrm>
            <a:off x="2476500" y="1408112"/>
            <a:ext cx="171450" cy="273114"/>
            <a:chOff x="594" y="854"/>
            <a:chExt cx="316" cy="506"/>
          </a:xfrm>
        </p:grpSpPr>
        <p:sp>
          <p:nvSpPr>
            <p:cNvPr id="9335" name="AutoShape 86"/>
            <p:cNvSpPr>
              <a:spLocks noChangeArrowheads="1"/>
            </p:cNvSpPr>
            <p:nvPr/>
          </p:nvSpPr>
          <p:spPr bwMode="auto">
            <a:xfrm>
              <a:off x="594" y="854"/>
              <a:ext cx="316" cy="38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1000">
                <a:solidFill>
                  <a:prstClr val="white"/>
                </a:solidFill>
              </a:endParaRPr>
            </a:p>
          </p:txBody>
        </p:sp>
        <p:sp>
          <p:nvSpPr>
            <p:cNvPr id="9336" name="Rectangle 87"/>
            <p:cNvSpPr>
              <a:spLocks noChangeArrowheads="1"/>
            </p:cNvSpPr>
            <p:nvPr/>
          </p:nvSpPr>
          <p:spPr bwMode="auto">
            <a:xfrm>
              <a:off x="614" y="1085"/>
              <a:ext cx="276" cy="83"/>
            </a:xfrm>
            <a:prstGeom prst="rect">
              <a:avLst/>
            </a:prstGeom>
            <a:solidFill>
              <a:schemeClr val="accent1">
                <a:lumMod val="75000"/>
                <a:alpha val="39999"/>
              </a:schemeClr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337" name="Rectangle 88"/>
            <p:cNvSpPr>
              <a:spLocks noChangeArrowheads="1"/>
            </p:cNvSpPr>
            <p:nvPr/>
          </p:nvSpPr>
          <p:spPr bwMode="auto">
            <a:xfrm>
              <a:off x="614" y="986"/>
              <a:ext cx="276" cy="82"/>
            </a:xfrm>
            <a:prstGeom prst="rect">
              <a:avLst/>
            </a:prstGeom>
            <a:solidFill>
              <a:srgbClr val="CC6600">
                <a:alpha val="39999"/>
              </a:srgbClr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338" name="Rectangle 89"/>
            <p:cNvSpPr>
              <a:spLocks noChangeArrowheads="1"/>
            </p:cNvSpPr>
            <p:nvPr/>
          </p:nvSpPr>
          <p:spPr bwMode="auto">
            <a:xfrm>
              <a:off x="614" y="887"/>
              <a:ext cx="276" cy="82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79999"/>
              </a:schemeClr>
            </a:solidFill>
            <a:ln w="9525">
              <a:solidFill>
                <a:srgbClr val="00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339" name="Text Box 90"/>
            <p:cNvSpPr txBox="1">
              <a:spLocks noChangeArrowheads="1"/>
            </p:cNvSpPr>
            <p:nvPr/>
          </p:nvSpPr>
          <p:spPr bwMode="auto">
            <a:xfrm>
              <a:off x="708" y="1177"/>
              <a:ext cx="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</p:grpSp>
      <p:sp>
        <p:nvSpPr>
          <p:cNvPr id="9245" name="Text Box 91"/>
          <p:cNvSpPr txBox="1">
            <a:spLocks noChangeArrowheads="1"/>
          </p:cNvSpPr>
          <p:nvPr/>
        </p:nvSpPr>
        <p:spPr bwMode="auto">
          <a:xfrm>
            <a:off x="432737" y="2720974"/>
            <a:ext cx="3371564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173038" indent="-173038" algn="ctr">
              <a:lnSpc>
                <a:spcPct val="90000"/>
              </a:lnSpc>
              <a:spcBef>
                <a:spcPct val="20000"/>
              </a:spcBef>
              <a:buClr>
                <a:srgbClr val="4F81BD"/>
              </a:buClr>
              <a:buFont typeface="Wingdings" pitchFamily="-1" charset="2"/>
              <a:buNone/>
            </a:pPr>
            <a:r>
              <a:rPr lang="en-US" sz="2000" b="1" dirty="0" err="1">
                <a:solidFill>
                  <a:prstClr val="white"/>
                </a:solidFill>
                <a:latin typeface="Courier New" pitchFamily="-1" charset="0"/>
                <a:ea typeface="Courier New" pitchFamily="-1" charset="0"/>
                <a:cs typeface="Courier New" pitchFamily="-1" charset="0"/>
              </a:rPr>
              <a:t>virtualnet</a:t>
            </a:r>
            <a:endParaRPr lang="en-US" sz="2000" b="1" dirty="0">
              <a:solidFill>
                <a:prstClr val="white"/>
              </a:solidFill>
            </a:endParaRPr>
          </a:p>
          <a:p>
            <a:pPr marL="173038" indent="-173038" algn="ctr">
              <a:lnSpc>
                <a:spcPct val="90000"/>
              </a:lnSpc>
              <a:spcBef>
                <a:spcPct val="20000"/>
              </a:spcBef>
              <a:buClr>
                <a:srgbClr val="4F81BD"/>
              </a:buClr>
              <a:buFont typeface="Wingdings" pitchFamily="-1" charset="2"/>
              <a:buNone/>
            </a:pPr>
            <a:r>
              <a:rPr lang="en-US" sz="1200" i="1" dirty="0">
                <a:solidFill>
                  <a:prstClr val="white"/>
                </a:solidFill>
              </a:rPr>
              <a:t>- </a:t>
            </a:r>
            <a:r>
              <a:rPr lang="en-US" i="1" dirty="0">
                <a:solidFill>
                  <a:prstClr val="white"/>
                </a:solidFill>
              </a:rPr>
              <a:t>S</a:t>
            </a:r>
            <a:r>
              <a:rPr lang="en-US" i="1" dirty="0" smtClean="0">
                <a:solidFill>
                  <a:prstClr val="white"/>
                </a:solidFill>
              </a:rPr>
              <a:t>egments </a:t>
            </a:r>
            <a:r>
              <a:rPr lang="en-US" i="1" dirty="0">
                <a:solidFill>
                  <a:prstClr val="white"/>
                </a:solidFill>
              </a:rPr>
              <a:t>connect groups of VMs</a:t>
            </a:r>
          </a:p>
          <a:p>
            <a:pPr marL="173038" indent="-173038" algn="ctr">
              <a:lnSpc>
                <a:spcPct val="90000"/>
              </a:lnSpc>
              <a:spcBef>
                <a:spcPct val="20000"/>
              </a:spcBef>
              <a:buClr>
                <a:srgbClr val="4F81BD"/>
              </a:buClr>
              <a:buFont typeface="Wingdings" pitchFamily="-1" charset="2"/>
              <a:buNone/>
            </a:pPr>
            <a:r>
              <a:rPr lang="en-US" i="1" dirty="0">
                <a:solidFill>
                  <a:prstClr val="white"/>
                </a:solidFill>
              </a:rPr>
              <a:t>- </a:t>
            </a:r>
            <a:r>
              <a:rPr lang="en-US" i="1" dirty="0" smtClean="0">
                <a:solidFill>
                  <a:prstClr val="white"/>
                </a:solidFill>
              </a:rPr>
              <a:t>Associated </a:t>
            </a:r>
            <a:r>
              <a:rPr lang="en-US" i="1" dirty="0">
                <a:solidFill>
                  <a:prstClr val="white"/>
                </a:solidFill>
              </a:rPr>
              <a:t>with network services</a:t>
            </a:r>
          </a:p>
        </p:txBody>
      </p:sp>
      <p:sp>
        <p:nvSpPr>
          <p:cNvPr id="9246" name="Oval 92"/>
          <p:cNvSpPr>
            <a:spLocks noChangeArrowheads="1"/>
          </p:cNvSpPr>
          <p:nvPr/>
        </p:nvSpPr>
        <p:spPr bwMode="auto">
          <a:xfrm>
            <a:off x="2667000" y="1628774"/>
            <a:ext cx="749300" cy="517525"/>
          </a:xfrm>
          <a:prstGeom prst="ellipse">
            <a:avLst/>
          </a:prstGeom>
          <a:solidFill>
            <a:schemeClr val="accent3">
              <a:lumMod val="20000"/>
              <a:lumOff val="80000"/>
              <a:alpha val="59999"/>
            </a:schemeClr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173038" indent="-173038" algn="ctr">
              <a:lnSpc>
                <a:spcPct val="90000"/>
              </a:lnSpc>
              <a:spcBef>
                <a:spcPct val="20000"/>
              </a:spcBef>
              <a:buClr>
                <a:srgbClr val="4F81BD"/>
              </a:buClr>
              <a:buFont typeface="Wingdings" pitchFamily="-1" charset="2"/>
              <a:buChar char="§"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247" name="Line 93"/>
          <p:cNvSpPr>
            <a:spLocks noChangeShapeType="1"/>
          </p:cNvSpPr>
          <p:nvPr/>
        </p:nvSpPr>
        <p:spPr bwMode="auto">
          <a:xfrm>
            <a:off x="2955925" y="1787524"/>
            <a:ext cx="1730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248" name="Line 94"/>
          <p:cNvSpPr>
            <a:spLocks noChangeShapeType="1"/>
          </p:cNvSpPr>
          <p:nvPr/>
        </p:nvSpPr>
        <p:spPr bwMode="auto">
          <a:xfrm>
            <a:off x="2897188" y="1858961"/>
            <a:ext cx="58737" cy="114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249" name="Line 95"/>
          <p:cNvSpPr>
            <a:spLocks noChangeShapeType="1"/>
          </p:cNvSpPr>
          <p:nvPr/>
        </p:nvSpPr>
        <p:spPr bwMode="auto">
          <a:xfrm flipH="1">
            <a:off x="3128963" y="1858961"/>
            <a:ext cx="57150" cy="114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" name="Group 96"/>
          <p:cNvGrpSpPr>
            <a:grpSpLocks/>
          </p:cNvGrpSpPr>
          <p:nvPr/>
        </p:nvGrpSpPr>
        <p:grpSpPr bwMode="auto">
          <a:xfrm>
            <a:off x="2782888" y="1685925"/>
            <a:ext cx="171450" cy="273114"/>
            <a:chOff x="594" y="854"/>
            <a:chExt cx="316" cy="506"/>
          </a:xfrm>
        </p:grpSpPr>
        <p:sp>
          <p:nvSpPr>
            <p:cNvPr id="9330" name="AutoShape 97"/>
            <p:cNvSpPr>
              <a:spLocks noChangeArrowheads="1"/>
            </p:cNvSpPr>
            <p:nvPr/>
          </p:nvSpPr>
          <p:spPr bwMode="auto">
            <a:xfrm>
              <a:off x="594" y="854"/>
              <a:ext cx="316" cy="38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1000">
                <a:solidFill>
                  <a:prstClr val="white"/>
                </a:solidFill>
              </a:endParaRPr>
            </a:p>
          </p:txBody>
        </p:sp>
        <p:sp>
          <p:nvSpPr>
            <p:cNvPr id="9331" name="Rectangle 98"/>
            <p:cNvSpPr>
              <a:spLocks noChangeArrowheads="1"/>
            </p:cNvSpPr>
            <p:nvPr/>
          </p:nvSpPr>
          <p:spPr bwMode="auto">
            <a:xfrm>
              <a:off x="614" y="1085"/>
              <a:ext cx="276" cy="83"/>
            </a:xfrm>
            <a:prstGeom prst="rect">
              <a:avLst/>
            </a:prstGeom>
            <a:solidFill>
              <a:srgbClr val="000066">
                <a:alpha val="39999"/>
              </a:srgbClr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332" name="Rectangle 99"/>
            <p:cNvSpPr>
              <a:spLocks noChangeArrowheads="1"/>
            </p:cNvSpPr>
            <p:nvPr/>
          </p:nvSpPr>
          <p:spPr bwMode="auto">
            <a:xfrm>
              <a:off x="614" y="986"/>
              <a:ext cx="276" cy="82"/>
            </a:xfrm>
            <a:prstGeom prst="rect">
              <a:avLst/>
            </a:prstGeom>
            <a:solidFill>
              <a:srgbClr val="CC6600">
                <a:alpha val="39999"/>
              </a:srgbClr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333" name="Rectangle 100"/>
            <p:cNvSpPr>
              <a:spLocks noChangeArrowheads="1"/>
            </p:cNvSpPr>
            <p:nvPr/>
          </p:nvSpPr>
          <p:spPr bwMode="auto">
            <a:xfrm>
              <a:off x="614" y="887"/>
              <a:ext cx="276" cy="82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79999"/>
              </a:schemeClr>
            </a:solidFill>
            <a:ln w="9525">
              <a:solidFill>
                <a:srgbClr val="00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334" name="Text Box 101"/>
            <p:cNvSpPr txBox="1">
              <a:spLocks noChangeArrowheads="1"/>
            </p:cNvSpPr>
            <p:nvPr/>
          </p:nvSpPr>
          <p:spPr bwMode="auto">
            <a:xfrm>
              <a:off x="708" y="1177"/>
              <a:ext cx="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Group 102"/>
          <p:cNvGrpSpPr>
            <a:grpSpLocks/>
          </p:cNvGrpSpPr>
          <p:nvPr/>
        </p:nvGrpSpPr>
        <p:grpSpPr bwMode="auto">
          <a:xfrm>
            <a:off x="2955925" y="1927225"/>
            <a:ext cx="171450" cy="273114"/>
            <a:chOff x="594" y="854"/>
            <a:chExt cx="316" cy="506"/>
          </a:xfrm>
        </p:grpSpPr>
        <p:sp>
          <p:nvSpPr>
            <p:cNvPr id="9325" name="AutoShape 103"/>
            <p:cNvSpPr>
              <a:spLocks noChangeArrowheads="1"/>
            </p:cNvSpPr>
            <p:nvPr/>
          </p:nvSpPr>
          <p:spPr bwMode="auto">
            <a:xfrm>
              <a:off x="594" y="854"/>
              <a:ext cx="316" cy="38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1000">
                <a:solidFill>
                  <a:prstClr val="white"/>
                </a:solidFill>
              </a:endParaRPr>
            </a:p>
          </p:txBody>
        </p:sp>
        <p:sp>
          <p:nvSpPr>
            <p:cNvPr id="9326" name="Rectangle 104"/>
            <p:cNvSpPr>
              <a:spLocks noChangeArrowheads="1"/>
            </p:cNvSpPr>
            <p:nvPr/>
          </p:nvSpPr>
          <p:spPr bwMode="auto">
            <a:xfrm>
              <a:off x="614" y="1085"/>
              <a:ext cx="276" cy="83"/>
            </a:xfrm>
            <a:prstGeom prst="rect">
              <a:avLst/>
            </a:prstGeom>
            <a:solidFill>
              <a:schemeClr val="accent1">
                <a:lumMod val="75000"/>
                <a:alpha val="39999"/>
              </a:schemeClr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327" name="Rectangle 105"/>
            <p:cNvSpPr>
              <a:spLocks noChangeArrowheads="1"/>
            </p:cNvSpPr>
            <p:nvPr/>
          </p:nvSpPr>
          <p:spPr bwMode="auto">
            <a:xfrm>
              <a:off x="614" y="986"/>
              <a:ext cx="276" cy="82"/>
            </a:xfrm>
            <a:prstGeom prst="rect">
              <a:avLst/>
            </a:prstGeom>
            <a:solidFill>
              <a:srgbClr val="CC6600">
                <a:alpha val="39999"/>
              </a:srgbClr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328" name="Rectangle 106"/>
            <p:cNvSpPr>
              <a:spLocks noChangeArrowheads="1"/>
            </p:cNvSpPr>
            <p:nvPr/>
          </p:nvSpPr>
          <p:spPr bwMode="auto">
            <a:xfrm>
              <a:off x="614" y="887"/>
              <a:ext cx="276" cy="82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79999"/>
              </a:schemeClr>
            </a:solidFill>
            <a:ln w="9525">
              <a:solidFill>
                <a:srgbClr val="00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329" name="Text Box 107"/>
            <p:cNvSpPr txBox="1">
              <a:spLocks noChangeArrowheads="1"/>
            </p:cNvSpPr>
            <p:nvPr/>
          </p:nvSpPr>
          <p:spPr bwMode="auto">
            <a:xfrm>
              <a:off x="708" y="1177"/>
              <a:ext cx="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08"/>
          <p:cNvGrpSpPr>
            <a:grpSpLocks/>
          </p:cNvGrpSpPr>
          <p:nvPr/>
        </p:nvGrpSpPr>
        <p:grpSpPr bwMode="auto">
          <a:xfrm>
            <a:off x="3128963" y="1685925"/>
            <a:ext cx="171450" cy="273114"/>
            <a:chOff x="594" y="854"/>
            <a:chExt cx="316" cy="506"/>
          </a:xfrm>
        </p:grpSpPr>
        <p:sp>
          <p:nvSpPr>
            <p:cNvPr id="9320" name="AutoShape 109"/>
            <p:cNvSpPr>
              <a:spLocks noChangeArrowheads="1"/>
            </p:cNvSpPr>
            <p:nvPr/>
          </p:nvSpPr>
          <p:spPr bwMode="auto">
            <a:xfrm>
              <a:off x="594" y="854"/>
              <a:ext cx="316" cy="38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1000">
                <a:solidFill>
                  <a:prstClr val="white"/>
                </a:solidFill>
              </a:endParaRPr>
            </a:p>
          </p:txBody>
        </p:sp>
        <p:sp>
          <p:nvSpPr>
            <p:cNvPr id="9321" name="Rectangle 110"/>
            <p:cNvSpPr>
              <a:spLocks noChangeArrowheads="1"/>
            </p:cNvSpPr>
            <p:nvPr/>
          </p:nvSpPr>
          <p:spPr bwMode="auto">
            <a:xfrm>
              <a:off x="614" y="1085"/>
              <a:ext cx="276" cy="83"/>
            </a:xfrm>
            <a:prstGeom prst="rect">
              <a:avLst/>
            </a:prstGeom>
            <a:solidFill>
              <a:srgbClr val="000066">
                <a:alpha val="39999"/>
              </a:srgbClr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322" name="Rectangle 111"/>
            <p:cNvSpPr>
              <a:spLocks noChangeArrowheads="1"/>
            </p:cNvSpPr>
            <p:nvPr/>
          </p:nvSpPr>
          <p:spPr bwMode="auto">
            <a:xfrm>
              <a:off x="614" y="986"/>
              <a:ext cx="276" cy="82"/>
            </a:xfrm>
            <a:prstGeom prst="rect">
              <a:avLst/>
            </a:prstGeom>
            <a:solidFill>
              <a:srgbClr val="CC6600">
                <a:alpha val="39999"/>
              </a:srgbClr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323" name="Rectangle 112"/>
            <p:cNvSpPr>
              <a:spLocks noChangeArrowheads="1"/>
            </p:cNvSpPr>
            <p:nvPr/>
          </p:nvSpPr>
          <p:spPr bwMode="auto">
            <a:xfrm>
              <a:off x="614" y="887"/>
              <a:ext cx="276" cy="82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79999"/>
              </a:schemeClr>
            </a:solidFill>
            <a:ln w="9525">
              <a:solidFill>
                <a:srgbClr val="00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324" name="Text Box 113"/>
            <p:cNvSpPr txBox="1">
              <a:spLocks noChangeArrowheads="1"/>
            </p:cNvSpPr>
            <p:nvPr/>
          </p:nvSpPr>
          <p:spPr bwMode="auto">
            <a:xfrm>
              <a:off x="708" y="1177"/>
              <a:ext cx="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</p:grpSp>
      <p:sp>
        <p:nvSpPr>
          <p:cNvPr id="9253" name="Oval 114"/>
          <p:cNvSpPr>
            <a:spLocks noChangeArrowheads="1"/>
          </p:cNvSpPr>
          <p:nvPr/>
        </p:nvSpPr>
        <p:spPr bwMode="auto">
          <a:xfrm>
            <a:off x="1112838" y="2205036"/>
            <a:ext cx="574675" cy="403225"/>
          </a:xfrm>
          <a:prstGeom prst="ellipse">
            <a:avLst/>
          </a:prstGeom>
          <a:solidFill>
            <a:schemeClr val="accent3">
              <a:lumMod val="20000"/>
              <a:lumOff val="80000"/>
              <a:alpha val="59999"/>
            </a:schemeClr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4F81BD"/>
              </a:buClr>
              <a:buFont typeface="Wingdings" pitchFamily="-1" charset="2"/>
              <a:buChar char="§"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254" name="Line 115"/>
          <p:cNvSpPr>
            <a:spLocks noChangeShapeType="1"/>
          </p:cNvSpPr>
          <p:nvPr/>
        </p:nvSpPr>
        <p:spPr bwMode="auto">
          <a:xfrm>
            <a:off x="1677988" y="2463799"/>
            <a:ext cx="5191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3" name="Group 116"/>
          <p:cNvGrpSpPr>
            <a:grpSpLocks/>
          </p:cNvGrpSpPr>
          <p:nvPr/>
        </p:nvGrpSpPr>
        <p:grpSpPr bwMode="auto">
          <a:xfrm>
            <a:off x="1179513" y="2319337"/>
            <a:ext cx="171450" cy="273114"/>
            <a:chOff x="594" y="854"/>
            <a:chExt cx="316" cy="506"/>
          </a:xfrm>
        </p:grpSpPr>
        <p:sp>
          <p:nvSpPr>
            <p:cNvPr id="9315" name="AutoShape 117"/>
            <p:cNvSpPr>
              <a:spLocks noChangeArrowheads="1"/>
            </p:cNvSpPr>
            <p:nvPr/>
          </p:nvSpPr>
          <p:spPr bwMode="auto">
            <a:xfrm>
              <a:off x="594" y="854"/>
              <a:ext cx="316" cy="38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1000">
                <a:solidFill>
                  <a:prstClr val="white"/>
                </a:solidFill>
              </a:endParaRPr>
            </a:p>
          </p:txBody>
        </p:sp>
        <p:sp>
          <p:nvSpPr>
            <p:cNvPr id="9316" name="Rectangle 118"/>
            <p:cNvSpPr>
              <a:spLocks noChangeArrowheads="1"/>
            </p:cNvSpPr>
            <p:nvPr/>
          </p:nvSpPr>
          <p:spPr bwMode="auto">
            <a:xfrm>
              <a:off x="614" y="1085"/>
              <a:ext cx="276" cy="83"/>
            </a:xfrm>
            <a:prstGeom prst="rect">
              <a:avLst/>
            </a:prstGeom>
            <a:solidFill>
              <a:srgbClr val="000066">
                <a:alpha val="39999"/>
              </a:srgbClr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317" name="Rectangle 119"/>
            <p:cNvSpPr>
              <a:spLocks noChangeArrowheads="1"/>
            </p:cNvSpPr>
            <p:nvPr/>
          </p:nvSpPr>
          <p:spPr bwMode="auto">
            <a:xfrm>
              <a:off x="614" y="986"/>
              <a:ext cx="276" cy="82"/>
            </a:xfrm>
            <a:prstGeom prst="rect">
              <a:avLst/>
            </a:prstGeom>
            <a:solidFill>
              <a:srgbClr val="CC6600">
                <a:alpha val="39999"/>
              </a:srgbClr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318" name="Rectangle 120"/>
            <p:cNvSpPr>
              <a:spLocks noChangeArrowheads="1"/>
            </p:cNvSpPr>
            <p:nvPr/>
          </p:nvSpPr>
          <p:spPr bwMode="auto">
            <a:xfrm>
              <a:off x="614" y="887"/>
              <a:ext cx="276" cy="82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79999"/>
              </a:schemeClr>
            </a:solidFill>
            <a:ln w="9525">
              <a:solidFill>
                <a:srgbClr val="00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319" name="Text Box 121"/>
            <p:cNvSpPr txBox="1">
              <a:spLocks noChangeArrowheads="1"/>
            </p:cNvSpPr>
            <p:nvPr/>
          </p:nvSpPr>
          <p:spPr bwMode="auto">
            <a:xfrm>
              <a:off x="708" y="1177"/>
              <a:ext cx="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122"/>
          <p:cNvGrpSpPr>
            <a:grpSpLocks/>
          </p:cNvGrpSpPr>
          <p:nvPr/>
        </p:nvGrpSpPr>
        <p:grpSpPr bwMode="auto">
          <a:xfrm>
            <a:off x="1295400" y="2378075"/>
            <a:ext cx="171450" cy="273114"/>
            <a:chOff x="594" y="854"/>
            <a:chExt cx="316" cy="506"/>
          </a:xfrm>
        </p:grpSpPr>
        <p:sp>
          <p:nvSpPr>
            <p:cNvPr id="9310" name="AutoShape 123"/>
            <p:cNvSpPr>
              <a:spLocks noChangeArrowheads="1"/>
            </p:cNvSpPr>
            <p:nvPr/>
          </p:nvSpPr>
          <p:spPr bwMode="auto">
            <a:xfrm>
              <a:off x="594" y="854"/>
              <a:ext cx="316" cy="38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1000">
                <a:solidFill>
                  <a:prstClr val="white"/>
                </a:solidFill>
              </a:endParaRPr>
            </a:p>
          </p:txBody>
        </p:sp>
        <p:sp>
          <p:nvSpPr>
            <p:cNvPr id="9311" name="Rectangle 124"/>
            <p:cNvSpPr>
              <a:spLocks noChangeArrowheads="1"/>
            </p:cNvSpPr>
            <p:nvPr/>
          </p:nvSpPr>
          <p:spPr bwMode="auto">
            <a:xfrm>
              <a:off x="614" y="1085"/>
              <a:ext cx="276" cy="83"/>
            </a:xfrm>
            <a:prstGeom prst="rect">
              <a:avLst/>
            </a:prstGeom>
            <a:solidFill>
              <a:srgbClr val="000066">
                <a:alpha val="39999"/>
              </a:srgbClr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312" name="Rectangle 125"/>
            <p:cNvSpPr>
              <a:spLocks noChangeArrowheads="1"/>
            </p:cNvSpPr>
            <p:nvPr/>
          </p:nvSpPr>
          <p:spPr bwMode="auto">
            <a:xfrm>
              <a:off x="614" y="986"/>
              <a:ext cx="276" cy="82"/>
            </a:xfrm>
            <a:prstGeom prst="rect">
              <a:avLst/>
            </a:prstGeom>
            <a:solidFill>
              <a:srgbClr val="CC6600">
                <a:alpha val="39999"/>
              </a:srgbClr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313" name="Rectangle 126"/>
            <p:cNvSpPr>
              <a:spLocks noChangeArrowheads="1"/>
            </p:cNvSpPr>
            <p:nvPr/>
          </p:nvSpPr>
          <p:spPr bwMode="auto">
            <a:xfrm>
              <a:off x="614" y="887"/>
              <a:ext cx="276" cy="82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79999"/>
              </a:schemeClr>
            </a:solidFill>
            <a:ln w="9525">
              <a:solidFill>
                <a:srgbClr val="00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314" name="Text Box 127"/>
            <p:cNvSpPr txBox="1">
              <a:spLocks noChangeArrowheads="1"/>
            </p:cNvSpPr>
            <p:nvPr/>
          </p:nvSpPr>
          <p:spPr bwMode="auto">
            <a:xfrm>
              <a:off x="708" y="1177"/>
              <a:ext cx="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Group 128"/>
          <p:cNvGrpSpPr>
            <a:grpSpLocks/>
          </p:cNvGrpSpPr>
          <p:nvPr/>
        </p:nvGrpSpPr>
        <p:grpSpPr bwMode="auto">
          <a:xfrm>
            <a:off x="1409700" y="2262187"/>
            <a:ext cx="171450" cy="273114"/>
            <a:chOff x="594" y="854"/>
            <a:chExt cx="316" cy="506"/>
          </a:xfrm>
        </p:grpSpPr>
        <p:sp>
          <p:nvSpPr>
            <p:cNvPr id="9305" name="AutoShape 129"/>
            <p:cNvSpPr>
              <a:spLocks noChangeArrowheads="1"/>
            </p:cNvSpPr>
            <p:nvPr/>
          </p:nvSpPr>
          <p:spPr bwMode="auto">
            <a:xfrm>
              <a:off x="594" y="854"/>
              <a:ext cx="316" cy="38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1000">
                <a:solidFill>
                  <a:prstClr val="white"/>
                </a:solidFill>
              </a:endParaRPr>
            </a:p>
          </p:txBody>
        </p:sp>
        <p:sp>
          <p:nvSpPr>
            <p:cNvPr id="9306" name="Rectangle 130"/>
            <p:cNvSpPr>
              <a:spLocks noChangeArrowheads="1"/>
            </p:cNvSpPr>
            <p:nvPr/>
          </p:nvSpPr>
          <p:spPr bwMode="auto">
            <a:xfrm>
              <a:off x="614" y="1085"/>
              <a:ext cx="276" cy="83"/>
            </a:xfrm>
            <a:prstGeom prst="rect">
              <a:avLst/>
            </a:prstGeom>
            <a:solidFill>
              <a:srgbClr val="000066">
                <a:alpha val="39999"/>
              </a:srgbClr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307" name="Rectangle 131"/>
            <p:cNvSpPr>
              <a:spLocks noChangeArrowheads="1"/>
            </p:cNvSpPr>
            <p:nvPr/>
          </p:nvSpPr>
          <p:spPr bwMode="auto">
            <a:xfrm>
              <a:off x="614" y="986"/>
              <a:ext cx="276" cy="82"/>
            </a:xfrm>
            <a:prstGeom prst="rect">
              <a:avLst/>
            </a:prstGeom>
            <a:solidFill>
              <a:srgbClr val="CC6600">
                <a:alpha val="39999"/>
              </a:srgbClr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308" name="Rectangle 132"/>
            <p:cNvSpPr>
              <a:spLocks noChangeArrowheads="1"/>
            </p:cNvSpPr>
            <p:nvPr/>
          </p:nvSpPr>
          <p:spPr bwMode="auto">
            <a:xfrm>
              <a:off x="614" y="887"/>
              <a:ext cx="276" cy="82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79999"/>
              </a:schemeClr>
            </a:solidFill>
            <a:ln w="9525">
              <a:solidFill>
                <a:srgbClr val="00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309" name="Text Box 133"/>
            <p:cNvSpPr txBox="1">
              <a:spLocks noChangeArrowheads="1"/>
            </p:cNvSpPr>
            <p:nvPr/>
          </p:nvSpPr>
          <p:spPr bwMode="auto">
            <a:xfrm>
              <a:off x="708" y="1177"/>
              <a:ext cx="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Group 134"/>
          <p:cNvGrpSpPr>
            <a:grpSpLocks/>
          </p:cNvGrpSpPr>
          <p:nvPr/>
        </p:nvGrpSpPr>
        <p:grpSpPr bwMode="auto">
          <a:xfrm>
            <a:off x="2149475" y="2214561"/>
            <a:ext cx="817563" cy="455613"/>
            <a:chOff x="1755" y="2487"/>
            <a:chExt cx="515" cy="287"/>
          </a:xfrm>
        </p:grpSpPr>
        <p:pic>
          <p:nvPicPr>
            <p:cNvPr id="9303" name="Picture 41" descr="CloudL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55" y="2487"/>
              <a:ext cx="51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304" name="Text Box 136"/>
            <p:cNvSpPr txBox="1">
              <a:spLocks noChangeArrowheads="1"/>
            </p:cNvSpPr>
            <p:nvPr/>
          </p:nvSpPr>
          <p:spPr bwMode="auto">
            <a:xfrm>
              <a:off x="1755" y="2550"/>
              <a:ext cx="4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 b="1">
                  <a:solidFill>
                    <a:prstClr val="white"/>
                  </a:solidFill>
                </a:rPr>
                <a:t>EXTERNAL</a:t>
              </a:r>
            </a:p>
          </p:txBody>
        </p:sp>
      </p:grpSp>
      <p:sp>
        <p:nvSpPr>
          <p:cNvPr id="9259" name="Oval 137"/>
          <p:cNvSpPr>
            <a:spLocks noChangeArrowheads="1"/>
          </p:cNvSpPr>
          <p:nvPr/>
        </p:nvSpPr>
        <p:spPr bwMode="auto">
          <a:xfrm>
            <a:off x="5494338" y="1219200"/>
            <a:ext cx="574675" cy="403225"/>
          </a:xfrm>
          <a:prstGeom prst="ellipse">
            <a:avLst/>
          </a:prstGeom>
          <a:solidFill>
            <a:schemeClr val="accent3">
              <a:lumMod val="20000"/>
              <a:lumOff val="80000"/>
              <a:alpha val="59999"/>
            </a:schemeClr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4F81BD"/>
              </a:buClr>
              <a:buFont typeface="Wingdings" pitchFamily="-1" charset="2"/>
              <a:buChar char="§"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260" name="Line 138"/>
          <p:cNvSpPr>
            <a:spLocks noChangeShapeType="1"/>
          </p:cNvSpPr>
          <p:nvPr/>
        </p:nvSpPr>
        <p:spPr bwMode="auto">
          <a:xfrm>
            <a:off x="6059488" y="1477963"/>
            <a:ext cx="10207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7" name="Group 139"/>
          <p:cNvGrpSpPr>
            <a:grpSpLocks/>
          </p:cNvGrpSpPr>
          <p:nvPr/>
        </p:nvGrpSpPr>
        <p:grpSpPr bwMode="auto">
          <a:xfrm>
            <a:off x="5561013" y="1344614"/>
            <a:ext cx="171450" cy="273114"/>
            <a:chOff x="594" y="854"/>
            <a:chExt cx="316" cy="506"/>
          </a:xfrm>
        </p:grpSpPr>
        <p:sp>
          <p:nvSpPr>
            <p:cNvPr id="9298" name="AutoShape 140"/>
            <p:cNvSpPr>
              <a:spLocks noChangeArrowheads="1"/>
            </p:cNvSpPr>
            <p:nvPr/>
          </p:nvSpPr>
          <p:spPr bwMode="auto">
            <a:xfrm>
              <a:off x="594" y="854"/>
              <a:ext cx="316" cy="38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1000">
                <a:solidFill>
                  <a:prstClr val="white"/>
                </a:solidFill>
              </a:endParaRPr>
            </a:p>
          </p:txBody>
        </p:sp>
        <p:sp>
          <p:nvSpPr>
            <p:cNvPr id="9299" name="Rectangle 141"/>
            <p:cNvSpPr>
              <a:spLocks noChangeArrowheads="1"/>
            </p:cNvSpPr>
            <p:nvPr/>
          </p:nvSpPr>
          <p:spPr bwMode="auto">
            <a:xfrm>
              <a:off x="614" y="1085"/>
              <a:ext cx="276" cy="83"/>
            </a:xfrm>
            <a:prstGeom prst="rect">
              <a:avLst/>
            </a:prstGeom>
            <a:solidFill>
              <a:srgbClr val="000066">
                <a:alpha val="39999"/>
              </a:srgbClr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300" name="Rectangle 142"/>
            <p:cNvSpPr>
              <a:spLocks noChangeArrowheads="1"/>
            </p:cNvSpPr>
            <p:nvPr/>
          </p:nvSpPr>
          <p:spPr bwMode="auto">
            <a:xfrm>
              <a:off x="614" y="986"/>
              <a:ext cx="276" cy="82"/>
            </a:xfrm>
            <a:prstGeom prst="rect">
              <a:avLst/>
            </a:prstGeom>
            <a:solidFill>
              <a:srgbClr val="CC6600">
                <a:alpha val="39999"/>
              </a:srgbClr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301" name="Rectangle 143"/>
            <p:cNvSpPr>
              <a:spLocks noChangeArrowheads="1"/>
            </p:cNvSpPr>
            <p:nvPr/>
          </p:nvSpPr>
          <p:spPr bwMode="auto">
            <a:xfrm>
              <a:off x="614" y="887"/>
              <a:ext cx="276" cy="82"/>
            </a:xfrm>
            <a:prstGeom prst="rect">
              <a:avLst/>
            </a:prstGeom>
            <a:solidFill>
              <a:srgbClr val="003300">
                <a:alpha val="79999"/>
              </a:srgbClr>
            </a:solidFill>
            <a:ln w="9525">
              <a:solidFill>
                <a:srgbClr val="00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302" name="Text Box 144"/>
            <p:cNvSpPr txBox="1">
              <a:spLocks noChangeArrowheads="1"/>
            </p:cNvSpPr>
            <p:nvPr/>
          </p:nvSpPr>
          <p:spPr bwMode="auto">
            <a:xfrm>
              <a:off x="708" y="1177"/>
              <a:ext cx="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Group 145"/>
          <p:cNvGrpSpPr>
            <a:grpSpLocks/>
          </p:cNvGrpSpPr>
          <p:nvPr/>
        </p:nvGrpSpPr>
        <p:grpSpPr bwMode="auto">
          <a:xfrm>
            <a:off x="5676900" y="1403351"/>
            <a:ext cx="171450" cy="273114"/>
            <a:chOff x="594" y="854"/>
            <a:chExt cx="316" cy="506"/>
          </a:xfrm>
        </p:grpSpPr>
        <p:sp>
          <p:nvSpPr>
            <p:cNvPr id="9293" name="AutoShape 146"/>
            <p:cNvSpPr>
              <a:spLocks noChangeArrowheads="1"/>
            </p:cNvSpPr>
            <p:nvPr/>
          </p:nvSpPr>
          <p:spPr bwMode="auto">
            <a:xfrm>
              <a:off x="594" y="854"/>
              <a:ext cx="316" cy="38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1000">
                <a:solidFill>
                  <a:prstClr val="white"/>
                </a:solidFill>
              </a:endParaRPr>
            </a:p>
          </p:txBody>
        </p:sp>
        <p:sp>
          <p:nvSpPr>
            <p:cNvPr id="9294" name="Rectangle 147"/>
            <p:cNvSpPr>
              <a:spLocks noChangeArrowheads="1"/>
            </p:cNvSpPr>
            <p:nvPr/>
          </p:nvSpPr>
          <p:spPr bwMode="auto">
            <a:xfrm>
              <a:off x="614" y="1085"/>
              <a:ext cx="276" cy="83"/>
            </a:xfrm>
            <a:prstGeom prst="rect">
              <a:avLst/>
            </a:prstGeom>
            <a:solidFill>
              <a:srgbClr val="000066">
                <a:alpha val="39999"/>
              </a:srgbClr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295" name="Rectangle 148"/>
            <p:cNvSpPr>
              <a:spLocks noChangeArrowheads="1"/>
            </p:cNvSpPr>
            <p:nvPr/>
          </p:nvSpPr>
          <p:spPr bwMode="auto">
            <a:xfrm>
              <a:off x="614" y="986"/>
              <a:ext cx="276" cy="82"/>
            </a:xfrm>
            <a:prstGeom prst="rect">
              <a:avLst/>
            </a:prstGeom>
            <a:solidFill>
              <a:srgbClr val="CC6600">
                <a:alpha val="39999"/>
              </a:srgbClr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296" name="Rectangle 149"/>
            <p:cNvSpPr>
              <a:spLocks noChangeArrowheads="1"/>
            </p:cNvSpPr>
            <p:nvPr/>
          </p:nvSpPr>
          <p:spPr bwMode="auto">
            <a:xfrm>
              <a:off x="614" y="887"/>
              <a:ext cx="276" cy="82"/>
            </a:xfrm>
            <a:prstGeom prst="rect">
              <a:avLst/>
            </a:prstGeom>
            <a:solidFill>
              <a:srgbClr val="003300">
                <a:alpha val="79999"/>
              </a:srgbClr>
            </a:solidFill>
            <a:ln w="9525">
              <a:solidFill>
                <a:srgbClr val="00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297" name="Text Box 150"/>
            <p:cNvSpPr txBox="1">
              <a:spLocks noChangeArrowheads="1"/>
            </p:cNvSpPr>
            <p:nvPr/>
          </p:nvSpPr>
          <p:spPr bwMode="auto">
            <a:xfrm>
              <a:off x="708" y="1177"/>
              <a:ext cx="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Group 151"/>
          <p:cNvGrpSpPr>
            <a:grpSpLocks/>
          </p:cNvGrpSpPr>
          <p:nvPr/>
        </p:nvGrpSpPr>
        <p:grpSpPr bwMode="auto">
          <a:xfrm>
            <a:off x="5791200" y="1287464"/>
            <a:ext cx="171450" cy="273114"/>
            <a:chOff x="594" y="854"/>
            <a:chExt cx="316" cy="506"/>
          </a:xfrm>
        </p:grpSpPr>
        <p:sp>
          <p:nvSpPr>
            <p:cNvPr id="9288" name="AutoShape 152"/>
            <p:cNvSpPr>
              <a:spLocks noChangeArrowheads="1"/>
            </p:cNvSpPr>
            <p:nvPr/>
          </p:nvSpPr>
          <p:spPr bwMode="auto">
            <a:xfrm>
              <a:off x="594" y="854"/>
              <a:ext cx="316" cy="38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1000">
                <a:solidFill>
                  <a:prstClr val="white"/>
                </a:solidFill>
              </a:endParaRPr>
            </a:p>
          </p:txBody>
        </p:sp>
        <p:sp>
          <p:nvSpPr>
            <p:cNvPr id="9289" name="Rectangle 153"/>
            <p:cNvSpPr>
              <a:spLocks noChangeArrowheads="1"/>
            </p:cNvSpPr>
            <p:nvPr/>
          </p:nvSpPr>
          <p:spPr bwMode="auto">
            <a:xfrm>
              <a:off x="614" y="1085"/>
              <a:ext cx="276" cy="83"/>
            </a:xfrm>
            <a:prstGeom prst="rect">
              <a:avLst/>
            </a:prstGeom>
            <a:solidFill>
              <a:srgbClr val="000066">
                <a:alpha val="39999"/>
              </a:srgbClr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290" name="Rectangle 154"/>
            <p:cNvSpPr>
              <a:spLocks noChangeArrowheads="1"/>
            </p:cNvSpPr>
            <p:nvPr/>
          </p:nvSpPr>
          <p:spPr bwMode="auto">
            <a:xfrm>
              <a:off x="614" y="986"/>
              <a:ext cx="276" cy="82"/>
            </a:xfrm>
            <a:prstGeom prst="rect">
              <a:avLst/>
            </a:prstGeom>
            <a:solidFill>
              <a:srgbClr val="CC6600">
                <a:alpha val="39999"/>
              </a:srgbClr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291" name="Rectangle 155"/>
            <p:cNvSpPr>
              <a:spLocks noChangeArrowheads="1"/>
            </p:cNvSpPr>
            <p:nvPr/>
          </p:nvSpPr>
          <p:spPr bwMode="auto">
            <a:xfrm>
              <a:off x="614" y="887"/>
              <a:ext cx="276" cy="82"/>
            </a:xfrm>
            <a:prstGeom prst="rect">
              <a:avLst/>
            </a:prstGeom>
            <a:solidFill>
              <a:srgbClr val="003300">
                <a:alpha val="79999"/>
              </a:srgbClr>
            </a:solidFill>
            <a:ln w="9525">
              <a:solidFill>
                <a:srgbClr val="00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292" name="Text Box 156"/>
            <p:cNvSpPr txBox="1">
              <a:spLocks noChangeArrowheads="1"/>
            </p:cNvSpPr>
            <p:nvPr/>
          </p:nvSpPr>
          <p:spPr bwMode="auto">
            <a:xfrm>
              <a:off x="708" y="1177"/>
              <a:ext cx="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</p:grpSp>
      <p:sp>
        <p:nvSpPr>
          <p:cNvPr id="9264" name="Oval 157"/>
          <p:cNvSpPr>
            <a:spLocks noChangeArrowheads="1"/>
          </p:cNvSpPr>
          <p:nvPr/>
        </p:nvSpPr>
        <p:spPr bwMode="auto">
          <a:xfrm>
            <a:off x="7080250" y="1219200"/>
            <a:ext cx="574675" cy="403225"/>
          </a:xfrm>
          <a:prstGeom prst="ellipse">
            <a:avLst/>
          </a:prstGeom>
          <a:solidFill>
            <a:schemeClr val="accent3">
              <a:lumMod val="20000"/>
              <a:lumOff val="80000"/>
              <a:alpha val="59999"/>
            </a:schemeClr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4F81BD"/>
              </a:buClr>
              <a:buFont typeface="Wingdings" pitchFamily="-1" charset="2"/>
              <a:buChar char="§"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0" name="Group 158"/>
          <p:cNvGrpSpPr>
            <a:grpSpLocks/>
          </p:cNvGrpSpPr>
          <p:nvPr/>
        </p:nvGrpSpPr>
        <p:grpSpPr bwMode="auto">
          <a:xfrm>
            <a:off x="7146925" y="1344614"/>
            <a:ext cx="171450" cy="273114"/>
            <a:chOff x="594" y="854"/>
            <a:chExt cx="316" cy="506"/>
          </a:xfrm>
        </p:grpSpPr>
        <p:sp>
          <p:nvSpPr>
            <p:cNvPr id="9283" name="AutoShape 159"/>
            <p:cNvSpPr>
              <a:spLocks noChangeArrowheads="1"/>
            </p:cNvSpPr>
            <p:nvPr/>
          </p:nvSpPr>
          <p:spPr bwMode="auto">
            <a:xfrm>
              <a:off x="594" y="854"/>
              <a:ext cx="316" cy="38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1000">
                <a:solidFill>
                  <a:prstClr val="white"/>
                </a:solidFill>
              </a:endParaRPr>
            </a:p>
          </p:txBody>
        </p:sp>
        <p:sp>
          <p:nvSpPr>
            <p:cNvPr id="9284" name="Rectangle 160"/>
            <p:cNvSpPr>
              <a:spLocks noChangeArrowheads="1"/>
            </p:cNvSpPr>
            <p:nvPr/>
          </p:nvSpPr>
          <p:spPr bwMode="auto">
            <a:xfrm>
              <a:off x="614" y="1085"/>
              <a:ext cx="276" cy="83"/>
            </a:xfrm>
            <a:prstGeom prst="rect">
              <a:avLst/>
            </a:prstGeom>
            <a:solidFill>
              <a:srgbClr val="000066">
                <a:alpha val="39999"/>
              </a:srgbClr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285" name="Rectangle 161"/>
            <p:cNvSpPr>
              <a:spLocks noChangeArrowheads="1"/>
            </p:cNvSpPr>
            <p:nvPr/>
          </p:nvSpPr>
          <p:spPr bwMode="auto">
            <a:xfrm>
              <a:off x="614" y="986"/>
              <a:ext cx="276" cy="82"/>
            </a:xfrm>
            <a:prstGeom prst="rect">
              <a:avLst/>
            </a:prstGeom>
            <a:solidFill>
              <a:srgbClr val="CC6600">
                <a:alpha val="39999"/>
              </a:srgbClr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286" name="Rectangle 162"/>
            <p:cNvSpPr>
              <a:spLocks noChangeArrowheads="1"/>
            </p:cNvSpPr>
            <p:nvPr/>
          </p:nvSpPr>
          <p:spPr bwMode="auto">
            <a:xfrm>
              <a:off x="614" y="887"/>
              <a:ext cx="276" cy="82"/>
            </a:xfrm>
            <a:prstGeom prst="rect">
              <a:avLst/>
            </a:prstGeom>
            <a:solidFill>
              <a:srgbClr val="003300">
                <a:alpha val="79999"/>
              </a:srgbClr>
            </a:solidFill>
            <a:ln w="9525">
              <a:solidFill>
                <a:srgbClr val="00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287" name="Text Box 163"/>
            <p:cNvSpPr txBox="1">
              <a:spLocks noChangeArrowheads="1"/>
            </p:cNvSpPr>
            <p:nvPr/>
          </p:nvSpPr>
          <p:spPr bwMode="auto">
            <a:xfrm>
              <a:off x="708" y="1177"/>
              <a:ext cx="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Group 164"/>
          <p:cNvGrpSpPr>
            <a:grpSpLocks/>
          </p:cNvGrpSpPr>
          <p:nvPr/>
        </p:nvGrpSpPr>
        <p:grpSpPr bwMode="auto">
          <a:xfrm>
            <a:off x="7262813" y="1403351"/>
            <a:ext cx="171450" cy="273114"/>
            <a:chOff x="594" y="854"/>
            <a:chExt cx="316" cy="506"/>
          </a:xfrm>
        </p:grpSpPr>
        <p:sp>
          <p:nvSpPr>
            <p:cNvPr id="9278" name="AutoShape 165"/>
            <p:cNvSpPr>
              <a:spLocks noChangeArrowheads="1"/>
            </p:cNvSpPr>
            <p:nvPr/>
          </p:nvSpPr>
          <p:spPr bwMode="auto">
            <a:xfrm>
              <a:off x="594" y="854"/>
              <a:ext cx="316" cy="38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1000">
                <a:solidFill>
                  <a:prstClr val="white"/>
                </a:solidFill>
              </a:endParaRPr>
            </a:p>
          </p:txBody>
        </p:sp>
        <p:sp>
          <p:nvSpPr>
            <p:cNvPr id="9279" name="Rectangle 166"/>
            <p:cNvSpPr>
              <a:spLocks noChangeArrowheads="1"/>
            </p:cNvSpPr>
            <p:nvPr/>
          </p:nvSpPr>
          <p:spPr bwMode="auto">
            <a:xfrm>
              <a:off x="614" y="1085"/>
              <a:ext cx="276" cy="83"/>
            </a:xfrm>
            <a:prstGeom prst="rect">
              <a:avLst/>
            </a:prstGeom>
            <a:solidFill>
              <a:srgbClr val="000066">
                <a:alpha val="39999"/>
              </a:srgbClr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280" name="Rectangle 167"/>
            <p:cNvSpPr>
              <a:spLocks noChangeArrowheads="1"/>
            </p:cNvSpPr>
            <p:nvPr/>
          </p:nvSpPr>
          <p:spPr bwMode="auto">
            <a:xfrm>
              <a:off x="614" y="986"/>
              <a:ext cx="276" cy="82"/>
            </a:xfrm>
            <a:prstGeom prst="rect">
              <a:avLst/>
            </a:prstGeom>
            <a:solidFill>
              <a:srgbClr val="CC6600">
                <a:alpha val="39999"/>
              </a:srgbClr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281" name="Rectangle 168"/>
            <p:cNvSpPr>
              <a:spLocks noChangeArrowheads="1"/>
            </p:cNvSpPr>
            <p:nvPr/>
          </p:nvSpPr>
          <p:spPr bwMode="auto">
            <a:xfrm>
              <a:off x="614" y="887"/>
              <a:ext cx="276" cy="82"/>
            </a:xfrm>
            <a:prstGeom prst="rect">
              <a:avLst/>
            </a:prstGeom>
            <a:solidFill>
              <a:srgbClr val="003300">
                <a:alpha val="79999"/>
              </a:srgbClr>
            </a:solidFill>
            <a:ln w="9525">
              <a:solidFill>
                <a:srgbClr val="00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282" name="Text Box 169"/>
            <p:cNvSpPr txBox="1">
              <a:spLocks noChangeArrowheads="1"/>
            </p:cNvSpPr>
            <p:nvPr/>
          </p:nvSpPr>
          <p:spPr bwMode="auto">
            <a:xfrm>
              <a:off x="708" y="1177"/>
              <a:ext cx="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Group 170"/>
          <p:cNvGrpSpPr>
            <a:grpSpLocks/>
          </p:cNvGrpSpPr>
          <p:nvPr/>
        </p:nvGrpSpPr>
        <p:grpSpPr bwMode="auto">
          <a:xfrm>
            <a:off x="7377113" y="1287464"/>
            <a:ext cx="171450" cy="273114"/>
            <a:chOff x="594" y="854"/>
            <a:chExt cx="316" cy="506"/>
          </a:xfrm>
        </p:grpSpPr>
        <p:sp>
          <p:nvSpPr>
            <p:cNvPr id="9273" name="AutoShape 171"/>
            <p:cNvSpPr>
              <a:spLocks noChangeArrowheads="1"/>
            </p:cNvSpPr>
            <p:nvPr/>
          </p:nvSpPr>
          <p:spPr bwMode="auto">
            <a:xfrm>
              <a:off x="594" y="854"/>
              <a:ext cx="316" cy="38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1000">
                <a:solidFill>
                  <a:prstClr val="white"/>
                </a:solidFill>
              </a:endParaRPr>
            </a:p>
          </p:txBody>
        </p:sp>
        <p:sp>
          <p:nvSpPr>
            <p:cNvPr id="9274" name="Rectangle 172"/>
            <p:cNvSpPr>
              <a:spLocks noChangeArrowheads="1"/>
            </p:cNvSpPr>
            <p:nvPr/>
          </p:nvSpPr>
          <p:spPr bwMode="auto">
            <a:xfrm>
              <a:off x="614" y="1085"/>
              <a:ext cx="276" cy="83"/>
            </a:xfrm>
            <a:prstGeom prst="rect">
              <a:avLst/>
            </a:prstGeom>
            <a:solidFill>
              <a:srgbClr val="000066">
                <a:alpha val="39999"/>
              </a:srgbClr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275" name="Rectangle 173"/>
            <p:cNvSpPr>
              <a:spLocks noChangeArrowheads="1"/>
            </p:cNvSpPr>
            <p:nvPr/>
          </p:nvSpPr>
          <p:spPr bwMode="auto">
            <a:xfrm>
              <a:off x="614" y="986"/>
              <a:ext cx="276" cy="82"/>
            </a:xfrm>
            <a:prstGeom prst="rect">
              <a:avLst/>
            </a:prstGeom>
            <a:solidFill>
              <a:srgbClr val="CC6600">
                <a:alpha val="39999"/>
              </a:srgbClr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276" name="Rectangle 174"/>
            <p:cNvSpPr>
              <a:spLocks noChangeArrowheads="1"/>
            </p:cNvSpPr>
            <p:nvPr/>
          </p:nvSpPr>
          <p:spPr bwMode="auto">
            <a:xfrm>
              <a:off x="614" y="887"/>
              <a:ext cx="276" cy="82"/>
            </a:xfrm>
            <a:prstGeom prst="rect">
              <a:avLst/>
            </a:prstGeom>
            <a:solidFill>
              <a:srgbClr val="003300">
                <a:alpha val="79999"/>
              </a:srgbClr>
            </a:solidFill>
            <a:ln w="9525">
              <a:solidFill>
                <a:srgbClr val="00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  <p:sp>
          <p:nvSpPr>
            <p:cNvPr id="9277" name="Text Box 175"/>
            <p:cNvSpPr txBox="1">
              <a:spLocks noChangeArrowheads="1"/>
            </p:cNvSpPr>
            <p:nvPr/>
          </p:nvSpPr>
          <p:spPr bwMode="auto">
            <a:xfrm>
              <a:off x="708" y="1177"/>
              <a:ext cx="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700">
                <a:solidFill>
                  <a:prstClr val="white"/>
                </a:solidFill>
              </a:endParaRPr>
            </a:p>
          </p:txBody>
        </p:sp>
      </p:grpSp>
      <p:sp>
        <p:nvSpPr>
          <p:cNvPr id="9268" name="AutoShape 176"/>
          <p:cNvSpPr>
            <a:spLocks noChangeArrowheads="1"/>
          </p:cNvSpPr>
          <p:nvPr/>
        </p:nvSpPr>
        <p:spPr bwMode="auto">
          <a:xfrm rot="-5400000">
            <a:off x="6387306" y="1566069"/>
            <a:ext cx="346075" cy="230188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1484459709 h 21600"/>
              <a:gd name="T4" fmla="*/ 2147483647 w 21600"/>
              <a:gd name="T5" fmla="*/ 2147483647 h 21600"/>
              <a:gd name="T6" fmla="*/ 2147483647 w 21600"/>
              <a:gd name="T7" fmla="*/ 1484459709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269" name="Text Box 177"/>
          <p:cNvSpPr txBox="1">
            <a:spLocks noChangeArrowheads="1"/>
          </p:cNvSpPr>
          <p:nvPr/>
        </p:nvSpPr>
        <p:spPr bwMode="auto">
          <a:xfrm>
            <a:off x="5984875" y="1811338"/>
            <a:ext cx="1789144" cy="93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114300" indent="-114300">
              <a:lnSpc>
                <a:spcPct val="90000"/>
              </a:lnSpc>
              <a:spcBef>
                <a:spcPct val="10000"/>
              </a:spcBef>
              <a:buClr>
                <a:srgbClr val="4F81BD"/>
              </a:buClr>
              <a:buFont typeface="Wingdings" pitchFamily="-1" charset="2"/>
              <a:buChar char="§"/>
            </a:pPr>
            <a:r>
              <a:rPr lang="en-US" sz="1400" dirty="0" err="1">
                <a:solidFill>
                  <a:prstClr val="white"/>
                </a:solidFill>
              </a:rPr>
              <a:t>middlebox</a:t>
            </a:r>
            <a:endParaRPr lang="en-US" sz="1400" dirty="0">
              <a:solidFill>
                <a:prstClr val="white"/>
              </a:solidFill>
            </a:endParaRPr>
          </a:p>
          <a:p>
            <a:pPr marL="114300" indent="-114300">
              <a:lnSpc>
                <a:spcPct val="90000"/>
              </a:lnSpc>
              <a:spcBef>
                <a:spcPct val="10000"/>
              </a:spcBef>
              <a:buClr>
                <a:srgbClr val="4F81BD"/>
              </a:buClr>
              <a:buFont typeface="Wingdings" pitchFamily="-1" charset="2"/>
              <a:buChar char="§"/>
            </a:pPr>
            <a:r>
              <a:rPr lang="en-US" sz="1400" dirty="0" err="1">
                <a:solidFill>
                  <a:prstClr val="white"/>
                </a:solidFill>
              </a:rPr>
              <a:t>resv</a:t>
            </a:r>
            <a:r>
              <a:rPr lang="en-US" sz="1400" dirty="0">
                <a:solidFill>
                  <a:prstClr val="white"/>
                </a:solidFill>
              </a:rPr>
              <a:t> bandwidth</a:t>
            </a:r>
          </a:p>
          <a:p>
            <a:pPr marL="114300" indent="-114300">
              <a:lnSpc>
                <a:spcPct val="90000"/>
              </a:lnSpc>
              <a:spcBef>
                <a:spcPct val="10000"/>
              </a:spcBef>
              <a:buClr>
                <a:srgbClr val="4F81BD"/>
              </a:buClr>
              <a:buFont typeface="Wingdings" pitchFamily="-1" charset="2"/>
              <a:buChar char="§"/>
            </a:pPr>
            <a:r>
              <a:rPr lang="en-US" sz="1400" dirty="0">
                <a:solidFill>
                  <a:prstClr val="white"/>
                </a:solidFill>
              </a:rPr>
              <a:t>VLAN / scoped </a:t>
            </a:r>
            <a:r>
              <a:rPr lang="en-US" sz="1400" dirty="0" err="1">
                <a:solidFill>
                  <a:prstClr val="white"/>
                </a:solidFill>
              </a:rPr>
              <a:t>bcast</a:t>
            </a:r>
            <a:endParaRPr lang="en-US" sz="1400" dirty="0">
              <a:solidFill>
                <a:prstClr val="white"/>
              </a:solidFill>
            </a:endParaRPr>
          </a:p>
          <a:p>
            <a:pPr marL="114300" indent="-114300">
              <a:lnSpc>
                <a:spcPct val="90000"/>
              </a:lnSpc>
              <a:spcBef>
                <a:spcPct val="10000"/>
              </a:spcBef>
              <a:buClr>
                <a:srgbClr val="4F81BD"/>
              </a:buClr>
              <a:buFont typeface="Wingdings" pitchFamily="-1" charset="2"/>
              <a:buChar char="§"/>
            </a:pPr>
            <a:r>
              <a:rPr lang="en-US" sz="1400" dirty="0">
                <a:solidFill>
                  <a:prstClr val="white"/>
                </a:solidFill>
              </a:rPr>
              <a:t>…</a:t>
            </a:r>
          </a:p>
        </p:txBody>
      </p:sp>
      <p:sp>
        <p:nvSpPr>
          <p:cNvPr id="9270" name="Text Box 178"/>
          <p:cNvSpPr txBox="1">
            <a:spLocks noChangeArrowheads="1"/>
          </p:cNvSpPr>
          <p:nvPr/>
        </p:nvSpPr>
        <p:spPr bwMode="auto">
          <a:xfrm>
            <a:off x="4646322" y="2670935"/>
            <a:ext cx="4192878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173038" indent="-173038" algn="ctr">
              <a:lnSpc>
                <a:spcPct val="90000"/>
              </a:lnSpc>
              <a:spcBef>
                <a:spcPct val="20000"/>
              </a:spcBef>
              <a:buClr>
                <a:srgbClr val="4F81BD"/>
              </a:buClr>
              <a:buFont typeface="Wingdings" pitchFamily="-1" charset="2"/>
              <a:buNone/>
            </a:pPr>
            <a:r>
              <a:rPr lang="en-US" sz="2000" b="1" dirty="0" err="1">
                <a:solidFill>
                  <a:prstClr val="white"/>
                </a:solidFill>
                <a:latin typeface="Courier New" pitchFamily="-1" charset="0"/>
                <a:ea typeface="Courier New" pitchFamily="-1" charset="0"/>
                <a:cs typeface="Courier New" pitchFamily="-1" charset="0"/>
              </a:rPr>
              <a:t>networkservice</a:t>
            </a:r>
            <a:endParaRPr lang="en-US" sz="2000" b="1" dirty="0">
              <a:solidFill>
                <a:prstClr val="white"/>
              </a:solidFill>
            </a:endParaRPr>
          </a:p>
          <a:p>
            <a:pPr marL="173038" indent="-173038" algn="ctr">
              <a:lnSpc>
                <a:spcPct val="90000"/>
              </a:lnSpc>
              <a:spcBef>
                <a:spcPct val="20000"/>
              </a:spcBef>
              <a:buClr>
                <a:srgbClr val="4F81BD"/>
              </a:buClr>
              <a:buFont typeface="Wingdings" pitchFamily="-1" charset="2"/>
              <a:buNone/>
            </a:pPr>
            <a:r>
              <a:rPr lang="en-US" i="1">
                <a:solidFill>
                  <a:prstClr val="white"/>
                </a:solidFill>
              </a:rPr>
              <a:t>- </a:t>
            </a:r>
            <a:r>
              <a:rPr lang="en-US" i="1" smtClean="0">
                <a:solidFill>
                  <a:prstClr val="white"/>
                </a:solidFill>
              </a:rPr>
              <a:t>Attach </a:t>
            </a:r>
            <a:r>
              <a:rPr lang="en-US" i="1" dirty="0">
                <a:solidFill>
                  <a:prstClr val="white"/>
                </a:solidFill>
              </a:rPr>
              <a:t>capabilities to a </a:t>
            </a:r>
            <a:r>
              <a:rPr lang="en-US" dirty="0" err="1">
                <a:solidFill>
                  <a:prstClr val="white"/>
                </a:solidFill>
                <a:latin typeface="Courier New" pitchFamily="-1" charset="0"/>
                <a:ea typeface="Courier New" pitchFamily="-1" charset="0"/>
                <a:cs typeface="Courier New" pitchFamily="-1" charset="0"/>
              </a:rPr>
              <a:t>virtualnet</a:t>
            </a:r>
            <a:endParaRPr lang="en-US" dirty="0">
              <a:solidFill>
                <a:prstClr val="white"/>
              </a:solidFill>
              <a:latin typeface="Courier New" pitchFamily="-1" charset="0"/>
              <a:ea typeface="Courier New" pitchFamily="-1" charset="0"/>
              <a:cs typeface="Courier New" pitchFamily="-1" charset="0"/>
            </a:endParaRPr>
          </a:p>
          <a:p>
            <a:pPr marL="173038" indent="-173038" algn="ctr">
              <a:lnSpc>
                <a:spcPct val="90000"/>
              </a:lnSpc>
              <a:spcBef>
                <a:spcPct val="20000"/>
              </a:spcBef>
              <a:buClr>
                <a:srgbClr val="4F81BD"/>
              </a:buClr>
              <a:buFont typeface="Wingdings" pitchFamily="-1" charset="2"/>
              <a:buNone/>
            </a:pPr>
            <a:r>
              <a:rPr lang="en-US" i="1" dirty="0">
                <a:solidFill>
                  <a:prstClr val="white"/>
                </a:solidFill>
              </a:rPr>
              <a:t>- </a:t>
            </a:r>
            <a:r>
              <a:rPr lang="en-US" i="1" dirty="0" smtClean="0">
                <a:solidFill>
                  <a:prstClr val="white"/>
                </a:solidFill>
              </a:rPr>
              <a:t>Supports </a:t>
            </a:r>
            <a:r>
              <a:rPr lang="en-US" i="1" dirty="0">
                <a:solidFill>
                  <a:prstClr val="white"/>
                </a:solidFill>
              </a:rPr>
              <a:t>combination of network services</a:t>
            </a:r>
          </a:p>
        </p:txBody>
      </p:sp>
    </p:spTree>
    <p:custDataLst>
      <p:tags r:id="rId1"/>
    </p:custDataLst>
  </p:cSld>
  <p:clrMapOvr>
    <a:masterClrMapping/>
  </p:clrMapOvr>
  <p:transition advTm="4842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2" grpId="0" animBg="1"/>
      <p:bldP spid="9233" grpId="0" animBg="1"/>
      <p:bldP spid="9236" grpId="0" animBg="1"/>
      <p:bldP spid="9241" grpId="0" animBg="1"/>
      <p:bldP spid="9245" grpId="0"/>
      <p:bldP spid="9246" grpId="0" animBg="1"/>
      <p:bldP spid="9247" grpId="0" animBg="1"/>
      <p:bldP spid="9248" grpId="0" animBg="1"/>
      <p:bldP spid="9249" grpId="0" animBg="1"/>
      <p:bldP spid="9253" grpId="0" animBg="1"/>
      <p:bldP spid="9254" grpId="0" animBg="1"/>
      <p:bldP spid="9259" grpId="0" animBg="1"/>
      <p:bldP spid="9260" grpId="0" animBg="1"/>
      <p:bldP spid="9264" grpId="0" animBg="1"/>
      <p:bldP spid="9268" grpId="0" animBg="1"/>
      <p:bldP spid="9269" grpId="0"/>
      <p:bldP spid="92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666" name="Title 1265665"/>
          <p:cNvSpPr>
            <a:spLocks noGrp="1" noChangeArrowheads="1"/>
          </p:cNvSpPr>
          <p:nvPr>
            <p:ph type="ctrTitle"/>
          </p:nvPr>
        </p:nvSpPr>
        <p:spPr>
          <a:xfrm>
            <a:off x="357188" y="1725770"/>
            <a:ext cx="8520112" cy="1221346"/>
          </a:xfrm>
        </p:spPr>
        <p:txBody>
          <a:bodyPr>
            <a:normAutofit fontScale="90000"/>
          </a:bodyPr>
          <a:lstStyle/>
          <a:p>
            <a:pPr marL="0" indent="0" defTabSz="914400"/>
            <a:r>
              <a:rPr lang="en-US" sz="4000" dirty="0" err="1" smtClean="0">
                <a:solidFill>
                  <a:srgbClr val="3333CC"/>
                </a:solidFill>
              </a:rPr>
              <a:t>Cloudward</a:t>
            </a:r>
            <a:r>
              <a:rPr lang="en-US" sz="4000" dirty="0" smtClean="0">
                <a:solidFill>
                  <a:srgbClr val="3333CC"/>
                </a:solidFill>
              </a:rPr>
              <a:t> Bound:</a:t>
            </a:r>
            <a:br>
              <a:rPr lang="en-US" sz="4000" dirty="0" smtClean="0">
                <a:solidFill>
                  <a:srgbClr val="3333CC"/>
                </a:solidFill>
              </a:rPr>
            </a:br>
            <a:r>
              <a:rPr lang="en-US" sz="2800" i="1" dirty="0" smtClean="0"/>
              <a:t> Planning for Beneficial Migration of Enterprise Applications to the Cloud</a:t>
            </a:r>
            <a:br>
              <a:rPr lang="en-US" sz="2800" i="1" dirty="0" smtClean="0"/>
            </a:br>
            <a:r>
              <a:rPr lang="en-US" sz="4000" dirty="0" smtClean="0">
                <a:solidFill>
                  <a:srgbClr val="3333CC"/>
                </a:solidFill>
              </a:rPr>
              <a:t/>
            </a:r>
            <a:br>
              <a:rPr lang="en-US" sz="4000" dirty="0" smtClean="0">
                <a:solidFill>
                  <a:srgbClr val="3333CC"/>
                </a:solidFill>
              </a:rPr>
            </a:br>
            <a:endParaRPr lang="en-US" sz="4000" dirty="0" smtClean="0">
              <a:solidFill>
                <a:srgbClr val="3333CC"/>
              </a:solidFill>
            </a:endParaRPr>
          </a:p>
        </p:txBody>
      </p:sp>
      <p:sp>
        <p:nvSpPr>
          <p:cNvPr id="1265667" name="Subtitle 1265666"/>
          <p:cNvSpPr>
            <a:spLocks noGrp="1" noChangeArrowheads="1"/>
          </p:cNvSpPr>
          <p:nvPr>
            <p:ph type="subTitle" idx="1"/>
          </p:nvPr>
        </p:nvSpPr>
        <p:spPr>
          <a:xfrm>
            <a:off x="419100" y="3296992"/>
            <a:ext cx="8115300" cy="3384796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tx1"/>
                </a:solidFill>
              </a:rPr>
              <a:t>Mohammad </a:t>
            </a:r>
            <a:r>
              <a:rPr lang="en-US" sz="2400" dirty="0" err="1" smtClean="0">
                <a:solidFill>
                  <a:schemeClr val="tx1"/>
                </a:solidFill>
              </a:rPr>
              <a:t>Hajjat</a:t>
            </a:r>
            <a:r>
              <a:rPr lang="en-US" sz="2400" dirty="0" smtClean="0">
                <a:solidFill>
                  <a:schemeClr val="tx1"/>
                </a:solidFill>
              </a:rPr>
              <a:t> , </a:t>
            </a:r>
            <a:r>
              <a:rPr lang="en-US" sz="2400" dirty="0" err="1" smtClean="0">
                <a:solidFill>
                  <a:schemeClr val="tx1"/>
                </a:solidFill>
              </a:rPr>
              <a:t>Xin</a:t>
            </a:r>
            <a:r>
              <a:rPr lang="en-US" sz="2400" dirty="0" smtClean="0">
                <a:solidFill>
                  <a:schemeClr val="tx1"/>
                </a:solidFill>
              </a:rPr>
              <a:t> Sun, Yu-Wei Sung (Purdue University)</a:t>
            </a:r>
          </a:p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David  </a:t>
            </a:r>
            <a:r>
              <a:rPr lang="en-US" sz="2400" dirty="0" err="1" smtClean="0">
                <a:solidFill>
                  <a:schemeClr val="tx1"/>
                </a:solidFill>
              </a:rPr>
              <a:t>Maltz</a:t>
            </a:r>
            <a:r>
              <a:rPr lang="en-US" sz="2400" dirty="0" smtClean="0">
                <a:solidFill>
                  <a:schemeClr val="tx1"/>
                </a:solidFill>
              </a:rPr>
              <a:t> (Microsoft Research), </a:t>
            </a:r>
          </a:p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Sanjay </a:t>
            </a:r>
            <a:r>
              <a:rPr lang="en-US" sz="2400" dirty="0" err="1" smtClean="0">
                <a:solidFill>
                  <a:schemeClr val="tx1"/>
                </a:solidFill>
              </a:rPr>
              <a:t>Rao</a:t>
            </a:r>
            <a:r>
              <a:rPr lang="en-US" sz="2400" dirty="0" smtClean="0">
                <a:solidFill>
                  <a:schemeClr val="tx1"/>
                </a:solidFill>
              </a:rPr>
              <a:t> (Purdue University), </a:t>
            </a:r>
          </a:p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2400" dirty="0" err="1" smtClean="0">
                <a:solidFill>
                  <a:schemeClr val="tx1"/>
                </a:solidFill>
              </a:rPr>
              <a:t>Kunwadee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Sripanidkulchai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(IBM T.J. Watson)</a:t>
            </a:r>
            <a:endParaRPr lang="en-US" sz="2400" dirty="0">
              <a:solidFill>
                <a:schemeClr val="tx1"/>
              </a:solidFill>
            </a:endParaRPr>
          </a:p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2400" dirty="0" err="1" smtClean="0">
                <a:solidFill>
                  <a:schemeClr val="tx1"/>
                </a:solidFill>
              </a:rPr>
              <a:t>Mohit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Tawarmalani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(Purdue University)</a:t>
            </a:r>
            <a:endParaRPr lang="en-US" sz="2400" dirty="0">
              <a:solidFill>
                <a:schemeClr val="tx1"/>
              </a:solidFill>
            </a:endParaRPr>
          </a:p>
          <a:p>
            <a:pPr algn="l" defTabSz="914400" eaLnBrk="1" hangingPunct="1">
              <a:lnSpc>
                <a:spcPct val="90000"/>
              </a:lnSpc>
              <a:spcBef>
                <a:spcPct val="0"/>
              </a:spcBef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l" defTabSz="914400" eaLnBrk="1" hangingPunct="1">
              <a:lnSpc>
                <a:spcPct val="90000"/>
              </a:lnSpc>
              <a:spcBef>
                <a:spcPct val="0"/>
              </a:spcBef>
            </a:pPr>
            <a:endParaRPr lang="en-US" dirty="0" smtClean="0">
              <a:solidFill>
                <a:schemeClr val="tx1"/>
              </a:solidFill>
            </a:endParaRPr>
          </a:p>
          <a:p>
            <a:pPr algn="l" defTabSz="914400" eaLnBrk="1" hangingPunct="1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l" defTabSz="914400" eaLnBrk="1" hangingPunct="1">
              <a:lnSpc>
                <a:spcPct val="90000"/>
              </a:lnSpc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l" defTabSz="914400" eaLnBrk="1" hangingPunct="1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27651" name="Rectangle 126566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550" y="2746375"/>
            <a:ext cx="621665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advTm="23156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Connector 101"/>
          <p:cNvCxnSpPr>
            <a:stCxn id="93" idx="1"/>
          </p:cNvCxnSpPr>
          <p:nvPr/>
        </p:nvCxnSpPr>
        <p:spPr>
          <a:xfrm rot="10800000">
            <a:off x="1524000" y="4800600"/>
            <a:ext cx="381000" cy="2667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94" idx="3"/>
          </p:cNvCxnSpPr>
          <p:nvPr/>
        </p:nvCxnSpPr>
        <p:spPr>
          <a:xfrm rot="10800000" flipV="1">
            <a:off x="3810000" y="4800600"/>
            <a:ext cx="381000" cy="1905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4" idx="1"/>
          </p:cNvCxnSpPr>
          <p:nvPr/>
        </p:nvCxnSpPr>
        <p:spPr>
          <a:xfrm rot="10800000">
            <a:off x="3048001" y="4800600"/>
            <a:ext cx="149423" cy="1905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93" idx="3"/>
          </p:cNvCxnSpPr>
          <p:nvPr/>
        </p:nvCxnSpPr>
        <p:spPr>
          <a:xfrm flipV="1">
            <a:off x="2517577" y="4800600"/>
            <a:ext cx="225623" cy="2667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 descr="switc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0800" y="4343400"/>
            <a:ext cx="612577" cy="533400"/>
          </a:xfrm>
          <a:prstGeom prst="rect">
            <a:avLst/>
          </a:prstGeom>
        </p:spPr>
      </p:pic>
      <p:pic>
        <p:nvPicPr>
          <p:cNvPr id="91" name="Picture 90" descr="switc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8600" y="4419600"/>
            <a:ext cx="612577" cy="533400"/>
          </a:xfrm>
          <a:prstGeom prst="rect">
            <a:avLst/>
          </a:prstGeom>
        </p:spPr>
      </p:pic>
      <p:pic>
        <p:nvPicPr>
          <p:cNvPr id="92" name="Picture 91" descr="switc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" y="4343400"/>
            <a:ext cx="612577" cy="533400"/>
          </a:xfrm>
          <a:prstGeom prst="rect">
            <a:avLst/>
          </a:prstGeom>
        </p:spPr>
      </p:pic>
      <p:pic>
        <p:nvPicPr>
          <p:cNvPr id="93" name="Picture 92" descr="switc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05000" y="4800600"/>
            <a:ext cx="612577" cy="533400"/>
          </a:xfrm>
          <a:prstGeom prst="rect">
            <a:avLst/>
          </a:prstGeom>
        </p:spPr>
      </p:pic>
      <p:pic>
        <p:nvPicPr>
          <p:cNvPr id="94" name="Picture 93" descr="switc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97423" y="4724400"/>
            <a:ext cx="612577" cy="533400"/>
          </a:xfrm>
          <a:prstGeom prst="rect">
            <a:avLst/>
          </a:prstGeom>
        </p:spPr>
      </p:pic>
      <p:pic>
        <p:nvPicPr>
          <p:cNvPr id="52" name="Picture 51" descr="rack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38600" y="3886200"/>
            <a:ext cx="685800" cy="637673"/>
          </a:xfrm>
          <a:prstGeom prst="rect">
            <a:avLst/>
          </a:prstGeom>
        </p:spPr>
      </p:pic>
      <p:pic>
        <p:nvPicPr>
          <p:cNvPr id="54" name="Picture 53" descr="rack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14600" y="3962400"/>
            <a:ext cx="685800" cy="637673"/>
          </a:xfrm>
          <a:prstGeom prst="rect">
            <a:avLst/>
          </a:prstGeom>
        </p:spPr>
      </p:pic>
      <p:pic>
        <p:nvPicPr>
          <p:cNvPr id="53" name="Picture 52" descr="rack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600" y="3934327"/>
            <a:ext cx="685800" cy="6376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CloudNaaS</a:t>
            </a:r>
            <a:endParaRPr lang="en-US" dirty="0"/>
          </a:p>
        </p:txBody>
      </p:sp>
      <p:pic>
        <p:nvPicPr>
          <p:cNvPr id="4" name="Picture 42" descr="MCj0432591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399" y="3428999"/>
            <a:ext cx="4038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5" descr="serve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57400" y="1828800"/>
            <a:ext cx="58225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133600" y="1447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Cloud Controller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5" name="Straight Arrow Connector 14"/>
          <p:cNvCxnSpPr>
            <a:stCxn id="11" idx="2"/>
            <a:endCxn id="22" idx="0"/>
          </p:cNvCxnSpPr>
          <p:nvPr/>
        </p:nvCxnSpPr>
        <p:spPr>
          <a:xfrm rot="5400000">
            <a:off x="1080091" y="2541562"/>
            <a:ext cx="1219200" cy="131767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24" idx="0"/>
          </p:cNvCxnSpPr>
          <p:nvPr/>
        </p:nvCxnSpPr>
        <p:spPr>
          <a:xfrm rot="16200000" flipH="1">
            <a:off x="2070691" y="2868638"/>
            <a:ext cx="914399" cy="35872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  <a:endCxn id="26" idx="0"/>
          </p:cNvCxnSpPr>
          <p:nvPr/>
        </p:nvCxnSpPr>
        <p:spPr>
          <a:xfrm rot="16200000" flipH="1">
            <a:off x="2870790" y="2068538"/>
            <a:ext cx="990600" cy="203512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8" idx="2"/>
          </p:cNvCxnSpPr>
          <p:nvPr/>
        </p:nvCxnSpPr>
        <p:spPr>
          <a:xfrm flipV="1">
            <a:off x="2895600" y="4038600"/>
            <a:ext cx="1717729" cy="1524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1447802" y="4724400"/>
            <a:ext cx="1447798" cy="9144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V="1">
            <a:off x="1277965" y="4097364"/>
            <a:ext cx="1676400" cy="140647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V="1">
            <a:off x="2037570" y="4780767"/>
            <a:ext cx="1716064" cy="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895600" y="4876801"/>
            <a:ext cx="1295400" cy="68579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57800" y="4114800"/>
            <a:ext cx="838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</a:rPr>
              <a:t>Physical Host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48200" y="267718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>
              <a:solidFill>
                <a:prstClr val="white"/>
              </a:solidFill>
            </a:endParaRPr>
          </a:p>
          <a:p>
            <a:r>
              <a:rPr lang="en-US" sz="1400" b="1" dirty="0" smtClean="0">
                <a:solidFill>
                  <a:prstClr val="white"/>
                </a:solidFill>
              </a:rPr>
              <a:t>VM</a:t>
            </a:r>
            <a:endParaRPr lang="en-US" sz="1400" b="1" dirty="0">
              <a:solidFill>
                <a:prstClr val="white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rot="10800000">
            <a:off x="4572000" y="47244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1"/>
          </p:cNvCxnSpPr>
          <p:nvPr/>
        </p:nvCxnSpPr>
        <p:spPr>
          <a:xfrm rot="10800000">
            <a:off x="4419600" y="4343402"/>
            <a:ext cx="838200" cy="3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5" descr="serve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91000" y="3581400"/>
            <a:ext cx="217715" cy="284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5" descr="serve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67200" y="3581400"/>
            <a:ext cx="232904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0" name="Straight Arrow Connector 39"/>
          <p:cNvCxnSpPr/>
          <p:nvPr/>
        </p:nvCxnSpPr>
        <p:spPr>
          <a:xfrm rot="10800000" flipV="1">
            <a:off x="4648200" y="3614409"/>
            <a:ext cx="228600" cy="175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2"/>
            <a:endCxn id="26" idx="0"/>
          </p:cNvCxnSpPr>
          <p:nvPr/>
        </p:nvCxnSpPr>
        <p:spPr>
          <a:xfrm rot="5400000">
            <a:off x="4439726" y="3144326"/>
            <a:ext cx="381000" cy="493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15" descr="serve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" y="3810000"/>
            <a:ext cx="217715" cy="284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5" descr="serve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3810000"/>
            <a:ext cx="232904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5" descr="serve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4599" y="3505199"/>
            <a:ext cx="217715" cy="284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5" descr="serve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90799" y="3505199"/>
            <a:ext cx="232904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1752599" y="59552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Network Controller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6" name="Picture 55" descr="1194983908254897104switch_hp_nicolas_c_.svg.hi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19200" y="3886200"/>
            <a:ext cx="387458" cy="152400"/>
          </a:xfrm>
          <a:prstGeom prst="rect">
            <a:avLst/>
          </a:prstGeom>
        </p:spPr>
      </p:pic>
      <p:pic>
        <p:nvPicPr>
          <p:cNvPr id="57" name="Picture 56" descr="1194983908254897104switch_hp_nicolas_c_.svg.hi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12942" y="3733800"/>
            <a:ext cx="387458" cy="152400"/>
          </a:xfrm>
          <a:prstGeom prst="rect">
            <a:avLst/>
          </a:prstGeom>
        </p:spPr>
      </p:pic>
      <p:pic>
        <p:nvPicPr>
          <p:cNvPr id="58" name="Picture 57" descr="1194983908254897104switch_hp_nicolas_c_.svg.hi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19600" y="3886200"/>
            <a:ext cx="387458" cy="1524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4876800" y="32766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</a:rPr>
              <a:t>Virtual</a:t>
            </a:r>
          </a:p>
          <a:p>
            <a:r>
              <a:rPr lang="en-US" sz="1400" b="1" dirty="0" smtClean="0">
                <a:solidFill>
                  <a:prstClr val="white"/>
                </a:solidFill>
              </a:rPr>
              <a:t>Switch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76800" y="458218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</a:rPr>
              <a:t>Programmable</a:t>
            </a:r>
          </a:p>
          <a:p>
            <a:r>
              <a:rPr lang="en-US" sz="1400" b="1" dirty="0" smtClean="0">
                <a:solidFill>
                  <a:prstClr val="white"/>
                </a:solidFill>
              </a:rPr>
              <a:t>Switch</a:t>
            </a:r>
            <a:endParaRPr lang="en-US" sz="1400" b="1" dirty="0">
              <a:solidFill>
                <a:prstClr val="white"/>
              </a:solidFill>
            </a:endParaRPr>
          </a:p>
        </p:txBody>
      </p:sp>
      <p:pic>
        <p:nvPicPr>
          <p:cNvPr id="69" name="Picture 6" descr="C:\Documents and Settings\Theophilus Benson\Local Settings\Temporary Internet Files\Content.IE5\N1TS337F\MC900433941[1]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flipH="1">
            <a:off x="152400" y="1600200"/>
            <a:ext cx="838200" cy="838200"/>
          </a:xfrm>
          <a:prstGeom prst="rect">
            <a:avLst/>
          </a:prstGeom>
          <a:noFill/>
        </p:spPr>
      </p:pic>
      <p:cxnSp>
        <p:nvCxnSpPr>
          <p:cNvPr id="71" name="Straight Arrow Connector 70"/>
          <p:cNvCxnSpPr/>
          <p:nvPr/>
        </p:nvCxnSpPr>
        <p:spPr>
          <a:xfrm>
            <a:off x="685800" y="2209800"/>
            <a:ext cx="14478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71601" y="1504949"/>
            <a:ext cx="381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3" name="Straight Arrow Connector 72"/>
          <p:cNvCxnSpPr>
            <a:stCxn id="11" idx="2"/>
          </p:cNvCxnSpPr>
          <p:nvPr/>
        </p:nvCxnSpPr>
        <p:spPr>
          <a:xfrm rot="16200000" flipH="1">
            <a:off x="2088664" y="2850664"/>
            <a:ext cx="1143000" cy="62327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1" idx="2"/>
            <a:endCxn id="56" idx="0"/>
          </p:cNvCxnSpPr>
          <p:nvPr/>
        </p:nvCxnSpPr>
        <p:spPr>
          <a:xfrm rot="5400000">
            <a:off x="1233029" y="2770700"/>
            <a:ext cx="1295400" cy="93560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1" idx="2"/>
            <a:endCxn id="4" idx="3"/>
          </p:cNvCxnSpPr>
          <p:nvPr/>
        </p:nvCxnSpPr>
        <p:spPr>
          <a:xfrm rot="16200000" flipH="1">
            <a:off x="2793515" y="2145814"/>
            <a:ext cx="1333499" cy="222347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 flipH="1" flipV="1">
            <a:off x="2476500" y="5143500"/>
            <a:ext cx="8382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serve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67000" y="5181599"/>
            <a:ext cx="533400" cy="698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87"/>
          <p:cNvGrpSpPr/>
          <p:nvPr/>
        </p:nvGrpSpPr>
        <p:grpSpPr>
          <a:xfrm>
            <a:off x="1828800" y="1828800"/>
            <a:ext cx="685800" cy="685800"/>
            <a:chOff x="5791200" y="2438400"/>
            <a:chExt cx="685800" cy="685800"/>
          </a:xfrm>
        </p:grpSpPr>
        <p:sp>
          <p:nvSpPr>
            <p:cNvPr id="68" name="Rectangle 67"/>
            <p:cNvSpPr/>
            <p:nvPr/>
          </p:nvSpPr>
          <p:spPr>
            <a:xfrm>
              <a:off x="5791200" y="2438400"/>
              <a:ext cx="6858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791200" y="2438400"/>
              <a:ext cx="22860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791200" y="2667000"/>
              <a:ext cx="22860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91200" y="2895600"/>
              <a:ext cx="228600" cy="22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019800" y="2438400"/>
              <a:ext cx="22860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019800" y="2667000"/>
              <a:ext cx="228600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019800" y="2895600"/>
              <a:ext cx="2286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248400" y="2438400"/>
              <a:ext cx="22860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248400" y="2895600"/>
              <a:ext cx="22860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248400" y="2667000"/>
              <a:ext cx="228600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14" name="Rectangle 113"/>
          <p:cNvSpPr/>
          <p:nvPr/>
        </p:nvSpPr>
        <p:spPr>
          <a:xfrm>
            <a:off x="1905000" y="5562600"/>
            <a:ext cx="381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905000" y="5181600"/>
            <a:ext cx="381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286000" y="5562600"/>
            <a:ext cx="381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286000" y="5181600"/>
            <a:ext cx="381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>
            <a:off x="6096000" y="2133600"/>
            <a:ext cx="3429000" cy="39163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User enter policies</a:t>
            </a:r>
          </a:p>
          <a:p>
            <a:r>
              <a:rPr lang="en-US" sz="2000" dirty="0" smtClean="0"/>
              <a:t>Comm. Matrix created</a:t>
            </a:r>
          </a:p>
          <a:p>
            <a:r>
              <a:rPr lang="en-US" sz="2000" dirty="0" smtClean="0"/>
              <a:t>N/W forwarding state</a:t>
            </a:r>
          </a:p>
          <a:p>
            <a:r>
              <a:rPr lang="en-US" sz="2000" dirty="0" smtClean="0"/>
              <a:t>VM placement decided</a:t>
            </a:r>
          </a:p>
          <a:p>
            <a:r>
              <a:rPr lang="en-US" sz="2000" dirty="0" smtClean="0"/>
              <a:t>VMs placed</a:t>
            </a:r>
          </a:p>
          <a:p>
            <a:r>
              <a:rPr lang="en-US" sz="2000" dirty="0" smtClean="0"/>
              <a:t>Virtual switch installed</a:t>
            </a:r>
          </a:p>
          <a:p>
            <a:r>
              <a:rPr lang="en-US" sz="2000" dirty="0" smtClean="0"/>
              <a:t>N/W state installed</a:t>
            </a:r>
            <a:endParaRPr lang="en-US" sz="2000" dirty="0"/>
          </a:p>
        </p:txBody>
      </p:sp>
    </p:spTree>
    <p:custDataLst>
      <p:tags r:id="rId1"/>
    </p:custDataLst>
  </p:cSld>
  <p:clrMapOvr>
    <a:masterClrMapping/>
  </p:clrMapOvr>
  <p:transition advTm="6839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323 -0.00116 C -0.1467 0.08102 -0.19983 0.16342 -0.19931 0.24606 C -0.19861 0.3287 -0.10729 0.45254 -0.08906 0.49444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0" y="24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75 0.48333 C -0.14514 0.40277 -0.20243 0.32268 -0.20347 0.24189 C -0.20417 0.16111 -0.1125 0.03541 -0.09323 -0.00116 " pathEditMode="relative" rAng="0" ptsTypes="aaA">
                                      <p:cBhvr>
                                        <p:cTn id="3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0" y="-2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167 -0.08889 " pathEditMode="relative" ptsTypes="AA">
                                      <p:cBhvr>
                                        <p:cTn id="10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89 0.04699 L 0.07639 -0.06967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" y="-5800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1667 -0.16666 " pathEditMode="relative" ptsTypes="AA">
                                      <p:cBhvr>
                                        <p:cTn id="10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07407E-6 L -0.08473 -0.24143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0" y="-12100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9" grpId="0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93675" y="1296988"/>
            <a:ext cx="8264525" cy="48275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Cloud Controller:  </a:t>
            </a:r>
            <a:r>
              <a:rPr lang="en-US" sz="2400" dirty="0" err="1"/>
              <a:t>OpenNebula</a:t>
            </a:r>
            <a:r>
              <a:rPr lang="en-US" sz="2400" dirty="0"/>
              <a:t> 1.4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</a:t>
            </a:r>
            <a:r>
              <a:rPr lang="en-US" sz="2000" dirty="0" smtClean="0"/>
              <a:t>odified </a:t>
            </a:r>
            <a:r>
              <a:rPr lang="en-US" sz="2000" dirty="0"/>
              <a:t>to accept user-specified network policies </a:t>
            </a:r>
            <a:r>
              <a:rPr lang="en-US" sz="20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Modified to accept placement decisions from Network Controller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Network Controller:  NOX and OpenFlow-enabled switches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Network </a:t>
            </a:r>
            <a:r>
              <a:rPr lang="en-US" sz="2000" dirty="0"/>
              <a:t>controller implemented as a C++ NOX application (~2500 LOC</a:t>
            </a:r>
            <a:r>
              <a:rPr lang="en-US" sz="2000" dirty="0" smtClean="0"/>
              <a:t>)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HP </a:t>
            </a:r>
            <a:r>
              <a:rPr lang="en-US" sz="2000" dirty="0" err="1" smtClean="0"/>
              <a:t>Procurve</a:t>
            </a:r>
            <a:r>
              <a:rPr lang="en-US" sz="2000" dirty="0" smtClean="0"/>
              <a:t> 5400 switches w/ OpenFlow 1.0 firmware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pic>
        <p:nvPicPr>
          <p:cNvPr id="152" name="Picture 151" descr="r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22900" y="5991999"/>
            <a:ext cx="685800" cy="637673"/>
          </a:xfrm>
          <a:prstGeom prst="rect">
            <a:avLst/>
          </a:prstGeom>
        </p:spPr>
      </p:pic>
      <p:cxnSp>
        <p:nvCxnSpPr>
          <p:cNvPr id="153" name="Straight Connector 152"/>
          <p:cNvCxnSpPr>
            <a:stCxn id="154" idx="3"/>
            <a:endCxn id="170" idx="1"/>
          </p:cNvCxnSpPr>
          <p:nvPr/>
        </p:nvCxnSpPr>
        <p:spPr>
          <a:xfrm flipV="1">
            <a:off x="2209800" y="5947508"/>
            <a:ext cx="228600" cy="1347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Picture 153" descr="r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5763399"/>
            <a:ext cx="685800" cy="637673"/>
          </a:xfrm>
          <a:prstGeom prst="rect">
            <a:avLst/>
          </a:prstGeom>
        </p:spPr>
      </p:pic>
      <p:pic>
        <p:nvPicPr>
          <p:cNvPr id="155" name="Picture 154" descr="r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1500" y="4315327"/>
            <a:ext cx="685800" cy="637673"/>
          </a:xfrm>
          <a:prstGeom prst="rect">
            <a:avLst/>
          </a:prstGeom>
        </p:spPr>
      </p:pic>
      <p:pic>
        <p:nvPicPr>
          <p:cNvPr id="156" name="Picture 155" descr="r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1000" y="4086727"/>
            <a:ext cx="685800" cy="637673"/>
          </a:xfrm>
          <a:prstGeom prst="rect">
            <a:avLst/>
          </a:prstGeom>
        </p:spPr>
      </p:pic>
      <p:pic>
        <p:nvPicPr>
          <p:cNvPr id="157" name="Picture 156" descr="r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85000" y="4851484"/>
            <a:ext cx="685800" cy="637673"/>
          </a:xfrm>
          <a:prstGeom prst="rect">
            <a:avLst/>
          </a:prstGeom>
        </p:spPr>
      </p:pic>
      <p:pic>
        <p:nvPicPr>
          <p:cNvPr id="158" name="Picture 157" descr="1194983908254897104switch_hp_nicolas_c_.svg.h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8600" y="4953000"/>
            <a:ext cx="825500" cy="317500"/>
          </a:xfrm>
          <a:prstGeom prst="rect">
            <a:avLst/>
          </a:prstGeom>
        </p:spPr>
      </p:pic>
      <p:cxnSp>
        <p:nvCxnSpPr>
          <p:cNvPr id="159" name="Straight Connector 158"/>
          <p:cNvCxnSpPr>
            <a:endCxn id="167" idx="0"/>
          </p:cNvCxnSpPr>
          <p:nvPr/>
        </p:nvCxnSpPr>
        <p:spPr>
          <a:xfrm>
            <a:off x="2438400" y="4611450"/>
            <a:ext cx="501650" cy="3415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67" idx="3"/>
            <a:endCxn id="158" idx="1"/>
          </p:cNvCxnSpPr>
          <p:nvPr/>
        </p:nvCxnSpPr>
        <p:spPr>
          <a:xfrm>
            <a:off x="3352800" y="5111750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70" idx="3"/>
            <a:endCxn id="169" idx="1"/>
          </p:cNvCxnSpPr>
          <p:nvPr/>
        </p:nvCxnSpPr>
        <p:spPr>
          <a:xfrm>
            <a:off x="3276600" y="5947508"/>
            <a:ext cx="762000" cy="24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69" idx="3"/>
            <a:endCxn id="168" idx="1"/>
          </p:cNvCxnSpPr>
          <p:nvPr/>
        </p:nvCxnSpPr>
        <p:spPr>
          <a:xfrm flipV="1">
            <a:off x="4864100" y="5111750"/>
            <a:ext cx="9271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58" idx="3"/>
            <a:endCxn id="168" idx="1"/>
          </p:cNvCxnSpPr>
          <p:nvPr/>
        </p:nvCxnSpPr>
        <p:spPr>
          <a:xfrm>
            <a:off x="4864100" y="5111750"/>
            <a:ext cx="9271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63" descr="1194983908254897104switch_hp_nicolas_c_.svg.h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93900" y="4343400"/>
            <a:ext cx="444500" cy="150918"/>
          </a:xfrm>
          <a:prstGeom prst="rect">
            <a:avLst/>
          </a:prstGeom>
        </p:spPr>
      </p:pic>
      <p:pic>
        <p:nvPicPr>
          <p:cNvPr id="165" name="Picture 15" descr="serve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04785" y="4114801"/>
            <a:ext cx="181429" cy="237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" name="TextBox 165"/>
          <p:cNvSpPr txBox="1"/>
          <p:nvPr/>
        </p:nvSpPr>
        <p:spPr>
          <a:xfrm>
            <a:off x="1854200" y="3914001"/>
            <a:ext cx="67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VM2</a:t>
            </a:r>
            <a:endParaRPr lang="en-US" sz="105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67" name="Picture 166" descr="1194983908254897104switch_hp_nicolas_c_.svg.h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27300" y="4953000"/>
            <a:ext cx="825500" cy="317500"/>
          </a:xfrm>
          <a:prstGeom prst="rect">
            <a:avLst/>
          </a:prstGeom>
        </p:spPr>
      </p:pic>
      <p:pic>
        <p:nvPicPr>
          <p:cNvPr id="168" name="Picture 167" descr="1194983908254897104switch_hp_nicolas_c_.svg.h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1200" y="4953000"/>
            <a:ext cx="825500" cy="317500"/>
          </a:xfrm>
          <a:prstGeom prst="rect">
            <a:avLst/>
          </a:prstGeom>
        </p:spPr>
      </p:pic>
      <p:pic>
        <p:nvPicPr>
          <p:cNvPr id="169" name="Picture 168" descr="1194983908254897104switch_hp_nicolas_c_.svg.h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8600" y="5791200"/>
            <a:ext cx="825500" cy="317500"/>
          </a:xfrm>
          <a:prstGeom prst="rect">
            <a:avLst/>
          </a:prstGeom>
        </p:spPr>
      </p:pic>
      <p:pic>
        <p:nvPicPr>
          <p:cNvPr id="170" name="Picture 169" descr="1194983908254897104switch_hp_nicolas_c_.svg.h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5786315"/>
            <a:ext cx="838200" cy="322385"/>
          </a:xfrm>
          <a:prstGeom prst="rect">
            <a:avLst/>
          </a:prstGeom>
        </p:spPr>
      </p:pic>
      <p:pic>
        <p:nvPicPr>
          <p:cNvPr id="171" name="Picture 15" descr="serve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85785" y="4114801"/>
            <a:ext cx="181429" cy="237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2" name="TextBox 171"/>
          <p:cNvSpPr txBox="1"/>
          <p:nvPr/>
        </p:nvSpPr>
        <p:spPr>
          <a:xfrm>
            <a:off x="2222500" y="3914001"/>
            <a:ext cx="609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VM4</a:t>
            </a:r>
            <a:endParaRPr lang="en-US" sz="105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73" name="Picture 172" descr="1194983908254897104switch_hp_nicolas_c_.svg.h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6400" y="5763399"/>
            <a:ext cx="444500" cy="150918"/>
          </a:xfrm>
          <a:prstGeom prst="rect">
            <a:avLst/>
          </a:prstGeom>
        </p:spPr>
      </p:pic>
      <p:pic>
        <p:nvPicPr>
          <p:cNvPr id="174" name="Picture 15" descr="serve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87285" y="5534800"/>
            <a:ext cx="181429" cy="237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5" name="TextBox 174"/>
          <p:cNvSpPr txBox="1"/>
          <p:nvPr/>
        </p:nvSpPr>
        <p:spPr>
          <a:xfrm>
            <a:off x="1524000" y="5334000"/>
            <a:ext cx="520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VM1</a:t>
            </a:r>
            <a:endParaRPr lang="en-US" sz="105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76" name="Picture 15" descr="serve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68285" y="5534800"/>
            <a:ext cx="181429" cy="237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7" name="TextBox 176"/>
          <p:cNvSpPr txBox="1"/>
          <p:nvPr/>
        </p:nvSpPr>
        <p:spPr>
          <a:xfrm>
            <a:off x="1905000" y="5334000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VM5</a:t>
            </a:r>
            <a:endParaRPr lang="en-US" sz="105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78" name="Picture 177" descr="1194983908254897104switch_hp_nicolas_c_.svg.h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66000" y="4927684"/>
            <a:ext cx="444500" cy="150918"/>
          </a:xfrm>
          <a:prstGeom prst="rect">
            <a:avLst/>
          </a:prstGeom>
        </p:spPr>
      </p:pic>
      <p:pic>
        <p:nvPicPr>
          <p:cNvPr id="179" name="Picture 15" descr="serve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76885" y="4699085"/>
            <a:ext cx="181429" cy="237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0" name="TextBox 179"/>
          <p:cNvSpPr txBox="1"/>
          <p:nvPr/>
        </p:nvSpPr>
        <p:spPr>
          <a:xfrm>
            <a:off x="7213600" y="4498285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VM8</a:t>
            </a:r>
            <a:endParaRPr lang="en-US" sz="105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1" name="Picture 180" descr="1194983908254897104switch_hp_nicolas_c_.svg.h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7700" y="6068199"/>
            <a:ext cx="444500" cy="150918"/>
          </a:xfrm>
          <a:prstGeom prst="rect">
            <a:avLst/>
          </a:prstGeom>
        </p:spPr>
      </p:pic>
      <p:pic>
        <p:nvPicPr>
          <p:cNvPr id="182" name="Picture 15" descr="serve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38585" y="5839600"/>
            <a:ext cx="181429" cy="237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3" name="TextBox 182"/>
          <p:cNvSpPr txBox="1"/>
          <p:nvPr/>
        </p:nvSpPr>
        <p:spPr>
          <a:xfrm>
            <a:off x="5575300" y="5638800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VM3</a:t>
            </a:r>
            <a:endParaRPr lang="en-US" sz="105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4" name="Straight Connector 183"/>
          <p:cNvCxnSpPr>
            <a:stCxn id="169" idx="3"/>
            <a:endCxn id="152" idx="1"/>
          </p:cNvCxnSpPr>
          <p:nvPr/>
        </p:nvCxnSpPr>
        <p:spPr>
          <a:xfrm>
            <a:off x="4864100" y="5949950"/>
            <a:ext cx="558800" cy="3608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1663700" y="4851484"/>
            <a:ext cx="635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HOST1</a:t>
            </a:r>
            <a:endParaRPr lang="en-US" sz="105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295400" y="6296799"/>
            <a:ext cx="635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HOST2</a:t>
            </a:r>
            <a:endParaRPr lang="en-US" sz="105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7289800" y="5537284"/>
            <a:ext cx="635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HOST3</a:t>
            </a:r>
            <a:endParaRPr lang="en-US" sz="105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5321300" y="6527884"/>
            <a:ext cx="635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HOST4</a:t>
            </a:r>
            <a:endParaRPr lang="en-US" sz="105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9" name="Straight Connector 188"/>
          <p:cNvCxnSpPr>
            <a:stCxn id="168" idx="3"/>
          </p:cNvCxnSpPr>
          <p:nvPr/>
        </p:nvCxnSpPr>
        <p:spPr>
          <a:xfrm flipV="1">
            <a:off x="6616700" y="5105400"/>
            <a:ext cx="546100" cy="63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0" name="Picture 15" descr="serve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19600" y="3953564"/>
            <a:ext cx="181429" cy="237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1" name="Picture 15" descr="serve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95371" y="4105964"/>
            <a:ext cx="181429" cy="237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2" name="TextBox 191"/>
          <p:cNvSpPr txBox="1"/>
          <p:nvPr/>
        </p:nvSpPr>
        <p:spPr>
          <a:xfrm>
            <a:off x="3810000" y="4495800"/>
            <a:ext cx="635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HOST5</a:t>
            </a:r>
            <a:endParaRPr lang="en-US" sz="105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200400" y="3805535"/>
            <a:ext cx="100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Network Controller</a:t>
            </a:r>
            <a:endParaRPr lang="en-US" sz="12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105400" y="392790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OpenNebula</a:t>
            </a:r>
            <a:endParaRPr lang="en-US" sz="1200" b="1" dirty="0" smtClea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Cloud Controller</a:t>
            </a:r>
            <a:endParaRPr lang="en-US" sz="12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5" name="Straight Arrow Connector 194"/>
          <p:cNvCxnSpPr>
            <a:stCxn id="193" idx="3"/>
            <a:endCxn id="190" idx="0"/>
          </p:cNvCxnSpPr>
          <p:nvPr/>
        </p:nvCxnSpPr>
        <p:spPr>
          <a:xfrm flipV="1">
            <a:off x="4203700" y="3953564"/>
            <a:ext cx="306615" cy="828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94" idx="1"/>
            <a:endCxn id="191" idx="0"/>
          </p:cNvCxnSpPr>
          <p:nvPr/>
        </p:nvCxnSpPr>
        <p:spPr>
          <a:xfrm rot="10800000">
            <a:off x="4786086" y="4105965"/>
            <a:ext cx="319314" cy="5277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2603500" y="6248400"/>
            <a:ext cx="825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SWITCH 1</a:t>
            </a:r>
            <a:endParaRPr lang="en-US" sz="105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3886200" y="6248400"/>
            <a:ext cx="825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SWITCH 4</a:t>
            </a:r>
            <a:endParaRPr lang="en-US" sz="105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2679700" y="5334000"/>
            <a:ext cx="825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SWITCH 2</a:t>
            </a:r>
            <a:endParaRPr lang="en-US" sz="105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3886200" y="5334000"/>
            <a:ext cx="825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SWITCH 3</a:t>
            </a:r>
            <a:endParaRPr lang="en-US" sz="105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5867400" y="5334000"/>
            <a:ext cx="825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SWITCH 5</a:t>
            </a:r>
            <a:endParaRPr lang="en-US" sz="105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2" name="Straight Connector 201"/>
          <p:cNvCxnSpPr>
            <a:stCxn id="158" idx="0"/>
          </p:cNvCxnSpPr>
          <p:nvPr/>
        </p:nvCxnSpPr>
        <p:spPr>
          <a:xfrm rot="5400000" flipH="1" flipV="1">
            <a:off x="4359275" y="4664075"/>
            <a:ext cx="381000" cy="1968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" name="Picture 4" descr="openflow-newlogo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86112" y="3581400"/>
            <a:ext cx="1209675" cy="2571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pic>
        <p:nvPicPr>
          <p:cNvPr id="212" name="Picture 5" descr="opennebula_log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56200" y="3962400"/>
            <a:ext cx="1168400" cy="2095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64928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Driven by experiments and simulations</a:t>
            </a:r>
          </a:p>
          <a:p>
            <a:r>
              <a:rPr lang="en-US" dirty="0" smtClean="0"/>
              <a:t>Topology:  Canonical 3-tier tree</a:t>
            </a:r>
          </a:p>
          <a:p>
            <a:r>
              <a:rPr lang="en-US" dirty="0" smtClean="0"/>
              <a:t>Size (largest): 270K VMs, 1000 ToR switches, 30K hosts</a:t>
            </a:r>
          </a:p>
          <a:p>
            <a:r>
              <a:rPr lang="en-US" dirty="0" smtClean="0"/>
              <a:t>Default placement scheme: striping</a:t>
            </a:r>
          </a:p>
          <a:p>
            <a:r>
              <a:rPr lang="en-US" dirty="0" smtClean="0"/>
              <a:t>Workloads</a:t>
            </a:r>
          </a:p>
          <a:p>
            <a:pPr lvl="1"/>
            <a:r>
              <a:rPr lang="en-US" dirty="0" smtClean="0"/>
              <a:t>Interactive N-tier application (e.g. SharePoint/Exchange)</a:t>
            </a:r>
          </a:p>
          <a:p>
            <a:pPr lvl="1"/>
            <a:r>
              <a:rPr lang="en-US" dirty="0" smtClean="0"/>
              <a:t>Batch cluster application (e.g. </a:t>
            </a:r>
            <a:r>
              <a:rPr lang="en-US" dirty="0" err="1" smtClean="0"/>
              <a:t>Hadoop</a:t>
            </a:r>
            <a:r>
              <a:rPr lang="en-US" dirty="0" smtClean="0"/>
              <a:t> job)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6767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 to compute virtual networks?</a:t>
            </a:r>
          </a:p>
          <a:p>
            <a:pPr lvl="1"/>
            <a:r>
              <a:rPr lang="en-US" dirty="0" smtClean="0"/>
              <a:t>120s for largest data center (worst case)</a:t>
            </a:r>
          </a:p>
          <a:p>
            <a:r>
              <a:rPr lang="en-US" dirty="0" smtClean="0"/>
              <a:t>Speed to recover from host failure?</a:t>
            </a:r>
          </a:p>
          <a:p>
            <a:pPr lvl="1"/>
            <a:r>
              <a:rPr lang="en-US" dirty="0" smtClean="0"/>
              <a:t>0.2s (with optimizations)</a:t>
            </a:r>
          </a:p>
          <a:p>
            <a:r>
              <a:rPr lang="en-US" dirty="0" smtClean="0"/>
              <a:t>Speed to recover from link/device failure?</a:t>
            </a:r>
          </a:p>
          <a:p>
            <a:pPr lvl="1"/>
            <a:r>
              <a:rPr lang="en-US" dirty="0" smtClean="0"/>
              <a:t>2-10s for link failures (0.2s with optimizations)</a:t>
            </a:r>
          </a:p>
          <a:p>
            <a:pPr lvl="1"/>
            <a:r>
              <a:rPr lang="en-US" dirty="0" smtClean="0"/>
              <a:t>Device is an order of magnitude more</a:t>
            </a:r>
          </a:p>
        </p:txBody>
      </p:sp>
    </p:spTree>
    <p:custDataLst>
      <p:tags r:id="rId1"/>
    </p:custDataLst>
  </p:cSld>
  <p:clrMapOvr>
    <a:masterClrMapping/>
  </p:clrMapOvr>
  <p:transition advTm="8179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State Optimizations?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Optimizations allow support of 3X more VNs</a:t>
            </a:r>
          </a:p>
          <a:p>
            <a:pPr lvl="1"/>
            <a:r>
              <a:rPr lang="en-US" sz="2400" dirty="0" smtClean="0"/>
              <a:t>Most savings at the core</a:t>
            </a:r>
          </a:p>
          <a:p>
            <a:r>
              <a:rPr lang="en-US" sz="2800" dirty="0" smtClean="0"/>
              <a:t>VM placement allows even better scaling</a:t>
            </a:r>
          </a:p>
          <a:p>
            <a:pPr lvl="1"/>
            <a:r>
              <a:rPr lang="en-US" sz="2400" dirty="0" smtClean="0"/>
              <a:t>Applications supported: 4X</a:t>
            </a:r>
          </a:p>
          <a:p>
            <a:pPr lvl="1"/>
            <a:endParaRPr lang="en-US" sz="24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3606800"/>
          <a:ext cx="7315200" cy="2565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838200"/>
                <a:gridCol w="762000"/>
                <a:gridCol w="1447800"/>
                <a:gridCol w="838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Virtual</a:t>
                      </a: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switch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Aggregation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of Apps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r>
                        <a:rPr lang="en-US" baseline="0" dirty="0" smtClean="0"/>
                        <a:t> Placement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235K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1068K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r>
                        <a:rPr lang="en-US" baseline="0" dirty="0" smtClean="0"/>
                        <a:t> placement + </a:t>
                      </a:r>
                    </a:p>
                    <a:p>
                      <a:r>
                        <a:rPr lang="en-US" baseline="0" dirty="0" smtClean="0"/>
                        <a:t>Optimizations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12.2K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Placement</a:t>
                      </a:r>
                      <a:r>
                        <a:rPr lang="en-US" baseline="0" dirty="0" smtClean="0"/>
                        <a:t> Heuristic + </a:t>
                      </a:r>
                    </a:p>
                    <a:p>
                      <a:r>
                        <a:rPr lang="en-US" baseline="0" dirty="0" smtClean="0"/>
                        <a:t>Optimizations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15.9K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 rot="2326809">
            <a:off x="7662906" y="4137118"/>
            <a:ext cx="609600" cy="8382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 rot="5900840">
            <a:off x="7774108" y="5124913"/>
            <a:ext cx="609600" cy="8382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6190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of Optimizers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many more virtual networks are permitted?</a:t>
            </a:r>
            <a:endParaRPr lang="en-US" sz="28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228600" y="2286000"/>
          <a:ext cx="8077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Left Brace 5"/>
          <p:cNvSpPr/>
          <p:nvPr/>
        </p:nvSpPr>
        <p:spPr>
          <a:xfrm>
            <a:off x="6019800" y="2514600"/>
            <a:ext cx="381000" cy="838200"/>
          </a:xfrm>
          <a:prstGeom prst="lef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2514600"/>
            <a:ext cx="3123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79646">
                    <a:lumMod val="75000"/>
                  </a:srgbClr>
                </a:solidFill>
              </a:rPr>
              <a:t>Allows applications with more </a:t>
            </a:r>
          </a:p>
          <a:p>
            <a:r>
              <a:rPr lang="en-US" b="1" dirty="0" smtClean="0">
                <a:solidFill>
                  <a:srgbClr val="F79646">
                    <a:lumMod val="75000"/>
                  </a:srgbClr>
                </a:solidFill>
              </a:rPr>
              <a:t>Bandwidth requirements</a:t>
            </a:r>
          </a:p>
          <a:p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of Optimizers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performance implications?</a:t>
            </a:r>
          </a:p>
          <a:p>
            <a:pPr lvl="1"/>
            <a:r>
              <a:rPr lang="en-US" dirty="0" smtClean="0"/>
              <a:t>Path lengths under different placement schemes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143000" y="2743200"/>
          <a:ext cx="6477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Efficiency of Optimizers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network state is saved?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57200" y="2209800"/>
          <a:ext cx="76200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CloudNaaS</a:t>
            </a:r>
            <a:r>
              <a:rPr lang="en-US" dirty="0" smtClean="0"/>
              <a:t> allows enterprises to enforce network policies</a:t>
            </a:r>
          </a:p>
          <a:p>
            <a:pPr lvl="1"/>
            <a:r>
              <a:rPr lang="en-US" dirty="0" smtClean="0"/>
              <a:t>Recreate data-plane in the cloud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Showed effectiveness and robustness</a:t>
            </a:r>
          </a:p>
          <a:p>
            <a:pPr lvl="1"/>
            <a:r>
              <a:rPr lang="en-US" dirty="0" smtClean="0"/>
              <a:t>Increases cloud’s capacity by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4X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Low overhead </a:t>
            </a:r>
            <a:r>
              <a:rPr lang="en-US" dirty="0" smtClean="0"/>
              <a:t>for creation or deletion of virtual nets</a:t>
            </a:r>
          </a:p>
          <a:p>
            <a:pPr lvl="1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Tm="50232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Concerns with cloud computing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Data privacy</a:t>
            </a:r>
          </a:p>
          <a:p>
            <a:pPr lvl="1"/>
            <a:r>
              <a:rPr lang="en-US" dirty="0" smtClean="0"/>
              <a:t>National Privacy Laws</a:t>
            </a:r>
          </a:p>
          <a:p>
            <a:pPr lvl="1"/>
            <a:r>
              <a:rPr lang="en-US" dirty="0" smtClean="0"/>
              <a:t>Industry-specific privacy laws (e.g., Health Care)</a:t>
            </a:r>
          </a:p>
          <a:p>
            <a:r>
              <a:rPr lang="en-US" dirty="0" smtClean="0"/>
              <a:t>SLA Requirements </a:t>
            </a:r>
          </a:p>
          <a:p>
            <a:pPr lvl="1"/>
            <a:r>
              <a:rPr lang="en-US" dirty="0" smtClean="0"/>
              <a:t>Application response time</a:t>
            </a:r>
          </a:p>
          <a:p>
            <a:pPr lvl="1"/>
            <a:r>
              <a:rPr lang="en-US" dirty="0" smtClean="0"/>
              <a:t>Availability</a:t>
            </a:r>
          </a:p>
          <a:p>
            <a:endParaRPr lang="en-US" dirty="0" smtClean="0"/>
          </a:p>
          <a:p>
            <a:pPr lvl="1"/>
            <a:endParaRPr lang="en-US" sz="2900" dirty="0" smtClean="0">
              <a:solidFill>
                <a:schemeClr val="tx1"/>
              </a:solidFill>
            </a:endParaRPr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advTm="45265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Hybrid Cloud Architectures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22" name="Group 79"/>
          <p:cNvGrpSpPr/>
          <p:nvPr/>
        </p:nvGrpSpPr>
        <p:grpSpPr>
          <a:xfrm>
            <a:off x="0" y="-4157574"/>
            <a:ext cx="4724404" cy="10177374"/>
            <a:chOff x="5083175" y="-2044923"/>
            <a:chExt cx="3832225" cy="8422655"/>
          </a:xfrm>
        </p:grpSpPr>
        <p:grpSp>
          <p:nvGrpSpPr>
            <p:cNvPr id="123" name="Group 55"/>
            <p:cNvGrpSpPr>
              <a:grpSpLocks/>
            </p:cNvGrpSpPr>
            <p:nvPr/>
          </p:nvGrpSpPr>
          <p:grpSpPr bwMode="auto">
            <a:xfrm>
              <a:off x="5638800" y="-2044923"/>
              <a:ext cx="241300" cy="96"/>
              <a:chOff x="1770" y="2952"/>
              <a:chExt cx="126" cy="96"/>
            </a:xfrm>
          </p:grpSpPr>
          <p:sp>
            <p:nvSpPr>
              <p:cNvPr id="158" name="Line 56"/>
              <p:cNvSpPr>
                <a:spLocks noChangeShapeType="1"/>
              </p:cNvSpPr>
              <p:nvPr/>
            </p:nvSpPr>
            <p:spPr bwMode="auto">
              <a:xfrm>
                <a:off x="1770" y="3000"/>
                <a:ext cx="126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57"/>
              <p:cNvSpPr>
                <a:spLocks noChangeShapeType="1"/>
              </p:cNvSpPr>
              <p:nvPr/>
            </p:nvSpPr>
            <p:spPr bwMode="auto">
              <a:xfrm>
                <a:off x="1896" y="2952"/>
                <a:ext cx="0" cy="9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4" name="Text Box 59"/>
            <p:cNvSpPr txBox="1">
              <a:spLocks noChangeArrowheads="1"/>
            </p:cNvSpPr>
            <p:nvPr/>
          </p:nvSpPr>
          <p:spPr bwMode="auto">
            <a:xfrm>
              <a:off x="5943600" y="3749675"/>
              <a:ext cx="958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TW" sz="1800">
                  <a:ea typeface="新細明體" charset="-120"/>
                </a:rPr>
                <a:t>an ACL</a:t>
              </a:r>
              <a:r>
                <a:rPr lang="en-US" altLang="zh-TW" sz="1400">
                  <a:ea typeface="新細明體" charset="-120"/>
                </a:rPr>
                <a:t> </a:t>
              </a:r>
            </a:p>
          </p:txBody>
        </p:sp>
        <p:sp>
          <p:nvSpPr>
            <p:cNvPr id="125" name="Cloud"/>
            <p:cNvSpPr>
              <a:spLocks noChangeAspect="1" noEditPoints="1" noChangeArrowheads="1"/>
            </p:cNvSpPr>
            <p:nvPr/>
          </p:nvSpPr>
          <p:spPr bwMode="auto">
            <a:xfrm>
              <a:off x="5083175" y="2647950"/>
              <a:ext cx="3832225" cy="1754188"/>
            </a:xfrm>
            <a:custGeom>
              <a:avLst/>
              <a:gdLst>
                <a:gd name="T0" fmla="*/ 12764 w 21600"/>
                <a:gd name="T1" fmla="*/ 1562100 h 21600"/>
                <a:gd name="T2" fmla="*/ 2057400 w 21600"/>
                <a:gd name="T3" fmla="*/ 3120873 h 21600"/>
                <a:gd name="T4" fmla="*/ 4111371 w 21600"/>
                <a:gd name="T5" fmla="*/ 1562100 h 21600"/>
                <a:gd name="T6" fmla="*/ 2057400 w 21600"/>
                <a:gd name="T7" fmla="*/ 17862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E9D3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spcBef>
                  <a:spcPct val="0"/>
                </a:spcBef>
                <a:defRPr/>
              </a:pPr>
              <a:endParaRPr lang="en-US" sz="1800">
                <a:latin typeface="Arial" charset="0"/>
                <a:ea typeface="+mn-ea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5437188" y="4741863"/>
              <a:ext cx="3155950" cy="14874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</a:pPr>
              <a:endParaRPr lang="en-US" sz="18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127" name="TextBox 64"/>
            <p:cNvSpPr txBox="1">
              <a:spLocks noChangeArrowheads="1"/>
            </p:cNvSpPr>
            <p:nvPr/>
          </p:nvSpPr>
          <p:spPr bwMode="auto">
            <a:xfrm>
              <a:off x="6504800" y="5796707"/>
              <a:ext cx="1428750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600" b="1" i="1" u="sng" dirty="0">
                  <a:latin typeface="Calibri" pitchFamily="34" charset="0"/>
                </a:rPr>
                <a:t>Local Data Center</a:t>
              </a:r>
            </a:p>
          </p:txBody>
        </p:sp>
        <p:sp>
          <p:nvSpPr>
            <p:cNvPr id="128" name="TextBox 65"/>
            <p:cNvSpPr txBox="1">
              <a:spLocks noChangeArrowheads="1"/>
            </p:cNvSpPr>
            <p:nvPr/>
          </p:nvSpPr>
          <p:spPr bwMode="auto">
            <a:xfrm>
              <a:off x="7840663" y="2816225"/>
              <a:ext cx="9017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i="1" u="sng">
                  <a:latin typeface="Calibri" pitchFamily="34" charset="0"/>
                </a:rPr>
                <a:t>Cloud</a:t>
              </a:r>
            </a:p>
          </p:txBody>
        </p:sp>
        <p:grpSp>
          <p:nvGrpSpPr>
            <p:cNvPr id="129" name="Group 43"/>
            <p:cNvGrpSpPr>
              <a:grpSpLocks/>
            </p:cNvGrpSpPr>
            <p:nvPr/>
          </p:nvGrpSpPr>
          <p:grpSpPr bwMode="auto">
            <a:xfrm>
              <a:off x="5353050" y="2952750"/>
              <a:ext cx="3014663" cy="2857500"/>
              <a:chOff x="3338" y="912"/>
              <a:chExt cx="1899" cy="1800"/>
            </a:xfrm>
          </p:grpSpPr>
          <p:sp>
            <p:nvSpPr>
              <p:cNvPr id="130" name="AutoShape 44"/>
              <p:cNvSpPr>
                <a:spLocks noChangeArrowheads="1"/>
              </p:cNvSpPr>
              <p:nvPr/>
            </p:nvSpPr>
            <p:spPr bwMode="auto">
              <a:xfrm>
                <a:off x="4464" y="2112"/>
                <a:ext cx="573" cy="600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kumimoji="1" lang="en-US" sz="1600" baseline="-25000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31" name="AutoShape 208"/>
              <p:cNvSpPr>
                <a:spLocks noChangeArrowheads="1"/>
              </p:cNvSpPr>
              <p:nvPr/>
            </p:nvSpPr>
            <p:spPr bwMode="auto">
              <a:xfrm>
                <a:off x="3648" y="2400"/>
                <a:ext cx="672" cy="28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1800">
                  <a:ea typeface="新細明體" charset="-120"/>
                </a:endParaRPr>
              </a:p>
            </p:txBody>
          </p:sp>
          <p:sp>
            <p:nvSpPr>
              <p:cNvPr id="132" name="AutoShape 208"/>
              <p:cNvSpPr>
                <a:spLocks noChangeArrowheads="1"/>
              </p:cNvSpPr>
              <p:nvPr/>
            </p:nvSpPr>
            <p:spPr bwMode="auto">
              <a:xfrm>
                <a:off x="4608" y="1056"/>
                <a:ext cx="576" cy="432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1800">
                  <a:ea typeface="新細明體" charset="-120"/>
                </a:endParaRPr>
              </a:p>
            </p:txBody>
          </p:sp>
          <p:sp>
            <p:nvSpPr>
              <p:cNvPr id="133" name="AutoShape 208"/>
              <p:cNvSpPr>
                <a:spLocks noChangeArrowheads="1"/>
              </p:cNvSpPr>
              <p:nvPr/>
            </p:nvSpPr>
            <p:spPr bwMode="auto">
              <a:xfrm>
                <a:off x="3504" y="912"/>
                <a:ext cx="960" cy="384"/>
              </a:xfrm>
              <a:prstGeom prst="roundRect">
                <a:avLst>
                  <a:gd name="adj" fmla="val 16667"/>
                </a:avLst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1800">
                  <a:ea typeface="新細明體" charset="-120"/>
                </a:endParaRPr>
              </a:p>
            </p:txBody>
          </p:sp>
          <p:sp>
            <p:nvSpPr>
              <p:cNvPr id="134" name="Line 87"/>
              <p:cNvSpPr>
                <a:spLocks noChangeShapeType="1"/>
              </p:cNvSpPr>
              <p:nvPr/>
            </p:nvSpPr>
            <p:spPr bwMode="auto">
              <a:xfrm flipV="1">
                <a:off x="3817" y="1255"/>
                <a:ext cx="0" cy="28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TextBox 59"/>
              <p:cNvSpPr txBox="1">
                <a:spLocks noChangeArrowheads="1"/>
              </p:cNvSpPr>
              <p:nvPr/>
            </p:nvSpPr>
            <p:spPr bwMode="auto">
              <a:xfrm>
                <a:off x="4053" y="1005"/>
                <a:ext cx="426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ts val="1600"/>
                  </a:lnSpc>
                  <a:spcBef>
                    <a:spcPct val="0"/>
                  </a:spcBef>
                </a:pPr>
                <a:r>
                  <a:rPr lang="en-US" sz="1600" dirty="0">
                    <a:latin typeface="Calibri" pitchFamily="34" charset="0"/>
                  </a:rPr>
                  <a:t>back-end</a:t>
                </a:r>
              </a:p>
            </p:txBody>
          </p:sp>
          <p:sp>
            <p:nvSpPr>
              <p:cNvPr id="136" name="TextBox 59"/>
              <p:cNvSpPr txBox="1">
                <a:spLocks noChangeArrowheads="1"/>
              </p:cNvSpPr>
              <p:nvPr/>
            </p:nvSpPr>
            <p:spPr bwMode="auto">
              <a:xfrm>
                <a:off x="4621" y="1326"/>
                <a:ext cx="616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ts val="1600"/>
                  </a:lnSpc>
                  <a:spcBef>
                    <a:spcPct val="0"/>
                  </a:spcBef>
                </a:pPr>
                <a:r>
                  <a:rPr lang="en-US" sz="1600" dirty="0">
                    <a:latin typeface="Calibri" pitchFamily="34" charset="0"/>
                  </a:rPr>
                  <a:t>frontend</a:t>
                </a:r>
              </a:p>
            </p:txBody>
          </p:sp>
          <p:grpSp>
            <p:nvGrpSpPr>
              <p:cNvPr id="137" name="Group 52"/>
              <p:cNvGrpSpPr>
                <a:grpSpLocks/>
              </p:cNvGrpSpPr>
              <p:nvPr/>
            </p:nvGrpSpPr>
            <p:grpSpPr bwMode="auto">
              <a:xfrm>
                <a:off x="3581" y="972"/>
                <a:ext cx="522" cy="301"/>
                <a:chOff x="1111" y="1056"/>
                <a:chExt cx="665" cy="528"/>
              </a:xfrm>
            </p:grpSpPr>
            <p:pic>
              <p:nvPicPr>
                <p:cNvPr id="153" name="Picture 51" descr="cluster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543" y="1104"/>
                  <a:ext cx="233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54" name="Picture 47" descr="cluster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111" y="1056"/>
                  <a:ext cx="233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55" name="Picture 49" descr="cluster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351" y="1056"/>
                  <a:ext cx="233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56" name="Picture 50" descr="cluster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447" y="1200"/>
                  <a:ext cx="233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57" name="Picture 48" descr="cluster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248" y="1200"/>
                  <a:ext cx="233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138" name="Picture 56" descr="server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669" y="1120"/>
                <a:ext cx="179" cy="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9" name="Picture 56" descr="server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878" y="1120"/>
                <a:ext cx="179" cy="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0" name="Line 90"/>
              <p:cNvSpPr>
                <a:spLocks noChangeShapeType="1"/>
              </p:cNvSpPr>
              <p:nvPr/>
            </p:nvSpPr>
            <p:spPr bwMode="auto">
              <a:xfrm flipH="1">
                <a:off x="4006" y="1362"/>
                <a:ext cx="615" cy="17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41" name="Picture 46" descr="router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580" y="1482"/>
                <a:ext cx="521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2" name="Text Box 95"/>
              <p:cNvSpPr txBox="1">
                <a:spLocks noChangeArrowheads="1"/>
              </p:cNvSpPr>
              <p:nvPr/>
            </p:nvSpPr>
            <p:spPr bwMode="auto">
              <a:xfrm>
                <a:off x="3338" y="1470"/>
                <a:ext cx="28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1200">
                  <a:latin typeface="Arial" charset="0"/>
                </a:endParaRPr>
              </a:p>
            </p:txBody>
          </p:sp>
          <p:pic>
            <p:nvPicPr>
              <p:cNvPr id="143" name="Picture 56" descr="server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732" y="2428"/>
                <a:ext cx="179" cy="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4" name="Picture 46" descr="router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580" y="2075"/>
                <a:ext cx="521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5" name="Line 101"/>
              <p:cNvSpPr>
                <a:spLocks noChangeShapeType="1"/>
              </p:cNvSpPr>
              <p:nvPr/>
            </p:nvSpPr>
            <p:spPr bwMode="auto">
              <a:xfrm flipV="1">
                <a:off x="3817" y="1615"/>
                <a:ext cx="0" cy="4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Line 100"/>
              <p:cNvSpPr>
                <a:spLocks noChangeShapeType="1"/>
              </p:cNvSpPr>
              <p:nvPr/>
            </p:nvSpPr>
            <p:spPr bwMode="auto">
              <a:xfrm flipH="1" flipV="1">
                <a:off x="3817" y="2218"/>
                <a:ext cx="0" cy="21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Text Box 102"/>
              <p:cNvSpPr txBox="1">
                <a:spLocks noChangeArrowheads="1"/>
              </p:cNvSpPr>
              <p:nvPr/>
            </p:nvSpPr>
            <p:spPr bwMode="auto">
              <a:xfrm>
                <a:off x="3343" y="2064"/>
                <a:ext cx="28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1200">
                  <a:latin typeface="Arial" charset="0"/>
                </a:endParaRPr>
              </a:p>
            </p:txBody>
          </p:sp>
          <p:sp>
            <p:nvSpPr>
              <p:cNvPr id="148" name="文字方塊 73"/>
              <p:cNvSpPr txBox="1">
                <a:spLocks noChangeArrowheads="1"/>
              </p:cNvSpPr>
              <p:nvPr/>
            </p:nvSpPr>
            <p:spPr bwMode="auto">
              <a:xfrm>
                <a:off x="3675" y="1860"/>
                <a:ext cx="75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TW" sz="1400">
                    <a:latin typeface="Arial" charset="0"/>
                    <a:ea typeface="新細明體" charset="-120"/>
                  </a:rPr>
                  <a:t>Internet</a:t>
                </a:r>
                <a:endParaRPr lang="zh-TW" altLang="en-US" sz="1400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49" name="Text Box 93"/>
              <p:cNvSpPr txBox="1">
                <a:spLocks noChangeArrowheads="1"/>
              </p:cNvSpPr>
              <p:nvPr/>
            </p:nvSpPr>
            <p:spPr bwMode="auto">
              <a:xfrm>
                <a:off x="4479" y="2382"/>
                <a:ext cx="675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65000"/>
                  </a:lnSpc>
                </a:pPr>
                <a:r>
                  <a:rPr lang="en-US" sz="1600" dirty="0" smtClean="0">
                    <a:latin typeface="Calibri" pitchFamily="34" charset="0"/>
                  </a:rPr>
                  <a:t>back-end</a:t>
                </a:r>
              </a:p>
              <a:p>
                <a:pPr>
                  <a:lnSpc>
                    <a:spcPct val="65000"/>
                  </a:lnSpc>
                </a:pPr>
                <a:r>
                  <a:rPr lang="en-US" sz="1600" dirty="0" smtClean="0">
                    <a:latin typeface="Calibri" pitchFamily="34" charset="0"/>
                  </a:rPr>
                  <a:t>(sensitive</a:t>
                </a:r>
              </a:p>
              <a:p>
                <a:pPr>
                  <a:lnSpc>
                    <a:spcPct val="65000"/>
                  </a:lnSpc>
                </a:pPr>
                <a:r>
                  <a:rPr lang="en-US" sz="1600" dirty="0" smtClean="0">
                    <a:latin typeface="Calibri" pitchFamily="34" charset="0"/>
                  </a:rPr>
                  <a:t>databases)</a:t>
                </a:r>
                <a:endParaRPr lang="en-US" sz="1600" dirty="0">
                  <a:latin typeface="Calibri" pitchFamily="34" charset="0"/>
                </a:endParaRPr>
              </a:p>
            </p:txBody>
          </p:sp>
          <p:pic>
            <p:nvPicPr>
              <p:cNvPr id="150" name="Picture 91" descr="MCj04348450000[1]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534" y="2155"/>
                <a:ext cx="285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1" name="Line 100"/>
              <p:cNvSpPr>
                <a:spLocks noChangeShapeType="1"/>
              </p:cNvSpPr>
              <p:nvPr/>
            </p:nvSpPr>
            <p:spPr bwMode="auto">
              <a:xfrm>
                <a:off x="4053" y="2146"/>
                <a:ext cx="521" cy="10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TextBox 59"/>
              <p:cNvSpPr txBox="1">
                <a:spLocks noChangeArrowheads="1"/>
              </p:cNvSpPr>
              <p:nvPr/>
            </p:nvSpPr>
            <p:spPr bwMode="auto">
              <a:xfrm>
                <a:off x="3911" y="2396"/>
                <a:ext cx="425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ts val="1600"/>
                  </a:lnSpc>
                  <a:spcBef>
                    <a:spcPct val="0"/>
                  </a:spcBef>
                </a:pPr>
                <a:r>
                  <a:rPr lang="en-US" sz="1600" dirty="0">
                    <a:latin typeface="Calibri" pitchFamily="34" charset="0"/>
                  </a:rPr>
                  <a:t>front-</a:t>
                </a:r>
                <a:br>
                  <a:rPr lang="en-US" sz="1600" dirty="0">
                    <a:latin typeface="Calibri" pitchFamily="34" charset="0"/>
                  </a:rPr>
                </a:br>
                <a:r>
                  <a:rPr lang="en-US" sz="1600" dirty="0">
                    <a:latin typeface="Calibri" pitchFamily="34" charset="0"/>
                  </a:rPr>
                  <a:t>end</a:t>
                </a:r>
              </a:p>
            </p:txBody>
          </p:sp>
        </p:grpSp>
      </p:grpSp>
      <p:sp>
        <p:nvSpPr>
          <p:cNvPr id="160" name="Rectangle 159"/>
          <p:cNvSpPr/>
          <p:nvPr/>
        </p:nvSpPr>
        <p:spPr>
          <a:xfrm>
            <a:off x="4724400" y="1066800"/>
            <a:ext cx="4572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“</a:t>
            </a:r>
            <a:r>
              <a:rPr lang="en-US" sz="2000" dirty="0" smtClean="0"/>
              <a:t>And there are some things they might not want to put in the cloud for security and reliability reasons….So, you've got </a:t>
            </a:r>
          </a:p>
          <a:p>
            <a:r>
              <a:rPr lang="en-US" sz="2000" dirty="0" smtClean="0"/>
              <a:t>to have these kinds of hybrid solutions.”</a:t>
            </a:r>
          </a:p>
          <a:p>
            <a:pPr lvl="1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Steve Ballmer, Microsoft CEO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4572000" y="2971800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“We think it's a combination of putting applications in your own data center, and then use the cloud to take out peaks, or you could put specific things in the cloud.”</a:t>
            </a:r>
          </a:p>
          <a:p>
            <a:pPr lvl="1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Joe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Tucci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EMC CEO </a:t>
            </a:r>
            <a:endParaRPr lang="en-US" sz="2000" dirty="0"/>
          </a:p>
        </p:txBody>
      </p:sp>
      <p:sp>
        <p:nvSpPr>
          <p:cNvPr id="162" name="Rectangle 161"/>
          <p:cNvSpPr/>
          <p:nvPr/>
        </p:nvSpPr>
        <p:spPr>
          <a:xfrm>
            <a:off x="4572000" y="50292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“Virtually every enterprise will adopt a hybrid format”</a:t>
            </a:r>
          </a:p>
          <a:p>
            <a:pPr lvl="1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Russ Daniels, CTO of cloud computing, HP</a:t>
            </a: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advTm="5606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029700" cy="762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: Planning hybrid cloud layouts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610600" cy="52578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Cost savings,  Application response times, Bandwidth costs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Scale and complexity of enterprises applications</a:t>
            </a:r>
          </a:p>
          <a:p>
            <a:pPr marL="914400" lvl="1" indent="-457200">
              <a:buNone/>
            </a:pPr>
            <a:endParaRPr lang="en-US" sz="2400" dirty="0" smtClean="0"/>
          </a:p>
          <a:p>
            <a:pPr marL="914400" lvl="1" indent="-457200">
              <a:buNone/>
            </a:pPr>
            <a:r>
              <a:rPr lang="en-US" sz="2400" dirty="0" smtClean="0"/>
              <a:t>	</a:t>
            </a:r>
          </a:p>
        </p:txBody>
      </p:sp>
      <p:grpSp>
        <p:nvGrpSpPr>
          <p:cNvPr id="97" name="Group 55"/>
          <p:cNvGrpSpPr>
            <a:grpSpLocks/>
          </p:cNvGrpSpPr>
          <p:nvPr/>
        </p:nvGrpSpPr>
        <p:grpSpPr bwMode="auto">
          <a:xfrm rot="16200000">
            <a:off x="-4990482" y="3821859"/>
            <a:ext cx="280987" cy="96"/>
            <a:chOff x="1770" y="2952"/>
            <a:chExt cx="126" cy="96"/>
          </a:xfrm>
        </p:grpSpPr>
        <p:sp>
          <p:nvSpPr>
            <p:cNvPr id="144" name="Line 56"/>
            <p:cNvSpPr>
              <a:spLocks noChangeShapeType="1"/>
            </p:cNvSpPr>
            <p:nvPr/>
          </p:nvSpPr>
          <p:spPr bwMode="auto">
            <a:xfrm>
              <a:off x="1770" y="3000"/>
              <a:ext cx="12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57"/>
            <p:cNvSpPr>
              <a:spLocks noChangeShapeType="1"/>
            </p:cNvSpPr>
            <p:nvPr/>
          </p:nvSpPr>
          <p:spPr bwMode="auto">
            <a:xfrm>
              <a:off x="1896" y="2952"/>
              <a:ext cx="0" cy="9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" name="Group 55"/>
          <p:cNvGrpSpPr>
            <a:grpSpLocks/>
          </p:cNvGrpSpPr>
          <p:nvPr/>
        </p:nvGrpSpPr>
        <p:grpSpPr bwMode="auto">
          <a:xfrm>
            <a:off x="5638800" y="-2044923"/>
            <a:ext cx="241300" cy="96"/>
            <a:chOff x="1770" y="2952"/>
            <a:chExt cx="126" cy="96"/>
          </a:xfrm>
        </p:grpSpPr>
        <p:sp>
          <p:nvSpPr>
            <p:cNvPr id="142" name="Line 56"/>
            <p:cNvSpPr>
              <a:spLocks noChangeShapeType="1"/>
            </p:cNvSpPr>
            <p:nvPr/>
          </p:nvSpPr>
          <p:spPr bwMode="auto">
            <a:xfrm>
              <a:off x="1770" y="3000"/>
              <a:ext cx="12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57"/>
            <p:cNvSpPr>
              <a:spLocks noChangeShapeType="1"/>
            </p:cNvSpPr>
            <p:nvPr/>
          </p:nvSpPr>
          <p:spPr bwMode="auto">
            <a:xfrm>
              <a:off x="1896" y="2952"/>
              <a:ext cx="0" cy="9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304800" y="2647950"/>
            <a:ext cx="8610600" cy="3600450"/>
            <a:chOff x="304800" y="2647950"/>
            <a:chExt cx="8610600" cy="3600450"/>
          </a:xfrm>
        </p:grpSpPr>
        <p:sp>
          <p:nvSpPr>
            <p:cNvPr id="75" name="Rectangle 58"/>
            <p:cNvSpPr>
              <a:spLocks noChangeArrowheads="1"/>
            </p:cNvSpPr>
            <p:nvPr/>
          </p:nvSpPr>
          <p:spPr bwMode="auto">
            <a:xfrm>
              <a:off x="4648200" y="3733800"/>
              <a:ext cx="3429000" cy="106680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ea typeface="新細明體" charset="-120"/>
              </a:endParaRPr>
            </a:p>
          </p:txBody>
        </p:sp>
        <p:sp>
          <p:nvSpPr>
            <p:cNvPr id="78" name="AutoShape 12"/>
            <p:cNvSpPr>
              <a:spLocks noChangeArrowheads="1"/>
            </p:cNvSpPr>
            <p:nvPr/>
          </p:nvSpPr>
          <p:spPr bwMode="auto">
            <a:xfrm>
              <a:off x="2843213" y="4495800"/>
              <a:ext cx="762000" cy="838200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kumimoji="1" lang="en-US" sz="1600" baseline="-25000">
                <a:latin typeface="Arial" charset="0"/>
                <a:ea typeface="新細明體" charset="-120"/>
              </a:endParaRPr>
            </a:p>
          </p:txBody>
        </p:sp>
        <p:sp>
          <p:nvSpPr>
            <p:cNvPr id="79" name="AutoShape 208"/>
            <p:cNvSpPr>
              <a:spLocks noChangeArrowheads="1"/>
            </p:cNvSpPr>
            <p:nvPr/>
          </p:nvSpPr>
          <p:spPr bwMode="auto">
            <a:xfrm>
              <a:off x="862013" y="4876800"/>
              <a:ext cx="1752600" cy="45720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800">
                <a:ea typeface="新細明體" charset="-120"/>
              </a:endParaRPr>
            </a:p>
          </p:txBody>
        </p:sp>
        <p:sp>
          <p:nvSpPr>
            <p:cNvPr id="80" name="AutoShape 208"/>
            <p:cNvSpPr>
              <a:spLocks noChangeArrowheads="1"/>
            </p:cNvSpPr>
            <p:nvPr/>
          </p:nvSpPr>
          <p:spPr bwMode="auto">
            <a:xfrm>
              <a:off x="1319213" y="3048000"/>
              <a:ext cx="1524000" cy="60960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800">
                <a:ea typeface="新細明體" charset="-120"/>
              </a:endParaRPr>
            </a:p>
          </p:txBody>
        </p:sp>
        <p:sp>
          <p:nvSpPr>
            <p:cNvPr id="81" name="Line 66"/>
            <p:cNvSpPr>
              <a:spLocks noChangeShapeType="1"/>
            </p:cNvSpPr>
            <p:nvPr/>
          </p:nvSpPr>
          <p:spPr bwMode="auto">
            <a:xfrm flipV="1">
              <a:off x="2024063" y="4816475"/>
              <a:ext cx="0" cy="1698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04800" y="2819400"/>
              <a:ext cx="3757613" cy="304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</a:pPr>
              <a:endParaRPr lang="en-US" sz="18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83" name="TextBox 34"/>
            <p:cNvSpPr txBox="1">
              <a:spLocks noChangeArrowheads="1"/>
            </p:cNvSpPr>
            <p:nvPr/>
          </p:nvSpPr>
          <p:spPr bwMode="auto">
            <a:xfrm>
              <a:off x="1323975" y="3138488"/>
              <a:ext cx="1000125" cy="498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ts val="1600"/>
                </a:lnSpc>
                <a:spcBef>
                  <a:spcPct val="0"/>
                </a:spcBef>
              </a:pPr>
              <a:r>
                <a:rPr lang="en-US" sz="1600">
                  <a:latin typeface="Calibri" pitchFamily="34" charset="0"/>
                </a:rPr>
                <a:t>back-</a:t>
              </a:r>
              <a:br>
                <a:rPr lang="en-US" sz="1600">
                  <a:latin typeface="Calibri" pitchFamily="34" charset="0"/>
                </a:rPr>
              </a:br>
              <a:r>
                <a:rPr lang="en-US" sz="1600">
                  <a:latin typeface="Calibri" pitchFamily="34" charset="0"/>
                </a:rPr>
                <a:t>end</a:t>
              </a:r>
            </a:p>
          </p:txBody>
        </p:sp>
        <p:sp>
          <p:nvSpPr>
            <p:cNvPr id="84" name="TextBox 35"/>
            <p:cNvSpPr txBox="1">
              <a:spLocks noChangeArrowheads="1"/>
            </p:cNvSpPr>
            <p:nvPr/>
          </p:nvSpPr>
          <p:spPr bwMode="auto">
            <a:xfrm>
              <a:off x="877888" y="4835525"/>
              <a:ext cx="995362" cy="498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ts val="1600"/>
                </a:lnSpc>
                <a:spcBef>
                  <a:spcPct val="0"/>
                </a:spcBef>
              </a:pPr>
              <a:r>
                <a:rPr lang="en-US" sz="1600">
                  <a:latin typeface="Calibri" pitchFamily="34" charset="0"/>
                </a:rPr>
                <a:t>front-</a:t>
              </a:r>
              <a:br>
                <a:rPr lang="en-US" sz="1600">
                  <a:latin typeface="Calibri" pitchFamily="34" charset="0"/>
                </a:rPr>
              </a:br>
              <a:r>
                <a:rPr lang="en-US" sz="1600">
                  <a:latin typeface="Calibri" pitchFamily="34" charset="0"/>
                </a:rPr>
                <a:t>end</a:t>
              </a:r>
            </a:p>
          </p:txBody>
        </p:sp>
        <p:sp>
          <p:nvSpPr>
            <p:cNvPr id="85" name="TextBox 63"/>
            <p:cNvSpPr txBox="1">
              <a:spLocks noChangeArrowheads="1"/>
            </p:cNvSpPr>
            <p:nvPr/>
          </p:nvSpPr>
          <p:spPr bwMode="auto">
            <a:xfrm>
              <a:off x="1497013" y="5348288"/>
              <a:ext cx="1428750" cy="5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</a:pPr>
              <a:r>
                <a:rPr lang="en-US" sz="1600" b="1" i="1" u="sng" dirty="0">
                  <a:latin typeface="Calibri" pitchFamily="34" charset="0"/>
                </a:rPr>
                <a:t>Local Data Center</a:t>
              </a:r>
            </a:p>
          </p:txBody>
        </p:sp>
        <p:pic>
          <p:nvPicPr>
            <p:cNvPr id="86" name="Picture 56" descr="server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84313" y="4935538"/>
              <a:ext cx="285750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7" name="Picture 56" descr="server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44675" y="4953000"/>
              <a:ext cx="285750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8" name="Picture 61" descr="MCj0434845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992438" y="4589463"/>
              <a:ext cx="4508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9" name="Picture 56" descr="server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05038" y="4953000"/>
              <a:ext cx="285750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0" name="Line 70"/>
            <p:cNvSpPr>
              <a:spLocks noChangeShapeType="1"/>
            </p:cNvSpPr>
            <p:nvPr/>
          </p:nvSpPr>
          <p:spPr bwMode="auto">
            <a:xfrm>
              <a:off x="2173288" y="4079875"/>
              <a:ext cx="0" cy="5667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Text Box 64"/>
            <p:cNvSpPr txBox="1">
              <a:spLocks noChangeArrowheads="1"/>
            </p:cNvSpPr>
            <p:nvPr/>
          </p:nvSpPr>
          <p:spPr bwMode="auto">
            <a:xfrm>
              <a:off x="2827338" y="4906963"/>
              <a:ext cx="901700" cy="426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5000"/>
                </a:lnSpc>
              </a:pPr>
              <a:r>
                <a:rPr lang="en-US" sz="1600" dirty="0" smtClean="0">
                  <a:latin typeface="Calibri" pitchFamily="34" charset="0"/>
                </a:rPr>
                <a:t>back end</a:t>
              </a: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92" name="Line 68"/>
            <p:cNvSpPr>
              <a:spLocks noChangeShapeType="1"/>
            </p:cNvSpPr>
            <p:nvPr/>
          </p:nvSpPr>
          <p:spPr bwMode="auto">
            <a:xfrm flipH="1">
              <a:off x="2517775" y="4702175"/>
              <a:ext cx="5270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71"/>
            <p:cNvSpPr>
              <a:spLocks noChangeShapeType="1"/>
            </p:cNvSpPr>
            <p:nvPr/>
          </p:nvSpPr>
          <p:spPr bwMode="auto">
            <a:xfrm flipV="1">
              <a:off x="2173288" y="3532188"/>
              <a:ext cx="0" cy="3778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94" name="Picture 46" descr="router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98638" y="4605338"/>
              <a:ext cx="825500" cy="293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8" name="Group 147"/>
            <p:cNvGrpSpPr/>
            <p:nvPr/>
          </p:nvGrpSpPr>
          <p:grpSpPr>
            <a:xfrm>
              <a:off x="1890711" y="3117852"/>
              <a:ext cx="827086" cy="479425"/>
              <a:chOff x="1890711" y="3117852"/>
              <a:chExt cx="827086" cy="479425"/>
            </a:xfrm>
          </p:grpSpPr>
          <p:pic>
            <p:nvPicPr>
              <p:cNvPr id="146" name="Picture 51" descr="cluster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428006" y="3161436"/>
                <a:ext cx="289791" cy="348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7" name="Picture 47" descr="cluster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890711" y="3117852"/>
                <a:ext cx="289791" cy="348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8" name="Picture 49" descr="cluster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189208" y="3117852"/>
                <a:ext cx="289791" cy="348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9" name="Picture 50" descr="cluster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308607" y="3248604"/>
                <a:ext cx="289791" cy="348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0" name="Picture 48" descr="cluster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061103" y="3248604"/>
                <a:ext cx="289791" cy="348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96" name="Picture 46" descr="router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98638" y="3876675"/>
              <a:ext cx="825500" cy="293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Striped Right Arrow 97"/>
            <p:cNvSpPr/>
            <p:nvPr/>
          </p:nvSpPr>
          <p:spPr>
            <a:xfrm>
              <a:off x="4244975" y="4211638"/>
              <a:ext cx="1073150" cy="622300"/>
            </a:xfrm>
            <a:prstGeom prst="striped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8" name="Text Box 59"/>
            <p:cNvSpPr txBox="1">
              <a:spLocks noChangeArrowheads="1"/>
            </p:cNvSpPr>
            <p:nvPr/>
          </p:nvSpPr>
          <p:spPr bwMode="auto">
            <a:xfrm>
              <a:off x="5943600" y="3749675"/>
              <a:ext cx="958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TW" sz="1800">
                  <a:ea typeface="新細明體" charset="-120"/>
                </a:rPr>
                <a:t>an ACL</a:t>
              </a:r>
              <a:r>
                <a:rPr lang="en-US" altLang="zh-TW" sz="1400">
                  <a:ea typeface="新細明體" charset="-120"/>
                </a:rPr>
                <a:t> </a:t>
              </a:r>
            </a:p>
          </p:txBody>
        </p:sp>
        <p:sp>
          <p:nvSpPr>
            <p:cNvPr id="109" name="Cloud"/>
            <p:cNvSpPr>
              <a:spLocks noChangeAspect="1" noEditPoints="1" noChangeArrowheads="1"/>
            </p:cNvSpPr>
            <p:nvPr/>
          </p:nvSpPr>
          <p:spPr bwMode="auto">
            <a:xfrm>
              <a:off x="5083175" y="2647950"/>
              <a:ext cx="3832225" cy="1754188"/>
            </a:xfrm>
            <a:custGeom>
              <a:avLst/>
              <a:gdLst>
                <a:gd name="T0" fmla="*/ 12764 w 21600"/>
                <a:gd name="T1" fmla="*/ 1562100 h 21600"/>
                <a:gd name="T2" fmla="*/ 2057400 w 21600"/>
                <a:gd name="T3" fmla="*/ 3120873 h 21600"/>
                <a:gd name="T4" fmla="*/ 4111371 w 21600"/>
                <a:gd name="T5" fmla="*/ 1562100 h 21600"/>
                <a:gd name="T6" fmla="*/ 2057400 w 21600"/>
                <a:gd name="T7" fmla="*/ 17862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E9D3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spcBef>
                  <a:spcPct val="0"/>
                </a:spcBef>
                <a:defRPr/>
              </a:pPr>
              <a:endParaRPr lang="en-US" sz="1800">
                <a:latin typeface="Arial" charset="0"/>
                <a:ea typeface="+mn-ea"/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5437188" y="4741863"/>
              <a:ext cx="3155950" cy="14874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</a:pPr>
              <a:endParaRPr lang="en-US" sz="18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111" name="TextBox 64"/>
            <p:cNvSpPr txBox="1">
              <a:spLocks noChangeArrowheads="1"/>
            </p:cNvSpPr>
            <p:nvPr/>
          </p:nvSpPr>
          <p:spPr bwMode="auto">
            <a:xfrm>
              <a:off x="6488113" y="5667375"/>
              <a:ext cx="1428750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600" b="1" i="1" u="sng">
                  <a:latin typeface="Calibri" pitchFamily="34" charset="0"/>
                </a:rPr>
                <a:t>Local Data Center</a:t>
              </a:r>
            </a:p>
          </p:txBody>
        </p:sp>
        <p:sp>
          <p:nvSpPr>
            <p:cNvPr id="112" name="TextBox 65"/>
            <p:cNvSpPr txBox="1">
              <a:spLocks noChangeArrowheads="1"/>
            </p:cNvSpPr>
            <p:nvPr/>
          </p:nvSpPr>
          <p:spPr bwMode="auto">
            <a:xfrm>
              <a:off x="7840663" y="2816225"/>
              <a:ext cx="9017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i="1" u="sng">
                  <a:latin typeface="Calibri" pitchFamily="34" charset="0"/>
                </a:rPr>
                <a:t>Cloud</a:t>
              </a:r>
            </a:p>
          </p:txBody>
        </p:sp>
        <p:sp>
          <p:nvSpPr>
            <p:cNvPr id="114" name="AutoShape 44"/>
            <p:cNvSpPr>
              <a:spLocks noChangeArrowheads="1"/>
            </p:cNvSpPr>
            <p:nvPr/>
          </p:nvSpPr>
          <p:spPr bwMode="auto">
            <a:xfrm>
              <a:off x="7140575" y="4857750"/>
              <a:ext cx="762000" cy="838200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kumimoji="1" lang="en-US" sz="1600" baseline="-25000">
                <a:latin typeface="Arial" charset="0"/>
                <a:ea typeface="新細明體" charset="-120"/>
              </a:endParaRPr>
            </a:p>
          </p:txBody>
        </p:sp>
        <p:sp>
          <p:nvSpPr>
            <p:cNvPr id="115" name="AutoShape 208"/>
            <p:cNvSpPr>
              <a:spLocks noChangeArrowheads="1"/>
            </p:cNvSpPr>
            <p:nvPr/>
          </p:nvSpPr>
          <p:spPr bwMode="auto">
            <a:xfrm>
              <a:off x="5845175" y="5314950"/>
              <a:ext cx="1066800" cy="45720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800">
                <a:ea typeface="新細明體" charset="-120"/>
              </a:endParaRPr>
            </a:p>
          </p:txBody>
        </p:sp>
        <p:sp>
          <p:nvSpPr>
            <p:cNvPr id="116" name="AutoShape 208"/>
            <p:cNvSpPr>
              <a:spLocks noChangeArrowheads="1"/>
            </p:cNvSpPr>
            <p:nvPr/>
          </p:nvSpPr>
          <p:spPr bwMode="auto">
            <a:xfrm>
              <a:off x="7369175" y="3181350"/>
              <a:ext cx="914400" cy="68580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800">
                <a:ea typeface="新細明體" charset="-120"/>
              </a:endParaRPr>
            </a:p>
          </p:txBody>
        </p:sp>
        <p:sp>
          <p:nvSpPr>
            <p:cNvPr id="117" name="AutoShape 208"/>
            <p:cNvSpPr>
              <a:spLocks noChangeArrowheads="1"/>
            </p:cNvSpPr>
            <p:nvPr/>
          </p:nvSpPr>
          <p:spPr bwMode="auto">
            <a:xfrm>
              <a:off x="5616575" y="2952750"/>
              <a:ext cx="1524000" cy="60960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800">
                <a:ea typeface="新細明體" charset="-120"/>
              </a:endParaRPr>
            </a:p>
          </p:txBody>
        </p:sp>
        <p:sp>
          <p:nvSpPr>
            <p:cNvPr id="118" name="Line 87"/>
            <p:cNvSpPr>
              <a:spLocks noChangeShapeType="1"/>
            </p:cNvSpPr>
            <p:nvPr/>
          </p:nvSpPr>
          <p:spPr bwMode="auto">
            <a:xfrm flipV="1">
              <a:off x="6113463" y="3497263"/>
              <a:ext cx="0" cy="4524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TextBox 59"/>
            <p:cNvSpPr txBox="1">
              <a:spLocks noChangeArrowheads="1"/>
            </p:cNvSpPr>
            <p:nvPr/>
          </p:nvSpPr>
          <p:spPr bwMode="auto">
            <a:xfrm>
              <a:off x="6488113" y="3100388"/>
              <a:ext cx="676275" cy="498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ts val="1600"/>
                </a:lnSpc>
                <a:spcBef>
                  <a:spcPct val="0"/>
                </a:spcBef>
              </a:pPr>
              <a:r>
                <a:rPr lang="en-US" sz="1600">
                  <a:latin typeface="Calibri" pitchFamily="34" charset="0"/>
                </a:rPr>
                <a:t>back-end</a:t>
              </a:r>
            </a:p>
          </p:txBody>
        </p:sp>
        <p:sp>
          <p:nvSpPr>
            <p:cNvPr id="120" name="TextBox 59"/>
            <p:cNvSpPr txBox="1">
              <a:spLocks noChangeArrowheads="1"/>
            </p:cNvSpPr>
            <p:nvPr/>
          </p:nvSpPr>
          <p:spPr bwMode="auto">
            <a:xfrm>
              <a:off x="7389813" y="3609975"/>
              <a:ext cx="977900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ts val="1600"/>
                </a:lnSpc>
                <a:spcBef>
                  <a:spcPct val="0"/>
                </a:spcBef>
              </a:pPr>
              <a:r>
                <a:rPr lang="en-US" sz="1600">
                  <a:latin typeface="Calibri" pitchFamily="34" charset="0"/>
                </a:rPr>
                <a:t>frontend</a:t>
              </a:r>
            </a:p>
          </p:txBody>
        </p:sp>
        <p:grpSp>
          <p:nvGrpSpPr>
            <p:cNvPr id="121" name="Group 52"/>
            <p:cNvGrpSpPr>
              <a:grpSpLocks/>
            </p:cNvGrpSpPr>
            <p:nvPr/>
          </p:nvGrpSpPr>
          <p:grpSpPr bwMode="auto">
            <a:xfrm>
              <a:off x="5738813" y="3048000"/>
              <a:ext cx="828675" cy="477838"/>
              <a:chOff x="1111" y="1056"/>
              <a:chExt cx="665" cy="528"/>
            </a:xfrm>
          </p:grpSpPr>
          <p:pic>
            <p:nvPicPr>
              <p:cNvPr id="137" name="Picture 51" descr="cluster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543" y="1104"/>
                <a:ext cx="233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8" name="Picture 47" descr="cluster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111" y="1056"/>
                <a:ext cx="233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9" name="Picture 49" descr="cluster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351" y="1056"/>
                <a:ext cx="233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0" name="Picture 50" descr="cluster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447" y="1200"/>
                <a:ext cx="233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1" name="Picture 48" descr="cluster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248" y="1200"/>
                <a:ext cx="233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22" name="Picture 56" descr="server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466013" y="3282950"/>
              <a:ext cx="284163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" name="Picture 56" descr="server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797800" y="3282950"/>
              <a:ext cx="284163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4" name="Line 90"/>
            <p:cNvSpPr>
              <a:spLocks noChangeShapeType="1"/>
            </p:cNvSpPr>
            <p:nvPr/>
          </p:nvSpPr>
          <p:spPr bwMode="auto">
            <a:xfrm flipH="1">
              <a:off x="6413500" y="3667125"/>
              <a:ext cx="976313" cy="2825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25" name="Picture 46" descr="router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737225" y="3857625"/>
              <a:ext cx="827088" cy="293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6" name="Text Box 95"/>
            <p:cNvSpPr txBox="1">
              <a:spLocks noChangeArrowheads="1"/>
            </p:cNvSpPr>
            <p:nvPr/>
          </p:nvSpPr>
          <p:spPr bwMode="auto">
            <a:xfrm>
              <a:off x="5353050" y="3838575"/>
              <a:ext cx="4508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200">
                <a:latin typeface="Arial" charset="0"/>
              </a:endParaRPr>
            </a:p>
          </p:txBody>
        </p:sp>
        <p:pic>
          <p:nvPicPr>
            <p:cNvPr id="127" name="Picture 56" descr="server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978525" y="5359400"/>
              <a:ext cx="284163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8" name="Picture 46" descr="router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737225" y="4799013"/>
              <a:ext cx="827088" cy="293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9" name="Line 101"/>
            <p:cNvSpPr>
              <a:spLocks noChangeShapeType="1"/>
            </p:cNvSpPr>
            <p:nvPr/>
          </p:nvSpPr>
          <p:spPr bwMode="auto">
            <a:xfrm flipV="1">
              <a:off x="6113463" y="4068763"/>
              <a:ext cx="0" cy="7302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00"/>
            <p:cNvSpPr>
              <a:spLocks noChangeShapeType="1"/>
            </p:cNvSpPr>
            <p:nvPr/>
          </p:nvSpPr>
          <p:spPr bwMode="auto">
            <a:xfrm flipH="1" flipV="1">
              <a:off x="6113463" y="5026025"/>
              <a:ext cx="0" cy="3397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Text Box 102"/>
            <p:cNvSpPr txBox="1">
              <a:spLocks noChangeArrowheads="1"/>
            </p:cNvSpPr>
            <p:nvPr/>
          </p:nvSpPr>
          <p:spPr bwMode="auto">
            <a:xfrm>
              <a:off x="5360988" y="4781550"/>
              <a:ext cx="4508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200">
                <a:latin typeface="Arial" charset="0"/>
              </a:endParaRPr>
            </a:p>
          </p:txBody>
        </p:sp>
        <p:sp>
          <p:nvSpPr>
            <p:cNvPr id="132" name="文字方塊 73"/>
            <p:cNvSpPr txBox="1">
              <a:spLocks noChangeArrowheads="1"/>
            </p:cNvSpPr>
            <p:nvPr/>
          </p:nvSpPr>
          <p:spPr bwMode="auto">
            <a:xfrm>
              <a:off x="5888038" y="4457700"/>
              <a:ext cx="12017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TW" sz="1400">
                  <a:latin typeface="Arial" charset="0"/>
                  <a:ea typeface="新細明體" charset="-120"/>
                </a:rPr>
                <a:t>Internet</a:t>
              </a:r>
              <a:endParaRPr lang="zh-TW" altLang="en-US" sz="1400">
                <a:latin typeface="Arial" charset="0"/>
                <a:ea typeface="新細明體" charset="-120"/>
              </a:endParaRPr>
            </a:p>
          </p:txBody>
        </p:sp>
        <p:sp>
          <p:nvSpPr>
            <p:cNvPr id="133" name="Text Box 93"/>
            <p:cNvSpPr txBox="1">
              <a:spLocks noChangeArrowheads="1"/>
            </p:cNvSpPr>
            <p:nvPr/>
          </p:nvSpPr>
          <p:spPr bwMode="auto">
            <a:xfrm>
              <a:off x="7164388" y="5286375"/>
              <a:ext cx="901700" cy="426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5000"/>
                </a:lnSpc>
              </a:pPr>
              <a:r>
                <a:rPr lang="en-US" sz="1600" dirty="0" smtClean="0">
                  <a:latin typeface="Calibri" pitchFamily="34" charset="0"/>
                </a:rPr>
                <a:t>back end</a:t>
              </a:r>
              <a:endParaRPr lang="en-US" sz="1600" dirty="0">
                <a:latin typeface="Calibri" pitchFamily="34" charset="0"/>
              </a:endParaRPr>
            </a:p>
          </p:txBody>
        </p:sp>
        <p:pic>
          <p:nvPicPr>
            <p:cNvPr id="134" name="Picture 91" descr="MCj04348450000[1]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251700" y="4926013"/>
              <a:ext cx="4524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5" name="Line 100"/>
            <p:cNvSpPr>
              <a:spLocks noChangeShapeType="1"/>
            </p:cNvSpPr>
            <p:nvPr/>
          </p:nvSpPr>
          <p:spPr bwMode="auto">
            <a:xfrm>
              <a:off x="6488113" y="4911725"/>
              <a:ext cx="827088" cy="1698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TextBox 59"/>
            <p:cNvSpPr txBox="1">
              <a:spLocks noChangeArrowheads="1"/>
            </p:cNvSpPr>
            <p:nvPr/>
          </p:nvSpPr>
          <p:spPr bwMode="auto">
            <a:xfrm>
              <a:off x="6262688" y="5308600"/>
              <a:ext cx="674688" cy="498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ts val="1600"/>
                </a:lnSpc>
                <a:spcBef>
                  <a:spcPct val="0"/>
                </a:spcBef>
              </a:pPr>
              <a:r>
                <a:rPr lang="en-US" sz="1600" dirty="0">
                  <a:latin typeface="Calibri" pitchFamily="34" charset="0"/>
                </a:rPr>
                <a:t>front-</a:t>
              </a:r>
              <a:br>
                <a:rPr lang="en-US" sz="1600" dirty="0">
                  <a:latin typeface="Calibri" pitchFamily="34" charset="0"/>
                </a:rPr>
              </a:br>
              <a:r>
                <a:rPr lang="en-US" sz="1600" dirty="0">
                  <a:latin typeface="Calibri" pitchFamily="34" charset="0"/>
                </a:rPr>
                <a:t>end</a:t>
              </a:r>
            </a:p>
          </p:txBody>
        </p:sp>
        <p:sp>
          <p:nvSpPr>
            <p:cNvPr id="100" name="文字方塊 68"/>
            <p:cNvSpPr txBox="1">
              <a:spLocks noChangeArrowheads="1"/>
            </p:cNvSpPr>
            <p:nvPr/>
          </p:nvSpPr>
          <p:spPr bwMode="auto">
            <a:xfrm>
              <a:off x="4549775" y="3638550"/>
              <a:ext cx="52705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0"/>
                </a:spcBef>
              </a:pPr>
              <a:endParaRPr lang="zh-TW" altLang="en-US" sz="4400" dirty="0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01" name="Group 55"/>
          <p:cNvGrpSpPr>
            <a:grpSpLocks/>
          </p:cNvGrpSpPr>
          <p:nvPr/>
        </p:nvGrpSpPr>
        <p:grpSpPr bwMode="auto">
          <a:xfrm>
            <a:off x="4398963" y="-1895698"/>
            <a:ext cx="241300" cy="96"/>
            <a:chOff x="1770" y="2952"/>
            <a:chExt cx="126" cy="96"/>
          </a:xfrm>
        </p:grpSpPr>
        <p:sp>
          <p:nvSpPr>
            <p:cNvPr id="105" name="Line 56"/>
            <p:cNvSpPr>
              <a:spLocks noChangeShapeType="1"/>
            </p:cNvSpPr>
            <p:nvPr/>
          </p:nvSpPr>
          <p:spPr bwMode="auto">
            <a:xfrm>
              <a:off x="1770" y="3000"/>
              <a:ext cx="12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57"/>
            <p:cNvSpPr>
              <a:spLocks noChangeShapeType="1"/>
            </p:cNvSpPr>
            <p:nvPr/>
          </p:nvSpPr>
          <p:spPr bwMode="auto">
            <a:xfrm>
              <a:off x="1896" y="2952"/>
              <a:ext cx="0" cy="9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" name="Group 55"/>
          <p:cNvGrpSpPr>
            <a:grpSpLocks/>
          </p:cNvGrpSpPr>
          <p:nvPr/>
        </p:nvGrpSpPr>
        <p:grpSpPr bwMode="auto">
          <a:xfrm rot="16200000">
            <a:off x="-4984132" y="4483846"/>
            <a:ext cx="280987" cy="96"/>
            <a:chOff x="1770" y="2952"/>
            <a:chExt cx="126" cy="96"/>
          </a:xfrm>
        </p:grpSpPr>
        <p:sp>
          <p:nvSpPr>
            <p:cNvPr id="103" name="Line 56"/>
            <p:cNvSpPr>
              <a:spLocks noChangeShapeType="1"/>
            </p:cNvSpPr>
            <p:nvPr/>
          </p:nvSpPr>
          <p:spPr bwMode="auto">
            <a:xfrm>
              <a:off x="1770" y="3000"/>
              <a:ext cx="12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57"/>
            <p:cNvSpPr>
              <a:spLocks noChangeShapeType="1"/>
            </p:cNvSpPr>
            <p:nvPr/>
          </p:nvSpPr>
          <p:spPr bwMode="auto">
            <a:xfrm>
              <a:off x="1896" y="2952"/>
              <a:ext cx="0" cy="9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7" name="Title 2"/>
          <p:cNvSpPr txBox="1">
            <a:spLocks/>
          </p:cNvSpPr>
          <p:nvPr/>
        </p:nvSpPr>
        <p:spPr>
          <a:xfrm>
            <a:off x="0" y="228600"/>
            <a:ext cx="90297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advTm="5118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2: migrating security policies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5638800" y="3810000"/>
            <a:ext cx="241300" cy="190500"/>
            <a:chOff x="1770" y="2952"/>
            <a:chExt cx="126" cy="96"/>
          </a:xfrm>
        </p:grpSpPr>
        <p:sp>
          <p:nvSpPr>
            <p:cNvPr id="42060" name="Line 56"/>
            <p:cNvSpPr>
              <a:spLocks noChangeShapeType="1"/>
            </p:cNvSpPr>
            <p:nvPr/>
          </p:nvSpPr>
          <p:spPr bwMode="auto">
            <a:xfrm>
              <a:off x="1770" y="3000"/>
              <a:ext cx="12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1" name="Line 57"/>
            <p:cNvSpPr>
              <a:spLocks noChangeShapeType="1"/>
            </p:cNvSpPr>
            <p:nvPr/>
          </p:nvSpPr>
          <p:spPr bwMode="auto">
            <a:xfrm>
              <a:off x="1896" y="2952"/>
              <a:ext cx="0" cy="9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0727" name="Rectangle 58"/>
          <p:cNvSpPr>
            <a:spLocks noChangeArrowheads="1"/>
          </p:cNvSpPr>
          <p:nvPr/>
        </p:nvSpPr>
        <p:spPr bwMode="auto">
          <a:xfrm>
            <a:off x="4648200" y="3733800"/>
            <a:ext cx="3429000" cy="1066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2400">
              <a:ea typeface="新細明體" charset="-120"/>
            </a:endParaRPr>
          </a:p>
        </p:txBody>
      </p:sp>
      <p:sp>
        <p:nvSpPr>
          <p:cNvPr id="670728" name="Text Box 59"/>
          <p:cNvSpPr txBox="1">
            <a:spLocks noChangeArrowheads="1"/>
          </p:cNvSpPr>
          <p:nvPr/>
        </p:nvSpPr>
        <p:spPr bwMode="auto">
          <a:xfrm>
            <a:off x="5943600" y="3749675"/>
            <a:ext cx="95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TW" sz="1800">
                <a:ea typeface="新細明體" charset="-120"/>
              </a:rPr>
              <a:t>an ACL</a:t>
            </a:r>
            <a:r>
              <a:rPr lang="en-US" altLang="zh-TW" sz="1400">
                <a:ea typeface="新細明體" charset="-120"/>
              </a:rPr>
              <a:t> </a:t>
            </a:r>
          </a:p>
        </p:txBody>
      </p:sp>
      <p:sp>
        <p:nvSpPr>
          <p:cNvPr id="670729" name="Line 61"/>
          <p:cNvSpPr>
            <a:spLocks noChangeShapeType="1"/>
          </p:cNvSpPr>
          <p:nvPr/>
        </p:nvSpPr>
        <p:spPr bwMode="auto">
          <a:xfrm>
            <a:off x="4648200" y="41148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0730" name="Text Box 62"/>
          <p:cNvSpPr txBox="1">
            <a:spLocks noChangeArrowheads="1"/>
          </p:cNvSpPr>
          <p:nvPr/>
        </p:nvSpPr>
        <p:spPr bwMode="auto">
          <a:xfrm>
            <a:off x="4648200" y="4154269"/>
            <a:ext cx="3657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TW" b="1" dirty="0">
                <a:ea typeface="新細明體" charset="-120"/>
              </a:rPr>
              <a:t>permit </a:t>
            </a:r>
            <a:r>
              <a:rPr lang="en-US" altLang="zh-TW" dirty="0" err="1" smtClean="0">
                <a:ea typeface="新細明體" charset="-120"/>
              </a:rPr>
              <a:t>frontend</a:t>
            </a:r>
            <a:r>
              <a:rPr lang="en-US" altLang="zh-TW" dirty="0" err="1" smtClean="0">
                <a:ea typeface="新細明體" charset="-120"/>
                <a:sym typeface="Wingdings" pitchFamily="2" charset="2"/>
              </a:rPr>
              <a:t></a:t>
            </a:r>
            <a:r>
              <a:rPr lang="en-US" altLang="zh-TW" dirty="0" err="1">
                <a:ea typeface="新細明體" charset="-120"/>
              </a:rPr>
              <a:t>backend</a:t>
            </a:r>
            <a:r>
              <a:rPr lang="en-US" altLang="zh-TW" dirty="0">
                <a:ea typeface="新細明體" charset="-120"/>
              </a:rPr>
              <a:t> port 8000</a:t>
            </a:r>
            <a:r>
              <a:rPr lang="en-US" altLang="zh-TW" b="1" dirty="0">
                <a:ea typeface="新細明體" charset="-120"/>
              </a:rPr>
              <a:t/>
            </a:r>
            <a:br>
              <a:rPr lang="en-US" altLang="zh-TW" b="1" dirty="0">
                <a:ea typeface="新細明體" charset="-120"/>
              </a:rPr>
            </a:br>
            <a:r>
              <a:rPr lang="en-US" altLang="zh-TW" b="1" dirty="0">
                <a:ea typeface="新細明體" charset="-120"/>
              </a:rPr>
              <a:t>deny </a:t>
            </a:r>
            <a:r>
              <a:rPr lang="en-US" altLang="zh-TW" dirty="0" err="1">
                <a:ea typeface="新細明體" charset="-120"/>
              </a:rPr>
              <a:t>any</a:t>
            </a:r>
            <a:r>
              <a:rPr lang="en-US" altLang="zh-TW" dirty="0" err="1">
                <a:ea typeface="新細明體" charset="-120"/>
                <a:sym typeface="Wingdings" pitchFamily="2" charset="2"/>
              </a:rPr>
              <a:t></a:t>
            </a:r>
            <a:r>
              <a:rPr lang="en-US" altLang="zh-TW" dirty="0" err="1">
                <a:ea typeface="新細明體" charset="-120"/>
              </a:rPr>
              <a:t>backend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13367" name="Cloud"/>
          <p:cNvSpPr>
            <a:spLocks noChangeAspect="1" noEditPoints="1" noChangeArrowheads="1"/>
          </p:cNvSpPr>
          <p:nvPr/>
        </p:nvSpPr>
        <p:spPr bwMode="auto">
          <a:xfrm>
            <a:off x="5083175" y="2647950"/>
            <a:ext cx="3832225" cy="1754188"/>
          </a:xfrm>
          <a:custGeom>
            <a:avLst/>
            <a:gdLst>
              <a:gd name="T0" fmla="*/ 12764 w 21600"/>
              <a:gd name="T1" fmla="*/ 1562100 h 21600"/>
              <a:gd name="T2" fmla="*/ 2057400 w 21600"/>
              <a:gd name="T3" fmla="*/ 3120873 h 21600"/>
              <a:gd name="T4" fmla="*/ 4111371 w 21600"/>
              <a:gd name="T5" fmla="*/ 1562100 h 21600"/>
              <a:gd name="T6" fmla="*/ 2057400 w 21600"/>
              <a:gd name="T7" fmla="*/ 17862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E9D3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spcBef>
                <a:spcPct val="0"/>
              </a:spcBef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5437188" y="4741863"/>
            <a:ext cx="3155950" cy="14874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</a:pPr>
            <a:endParaRPr lang="en-US" sz="18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42066" name="TextBox 64"/>
          <p:cNvSpPr txBox="1">
            <a:spLocks noChangeArrowheads="1"/>
          </p:cNvSpPr>
          <p:nvPr/>
        </p:nvSpPr>
        <p:spPr bwMode="auto">
          <a:xfrm>
            <a:off x="6488113" y="5667375"/>
            <a:ext cx="14287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i="1" u="sng">
                <a:latin typeface="Calibri" pitchFamily="34" charset="0"/>
              </a:rPr>
              <a:t>Local Data Center</a:t>
            </a:r>
          </a:p>
        </p:txBody>
      </p:sp>
      <p:sp>
        <p:nvSpPr>
          <p:cNvPr id="42067" name="TextBox 65"/>
          <p:cNvSpPr txBox="1">
            <a:spLocks noChangeArrowheads="1"/>
          </p:cNvSpPr>
          <p:nvPr/>
        </p:nvSpPr>
        <p:spPr bwMode="auto">
          <a:xfrm>
            <a:off x="7840663" y="2816225"/>
            <a:ext cx="901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i="1" u="sng">
                <a:latin typeface="Calibri" pitchFamily="34" charset="0"/>
              </a:rPr>
              <a:t>Cloud</a:t>
            </a:r>
          </a:p>
        </p:txBody>
      </p:sp>
      <p:sp>
        <p:nvSpPr>
          <p:cNvPr id="84" name="Striped Right Arrow 83"/>
          <p:cNvSpPr/>
          <p:nvPr/>
        </p:nvSpPr>
        <p:spPr>
          <a:xfrm>
            <a:off x="4244975" y="4211638"/>
            <a:ext cx="1073150" cy="622300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5353050" y="2952750"/>
            <a:ext cx="3014663" cy="2854325"/>
            <a:chOff x="3338" y="912"/>
            <a:chExt cx="1899" cy="1798"/>
          </a:xfrm>
        </p:grpSpPr>
        <p:sp>
          <p:nvSpPr>
            <p:cNvPr id="42025" name="AutoShape 44"/>
            <p:cNvSpPr>
              <a:spLocks noChangeArrowheads="1"/>
            </p:cNvSpPr>
            <p:nvPr/>
          </p:nvSpPr>
          <p:spPr bwMode="auto">
            <a:xfrm>
              <a:off x="4464" y="2112"/>
              <a:ext cx="480" cy="528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kumimoji="1" lang="en-US" sz="1600" baseline="-25000">
                <a:latin typeface="Arial" charset="0"/>
                <a:ea typeface="新細明體" charset="-120"/>
              </a:endParaRPr>
            </a:p>
          </p:txBody>
        </p:sp>
        <p:sp>
          <p:nvSpPr>
            <p:cNvPr id="42026" name="AutoShape 208"/>
            <p:cNvSpPr>
              <a:spLocks noChangeArrowheads="1"/>
            </p:cNvSpPr>
            <p:nvPr/>
          </p:nvSpPr>
          <p:spPr bwMode="auto">
            <a:xfrm>
              <a:off x="3648" y="2400"/>
              <a:ext cx="672" cy="28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800">
                <a:ea typeface="新細明體" charset="-120"/>
              </a:endParaRPr>
            </a:p>
          </p:txBody>
        </p:sp>
        <p:sp>
          <p:nvSpPr>
            <p:cNvPr id="42027" name="AutoShape 208"/>
            <p:cNvSpPr>
              <a:spLocks noChangeArrowheads="1"/>
            </p:cNvSpPr>
            <p:nvPr/>
          </p:nvSpPr>
          <p:spPr bwMode="auto">
            <a:xfrm>
              <a:off x="4608" y="1056"/>
              <a:ext cx="576" cy="43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800">
                <a:ea typeface="新細明體" charset="-120"/>
              </a:endParaRPr>
            </a:p>
          </p:txBody>
        </p:sp>
        <p:sp>
          <p:nvSpPr>
            <p:cNvPr id="42028" name="AutoShape 208"/>
            <p:cNvSpPr>
              <a:spLocks noChangeArrowheads="1"/>
            </p:cNvSpPr>
            <p:nvPr/>
          </p:nvSpPr>
          <p:spPr bwMode="auto">
            <a:xfrm>
              <a:off x="3504" y="912"/>
              <a:ext cx="960" cy="384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800">
                <a:ea typeface="新細明體" charset="-120"/>
              </a:endParaRPr>
            </a:p>
          </p:txBody>
        </p:sp>
        <p:sp>
          <p:nvSpPr>
            <p:cNvPr id="42029" name="Line 87"/>
            <p:cNvSpPr>
              <a:spLocks noChangeShapeType="1"/>
            </p:cNvSpPr>
            <p:nvPr/>
          </p:nvSpPr>
          <p:spPr bwMode="auto">
            <a:xfrm flipV="1">
              <a:off x="3817" y="1255"/>
              <a:ext cx="0" cy="28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0" name="TextBox 59"/>
            <p:cNvSpPr txBox="1">
              <a:spLocks noChangeArrowheads="1"/>
            </p:cNvSpPr>
            <p:nvPr/>
          </p:nvSpPr>
          <p:spPr bwMode="auto">
            <a:xfrm>
              <a:off x="4053" y="1005"/>
              <a:ext cx="426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ts val="1600"/>
                </a:lnSpc>
                <a:spcBef>
                  <a:spcPct val="0"/>
                </a:spcBef>
              </a:pPr>
              <a:r>
                <a:rPr lang="en-US" sz="1600">
                  <a:latin typeface="Calibri" pitchFamily="34" charset="0"/>
                </a:rPr>
                <a:t>back-end</a:t>
              </a:r>
            </a:p>
          </p:txBody>
        </p:sp>
        <p:sp>
          <p:nvSpPr>
            <p:cNvPr id="42031" name="TextBox 59"/>
            <p:cNvSpPr txBox="1">
              <a:spLocks noChangeArrowheads="1"/>
            </p:cNvSpPr>
            <p:nvPr/>
          </p:nvSpPr>
          <p:spPr bwMode="auto">
            <a:xfrm>
              <a:off x="4621" y="1326"/>
              <a:ext cx="616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ts val="1600"/>
                </a:lnSpc>
                <a:spcBef>
                  <a:spcPct val="0"/>
                </a:spcBef>
              </a:pPr>
              <a:r>
                <a:rPr lang="en-US" sz="1600">
                  <a:latin typeface="Calibri" pitchFamily="34" charset="0"/>
                </a:rPr>
                <a:t>frontend</a:t>
              </a:r>
            </a:p>
          </p:txBody>
        </p:sp>
        <p:grpSp>
          <p:nvGrpSpPr>
            <p:cNvPr id="6" name="Group 52"/>
            <p:cNvGrpSpPr>
              <a:grpSpLocks/>
            </p:cNvGrpSpPr>
            <p:nvPr/>
          </p:nvGrpSpPr>
          <p:grpSpPr bwMode="auto">
            <a:xfrm>
              <a:off x="3580" y="970"/>
              <a:ext cx="521" cy="301"/>
              <a:chOff x="1111" y="1056"/>
              <a:chExt cx="665" cy="528"/>
            </a:xfrm>
          </p:grpSpPr>
          <p:pic>
            <p:nvPicPr>
              <p:cNvPr id="42048" name="Picture 51" descr="cluste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543" y="1104"/>
                <a:ext cx="233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2049" name="Picture 47" descr="cluste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111" y="1056"/>
                <a:ext cx="233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2050" name="Picture 49" descr="cluste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51" y="1056"/>
                <a:ext cx="233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2051" name="Picture 50" descr="cluste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447" y="1200"/>
                <a:ext cx="233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2052" name="Picture 48" descr="cluste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248" y="1200"/>
                <a:ext cx="233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42033" name="Picture 56" descr="server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69" y="1120"/>
              <a:ext cx="179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034" name="Picture 56" descr="server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78" y="1120"/>
              <a:ext cx="179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035" name="Line 90"/>
            <p:cNvSpPr>
              <a:spLocks noChangeShapeType="1"/>
            </p:cNvSpPr>
            <p:nvPr/>
          </p:nvSpPr>
          <p:spPr bwMode="auto">
            <a:xfrm flipH="1">
              <a:off x="4006" y="1362"/>
              <a:ext cx="615" cy="17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42036" name="Picture 46" descr="router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580" y="1482"/>
              <a:ext cx="521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037" name="Text Box 95"/>
            <p:cNvSpPr txBox="1">
              <a:spLocks noChangeArrowheads="1"/>
            </p:cNvSpPr>
            <p:nvPr/>
          </p:nvSpPr>
          <p:spPr bwMode="auto">
            <a:xfrm>
              <a:off x="3338" y="1470"/>
              <a:ext cx="2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200">
                <a:latin typeface="Arial" charset="0"/>
              </a:endParaRPr>
            </a:p>
          </p:txBody>
        </p:sp>
        <p:pic>
          <p:nvPicPr>
            <p:cNvPr id="42038" name="Picture 56" descr="server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732" y="2428"/>
              <a:ext cx="179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039" name="Picture 46" descr="router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580" y="2075"/>
              <a:ext cx="521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040" name="Line 101"/>
            <p:cNvSpPr>
              <a:spLocks noChangeShapeType="1"/>
            </p:cNvSpPr>
            <p:nvPr/>
          </p:nvSpPr>
          <p:spPr bwMode="auto">
            <a:xfrm flipV="1">
              <a:off x="3817" y="1615"/>
              <a:ext cx="0" cy="4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1" name="Line 100"/>
            <p:cNvSpPr>
              <a:spLocks noChangeShapeType="1"/>
            </p:cNvSpPr>
            <p:nvPr/>
          </p:nvSpPr>
          <p:spPr bwMode="auto">
            <a:xfrm flipH="1" flipV="1">
              <a:off x="3817" y="2218"/>
              <a:ext cx="0" cy="21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2" name="Text Box 102"/>
            <p:cNvSpPr txBox="1">
              <a:spLocks noChangeArrowheads="1"/>
            </p:cNvSpPr>
            <p:nvPr/>
          </p:nvSpPr>
          <p:spPr bwMode="auto">
            <a:xfrm>
              <a:off x="3343" y="2064"/>
              <a:ext cx="2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200">
                <a:latin typeface="Arial" charset="0"/>
              </a:endParaRPr>
            </a:p>
          </p:txBody>
        </p:sp>
        <p:sp>
          <p:nvSpPr>
            <p:cNvPr id="42043" name="文字方塊 73"/>
            <p:cNvSpPr txBox="1">
              <a:spLocks noChangeArrowheads="1"/>
            </p:cNvSpPr>
            <p:nvPr/>
          </p:nvSpPr>
          <p:spPr bwMode="auto">
            <a:xfrm>
              <a:off x="3675" y="1860"/>
              <a:ext cx="75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TW" sz="1400">
                  <a:latin typeface="Arial" charset="0"/>
                  <a:ea typeface="新細明體" charset="-120"/>
                </a:rPr>
                <a:t>Internet</a:t>
              </a:r>
              <a:endParaRPr lang="zh-TW" altLang="en-US" sz="1400">
                <a:latin typeface="Arial" charset="0"/>
                <a:ea typeface="新細明體" charset="-120"/>
              </a:endParaRPr>
            </a:p>
          </p:txBody>
        </p:sp>
        <p:sp>
          <p:nvSpPr>
            <p:cNvPr id="42044" name="Text Box 93"/>
            <p:cNvSpPr txBox="1">
              <a:spLocks noChangeArrowheads="1"/>
            </p:cNvSpPr>
            <p:nvPr/>
          </p:nvSpPr>
          <p:spPr bwMode="auto">
            <a:xfrm>
              <a:off x="4479" y="2382"/>
              <a:ext cx="56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5000"/>
                </a:lnSpc>
              </a:pPr>
              <a:r>
                <a:rPr lang="en-US" sz="1600" dirty="0" smtClean="0">
                  <a:latin typeface="Calibri" pitchFamily="34" charset="0"/>
                </a:rPr>
                <a:t>back</a:t>
              </a:r>
            </a:p>
            <a:p>
              <a:pPr>
                <a:lnSpc>
                  <a:spcPct val="65000"/>
                </a:lnSpc>
              </a:pPr>
              <a:r>
                <a:rPr lang="en-US" sz="1600" dirty="0" smtClean="0">
                  <a:latin typeface="Calibri" pitchFamily="34" charset="0"/>
                </a:rPr>
                <a:t>end</a:t>
              </a:r>
              <a:endParaRPr lang="en-US" sz="1600" dirty="0">
                <a:latin typeface="Calibri" pitchFamily="34" charset="0"/>
              </a:endParaRPr>
            </a:p>
          </p:txBody>
        </p:sp>
        <p:pic>
          <p:nvPicPr>
            <p:cNvPr id="42045" name="Picture 91" descr="MCj04348450000[1]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534" y="2155"/>
              <a:ext cx="285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046" name="Line 100"/>
            <p:cNvSpPr>
              <a:spLocks noChangeShapeType="1"/>
            </p:cNvSpPr>
            <p:nvPr/>
          </p:nvSpPr>
          <p:spPr bwMode="auto">
            <a:xfrm>
              <a:off x="4053" y="2146"/>
              <a:ext cx="521" cy="10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7" name="TextBox 59"/>
            <p:cNvSpPr txBox="1">
              <a:spLocks noChangeArrowheads="1"/>
            </p:cNvSpPr>
            <p:nvPr/>
          </p:nvSpPr>
          <p:spPr bwMode="auto">
            <a:xfrm>
              <a:off x="3911" y="2396"/>
              <a:ext cx="425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ts val="1600"/>
                </a:lnSpc>
                <a:spcBef>
                  <a:spcPct val="0"/>
                </a:spcBef>
              </a:pPr>
              <a:r>
                <a:rPr lang="en-US" sz="1600">
                  <a:latin typeface="Calibri" pitchFamily="34" charset="0"/>
                </a:rPr>
                <a:t>front-</a:t>
              </a:r>
              <a:br>
                <a:rPr lang="en-US" sz="1600">
                  <a:latin typeface="Calibri" pitchFamily="34" charset="0"/>
                </a:rPr>
              </a:br>
              <a:r>
                <a:rPr lang="en-US" sz="1600">
                  <a:latin typeface="Calibri" pitchFamily="34" charset="0"/>
                </a:rPr>
                <a:t>end</a:t>
              </a:r>
            </a:p>
          </p:txBody>
        </p:sp>
      </p:grpSp>
      <p:sp>
        <p:nvSpPr>
          <p:cNvPr id="676939" name="文字方塊 68"/>
          <p:cNvSpPr txBox="1">
            <a:spLocks noChangeArrowheads="1"/>
          </p:cNvSpPr>
          <p:nvPr/>
        </p:nvSpPr>
        <p:spPr bwMode="auto">
          <a:xfrm>
            <a:off x="4549775" y="3638550"/>
            <a:ext cx="527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TW" sz="4400" dirty="0">
                <a:latin typeface="Arial" charset="0"/>
                <a:ea typeface="新細明體" charset="-120"/>
              </a:rPr>
              <a:t>?</a:t>
            </a:r>
            <a:endParaRPr lang="zh-TW" altLang="en-US" sz="4400" dirty="0">
              <a:latin typeface="Arial" charset="0"/>
              <a:ea typeface="新細明體" charset="-120"/>
            </a:endParaRPr>
          </a:p>
        </p:txBody>
      </p: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4398963" y="3959225"/>
            <a:ext cx="241300" cy="190500"/>
            <a:chOff x="1770" y="2952"/>
            <a:chExt cx="126" cy="96"/>
          </a:xfrm>
        </p:grpSpPr>
        <p:sp>
          <p:nvSpPr>
            <p:cNvPr id="42023" name="Line 56"/>
            <p:cNvSpPr>
              <a:spLocks noChangeShapeType="1"/>
            </p:cNvSpPr>
            <p:nvPr/>
          </p:nvSpPr>
          <p:spPr bwMode="auto">
            <a:xfrm>
              <a:off x="1770" y="3000"/>
              <a:ext cx="12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4" name="Line 57"/>
            <p:cNvSpPr>
              <a:spLocks noChangeShapeType="1"/>
            </p:cNvSpPr>
            <p:nvPr/>
          </p:nvSpPr>
          <p:spPr bwMode="auto">
            <a:xfrm>
              <a:off x="1896" y="2952"/>
              <a:ext cx="0" cy="9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6867" name="Rectangle 3"/>
          <p:cNvSpPr>
            <a:spLocks noChangeArrowheads="1"/>
          </p:cNvSpPr>
          <p:nvPr/>
        </p:nvSpPr>
        <p:spPr bwMode="auto">
          <a:xfrm>
            <a:off x="762000" y="914400"/>
            <a:ext cx="7467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</a:pPr>
            <a:endParaRPr lang="en-US" sz="2800" dirty="0"/>
          </a:p>
        </p:txBody>
      </p:sp>
      <p:grpSp>
        <p:nvGrpSpPr>
          <p:cNvPr id="81" name="Group 80"/>
          <p:cNvGrpSpPr/>
          <p:nvPr/>
        </p:nvGrpSpPr>
        <p:grpSpPr>
          <a:xfrm>
            <a:off x="304800" y="2819400"/>
            <a:ext cx="3757613" cy="3048000"/>
            <a:chOff x="304800" y="2819400"/>
            <a:chExt cx="3757613" cy="3048000"/>
          </a:xfrm>
        </p:grpSpPr>
        <p:sp>
          <p:nvSpPr>
            <p:cNvPr id="41994" name="AutoShape 12"/>
            <p:cNvSpPr>
              <a:spLocks noChangeArrowheads="1"/>
            </p:cNvSpPr>
            <p:nvPr/>
          </p:nvSpPr>
          <p:spPr bwMode="auto">
            <a:xfrm>
              <a:off x="2843213" y="4495800"/>
              <a:ext cx="762000" cy="838200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kumimoji="1" lang="en-US" sz="1600" baseline="-25000">
                <a:latin typeface="Arial" charset="0"/>
                <a:ea typeface="新細明體" charset="-120"/>
              </a:endParaRPr>
            </a:p>
          </p:txBody>
        </p:sp>
        <p:sp>
          <p:nvSpPr>
            <p:cNvPr id="41995" name="AutoShape 208"/>
            <p:cNvSpPr>
              <a:spLocks noChangeArrowheads="1"/>
            </p:cNvSpPr>
            <p:nvPr/>
          </p:nvSpPr>
          <p:spPr bwMode="auto">
            <a:xfrm>
              <a:off x="862013" y="4876800"/>
              <a:ext cx="1752600" cy="45720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800">
                <a:ea typeface="新細明體" charset="-120"/>
              </a:endParaRPr>
            </a:p>
          </p:txBody>
        </p:sp>
        <p:sp>
          <p:nvSpPr>
            <p:cNvPr id="41996" name="AutoShape 208"/>
            <p:cNvSpPr>
              <a:spLocks noChangeArrowheads="1"/>
            </p:cNvSpPr>
            <p:nvPr/>
          </p:nvSpPr>
          <p:spPr bwMode="auto">
            <a:xfrm>
              <a:off x="1319213" y="3048000"/>
              <a:ext cx="1524000" cy="60960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800">
                <a:ea typeface="新細明體" charset="-120"/>
              </a:endParaRPr>
            </a:p>
          </p:txBody>
        </p:sp>
        <p:sp>
          <p:nvSpPr>
            <p:cNvPr id="41997" name="Line 66"/>
            <p:cNvSpPr>
              <a:spLocks noChangeShapeType="1"/>
            </p:cNvSpPr>
            <p:nvPr/>
          </p:nvSpPr>
          <p:spPr bwMode="auto">
            <a:xfrm flipV="1">
              <a:off x="2024063" y="4816475"/>
              <a:ext cx="0" cy="1698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04800" y="2819400"/>
              <a:ext cx="3757613" cy="304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</a:pPr>
              <a:endParaRPr lang="en-US" sz="18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41999" name="TextBox 34"/>
            <p:cNvSpPr txBox="1">
              <a:spLocks noChangeArrowheads="1"/>
            </p:cNvSpPr>
            <p:nvPr/>
          </p:nvSpPr>
          <p:spPr bwMode="auto">
            <a:xfrm>
              <a:off x="1323975" y="3138488"/>
              <a:ext cx="1000125" cy="498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ts val="1600"/>
                </a:lnSpc>
                <a:spcBef>
                  <a:spcPct val="0"/>
                </a:spcBef>
              </a:pPr>
              <a:r>
                <a:rPr lang="en-US" sz="1600">
                  <a:latin typeface="Calibri" pitchFamily="34" charset="0"/>
                </a:rPr>
                <a:t>back-</a:t>
              </a:r>
              <a:br>
                <a:rPr lang="en-US" sz="1600">
                  <a:latin typeface="Calibri" pitchFamily="34" charset="0"/>
                </a:rPr>
              </a:br>
              <a:r>
                <a:rPr lang="en-US" sz="1600">
                  <a:latin typeface="Calibri" pitchFamily="34" charset="0"/>
                </a:rPr>
                <a:t>end</a:t>
              </a:r>
            </a:p>
          </p:txBody>
        </p:sp>
        <p:sp>
          <p:nvSpPr>
            <p:cNvPr id="42000" name="TextBox 35"/>
            <p:cNvSpPr txBox="1">
              <a:spLocks noChangeArrowheads="1"/>
            </p:cNvSpPr>
            <p:nvPr/>
          </p:nvSpPr>
          <p:spPr bwMode="auto">
            <a:xfrm>
              <a:off x="877888" y="4835525"/>
              <a:ext cx="995362" cy="498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ts val="1600"/>
                </a:lnSpc>
                <a:spcBef>
                  <a:spcPct val="0"/>
                </a:spcBef>
              </a:pPr>
              <a:r>
                <a:rPr lang="en-US" sz="1600">
                  <a:latin typeface="Calibri" pitchFamily="34" charset="0"/>
                </a:rPr>
                <a:t>front-</a:t>
              </a:r>
              <a:br>
                <a:rPr lang="en-US" sz="1600">
                  <a:latin typeface="Calibri" pitchFamily="34" charset="0"/>
                </a:rPr>
              </a:br>
              <a:r>
                <a:rPr lang="en-US" sz="1600">
                  <a:latin typeface="Calibri" pitchFamily="34" charset="0"/>
                </a:rPr>
                <a:t>end</a:t>
              </a:r>
            </a:p>
          </p:txBody>
        </p:sp>
        <p:sp>
          <p:nvSpPr>
            <p:cNvPr id="42001" name="TextBox 63"/>
            <p:cNvSpPr txBox="1">
              <a:spLocks noChangeArrowheads="1"/>
            </p:cNvSpPr>
            <p:nvPr/>
          </p:nvSpPr>
          <p:spPr bwMode="auto">
            <a:xfrm>
              <a:off x="1497013" y="5348288"/>
              <a:ext cx="1428750" cy="5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</a:pPr>
              <a:r>
                <a:rPr lang="en-US" sz="1600" b="1" i="1" u="sng">
                  <a:latin typeface="Calibri" pitchFamily="34" charset="0"/>
                </a:rPr>
                <a:t>Local Data Center</a:t>
              </a:r>
            </a:p>
          </p:txBody>
        </p:sp>
        <p:pic>
          <p:nvPicPr>
            <p:cNvPr id="42002" name="Picture 56" descr="server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484313" y="4935538"/>
              <a:ext cx="285750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003" name="Picture 56" descr="server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844675" y="4953000"/>
              <a:ext cx="285750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004" name="Picture 61" descr="MCj04348450000[1]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992438" y="4589463"/>
              <a:ext cx="4508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005" name="Picture 56" descr="server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205038" y="4953000"/>
              <a:ext cx="285750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006" name="Line 70"/>
            <p:cNvSpPr>
              <a:spLocks noChangeShapeType="1"/>
            </p:cNvSpPr>
            <p:nvPr/>
          </p:nvSpPr>
          <p:spPr bwMode="auto">
            <a:xfrm>
              <a:off x="2173288" y="4079875"/>
              <a:ext cx="0" cy="5667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7" name="Text Box 64"/>
            <p:cNvSpPr txBox="1">
              <a:spLocks noChangeArrowheads="1"/>
            </p:cNvSpPr>
            <p:nvPr/>
          </p:nvSpPr>
          <p:spPr bwMode="auto">
            <a:xfrm>
              <a:off x="2827338" y="4906963"/>
              <a:ext cx="901700" cy="426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5000"/>
                </a:lnSpc>
              </a:pPr>
              <a:r>
                <a:rPr lang="en-US" sz="1600" dirty="0" smtClean="0">
                  <a:latin typeface="Calibri" pitchFamily="34" charset="0"/>
                </a:rPr>
                <a:t>back end</a:t>
              </a: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42008" name="Line 68"/>
            <p:cNvSpPr>
              <a:spLocks noChangeShapeType="1"/>
            </p:cNvSpPr>
            <p:nvPr/>
          </p:nvSpPr>
          <p:spPr bwMode="auto">
            <a:xfrm flipH="1">
              <a:off x="2517775" y="4702175"/>
              <a:ext cx="5270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9" name="Line 71"/>
            <p:cNvSpPr>
              <a:spLocks noChangeShapeType="1"/>
            </p:cNvSpPr>
            <p:nvPr/>
          </p:nvSpPr>
          <p:spPr bwMode="auto">
            <a:xfrm flipV="1">
              <a:off x="2173288" y="3532188"/>
              <a:ext cx="0" cy="3778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42010" name="Picture 46" descr="router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98638" y="4605338"/>
              <a:ext cx="825500" cy="293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1890713" y="3117850"/>
              <a:ext cx="827087" cy="479425"/>
              <a:chOff x="1111" y="1056"/>
              <a:chExt cx="665" cy="528"/>
            </a:xfrm>
          </p:grpSpPr>
          <p:pic>
            <p:nvPicPr>
              <p:cNvPr id="42055" name="Picture 51" descr="cluste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543" y="1104"/>
                <a:ext cx="233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2056" name="Picture 47" descr="cluste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111" y="1056"/>
                <a:ext cx="233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2057" name="Picture 49" descr="cluste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51" y="1056"/>
                <a:ext cx="233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2058" name="Picture 50" descr="cluste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447" y="1200"/>
                <a:ext cx="233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2059" name="Picture 48" descr="cluste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248" y="1200"/>
                <a:ext cx="233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42012" name="Picture 46" descr="router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98638" y="3876675"/>
              <a:ext cx="825500" cy="293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" name="Group 55"/>
            <p:cNvGrpSpPr>
              <a:grpSpLocks/>
            </p:cNvGrpSpPr>
            <p:nvPr/>
          </p:nvGrpSpPr>
          <p:grpSpPr bwMode="auto">
            <a:xfrm rot="-5400000">
              <a:off x="1951831" y="3710782"/>
              <a:ext cx="280987" cy="222250"/>
              <a:chOff x="1770" y="2952"/>
              <a:chExt cx="126" cy="96"/>
            </a:xfrm>
          </p:grpSpPr>
          <p:sp>
            <p:nvSpPr>
              <p:cNvPr id="42053" name="Line 56"/>
              <p:cNvSpPr>
                <a:spLocks noChangeShapeType="1"/>
              </p:cNvSpPr>
              <p:nvPr/>
            </p:nvSpPr>
            <p:spPr bwMode="auto">
              <a:xfrm>
                <a:off x="1770" y="3000"/>
                <a:ext cx="126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54" name="Line 57"/>
              <p:cNvSpPr>
                <a:spLocks noChangeShapeType="1"/>
              </p:cNvSpPr>
              <p:nvPr/>
            </p:nvSpPr>
            <p:spPr bwMode="auto">
              <a:xfrm>
                <a:off x="1896" y="2952"/>
                <a:ext cx="0" cy="9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55"/>
            <p:cNvGrpSpPr>
              <a:grpSpLocks/>
            </p:cNvGrpSpPr>
            <p:nvPr/>
          </p:nvGrpSpPr>
          <p:grpSpPr bwMode="auto">
            <a:xfrm rot="-5400000">
              <a:off x="1958181" y="4372769"/>
              <a:ext cx="280987" cy="222250"/>
              <a:chOff x="1770" y="2952"/>
              <a:chExt cx="126" cy="96"/>
            </a:xfrm>
          </p:grpSpPr>
          <p:sp>
            <p:nvSpPr>
              <p:cNvPr id="86" name="Line 56"/>
              <p:cNvSpPr>
                <a:spLocks noChangeShapeType="1"/>
              </p:cNvSpPr>
              <p:nvPr/>
            </p:nvSpPr>
            <p:spPr bwMode="auto">
              <a:xfrm>
                <a:off x="1770" y="3000"/>
                <a:ext cx="126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57"/>
              <p:cNvSpPr>
                <a:spLocks noChangeShapeType="1"/>
              </p:cNvSpPr>
              <p:nvPr/>
            </p:nvSpPr>
            <p:spPr bwMode="auto">
              <a:xfrm>
                <a:off x="1896" y="2952"/>
                <a:ext cx="0" cy="9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0" name="Rectangle 79"/>
          <p:cNvSpPr/>
          <p:nvPr/>
        </p:nvSpPr>
        <p:spPr>
          <a:xfrm>
            <a:off x="381000" y="1021140"/>
            <a:ext cx="8610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ea typeface="新細明體" charset="-120"/>
              </a:rPr>
              <a:t>Security most important initiative for 83% of surveyed operators 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altLang="zh-TW" sz="2400" dirty="0" smtClean="0">
                <a:ea typeface="新細明體" charset="-120"/>
              </a:rPr>
              <a:t>Security policies often realized using Access Control Lists (ACLs)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400" dirty="0" smtClean="0">
                <a:ea typeface="新細明體" charset="-120"/>
              </a:rPr>
              <a:t>Typical to see hundreds of firewall contexts,  ACLs with hundreds </a:t>
            </a:r>
          </a:p>
          <a:p>
            <a:r>
              <a:rPr lang="en-US" altLang="zh-TW" sz="2400" dirty="0" smtClean="0">
                <a:ea typeface="新細明體" charset="-120"/>
              </a:rPr>
              <a:t>  of rules </a:t>
            </a:r>
          </a:p>
        </p:txBody>
      </p:sp>
      <p:sp>
        <p:nvSpPr>
          <p:cNvPr id="82" name="Slide Number Placeholder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7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advTm="641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670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670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670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670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7" grpId="0" animBg="1"/>
      <p:bldP spid="670727" grpId="1" animBg="1"/>
      <p:bldP spid="670728" grpId="0"/>
      <p:bldP spid="670728" grpId="1"/>
      <p:bldP spid="670729" grpId="0" animBg="1"/>
      <p:bldP spid="670729" grpId="1" animBg="1"/>
      <p:bldP spid="670730" grpId="0"/>
      <p:bldP spid="670730" grpId="1"/>
      <p:bldP spid="63" grpId="0" animBg="1"/>
      <p:bldP spid="42066" grpId="0"/>
      <p:bldP spid="42067" grpId="0"/>
      <p:bldP spid="676867" grpId="0" build="p"/>
      <p:bldP spid="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Contributions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 complexity of enterprise applications, data-center policies</a:t>
            </a:r>
          </a:p>
          <a:p>
            <a:r>
              <a:rPr lang="en-US" dirty="0" smtClean="0"/>
              <a:t>Framing and providing first-cut solutions  for two key challenges in migrating enterprises to hybrid cloud</a:t>
            </a:r>
          </a:p>
          <a:p>
            <a:pPr lvl="1"/>
            <a:r>
              <a:rPr lang="en-US" dirty="0" smtClean="0"/>
              <a:t>Models for planning hybrid cloud deployments</a:t>
            </a:r>
          </a:p>
          <a:p>
            <a:pPr lvl="1"/>
            <a:r>
              <a:rPr lang="en-US" dirty="0" smtClean="0"/>
              <a:t>Abstractions and algorithms for  </a:t>
            </a:r>
            <a:r>
              <a:rPr lang="en-US" dirty="0" err="1" smtClean="0"/>
              <a:t>assurable</a:t>
            </a:r>
            <a:r>
              <a:rPr lang="en-US" dirty="0" smtClean="0"/>
              <a:t> migration of security policies </a:t>
            </a:r>
          </a:p>
          <a:p>
            <a:r>
              <a:rPr lang="en-US" dirty="0" smtClean="0"/>
              <a:t>Validations using real enterprise applications, Azure-based cloud deployments</a:t>
            </a:r>
          </a:p>
          <a:p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advTm="25391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Enterprise Applications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30763"/>
          </a:xfrm>
        </p:spPr>
        <p:txBody>
          <a:bodyPr/>
          <a:lstStyle/>
          <a:p>
            <a:pPr marL="342900" lvl="1" indent="-342900">
              <a:buNone/>
            </a:pPr>
            <a:r>
              <a:rPr lang="en-US" dirty="0" smtClean="0"/>
              <a:t>E.g., Payroll, travel and expense reimbursement, customer relationship management etc.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4" name="Rounded Rectangle 53"/>
          <p:cNvSpPr/>
          <p:nvPr/>
        </p:nvSpPr>
        <p:spPr>
          <a:xfrm>
            <a:off x="76200" y="4940600"/>
            <a:ext cx="8458200" cy="114335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55" name="TextBox 2147"/>
          <p:cNvSpPr txBox="1">
            <a:spLocks noChangeArrowheads="1"/>
          </p:cNvSpPr>
          <p:nvPr/>
        </p:nvSpPr>
        <p:spPr bwMode="auto">
          <a:xfrm>
            <a:off x="8534400" y="5398159"/>
            <a:ext cx="1066800" cy="427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/>
              <a:t>BE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152400" y="3797959"/>
            <a:ext cx="8382000" cy="1029176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80" name="TextBox 2147"/>
          <p:cNvSpPr txBox="1">
            <a:spLocks noChangeArrowheads="1"/>
          </p:cNvSpPr>
          <p:nvPr/>
        </p:nvSpPr>
        <p:spPr bwMode="auto">
          <a:xfrm>
            <a:off x="8534400" y="2731159"/>
            <a:ext cx="106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/>
              <a:t>FE</a:t>
            </a:r>
            <a:endParaRPr lang="en-US" sz="3600" b="1" dirty="0"/>
          </a:p>
        </p:txBody>
      </p:sp>
      <p:sp>
        <p:nvSpPr>
          <p:cNvPr id="81" name="Rounded Rectangle 80"/>
          <p:cNvSpPr/>
          <p:nvPr/>
        </p:nvSpPr>
        <p:spPr>
          <a:xfrm>
            <a:off x="76200" y="2426359"/>
            <a:ext cx="8458200" cy="1257776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82" name="TextBox 2147"/>
          <p:cNvSpPr txBox="1">
            <a:spLocks noChangeArrowheads="1"/>
          </p:cNvSpPr>
          <p:nvPr/>
        </p:nvSpPr>
        <p:spPr bwMode="auto">
          <a:xfrm>
            <a:off x="8534400" y="3950359"/>
            <a:ext cx="106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/>
              <a:t>BL</a:t>
            </a:r>
            <a:endParaRPr lang="en-US" sz="3600" b="1" dirty="0"/>
          </a:p>
        </p:txBody>
      </p:sp>
      <p:grpSp>
        <p:nvGrpSpPr>
          <p:cNvPr id="2" name="Group 85"/>
          <p:cNvGrpSpPr/>
          <p:nvPr/>
        </p:nvGrpSpPr>
        <p:grpSpPr>
          <a:xfrm>
            <a:off x="1981200" y="2743200"/>
            <a:ext cx="4800600" cy="3937575"/>
            <a:chOff x="7467600" y="0"/>
            <a:chExt cx="4800600" cy="3937575"/>
          </a:xfrm>
        </p:grpSpPr>
        <p:sp>
          <p:nvSpPr>
            <p:cNvPr id="57" name="Rounded Rectangle 56"/>
            <p:cNvSpPr/>
            <p:nvPr/>
          </p:nvSpPr>
          <p:spPr bwMode="auto">
            <a:xfrm>
              <a:off x="8610600" y="0"/>
              <a:ext cx="2514600" cy="75613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>
                <a:spcBef>
                  <a:spcPct val="0"/>
                </a:spcBef>
              </a:pPr>
              <a:r>
                <a:rPr kumimoji="1" lang="en-US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itchFamily="34" charset="0"/>
                  <a:ea typeface="新細明體" pitchFamily="18" charset="-120"/>
                </a:rPr>
                <a:t>Front End</a:t>
              </a:r>
            </a:p>
            <a:p>
              <a:pPr algn="ctr">
                <a:spcBef>
                  <a:spcPct val="0"/>
                </a:spcBef>
              </a:pPr>
              <a:r>
                <a:rPr kumimoji="1" lang="en-US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itchFamily="34" charset="0"/>
                  <a:ea typeface="新細明體" pitchFamily="18" charset="-120"/>
                </a:rPr>
                <a:t>(FE)</a:t>
              </a:r>
              <a:endParaRPr kumimoji="1"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58" name="Rounded Rectangle 57"/>
            <p:cNvSpPr/>
            <p:nvPr/>
          </p:nvSpPr>
          <p:spPr bwMode="auto">
            <a:xfrm>
              <a:off x="8610600" y="1260231"/>
              <a:ext cx="2514600" cy="75613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>
                <a:spcBef>
                  <a:spcPct val="0"/>
                </a:spcBef>
              </a:pPr>
              <a:r>
                <a:rPr kumimoji="1" lang="en-US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itchFamily="34" charset="0"/>
                  <a:ea typeface="新細明體" pitchFamily="18" charset="-120"/>
                </a:rPr>
                <a:t>Business Logic</a:t>
              </a:r>
            </a:p>
            <a:p>
              <a:pPr algn="ctr">
                <a:spcBef>
                  <a:spcPct val="0"/>
                </a:spcBef>
              </a:pPr>
              <a:r>
                <a:rPr kumimoji="1" lang="en-US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itchFamily="34" charset="0"/>
                  <a:ea typeface="新細明體" pitchFamily="18" charset="-120"/>
                </a:rPr>
                <a:t>(BL)</a:t>
              </a:r>
              <a:endParaRPr kumimoji="1"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8610600" y="2520462"/>
              <a:ext cx="2514600" cy="75613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>
                <a:spcBef>
                  <a:spcPct val="0"/>
                </a:spcBef>
              </a:pPr>
              <a:r>
                <a:rPr kumimoji="1" lang="en-US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itchFamily="34" charset="0"/>
                  <a:ea typeface="新細明體" pitchFamily="18" charset="-120"/>
                </a:rPr>
                <a:t>Back End</a:t>
              </a:r>
            </a:p>
            <a:p>
              <a:pPr algn="ctr">
                <a:spcBef>
                  <a:spcPct val="0"/>
                </a:spcBef>
              </a:pPr>
              <a:r>
                <a:rPr kumimoji="1" lang="en-US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itchFamily="34" charset="0"/>
                  <a:ea typeface="新細明體" pitchFamily="18" charset="-120"/>
                </a:rPr>
                <a:t>(BE)</a:t>
              </a:r>
              <a:endParaRPr kumimoji="1"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60" name="Up-Down Arrow 59"/>
            <p:cNvSpPr/>
            <p:nvPr/>
          </p:nvSpPr>
          <p:spPr bwMode="auto">
            <a:xfrm>
              <a:off x="9665110" y="756138"/>
              <a:ext cx="243348" cy="504092"/>
            </a:xfrm>
            <a:prstGeom prst="upDownArrow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>
                <a:spcBef>
                  <a:spcPct val="0"/>
                </a:spcBef>
              </a:pPr>
              <a:endParaRPr kumimoji="1"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61" name="Up-Down Arrow 60"/>
            <p:cNvSpPr/>
            <p:nvPr/>
          </p:nvSpPr>
          <p:spPr bwMode="auto">
            <a:xfrm>
              <a:off x="9665110" y="2016369"/>
              <a:ext cx="243348" cy="504092"/>
            </a:xfrm>
            <a:prstGeom prst="upDownArrow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>
                <a:spcBef>
                  <a:spcPct val="0"/>
                </a:spcBef>
              </a:pPr>
              <a:endParaRPr kumimoji="1"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67600" y="3352800"/>
              <a:ext cx="4800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3-tier Application Structure</a:t>
              </a:r>
              <a:endParaRPr lang="en-US" sz="3200" b="1" dirty="0"/>
            </a:p>
          </p:txBody>
        </p:sp>
      </p:grp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>
          <a:xfrm>
            <a:off x="6553200" y="6115709"/>
            <a:ext cx="2133600" cy="365125"/>
          </a:xfrm>
        </p:spPr>
        <p:txBody>
          <a:bodyPr/>
          <a:lstStyle/>
          <a:p>
            <a:fld id="{E7004ACE-2318-4B4B-99D4-F22512AF4BE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1" name="Oval 70"/>
          <p:cNvSpPr/>
          <p:nvPr/>
        </p:nvSpPr>
        <p:spPr bwMode="auto">
          <a:xfrm>
            <a:off x="381000" y="2807359"/>
            <a:ext cx="1371600" cy="685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spcBef>
                <a:spcPct val="0"/>
              </a:spcBef>
            </a:pPr>
            <a:r>
              <a:rPr kumimoji="1" lang="en-US" sz="2400" b="1" dirty="0" smtClean="0">
                <a:latin typeface="Arial" pitchFamily="34" charset="0"/>
                <a:ea typeface="新細明體" pitchFamily="18" charset="-120"/>
              </a:rPr>
              <a:t>FE1</a:t>
            </a:r>
            <a:endParaRPr kumimoji="1" lang="en-US" sz="2400" b="1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4" name="Oval 93"/>
          <p:cNvSpPr/>
          <p:nvPr/>
        </p:nvSpPr>
        <p:spPr bwMode="auto">
          <a:xfrm>
            <a:off x="3657600" y="2807359"/>
            <a:ext cx="1371600" cy="685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spcBef>
                <a:spcPct val="0"/>
              </a:spcBef>
            </a:pPr>
            <a:r>
              <a:rPr kumimoji="1" lang="en-US" sz="2400" b="1" dirty="0" smtClean="0">
                <a:latin typeface="Arial" pitchFamily="34" charset="0"/>
                <a:ea typeface="新細明體" pitchFamily="18" charset="-120"/>
              </a:rPr>
              <a:t>FE2</a:t>
            </a:r>
            <a:endParaRPr kumimoji="1" lang="en-US" sz="2400" b="1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5" name="Oval 94"/>
          <p:cNvSpPr/>
          <p:nvPr/>
        </p:nvSpPr>
        <p:spPr bwMode="auto">
          <a:xfrm>
            <a:off x="304800" y="3874159"/>
            <a:ext cx="1371600" cy="685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spcBef>
                <a:spcPct val="0"/>
              </a:spcBef>
            </a:pPr>
            <a:r>
              <a:rPr kumimoji="1" lang="en-US" sz="2400" b="1" dirty="0" smtClean="0">
                <a:latin typeface="Arial" pitchFamily="34" charset="0"/>
                <a:ea typeface="新細明體" pitchFamily="18" charset="-120"/>
              </a:rPr>
              <a:t>BL1</a:t>
            </a:r>
            <a:endParaRPr kumimoji="1" lang="en-US" sz="2400" b="1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1905000" y="3874159"/>
            <a:ext cx="1371600" cy="685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spcBef>
                <a:spcPct val="0"/>
              </a:spcBef>
            </a:pPr>
            <a:r>
              <a:rPr kumimoji="1" lang="en-US" sz="2400" b="1" dirty="0" smtClean="0">
                <a:latin typeface="Arial" pitchFamily="34" charset="0"/>
                <a:ea typeface="新細明體" pitchFamily="18" charset="-120"/>
              </a:rPr>
              <a:t>BL2</a:t>
            </a:r>
            <a:endParaRPr kumimoji="1" lang="en-US" sz="2400" b="1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8" name="Oval 97"/>
          <p:cNvSpPr/>
          <p:nvPr/>
        </p:nvSpPr>
        <p:spPr bwMode="auto">
          <a:xfrm>
            <a:off x="3733800" y="4026559"/>
            <a:ext cx="1371600" cy="685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spcBef>
                <a:spcPct val="0"/>
              </a:spcBef>
            </a:pPr>
            <a:r>
              <a:rPr kumimoji="1" lang="en-US" sz="2400" b="1" dirty="0" smtClean="0">
                <a:latin typeface="Arial" pitchFamily="34" charset="0"/>
                <a:ea typeface="新細明體" pitchFamily="18" charset="-120"/>
              </a:rPr>
              <a:t>BL3</a:t>
            </a:r>
            <a:endParaRPr kumimoji="1" lang="en-US" sz="2400" b="1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5486400" y="3950359"/>
            <a:ext cx="1371600" cy="685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spcBef>
                <a:spcPct val="0"/>
              </a:spcBef>
            </a:pPr>
            <a:r>
              <a:rPr kumimoji="1" lang="en-US" sz="2400" b="1" dirty="0" smtClean="0">
                <a:latin typeface="Arial" pitchFamily="34" charset="0"/>
                <a:ea typeface="新細明體" pitchFamily="18" charset="-120"/>
              </a:rPr>
              <a:t>BL4</a:t>
            </a:r>
            <a:endParaRPr kumimoji="1" lang="en-US" sz="2400" b="1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7010400" y="3950359"/>
            <a:ext cx="1371600" cy="685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spcBef>
                <a:spcPct val="0"/>
              </a:spcBef>
            </a:pPr>
            <a:r>
              <a:rPr kumimoji="1" lang="en-US" sz="2400" b="1" dirty="0" smtClean="0">
                <a:latin typeface="Arial" pitchFamily="34" charset="0"/>
                <a:ea typeface="新細明體" pitchFamily="18" charset="-120"/>
              </a:rPr>
              <a:t>BL5</a:t>
            </a:r>
            <a:endParaRPr kumimoji="1" lang="en-US" sz="2400" b="1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304800" y="5245759"/>
            <a:ext cx="1371600" cy="685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spcBef>
                <a:spcPct val="0"/>
              </a:spcBef>
            </a:pPr>
            <a:r>
              <a:rPr kumimoji="1" lang="en-US" sz="2400" b="1" dirty="0" smtClean="0">
                <a:latin typeface="Arial" pitchFamily="34" charset="0"/>
                <a:ea typeface="新細明體" pitchFamily="18" charset="-120"/>
              </a:rPr>
              <a:t>BL1</a:t>
            </a:r>
            <a:endParaRPr kumimoji="1" lang="en-US" sz="2400" b="1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11" name="Oval 110"/>
          <p:cNvSpPr/>
          <p:nvPr/>
        </p:nvSpPr>
        <p:spPr bwMode="auto">
          <a:xfrm>
            <a:off x="1905000" y="5245759"/>
            <a:ext cx="1371600" cy="685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spcBef>
                <a:spcPct val="0"/>
              </a:spcBef>
            </a:pPr>
            <a:r>
              <a:rPr kumimoji="1" lang="en-US" sz="2400" b="1" dirty="0" smtClean="0">
                <a:latin typeface="Arial" pitchFamily="34" charset="0"/>
                <a:ea typeface="新細明體" pitchFamily="18" charset="-120"/>
              </a:rPr>
              <a:t>BL2</a:t>
            </a:r>
            <a:endParaRPr kumimoji="1" lang="en-US" sz="2400" b="1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3810000" y="5245759"/>
            <a:ext cx="1371600" cy="685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spcBef>
                <a:spcPct val="0"/>
              </a:spcBef>
            </a:pPr>
            <a:r>
              <a:rPr kumimoji="1" lang="en-US" sz="2400" b="1" dirty="0" smtClean="0">
                <a:latin typeface="Arial" pitchFamily="34" charset="0"/>
                <a:ea typeface="新細明體" pitchFamily="18" charset="-120"/>
              </a:rPr>
              <a:t>BL3</a:t>
            </a:r>
            <a:endParaRPr kumimoji="1" lang="en-US" sz="2400" b="1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5562600" y="5169559"/>
            <a:ext cx="1371600" cy="685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spcBef>
                <a:spcPct val="0"/>
              </a:spcBef>
            </a:pPr>
            <a:r>
              <a:rPr kumimoji="1" lang="en-US" sz="2400" b="1" dirty="0" smtClean="0">
                <a:latin typeface="Arial" pitchFamily="34" charset="0"/>
                <a:ea typeface="新細明體" pitchFamily="18" charset="-120"/>
              </a:rPr>
              <a:t>BL4</a:t>
            </a:r>
            <a:endParaRPr kumimoji="1" lang="en-US" sz="2400" b="1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7086600" y="5169559"/>
            <a:ext cx="1371600" cy="685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spcBef>
                <a:spcPct val="0"/>
              </a:spcBef>
            </a:pPr>
            <a:r>
              <a:rPr kumimoji="1" lang="en-US" sz="2400" b="1" dirty="0" smtClean="0">
                <a:latin typeface="Arial" pitchFamily="34" charset="0"/>
                <a:ea typeface="新細明體" pitchFamily="18" charset="-120"/>
              </a:rPr>
              <a:t>BL5</a:t>
            </a:r>
            <a:endParaRPr kumimoji="1" lang="en-US" sz="2400" b="1" dirty="0">
              <a:latin typeface="Arial" pitchFamily="34" charset="0"/>
              <a:ea typeface="新細明體" pitchFamily="18" charset="-120"/>
            </a:endParaRPr>
          </a:p>
        </p:txBody>
      </p:sp>
    </p:spTree>
    <p:custDataLst>
      <p:tags r:id="rId1"/>
    </p:custDataLst>
  </p:cSld>
  <p:clrMapOvr>
    <a:masterClrMapping/>
  </p:clrMapOvr>
  <p:transition advTm="3698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" presetClass="exit" presetSubtype="1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78" grpId="0" animBg="1"/>
      <p:bldP spid="80" grpId="0"/>
      <p:bldP spid="81" grpId="0" animBg="1"/>
      <p:bldP spid="82" grpId="0"/>
      <p:bldP spid="71" grpId="0" animBg="1"/>
      <p:bldP spid="94" grpId="0" animBg="1"/>
      <p:bldP spid="95" grpId="0" animBg="1"/>
      <p:bldP spid="96" grpId="0" animBg="1"/>
      <p:bldP spid="98" grpId="0" animBg="1"/>
      <p:bldP spid="107" grpId="0" animBg="1"/>
      <p:bldP spid="108" grpId="0" animBg="1"/>
      <p:bldP spid="110" grpId="0" animBg="1"/>
      <p:bldP spid="111" grpId="0" animBg="1"/>
      <p:bldP spid="112" grpId="0" animBg="1"/>
      <p:bldP spid="113" grpId="0" animBg="1"/>
      <p:bldP spid="1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0.5|11|11.4"/>
</p:tagLst>
</file>

<file path=ppt/tags/tag10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56.1|17.7"/>
</p:tagLst>
</file>

<file path=ppt/tags/tag1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20.2|8.8"/>
</p:tagLst>
</file>

<file path=ppt/tags/tag1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7.6|40"/>
</p:tagLst>
</file>

<file path=ppt/tags/tag1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35.7"/>
</p:tagLst>
</file>

<file path=ppt/tags/tag1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8.4|14.3"/>
</p:tagLst>
</file>

<file path=ppt/tags/tag15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8.3|3.7|12.5|5.5|12.5|8.8|5.5|4.1"/>
</p:tagLst>
</file>

<file path=ppt/tags/tag16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7.6|8.2|39.1"/>
</p:tagLst>
</file>

<file path=ppt/tags/tag17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5.7|15.1"/>
</p:tagLst>
</file>

<file path=ppt/tags/tag18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3.8|14.1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4.5|24.5|14.8|1.8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25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3.2"/>
</p:tagLst>
</file>

<file path=ppt/tags/tag5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8.5|1.5|5.1|1.2|14|4.3|3.1|16.5"/>
</p:tagLst>
</file>

<file path=ppt/tags/tag6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3.1|0.9|0.4|4.5|8.9|19.1|18.8"/>
</p:tagLst>
</file>

<file path=ppt/tags/tag7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6.4|10.8|17.8|11|2.8|5.7|9|11.8|6"/>
</p:tagLst>
</file>

<file path=ppt/tags/tag8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20.6|6.5"/>
</p:tagLst>
</file>

<file path=ppt/tags/tag9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7.8|12.4|15.9|6.1|13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rgbClr val="3333CC"/>
          </a:solidFill>
          <a:miter lim="800000"/>
          <a:headEnd/>
          <a:tailEnd/>
        </a:ln>
      </a:spPr>
      <a:bodyPr wrap="none" anchor="ctr"/>
      <a:lstStyle>
        <a:defPPr algn="ctr">
          <a:spcBef>
            <a:spcPct val="0"/>
          </a:spcBef>
          <a:defRPr kumimoji="1" sz="2400" b="1" dirty="0">
            <a:solidFill>
              <a:schemeClr val="tx2">
                <a:lumMod val="60000"/>
                <a:lumOff val="40000"/>
              </a:schemeClr>
            </a:solidFill>
            <a:latin typeface="Arial" pitchFamily="34" charset="0"/>
            <a:ea typeface="新細明體" pitchFamily="18" charset="-12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5136</TotalTime>
  <Words>2516</Words>
  <Application>Microsoft Macintosh PowerPoint</Application>
  <PresentationFormat>On-screen Show (4:3)</PresentationFormat>
  <Paragraphs>728</Paragraphs>
  <Slides>39</Slides>
  <Notes>30</Notes>
  <HiddenSlides>2</HiddenSlides>
  <MMClips>0</MMClips>
  <ScaleCrop>false</ScaleCrop>
  <HeadingPairs>
    <vt:vector size="4" baseType="variant">
      <vt:variant>
        <vt:lpstr>Design Template</vt:lpstr>
      </vt:variant>
      <vt:variant>
        <vt:i4>7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Office Theme</vt:lpstr>
      <vt:lpstr>4_Custom Design</vt:lpstr>
      <vt:lpstr>3_Custom Design</vt:lpstr>
      <vt:lpstr>2_Custom Design</vt:lpstr>
      <vt:lpstr>1_Custom Design</vt:lpstr>
      <vt:lpstr>Custom Design</vt:lpstr>
      <vt:lpstr>1_Office Theme</vt:lpstr>
      <vt:lpstr>Enterprise Usecases</vt:lpstr>
      <vt:lpstr>Slide 2</vt:lpstr>
      <vt:lpstr>Cloudward Bound:  Planning for Beneficial Migration of Enterprise Applications to the Cloud  </vt:lpstr>
      <vt:lpstr>Concerns with cloud computing</vt:lpstr>
      <vt:lpstr>Hybrid Cloud Architectures</vt:lpstr>
      <vt:lpstr>#1 : Planning hybrid cloud layouts</vt:lpstr>
      <vt:lpstr>#2: migrating security policies</vt:lpstr>
      <vt:lpstr>Contributions</vt:lpstr>
      <vt:lpstr>Enterprise Applications</vt:lpstr>
      <vt:lpstr>Enterprise Applications</vt:lpstr>
      <vt:lpstr>Scale of enterprise applications</vt:lpstr>
      <vt:lpstr>Abstracting the planning problem</vt:lpstr>
      <vt:lpstr>Formulating the planning problem</vt:lpstr>
      <vt:lpstr>Partitioning requests after migration</vt:lpstr>
      <vt:lpstr>Modeling user response times</vt:lpstr>
      <vt:lpstr>Benefits/costs on migration </vt:lpstr>
      <vt:lpstr>Migration algorithm overview</vt:lpstr>
      <vt:lpstr>Experiments on cloud test-bed </vt:lpstr>
      <vt:lpstr>Results</vt:lpstr>
      <vt:lpstr>Campus ERP application architecture</vt:lpstr>
      <vt:lpstr> Recommendations from planned migration approach</vt:lpstr>
      <vt:lpstr>Takeaways</vt:lpstr>
      <vt:lpstr>CloudNaaS: A Cloud Networking Platform for Enterprise Applications</vt:lpstr>
      <vt:lpstr>Current Cloud Offerings</vt:lpstr>
      <vt:lpstr>Contributions</vt:lpstr>
      <vt:lpstr>Questions</vt:lpstr>
      <vt:lpstr>Design Challenges</vt:lpstr>
      <vt:lpstr>Cloud Networking-as-a-Service</vt:lpstr>
      <vt:lpstr>Supported Abstractions</vt:lpstr>
      <vt:lpstr>Using CloudNaaS</vt:lpstr>
      <vt:lpstr>Prototype</vt:lpstr>
      <vt:lpstr>Evaluations</vt:lpstr>
      <vt:lpstr>Results</vt:lpstr>
      <vt:lpstr>Impact of State Optimizations?</vt:lpstr>
      <vt:lpstr>Efficiency of Optimizers</vt:lpstr>
      <vt:lpstr>Efficiency of Optimizers</vt:lpstr>
      <vt:lpstr>Efficiency of Optimizers</vt:lpstr>
      <vt:lpstr>Summary</vt:lpstr>
      <vt:lpstr>Questions</vt:lpstr>
    </vt:vector>
  </TitlesOfParts>
  <Company>Purdue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sanjay</dc:creator>
  <cp:lastModifiedBy>Aditya Akella</cp:lastModifiedBy>
  <cp:revision>853</cp:revision>
  <dcterms:created xsi:type="dcterms:W3CDTF">2012-10-03T15:16:30Z</dcterms:created>
  <dcterms:modified xsi:type="dcterms:W3CDTF">2012-10-03T16:04:58Z</dcterms:modified>
</cp:coreProperties>
</file>