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Inter" panose="020B0604020202020204" charset="0"/>
      <p:regular r:id="rId12"/>
    </p:embeddedFont>
    <p:embeddedFont>
      <p:font typeface="TAN Pearl" panose="020B0604020202020204" charset="0"/>
      <p:regular r:id="rId13"/>
    </p:embeddedFont>
    <p:embeddedFont>
      <p:font typeface="TAN Twinkle"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946"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8459058"/>
            <a:ext cx="16230600" cy="0"/>
          </a:xfrm>
          <a:prstGeom prst="line">
            <a:avLst/>
          </a:prstGeom>
          <a:ln w="19050" cap="flat">
            <a:solidFill>
              <a:srgbClr val="000000"/>
            </a:solidFill>
            <a:prstDash val="solid"/>
            <a:headEnd type="none" w="sm" len="sm"/>
            <a:tailEnd type="none" w="sm" len="sm"/>
          </a:ln>
        </p:spPr>
      </p:sp>
      <p:sp>
        <p:nvSpPr>
          <p:cNvPr id="4" name="AutoShape 4"/>
          <p:cNvSpPr/>
          <p:nvPr/>
        </p:nvSpPr>
        <p:spPr>
          <a:xfrm>
            <a:off x="1028700" y="1028700"/>
            <a:ext cx="16230600" cy="0"/>
          </a:xfrm>
          <a:prstGeom prst="line">
            <a:avLst/>
          </a:prstGeom>
          <a:ln w="19050" cap="flat">
            <a:solidFill>
              <a:srgbClr val="000000"/>
            </a:solidFill>
            <a:prstDash val="solid"/>
            <a:headEnd type="none" w="sm" len="sm"/>
            <a:tailEnd type="none" w="sm" len="sm"/>
          </a:ln>
        </p:spPr>
      </p:sp>
      <p:grpSp>
        <p:nvGrpSpPr>
          <p:cNvPr id="5" name="Group 5"/>
          <p:cNvGrpSpPr/>
          <p:nvPr/>
        </p:nvGrpSpPr>
        <p:grpSpPr>
          <a:xfrm>
            <a:off x="1028700" y="2057400"/>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2274232" y="3773262"/>
            <a:ext cx="7889200" cy="1276558"/>
          </a:xfrm>
          <a:prstGeom prst="rect">
            <a:avLst/>
          </a:prstGeom>
        </p:spPr>
        <p:txBody>
          <a:bodyPr lIns="0" tIns="0" rIns="0" bIns="0" rtlCol="0" anchor="t">
            <a:spAutoFit/>
          </a:bodyPr>
          <a:lstStyle/>
          <a:p>
            <a:pPr>
              <a:lnSpc>
                <a:spcPts val="10326"/>
              </a:lnSpc>
            </a:pPr>
            <a:r>
              <a:rPr lang="en-US" sz="7376">
                <a:solidFill>
                  <a:srgbClr val="000000"/>
                </a:solidFill>
                <a:latin typeface="TAN Twinkle"/>
              </a:rPr>
              <a:t>LIPWIZ</a:t>
            </a:r>
          </a:p>
        </p:txBody>
      </p:sp>
      <p:sp>
        <p:nvSpPr>
          <p:cNvPr id="9" name="TextBox 9"/>
          <p:cNvSpPr txBox="1"/>
          <p:nvPr/>
        </p:nvSpPr>
        <p:spPr>
          <a:xfrm>
            <a:off x="1254800" y="8660242"/>
            <a:ext cx="9384358" cy="701675"/>
          </a:xfrm>
          <a:prstGeom prst="rect">
            <a:avLst/>
          </a:prstGeom>
        </p:spPr>
        <p:txBody>
          <a:bodyPr lIns="0" tIns="0" rIns="0" bIns="0" rtlCol="0" anchor="t">
            <a:spAutoFit/>
          </a:bodyPr>
          <a:lstStyle/>
          <a:p>
            <a:pPr>
              <a:lnSpc>
                <a:spcPts val="2800"/>
              </a:lnSpc>
            </a:pPr>
            <a:r>
              <a:rPr lang="en-US" sz="2000" spc="600">
                <a:solidFill>
                  <a:srgbClr val="000000"/>
                </a:solidFill>
                <a:latin typeface="Inter"/>
              </a:rPr>
              <a:t>END-TO-END SENTENCE-LEVEL LIPREADING</a:t>
            </a:r>
          </a:p>
          <a:p>
            <a:pPr>
              <a:lnSpc>
                <a:spcPts val="2800"/>
              </a:lnSpc>
              <a:spcBef>
                <a:spcPct val="0"/>
              </a:spcBef>
            </a:pPr>
            <a:endParaRPr lang="en-US" sz="2000" spc="600">
              <a:solidFill>
                <a:srgbClr val="000000"/>
              </a:solidFill>
              <a:latin typeface="Inter"/>
            </a:endParaRPr>
          </a:p>
        </p:txBody>
      </p:sp>
      <p:sp>
        <p:nvSpPr>
          <p:cNvPr id="10" name="TextBox 10"/>
          <p:cNvSpPr txBox="1"/>
          <p:nvPr/>
        </p:nvSpPr>
        <p:spPr>
          <a:xfrm>
            <a:off x="1028700" y="5455692"/>
            <a:ext cx="16230600" cy="2110258"/>
          </a:xfrm>
          <a:prstGeom prst="rect">
            <a:avLst/>
          </a:prstGeom>
        </p:spPr>
        <p:txBody>
          <a:bodyPr lIns="0" tIns="0" rIns="0" bIns="0" rtlCol="0" anchor="t">
            <a:spAutoFit/>
          </a:bodyPr>
          <a:lstStyle/>
          <a:p>
            <a:pPr algn="ctr">
              <a:lnSpc>
                <a:spcPts val="4199"/>
              </a:lnSpc>
            </a:pPr>
            <a:r>
              <a:rPr lang="en-US" sz="2999" dirty="0">
                <a:solidFill>
                  <a:srgbClr val="000000"/>
                </a:solidFill>
                <a:latin typeface="Inter"/>
              </a:rPr>
              <a:t>Mentor: Dr. Garima Jaiswal Mam</a:t>
            </a:r>
          </a:p>
          <a:p>
            <a:pPr algn="ctr">
              <a:lnSpc>
                <a:spcPts val="4199"/>
              </a:lnSpc>
            </a:pPr>
            <a:r>
              <a:rPr lang="en-US" sz="2999" dirty="0">
                <a:solidFill>
                  <a:srgbClr val="000000"/>
                </a:solidFill>
                <a:latin typeface="Inter"/>
              </a:rPr>
              <a:t>Candidate Name: Anmol Pandey (E22CSEU1069)</a:t>
            </a:r>
          </a:p>
          <a:p>
            <a:pPr algn="ctr">
              <a:lnSpc>
                <a:spcPts val="4199"/>
              </a:lnSpc>
            </a:pPr>
            <a:r>
              <a:rPr lang="en-US" sz="2999" dirty="0">
                <a:solidFill>
                  <a:srgbClr val="000000"/>
                </a:solidFill>
                <a:latin typeface="Inter"/>
              </a:rPr>
              <a:t>Team Member 1: </a:t>
            </a:r>
            <a:r>
              <a:rPr lang="en-US" sz="2999" dirty="0" err="1">
                <a:solidFill>
                  <a:srgbClr val="000000"/>
                </a:solidFill>
                <a:latin typeface="Inter"/>
              </a:rPr>
              <a:t>Vasvi</a:t>
            </a:r>
            <a:r>
              <a:rPr lang="en-US" sz="2999" dirty="0">
                <a:solidFill>
                  <a:srgbClr val="000000"/>
                </a:solidFill>
                <a:latin typeface="Inter"/>
              </a:rPr>
              <a:t> Garg(E22CSEU1079)</a:t>
            </a:r>
          </a:p>
          <a:p>
            <a:pPr algn="ctr">
              <a:lnSpc>
                <a:spcPts val="4199"/>
              </a:lnSpc>
            </a:pPr>
            <a:r>
              <a:rPr lang="en-US" sz="2999" dirty="0">
                <a:solidFill>
                  <a:srgbClr val="000000"/>
                </a:solidFill>
                <a:latin typeface="Inter"/>
              </a:rPr>
              <a:t>Team Member 2: Somya </a:t>
            </a:r>
            <a:r>
              <a:rPr lang="en-US" sz="2999" dirty="0" err="1">
                <a:solidFill>
                  <a:srgbClr val="000000"/>
                </a:solidFill>
                <a:latin typeface="Inter"/>
              </a:rPr>
              <a:t>Jethwani</a:t>
            </a:r>
            <a:r>
              <a:rPr lang="en-US" sz="2999" dirty="0">
                <a:solidFill>
                  <a:srgbClr val="000000"/>
                </a:solidFill>
                <a:latin typeface="Inter"/>
              </a:rPr>
              <a:t>(E22CSEU1071)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14299551" y="8660242"/>
            <a:ext cx="2959749" cy="349250"/>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PAGE 10</a:t>
            </a:r>
          </a:p>
        </p:txBody>
      </p:sp>
      <p:sp>
        <p:nvSpPr>
          <p:cNvPr id="5" name="TextBox 5"/>
          <p:cNvSpPr txBox="1"/>
          <p:nvPr/>
        </p:nvSpPr>
        <p:spPr>
          <a:xfrm>
            <a:off x="1028700" y="8660242"/>
            <a:ext cx="3670263"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CONCLUSION</a:t>
            </a:r>
          </a:p>
        </p:txBody>
      </p:sp>
      <p:grpSp>
        <p:nvGrpSpPr>
          <p:cNvPr id="6" name="Group 6"/>
          <p:cNvGrpSpPr/>
          <p:nvPr/>
        </p:nvGrpSpPr>
        <p:grpSpPr>
          <a:xfrm>
            <a:off x="1028700" y="1444588"/>
            <a:ext cx="3086100" cy="308610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9" name="TextBox 9"/>
          <p:cNvSpPr txBox="1"/>
          <p:nvPr/>
        </p:nvSpPr>
        <p:spPr>
          <a:xfrm>
            <a:off x="2571750" y="2273159"/>
            <a:ext cx="9506980" cy="1276558"/>
          </a:xfrm>
          <a:prstGeom prst="rect">
            <a:avLst/>
          </a:prstGeom>
        </p:spPr>
        <p:txBody>
          <a:bodyPr lIns="0" tIns="0" rIns="0" bIns="0" rtlCol="0" anchor="t">
            <a:spAutoFit/>
          </a:bodyPr>
          <a:lstStyle/>
          <a:p>
            <a:pPr>
              <a:lnSpc>
                <a:spcPts val="10326"/>
              </a:lnSpc>
            </a:pPr>
            <a:r>
              <a:rPr lang="en-US" sz="7376">
                <a:solidFill>
                  <a:srgbClr val="000000"/>
                </a:solidFill>
                <a:latin typeface="TAN Twinkle"/>
              </a:rPr>
              <a:t>Conclusion</a:t>
            </a:r>
          </a:p>
        </p:txBody>
      </p:sp>
      <p:sp>
        <p:nvSpPr>
          <p:cNvPr id="10" name="TextBox 10"/>
          <p:cNvSpPr txBox="1"/>
          <p:nvPr/>
        </p:nvSpPr>
        <p:spPr>
          <a:xfrm>
            <a:off x="1676099" y="5095875"/>
            <a:ext cx="14935801" cy="2590800"/>
          </a:xfrm>
          <a:prstGeom prst="rect">
            <a:avLst/>
          </a:prstGeom>
        </p:spPr>
        <p:txBody>
          <a:bodyPr lIns="0" tIns="0" rIns="0" bIns="0" rtlCol="0" anchor="t">
            <a:spAutoFit/>
          </a:bodyPr>
          <a:lstStyle/>
          <a:p>
            <a:pPr>
              <a:lnSpc>
                <a:spcPts val="4199"/>
              </a:lnSpc>
            </a:pPr>
            <a:r>
              <a:rPr lang="en-US" sz="2999" dirty="0">
                <a:solidFill>
                  <a:srgbClr val="000000"/>
                </a:solidFill>
                <a:latin typeface="Inter"/>
              </a:rPr>
              <a:t>We </a:t>
            </a:r>
            <a:r>
              <a:rPr lang="en-US" sz="2999" dirty="0" err="1">
                <a:solidFill>
                  <a:srgbClr val="000000"/>
                </a:solidFill>
                <a:latin typeface="Inter"/>
              </a:rPr>
              <a:t>propsed</a:t>
            </a:r>
            <a:r>
              <a:rPr lang="en-US" sz="2999" dirty="0">
                <a:solidFill>
                  <a:srgbClr val="000000"/>
                </a:solidFill>
                <a:latin typeface="Inter"/>
              </a:rPr>
              <a:t> </a:t>
            </a:r>
            <a:r>
              <a:rPr lang="en-US" sz="2999" dirty="0" err="1">
                <a:solidFill>
                  <a:srgbClr val="000000"/>
                </a:solidFill>
                <a:latin typeface="Inter"/>
              </a:rPr>
              <a:t>LipWiz</a:t>
            </a:r>
            <a:r>
              <a:rPr lang="en-US" sz="2999" dirty="0">
                <a:solidFill>
                  <a:srgbClr val="000000"/>
                </a:solidFill>
                <a:latin typeface="Inter"/>
              </a:rPr>
              <a:t>, the first model to apply deep learning to end-to-end learning of a model that maps sequences of image frames of a speaker’s mouth to entire sentences. The end-to-end model eliminates the need to segment videos into words before predicting a sentence. </a:t>
            </a:r>
            <a:r>
              <a:rPr lang="en-US" sz="2999" dirty="0" err="1">
                <a:solidFill>
                  <a:srgbClr val="000000"/>
                </a:solidFill>
                <a:latin typeface="Inter"/>
              </a:rPr>
              <a:t>LipWiz</a:t>
            </a:r>
            <a:r>
              <a:rPr lang="en-US" sz="2999" dirty="0">
                <a:solidFill>
                  <a:srgbClr val="000000"/>
                </a:solidFill>
                <a:latin typeface="Inter"/>
              </a:rPr>
              <a:t> requires neither hand-engineered spatiotemporal visual features nor a </a:t>
            </a:r>
            <a:r>
              <a:rPr lang="en-US" sz="2999" dirty="0" err="1">
                <a:solidFill>
                  <a:srgbClr val="000000"/>
                </a:solidFill>
                <a:latin typeface="Inter"/>
              </a:rPr>
              <a:t>separartely</a:t>
            </a:r>
            <a:r>
              <a:rPr lang="en-US" sz="2999" dirty="0">
                <a:solidFill>
                  <a:srgbClr val="000000"/>
                </a:solidFill>
                <a:latin typeface="Inter"/>
              </a:rPr>
              <a:t>-trained sequence 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3437973" y="2057400"/>
            <a:ext cx="3821327" cy="5467865"/>
            <a:chOff x="0" y="0"/>
            <a:chExt cx="5095103" cy="7290486"/>
          </a:xfrm>
        </p:grpSpPr>
        <p:pic>
          <p:nvPicPr>
            <p:cNvPr id="3" name="Picture 3"/>
            <p:cNvPicPr>
              <a:picLocks noChangeAspect="1"/>
            </p:cNvPicPr>
            <p:nvPr/>
          </p:nvPicPr>
          <p:blipFill>
            <a:blip r:embed="rId2"/>
            <a:srcRect t="2333" b="2333"/>
            <a:stretch>
              <a:fillRect/>
            </a:stretch>
          </p:blipFill>
          <p:spPr>
            <a:xfrm>
              <a:off x="0" y="0"/>
              <a:ext cx="5095103" cy="7290486"/>
            </a:xfrm>
            <a:prstGeom prst="rect">
              <a:avLst/>
            </a:prstGeom>
          </p:spPr>
        </p:pic>
      </p:grpSp>
      <p:sp>
        <p:nvSpPr>
          <p:cNvPr id="4" name="AutoShape 4"/>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5" name="AutoShape 5"/>
          <p:cNvSpPr/>
          <p:nvPr/>
        </p:nvSpPr>
        <p:spPr>
          <a:xfrm>
            <a:off x="1028700" y="1028700"/>
            <a:ext cx="16230600" cy="0"/>
          </a:xfrm>
          <a:prstGeom prst="line">
            <a:avLst/>
          </a:prstGeom>
          <a:ln w="19050" cap="flat">
            <a:solidFill>
              <a:srgbClr val="000000"/>
            </a:solidFill>
            <a:prstDash val="solid"/>
            <a:headEnd type="none" w="sm" len="sm"/>
            <a:tailEnd type="none" w="sm" len="sm"/>
          </a:ln>
        </p:spPr>
      </p:sp>
      <p:grpSp>
        <p:nvGrpSpPr>
          <p:cNvPr id="6" name="Group 6"/>
          <p:cNvGrpSpPr/>
          <p:nvPr/>
        </p:nvGrpSpPr>
        <p:grpSpPr>
          <a:xfrm>
            <a:off x="1028700" y="1444588"/>
            <a:ext cx="3086100" cy="308610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9" name="TextBox 9"/>
          <p:cNvSpPr txBox="1"/>
          <p:nvPr/>
        </p:nvSpPr>
        <p:spPr>
          <a:xfrm>
            <a:off x="14299551" y="8660242"/>
            <a:ext cx="2959749" cy="349250"/>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PAGE 02</a:t>
            </a:r>
          </a:p>
        </p:txBody>
      </p:sp>
      <p:sp>
        <p:nvSpPr>
          <p:cNvPr id="10" name="TextBox 10"/>
          <p:cNvSpPr txBox="1"/>
          <p:nvPr/>
        </p:nvSpPr>
        <p:spPr>
          <a:xfrm>
            <a:off x="2571750" y="2273159"/>
            <a:ext cx="6572250" cy="1276558"/>
          </a:xfrm>
          <a:prstGeom prst="rect">
            <a:avLst/>
          </a:prstGeom>
        </p:spPr>
        <p:txBody>
          <a:bodyPr lIns="0" tIns="0" rIns="0" bIns="0" rtlCol="0" anchor="t">
            <a:spAutoFit/>
          </a:bodyPr>
          <a:lstStyle/>
          <a:p>
            <a:pPr>
              <a:lnSpc>
                <a:spcPts val="10326"/>
              </a:lnSpc>
            </a:pPr>
            <a:r>
              <a:rPr lang="en-US" sz="7376">
                <a:solidFill>
                  <a:srgbClr val="000000"/>
                </a:solidFill>
                <a:latin typeface="TAN Twinkle"/>
              </a:rPr>
              <a:t>Contents</a:t>
            </a:r>
          </a:p>
        </p:txBody>
      </p:sp>
      <p:sp>
        <p:nvSpPr>
          <p:cNvPr id="11" name="TextBox 11"/>
          <p:cNvSpPr txBox="1"/>
          <p:nvPr/>
        </p:nvSpPr>
        <p:spPr>
          <a:xfrm>
            <a:off x="5217346" y="4504210"/>
            <a:ext cx="5087600" cy="412750"/>
          </a:xfrm>
          <a:prstGeom prst="rect">
            <a:avLst/>
          </a:prstGeom>
        </p:spPr>
        <p:txBody>
          <a:bodyPr lIns="0" tIns="0" rIns="0" bIns="0" rtlCol="0" anchor="t">
            <a:spAutoFit/>
          </a:bodyPr>
          <a:lstStyle/>
          <a:p>
            <a:pPr>
              <a:lnSpc>
                <a:spcPts val="3499"/>
              </a:lnSpc>
            </a:pPr>
            <a:r>
              <a:rPr lang="en-US" sz="2499">
                <a:solidFill>
                  <a:srgbClr val="000000"/>
                </a:solidFill>
                <a:latin typeface="Inter"/>
              </a:rPr>
              <a:t>Abstract</a:t>
            </a:r>
          </a:p>
        </p:txBody>
      </p:sp>
      <p:sp>
        <p:nvSpPr>
          <p:cNvPr id="12" name="TextBox 12"/>
          <p:cNvSpPr txBox="1"/>
          <p:nvPr/>
        </p:nvSpPr>
        <p:spPr>
          <a:xfrm>
            <a:off x="4114800" y="4504210"/>
            <a:ext cx="1102546" cy="412750"/>
          </a:xfrm>
          <a:prstGeom prst="rect">
            <a:avLst/>
          </a:prstGeom>
        </p:spPr>
        <p:txBody>
          <a:bodyPr lIns="0" tIns="0" rIns="0" bIns="0" rtlCol="0" anchor="t">
            <a:spAutoFit/>
          </a:bodyPr>
          <a:lstStyle/>
          <a:p>
            <a:pPr>
              <a:lnSpc>
                <a:spcPts val="3499"/>
              </a:lnSpc>
            </a:pPr>
            <a:r>
              <a:rPr lang="en-US" sz="2499">
                <a:solidFill>
                  <a:srgbClr val="000000"/>
                </a:solidFill>
                <a:latin typeface="Inter"/>
              </a:rPr>
              <a:t>01.</a:t>
            </a:r>
          </a:p>
        </p:txBody>
      </p:sp>
      <p:sp>
        <p:nvSpPr>
          <p:cNvPr id="13" name="TextBox 13"/>
          <p:cNvSpPr txBox="1"/>
          <p:nvPr/>
        </p:nvSpPr>
        <p:spPr>
          <a:xfrm>
            <a:off x="5217346" y="5027312"/>
            <a:ext cx="5087600" cy="412750"/>
          </a:xfrm>
          <a:prstGeom prst="rect">
            <a:avLst/>
          </a:prstGeom>
        </p:spPr>
        <p:txBody>
          <a:bodyPr lIns="0" tIns="0" rIns="0" bIns="0" rtlCol="0" anchor="t">
            <a:spAutoFit/>
          </a:bodyPr>
          <a:lstStyle/>
          <a:p>
            <a:pPr>
              <a:lnSpc>
                <a:spcPts val="3499"/>
              </a:lnSpc>
            </a:pPr>
            <a:r>
              <a:rPr lang="en-US" sz="2499">
                <a:solidFill>
                  <a:srgbClr val="000000"/>
                </a:solidFill>
                <a:latin typeface="Inter"/>
              </a:rPr>
              <a:t>Introduction</a:t>
            </a:r>
          </a:p>
        </p:txBody>
      </p:sp>
      <p:sp>
        <p:nvSpPr>
          <p:cNvPr id="14" name="TextBox 14"/>
          <p:cNvSpPr txBox="1"/>
          <p:nvPr/>
        </p:nvSpPr>
        <p:spPr>
          <a:xfrm>
            <a:off x="4114800" y="5027312"/>
            <a:ext cx="1102546" cy="412750"/>
          </a:xfrm>
          <a:prstGeom prst="rect">
            <a:avLst/>
          </a:prstGeom>
        </p:spPr>
        <p:txBody>
          <a:bodyPr lIns="0" tIns="0" rIns="0" bIns="0" rtlCol="0" anchor="t">
            <a:spAutoFit/>
          </a:bodyPr>
          <a:lstStyle/>
          <a:p>
            <a:pPr>
              <a:lnSpc>
                <a:spcPts val="3499"/>
              </a:lnSpc>
            </a:pPr>
            <a:r>
              <a:rPr lang="en-US" sz="2499">
                <a:solidFill>
                  <a:srgbClr val="000000"/>
                </a:solidFill>
                <a:latin typeface="Inter"/>
              </a:rPr>
              <a:t>02.</a:t>
            </a:r>
          </a:p>
        </p:txBody>
      </p:sp>
      <p:sp>
        <p:nvSpPr>
          <p:cNvPr id="15" name="TextBox 15"/>
          <p:cNvSpPr txBox="1"/>
          <p:nvPr/>
        </p:nvSpPr>
        <p:spPr>
          <a:xfrm>
            <a:off x="5217346" y="5548012"/>
            <a:ext cx="5087600" cy="412750"/>
          </a:xfrm>
          <a:prstGeom prst="rect">
            <a:avLst/>
          </a:prstGeom>
        </p:spPr>
        <p:txBody>
          <a:bodyPr lIns="0" tIns="0" rIns="0" bIns="0" rtlCol="0" anchor="t">
            <a:spAutoFit/>
          </a:bodyPr>
          <a:lstStyle/>
          <a:p>
            <a:pPr>
              <a:lnSpc>
                <a:spcPts val="3499"/>
              </a:lnSpc>
            </a:pPr>
            <a:r>
              <a:rPr lang="en-US" sz="2499">
                <a:solidFill>
                  <a:srgbClr val="000000"/>
                </a:solidFill>
                <a:latin typeface="Inter"/>
              </a:rPr>
              <a:t>Problem Statement</a:t>
            </a:r>
          </a:p>
        </p:txBody>
      </p:sp>
      <p:sp>
        <p:nvSpPr>
          <p:cNvPr id="16" name="TextBox 16"/>
          <p:cNvSpPr txBox="1"/>
          <p:nvPr/>
        </p:nvSpPr>
        <p:spPr>
          <a:xfrm>
            <a:off x="4114800" y="5548012"/>
            <a:ext cx="1102546" cy="412750"/>
          </a:xfrm>
          <a:prstGeom prst="rect">
            <a:avLst/>
          </a:prstGeom>
        </p:spPr>
        <p:txBody>
          <a:bodyPr lIns="0" tIns="0" rIns="0" bIns="0" rtlCol="0" anchor="t">
            <a:spAutoFit/>
          </a:bodyPr>
          <a:lstStyle/>
          <a:p>
            <a:pPr>
              <a:lnSpc>
                <a:spcPts val="3499"/>
              </a:lnSpc>
            </a:pPr>
            <a:r>
              <a:rPr lang="en-US" sz="2499">
                <a:solidFill>
                  <a:srgbClr val="000000"/>
                </a:solidFill>
                <a:latin typeface="Inter"/>
              </a:rPr>
              <a:t>03.</a:t>
            </a:r>
          </a:p>
        </p:txBody>
      </p:sp>
      <p:sp>
        <p:nvSpPr>
          <p:cNvPr id="17" name="TextBox 17"/>
          <p:cNvSpPr txBox="1"/>
          <p:nvPr/>
        </p:nvSpPr>
        <p:spPr>
          <a:xfrm>
            <a:off x="5217346" y="6068712"/>
            <a:ext cx="5087600" cy="412750"/>
          </a:xfrm>
          <a:prstGeom prst="rect">
            <a:avLst/>
          </a:prstGeom>
        </p:spPr>
        <p:txBody>
          <a:bodyPr lIns="0" tIns="0" rIns="0" bIns="0" rtlCol="0" anchor="t">
            <a:spAutoFit/>
          </a:bodyPr>
          <a:lstStyle/>
          <a:p>
            <a:pPr>
              <a:lnSpc>
                <a:spcPts val="3499"/>
              </a:lnSpc>
            </a:pPr>
            <a:r>
              <a:rPr lang="en-US" sz="2499">
                <a:solidFill>
                  <a:srgbClr val="000000"/>
                </a:solidFill>
                <a:latin typeface="Inter"/>
              </a:rPr>
              <a:t>Proposed Objectives</a:t>
            </a:r>
          </a:p>
        </p:txBody>
      </p:sp>
      <p:sp>
        <p:nvSpPr>
          <p:cNvPr id="18" name="TextBox 18"/>
          <p:cNvSpPr txBox="1"/>
          <p:nvPr/>
        </p:nvSpPr>
        <p:spPr>
          <a:xfrm>
            <a:off x="4114800" y="6068712"/>
            <a:ext cx="1102546" cy="412750"/>
          </a:xfrm>
          <a:prstGeom prst="rect">
            <a:avLst/>
          </a:prstGeom>
        </p:spPr>
        <p:txBody>
          <a:bodyPr lIns="0" tIns="0" rIns="0" bIns="0" rtlCol="0" anchor="t">
            <a:spAutoFit/>
          </a:bodyPr>
          <a:lstStyle/>
          <a:p>
            <a:pPr>
              <a:lnSpc>
                <a:spcPts val="3499"/>
              </a:lnSpc>
            </a:pPr>
            <a:r>
              <a:rPr lang="en-US" sz="2499">
                <a:solidFill>
                  <a:srgbClr val="000000"/>
                </a:solidFill>
                <a:latin typeface="Inter"/>
              </a:rPr>
              <a:t>04.</a:t>
            </a:r>
          </a:p>
        </p:txBody>
      </p:sp>
      <p:sp>
        <p:nvSpPr>
          <p:cNvPr id="19" name="TextBox 19"/>
          <p:cNvSpPr txBox="1"/>
          <p:nvPr/>
        </p:nvSpPr>
        <p:spPr>
          <a:xfrm>
            <a:off x="5217346" y="6591815"/>
            <a:ext cx="5087600" cy="412750"/>
          </a:xfrm>
          <a:prstGeom prst="rect">
            <a:avLst/>
          </a:prstGeom>
        </p:spPr>
        <p:txBody>
          <a:bodyPr lIns="0" tIns="0" rIns="0" bIns="0" rtlCol="0" anchor="t">
            <a:spAutoFit/>
          </a:bodyPr>
          <a:lstStyle/>
          <a:p>
            <a:pPr>
              <a:lnSpc>
                <a:spcPts val="3499"/>
              </a:lnSpc>
            </a:pPr>
            <a:r>
              <a:rPr lang="en-US" sz="2499">
                <a:solidFill>
                  <a:srgbClr val="000000"/>
                </a:solidFill>
                <a:latin typeface="Inter"/>
              </a:rPr>
              <a:t>LipWiz Architecture</a:t>
            </a:r>
          </a:p>
        </p:txBody>
      </p:sp>
      <p:sp>
        <p:nvSpPr>
          <p:cNvPr id="20" name="TextBox 20"/>
          <p:cNvSpPr txBox="1"/>
          <p:nvPr/>
        </p:nvSpPr>
        <p:spPr>
          <a:xfrm>
            <a:off x="4114800" y="6591815"/>
            <a:ext cx="1102546" cy="412750"/>
          </a:xfrm>
          <a:prstGeom prst="rect">
            <a:avLst/>
          </a:prstGeom>
        </p:spPr>
        <p:txBody>
          <a:bodyPr lIns="0" tIns="0" rIns="0" bIns="0" rtlCol="0" anchor="t">
            <a:spAutoFit/>
          </a:bodyPr>
          <a:lstStyle/>
          <a:p>
            <a:pPr>
              <a:lnSpc>
                <a:spcPts val="3499"/>
              </a:lnSpc>
            </a:pPr>
            <a:r>
              <a:rPr lang="en-US" sz="2499">
                <a:solidFill>
                  <a:srgbClr val="000000"/>
                </a:solidFill>
                <a:latin typeface="Inter"/>
              </a:rPr>
              <a:t>05.</a:t>
            </a:r>
          </a:p>
        </p:txBody>
      </p:sp>
      <p:sp>
        <p:nvSpPr>
          <p:cNvPr id="21" name="TextBox 21"/>
          <p:cNvSpPr txBox="1"/>
          <p:nvPr/>
        </p:nvSpPr>
        <p:spPr>
          <a:xfrm>
            <a:off x="5217346" y="7112515"/>
            <a:ext cx="5087600" cy="412750"/>
          </a:xfrm>
          <a:prstGeom prst="rect">
            <a:avLst/>
          </a:prstGeom>
        </p:spPr>
        <p:txBody>
          <a:bodyPr lIns="0" tIns="0" rIns="0" bIns="0" rtlCol="0" anchor="t">
            <a:spAutoFit/>
          </a:bodyPr>
          <a:lstStyle/>
          <a:p>
            <a:pPr>
              <a:lnSpc>
                <a:spcPts val="3499"/>
              </a:lnSpc>
            </a:pPr>
            <a:r>
              <a:rPr lang="en-US" sz="2499">
                <a:solidFill>
                  <a:srgbClr val="000000"/>
                </a:solidFill>
                <a:latin typeface="Inter"/>
              </a:rPr>
              <a:t>Proposed Solutions</a:t>
            </a:r>
          </a:p>
        </p:txBody>
      </p:sp>
      <p:sp>
        <p:nvSpPr>
          <p:cNvPr id="22" name="TextBox 22"/>
          <p:cNvSpPr txBox="1"/>
          <p:nvPr/>
        </p:nvSpPr>
        <p:spPr>
          <a:xfrm>
            <a:off x="4114800" y="7112515"/>
            <a:ext cx="1102546" cy="412750"/>
          </a:xfrm>
          <a:prstGeom prst="rect">
            <a:avLst/>
          </a:prstGeom>
        </p:spPr>
        <p:txBody>
          <a:bodyPr lIns="0" tIns="0" rIns="0" bIns="0" rtlCol="0" anchor="t">
            <a:spAutoFit/>
          </a:bodyPr>
          <a:lstStyle/>
          <a:p>
            <a:pPr>
              <a:lnSpc>
                <a:spcPts val="3499"/>
              </a:lnSpc>
            </a:pPr>
            <a:r>
              <a:rPr lang="en-US" sz="2499">
                <a:solidFill>
                  <a:srgbClr val="000000"/>
                </a:solidFill>
                <a:latin typeface="Inter"/>
              </a:rPr>
              <a:t>06.</a:t>
            </a:r>
          </a:p>
        </p:txBody>
      </p:sp>
      <p:sp>
        <p:nvSpPr>
          <p:cNvPr id="23" name="TextBox 23"/>
          <p:cNvSpPr txBox="1"/>
          <p:nvPr/>
        </p:nvSpPr>
        <p:spPr>
          <a:xfrm>
            <a:off x="1028700" y="8660242"/>
            <a:ext cx="2959749"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CONTENTS</a:t>
            </a:r>
          </a:p>
        </p:txBody>
      </p:sp>
      <p:sp>
        <p:nvSpPr>
          <p:cNvPr id="24" name="TextBox 24"/>
          <p:cNvSpPr txBox="1"/>
          <p:nvPr/>
        </p:nvSpPr>
        <p:spPr>
          <a:xfrm>
            <a:off x="4114800" y="7630040"/>
            <a:ext cx="1102546" cy="412750"/>
          </a:xfrm>
          <a:prstGeom prst="rect">
            <a:avLst/>
          </a:prstGeom>
        </p:spPr>
        <p:txBody>
          <a:bodyPr lIns="0" tIns="0" rIns="0" bIns="0" rtlCol="0" anchor="t">
            <a:spAutoFit/>
          </a:bodyPr>
          <a:lstStyle/>
          <a:p>
            <a:pPr>
              <a:lnSpc>
                <a:spcPts val="3499"/>
              </a:lnSpc>
            </a:pPr>
            <a:r>
              <a:rPr lang="en-US" sz="2499">
                <a:solidFill>
                  <a:srgbClr val="000000"/>
                </a:solidFill>
                <a:latin typeface="Inter"/>
              </a:rPr>
              <a:t>07.</a:t>
            </a:r>
          </a:p>
        </p:txBody>
      </p:sp>
      <p:sp>
        <p:nvSpPr>
          <p:cNvPr id="25" name="TextBox 25"/>
          <p:cNvSpPr txBox="1"/>
          <p:nvPr/>
        </p:nvSpPr>
        <p:spPr>
          <a:xfrm>
            <a:off x="5217346" y="7639565"/>
            <a:ext cx="5087600" cy="412750"/>
          </a:xfrm>
          <a:prstGeom prst="rect">
            <a:avLst/>
          </a:prstGeom>
        </p:spPr>
        <p:txBody>
          <a:bodyPr lIns="0" tIns="0" rIns="0" bIns="0" rtlCol="0" anchor="t">
            <a:spAutoFit/>
          </a:bodyPr>
          <a:lstStyle/>
          <a:p>
            <a:pPr>
              <a:lnSpc>
                <a:spcPts val="3499"/>
              </a:lnSpc>
            </a:pPr>
            <a:r>
              <a:rPr lang="en-US" sz="2499">
                <a:solidFill>
                  <a:srgbClr val="000000"/>
                </a:solidFill>
                <a:latin typeface="Inter"/>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14299551" y="8660242"/>
            <a:ext cx="2959749" cy="349250"/>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PAGE 03</a:t>
            </a:r>
          </a:p>
        </p:txBody>
      </p:sp>
      <p:grpSp>
        <p:nvGrpSpPr>
          <p:cNvPr id="5" name="Group 5"/>
          <p:cNvGrpSpPr/>
          <p:nvPr/>
        </p:nvGrpSpPr>
        <p:grpSpPr>
          <a:xfrm>
            <a:off x="1028700" y="1444588"/>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2571750" y="2273159"/>
            <a:ext cx="5814144" cy="1276558"/>
          </a:xfrm>
          <a:prstGeom prst="rect">
            <a:avLst/>
          </a:prstGeom>
        </p:spPr>
        <p:txBody>
          <a:bodyPr lIns="0" tIns="0" rIns="0" bIns="0" rtlCol="0" anchor="t">
            <a:spAutoFit/>
          </a:bodyPr>
          <a:lstStyle/>
          <a:p>
            <a:pPr>
              <a:lnSpc>
                <a:spcPts val="10326"/>
              </a:lnSpc>
            </a:pPr>
            <a:r>
              <a:rPr lang="en-US" sz="7376">
                <a:solidFill>
                  <a:srgbClr val="000000"/>
                </a:solidFill>
                <a:latin typeface="TAN Twinkle"/>
              </a:rPr>
              <a:t>Abstract</a:t>
            </a:r>
          </a:p>
        </p:txBody>
      </p:sp>
      <p:sp>
        <p:nvSpPr>
          <p:cNvPr id="9" name="TextBox 9"/>
          <p:cNvSpPr txBox="1"/>
          <p:nvPr/>
        </p:nvSpPr>
        <p:spPr>
          <a:xfrm>
            <a:off x="1028700" y="5455692"/>
            <a:ext cx="16230600" cy="2590800"/>
          </a:xfrm>
          <a:prstGeom prst="rect">
            <a:avLst/>
          </a:prstGeom>
        </p:spPr>
        <p:txBody>
          <a:bodyPr lIns="0" tIns="0" rIns="0" bIns="0" rtlCol="0" anchor="t">
            <a:spAutoFit/>
          </a:bodyPr>
          <a:lstStyle/>
          <a:p>
            <a:pPr>
              <a:lnSpc>
                <a:spcPts val="4199"/>
              </a:lnSpc>
            </a:pPr>
            <a:r>
              <a:rPr lang="en-US" sz="2999">
                <a:solidFill>
                  <a:srgbClr val="000000"/>
                </a:solidFill>
                <a:latin typeface="Inter"/>
              </a:rPr>
              <a:t>Lipreading is the task of decoding text from the movement of a speaker’s mouth. We present LipNet, a model that maps a variable-length sequence of video frames to text, making use of spatiotemporal convolutions, a recurrent network, and the connectionist temporal classification loss, trained entirely end-to-end. </a:t>
            </a:r>
          </a:p>
          <a:p>
            <a:pPr>
              <a:lnSpc>
                <a:spcPts val="4199"/>
              </a:lnSpc>
            </a:pPr>
            <a:endParaRPr lang="en-US" sz="2999">
              <a:solidFill>
                <a:srgbClr val="000000"/>
              </a:solidFill>
              <a:latin typeface="Inter"/>
            </a:endParaRPr>
          </a:p>
        </p:txBody>
      </p:sp>
      <p:sp>
        <p:nvSpPr>
          <p:cNvPr id="10" name="TextBox 10"/>
          <p:cNvSpPr txBox="1"/>
          <p:nvPr/>
        </p:nvSpPr>
        <p:spPr>
          <a:xfrm>
            <a:off x="1047750" y="8660242"/>
            <a:ext cx="2959749"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ABSTRACT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14299551" y="8660242"/>
            <a:ext cx="2959749" cy="349250"/>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PAGE 04</a:t>
            </a:r>
          </a:p>
        </p:txBody>
      </p:sp>
      <p:sp>
        <p:nvSpPr>
          <p:cNvPr id="5" name="TextBox 5"/>
          <p:cNvSpPr txBox="1"/>
          <p:nvPr/>
        </p:nvSpPr>
        <p:spPr>
          <a:xfrm>
            <a:off x="1028700" y="8660242"/>
            <a:ext cx="2959749"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INTRODUCTION</a:t>
            </a:r>
          </a:p>
        </p:txBody>
      </p:sp>
      <p:grpSp>
        <p:nvGrpSpPr>
          <p:cNvPr id="6" name="Group 6"/>
          <p:cNvGrpSpPr/>
          <p:nvPr/>
        </p:nvGrpSpPr>
        <p:grpSpPr>
          <a:xfrm>
            <a:off x="1028700" y="1444588"/>
            <a:ext cx="3086100" cy="308610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9" name="TextBox 9"/>
          <p:cNvSpPr txBox="1"/>
          <p:nvPr/>
        </p:nvSpPr>
        <p:spPr>
          <a:xfrm>
            <a:off x="2571750" y="2273159"/>
            <a:ext cx="9167169" cy="1276558"/>
          </a:xfrm>
          <a:prstGeom prst="rect">
            <a:avLst/>
          </a:prstGeom>
        </p:spPr>
        <p:txBody>
          <a:bodyPr lIns="0" tIns="0" rIns="0" bIns="0" rtlCol="0" anchor="t">
            <a:spAutoFit/>
          </a:bodyPr>
          <a:lstStyle/>
          <a:p>
            <a:pPr>
              <a:lnSpc>
                <a:spcPts val="10326"/>
              </a:lnSpc>
            </a:pPr>
            <a:r>
              <a:rPr lang="en-US" sz="7376">
                <a:solidFill>
                  <a:srgbClr val="000000"/>
                </a:solidFill>
                <a:latin typeface="TAN Twinkle"/>
              </a:rPr>
              <a:t>Introduction</a:t>
            </a:r>
          </a:p>
        </p:txBody>
      </p:sp>
      <p:sp>
        <p:nvSpPr>
          <p:cNvPr id="10" name="TextBox 10"/>
          <p:cNvSpPr txBox="1"/>
          <p:nvPr/>
        </p:nvSpPr>
        <p:spPr>
          <a:xfrm>
            <a:off x="2571750" y="4737808"/>
            <a:ext cx="14687550" cy="3172389"/>
          </a:xfrm>
          <a:prstGeom prst="rect">
            <a:avLst/>
          </a:prstGeom>
        </p:spPr>
        <p:txBody>
          <a:bodyPr lIns="0" tIns="0" rIns="0" bIns="0" rtlCol="0" anchor="t">
            <a:spAutoFit/>
          </a:bodyPr>
          <a:lstStyle/>
          <a:p>
            <a:pPr>
              <a:lnSpc>
                <a:spcPts val="4200"/>
              </a:lnSpc>
            </a:pPr>
            <a:r>
              <a:rPr lang="en-US" sz="3000">
                <a:solidFill>
                  <a:srgbClr val="000000"/>
                </a:solidFill>
                <a:latin typeface="Inter"/>
              </a:rPr>
              <a:t> Our model operates at the character-level, using spatiotemporal convolutional neural networks (STCNNs), recurrent neural networks (RNNs), and the connectionist temporal classification loss (CTC). We also compare the performance of LipNet with that of hearing-impaired people who can lipread on the GRID corpus task. On average, they achieve an accuracy of 52.3%</a:t>
            </a:r>
          </a:p>
          <a:p>
            <a:pPr algn="r">
              <a:lnSpc>
                <a:spcPts val="4137"/>
              </a:lnSpc>
            </a:pPr>
            <a:endParaRPr lang="en-US" sz="3000">
              <a:solidFill>
                <a:srgbClr val="000000"/>
              </a:solidFill>
              <a:latin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grpSp>
        <p:nvGrpSpPr>
          <p:cNvPr id="4" name="Group 4"/>
          <p:cNvGrpSpPr/>
          <p:nvPr/>
        </p:nvGrpSpPr>
        <p:grpSpPr>
          <a:xfrm>
            <a:off x="1028700" y="1444588"/>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7" name="TextBox 7"/>
          <p:cNvSpPr txBox="1"/>
          <p:nvPr/>
        </p:nvSpPr>
        <p:spPr>
          <a:xfrm>
            <a:off x="14299551" y="8660242"/>
            <a:ext cx="2959749" cy="349250"/>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PAGE 05</a:t>
            </a:r>
          </a:p>
        </p:txBody>
      </p:sp>
      <p:sp>
        <p:nvSpPr>
          <p:cNvPr id="8" name="TextBox 8"/>
          <p:cNvSpPr txBox="1"/>
          <p:nvPr/>
        </p:nvSpPr>
        <p:spPr>
          <a:xfrm>
            <a:off x="1028700" y="8660242"/>
            <a:ext cx="4858346"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PROBLEM STATEMENT</a:t>
            </a:r>
          </a:p>
        </p:txBody>
      </p:sp>
      <p:sp>
        <p:nvSpPr>
          <p:cNvPr id="9" name="TextBox 9"/>
          <p:cNvSpPr txBox="1"/>
          <p:nvPr/>
        </p:nvSpPr>
        <p:spPr>
          <a:xfrm>
            <a:off x="2571750" y="2273159"/>
            <a:ext cx="13947613" cy="1276558"/>
          </a:xfrm>
          <a:prstGeom prst="rect">
            <a:avLst/>
          </a:prstGeom>
        </p:spPr>
        <p:txBody>
          <a:bodyPr lIns="0" tIns="0" rIns="0" bIns="0" rtlCol="0" anchor="t">
            <a:spAutoFit/>
          </a:bodyPr>
          <a:lstStyle/>
          <a:p>
            <a:pPr>
              <a:lnSpc>
                <a:spcPts val="10326"/>
              </a:lnSpc>
            </a:pPr>
            <a:r>
              <a:rPr lang="en-US" sz="7376">
                <a:solidFill>
                  <a:srgbClr val="000000"/>
                </a:solidFill>
                <a:latin typeface="TAN Twinkle"/>
              </a:rPr>
              <a:t>Problem Statement</a:t>
            </a:r>
          </a:p>
        </p:txBody>
      </p:sp>
      <p:sp>
        <p:nvSpPr>
          <p:cNvPr id="10" name="TextBox 10"/>
          <p:cNvSpPr txBox="1"/>
          <p:nvPr/>
        </p:nvSpPr>
        <p:spPr>
          <a:xfrm>
            <a:off x="1768637" y="4980416"/>
            <a:ext cx="14750725" cy="3727451"/>
          </a:xfrm>
          <a:prstGeom prst="rect">
            <a:avLst/>
          </a:prstGeom>
        </p:spPr>
        <p:txBody>
          <a:bodyPr lIns="0" tIns="0" rIns="0" bIns="0" rtlCol="0" anchor="t">
            <a:spAutoFit/>
          </a:bodyPr>
          <a:lstStyle/>
          <a:p>
            <a:pPr>
              <a:lnSpc>
                <a:spcPts val="4199"/>
              </a:lnSpc>
            </a:pPr>
            <a:r>
              <a:rPr lang="en-US" sz="2999">
                <a:solidFill>
                  <a:srgbClr val="000000"/>
                </a:solidFill>
                <a:latin typeface="Inter"/>
              </a:rPr>
              <a:t>Lipreading involves decoding text from the movement of a speaker’s mouth. The goal of the LipNet project is to develop a model that can map a variable-length sequence of video frames (capturing lip movements) to corresponding text. The model leverages spatiotemporal convolutions, a recurrent network, and the connectionist temporal classification loss. Importantly, LipNet is trained entirely end-to-end, aiming to improve the accuracy of lipreading systems.</a:t>
            </a:r>
          </a:p>
          <a:p>
            <a:pPr>
              <a:lnSpc>
                <a:spcPts val="4899"/>
              </a:lnSpc>
            </a:pPr>
            <a:endParaRPr lang="en-US" sz="2999">
              <a:solidFill>
                <a:srgbClr val="000000"/>
              </a:solidFill>
              <a:latin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14299551" y="8660242"/>
            <a:ext cx="2959749" cy="349250"/>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PAGE 06</a:t>
            </a:r>
          </a:p>
        </p:txBody>
      </p:sp>
      <p:sp>
        <p:nvSpPr>
          <p:cNvPr id="5" name="TextBox 5"/>
          <p:cNvSpPr txBox="1"/>
          <p:nvPr/>
        </p:nvSpPr>
        <p:spPr>
          <a:xfrm>
            <a:off x="1028700" y="8660242"/>
            <a:ext cx="5245749"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PROPOSED OBJECTIVES</a:t>
            </a:r>
          </a:p>
        </p:txBody>
      </p:sp>
      <p:sp>
        <p:nvSpPr>
          <p:cNvPr id="6" name="TextBox 6"/>
          <p:cNvSpPr txBox="1"/>
          <p:nvPr/>
        </p:nvSpPr>
        <p:spPr>
          <a:xfrm>
            <a:off x="1028700" y="1633954"/>
            <a:ext cx="14750725" cy="1261110"/>
          </a:xfrm>
          <a:prstGeom prst="rect">
            <a:avLst/>
          </a:prstGeom>
        </p:spPr>
        <p:txBody>
          <a:bodyPr lIns="0" tIns="0" rIns="0" bIns="0" rtlCol="0" anchor="t">
            <a:spAutoFit/>
          </a:bodyPr>
          <a:lstStyle/>
          <a:p>
            <a:pPr>
              <a:lnSpc>
                <a:spcPts val="10290"/>
              </a:lnSpc>
            </a:pPr>
            <a:r>
              <a:rPr lang="en-US" sz="7350">
                <a:solidFill>
                  <a:srgbClr val="000000"/>
                </a:solidFill>
                <a:latin typeface="TAN Twinkle"/>
              </a:rPr>
              <a:t>Proposed Objectives</a:t>
            </a:r>
          </a:p>
        </p:txBody>
      </p:sp>
      <p:grpSp>
        <p:nvGrpSpPr>
          <p:cNvPr id="7" name="Group 7"/>
          <p:cNvGrpSpPr/>
          <p:nvPr/>
        </p:nvGrpSpPr>
        <p:grpSpPr>
          <a:xfrm>
            <a:off x="1218885" y="3341343"/>
            <a:ext cx="1045932" cy="104593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0" name="TextBox 10"/>
          <p:cNvSpPr txBox="1"/>
          <p:nvPr/>
        </p:nvSpPr>
        <p:spPr>
          <a:xfrm>
            <a:off x="2508575" y="3095950"/>
            <a:ext cx="15048841" cy="2165350"/>
          </a:xfrm>
          <a:prstGeom prst="rect">
            <a:avLst/>
          </a:prstGeom>
        </p:spPr>
        <p:txBody>
          <a:bodyPr lIns="0" tIns="0" rIns="0" bIns="0" rtlCol="0" anchor="t">
            <a:spAutoFit/>
          </a:bodyPr>
          <a:lstStyle/>
          <a:p>
            <a:pPr>
              <a:lnSpc>
                <a:spcPts val="3499"/>
              </a:lnSpc>
            </a:pPr>
            <a:r>
              <a:rPr lang="en-US" sz="2499">
                <a:solidFill>
                  <a:srgbClr val="000000"/>
                </a:solidFill>
                <a:latin typeface="Inter"/>
              </a:rPr>
              <a:t>Video-to-Text Mapping:Develop a robust model that can accurately map variable-length sequences of video frames (capturing lip movements) to corresponding text. This involves understanding the spatiotemporal patterns in lip motion and learning to associate them with linguistic content.</a:t>
            </a:r>
          </a:p>
          <a:p>
            <a:pPr>
              <a:lnSpc>
                <a:spcPts val="3499"/>
              </a:lnSpc>
            </a:pPr>
            <a:endParaRPr lang="en-US" sz="2499">
              <a:solidFill>
                <a:srgbClr val="000000"/>
              </a:solidFill>
              <a:latin typeface="Inter"/>
            </a:endParaRPr>
          </a:p>
          <a:p>
            <a:pPr>
              <a:lnSpc>
                <a:spcPts val="3499"/>
              </a:lnSpc>
            </a:pPr>
            <a:endParaRPr lang="en-US" sz="2499">
              <a:solidFill>
                <a:srgbClr val="000000"/>
              </a:solidFill>
              <a:latin typeface="Inter"/>
            </a:endParaRPr>
          </a:p>
        </p:txBody>
      </p:sp>
      <p:sp>
        <p:nvSpPr>
          <p:cNvPr id="11" name="TextBox 11"/>
          <p:cNvSpPr txBox="1"/>
          <p:nvPr/>
        </p:nvSpPr>
        <p:spPr>
          <a:xfrm>
            <a:off x="2512466" y="4678456"/>
            <a:ext cx="15048841" cy="2165350"/>
          </a:xfrm>
          <a:prstGeom prst="rect">
            <a:avLst/>
          </a:prstGeom>
        </p:spPr>
        <p:txBody>
          <a:bodyPr lIns="0" tIns="0" rIns="0" bIns="0" rtlCol="0" anchor="t">
            <a:spAutoFit/>
          </a:bodyPr>
          <a:lstStyle/>
          <a:p>
            <a:pPr>
              <a:lnSpc>
                <a:spcPts val="3499"/>
              </a:lnSpc>
            </a:pPr>
            <a:r>
              <a:rPr lang="en-US" sz="2499" dirty="0">
                <a:solidFill>
                  <a:srgbClr val="000000"/>
                </a:solidFill>
                <a:latin typeface="Inter"/>
              </a:rPr>
              <a:t>End-to-End Training: Design an end-to-end training pipeline for </a:t>
            </a:r>
            <a:r>
              <a:rPr lang="en-US" sz="2499" dirty="0" err="1">
                <a:solidFill>
                  <a:srgbClr val="000000"/>
                </a:solidFill>
                <a:latin typeface="Inter"/>
              </a:rPr>
              <a:t>LipNet</a:t>
            </a:r>
            <a:r>
              <a:rPr lang="en-US" sz="2499" dirty="0">
                <a:solidFill>
                  <a:srgbClr val="000000"/>
                </a:solidFill>
                <a:latin typeface="Inter"/>
              </a:rPr>
              <a:t>. By integrating spatiotemporal convolutions and recurrent networks, ensure that the model learns directly from raw video data without relying on handcrafted features. The objective is to optimize the entire system jointly for improved performance.</a:t>
            </a:r>
          </a:p>
          <a:p>
            <a:pPr>
              <a:lnSpc>
                <a:spcPts val="3499"/>
              </a:lnSpc>
            </a:pPr>
            <a:endParaRPr lang="en-US" sz="2499" dirty="0">
              <a:solidFill>
                <a:srgbClr val="000000"/>
              </a:solidFill>
              <a:latin typeface="Inter"/>
            </a:endParaRPr>
          </a:p>
        </p:txBody>
      </p:sp>
      <p:grpSp>
        <p:nvGrpSpPr>
          <p:cNvPr id="12" name="Group 12"/>
          <p:cNvGrpSpPr/>
          <p:nvPr/>
        </p:nvGrpSpPr>
        <p:grpSpPr>
          <a:xfrm>
            <a:off x="1215966" y="7129552"/>
            <a:ext cx="1045932" cy="104593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grpSp>
        <p:nvGrpSpPr>
          <p:cNvPr id="15" name="Group 15"/>
          <p:cNvGrpSpPr/>
          <p:nvPr/>
        </p:nvGrpSpPr>
        <p:grpSpPr>
          <a:xfrm>
            <a:off x="1215966" y="5064445"/>
            <a:ext cx="1045932" cy="104593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8" name="TextBox 18"/>
          <p:cNvSpPr txBox="1"/>
          <p:nvPr/>
        </p:nvSpPr>
        <p:spPr>
          <a:xfrm>
            <a:off x="1363502" y="3380334"/>
            <a:ext cx="750859" cy="817340"/>
          </a:xfrm>
          <a:prstGeom prst="rect">
            <a:avLst/>
          </a:prstGeom>
        </p:spPr>
        <p:txBody>
          <a:bodyPr lIns="0" tIns="0" rIns="0" bIns="0" rtlCol="0" anchor="t">
            <a:spAutoFit/>
          </a:bodyPr>
          <a:lstStyle/>
          <a:p>
            <a:pPr algn="ctr">
              <a:lnSpc>
                <a:spcPts val="6314"/>
              </a:lnSpc>
            </a:pPr>
            <a:r>
              <a:rPr lang="en-US" sz="4510">
                <a:solidFill>
                  <a:srgbClr val="000000"/>
                </a:solidFill>
                <a:latin typeface="TAN Pearl"/>
              </a:rPr>
              <a:t>1</a:t>
            </a:r>
          </a:p>
        </p:txBody>
      </p:sp>
      <p:sp>
        <p:nvSpPr>
          <p:cNvPr id="19" name="TextBox 19"/>
          <p:cNvSpPr txBox="1"/>
          <p:nvPr/>
        </p:nvSpPr>
        <p:spPr>
          <a:xfrm>
            <a:off x="1363502" y="5127950"/>
            <a:ext cx="750859" cy="817340"/>
          </a:xfrm>
          <a:prstGeom prst="rect">
            <a:avLst/>
          </a:prstGeom>
        </p:spPr>
        <p:txBody>
          <a:bodyPr lIns="0" tIns="0" rIns="0" bIns="0" rtlCol="0" anchor="t">
            <a:spAutoFit/>
          </a:bodyPr>
          <a:lstStyle/>
          <a:p>
            <a:pPr algn="ctr">
              <a:lnSpc>
                <a:spcPts val="6314"/>
              </a:lnSpc>
            </a:pPr>
            <a:r>
              <a:rPr lang="en-US" sz="4510">
                <a:solidFill>
                  <a:srgbClr val="000000"/>
                </a:solidFill>
                <a:latin typeface="TAN Pearl"/>
              </a:rPr>
              <a:t>2</a:t>
            </a:r>
          </a:p>
        </p:txBody>
      </p:sp>
      <p:sp>
        <p:nvSpPr>
          <p:cNvPr id="20" name="TextBox 20"/>
          <p:cNvSpPr txBox="1"/>
          <p:nvPr/>
        </p:nvSpPr>
        <p:spPr>
          <a:xfrm>
            <a:off x="1366421" y="7196227"/>
            <a:ext cx="750859" cy="817340"/>
          </a:xfrm>
          <a:prstGeom prst="rect">
            <a:avLst/>
          </a:prstGeom>
        </p:spPr>
        <p:txBody>
          <a:bodyPr lIns="0" tIns="0" rIns="0" bIns="0" rtlCol="0" anchor="t">
            <a:spAutoFit/>
          </a:bodyPr>
          <a:lstStyle/>
          <a:p>
            <a:pPr algn="ctr">
              <a:lnSpc>
                <a:spcPts val="6314"/>
              </a:lnSpc>
            </a:pPr>
            <a:r>
              <a:rPr lang="en-US" sz="4510">
                <a:solidFill>
                  <a:srgbClr val="000000"/>
                </a:solidFill>
                <a:latin typeface="TAN Pearl"/>
              </a:rPr>
              <a:t>3</a:t>
            </a:r>
          </a:p>
        </p:txBody>
      </p:sp>
      <p:sp>
        <p:nvSpPr>
          <p:cNvPr id="21" name="TextBox 21"/>
          <p:cNvSpPr txBox="1"/>
          <p:nvPr/>
        </p:nvSpPr>
        <p:spPr>
          <a:xfrm>
            <a:off x="2508575" y="6693329"/>
            <a:ext cx="15048841" cy="2165350"/>
          </a:xfrm>
          <a:prstGeom prst="rect">
            <a:avLst/>
          </a:prstGeom>
        </p:spPr>
        <p:txBody>
          <a:bodyPr lIns="0" tIns="0" rIns="0" bIns="0" rtlCol="0" anchor="t">
            <a:spAutoFit/>
          </a:bodyPr>
          <a:lstStyle/>
          <a:p>
            <a:pPr>
              <a:lnSpc>
                <a:spcPts val="3499"/>
              </a:lnSpc>
            </a:pPr>
            <a:r>
              <a:rPr lang="en-US" sz="2499">
                <a:solidFill>
                  <a:srgbClr val="000000"/>
                </a:solidFill>
                <a:latin typeface="Inter"/>
              </a:rPr>
              <a:t>Connectionist Temporal Classification (CTC) Loss Optimization: Implement and fine-tune the CTC loss function. This loss allows the model to handle variable-length input sequences and predict character-level alignments between video frames and corresponding text. The objective is to minimize the alignment error and enhance the accuracy of lipreading predictions.</a:t>
            </a:r>
          </a:p>
          <a:p>
            <a:pPr>
              <a:lnSpc>
                <a:spcPts val="3499"/>
              </a:lnSpc>
            </a:pPr>
            <a:endParaRPr lang="en-US" sz="2499">
              <a:solidFill>
                <a:srgbClr val="000000"/>
              </a:solidFill>
              <a:latin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686203" y="3556132"/>
            <a:ext cx="13093222" cy="4144200"/>
            <a:chOff x="0" y="0"/>
            <a:chExt cx="4538830" cy="1436607"/>
          </a:xfrm>
        </p:grpSpPr>
        <p:sp>
          <p:nvSpPr>
            <p:cNvPr id="3" name="Freeform 3"/>
            <p:cNvSpPr/>
            <p:nvPr/>
          </p:nvSpPr>
          <p:spPr>
            <a:xfrm>
              <a:off x="0" y="0"/>
              <a:ext cx="4538830" cy="1436607"/>
            </a:xfrm>
            <a:custGeom>
              <a:avLst/>
              <a:gdLst/>
              <a:ahLst/>
              <a:cxnLst/>
              <a:rect l="l" t="t" r="r" b="b"/>
              <a:pathLst>
                <a:path w="4538830" h="1436607">
                  <a:moveTo>
                    <a:pt x="0" y="0"/>
                  </a:moveTo>
                  <a:lnTo>
                    <a:pt x="4538830" y="0"/>
                  </a:lnTo>
                  <a:lnTo>
                    <a:pt x="4538830" y="1436607"/>
                  </a:lnTo>
                  <a:lnTo>
                    <a:pt x="0" y="1436607"/>
                  </a:lnTo>
                  <a:close/>
                </a:path>
              </a:pathLst>
            </a:custGeom>
            <a:solidFill>
              <a:srgbClr val="E1DAD6"/>
            </a:solidFill>
          </p:spPr>
        </p:sp>
        <p:sp>
          <p:nvSpPr>
            <p:cNvPr id="4" name="TextBox 4"/>
            <p:cNvSpPr txBox="1"/>
            <p:nvPr/>
          </p:nvSpPr>
          <p:spPr>
            <a:xfrm>
              <a:off x="0" y="-38100"/>
              <a:ext cx="4538830" cy="1474707"/>
            </a:xfrm>
            <a:prstGeom prst="rect">
              <a:avLst/>
            </a:prstGeom>
          </p:spPr>
          <p:txBody>
            <a:bodyPr lIns="50800" tIns="50800" rIns="50800" bIns="50800" rtlCol="0" anchor="ctr"/>
            <a:lstStyle/>
            <a:p>
              <a:pPr algn="ctr">
                <a:lnSpc>
                  <a:spcPts val="3499"/>
                </a:lnSpc>
              </a:pPr>
              <a:endParaRPr/>
            </a:p>
          </p:txBody>
        </p:sp>
      </p:grpSp>
      <p:sp>
        <p:nvSpPr>
          <p:cNvPr id="5" name="AutoShape 5"/>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6" name="AutoShape 6"/>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7" name="Freeform 7"/>
          <p:cNvSpPr/>
          <p:nvPr/>
        </p:nvSpPr>
        <p:spPr>
          <a:xfrm>
            <a:off x="2929555" y="3798541"/>
            <a:ext cx="12606519" cy="3659380"/>
          </a:xfrm>
          <a:custGeom>
            <a:avLst/>
            <a:gdLst/>
            <a:ahLst/>
            <a:cxnLst/>
            <a:rect l="l" t="t" r="r" b="b"/>
            <a:pathLst>
              <a:path w="12606519" h="3659380">
                <a:moveTo>
                  <a:pt x="0" y="0"/>
                </a:moveTo>
                <a:lnTo>
                  <a:pt x="12606519" y="0"/>
                </a:lnTo>
                <a:lnTo>
                  <a:pt x="12606519" y="3659381"/>
                </a:lnTo>
                <a:lnTo>
                  <a:pt x="0" y="3659381"/>
                </a:lnTo>
                <a:lnTo>
                  <a:pt x="0" y="0"/>
                </a:lnTo>
                <a:close/>
              </a:path>
            </a:pathLst>
          </a:custGeom>
          <a:blipFill>
            <a:blip r:embed="rId2"/>
            <a:stretch>
              <a:fillRect t="-8736" b="-520"/>
            </a:stretch>
          </a:blipFill>
        </p:spPr>
      </p:sp>
      <p:sp>
        <p:nvSpPr>
          <p:cNvPr id="8" name="TextBox 8"/>
          <p:cNvSpPr txBox="1"/>
          <p:nvPr/>
        </p:nvSpPr>
        <p:spPr>
          <a:xfrm>
            <a:off x="1028700" y="1599948"/>
            <a:ext cx="14750725" cy="1261110"/>
          </a:xfrm>
          <a:prstGeom prst="rect">
            <a:avLst/>
          </a:prstGeom>
        </p:spPr>
        <p:txBody>
          <a:bodyPr lIns="0" tIns="0" rIns="0" bIns="0" rtlCol="0" anchor="t">
            <a:spAutoFit/>
          </a:bodyPr>
          <a:lstStyle/>
          <a:p>
            <a:pPr>
              <a:lnSpc>
                <a:spcPts val="10290"/>
              </a:lnSpc>
            </a:pPr>
            <a:r>
              <a:rPr lang="en-US" sz="7350">
                <a:solidFill>
                  <a:srgbClr val="000000"/>
                </a:solidFill>
                <a:latin typeface="TAN Twinkle"/>
              </a:rPr>
              <a:t>LipWiz Architecture</a:t>
            </a:r>
          </a:p>
        </p:txBody>
      </p:sp>
      <p:sp>
        <p:nvSpPr>
          <p:cNvPr id="9" name="TextBox 9"/>
          <p:cNvSpPr txBox="1"/>
          <p:nvPr/>
        </p:nvSpPr>
        <p:spPr>
          <a:xfrm>
            <a:off x="14299551" y="8660242"/>
            <a:ext cx="2959749" cy="349250"/>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PAGE 07</a:t>
            </a:r>
          </a:p>
        </p:txBody>
      </p:sp>
      <p:sp>
        <p:nvSpPr>
          <p:cNvPr id="10" name="TextBox 10"/>
          <p:cNvSpPr txBox="1"/>
          <p:nvPr/>
        </p:nvSpPr>
        <p:spPr>
          <a:xfrm>
            <a:off x="1028700" y="8660242"/>
            <a:ext cx="5452388"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LIPWIZ ARCHITECTURE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14299551" y="8660242"/>
            <a:ext cx="2959749" cy="349250"/>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PAGE 08</a:t>
            </a:r>
          </a:p>
        </p:txBody>
      </p:sp>
      <p:sp>
        <p:nvSpPr>
          <p:cNvPr id="5" name="TextBox 5"/>
          <p:cNvSpPr txBox="1"/>
          <p:nvPr/>
        </p:nvSpPr>
        <p:spPr>
          <a:xfrm>
            <a:off x="1028700" y="8660242"/>
            <a:ext cx="5087461"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LIPWIZ ARCHITECTURE</a:t>
            </a:r>
          </a:p>
        </p:txBody>
      </p:sp>
      <p:sp>
        <p:nvSpPr>
          <p:cNvPr id="6" name="TextBox 6"/>
          <p:cNvSpPr txBox="1"/>
          <p:nvPr/>
        </p:nvSpPr>
        <p:spPr>
          <a:xfrm>
            <a:off x="1028700" y="1710154"/>
            <a:ext cx="7854800" cy="596900"/>
          </a:xfrm>
          <a:prstGeom prst="rect">
            <a:avLst/>
          </a:prstGeom>
        </p:spPr>
        <p:txBody>
          <a:bodyPr lIns="0" tIns="0" rIns="0" bIns="0" rtlCol="0" anchor="t">
            <a:spAutoFit/>
          </a:bodyPr>
          <a:lstStyle/>
          <a:p>
            <a:pPr>
              <a:lnSpc>
                <a:spcPts val="4900"/>
              </a:lnSpc>
            </a:pPr>
            <a:r>
              <a:rPr lang="en-US" sz="3500">
                <a:solidFill>
                  <a:srgbClr val="000000"/>
                </a:solidFill>
                <a:latin typeface="TAN Twinkle"/>
              </a:rPr>
              <a:t>LipWiz Architecture</a:t>
            </a:r>
          </a:p>
        </p:txBody>
      </p:sp>
      <p:sp>
        <p:nvSpPr>
          <p:cNvPr id="7" name="TextBox 7"/>
          <p:cNvSpPr txBox="1"/>
          <p:nvPr/>
        </p:nvSpPr>
        <p:spPr>
          <a:xfrm>
            <a:off x="1676099" y="3300412"/>
            <a:ext cx="14935801" cy="3638550"/>
          </a:xfrm>
          <a:prstGeom prst="rect">
            <a:avLst/>
          </a:prstGeom>
        </p:spPr>
        <p:txBody>
          <a:bodyPr lIns="0" tIns="0" rIns="0" bIns="0" rtlCol="0" anchor="t">
            <a:spAutoFit/>
          </a:bodyPr>
          <a:lstStyle/>
          <a:p>
            <a:pPr>
              <a:lnSpc>
                <a:spcPts val="4199"/>
              </a:lnSpc>
            </a:pPr>
            <a:r>
              <a:rPr lang="en-US" sz="2999">
                <a:solidFill>
                  <a:srgbClr val="000000"/>
                </a:solidFill>
                <a:latin typeface="Inter"/>
                <a:ea typeface="Inter"/>
              </a:rPr>
              <a:t>LipWiz architecture, which starts with 3×(spatiotemporal convolutions, channel-wise dropout, spatial max-pooling). Subsequently, the features extracted are followed by two LSTMs. The LSTMs are crucial for efficient further aggregation of the STCNN output. Finally, a linear transformation is applied at each time-step, followed by a softmax over the vocabulary augmented with the CTC blank, and then the CTC loss. All layers use rectified linear unit (ReLU) activation functions.</a:t>
            </a:r>
          </a:p>
          <a:p>
            <a:pPr>
              <a:lnSpc>
                <a:spcPts val="4199"/>
              </a:lnSpc>
            </a:pPr>
            <a:endParaRPr lang="en-US" sz="2999">
              <a:solidFill>
                <a:srgbClr val="000000"/>
              </a:solidFill>
              <a:latin typeface="Inter"/>
              <a:ea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14299551" y="8660242"/>
            <a:ext cx="2959749" cy="349250"/>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PAGE 09</a:t>
            </a:r>
          </a:p>
        </p:txBody>
      </p:sp>
      <p:sp>
        <p:nvSpPr>
          <p:cNvPr id="5" name="TextBox 5"/>
          <p:cNvSpPr txBox="1"/>
          <p:nvPr/>
        </p:nvSpPr>
        <p:spPr>
          <a:xfrm>
            <a:off x="1028700" y="8660242"/>
            <a:ext cx="5888687"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PROPOSED SOLUTIONS</a:t>
            </a:r>
          </a:p>
        </p:txBody>
      </p:sp>
      <p:sp>
        <p:nvSpPr>
          <p:cNvPr id="6" name="TextBox 6"/>
          <p:cNvSpPr txBox="1"/>
          <p:nvPr/>
        </p:nvSpPr>
        <p:spPr>
          <a:xfrm>
            <a:off x="1028700" y="1633954"/>
            <a:ext cx="14750725" cy="1261110"/>
          </a:xfrm>
          <a:prstGeom prst="rect">
            <a:avLst/>
          </a:prstGeom>
        </p:spPr>
        <p:txBody>
          <a:bodyPr lIns="0" tIns="0" rIns="0" bIns="0" rtlCol="0" anchor="t">
            <a:spAutoFit/>
          </a:bodyPr>
          <a:lstStyle/>
          <a:p>
            <a:pPr>
              <a:lnSpc>
                <a:spcPts val="10290"/>
              </a:lnSpc>
            </a:pPr>
            <a:r>
              <a:rPr lang="en-US" sz="7350">
                <a:solidFill>
                  <a:srgbClr val="000000"/>
                </a:solidFill>
                <a:latin typeface="TAN Twinkle"/>
              </a:rPr>
              <a:t>Proposed Solutions</a:t>
            </a:r>
          </a:p>
        </p:txBody>
      </p:sp>
      <p:grpSp>
        <p:nvGrpSpPr>
          <p:cNvPr id="7" name="Group 7"/>
          <p:cNvGrpSpPr/>
          <p:nvPr/>
        </p:nvGrpSpPr>
        <p:grpSpPr>
          <a:xfrm>
            <a:off x="1218885" y="3341343"/>
            <a:ext cx="1045932" cy="104593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0" name="TextBox 10"/>
          <p:cNvSpPr txBox="1"/>
          <p:nvPr/>
        </p:nvSpPr>
        <p:spPr>
          <a:xfrm>
            <a:off x="2508575" y="3303243"/>
            <a:ext cx="15048841" cy="1727200"/>
          </a:xfrm>
          <a:prstGeom prst="rect">
            <a:avLst/>
          </a:prstGeom>
        </p:spPr>
        <p:txBody>
          <a:bodyPr lIns="0" tIns="0" rIns="0" bIns="0" rtlCol="0" anchor="t">
            <a:spAutoFit/>
          </a:bodyPr>
          <a:lstStyle/>
          <a:p>
            <a:pPr>
              <a:lnSpc>
                <a:spcPts val="3499"/>
              </a:lnSpc>
            </a:pPr>
            <a:r>
              <a:rPr lang="en-US" sz="2499">
                <a:solidFill>
                  <a:srgbClr val="000000"/>
                </a:solidFill>
                <a:latin typeface="Inter"/>
              </a:rPr>
              <a:t>Spatiotemporal Convolutions: These allow the model to capture both spatial and temporal information from a variable-length sequence of video frames.</a:t>
            </a:r>
          </a:p>
          <a:p>
            <a:pPr>
              <a:lnSpc>
                <a:spcPts val="3499"/>
              </a:lnSpc>
            </a:pPr>
            <a:endParaRPr lang="en-US" sz="2499">
              <a:solidFill>
                <a:srgbClr val="000000"/>
              </a:solidFill>
              <a:latin typeface="Inter"/>
            </a:endParaRPr>
          </a:p>
          <a:p>
            <a:pPr>
              <a:lnSpc>
                <a:spcPts val="3499"/>
              </a:lnSpc>
            </a:pPr>
            <a:endParaRPr lang="en-US" sz="2499">
              <a:solidFill>
                <a:srgbClr val="000000"/>
              </a:solidFill>
              <a:latin typeface="Inter"/>
            </a:endParaRPr>
          </a:p>
        </p:txBody>
      </p:sp>
      <p:sp>
        <p:nvSpPr>
          <p:cNvPr id="11" name="TextBox 11"/>
          <p:cNvSpPr txBox="1"/>
          <p:nvPr/>
        </p:nvSpPr>
        <p:spPr>
          <a:xfrm>
            <a:off x="2508575" y="5026345"/>
            <a:ext cx="15048841" cy="1289050"/>
          </a:xfrm>
          <a:prstGeom prst="rect">
            <a:avLst/>
          </a:prstGeom>
        </p:spPr>
        <p:txBody>
          <a:bodyPr lIns="0" tIns="0" rIns="0" bIns="0" rtlCol="0" anchor="t">
            <a:spAutoFit/>
          </a:bodyPr>
          <a:lstStyle/>
          <a:p>
            <a:pPr>
              <a:lnSpc>
                <a:spcPts val="3499"/>
              </a:lnSpc>
            </a:pPr>
            <a:r>
              <a:rPr lang="en-US" sz="2499">
                <a:solidFill>
                  <a:srgbClr val="000000"/>
                </a:solidFill>
                <a:latin typeface="Inter"/>
              </a:rPr>
              <a:t>Recurrent Network: LipNet employs a recurrent network to model the temporal context, crucial for understanding ambiguous communication channels.</a:t>
            </a:r>
          </a:p>
          <a:p>
            <a:pPr>
              <a:lnSpc>
                <a:spcPts val="3499"/>
              </a:lnSpc>
            </a:pPr>
            <a:endParaRPr lang="en-US" sz="2499">
              <a:solidFill>
                <a:srgbClr val="000000"/>
              </a:solidFill>
              <a:latin typeface="Inter"/>
            </a:endParaRPr>
          </a:p>
        </p:txBody>
      </p:sp>
      <p:grpSp>
        <p:nvGrpSpPr>
          <p:cNvPr id="12" name="Group 12"/>
          <p:cNvGrpSpPr/>
          <p:nvPr/>
        </p:nvGrpSpPr>
        <p:grpSpPr>
          <a:xfrm>
            <a:off x="1215966" y="7129552"/>
            <a:ext cx="1045932" cy="104593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grpSp>
        <p:nvGrpSpPr>
          <p:cNvPr id="15" name="Group 15"/>
          <p:cNvGrpSpPr/>
          <p:nvPr/>
        </p:nvGrpSpPr>
        <p:grpSpPr>
          <a:xfrm>
            <a:off x="1215966" y="5064445"/>
            <a:ext cx="1045932" cy="104593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8" name="TextBox 18"/>
          <p:cNvSpPr txBox="1"/>
          <p:nvPr/>
        </p:nvSpPr>
        <p:spPr>
          <a:xfrm>
            <a:off x="1363502" y="3380334"/>
            <a:ext cx="750859" cy="817340"/>
          </a:xfrm>
          <a:prstGeom prst="rect">
            <a:avLst/>
          </a:prstGeom>
        </p:spPr>
        <p:txBody>
          <a:bodyPr lIns="0" tIns="0" rIns="0" bIns="0" rtlCol="0" anchor="t">
            <a:spAutoFit/>
          </a:bodyPr>
          <a:lstStyle/>
          <a:p>
            <a:pPr algn="ctr">
              <a:lnSpc>
                <a:spcPts val="6314"/>
              </a:lnSpc>
            </a:pPr>
            <a:r>
              <a:rPr lang="en-US" sz="4510">
                <a:solidFill>
                  <a:srgbClr val="000000"/>
                </a:solidFill>
                <a:latin typeface="TAN Pearl"/>
              </a:rPr>
              <a:t>1</a:t>
            </a:r>
          </a:p>
        </p:txBody>
      </p:sp>
      <p:sp>
        <p:nvSpPr>
          <p:cNvPr id="19" name="TextBox 19"/>
          <p:cNvSpPr txBox="1"/>
          <p:nvPr/>
        </p:nvSpPr>
        <p:spPr>
          <a:xfrm>
            <a:off x="1363502" y="5127950"/>
            <a:ext cx="750859" cy="817340"/>
          </a:xfrm>
          <a:prstGeom prst="rect">
            <a:avLst/>
          </a:prstGeom>
        </p:spPr>
        <p:txBody>
          <a:bodyPr lIns="0" tIns="0" rIns="0" bIns="0" rtlCol="0" anchor="t">
            <a:spAutoFit/>
          </a:bodyPr>
          <a:lstStyle/>
          <a:p>
            <a:pPr algn="ctr">
              <a:lnSpc>
                <a:spcPts val="6314"/>
              </a:lnSpc>
            </a:pPr>
            <a:r>
              <a:rPr lang="en-US" sz="4510">
                <a:solidFill>
                  <a:srgbClr val="000000"/>
                </a:solidFill>
                <a:latin typeface="TAN Pearl"/>
              </a:rPr>
              <a:t>2</a:t>
            </a:r>
          </a:p>
        </p:txBody>
      </p:sp>
      <p:sp>
        <p:nvSpPr>
          <p:cNvPr id="20" name="TextBox 20"/>
          <p:cNvSpPr txBox="1"/>
          <p:nvPr/>
        </p:nvSpPr>
        <p:spPr>
          <a:xfrm>
            <a:off x="1366421" y="7196227"/>
            <a:ext cx="750859" cy="817340"/>
          </a:xfrm>
          <a:prstGeom prst="rect">
            <a:avLst/>
          </a:prstGeom>
        </p:spPr>
        <p:txBody>
          <a:bodyPr lIns="0" tIns="0" rIns="0" bIns="0" rtlCol="0" anchor="t">
            <a:spAutoFit/>
          </a:bodyPr>
          <a:lstStyle/>
          <a:p>
            <a:pPr algn="ctr">
              <a:lnSpc>
                <a:spcPts val="6314"/>
              </a:lnSpc>
            </a:pPr>
            <a:r>
              <a:rPr lang="en-US" sz="4510">
                <a:solidFill>
                  <a:srgbClr val="000000"/>
                </a:solidFill>
                <a:latin typeface="TAN Pearl"/>
              </a:rPr>
              <a:t>3</a:t>
            </a:r>
          </a:p>
        </p:txBody>
      </p:sp>
      <p:sp>
        <p:nvSpPr>
          <p:cNvPr id="21" name="TextBox 21"/>
          <p:cNvSpPr txBox="1"/>
          <p:nvPr/>
        </p:nvSpPr>
        <p:spPr>
          <a:xfrm>
            <a:off x="2508575" y="6980667"/>
            <a:ext cx="15048841" cy="1727200"/>
          </a:xfrm>
          <a:prstGeom prst="rect">
            <a:avLst/>
          </a:prstGeom>
        </p:spPr>
        <p:txBody>
          <a:bodyPr lIns="0" tIns="0" rIns="0" bIns="0" rtlCol="0" anchor="t">
            <a:spAutoFit/>
          </a:bodyPr>
          <a:lstStyle/>
          <a:p>
            <a:pPr>
              <a:lnSpc>
                <a:spcPts val="3499"/>
              </a:lnSpc>
            </a:pPr>
            <a:r>
              <a:rPr lang="en-US" sz="2499">
                <a:solidFill>
                  <a:srgbClr val="000000"/>
                </a:solidFill>
                <a:latin typeface="Inter"/>
              </a:rPr>
              <a:t>Connectionist Temporal Classification (CTC) Loss: The CTC loss enables the model to learn sequence-to-sequence mappings directly from input-output pairs, making it suitable for sentence-level lipreading.</a:t>
            </a:r>
          </a:p>
          <a:p>
            <a:pPr>
              <a:lnSpc>
                <a:spcPts val="3499"/>
              </a:lnSpc>
            </a:pPr>
            <a:endParaRPr lang="en-US" sz="2499">
              <a:solidFill>
                <a:srgbClr val="000000"/>
              </a:solidFill>
              <a:latin typeface="Inte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665</Words>
  <Application>Microsoft Office PowerPoint</Application>
  <PresentationFormat>Custom</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TAN Pearl</vt:lpstr>
      <vt:lpstr>Inter</vt:lpstr>
      <vt:lpstr>TAN Twinkle</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LIPWIZ</dc:title>
  <cp:lastModifiedBy>Anmol Pandey</cp:lastModifiedBy>
  <cp:revision>5</cp:revision>
  <dcterms:created xsi:type="dcterms:W3CDTF">2006-08-16T00:00:00Z</dcterms:created>
  <dcterms:modified xsi:type="dcterms:W3CDTF">2024-04-20T04:20:56Z</dcterms:modified>
  <dc:identifier>DAGCHB85Vfk</dc:identifier>
</cp:coreProperties>
</file>