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 id="393" r:id="rId145"/>
    <p:sldId id="394" r:id="rId146"/>
    <p:sldId id="395" r:id="rId147"/>
    <p:sldId id="396" r:id="rId148"/>
    <p:sldId id="397" r:id="rId14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1pPr>
    <a:lvl2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2pPr>
    <a:lvl3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3pPr>
    <a:lvl4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4pPr>
    <a:lvl5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5pPr>
    <a:lvl6pPr marL="0" marR="0" indent="22860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6pPr>
    <a:lvl7pPr marL="0" marR="0" indent="27432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7pPr>
    <a:lvl8pPr marL="0" marR="0" indent="32004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8pPr>
    <a:lvl9pPr marL="0" marR="0" indent="36576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solidFill>
        </a:fill>
      </a:tcStyle>
    </a:band2H>
    <a:firstCol>
      <a:tcTxStyle b="off" i="off">
        <a:font>
          <a:latin typeface="Graphik Medium"/>
          <a:ea typeface="Graphik Medium"/>
          <a:cs typeface="Graphik Medium"/>
        </a:font>
        <a:srgbClr val="000000"/>
      </a:tcTxStyle>
      <a:tcStyle>
        <a:tcBdr>
          <a:left>
            <a:ln w="12700" cap="flat">
              <a:solidFill>
                <a:srgbClr val="E3E5E8"/>
              </a:solidFill>
              <a:prstDash val="solid"/>
              <a:miter lim="400000"/>
            </a:ln>
          </a:left>
          <a:right>
            <a:ln w="254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4646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 Id="rId137" Type="http://schemas.openxmlformats.org/officeDocument/2006/relationships/slide" Target="slides/slide130.xml"/><Relationship Id="rId138" Type="http://schemas.openxmlformats.org/officeDocument/2006/relationships/slide" Target="slides/slide131.xml"/><Relationship Id="rId139" Type="http://schemas.openxmlformats.org/officeDocument/2006/relationships/slide" Target="slides/slide132.xml"/><Relationship Id="rId140" Type="http://schemas.openxmlformats.org/officeDocument/2006/relationships/slide" Target="slides/slide133.xml"/><Relationship Id="rId141" Type="http://schemas.openxmlformats.org/officeDocument/2006/relationships/slide" Target="slides/slide134.xml"/><Relationship Id="rId142" Type="http://schemas.openxmlformats.org/officeDocument/2006/relationships/slide" Target="slides/slide135.xml"/><Relationship Id="rId143" Type="http://schemas.openxmlformats.org/officeDocument/2006/relationships/slide" Target="slides/slide136.xml"/><Relationship Id="rId144" Type="http://schemas.openxmlformats.org/officeDocument/2006/relationships/slide" Target="slides/slide137.xml"/><Relationship Id="rId145" Type="http://schemas.openxmlformats.org/officeDocument/2006/relationships/slide" Target="slides/slide138.xml"/><Relationship Id="rId146" Type="http://schemas.openxmlformats.org/officeDocument/2006/relationships/slide" Target="slides/slide139.xml"/><Relationship Id="rId147" Type="http://schemas.openxmlformats.org/officeDocument/2006/relationships/slide" Target="slides/slide140.xml"/><Relationship Id="rId148" Type="http://schemas.openxmlformats.org/officeDocument/2006/relationships/slide" Target="slides/slide141.xml"/><Relationship Id="rId149" Type="http://schemas.openxmlformats.org/officeDocument/2006/relationships/slide" Target="slides/slide14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Presentation Title"/>
          <p:cNvSpPr txBox="1"/>
          <p:nvPr>
            <p:ph type="title" hasCustomPrompt="1"/>
          </p:nvPr>
        </p:nvSpPr>
        <p:spPr>
          <a:xfrm>
            <a:off x="1270000" y="3289300"/>
            <a:ext cx="21844000" cy="3879454"/>
          </a:xfrm>
          <a:prstGeom prst="rect">
            <a:avLst/>
          </a:prstGeom>
        </p:spPr>
        <p:txBody>
          <a:bodyPr/>
          <a:lstStyle>
            <a:lvl1pPr defTabSz="2438338">
              <a:lnSpc>
                <a:spcPct val="90000"/>
              </a:lnSpc>
              <a:defRPr spc="-348" sz="11600">
                <a:gradFill flip="none" rotWithShape="1">
                  <a:gsLst>
                    <a:gs pos="0">
                      <a:srgbClr val="00E8FF"/>
                    </a:gs>
                    <a:gs pos="100000">
                      <a:srgbClr val="FF00F7"/>
                    </a:gs>
                  </a:gsLst>
                  <a:lin ang="3967761" scaled="0"/>
                </a:gradFill>
              </a:defRPr>
            </a:lvl1pPr>
          </a:lstStyle>
          <a:p>
            <a:pPr/>
            <a:r>
              <a:t>Presentation Title</a:t>
            </a:r>
          </a:p>
        </p:txBody>
      </p:sp>
      <p:sp>
        <p:nvSpPr>
          <p:cNvPr id="12" name="Author and Date"/>
          <p:cNvSpPr txBox="1"/>
          <p:nvPr>
            <p:ph type="body" sz="quarter" idx="21" hasCustomPrompt="1"/>
          </p:nvPr>
        </p:nvSpPr>
        <p:spPr>
          <a:xfrm>
            <a:off x="1270000" y="12160429"/>
            <a:ext cx="21844000" cy="694056"/>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stStyle>
          <a:p>
            <a:pPr/>
            <a:r>
              <a:t>Author and Date</a:t>
            </a:r>
          </a:p>
        </p:txBody>
      </p:sp>
      <p:sp>
        <p:nvSpPr>
          <p:cNvPr id="13" name="Body Level One…"/>
          <p:cNvSpPr txBox="1"/>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6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6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6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6400">
                <a:solidFill>
                  <a:srgbClr val="D5D5D5"/>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70000" y="4546600"/>
            <a:ext cx="21844000" cy="4678065"/>
          </a:xfrm>
          <a:prstGeom prst="rect">
            <a:avLst/>
          </a:prstGeom>
        </p:spPr>
        <p:txBody>
          <a:bodyPr anchor="ctr"/>
          <a:lstStyle>
            <a:lvl1pPr marL="0" indent="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1pPr>
            <a:lvl2pPr marL="0" indent="4572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2pPr>
            <a:lvl3pPr marL="0" indent="9144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3pPr>
            <a:lvl4pPr marL="0" indent="13716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4pPr>
            <a:lvl5pPr marL="0" indent="18288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sz="half" idx="1" hasCustomPrompt="1"/>
          </p:nvPr>
        </p:nvSpPr>
        <p:spPr>
          <a:xfrm>
            <a:off x="1270000" y="3906096"/>
            <a:ext cx="21844000" cy="4488604"/>
          </a:xfrm>
          <a:prstGeom prst="rect">
            <a:avLst/>
          </a:prstGeom>
        </p:spPr>
        <p:txBody>
          <a:bodyPr anchor="b"/>
          <a:lstStyle>
            <a:lvl1pPr marL="0" indent="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1pPr>
            <a:lvl2pPr marL="0" indent="4572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2pPr>
            <a:lvl3pPr marL="0" indent="9144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3pPr>
            <a:lvl4pPr marL="0" indent="13716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4pPr>
            <a:lvl5pPr marL="0" indent="18288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70000" y="8521700"/>
            <a:ext cx="21844000" cy="1016000"/>
          </a:xfrm>
          <a:prstGeom prst="rect">
            <a:avLst/>
          </a:prstGeom>
        </p:spPr>
        <p:txBody>
          <a:bodyP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1270000" y="11155086"/>
            <a:ext cx="21844000" cy="832613"/>
          </a:xfrm>
          <a:prstGeom prst="rect">
            <a:avLst/>
          </a:prstGeom>
        </p:spPr>
        <p:txBody>
          <a:bodyPr anchor="ct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pPr/>
            <a:r>
              <a:t>Attribution</a:t>
            </a:r>
          </a:p>
        </p:txBody>
      </p:sp>
      <p:sp>
        <p:nvSpPr>
          <p:cNvPr id="116" name="Body Level One…"/>
          <p:cNvSpPr txBox="1"/>
          <p:nvPr>
            <p:ph type="body" sz="half" idx="1" hasCustomPrompt="1"/>
          </p:nvPr>
        </p:nvSpPr>
        <p:spPr>
          <a:xfrm>
            <a:off x="1270000" y="4659369"/>
            <a:ext cx="21844000" cy="4394201"/>
          </a:xfrm>
          <a:prstGeom prst="rect">
            <a:avLst/>
          </a:prstGeom>
        </p:spPr>
        <p:txBody>
          <a:bodyPr anchor="ctr"/>
          <a:lstStyle>
            <a:lvl1pPr marL="0" indent="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1pPr>
            <a:lvl2pPr marL="0" indent="4572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2pPr>
            <a:lvl3pPr marL="0" indent="9144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3pPr>
            <a:lvl4pPr marL="0" indent="13716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4pPr>
            <a:lvl5pPr marL="0" indent="18288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482346840_2880x1920.jpg"/>
          <p:cNvSpPr/>
          <p:nvPr>
            <p:ph type="pic" sz="half" idx="21"/>
          </p:nvPr>
        </p:nvSpPr>
        <p:spPr>
          <a:xfrm>
            <a:off x="12192000" y="6229350"/>
            <a:ext cx="12192000" cy="8128000"/>
          </a:xfrm>
          <a:prstGeom prst="rect">
            <a:avLst/>
          </a:prstGeom>
        </p:spPr>
        <p:txBody>
          <a:bodyPr lIns="91439" tIns="45719" rIns="91439" bIns="45719">
            <a:noAutofit/>
          </a:bodyPr>
          <a:lstStyle/>
          <a:p>
            <a:pPr/>
          </a:p>
        </p:txBody>
      </p:sp>
      <p:sp>
        <p:nvSpPr>
          <p:cNvPr id="125" name="908252162_2439x1626.jpg"/>
          <p:cNvSpPr/>
          <p:nvPr>
            <p:ph type="pic" sz="half" idx="22"/>
          </p:nvPr>
        </p:nvSpPr>
        <p:spPr>
          <a:xfrm>
            <a:off x="12192000" y="-641351"/>
            <a:ext cx="12192000" cy="8128001"/>
          </a:xfrm>
          <a:prstGeom prst="rect">
            <a:avLst/>
          </a:prstGeom>
        </p:spPr>
        <p:txBody>
          <a:bodyPr lIns="91439" tIns="45719" rIns="91439" bIns="45719">
            <a:noAutofit/>
          </a:bodyPr>
          <a:lstStyle/>
          <a:p>
            <a:pPr/>
          </a:p>
        </p:txBody>
      </p:sp>
      <p:sp>
        <p:nvSpPr>
          <p:cNvPr id="126" name="579215462_1440x2158.jpg"/>
          <p:cNvSpPr/>
          <p:nvPr>
            <p:ph type="pic" idx="23"/>
          </p:nvPr>
        </p:nvSpPr>
        <p:spPr>
          <a:xfrm>
            <a:off x="-1" y="-2258501"/>
            <a:ext cx="12166601" cy="18233003"/>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Image"/>
          <p:cNvSpPr/>
          <p:nvPr>
            <p:ph type="pic" idx="21"/>
          </p:nvPr>
        </p:nvSpPr>
        <p:spPr>
          <a:xfrm>
            <a:off x="0" y="-762000"/>
            <a:ext cx="24384000" cy="15240000"/>
          </a:xfrm>
          <a:prstGeom prst="rect">
            <a:avLst/>
          </a:prstGeom>
        </p:spPr>
        <p:txBody>
          <a:bodyPr lIns="91439" tIns="45719" rIns="91439" bIns="45719">
            <a:noAutofit/>
          </a:bodyPr>
          <a:lstStyle/>
          <a:p>
            <a:pPr/>
          </a:p>
        </p:txBody>
      </p:sp>
      <p:sp>
        <p:nvSpPr>
          <p:cNvPr id="22" name="Author and Date"/>
          <p:cNvSpPr txBox="1"/>
          <p:nvPr>
            <p:ph type="body" sz="quarter" idx="22" hasCustomPrompt="1"/>
          </p:nvPr>
        </p:nvSpPr>
        <p:spPr>
          <a:xfrm>
            <a:off x="1270000" y="12166600"/>
            <a:ext cx="21844000" cy="694055"/>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stStyle>
          <a:p>
            <a:pPr/>
            <a:r>
              <a:t>Author and Date</a:t>
            </a:r>
          </a:p>
        </p:txBody>
      </p:sp>
      <p:sp>
        <p:nvSpPr>
          <p:cNvPr id="23" name="Presentation Title"/>
          <p:cNvSpPr txBox="1"/>
          <p:nvPr>
            <p:ph type="title" hasCustomPrompt="1"/>
          </p:nvPr>
        </p:nvSpPr>
        <p:spPr>
          <a:xfrm>
            <a:off x="1270000" y="3289300"/>
            <a:ext cx="21844000" cy="3873500"/>
          </a:xfrm>
          <a:prstGeom prst="rect">
            <a:avLst/>
          </a:prstGeom>
        </p:spPr>
        <p:txBody>
          <a:bodyPr/>
          <a:lstStyle>
            <a:lvl1pPr defTabSz="2438400">
              <a:lnSpc>
                <a:spcPct val="90000"/>
              </a:lnSpc>
              <a:defRPr spc="-348" sz="11600"/>
            </a:lvl1pPr>
          </a:lstStyle>
          <a:p>
            <a:pPr/>
            <a:r>
              <a:t>Presentation Title</a:t>
            </a:r>
          </a:p>
        </p:txBody>
      </p:sp>
      <p:sp>
        <p:nvSpPr>
          <p:cNvPr id="24" name="Body Level One…"/>
          <p:cNvSpPr txBox="1"/>
          <p:nvPr>
            <p:ph type="body" sz="quarter" idx="1" hasCustomPrompt="1"/>
          </p:nvPr>
        </p:nvSpPr>
        <p:spPr>
          <a:xfrm>
            <a:off x="1270000" y="6985000"/>
            <a:ext cx="21844000" cy="2514600"/>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6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6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6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6400">
                <a:solidFill>
                  <a:srgbClr val="D5D5D5"/>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Image"/>
          <p:cNvSpPr/>
          <p:nvPr>
            <p:ph type="pic" idx="21"/>
          </p:nvPr>
        </p:nvSpPr>
        <p:spPr>
          <a:xfrm>
            <a:off x="7962900" y="-25400"/>
            <a:ext cx="20650200" cy="137668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70000" y="3886200"/>
            <a:ext cx="9652000" cy="3200202"/>
          </a:xfrm>
          <a:prstGeom prst="rect">
            <a:avLst/>
          </a:prstGeom>
        </p:spPr>
        <p:txBody>
          <a:bodyPr/>
          <a:lstStyle/>
          <a:p>
            <a:pPr/>
            <a:r>
              <a:t>Slide Title</a:t>
            </a:r>
          </a:p>
        </p:txBody>
      </p:sp>
      <p:sp>
        <p:nvSpPr>
          <p:cNvPr id="34" name="Body Level One…"/>
          <p:cNvSpPr txBox="1"/>
          <p:nvPr>
            <p:ph type="body" sz="quarter" idx="1" hasCustomPrompt="1"/>
          </p:nvPr>
        </p:nvSpPr>
        <p:spPr>
          <a:xfrm>
            <a:off x="1270000" y="6845300"/>
            <a:ext cx="9652000" cy="56642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vl2pPr marL="0" indent="457200" algn="ctr" defTabSz="825500">
              <a:spcBef>
                <a:spcPts val="0"/>
              </a:spcBef>
              <a:buClrTx/>
              <a:buSzTx/>
              <a:buNone/>
              <a:defRPr sz="5400">
                <a:solidFill>
                  <a:srgbClr val="D5D5D5"/>
                </a:solidFill>
                <a:latin typeface="Graphik Medium"/>
                <a:ea typeface="Graphik Medium"/>
                <a:cs typeface="Graphik Medium"/>
                <a:sym typeface="Graphik Medium"/>
              </a:defRPr>
            </a:lvl2pPr>
            <a:lvl3pPr marL="0" indent="914400" algn="ctr" defTabSz="825500">
              <a:spcBef>
                <a:spcPts val="0"/>
              </a:spcBef>
              <a:buClrTx/>
              <a:buSzTx/>
              <a:buNone/>
              <a:defRPr sz="5400">
                <a:solidFill>
                  <a:srgbClr val="D5D5D5"/>
                </a:solidFill>
                <a:latin typeface="Graphik Medium"/>
                <a:ea typeface="Graphik Medium"/>
                <a:cs typeface="Graphik Medium"/>
                <a:sym typeface="Graphik Medium"/>
              </a:defRPr>
            </a:lvl3pPr>
            <a:lvl4pPr marL="0" indent="1371600" algn="ctr" defTabSz="825500">
              <a:spcBef>
                <a:spcPts val="0"/>
              </a:spcBef>
              <a:buClrTx/>
              <a:buSzTx/>
              <a:buNone/>
              <a:defRPr sz="5400">
                <a:solidFill>
                  <a:srgbClr val="D5D5D5"/>
                </a:solidFill>
                <a:latin typeface="Graphik Medium"/>
                <a:ea typeface="Graphik Medium"/>
                <a:cs typeface="Graphik Medium"/>
                <a:sym typeface="Graphik Medium"/>
              </a:defRPr>
            </a:lvl4pPr>
            <a:lvl5pPr marL="0" indent="1828800" algn="ctr" defTabSz="825500">
              <a:spcBef>
                <a:spcPts val="0"/>
              </a:spcBef>
              <a:buClrTx/>
              <a:buSzTx/>
              <a:buNone/>
              <a:defRPr sz="5400">
                <a:solidFill>
                  <a:srgbClr val="D5D5D5"/>
                </a:solidFill>
                <a:latin typeface="Graphik Medium"/>
                <a:ea typeface="Graphik Medium"/>
                <a:cs typeface="Graphik Medium"/>
                <a:sym typeface="Graphik Medium"/>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70000" y="4269316"/>
            <a:ext cx="21844000" cy="8432801"/>
          </a:xfrm>
          <a:prstGeom prst="rect">
            <a:avLst/>
          </a:prstGeom>
        </p:spPr>
        <p:txBody>
          <a:bodyPr numCol="2" spcCol="109220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579215462_1440x2158.jpg"/>
          <p:cNvSpPr/>
          <p:nvPr>
            <p:ph type="pic" idx="21"/>
          </p:nvPr>
        </p:nvSpPr>
        <p:spPr>
          <a:xfrm>
            <a:off x="12204700" y="-2277533"/>
            <a:ext cx="12192000" cy="18271067"/>
          </a:xfrm>
          <a:prstGeom prst="rect">
            <a:avLst/>
          </a:prstGeom>
        </p:spPr>
        <p:txBody>
          <a:bodyPr lIns="91439" tIns="45719" rIns="91439" bIns="45719">
            <a:noAutofit/>
          </a:bodyPr>
          <a:lstStyle/>
          <a:p>
            <a:pPr/>
          </a:p>
        </p:txBody>
      </p:sp>
      <p:sp>
        <p:nvSpPr>
          <p:cNvPr id="61" name="Slide Title"/>
          <p:cNvSpPr txBox="1"/>
          <p:nvPr>
            <p:ph type="title" hasCustomPrompt="1"/>
          </p:nvPr>
        </p:nvSpPr>
        <p:spPr>
          <a:xfrm>
            <a:off x="1270000" y="838200"/>
            <a:ext cx="9652000" cy="1549400"/>
          </a:xfrm>
          <a:prstGeom prst="rect">
            <a:avLst/>
          </a:prstGeom>
        </p:spPr>
        <p:txBody>
          <a:bodyPr/>
          <a:lstStyle/>
          <a:p>
            <a:pPr/>
            <a:r>
              <a:t>Slide Title</a:t>
            </a:r>
          </a:p>
        </p:txBody>
      </p:sp>
      <p:sp>
        <p:nvSpPr>
          <p:cNvPr id="62" name="Body Level One…"/>
          <p:cNvSpPr txBox="1"/>
          <p:nvPr>
            <p:ph type="body" sz="half" idx="1" hasCustomPrompt="1"/>
          </p:nvPr>
        </p:nvSpPr>
        <p:spPr>
          <a:xfrm>
            <a:off x="1270000" y="4267200"/>
            <a:ext cx="9652000" cy="8432800"/>
          </a:xfrm>
          <a:prstGeom prst="rect">
            <a:avLst/>
          </a:prstGeom>
        </p:spPr>
        <p:txBody>
          <a:bodyPr/>
          <a:lstStyle/>
          <a:p>
            <a:pPr/>
            <a:r>
              <a:t>Slide bullet text</a:t>
            </a:r>
          </a:p>
          <a:p>
            <a:pPr lvl="1"/>
            <a:r>
              <a:t/>
            </a:r>
          </a:p>
          <a:p>
            <a:pPr lvl="2"/>
            <a:r>
              <a:t/>
            </a:r>
          </a:p>
          <a:p>
            <a:pPr lvl="3"/>
            <a:r>
              <a:t/>
            </a:r>
          </a:p>
          <a:p>
            <a:pPr lvl="4"/>
            <a:r>
              <a:t/>
            </a:r>
          </a:p>
        </p:txBody>
      </p:sp>
      <p:sp>
        <p:nvSpPr>
          <p:cNvPr id="63" name="Slide Subtitle"/>
          <p:cNvSpPr txBox="1"/>
          <p:nvPr>
            <p:ph type="body" sz="quarter" idx="22"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70000" y="3289300"/>
            <a:ext cx="21844000" cy="3873500"/>
          </a:xfrm>
          <a:prstGeom prst="rect">
            <a:avLst/>
          </a:prstGeom>
        </p:spPr>
        <p:txBody>
          <a:bodyPr/>
          <a:lstStyle>
            <a:lvl1pPr>
              <a:lnSpc>
                <a:spcPct val="90000"/>
              </a:lnSpc>
              <a:defRPr spc="-348" sz="11600">
                <a:gradFill flip="none" rotWithShape="1">
                  <a:gsLst>
                    <a:gs pos="0">
                      <a:srgbClr val="00FF00"/>
                    </a:gs>
                    <a:gs pos="100000">
                      <a:srgbClr val="007DFF"/>
                    </a:gs>
                  </a:gsLst>
                  <a:lin ang="3965999" scaled="0"/>
                </a:gradFill>
              </a:defRPr>
            </a:lvl1pPr>
          </a:lstStyle>
          <a:p>
            <a:pPr/>
            <a:r>
              <a:t>Section Title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70000" y="812800"/>
            <a:ext cx="21844000" cy="1562100"/>
          </a:xfrm>
          <a:prstGeom prst="rect">
            <a:avLst/>
          </a:prstGeom>
        </p:spPr>
        <p:txBody>
          <a:bodyPr/>
          <a:lstStyle/>
          <a:p>
            <a:pPr/>
            <a:r>
              <a:t>Agenda Title</a:t>
            </a:r>
          </a:p>
        </p:txBody>
      </p:sp>
      <p:sp>
        <p:nvSpPr>
          <p:cNvPr id="89" name="Agenda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buClrTx/>
              <a:buSzTx/>
              <a:buNone/>
              <a:defRPr spc="-55" sz="5500"/>
            </a:lvl1pPr>
            <a:lvl2pPr marL="0" indent="457200" defTabSz="825500">
              <a:buClrTx/>
              <a:buSzTx/>
              <a:buNone/>
              <a:defRPr spc="-55" sz="5500"/>
            </a:lvl2pPr>
            <a:lvl3pPr marL="0" indent="914400" defTabSz="825500">
              <a:buClrTx/>
              <a:buSzTx/>
              <a:buNone/>
              <a:defRPr spc="-55" sz="5500"/>
            </a:lvl3pPr>
            <a:lvl4pPr marL="0" indent="1371600" defTabSz="825500">
              <a:buClrTx/>
              <a:buSzTx/>
              <a:buNone/>
              <a:defRPr spc="-55" sz="5500"/>
            </a:lvl4pPr>
            <a:lvl5pPr marL="0" indent="1828800" defTabSz="825500">
              <a:buClrTx/>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000000"/>
            </a:gs>
            <a:gs pos="100000">
              <a:srgbClr val="3B3B3B"/>
            </a:gs>
          </a:gsLst>
          <a:lin ang="5400000" scaled="0"/>
        </a:gra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70000" y="812800"/>
            <a:ext cx="21844000" cy="15574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Slide Title</a:t>
            </a:r>
          </a:p>
        </p:txBody>
      </p:sp>
      <p:sp>
        <p:nvSpPr>
          <p:cNvPr id="3" name="Body Level One…"/>
          <p:cNvSpPr txBox="1"/>
          <p:nvPr>
            <p:ph type="body" idx="1" hasCustomPrompt="1"/>
          </p:nvPr>
        </p:nvSpPr>
        <p:spPr>
          <a:xfrm>
            <a:off x="1270000" y="4267200"/>
            <a:ext cx="21844000" cy="8432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defRPr sz="2200">
                <a:solidFill>
                  <a:srgbClr val="FFFFFF"/>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1pPr>
      <a:lvl2pPr marL="0" marR="0" indent="4572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2pPr>
      <a:lvl3pPr marL="0" marR="0" indent="9144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3pPr>
      <a:lvl4pPr marL="0" marR="0" indent="13716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4pPr>
      <a:lvl5pPr marL="0" marR="0" indent="18288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5pPr>
      <a:lvl6pPr marL="0" marR="0" indent="22860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6pPr>
      <a:lvl7pPr marL="0" marR="0" indent="27432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7pPr>
      <a:lvl8pPr marL="0" marR="0" indent="32004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8pPr>
      <a:lvl9pPr marL="0" marR="0" indent="36576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9pPr>
    </p:titleStyle>
    <p:bodyStyle>
      <a:lvl1pPr marL="5588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1pPr>
      <a:lvl2pPr marL="0" marR="0" indent="457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2pPr>
      <a:lvl3pPr marL="0" marR="0" indent="914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12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3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13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4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5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6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7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8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8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8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9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9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Mastering Enterprise JavaBeans"/>
          <p:cNvSpPr txBox="1"/>
          <p:nvPr>
            <p:ph type="ctrTitle"/>
          </p:nvPr>
        </p:nvSpPr>
        <p:spPr>
          <a:prstGeom prst="rect">
            <a:avLst/>
          </a:prstGeom>
        </p:spPr>
        <p:txBody>
          <a:bodyPr/>
          <a:lstStyle/>
          <a:p>
            <a:pPr/>
            <a:r>
              <a:t>Mastering Enterprise JavaBeans</a:t>
            </a:r>
          </a:p>
        </p:txBody>
      </p:sp>
      <p:sp>
        <p:nvSpPr>
          <p:cNvPr id="152" name="Anmol Arora, 19th November 2020"/>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Anmol Arora, 19th November 2020</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Adding Functionality to Your Beans…"/>
          <p:cNvSpPr txBox="1"/>
          <p:nvPr>
            <p:ph type="body" idx="1"/>
          </p:nvPr>
        </p:nvSpPr>
        <p:spPr>
          <a:prstGeom prst="rect">
            <a:avLst/>
          </a:prstGeom>
        </p:spPr>
        <p:txBody>
          <a:bodyPr/>
          <a:lstStyle/>
          <a:p>
            <a:pPr lvl="1" marL="0" indent="457200">
              <a:buClrTx/>
              <a:buSzTx/>
              <a:buNone/>
            </a:pPr>
            <a:r>
              <a:t>Adding Functionality to Your Beans</a:t>
            </a:r>
          </a:p>
          <a:p>
            <a:pPr lvl="2" marL="0" indent="914400">
              <a:buClrTx/>
              <a:buSzTx/>
              <a:buNone/>
            </a:pPr>
            <a:r>
              <a:t>Calling Beans from Other Beans</a:t>
            </a:r>
          </a:p>
          <a:p>
            <a:pPr lvl="3" marL="0" indent="1371600">
              <a:buClrTx/>
              <a:buSzTx/>
              <a:buNone/>
            </a:pPr>
            <a:r>
              <a:t>Default JNDI Lookups</a:t>
            </a:r>
          </a:p>
          <a:p>
            <a:pPr lvl="3" marL="0" indent="1371600">
              <a:buClrTx/>
              <a:buSzTx/>
              <a:buNone/>
            </a:pPr>
            <a:r>
              <a:t>Understanding EJB References</a:t>
            </a:r>
          </a:p>
          <a:p>
            <a:pPr lvl="2" marL="0" indent="914400">
              <a:buClrTx/>
              <a:buSzTx/>
              <a:buNone/>
            </a:pPr>
            <a:r>
              <a:t>Resource Factories</a:t>
            </a:r>
          </a:p>
          <a:p>
            <a:pPr lvl="2" marL="0" indent="914400">
              <a:buClrTx/>
              <a:buSzTx/>
              <a:buNone/>
            </a:pPr>
            <a:r>
              <a:t>Environment Properties</a:t>
            </a:r>
          </a:p>
          <a:p>
            <a:pPr lvl="2" marL="0" indent="914400">
              <a:buClrTx/>
              <a:buSzTx/>
              <a:buNone/>
            </a:pPr>
            <a:r>
              <a:t>Understanding EJB Security</a:t>
            </a:r>
          </a:p>
          <a:p>
            <a:pPr lvl="3" marL="0" indent="1371600">
              <a:buClrTx/>
              <a:buSzTx/>
              <a:buNone/>
            </a:pPr>
            <a:r>
              <a:t>Security Step 1: Authentication</a:t>
            </a:r>
          </a:p>
          <a:p>
            <a:pPr lvl="3" marL="0" indent="1371600">
              <a:buClrTx/>
              <a:buSzTx/>
              <a:buNone/>
            </a:pPr>
            <a:r>
              <a:t>Security Step 2: Authorization</a:t>
            </a:r>
          </a:p>
          <a:p>
            <a:pPr lvl="3" marL="0" indent="1371600">
              <a:buClrTx/>
              <a:buSzTx/>
              <a:buNone/>
            </a:pPr>
            <a:r>
              <a:t>Security Propagation</a:t>
            </a:r>
          </a:p>
          <a:p>
            <a:pPr lvl="2" marL="0" indent="914400">
              <a:buClrTx/>
              <a:buSzTx/>
              <a:buNone/>
            </a:pPr>
            <a:r>
              <a:t>Understanding Handles</a:t>
            </a:r>
          </a:p>
          <a:p>
            <a:pPr lvl="3" marL="0" indent="1371600">
              <a:buClrTx/>
              <a:buSzTx/>
              <a:buNone/>
            </a:pPr>
            <a:r>
              <a:t>Home Handles</a:t>
            </a:r>
          </a:p>
          <a:p>
            <a:pPr lvl="2" marL="0" indent="914400">
              <a:buClrTx/>
              <a:buSzTx/>
              <a:buNone/>
            </a:pPr>
            <a:r>
              <a:t>Summary</a:t>
            </a:r>
          </a:p>
        </p:txBody>
      </p:sp>
    </p:spTree>
  </p:cSld>
  <p:clrMapOvr>
    <a:masterClrMapping/>
  </p:clrMapOvr>
  <p:transition xmlns:p14="http://schemas.microsoft.com/office/powerpoint/2010/main" spd="med" advClick="1"/>
</p:sld>
</file>

<file path=ppt/slides/slide10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5" name="What Constitutes an Enterprise Bean?"/>
          <p:cNvSpPr txBox="1"/>
          <p:nvPr>
            <p:ph type="title"/>
          </p:nvPr>
        </p:nvSpPr>
        <p:spPr>
          <a:prstGeom prst="rect">
            <a:avLst/>
          </a:prstGeom>
        </p:spPr>
        <p:txBody>
          <a:bodyPr/>
          <a:lstStyle/>
          <a:p>
            <a:pPr/>
            <a:r>
              <a:t>What Constitutes an Enterprise Bean?</a:t>
            </a:r>
          </a:p>
        </p:txBody>
      </p:sp>
      <p:sp>
        <p:nvSpPr>
          <p:cNvPr id="486" name="The Enterprise Bean Clas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 Enterprise Bean Class</a:t>
            </a:r>
          </a:p>
        </p:txBody>
      </p:sp>
      <p:sp>
        <p:nvSpPr>
          <p:cNvPr id="487" name="The first part of your bean is the implementation itself, which contains the guts of your logic, called the enterprise bean class. This is simply a Java class that conforms to a well-defined interface and obeys certain rules. The rules are necessary for "/>
          <p:cNvSpPr txBox="1"/>
          <p:nvPr>
            <p:ph type="body" idx="1"/>
          </p:nvPr>
        </p:nvSpPr>
        <p:spPr>
          <a:prstGeom prst="rect">
            <a:avLst/>
          </a:prstGeom>
        </p:spPr>
        <p:txBody>
          <a:bodyPr/>
          <a:lstStyle/>
          <a:p>
            <a:pPr marL="0" indent="0" defTabSz="1901951">
              <a:spcBef>
                <a:spcPts val="1800"/>
              </a:spcBef>
              <a:buClrTx/>
              <a:buSzTx/>
              <a:buNone/>
              <a:defRPr sz="3743"/>
            </a:pPr>
            <a:r>
              <a:t>The first part of your bean is the implementation itself, which contains the guts of your logic, called the enterprise bean class. This is simply a Java class that conforms to a well-defined interface and obeys certain rules. The rules are necessary for your beans to run in any EJB container.</a:t>
            </a:r>
          </a:p>
          <a:p>
            <a:pPr marL="435863" indent="-435863" defTabSz="1901951">
              <a:spcBef>
                <a:spcPts val="1800"/>
              </a:spcBef>
              <a:defRPr sz="3743"/>
            </a:pPr>
            <a:r>
              <a:t>For session beans, an enterprise bean class typically contains business-process-related logic, such as logic to compute prices, transfer funds between bank accounts, or perform order entry.</a:t>
            </a:r>
          </a:p>
          <a:p>
            <a:pPr marL="435863" indent="-435863" defTabSz="1901951">
              <a:spcBef>
                <a:spcPts val="1800"/>
              </a:spcBef>
              <a:defRPr sz="3743"/>
            </a:pPr>
            <a:r>
              <a:t>For entity beans, an enterprise bean class typically contains data-related logic, such as logic to change the name of a customer, reduce the balance of a bank account, or modify a purchase order.</a:t>
            </a:r>
          </a:p>
          <a:p>
            <a:pPr marL="435863" indent="-435863" defTabSz="1901951">
              <a:spcBef>
                <a:spcPts val="1800"/>
              </a:spcBef>
              <a:defRPr sz="3743"/>
            </a:pPr>
            <a:r>
              <a:t>For message-driven beans, an enterprise bean class typically contains message-oriented logic, such as logic to receive a stock trade message and call a session bean that knows how to perform stock trading.</a:t>
            </a:r>
          </a:p>
        </p:txBody>
      </p:sp>
    </p:spTree>
  </p:cSld>
  <p:clrMapOvr>
    <a:masterClrMapping/>
  </p:clrMapOvr>
  <p:transition xmlns:p14="http://schemas.microsoft.com/office/powerpoint/2010/main" spd="med" advClick="1"/>
</p:sld>
</file>

<file path=ppt/slides/slide10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9" name="What Constitutes an Enterprise Bean?"/>
          <p:cNvSpPr txBox="1"/>
          <p:nvPr>
            <p:ph type="title"/>
          </p:nvPr>
        </p:nvSpPr>
        <p:spPr>
          <a:prstGeom prst="rect">
            <a:avLst/>
          </a:prstGeom>
        </p:spPr>
        <p:txBody>
          <a:bodyPr/>
          <a:lstStyle/>
          <a:p>
            <a:pPr/>
            <a:r>
              <a:t>What Constitutes an Enterprise Bean?</a:t>
            </a:r>
          </a:p>
        </p:txBody>
      </p:sp>
      <p:sp>
        <p:nvSpPr>
          <p:cNvPr id="490" name="The Enterprise Bean Clas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 Enterprise Bean Class</a:t>
            </a:r>
          </a:p>
        </p:txBody>
      </p:sp>
      <p:sp>
        <p:nvSpPr>
          <p:cNvPr id="491" name="The most basic interface that all bean classes (session, entity, and message-driven) must implement is the javax.ejb.EnterpriseBean interface.…"/>
          <p:cNvSpPr txBox="1"/>
          <p:nvPr>
            <p:ph type="body" idx="1"/>
          </p:nvPr>
        </p:nvSpPr>
        <p:spPr>
          <a:prstGeom prst="rect">
            <a:avLst/>
          </a:prstGeom>
        </p:spPr>
        <p:txBody>
          <a:bodyPr/>
          <a:lstStyle/>
          <a:p>
            <a:pPr marL="435863" indent="-435863" defTabSz="1901951">
              <a:spcBef>
                <a:spcPts val="1800"/>
              </a:spcBef>
              <a:defRPr sz="3743"/>
            </a:pPr>
            <a:r>
              <a:t>The most basic interface that all bean classes (session, entity, and message-driven) must implement is the javax.ejb.EnterpriseBean interface.</a:t>
            </a:r>
          </a:p>
          <a:p>
            <a:pPr marL="0" indent="0" defTabSz="1901951">
              <a:spcBef>
                <a:spcPts val="1800"/>
              </a:spcBef>
              <a:buClrTx/>
              <a:buSzTx/>
              <a:buNone/>
              <a:defRPr sz="3743"/>
            </a:pPr>
          </a:p>
          <a:p>
            <a:pPr marL="0" indent="0" defTabSz="1901951">
              <a:spcBef>
                <a:spcPts val="1800"/>
              </a:spcBef>
              <a:buClrTx/>
              <a:buSzTx/>
              <a:buNone/>
              <a:defRPr sz="3743"/>
            </a:pPr>
            <a:r>
              <a:t>public interface javax.ejb.EnterpriseBean extends java.io.Serializable </a:t>
            </a:r>
          </a:p>
          <a:p>
            <a:pPr marL="0" indent="0" defTabSz="1901951">
              <a:spcBef>
                <a:spcPts val="1800"/>
              </a:spcBef>
              <a:buClrTx/>
              <a:buSzTx/>
              <a:buNone/>
              <a:defRPr sz="3743"/>
            </a:pPr>
            <a:r>
              <a:t>{</a:t>
            </a:r>
          </a:p>
          <a:p>
            <a:pPr marL="0" indent="0" defTabSz="1901951">
              <a:spcBef>
                <a:spcPts val="1800"/>
              </a:spcBef>
              <a:buClrTx/>
              <a:buSzTx/>
              <a:buNone/>
              <a:defRPr sz="3743"/>
            </a:pPr>
            <a:r>
              <a:t>}</a:t>
            </a:r>
          </a:p>
          <a:p>
            <a:pPr marL="0" indent="0" defTabSz="1901951">
              <a:spcBef>
                <a:spcPts val="1800"/>
              </a:spcBef>
              <a:buClrTx/>
              <a:buSzTx/>
              <a:buNone/>
              <a:defRPr sz="3743"/>
            </a:pPr>
          </a:p>
          <a:p>
            <a:pPr marL="435863" indent="-435863" defTabSz="1901951">
              <a:spcBef>
                <a:spcPts val="1800"/>
              </a:spcBef>
              <a:defRPr sz="3743"/>
            </a:pPr>
            <a:r>
              <a:t>This interface serves as a marker interface; implementing this interface indicates that your class is indeed an enterprise bean class. The interesting aspect of javax.ejb.EnterpriseBean is that it extends java.io.Serializable. This means that all enterprise beans can be converted to a bit-blob and share all the properties of serializable objects. This will become important later.</a:t>
            </a:r>
          </a:p>
        </p:txBody>
      </p:sp>
    </p:spTree>
  </p:cSld>
  <p:clrMapOvr>
    <a:masterClrMapping/>
  </p:clrMapOvr>
  <p:transition xmlns:p14="http://schemas.microsoft.com/office/powerpoint/2010/main" spd="med" advClick="1"/>
</p:sld>
</file>

<file path=ppt/slides/slide10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3" name="What Constitutes an Enterprise Bean?"/>
          <p:cNvSpPr txBox="1"/>
          <p:nvPr>
            <p:ph type="title"/>
          </p:nvPr>
        </p:nvSpPr>
        <p:spPr>
          <a:prstGeom prst="rect">
            <a:avLst/>
          </a:prstGeom>
        </p:spPr>
        <p:txBody>
          <a:bodyPr/>
          <a:lstStyle/>
          <a:p>
            <a:pPr/>
            <a:r>
              <a:t>What Constitutes an Enterprise Bean?</a:t>
            </a:r>
          </a:p>
        </p:txBody>
      </p:sp>
      <p:sp>
        <p:nvSpPr>
          <p:cNvPr id="494" name="The Enterprise Bean Clas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 Enterprise Bean Class</a:t>
            </a:r>
          </a:p>
        </p:txBody>
      </p:sp>
      <p:sp>
        <p:nvSpPr>
          <p:cNvPr id="495" name="Session beans, entity beans, and message-driven beans each have more specific interfaces that extend the javax.ejb.EnterpriseBean interface. All session beans must implement javax.ejb.SessionBean; all entity beans must implement javax.ejb.EntityBean; and"/>
          <p:cNvSpPr txBox="1"/>
          <p:nvPr>
            <p:ph type="body" idx="1"/>
          </p:nvPr>
        </p:nvSpPr>
        <p:spPr>
          <a:prstGeom prst="rect">
            <a:avLst/>
          </a:prstGeom>
        </p:spPr>
        <p:txBody>
          <a:bodyPr/>
          <a:lstStyle>
            <a:lvl1pPr marL="0" indent="0">
              <a:buClrTx/>
              <a:buSzTx/>
              <a:buNone/>
            </a:lvl1pPr>
          </a:lstStyle>
          <a:p>
            <a:pPr/>
            <a:r>
              <a:t>Session beans, entity beans, and message-driven beans each have more specific interfaces that extend the javax.ejb.EnterpriseBean interface. All session beans must implement javax.ejb.SessionBean; all entity beans must implement javax.ejb.EntityBean; and all message-driven beans must implement javax.ejb. MessageDrivenBean. We’ll see the details of these interfaces a bit later. For now, know that your enterprise bean class never needs to implement the javax.ejb.EnterpriseBean interface directly; rather, your bean class implements the interface corresponding to its bean type.</a:t>
            </a:r>
          </a:p>
        </p:txBody>
      </p:sp>
    </p:spTree>
  </p:cSld>
  <p:clrMapOvr>
    <a:masterClrMapping/>
  </p:clrMapOvr>
  <p:transition xmlns:p14="http://schemas.microsoft.com/office/powerpoint/2010/main" spd="med" advClick="1"/>
</p:sld>
</file>

<file path=ppt/slides/slide10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7" name="What Constitutes an Enterprise Bean?"/>
          <p:cNvSpPr txBox="1"/>
          <p:nvPr>
            <p:ph type="title"/>
          </p:nvPr>
        </p:nvSpPr>
        <p:spPr>
          <a:prstGeom prst="rect">
            <a:avLst/>
          </a:prstGeom>
        </p:spPr>
        <p:txBody>
          <a:bodyPr/>
          <a:lstStyle/>
          <a:p>
            <a:pPr/>
            <a:r>
              <a:t>What Constitutes an Enterprise Bean?</a:t>
            </a:r>
          </a:p>
        </p:txBody>
      </p:sp>
      <p:sp>
        <p:nvSpPr>
          <p:cNvPr id="498" name="The EJB Objec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 EJB Object</a:t>
            </a:r>
          </a:p>
        </p:txBody>
      </p:sp>
      <p:sp>
        <p:nvSpPr>
          <p:cNvPr id="499" name="Enterprise beans are not full-fledged remote objects. When a client wants to use an instance of an enterprise bean class, the client never invokes the method directly on an actual bean instance. Rather, the invocation is intercepted by the EJB container "/>
          <p:cNvSpPr txBox="1"/>
          <p:nvPr>
            <p:ph type="body" idx="1"/>
          </p:nvPr>
        </p:nvSpPr>
        <p:spPr>
          <a:prstGeom prst="rect">
            <a:avLst/>
          </a:prstGeom>
        </p:spPr>
        <p:txBody>
          <a:bodyPr/>
          <a:lstStyle>
            <a:lvl1pPr marL="0" indent="0">
              <a:buClrTx/>
              <a:buSzTx/>
              <a:buNone/>
            </a:lvl1pPr>
          </a:lstStyle>
          <a:p>
            <a:pPr/>
            <a:r>
              <a:t>Enterprise beans are not full-fledged remote objects. When a client wants to use an instance of an enterprise bean class, the client never invokes the method directly on an actual bean instance. Rather, the invocation is intercepted by the EJB container and then delegated to the bean instance. This is the concept of request interception that we touched on earlier. By intercepting requests, the EJB container can automatically perform implicit middleware. As a component developer, this means your life is simplified greatly because you can rapidly develop components without writing, debugging, or maintaining code that calls middleware APIs. Some of the services that you get at the point of interception include:</a:t>
            </a:r>
          </a:p>
        </p:txBody>
      </p:sp>
    </p:spTree>
  </p:cSld>
  <p:clrMapOvr>
    <a:masterClrMapping/>
  </p:clrMapOvr>
  <p:transition xmlns:p14="http://schemas.microsoft.com/office/powerpoint/2010/main" spd="med" advClick="1"/>
</p:sld>
</file>

<file path=ppt/slides/slide10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1" name="What Constitutes an Enterprise Bean?"/>
          <p:cNvSpPr txBox="1"/>
          <p:nvPr>
            <p:ph type="title"/>
          </p:nvPr>
        </p:nvSpPr>
        <p:spPr>
          <a:prstGeom prst="rect">
            <a:avLst/>
          </a:prstGeom>
        </p:spPr>
        <p:txBody>
          <a:bodyPr/>
          <a:lstStyle/>
          <a:p>
            <a:pPr/>
            <a:r>
              <a:t>What Constitutes an Enterprise Bean?</a:t>
            </a:r>
          </a:p>
        </p:txBody>
      </p:sp>
      <p:sp>
        <p:nvSpPr>
          <p:cNvPr id="502" name="The EJB Objec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 EJB Object</a:t>
            </a:r>
          </a:p>
        </p:txBody>
      </p:sp>
      <p:sp>
        <p:nvSpPr>
          <p:cNvPr id="503" name="Implicit distributed transaction management. Transactions allow for you to perform robust, deterministic operations in a distributed environment by setting attributes on your enterprise beans. We’ll get into the details of transactions and how you can us"/>
          <p:cNvSpPr txBox="1"/>
          <p:nvPr>
            <p:ph type="body" idx="1"/>
          </p:nvPr>
        </p:nvSpPr>
        <p:spPr>
          <a:prstGeom prst="rect">
            <a:avLst/>
          </a:prstGeom>
        </p:spPr>
        <p:txBody>
          <a:bodyPr/>
          <a:lstStyle/>
          <a:p>
            <a:pPr/>
            <a:r>
              <a:t>Implicit distributed transaction management. Transactions allow for you to perform robust, deterministic operations in a distributed environment by setting attributes on your enterprise beans. We’ll get into the details of transactions and how you can use them effectively. For now, know that the EJB container provides a transaction service—a low-level implementation of transaction management and coordination. The transaction service must be exposed through the Java Transaction API (JTA). The JTA is a high-level interface that you can use to control transactions.</a:t>
            </a:r>
          </a:p>
        </p:txBody>
      </p:sp>
    </p:spTree>
  </p:cSld>
  <p:clrMapOvr>
    <a:masterClrMapping/>
  </p:clrMapOvr>
  <p:transition xmlns:p14="http://schemas.microsoft.com/office/powerpoint/2010/main" spd="med" advClick="1"/>
</p:sld>
</file>

<file path=ppt/slides/slide10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5" name="What Constitutes an Enterprise Bean?"/>
          <p:cNvSpPr txBox="1"/>
          <p:nvPr>
            <p:ph type="title"/>
          </p:nvPr>
        </p:nvSpPr>
        <p:spPr>
          <a:prstGeom prst="rect">
            <a:avLst/>
          </a:prstGeom>
        </p:spPr>
        <p:txBody>
          <a:bodyPr/>
          <a:lstStyle/>
          <a:p>
            <a:pPr/>
            <a:r>
              <a:t>What Constitutes an Enterprise Bean?</a:t>
            </a:r>
          </a:p>
        </p:txBody>
      </p:sp>
      <p:sp>
        <p:nvSpPr>
          <p:cNvPr id="506" name="The EJB Objec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 EJB Object</a:t>
            </a:r>
          </a:p>
        </p:txBody>
      </p:sp>
      <p:sp>
        <p:nvSpPr>
          <p:cNvPr id="507" name="Implicit security. Security is a major consideration for multitier deployments. The Java 2 Platform, Standard Edition yields a robust security service that can authorize and authenticate users, securing deployments from unwanted visitors. EJB adds to thi"/>
          <p:cNvSpPr txBox="1"/>
          <p:nvPr>
            <p:ph type="body" idx="1"/>
          </p:nvPr>
        </p:nvSpPr>
        <p:spPr>
          <a:prstGeom prst="rect">
            <a:avLst/>
          </a:prstGeom>
        </p:spPr>
        <p:txBody>
          <a:bodyPr/>
          <a:lstStyle/>
          <a:p>
            <a:pPr marL="514095" indent="-514095" defTabSz="2243327">
              <a:spcBef>
                <a:spcPts val="2200"/>
              </a:spcBef>
              <a:defRPr sz="4416"/>
            </a:pPr>
            <a:r>
              <a:t>Implicit security. Security is a major consideration for multitier deployments. The Java 2 Platform, Standard Edition yields a robust security service that can authorize and authenticate users, securing deployments from unwanted visitors. EJB adds to this the notion of transparent security, allowing components to reap the benefits of a secure deployment without necessarily coding to a security API.</a:t>
            </a:r>
          </a:p>
          <a:p>
            <a:pPr marL="514095" indent="-514095" defTabSz="2243327">
              <a:spcBef>
                <a:spcPts val="2200"/>
              </a:spcBef>
              <a:defRPr sz="4416"/>
            </a:pPr>
            <a:r>
              <a:t>Implicit resource management and component life cycle. The EJB container implicitly manages resources for your enterprise beans, such as threads, sockets, and database connections. The life cycle of the enterprise beans themselves is also managed, allowing the EJB container to reuse the enterprise bean instances as necessary</a:t>
            </a:r>
          </a:p>
        </p:txBody>
      </p:sp>
    </p:spTree>
  </p:cSld>
  <p:clrMapOvr>
    <a:masterClrMapping/>
  </p:clrMapOvr>
  <p:transition xmlns:p14="http://schemas.microsoft.com/office/powerpoint/2010/main" spd="med" advClick="1"/>
</p:sld>
</file>

<file path=ppt/slides/slide10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9" name="What Constitutes an Enterprise Bean?"/>
          <p:cNvSpPr txBox="1"/>
          <p:nvPr>
            <p:ph type="title"/>
          </p:nvPr>
        </p:nvSpPr>
        <p:spPr>
          <a:prstGeom prst="rect">
            <a:avLst/>
          </a:prstGeom>
        </p:spPr>
        <p:txBody>
          <a:bodyPr/>
          <a:lstStyle/>
          <a:p>
            <a:pPr/>
            <a:r>
              <a:t>What Constitutes an Enterprise Bean?</a:t>
            </a:r>
          </a:p>
        </p:txBody>
      </p:sp>
      <p:sp>
        <p:nvSpPr>
          <p:cNvPr id="510" name="The EJB Objec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 EJB Object</a:t>
            </a:r>
          </a:p>
        </p:txBody>
      </p:sp>
      <p:sp>
        <p:nvSpPr>
          <p:cNvPr id="511" name="Implicit persistence. Persistence is a natural requirement of any deployment that requires permanent storage. EJB offers assistance here by automatically saving persistent object data to an underlying storage and retrieving that data at a later time.…"/>
          <p:cNvSpPr txBox="1"/>
          <p:nvPr>
            <p:ph type="body" idx="1"/>
          </p:nvPr>
        </p:nvSpPr>
        <p:spPr>
          <a:prstGeom prst="rect">
            <a:avLst/>
          </a:prstGeom>
        </p:spPr>
        <p:txBody>
          <a:bodyPr/>
          <a:lstStyle/>
          <a:p>
            <a:pPr marL="480568" indent="-480568" defTabSz="2097023">
              <a:spcBef>
                <a:spcPts val="2000"/>
              </a:spcBef>
              <a:defRPr sz="4128"/>
            </a:pPr>
            <a:r>
              <a:t>Implicit persistence. Persistence is a natural requirement of any deployment that requires permanent storage. EJB offers assistance here by automatically saving persistent object data to an underlying storage and retrieving that data at a later time.</a:t>
            </a:r>
          </a:p>
          <a:p>
            <a:pPr marL="480568" indent="-480568" defTabSz="2097023">
              <a:spcBef>
                <a:spcPts val="2000"/>
              </a:spcBef>
              <a:defRPr sz="4128"/>
            </a:pPr>
            <a:r>
              <a:t>Implicit remote accessibility. Your enterprise bean class cannot be called across the network directly because an enterprise bean class is not network enabled. Your EJB container handles networking for you by wrapping your bean in a network-enabled object. The network-enabled object receives calls from clients and delegates these calls to instances of your bean class. This saves you from having to worry about networking issues (the container provides networking as a service to you). Thus EJB products automatically convert your stand-alone, network-less components into distributed, network-aware beings.</a:t>
            </a:r>
          </a:p>
        </p:txBody>
      </p:sp>
    </p:spTree>
  </p:cSld>
  <p:clrMapOvr>
    <a:masterClrMapping/>
  </p:clrMapOvr>
  <p:transition xmlns:p14="http://schemas.microsoft.com/office/powerpoint/2010/main" spd="med" advClick="1"/>
</p:sld>
</file>

<file path=ppt/slides/slide10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3" name="What Constitutes an Enterprise Bean?"/>
          <p:cNvSpPr txBox="1"/>
          <p:nvPr>
            <p:ph type="title"/>
          </p:nvPr>
        </p:nvSpPr>
        <p:spPr>
          <a:prstGeom prst="rect">
            <a:avLst/>
          </a:prstGeom>
        </p:spPr>
        <p:txBody>
          <a:bodyPr/>
          <a:lstStyle/>
          <a:p>
            <a:pPr/>
            <a:r>
              <a:t>What Constitutes an Enterprise Bean?</a:t>
            </a:r>
          </a:p>
        </p:txBody>
      </p:sp>
      <p:sp>
        <p:nvSpPr>
          <p:cNvPr id="514" name="The EJB Objec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 EJB Object</a:t>
            </a:r>
          </a:p>
        </p:txBody>
      </p:sp>
      <p:sp>
        <p:nvSpPr>
          <p:cNvPr id="515" name="Implicit support. EJB containers automatically handle concurrent requests from clients. EJB containers provide built-in thread support, instantiating multiple copies of your component as necessary by instantiating lots of instances of your enterprise bea"/>
          <p:cNvSpPr txBox="1"/>
          <p:nvPr>
            <p:ph type="body" idx="1"/>
          </p:nvPr>
        </p:nvSpPr>
        <p:spPr>
          <a:prstGeom prst="rect">
            <a:avLst/>
          </a:prstGeom>
        </p:spPr>
        <p:txBody>
          <a:bodyPr/>
          <a:lstStyle>
            <a:lvl1pPr marL="519684" indent="-519684" defTabSz="2267711">
              <a:spcBef>
                <a:spcPts val="2200"/>
              </a:spcBef>
              <a:defRPr sz="4464"/>
            </a:lvl1pPr>
          </a:lstStyle>
          <a:p>
            <a:pPr/>
            <a:r>
              <a:t>Implicit support. EJB containers automatically handle concurrent requests from clients. EJB containers provide built-in thread support, instantiating multiple copies of your component as necessary by instantiating lots of instances of your enterprise bean and pushing one thread through each instance. If multiple clients simultaneously invoke methods on a bean, the invocations are serialized, or performed lock step. The container will only allow one client to call a bean at once. The other clients are routed to other bean instances of the same class, or are forced to wait. (Behind the scenes, the container might use Java thread synchronization to aid with this. The actual algorithm used is container-specific.) The value of threading is obvious—who enjoys writing multithreaded code?</a:t>
            </a:r>
          </a:p>
        </p:txBody>
      </p:sp>
    </p:spTree>
  </p:cSld>
  <p:clrMapOvr>
    <a:masterClrMapping/>
  </p:clrMapOvr>
  <p:transition xmlns:p14="http://schemas.microsoft.com/office/powerpoint/2010/main" spd="med" advClick="1"/>
</p:sld>
</file>

<file path=ppt/slides/slide10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7" name="What Constitutes an Enterprise Bean?"/>
          <p:cNvSpPr txBox="1"/>
          <p:nvPr>
            <p:ph type="title"/>
          </p:nvPr>
        </p:nvSpPr>
        <p:spPr>
          <a:prstGeom prst="rect">
            <a:avLst/>
          </a:prstGeom>
        </p:spPr>
        <p:txBody>
          <a:bodyPr/>
          <a:lstStyle/>
          <a:p>
            <a:pPr/>
            <a:r>
              <a:t>What Constitutes an Enterprise Bean?</a:t>
            </a:r>
          </a:p>
        </p:txBody>
      </p:sp>
      <p:sp>
        <p:nvSpPr>
          <p:cNvPr id="518" name="The EJB Objec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 EJB Object</a:t>
            </a:r>
          </a:p>
        </p:txBody>
      </p:sp>
      <p:sp>
        <p:nvSpPr>
          <p:cNvPr id="519" name="Implicit component location transparency. Clients of components are decoupled from the specific whereabouts of the component being used.…"/>
          <p:cNvSpPr txBox="1"/>
          <p:nvPr>
            <p:ph type="body" idx="1"/>
          </p:nvPr>
        </p:nvSpPr>
        <p:spPr>
          <a:prstGeom prst="rect">
            <a:avLst/>
          </a:prstGeom>
        </p:spPr>
        <p:txBody>
          <a:bodyPr/>
          <a:lstStyle/>
          <a:p>
            <a:pPr marL="491744" indent="-491744" defTabSz="2145791">
              <a:spcBef>
                <a:spcPts val="2100"/>
              </a:spcBef>
              <a:defRPr sz="4224"/>
            </a:pPr>
            <a:r>
              <a:t>Implicit component location transparency. Clients of components are decoupled from the specific whereabouts of the component being used.</a:t>
            </a:r>
          </a:p>
          <a:p>
            <a:pPr marL="491744" indent="-491744" defTabSz="2145791">
              <a:spcBef>
                <a:spcPts val="2100"/>
              </a:spcBef>
              <a:defRPr sz="4224"/>
            </a:pPr>
            <a:r>
              <a:t>Implicit monitoring. The EJB container can track which methods are invoked, display a real-time usage graph on a system administrator’s user interface, gather data for intelligent load balancing, and more. An EJB container is not required to perform these tasks; however, high-end EJB containers perform these tasks at the point of interception.</a:t>
            </a:r>
          </a:p>
          <a:p>
            <a:pPr marL="0" indent="0" defTabSz="2145791">
              <a:spcBef>
                <a:spcPts val="2100"/>
              </a:spcBef>
              <a:buClrTx/>
              <a:buSzTx/>
              <a:buNone/>
              <a:defRPr sz="4224"/>
            </a:pPr>
            <a:r>
              <a:t>Thus, the EJB container acts as a layer of indirection between the client code and the bean. This layer of indirection manifests itself as a single network-aware object called the EJB object. The EJB object is the request interceptor we alluded to earlier. As the old saying goes, a layer of indirection solves every problem in computer science.</a:t>
            </a:r>
          </a:p>
        </p:txBody>
      </p:sp>
    </p:spTree>
  </p:cSld>
  <p:clrMapOvr>
    <a:masterClrMapping/>
  </p:clrMapOvr>
  <p:transition xmlns:p14="http://schemas.microsoft.com/office/powerpoint/2010/main" spd="med" advClick="1"/>
</p:sld>
</file>

<file path=ppt/slides/slide10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21" name="Screenshot 2020-11-30 at 2.03.54 AM.png" descr="Screenshot 2020-11-30 at 2.03.54 AM.png"/>
          <p:cNvPicPr>
            <a:picLocks noChangeAspect="0"/>
          </p:cNvPicPr>
          <p:nvPr>
            <p:ph type="pic" idx="21"/>
          </p:nvPr>
        </p:nvPicPr>
        <p:blipFill>
          <a:blip r:embed="rId2">
            <a:extLst/>
          </a:blip>
          <a:srcRect l="0" t="0" r="0" b="0"/>
          <a:stretch>
            <a:fillRect/>
          </a:stretch>
        </p:blipFill>
        <p:spPr>
          <a:xfrm>
            <a:off x="12204700" y="2915455"/>
            <a:ext cx="12192000" cy="6869090"/>
          </a:xfrm>
          <a:prstGeom prst="rect">
            <a:avLst/>
          </a:prstGeom>
        </p:spPr>
      </p:pic>
      <p:sp>
        <p:nvSpPr>
          <p:cNvPr id="522" name="EJB objects"/>
          <p:cNvSpPr/>
          <p:nvPr/>
        </p:nvSpPr>
        <p:spPr>
          <a:xfrm>
            <a:off x="12204699" y="12801600"/>
            <a:ext cx="12192001" cy="492253"/>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EJB objects</a:t>
            </a:r>
          </a:p>
        </p:txBody>
      </p:sp>
      <p:sp>
        <p:nvSpPr>
          <p:cNvPr id="523" name="What Constitutes an Enterprise Bean?"/>
          <p:cNvSpPr txBox="1"/>
          <p:nvPr>
            <p:ph type="title"/>
          </p:nvPr>
        </p:nvSpPr>
        <p:spPr>
          <a:prstGeom prst="rect">
            <a:avLst/>
          </a:prstGeom>
        </p:spPr>
        <p:txBody>
          <a:bodyPr/>
          <a:lstStyle>
            <a:lvl1pPr defTabSz="462280">
              <a:defRPr spc="-141" sz="4704"/>
            </a:lvl1pPr>
          </a:lstStyle>
          <a:p>
            <a:pPr/>
            <a:r>
              <a:t>What Constitutes an Enterprise Bean?</a:t>
            </a:r>
          </a:p>
        </p:txBody>
      </p:sp>
      <p:sp>
        <p:nvSpPr>
          <p:cNvPr id="524" name="The EJB object is a surrogate object that knows about networking, transactions, security, and more. It is an intelligent object that knows how to perform intermediate logic that the EJB container requires before a method call is serviced by a bean class "/>
          <p:cNvSpPr txBox="1"/>
          <p:nvPr>
            <p:ph type="body" sz="half" idx="1"/>
          </p:nvPr>
        </p:nvSpPr>
        <p:spPr>
          <a:prstGeom prst="rect">
            <a:avLst/>
          </a:prstGeom>
        </p:spPr>
        <p:txBody>
          <a:bodyPr/>
          <a:lstStyle>
            <a:lvl1pPr marL="447040" indent="-447040" defTabSz="1950720">
              <a:spcBef>
                <a:spcPts val="1900"/>
              </a:spcBef>
              <a:defRPr sz="3840"/>
            </a:lvl1pPr>
          </a:lstStyle>
          <a:p>
            <a:pPr/>
            <a:r>
              <a:t>The EJB object is a surrogate object that knows about networking, transactions, security, and more. It is an intelligent object that knows how to perform intermediate logic that the EJB container requires before a method call is serviced by a bean class instance. An EJB object is the request interceptor, or the glue, between the client and the bean. EJB objects replicate and expose every business method that the bean itself exposes. EJB objects delegate all client requests to beans.</a:t>
            </a:r>
          </a:p>
        </p:txBody>
      </p:sp>
      <p:sp>
        <p:nvSpPr>
          <p:cNvPr id="525" name="The EJB Object"/>
          <p:cNvSpPr txBox="1"/>
          <p:nvPr/>
        </p:nvSpPr>
        <p:spPr>
          <a:xfrm>
            <a:off x="1270000" y="2133600"/>
            <a:ext cx="9652000" cy="101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sz="5400">
                <a:solidFill>
                  <a:srgbClr val="D5D5D5"/>
                </a:solidFill>
                <a:latin typeface="Graphik Medium"/>
                <a:ea typeface="Graphik Medium"/>
                <a:cs typeface="Graphik Medium"/>
                <a:sym typeface="Graphik Medium"/>
              </a:defRPr>
            </a:lvl1pPr>
          </a:lstStyle>
          <a:p>
            <a:pPr/>
            <a:r>
              <a:t>The EJB Object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Part Three Advanced Enterprise JavaBeans Concepts…"/>
          <p:cNvSpPr txBox="1"/>
          <p:nvPr>
            <p:ph type="body" idx="1"/>
          </p:nvPr>
        </p:nvSpPr>
        <p:spPr>
          <a:prstGeom prst="rect">
            <a:avLst/>
          </a:prstGeom>
        </p:spPr>
        <p:txBody>
          <a:bodyPr/>
          <a:lstStyle/>
          <a:p>
            <a:pPr marL="0" indent="0" defTabSz="975360">
              <a:spcBef>
                <a:spcPts val="900"/>
              </a:spcBef>
              <a:buClrTx/>
              <a:buSzTx/>
              <a:buNone/>
              <a:defRPr sz="1920"/>
            </a:pPr>
            <a:r>
              <a:t>Part Three Advanced Enterprise JavaBeans Concepts</a:t>
            </a:r>
          </a:p>
          <a:p>
            <a:pPr lvl="1" marL="0" indent="182880" defTabSz="975360">
              <a:spcBef>
                <a:spcPts val="900"/>
              </a:spcBef>
              <a:buClrTx/>
              <a:buSzTx/>
              <a:buNone/>
              <a:defRPr sz="1920"/>
            </a:pPr>
            <a:r>
              <a:t>Transactions</a:t>
            </a:r>
          </a:p>
          <a:p>
            <a:pPr lvl="2" marL="0" indent="365760" defTabSz="975360">
              <a:spcBef>
                <a:spcPts val="900"/>
              </a:spcBef>
              <a:buClrTx/>
              <a:buSzTx/>
              <a:buNone/>
              <a:defRPr sz="1920"/>
            </a:pPr>
            <a:r>
              <a:t>Motivation for Transactions</a:t>
            </a:r>
          </a:p>
          <a:p>
            <a:pPr lvl="3" marL="0" indent="548640" defTabSz="975360">
              <a:spcBef>
                <a:spcPts val="900"/>
              </a:spcBef>
              <a:buClrTx/>
              <a:buSzTx/>
              <a:buNone/>
              <a:defRPr sz="1920"/>
            </a:pPr>
            <a:r>
              <a:t>Atomic Operations</a:t>
            </a:r>
          </a:p>
          <a:p>
            <a:pPr lvl="3" marL="0" indent="548640" defTabSz="975360">
              <a:spcBef>
                <a:spcPts val="900"/>
              </a:spcBef>
              <a:buClrTx/>
              <a:buSzTx/>
              <a:buNone/>
              <a:defRPr sz="1920"/>
            </a:pPr>
            <a:r>
              <a:t>Network or Machine Failure</a:t>
            </a:r>
          </a:p>
          <a:p>
            <a:pPr lvl="3" marL="0" indent="548640" defTabSz="975360">
              <a:spcBef>
                <a:spcPts val="900"/>
              </a:spcBef>
              <a:buClrTx/>
              <a:buSzTx/>
              <a:buNone/>
              <a:defRPr sz="1920"/>
            </a:pPr>
            <a:r>
              <a:t>Multiple Users Sharing Data</a:t>
            </a:r>
          </a:p>
          <a:p>
            <a:pPr lvl="2" marL="0" indent="365760" defTabSz="975360">
              <a:spcBef>
                <a:spcPts val="900"/>
              </a:spcBef>
              <a:buClrTx/>
              <a:buSzTx/>
              <a:buNone/>
              <a:defRPr sz="1920"/>
            </a:pPr>
            <a:r>
              <a:t>Benefits of Transactions</a:t>
            </a:r>
          </a:p>
          <a:p>
            <a:pPr lvl="3" marL="0" indent="548640" defTabSz="975360">
              <a:spcBef>
                <a:spcPts val="900"/>
              </a:spcBef>
              <a:buClrTx/>
              <a:buSzTx/>
              <a:buNone/>
              <a:defRPr sz="1920"/>
            </a:pPr>
            <a:r>
              <a:t>The ACID Properties</a:t>
            </a:r>
          </a:p>
          <a:p>
            <a:pPr lvl="2" marL="0" indent="365760" defTabSz="975360">
              <a:spcBef>
                <a:spcPts val="900"/>
              </a:spcBef>
              <a:buClrTx/>
              <a:buSzTx/>
              <a:buNone/>
              <a:defRPr sz="1920"/>
            </a:pPr>
            <a:r>
              <a:t>Transactional Models</a:t>
            </a:r>
          </a:p>
          <a:p>
            <a:pPr lvl="3" marL="0" indent="548640" defTabSz="975360">
              <a:spcBef>
                <a:spcPts val="900"/>
              </a:spcBef>
              <a:buClrTx/>
              <a:buSzTx/>
              <a:buNone/>
              <a:defRPr sz="1920"/>
            </a:pPr>
            <a:r>
              <a:t>Flat Transactions</a:t>
            </a:r>
          </a:p>
          <a:p>
            <a:pPr lvl="3" marL="0" indent="548640" defTabSz="975360">
              <a:spcBef>
                <a:spcPts val="900"/>
              </a:spcBef>
              <a:buClrTx/>
              <a:buSzTx/>
              <a:buNone/>
              <a:defRPr sz="1920"/>
            </a:pPr>
            <a:r>
              <a:t>Nested Transactions</a:t>
            </a:r>
          </a:p>
          <a:p>
            <a:pPr lvl="3" marL="0" indent="548640" defTabSz="975360">
              <a:spcBef>
                <a:spcPts val="900"/>
              </a:spcBef>
              <a:buClrTx/>
              <a:buSzTx/>
              <a:buNone/>
              <a:defRPr sz="1920"/>
            </a:pPr>
            <a:r>
              <a:t>Other Transactional Models</a:t>
            </a:r>
          </a:p>
          <a:p>
            <a:pPr lvl="2" marL="0" indent="365760" defTabSz="975360">
              <a:spcBef>
                <a:spcPts val="900"/>
              </a:spcBef>
              <a:buClrTx/>
              <a:buSzTx/>
              <a:buNone/>
              <a:defRPr sz="1920"/>
            </a:pPr>
            <a:r>
              <a:t>Enlisting in Transactions with Enterprise JavaBeans</a:t>
            </a:r>
          </a:p>
          <a:p>
            <a:pPr lvl="3" marL="0" indent="548640" defTabSz="975360">
              <a:spcBef>
                <a:spcPts val="900"/>
              </a:spcBef>
              <a:buClrTx/>
              <a:buSzTx/>
              <a:buNone/>
              <a:defRPr sz="1920"/>
            </a:pPr>
            <a:r>
              <a:t>Underlying Transaction System Abstraction</a:t>
            </a:r>
          </a:p>
          <a:p>
            <a:pPr lvl="3" marL="0" indent="548640" defTabSz="975360">
              <a:spcBef>
                <a:spcPts val="900"/>
              </a:spcBef>
              <a:buClrTx/>
              <a:buSzTx/>
              <a:buNone/>
              <a:defRPr sz="1920"/>
            </a:pPr>
            <a:r>
              <a:t>Declarative, Programmatic, and Client-Initiated Transactions</a:t>
            </a:r>
          </a:p>
          <a:p>
            <a:pPr lvl="3" marL="0" indent="548640" defTabSz="975360">
              <a:spcBef>
                <a:spcPts val="900"/>
              </a:spcBef>
              <a:buClrTx/>
              <a:buSzTx/>
              <a:buNone/>
              <a:defRPr sz="1920"/>
            </a:pPr>
            <a:r>
              <a:t>Choosing a Transaction Style</a:t>
            </a:r>
          </a:p>
          <a:p>
            <a:pPr lvl="2" marL="0" indent="365760" defTabSz="975360">
              <a:spcBef>
                <a:spcPts val="900"/>
              </a:spcBef>
              <a:buClrTx/>
              <a:buSzTx/>
              <a:buNone/>
              <a:defRPr sz="1920"/>
            </a:pPr>
            <a:r>
              <a:t>Container-Managed Transactions</a:t>
            </a:r>
          </a:p>
          <a:p>
            <a:pPr lvl="3" marL="0" indent="548640" defTabSz="975360">
              <a:spcBef>
                <a:spcPts val="900"/>
              </a:spcBef>
              <a:buClrTx/>
              <a:buSzTx/>
              <a:buNone/>
              <a:defRPr sz="1920"/>
            </a:pPr>
            <a:r>
              <a:t>EJB Transaction Attribute Values</a:t>
            </a:r>
          </a:p>
          <a:p>
            <a:pPr lvl="2" marL="0" indent="365760" defTabSz="975360">
              <a:spcBef>
                <a:spcPts val="900"/>
              </a:spcBef>
              <a:buClrTx/>
              <a:buSzTx/>
              <a:buNone/>
              <a:defRPr sz="1920"/>
            </a:pPr>
            <a:r>
              <a:t>Programmatic Transactions in EJB</a:t>
            </a:r>
          </a:p>
          <a:p>
            <a:pPr lvl="3" marL="0" indent="548640" defTabSz="975360">
              <a:spcBef>
                <a:spcPts val="900"/>
              </a:spcBef>
              <a:buClrTx/>
              <a:buSzTx/>
              <a:buNone/>
              <a:defRPr sz="1920"/>
            </a:pPr>
            <a:r>
              <a:t>CORBA’s Object Transaction Service (OTS)</a:t>
            </a:r>
          </a:p>
          <a:p>
            <a:pPr lvl="3" marL="0" indent="548640" defTabSz="975360">
              <a:spcBef>
                <a:spcPts val="900"/>
              </a:spcBef>
              <a:buClrTx/>
              <a:buSzTx/>
              <a:buNone/>
              <a:defRPr sz="1920"/>
            </a:pPr>
            <a:r>
              <a:t>The Java Transaction Service (JTS)</a:t>
            </a:r>
          </a:p>
          <a:p>
            <a:pPr lvl="3" marL="0" indent="548640" defTabSz="975360">
              <a:spcBef>
                <a:spcPts val="900"/>
              </a:spcBef>
              <a:buClrTx/>
              <a:buSzTx/>
              <a:buNone/>
              <a:defRPr sz="1920"/>
            </a:pPr>
            <a:r>
              <a:t>The Java Transaction API (JTA)</a:t>
            </a:r>
          </a:p>
          <a:p>
            <a:pPr lvl="3" marL="0" indent="548640" defTabSz="975360">
              <a:spcBef>
                <a:spcPts val="900"/>
              </a:spcBef>
              <a:buClrTx/>
              <a:buSzTx/>
              <a:buNone/>
              <a:defRPr sz="1920"/>
            </a:pPr>
            <a:r>
              <a:t>Declarative versus Programmatic Transactions Example</a:t>
            </a:r>
          </a:p>
          <a:p>
            <a:pPr lvl="2" marL="0" indent="365760" defTabSz="975360">
              <a:spcBef>
                <a:spcPts val="900"/>
              </a:spcBef>
              <a:buClrTx/>
              <a:buSzTx/>
              <a:buNone/>
              <a:defRPr sz="1920"/>
            </a:pPr>
            <a:r>
              <a:t>Transactions from Client Code</a:t>
            </a:r>
          </a:p>
          <a:p>
            <a:pPr lvl="2" marL="0" indent="365760" defTabSz="975360">
              <a:spcBef>
                <a:spcPts val="900"/>
              </a:spcBef>
              <a:buClrTx/>
              <a:buSzTx/>
              <a:buNone/>
              <a:defRPr sz="1920"/>
            </a:pPr>
            <a:r>
              <a:t>Transactional Isolation</a:t>
            </a:r>
          </a:p>
          <a:p>
            <a:pPr lvl="3" marL="0" indent="548640" defTabSz="975360">
              <a:spcBef>
                <a:spcPts val="900"/>
              </a:spcBef>
              <a:buClrTx/>
              <a:buSzTx/>
              <a:buNone/>
              <a:defRPr sz="1920"/>
            </a:pPr>
            <a:r>
              <a:t>The Need for Concurrency Control</a:t>
            </a:r>
          </a:p>
          <a:p>
            <a:pPr lvl="3" marL="0" indent="548640" defTabSz="975360">
              <a:spcBef>
                <a:spcPts val="900"/>
              </a:spcBef>
              <a:buClrTx/>
              <a:buSzTx/>
              <a:buNone/>
              <a:defRPr sz="1920"/>
            </a:pPr>
            <a:r>
              <a:t>Isolation and EJB</a:t>
            </a:r>
          </a:p>
          <a:p>
            <a:pPr lvl="3" marL="0" indent="548640" defTabSz="975360">
              <a:spcBef>
                <a:spcPts val="900"/>
              </a:spcBef>
              <a:buClrTx/>
              <a:buSzTx/>
              <a:buNone/>
              <a:defRPr sz="1920"/>
            </a:pPr>
            <a:r>
              <a:t>The Dirty Read Problem</a:t>
            </a:r>
          </a:p>
          <a:p>
            <a:pPr lvl="3" marL="0" indent="548640" defTabSz="975360">
              <a:spcBef>
                <a:spcPts val="900"/>
              </a:spcBef>
              <a:buClrTx/>
              <a:buSzTx/>
              <a:buNone/>
              <a:defRPr sz="1920"/>
            </a:pPr>
            <a:r>
              <a:t>The Unrepeatable Read Problem</a:t>
            </a:r>
          </a:p>
          <a:p>
            <a:pPr lvl="3" marL="0" indent="548640" defTabSz="975360">
              <a:spcBef>
                <a:spcPts val="900"/>
              </a:spcBef>
              <a:buClrTx/>
              <a:buSzTx/>
              <a:buNone/>
              <a:defRPr sz="1920"/>
            </a:pPr>
            <a:r>
              <a:t>The Phantom Problem</a:t>
            </a:r>
          </a:p>
          <a:p>
            <a:pPr lvl="3" marL="0" indent="548640" defTabSz="975360">
              <a:spcBef>
                <a:spcPts val="900"/>
              </a:spcBef>
              <a:buClrTx/>
              <a:buSzTx/>
              <a:buNone/>
              <a:defRPr sz="1920"/>
            </a:pPr>
            <a:r>
              <a:t>Transaction Isolation Summary</a:t>
            </a:r>
          </a:p>
          <a:p>
            <a:pPr lvl="3" marL="0" indent="548640" defTabSz="975360">
              <a:spcBef>
                <a:spcPts val="900"/>
              </a:spcBef>
              <a:buClrTx/>
              <a:buSzTx/>
              <a:buNone/>
              <a:defRPr sz="1920"/>
            </a:pPr>
            <a:r>
              <a:t>Isolation and EJB</a:t>
            </a:r>
          </a:p>
          <a:p>
            <a:pPr lvl="3" marL="0" indent="548640" defTabSz="975360">
              <a:spcBef>
                <a:spcPts val="900"/>
              </a:spcBef>
              <a:buClrTx/>
              <a:buSzTx/>
              <a:buNone/>
              <a:defRPr sz="1920"/>
            </a:pPr>
            <a:r>
              <a:t>Pessimistic and Optimistic Concurrency Control</a:t>
            </a:r>
          </a:p>
          <a:p>
            <a:pPr lvl="2" marL="0" indent="365760" defTabSz="975360">
              <a:spcBef>
                <a:spcPts val="900"/>
              </a:spcBef>
              <a:buClrTx/>
              <a:buSzTx/>
              <a:buNone/>
              <a:defRPr sz="1920"/>
            </a:pPr>
            <a:r>
              <a:t>Distributed Transactions</a:t>
            </a:r>
          </a:p>
          <a:p>
            <a:pPr lvl="3" marL="0" indent="548640" defTabSz="975360">
              <a:spcBef>
                <a:spcPts val="900"/>
              </a:spcBef>
              <a:buClrTx/>
              <a:buSzTx/>
              <a:buNone/>
              <a:defRPr sz="1920"/>
            </a:pPr>
            <a:r>
              <a:t>Durability and the Two-Phase Commit Protocol</a:t>
            </a:r>
          </a:p>
          <a:p>
            <a:pPr lvl="3" marL="0" indent="548640" defTabSz="975360">
              <a:spcBef>
                <a:spcPts val="900"/>
              </a:spcBef>
              <a:buClrTx/>
              <a:buSzTx/>
              <a:buNone/>
              <a:defRPr sz="1920"/>
            </a:pPr>
            <a:r>
              <a:t>The Transactional Communications Protocol and Transaction Contexts</a:t>
            </a:r>
          </a:p>
          <a:p>
            <a:pPr lvl="2" marL="0" indent="365760" defTabSz="975360">
              <a:spcBef>
                <a:spcPts val="900"/>
              </a:spcBef>
              <a:buClrTx/>
              <a:buSzTx/>
              <a:buNone/>
              <a:defRPr sz="1920"/>
            </a:pPr>
            <a:r>
              <a:t>Designing Transactional Conversations in EJB</a:t>
            </a:r>
          </a:p>
          <a:p>
            <a:pPr lvl="2" marL="0" indent="365760" defTabSz="975360">
              <a:spcBef>
                <a:spcPts val="900"/>
              </a:spcBef>
              <a:buClrTx/>
              <a:buSzTx/>
              <a:buNone/>
              <a:defRPr sz="1920"/>
            </a:pPr>
            <a:r>
              <a:t>Summary</a:t>
            </a:r>
          </a:p>
        </p:txBody>
      </p:sp>
    </p:spTree>
  </p:cSld>
  <p:clrMapOvr>
    <a:masterClrMapping/>
  </p:clrMapOvr>
  <p:transition xmlns:p14="http://schemas.microsoft.com/office/powerpoint/2010/main" spd="med" advClick="1"/>
</p:sld>
</file>

<file path=ppt/slides/slide1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7" name="What Constitutes an Enterprise Bean?"/>
          <p:cNvSpPr txBox="1"/>
          <p:nvPr>
            <p:ph type="title"/>
          </p:nvPr>
        </p:nvSpPr>
        <p:spPr>
          <a:prstGeom prst="rect">
            <a:avLst/>
          </a:prstGeom>
        </p:spPr>
        <p:txBody>
          <a:bodyPr/>
          <a:lstStyle/>
          <a:p>
            <a:pPr/>
            <a:r>
              <a:t>What Constitutes an Enterprise Bean?</a:t>
            </a:r>
          </a:p>
        </p:txBody>
      </p:sp>
      <p:sp>
        <p:nvSpPr>
          <p:cNvPr id="528" name="The EJB Objec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 EJB Object</a:t>
            </a:r>
          </a:p>
        </p:txBody>
      </p:sp>
      <p:sp>
        <p:nvSpPr>
          <p:cNvPr id="529" name="You should think of EJB objects as physical parts of the container; all EJB objects have container-specific code inside of them. (Each container handles middleware differently and provides different qualities of service.) Because each bean’s EJB object i"/>
          <p:cNvSpPr txBox="1"/>
          <p:nvPr>
            <p:ph type="body" idx="1"/>
          </p:nvPr>
        </p:nvSpPr>
        <p:spPr>
          <a:prstGeom prst="rect">
            <a:avLst/>
          </a:prstGeom>
        </p:spPr>
        <p:txBody>
          <a:bodyPr/>
          <a:lstStyle/>
          <a:p>
            <a:pPr marL="497331" indent="-497331" defTabSz="2170176">
              <a:spcBef>
                <a:spcPts val="2100"/>
              </a:spcBef>
              <a:defRPr sz="4272"/>
            </a:pPr>
            <a:r>
              <a:t>You should think of EJB objects as physical parts of the container; all EJB objects have container-specific code inside of them. (Each container handles middleware differently and provides different qualities of service.) Because each bean’s EJB object is different, your container vendor generates the class file for your EJB objects automatically.</a:t>
            </a:r>
          </a:p>
          <a:p>
            <a:pPr marL="497331" indent="-497331" defTabSz="2170176">
              <a:spcBef>
                <a:spcPts val="2100"/>
              </a:spcBef>
              <a:defRPr sz="4272"/>
            </a:pPr>
            <a:r>
              <a:t>Each EJB container ships with a suite of glue-code tools. These tools are meant to integrate beans into the EJB container’s environment. The tools generate helper Java code—stubs, skeletons, data access classes, and other classes that this specific container requires. Bean providers do not have to think about the specifics of how each EJB container works because the container’s tools generate its own proprietary Java code automatically.</a:t>
            </a:r>
          </a:p>
        </p:txBody>
      </p:sp>
    </p:spTree>
  </p:cSld>
  <p:clrMapOvr>
    <a:masterClrMapping/>
  </p:clrMapOvr>
  <p:transition xmlns:p14="http://schemas.microsoft.com/office/powerpoint/2010/main" spd="med" advClick="1"/>
</p:sld>
</file>

<file path=ppt/slides/slide1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1" name="What Constitutes an Enterprise Bean?"/>
          <p:cNvSpPr txBox="1"/>
          <p:nvPr>
            <p:ph type="title"/>
          </p:nvPr>
        </p:nvSpPr>
        <p:spPr>
          <a:prstGeom prst="rect">
            <a:avLst/>
          </a:prstGeom>
        </p:spPr>
        <p:txBody>
          <a:bodyPr/>
          <a:lstStyle/>
          <a:p>
            <a:pPr/>
            <a:r>
              <a:t>What Constitutes an Enterprise Bean?</a:t>
            </a:r>
          </a:p>
        </p:txBody>
      </p:sp>
      <p:sp>
        <p:nvSpPr>
          <p:cNvPr id="532" name="The EJB Container: Your Silent Partne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 EJB Container: Your Silent Partner</a:t>
            </a:r>
          </a:p>
        </p:txBody>
      </p:sp>
      <p:sp>
        <p:nvSpPr>
          <p:cNvPr id="533" name="EJB containers are responsible for managing your beans. Containers can interact with your beans by calling your beans’ required management methods as necessary. These management methods are your beans’ callback methods that the container, and only the co"/>
          <p:cNvSpPr txBox="1"/>
          <p:nvPr>
            <p:ph type="body" idx="1"/>
          </p:nvPr>
        </p:nvSpPr>
        <p:spPr>
          <a:prstGeom prst="rect">
            <a:avLst/>
          </a:prstGeom>
        </p:spPr>
        <p:txBody>
          <a:bodyPr/>
          <a:lstStyle/>
          <a:p>
            <a:pPr marL="435863" indent="-435863" defTabSz="1901951">
              <a:spcBef>
                <a:spcPts val="1800"/>
              </a:spcBef>
              <a:defRPr sz="3743"/>
            </a:pPr>
            <a:r>
              <a:t>EJB containers are responsible for managing your beans. Containers can interact with your beans by calling your beans’ required management methods as necessary. These management methods are your beans’ callback methods that the container, and only the container, invokes. The management methods allow the container to alert your beans when middleware events take place, such as when an entity bean is about to be persisted to storage.</a:t>
            </a:r>
          </a:p>
          <a:p>
            <a:pPr marL="435863" indent="-435863" defTabSz="1901951">
              <a:spcBef>
                <a:spcPts val="1800"/>
              </a:spcBef>
              <a:defRPr sz="3743"/>
            </a:pPr>
            <a:r>
              <a:t>The key to understanding EJB containers is to realize that they are abstract entities. Neither the beans nor the clients that call beans ever explicitly code to the API of an EJB container. Rather, the container implicitly manages the overhead of a distributed component architecture. The container is analogous to a behind-the-scenes stage manager in a theatre, providing the lighting and backdrop necessary for a successful stage performance by the actors on stage. Neither the actors nor the audience interact directly with the stage manager. The same is true for EJB containers. Clients that call the beans never code directly to an EJB container API.</a:t>
            </a:r>
          </a:p>
        </p:txBody>
      </p:sp>
    </p:spTree>
  </p:cSld>
  <p:clrMapOvr>
    <a:masterClrMapping/>
  </p:clrMapOvr>
  <p:transition xmlns:p14="http://schemas.microsoft.com/office/powerpoint/2010/main" spd="med" advClick="1"/>
</p:sld>
</file>

<file path=ppt/slides/slide1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5" name="What Constitutes an Enterprise Bean?"/>
          <p:cNvSpPr txBox="1"/>
          <p:nvPr>
            <p:ph type="title"/>
          </p:nvPr>
        </p:nvSpPr>
        <p:spPr>
          <a:prstGeom prst="rect">
            <a:avLst/>
          </a:prstGeom>
        </p:spPr>
        <p:txBody>
          <a:bodyPr/>
          <a:lstStyle/>
          <a:p>
            <a:pPr/>
            <a:r>
              <a:t>What Constitutes an Enterprise Bean?</a:t>
            </a:r>
          </a:p>
        </p:txBody>
      </p:sp>
      <p:sp>
        <p:nvSpPr>
          <p:cNvPr id="536" name="The Remote Interfac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 Remote Interface</a:t>
            </a:r>
          </a:p>
        </p:txBody>
      </p:sp>
      <p:sp>
        <p:nvSpPr>
          <p:cNvPr id="537" name="As mentioned previously, bean clients invoke methods on EJB objects, rather than the beans themselves. Therefore, EJB objects must clone every business method that your bean classes expose. But how do the tools that autogenerate EJB objects know which me"/>
          <p:cNvSpPr txBox="1"/>
          <p:nvPr>
            <p:ph type="body" idx="1"/>
          </p:nvPr>
        </p:nvSpPr>
        <p:spPr>
          <a:prstGeom prst="rect">
            <a:avLst/>
          </a:prstGeom>
        </p:spPr>
        <p:txBody>
          <a:bodyPr/>
          <a:lstStyle/>
          <a:p>
            <a:pPr marL="514095" indent="-514095" defTabSz="2243327">
              <a:spcBef>
                <a:spcPts val="2200"/>
              </a:spcBef>
              <a:defRPr sz="4416"/>
            </a:pPr>
            <a:r>
              <a:t>As mentioned previously, bean clients invoke methods on EJB objects, rather than the beans themselves. Therefore, EJB objects must clone every business method that your bean classes expose. But how do the tools that autogenerate EJB objects know which methods to clone? The answer is in a special interface that a bean provider writes. This interface duplicates all the business logic methods that the corresponding bean class exposes. This interface is called the remote interface.</a:t>
            </a:r>
          </a:p>
          <a:p>
            <a:pPr marL="514095" indent="-514095" defTabSz="2243327">
              <a:spcBef>
                <a:spcPts val="2200"/>
              </a:spcBef>
              <a:defRPr sz="4416"/>
            </a:pPr>
            <a:r>
              <a:t>Remote interfaces must comply with special rules that the EJB specification defines. For example, all remote interfaces must derive from a common interface supplied by Sun Microsystems. This interface is called javax.ejb.EJBObject.</a:t>
            </a:r>
          </a:p>
        </p:txBody>
      </p:sp>
    </p:spTree>
  </p:cSld>
  <p:clrMapOvr>
    <a:masterClrMapping/>
  </p:clrMapOvr>
  <p:transition xmlns:p14="http://schemas.microsoft.com/office/powerpoint/2010/main" spd="med" advClick="1"/>
</p:sld>
</file>

<file path=ppt/slides/slide1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9" name="What Constitutes an Enterprise Bean?"/>
          <p:cNvSpPr txBox="1"/>
          <p:nvPr>
            <p:ph type="title"/>
          </p:nvPr>
        </p:nvSpPr>
        <p:spPr>
          <a:prstGeom prst="rect">
            <a:avLst/>
          </a:prstGeom>
        </p:spPr>
        <p:txBody>
          <a:bodyPr/>
          <a:lstStyle/>
          <a:p>
            <a:pPr/>
            <a:r>
              <a:t>What Constitutes an Enterprise Bean?</a:t>
            </a:r>
          </a:p>
        </p:txBody>
      </p:sp>
      <p:sp>
        <p:nvSpPr>
          <p:cNvPr id="540" name="The Remote Interfac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 Remote Interface</a:t>
            </a:r>
          </a:p>
        </p:txBody>
      </p:sp>
      <p:sp>
        <p:nvSpPr>
          <p:cNvPr id="541" name="public interface javax.ejb.EJBObject extends java.rmi.Remote {…"/>
          <p:cNvSpPr txBox="1"/>
          <p:nvPr>
            <p:ph type="body" idx="1"/>
          </p:nvPr>
        </p:nvSpPr>
        <p:spPr>
          <a:prstGeom prst="rect">
            <a:avLst/>
          </a:prstGeom>
        </p:spPr>
        <p:txBody>
          <a:bodyPr/>
          <a:lstStyle/>
          <a:p>
            <a:pPr marL="0" indent="0" defTabSz="2218944">
              <a:spcBef>
                <a:spcPts val="2100"/>
              </a:spcBef>
              <a:buClrTx/>
              <a:buSzTx/>
              <a:buNone/>
              <a:defRPr sz="4368"/>
            </a:pPr>
            <a:r>
              <a:t>public interface javax.ejb.EJBObject extends java.rmi.Remote { </a:t>
            </a:r>
          </a:p>
          <a:p>
            <a:pPr lvl="1" marL="0" indent="416052" defTabSz="2218944">
              <a:spcBef>
                <a:spcPts val="2100"/>
              </a:spcBef>
              <a:buClrTx/>
              <a:buSzTx/>
              <a:buNone/>
              <a:defRPr sz="4368"/>
            </a:pPr>
            <a:r>
              <a:t>public javax.ejb.EJBHome getEJBHome() throws java.rmi.RemoteException; </a:t>
            </a:r>
          </a:p>
          <a:p>
            <a:pPr lvl="1" marL="0" indent="416052" defTabSz="2218944">
              <a:spcBef>
                <a:spcPts val="2100"/>
              </a:spcBef>
              <a:buClrTx/>
              <a:buSzTx/>
              <a:buNone/>
              <a:defRPr sz="4368"/>
            </a:pPr>
            <a:r>
              <a:t>public java.lang.Object getPrimaryKey() throws java.rmi.RemoteException; </a:t>
            </a:r>
          </a:p>
          <a:p>
            <a:pPr lvl="1" marL="0" indent="416052" defTabSz="2218944">
              <a:spcBef>
                <a:spcPts val="2100"/>
              </a:spcBef>
              <a:buClrTx/>
              <a:buSzTx/>
              <a:buNone/>
              <a:defRPr sz="4368"/>
            </a:pPr>
            <a:r>
              <a:t>public void remove() throws java.rmi.RemoteException, javax.ejb.RemoveException; </a:t>
            </a:r>
          </a:p>
          <a:p>
            <a:pPr lvl="1" marL="0" indent="416052" defTabSz="2218944">
              <a:spcBef>
                <a:spcPts val="2100"/>
              </a:spcBef>
              <a:buClrTx/>
              <a:buSzTx/>
              <a:buNone/>
              <a:defRPr sz="4368"/>
            </a:pPr>
            <a:r>
              <a:t>public javax.ejb.Handle getHandle() throws java.rmi.RemoteException; </a:t>
            </a:r>
          </a:p>
          <a:p>
            <a:pPr lvl="1" marL="0" indent="416052" defTabSz="2218944">
              <a:spcBef>
                <a:spcPts val="2100"/>
              </a:spcBef>
              <a:buClrTx/>
              <a:buSzTx/>
              <a:buNone/>
              <a:defRPr sz="4368"/>
            </a:pPr>
            <a:r>
              <a:t>public boolean isIdentical(javax.ejb.EJBObject) throws java.rmi.RemoteException; </a:t>
            </a:r>
          </a:p>
          <a:p>
            <a:pPr marL="0" indent="0" defTabSz="2218944">
              <a:spcBef>
                <a:spcPts val="2100"/>
              </a:spcBef>
              <a:buClrTx/>
              <a:buSzTx/>
              <a:buNone/>
              <a:defRPr sz="4368"/>
            </a:pPr>
            <a:r>
              <a:t>}</a:t>
            </a:r>
          </a:p>
        </p:txBody>
      </p:sp>
    </p:spTree>
  </p:cSld>
  <p:clrMapOvr>
    <a:masterClrMapping/>
  </p:clrMapOvr>
  <p:transition xmlns:p14="http://schemas.microsoft.com/office/powerpoint/2010/main" spd="med" advClick="1"/>
</p:sld>
</file>

<file path=ppt/slides/slide1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3" name="What Constitutes an Enterprise Bean?"/>
          <p:cNvSpPr txBox="1"/>
          <p:nvPr>
            <p:ph type="title"/>
          </p:nvPr>
        </p:nvSpPr>
        <p:spPr>
          <a:prstGeom prst="rect">
            <a:avLst/>
          </a:prstGeom>
        </p:spPr>
        <p:txBody>
          <a:bodyPr/>
          <a:lstStyle/>
          <a:p>
            <a:pPr/>
            <a:r>
              <a:t>What Constitutes an Enterprise Bean?</a:t>
            </a:r>
          </a:p>
        </p:txBody>
      </p:sp>
      <p:sp>
        <p:nvSpPr>
          <p:cNvPr id="544" name="The Remote Interfac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 Remote Interface</a:t>
            </a:r>
          </a:p>
        </p:txBody>
      </p:sp>
      <p:sp>
        <p:nvSpPr>
          <p:cNvPr id="545" name="javax.ejb.EJBObject lists a number of interesting methods. For now, don’t worry about fully understanding the meanings—just know that these are required methods that all EJB objects must implement. And remember that you don’t implement the methods—the EJ"/>
          <p:cNvSpPr txBox="1"/>
          <p:nvPr>
            <p:ph type="body" idx="1"/>
          </p:nvPr>
        </p:nvSpPr>
        <p:spPr>
          <a:prstGeom prst="rect">
            <a:avLst/>
          </a:prstGeom>
        </p:spPr>
        <p:txBody>
          <a:bodyPr/>
          <a:lstStyle/>
          <a:p>
            <a:pPr/>
            <a:r>
              <a:t>javax.ejb.EJBObject lists a number of interesting methods. For now, don’t worry about fully understanding the meanings—just know that these are required methods that all EJB objects must implement. And remember that you don’t implement the methods—the EJB container does when it autogenerates the EJB objects for you.</a:t>
            </a:r>
          </a:p>
          <a:p>
            <a:pPr/>
            <a:r>
              <a:t>The client code that wants to work with your beans calls the methods in javax.ejb.EJBObject. This client code could be stand-alone applications, applets, servlets, or anything at all—even other enterprise beans.</a:t>
            </a:r>
          </a:p>
        </p:txBody>
      </p:sp>
    </p:spTree>
  </p:cSld>
  <p:clrMapOvr>
    <a:masterClrMapping/>
  </p:clrMapOvr>
  <p:transition xmlns:p14="http://schemas.microsoft.com/office/powerpoint/2010/main" spd="med" advClick="1"/>
</p:sld>
</file>

<file path=ppt/slides/slide1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7" name="What Constitutes an Enterprise Bean?"/>
          <p:cNvSpPr txBox="1"/>
          <p:nvPr>
            <p:ph type="title"/>
          </p:nvPr>
        </p:nvSpPr>
        <p:spPr>
          <a:prstGeom prst="rect">
            <a:avLst/>
          </a:prstGeom>
        </p:spPr>
        <p:txBody>
          <a:bodyPr/>
          <a:lstStyle/>
          <a:p>
            <a:pPr/>
            <a:r>
              <a:t>What Constitutes an Enterprise Bean?</a:t>
            </a:r>
          </a:p>
        </p:txBody>
      </p:sp>
      <p:sp>
        <p:nvSpPr>
          <p:cNvPr id="548" name="The Instance-Pooling Concep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 Instance-Pooling Concept</a:t>
            </a:r>
          </a:p>
        </p:txBody>
      </p:sp>
      <p:sp>
        <p:nvSpPr>
          <p:cNvPr id="549" name="A multi-tier architecture’s overall scalability is enhanced when an application server intelligently manages needed resources across a variety of deployed components. The resources could be threads, socket connections, database connections, and more. For"/>
          <p:cNvSpPr txBox="1"/>
          <p:nvPr>
            <p:ph type="body" idx="1"/>
          </p:nvPr>
        </p:nvSpPr>
        <p:spPr>
          <a:prstGeom prst="rect">
            <a:avLst/>
          </a:prstGeom>
        </p:spPr>
        <p:txBody>
          <a:bodyPr/>
          <a:lstStyle/>
          <a:p>
            <a:pPr/>
            <a:r>
              <a:t>A multi-tier architecture’s overall scalability is enhanced when an application server intelligently manages needed resources across a variety of deployed components. The resources could be threads, socket connections, database connections, and more. For example, database connections could be pooled by application servers and reused across heterogeneous components. In the EJB realm, the container is responsible for providing all resource management services behind the scenes.</a:t>
            </a:r>
          </a:p>
        </p:txBody>
      </p:sp>
    </p:spTree>
  </p:cSld>
  <p:clrMapOvr>
    <a:masterClrMapping/>
  </p:clrMapOvr>
  <p:transition xmlns:p14="http://schemas.microsoft.com/office/powerpoint/2010/main" spd="med" advClick="1"/>
</p:sld>
</file>

<file path=ppt/slides/slide1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1" name="What Constitutes an Enterprise Bean?"/>
          <p:cNvSpPr txBox="1"/>
          <p:nvPr>
            <p:ph type="title"/>
          </p:nvPr>
        </p:nvSpPr>
        <p:spPr>
          <a:prstGeom prst="rect">
            <a:avLst/>
          </a:prstGeom>
        </p:spPr>
        <p:txBody>
          <a:bodyPr/>
          <a:lstStyle/>
          <a:p>
            <a:pPr/>
            <a:r>
              <a:t>What Constitutes an Enterprise Bean?</a:t>
            </a:r>
          </a:p>
        </p:txBody>
      </p:sp>
      <p:sp>
        <p:nvSpPr>
          <p:cNvPr id="552" name="The Instance-Pooling Concep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 Instance-Pooling Concept</a:t>
            </a:r>
          </a:p>
        </p:txBody>
      </p:sp>
      <p:sp>
        <p:nvSpPr>
          <p:cNvPr id="553" name="In addition to resource management, the EJB container is responsible for controlling the life cycle of the deployed enterprise bean components. As bean client requests arrive, the EJB container dynamically instantiates, destroys, and reuses beans as appr"/>
          <p:cNvSpPr txBox="1"/>
          <p:nvPr>
            <p:ph type="body" idx="1"/>
          </p:nvPr>
        </p:nvSpPr>
        <p:spPr>
          <a:prstGeom prst="rect">
            <a:avLst/>
          </a:prstGeom>
        </p:spPr>
        <p:txBody>
          <a:bodyPr/>
          <a:lstStyle>
            <a:lvl1pPr marL="519684" indent="-519684" defTabSz="2267711">
              <a:spcBef>
                <a:spcPts val="2200"/>
              </a:spcBef>
              <a:defRPr sz="4464"/>
            </a:lvl1pPr>
          </a:lstStyle>
          <a:p>
            <a:pPr/>
            <a:r>
              <a:t>In addition to resource management, the EJB container is responsible for controlling the life cycle of the deployed enterprise bean components. As bean client requests arrive, the EJB container dynamically instantiates, destroys, and reuses beans as appropriate. For example, if a client requests a certain type of bean that does not yet exist in memory, the EJB container may instantiate a new in-memory instance on behalf of the client. On the other hand, if a bean already exists in memory, it may not be appropriate to instantiate a new bean, especially if the system is low on memory. It might make more sense to reassign a bean from one client to another instead. It might also make sense to destroy some beans that are not being used anymore. This is called instance pooling.</a:t>
            </a:r>
          </a:p>
        </p:txBody>
      </p:sp>
    </p:spTree>
  </p:cSld>
  <p:clrMapOvr>
    <a:masterClrMapping/>
  </p:clrMapOvr>
  <p:transition xmlns:p14="http://schemas.microsoft.com/office/powerpoint/2010/main" spd="med" advClick="1"/>
</p:sld>
</file>

<file path=ppt/slides/slide1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5" name="What Constitutes an Enterprise Bean?"/>
          <p:cNvSpPr txBox="1"/>
          <p:nvPr>
            <p:ph type="title"/>
          </p:nvPr>
        </p:nvSpPr>
        <p:spPr>
          <a:prstGeom prst="rect">
            <a:avLst/>
          </a:prstGeom>
        </p:spPr>
        <p:txBody>
          <a:bodyPr/>
          <a:lstStyle/>
          <a:p>
            <a:pPr/>
            <a:r>
              <a:t>What Constitutes an Enterprise Bean?</a:t>
            </a:r>
          </a:p>
        </p:txBody>
      </p:sp>
      <p:sp>
        <p:nvSpPr>
          <p:cNvPr id="556" name="Java RMI-IIOP and EJB Object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Java RMI-IIOP and EJB Objects</a:t>
            </a:r>
          </a:p>
        </p:txBody>
      </p:sp>
      <p:sp>
        <p:nvSpPr>
          <p:cNvPr id="557" name="You may have noticed that javax.ejb.EJBObject extends java.rmi.Remote. The java.rmi.Remote interface is part of Java Remote Method Invocation over the Internet Inter-ORB Protocol (RMI-IIOP). Any object that implements java.rmi.Remote is a remote object a"/>
          <p:cNvSpPr txBox="1"/>
          <p:nvPr>
            <p:ph type="body" idx="1"/>
          </p:nvPr>
        </p:nvSpPr>
        <p:spPr>
          <a:prstGeom prst="rect">
            <a:avLst/>
          </a:prstGeom>
        </p:spPr>
        <p:txBody>
          <a:bodyPr/>
          <a:lstStyle/>
          <a:p>
            <a:pPr marL="497331" indent="-497331" defTabSz="2170176">
              <a:spcBef>
                <a:spcPts val="2100"/>
              </a:spcBef>
              <a:defRPr sz="4272"/>
            </a:pPr>
            <a:r>
              <a:t>You may have noticed that javax.ejb.EJBObject extends java.rmi.Remote. The java.rmi.Remote interface is part of Java Remote Method Invocation over the Internet Inter-ORB Protocol (RMI-IIOP). Any object that implements java.rmi.Remote is a remote object and is callable from a different Java Virtual Machine. This is how remote method invocations are performed in Java.</a:t>
            </a:r>
          </a:p>
          <a:p>
            <a:pPr marL="497331" indent="-497331" defTabSz="2170176">
              <a:spcBef>
                <a:spcPts val="2100"/>
              </a:spcBef>
              <a:defRPr sz="4272"/>
            </a:pPr>
            <a:r>
              <a:t>Because the EJB object provided by the container implements your remote interface, it also indirectly implements java.rmi.Remote. Your EJB objects are fully networked RMI-IIOP objects, able to be called from other Java Virtual Machines or physical machines located elsewhere on the network. Thus, EJB remote interfaces are really just RMI-IIOP remote interfaces—except that EJB remote interfaces must also be built to conform to the EJB specification.</a:t>
            </a:r>
          </a:p>
        </p:txBody>
      </p:sp>
    </p:spTree>
  </p:cSld>
  <p:clrMapOvr>
    <a:masterClrMapping/>
  </p:clrMapOvr>
  <p:transition xmlns:p14="http://schemas.microsoft.com/office/powerpoint/2010/main" spd="med" advClick="1"/>
</p:sld>
</file>

<file path=ppt/slides/slide1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9" name="What Constitutes an Enterprise Bean?"/>
          <p:cNvSpPr txBox="1"/>
          <p:nvPr>
            <p:ph type="title"/>
          </p:nvPr>
        </p:nvSpPr>
        <p:spPr>
          <a:prstGeom prst="rect">
            <a:avLst/>
          </a:prstGeom>
        </p:spPr>
        <p:txBody>
          <a:bodyPr/>
          <a:lstStyle/>
          <a:p>
            <a:pPr/>
            <a:r>
              <a:t>What Constitutes an Enterprise Bean?</a:t>
            </a:r>
          </a:p>
        </p:txBody>
      </p:sp>
      <p:sp>
        <p:nvSpPr>
          <p:cNvPr id="560" name="Java RMI-IIOP and EJB Object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Java RMI-IIOP and EJB Objects</a:t>
            </a:r>
          </a:p>
        </p:txBody>
      </p:sp>
      <p:sp>
        <p:nvSpPr>
          <p:cNvPr id="561" name="EJB remote interfaces must conform to RMI-IIOP’s remote interface rules. For example, any method that is part of a remote object callable across virtual machines must throw a special remote exception. A remote exception is a java.rmi.RemoteException, or "/>
          <p:cNvSpPr txBox="1"/>
          <p:nvPr>
            <p:ph type="body" idx="1"/>
          </p:nvPr>
        </p:nvSpPr>
        <p:spPr>
          <a:prstGeom prst="rect">
            <a:avLst/>
          </a:prstGeom>
        </p:spPr>
        <p:txBody>
          <a:bodyPr/>
          <a:lstStyle/>
          <a:p>
            <a:pPr/>
            <a:r>
              <a:t>EJB remote interfaces must conform to RMI-IIOP’s remote interface rules. For example, any method that is part of a remote object callable across virtual machines must throw a special remote exception. A remote exception is a java.rmi.RemoteException, or (technically) a subclass of it. A remote exception indicates that something unexpected happened on the network while you were invoking across virtual machines, such as a network, process, or machine failure. Every method shown in Source for javax.ejb.EJBObject throws a java.rmi.RemoteException.</a:t>
            </a:r>
          </a:p>
        </p:txBody>
      </p:sp>
    </p:spTree>
  </p:cSld>
  <p:clrMapOvr>
    <a:masterClrMapping/>
  </p:clrMapOvr>
  <p:transition xmlns:p14="http://schemas.microsoft.com/office/powerpoint/2010/main" spd="med" advClick="1"/>
</p:sld>
</file>

<file path=ppt/slides/slide1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3" name="What Constitutes an Enterprise Bean?"/>
          <p:cNvSpPr txBox="1"/>
          <p:nvPr>
            <p:ph type="title"/>
          </p:nvPr>
        </p:nvSpPr>
        <p:spPr>
          <a:prstGeom prst="rect">
            <a:avLst/>
          </a:prstGeom>
        </p:spPr>
        <p:txBody>
          <a:bodyPr/>
          <a:lstStyle/>
          <a:p>
            <a:pPr/>
            <a:r>
              <a:t>What Constitutes an Enterprise Bean?</a:t>
            </a:r>
          </a:p>
        </p:txBody>
      </p:sp>
      <p:sp>
        <p:nvSpPr>
          <p:cNvPr id="564" name="The Home Objec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 Home Object</a:t>
            </a:r>
          </a:p>
        </p:txBody>
      </p:sp>
      <p:sp>
        <p:nvSpPr>
          <p:cNvPr id="565" name="As we’ve seen, client code deals with EJB objects and never with beans directly. The next logical question is, how do clients acquire references to EJB objects?…"/>
          <p:cNvSpPr txBox="1"/>
          <p:nvPr>
            <p:ph type="body" idx="1"/>
          </p:nvPr>
        </p:nvSpPr>
        <p:spPr>
          <a:prstGeom prst="rect">
            <a:avLst/>
          </a:prstGeom>
        </p:spPr>
        <p:txBody>
          <a:bodyPr/>
          <a:lstStyle/>
          <a:p>
            <a:pPr marL="519684" indent="-519684" defTabSz="2267711">
              <a:spcBef>
                <a:spcPts val="2200"/>
              </a:spcBef>
              <a:defRPr sz="4464"/>
            </a:pPr>
            <a:r>
              <a:t>As we’ve seen, client code deals with EJB objects and never with beans directly. The next logical question is, how do clients acquire references to EJB objects?</a:t>
            </a:r>
          </a:p>
          <a:p>
            <a:pPr marL="519684" indent="-519684" defTabSz="2267711">
              <a:spcBef>
                <a:spcPts val="2200"/>
              </a:spcBef>
              <a:defRPr sz="4464"/>
            </a:pPr>
            <a:r>
              <a:t>To acquire a reference to an EJB object, your client code asks for an EJB object from an EJB object factory. This factory is responsible for instantiating (and destroying) EJB objects. The EJB specification calls such a factory a home object. The chief responsibilities of home objects are the following:</a:t>
            </a:r>
          </a:p>
          <a:p>
            <a:pPr marL="0" indent="0" defTabSz="2267711">
              <a:spcBef>
                <a:spcPts val="2200"/>
              </a:spcBef>
              <a:buClrTx/>
              <a:buSzTx/>
              <a:buNone/>
              <a:defRPr sz="4464"/>
            </a:pPr>
            <a:r>
              <a:t>■■ Create EJB objects </a:t>
            </a:r>
          </a:p>
          <a:p>
            <a:pPr marL="0" indent="0" defTabSz="2267711">
              <a:spcBef>
                <a:spcPts val="2200"/>
              </a:spcBef>
              <a:buClrTx/>
              <a:buSzTx/>
              <a:buNone/>
              <a:defRPr sz="4464"/>
            </a:pPr>
            <a:r>
              <a:t>■■ Find existing EJB objects (for entity beans) </a:t>
            </a:r>
          </a:p>
          <a:p>
            <a:pPr marL="0" indent="0" defTabSz="2267711">
              <a:spcBef>
                <a:spcPts val="2200"/>
              </a:spcBef>
              <a:buClrTx/>
              <a:buSzTx/>
              <a:buNone/>
              <a:defRPr sz="4464"/>
            </a:pPr>
            <a:r>
              <a:t>■■ Remove EJB objects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BMP and CMP Relationships…"/>
          <p:cNvSpPr txBox="1"/>
          <p:nvPr>
            <p:ph type="body" idx="1"/>
          </p:nvPr>
        </p:nvSpPr>
        <p:spPr>
          <a:prstGeom prst="rect">
            <a:avLst/>
          </a:prstGeom>
        </p:spPr>
        <p:txBody>
          <a:bodyPr/>
          <a:lstStyle/>
          <a:p>
            <a:pPr lvl="1" marL="0" indent="324611" defTabSz="1731263">
              <a:spcBef>
                <a:spcPts val="1700"/>
              </a:spcBef>
              <a:buClrTx/>
              <a:buSzTx/>
              <a:buNone/>
              <a:defRPr sz="3407"/>
            </a:pPr>
            <a:r>
              <a:t>BMP and CMP Relationships</a:t>
            </a:r>
          </a:p>
          <a:p>
            <a:pPr lvl="2" marL="0" indent="649223" defTabSz="1731263">
              <a:spcBef>
                <a:spcPts val="1700"/>
              </a:spcBef>
              <a:buClrTx/>
              <a:buSzTx/>
              <a:buNone/>
              <a:defRPr sz="3407"/>
            </a:pPr>
            <a:r>
              <a:t>The CMP and BMP Difference</a:t>
            </a:r>
          </a:p>
          <a:p>
            <a:pPr lvl="2" marL="0" indent="649223" defTabSz="1731263">
              <a:spcBef>
                <a:spcPts val="1700"/>
              </a:spcBef>
              <a:buClrTx/>
              <a:buSzTx/>
              <a:buNone/>
              <a:defRPr sz="3407"/>
            </a:pPr>
            <a:r>
              <a:t>Cardinality</a:t>
            </a:r>
          </a:p>
          <a:p>
            <a:pPr lvl="3" marL="0" indent="973836" defTabSz="1731263">
              <a:spcBef>
                <a:spcPts val="1700"/>
              </a:spcBef>
              <a:buClrTx/>
              <a:buSzTx/>
              <a:buNone/>
              <a:defRPr sz="3407"/>
            </a:pPr>
            <a:r>
              <a:t>1:1 Relationships</a:t>
            </a:r>
          </a:p>
          <a:p>
            <a:pPr lvl="3" marL="0" indent="973836" defTabSz="1731263">
              <a:spcBef>
                <a:spcPts val="1700"/>
              </a:spcBef>
              <a:buClrTx/>
              <a:buSzTx/>
              <a:buNone/>
              <a:defRPr sz="3407"/>
            </a:pPr>
            <a:r>
              <a:t>1:N Relationships</a:t>
            </a:r>
          </a:p>
          <a:p>
            <a:pPr lvl="3" marL="0" indent="973836" defTabSz="1731263">
              <a:spcBef>
                <a:spcPts val="1700"/>
              </a:spcBef>
              <a:buClrTx/>
              <a:buSzTx/>
              <a:buNone/>
              <a:defRPr sz="3407"/>
            </a:pPr>
            <a:r>
              <a:t>M:N Relationships</a:t>
            </a:r>
          </a:p>
          <a:p>
            <a:pPr lvl="2" marL="0" indent="649223" defTabSz="1731263">
              <a:spcBef>
                <a:spcPts val="1700"/>
              </a:spcBef>
              <a:buClrTx/>
              <a:buSzTx/>
              <a:buNone/>
              <a:defRPr sz="3407"/>
            </a:pPr>
            <a:r>
              <a:t>Directionality</a:t>
            </a:r>
          </a:p>
          <a:p>
            <a:pPr lvl="3" marL="0" indent="973836" defTabSz="1731263">
              <a:spcBef>
                <a:spcPts val="1700"/>
              </a:spcBef>
              <a:buClrTx/>
              <a:buSzTx/>
              <a:buNone/>
              <a:defRPr sz="3407"/>
            </a:pPr>
            <a:r>
              <a:t>Implementing Directionality with BMP</a:t>
            </a:r>
          </a:p>
          <a:p>
            <a:pPr lvl="3" marL="0" indent="973836" defTabSz="1731263">
              <a:spcBef>
                <a:spcPts val="1700"/>
              </a:spcBef>
              <a:buClrTx/>
              <a:buSzTx/>
              <a:buNone/>
              <a:defRPr sz="3407"/>
            </a:pPr>
            <a:r>
              <a:t>Implementing Directionality with CMP</a:t>
            </a:r>
          </a:p>
          <a:p>
            <a:pPr lvl="3" marL="0" indent="973836" defTabSz="1731263">
              <a:spcBef>
                <a:spcPts val="1700"/>
              </a:spcBef>
              <a:buClrTx/>
              <a:buSzTx/>
              <a:buNone/>
              <a:defRPr sz="3407"/>
            </a:pPr>
            <a:r>
              <a:t>Directionality May Not Map to Database Schemas</a:t>
            </a:r>
          </a:p>
          <a:p>
            <a:pPr lvl="3" marL="0" indent="973836" defTabSz="1731263">
              <a:spcBef>
                <a:spcPts val="1700"/>
              </a:spcBef>
              <a:buClrTx/>
              <a:buSzTx/>
              <a:buNone/>
              <a:defRPr sz="3407"/>
            </a:pPr>
            <a:r>
              <a:t>Bidirectional or Unidirectional?</a:t>
            </a:r>
          </a:p>
          <a:p>
            <a:pPr lvl="2" marL="0" indent="649223" defTabSz="1731263">
              <a:spcBef>
                <a:spcPts val="1700"/>
              </a:spcBef>
              <a:buClrTx/>
              <a:buSzTx/>
              <a:buNone/>
              <a:defRPr sz="3407"/>
            </a:pPr>
            <a:r>
              <a:t>Lazy Loading</a:t>
            </a:r>
          </a:p>
          <a:p>
            <a:pPr lvl="2" marL="0" indent="649223" defTabSz="1731263">
              <a:spcBef>
                <a:spcPts val="1700"/>
              </a:spcBef>
              <a:buClrTx/>
              <a:buSzTx/>
              <a:buNone/>
              <a:defRPr sz="3407"/>
            </a:pPr>
            <a:r>
              <a:t>Aggregation vs. Composition and Cascading Deletes</a:t>
            </a:r>
          </a:p>
          <a:p>
            <a:pPr lvl="2" marL="0" indent="649223" defTabSz="1731263">
              <a:spcBef>
                <a:spcPts val="1700"/>
              </a:spcBef>
              <a:buClrTx/>
              <a:buSzTx/>
              <a:buNone/>
              <a:defRPr sz="3407"/>
            </a:pPr>
            <a:r>
              <a:t>Relationships and EJB-QL</a:t>
            </a:r>
          </a:p>
          <a:p>
            <a:pPr lvl="2" marL="0" indent="649223" defTabSz="1731263">
              <a:spcBef>
                <a:spcPts val="1700"/>
              </a:spcBef>
              <a:buClrTx/>
              <a:buSzTx/>
              <a:buNone/>
              <a:defRPr sz="3407"/>
            </a:pPr>
            <a:r>
              <a:t>Recursive Relationships</a:t>
            </a:r>
          </a:p>
          <a:p>
            <a:pPr lvl="2" marL="0" indent="649223" defTabSz="1731263">
              <a:spcBef>
                <a:spcPts val="1700"/>
              </a:spcBef>
              <a:buClrTx/>
              <a:buSzTx/>
              <a:buNone/>
              <a:defRPr sz="3407"/>
            </a:pPr>
            <a:r>
              <a:t>Circular Relationships</a:t>
            </a:r>
          </a:p>
          <a:p>
            <a:pPr lvl="2" marL="0" indent="649223" defTabSz="1731263">
              <a:spcBef>
                <a:spcPts val="1700"/>
              </a:spcBef>
              <a:buClrTx/>
              <a:buSzTx/>
              <a:buNone/>
              <a:defRPr sz="3407"/>
            </a:pPr>
            <a:r>
              <a:t>Referential Integrity</a:t>
            </a:r>
          </a:p>
          <a:p>
            <a:pPr lvl="3" marL="0" indent="973836" defTabSz="1731263">
              <a:spcBef>
                <a:spcPts val="1700"/>
              </a:spcBef>
              <a:buClrTx/>
              <a:buSzTx/>
              <a:buNone/>
              <a:defRPr sz="3407"/>
            </a:pPr>
            <a:r>
              <a:t>Relationships, Referential Integrity, and Client Code</a:t>
            </a:r>
          </a:p>
          <a:p>
            <a:pPr lvl="2" marL="0" indent="649223" defTabSz="1731263">
              <a:spcBef>
                <a:spcPts val="1700"/>
              </a:spcBef>
              <a:buClrTx/>
              <a:buSzTx/>
              <a:buNone/>
              <a:defRPr sz="3407"/>
            </a:pPr>
            <a:r>
              <a:t>Summary</a:t>
            </a:r>
          </a:p>
        </p:txBody>
      </p:sp>
    </p:spTree>
  </p:cSld>
  <p:clrMapOvr>
    <a:masterClrMapping/>
  </p:clrMapOvr>
  <p:transition xmlns:p14="http://schemas.microsoft.com/office/powerpoint/2010/main" spd="med" advClick="1"/>
</p:sld>
</file>

<file path=ppt/slides/slide1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7" name="What Constitutes an Enterprise Bean?"/>
          <p:cNvSpPr txBox="1"/>
          <p:nvPr>
            <p:ph type="title"/>
          </p:nvPr>
        </p:nvSpPr>
        <p:spPr>
          <a:prstGeom prst="rect">
            <a:avLst/>
          </a:prstGeom>
        </p:spPr>
        <p:txBody>
          <a:bodyPr/>
          <a:lstStyle/>
          <a:p>
            <a:pPr/>
            <a:r>
              <a:t>What Constitutes an Enterprise Bean?</a:t>
            </a:r>
          </a:p>
        </p:txBody>
      </p:sp>
      <p:sp>
        <p:nvSpPr>
          <p:cNvPr id="568" name="Location Transparency"/>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Location Transparency</a:t>
            </a:r>
          </a:p>
        </p:txBody>
      </p:sp>
      <p:sp>
        <p:nvSpPr>
          <p:cNvPr id="569" name="EJB inherits a significant benefit from RMI-IIOP. In RMI-IIOP, the physical location of the remote object you’re invoking on is masked from you. This feature spills over to EJB. Your client code is unaware of whether the EJB object it is using is located"/>
          <p:cNvSpPr txBox="1"/>
          <p:nvPr>
            <p:ph type="body" idx="1"/>
          </p:nvPr>
        </p:nvSpPr>
        <p:spPr>
          <a:prstGeom prst="rect">
            <a:avLst/>
          </a:prstGeom>
        </p:spPr>
        <p:txBody>
          <a:bodyPr/>
          <a:lstStyle/>
          <a:p>
            <a:pPr/>
            <a:r>
              <a:t>EJB inherits a significant benefit from RMI-IIOP. In RMI-IIOP, the physical location of the remote object you’re invoking on is masked from you. This feature spills over to EJB. Your client code is unaware of whether the EJB object it is using is located on a machine next door or a machine across the Internet. It also means the EJB object could be located on the same Java VM as the client. This is called location transparency.</a:t>
            </a:r>
          </a:p>
        </p:txBody>
      </p:sp>
    </p:spTree>
  </p:cSld>
  <p:clrMapOvr>
    <a:masterClrMapping/>
  </p:clrMapOvr>
  <p:transition xmlns:p14="http://schemas.microsoft.com/office/powerpoint/2010/main" spd="med" advClick="1"/>
</p:sld>
</file>

<file path=ppt/slides/slide1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71" name="Screenshot 2020-12-03 at 3.09.36 AM.png" descr="Screenshot 2020-12-03 at 3.09.36 AM.png"/>
          <p:cNvPicPr>
            <a:picLocks noChangeAspect="0"/>
          </p:cNvPicPr>
          <p:nvPr>
            <p:ph type="pic" idx="21"/>
          </p:nvPr>
        </p:nvPicPr>
        <p:blipFill>
          <a:blip r:embed="rId2">
            <a:extLst/>
          </a:blip>
          <a:srcRect l="0" t="0" r="0" b="0"/>
          <a:stretch>
            <a:fillRect/>
          </a:stretch>
        </p:blipFill>
        <p:spPr>
          <a:xfrm>
            <a:off x="12204699" y="2585941"/>
            <a:ext cx="12192001" cy="7528118"/>
          </a:xfrm>
          <a:prstGeom prst="rect">
            <a:avLst/>
          </a:prstGeom>
        </p:spPr>
      </p:pic>
      <p:sp>
        <p:nvSpPr>
          <p:cNvPr id="572" name="Home interfaces and objects"/>
          <p:cNvSpPr/>
          <p:nvPr/>
        </p:nvSpPr>
        <p:spPr>
          <a:xfrm>
            <a:off x="12204699" y="12801600"/>
            <a:ext cx="12192001" cy="492253"/>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Home interfaces and objects</a:t>
            </a:r>
          </a:p>
        </p:txBody>
      </p:sp>
      <p:sp>
        <p:nvSpPr>
          <p:cNvPr id="573" name="What Constitutes an Enterprise Bean?"/>
          <p:cNvSpPr txBox="1"/>
          <p:nvPr>
            <p:ph type="title"/>
          </p:nvPr>
        </p:nvSpPr>
        <p:spPr>
          <a:prstGeom prst="rect">
            <a:avLst/>
          </a:prstGeom>
        </p:spPr>
        <p:txBody>
          <a:bodyPr/>
          <a:lstStyle>
            <a:lvl1pPr defTabSz="462280">
              <a:defRPr spc="-141" sz="4704"/>
            </a:lvl1pPr>
          </a:lstStyle>
          <a:p>
            <a:pPr/>
            <a:r>
              <a:t>What Constitutes an Enterprise Bean?</a:t>
            </a:r>
          </a:p>
        </p:txBody>
      </p:sp>
      <p:sp>
        <p:nvSpPr>
          <p:cNvPr id="574" name="We’ve seen that home objects are factories for EJB objects. But how does a home object know how you’d like your EJB object to be initialized? For example, one EJB object might expose an initialization method that takes an integer as a parameter, and anot"/>
          <p:cNvSpPr txBox="1"/>
          <p:nvPr>
            <p:ph type="body" sz="half" idx="1"/>
          </p:nvPr>
        </p:nvSpPr>
        <p:spPr>
          <a:prstGeom prst="rect">
            <a:avLst/>
          </a:prstGeom>
        </p:spPr>
        <p:txBody>
          <a:bodyPr/>
          <a:lstStyle>
            <a:lvl1pPr marL="385572" indent="-385572" defTabSz="1682495">
              <a:spcBef>
                <a:spcPts val="1600"/>
              </a:spcBef>
              <a:defRPr sz="3312"/>
            </a:lvl1pPr>
          </a:lstStyle>
          <a:p>
            <a:pPr/>
            <a:r>
              <a:t>We’ve seen that home objects are factories for EJB objects. But how does a home object know how you’d like your EJB object to be initialized? For example, one EJB object might expose an initialization method that takes an integer as a parameter, and another EJB object might take a string instead. The container needs to know this information to generate home objects. You provide this information to the container by specifying a home interface. Home interfaces simply define methods for creating, destroying, and finding EJB objects. The container’s home object implements your home interface. We show this in Figure.</a:t>
            </a:r>
          </a:p>
        </p:txBody>
      </p:sp>
      <p:sp>
        <p:nvSpPr>
          <p:cNvPr id="575" name="The Home Interface"/>
          <p:cNvSpPr txBox="1"/>
          <p:nvPr/>
        </p:nvSpPr>
        <p:spPr>
          <a:xfrm>
            <a:off x="1270000" y="2133600"/>
            <a:ext cx="9652000" cy="101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sz="5400">
                <a:solidFill>
                  <a:srgbClr val="D5D5D5"/>
                </a:solidFill>
                <a:latin typeface="Graphik Medium"/>
                <a:ea typeface="Graphik Medium"/>
                <a:cs typeface="Graphik Medium"/>
                <a:sym typeface="Graphik Medium"/>
              </a:defRPr>
            </a:lvl1pPr>
          </a:lstStyle>
          <a:p>
            <a:pPr/>
            <a:r>
              <a:t>The Home Interface</a:t>
            </a:r>
          </a:p>
        </p:txBody>
      </p:sp>
    </p:spTree>
  </p:cSld>
  <p:clrMapOvr>
    <a:masterClrMapping/>
  </p:clrMapOvr>
  <p:transition xmlns:p14="http://schemas.microsoft.com/office/powerpoint/2010/main" spd="med" advClick="1"/>
</p:sld>
</file>

<file path=ppt/slides/slide1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7" name="What Constitutes an Enterprise Bean?"/>
          <p:cNvSpPr txBox="1"/>
          <p:nvPr>
            <p:ph type="title"/>
          </p:nvPr>
        </p:nvSpPr>
        <p:spPr>
          <a:prstGeom prst="rect">
            <a:avLst/>
          </a:prstGeom>
        </p:spPr>
        <p:txBody>
          <a:bodyPr/>
          <a:lstStyle/>
          <a:p>
            <a:pPr/>
            <a:r>
              <a:t>What Constitutes an Enterprise Bean?</a:t>
            </a:r>
          </a:p>
        </p:txBody>
      </p:sp>
      <p:sp>
        <p:nvSpPr>
          <p:cNvPr id="578" name="The Home Interfac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 Home Interface</a:t>
            </a:r>
          </a:p>
        </p:txBody>
      </p:sp>
      <p:sp>
        <p:nvSpPr>
          <p:cNvPr id="579" name="As usual, EJB defines some required methods that all home interfaces must support. These required methods are defined in the javax.ejb.EJBHome interface—an interface that your home interfaces must extend.…"/>
          <p:cNvSpPr txBox="1"/>
          <p:nvPr>
            <p:ph type="body" idx="1"/>
          </p:nvPr>
        </p:nvSpPr>
        <p:spPr>
          <a:prstGeom prst="rect">
            <a:avLst/>
          </a:prstGeom>
        </p:spPr>
        <p:txBody>
          <a:bodyPr/>
          <a:lstStyle/>
          <a:p>
            <a:pPr marL="435863" indent="-435863" defTabSz="1901951">
              <a:spcBef>
                <a:spcPts val="1800"/>
              </a:spcBef>
              <a:defRPr sz="3743"/>
            </a:pPr>
            <a:r>
              <a:t>As usual, EJB defines some required methods that all home interfaces must support. These required methods are defined in the javax.ejb.EJBHome interface—an interface that your home interfaces must extend.</a:t>
            </a:r>
          </a:p>
          <a:p>
            <a:pPr marL="0" indent="0" defTabSz="1901951">
              <a:spcBef>
                <a:spcPts val="1800"/>
              </a:spcBef>
              <a:buClrTx/>
              <a:buSzTx/>
              <a:buNone/>
              <a:defRPr sz="3743"/>
            </a:pPr>
            <a:r>
              <a:t>public interface javax.ejb.EJBHome extends java.rmi.Remote { </a:t>
            </a:r>
          </a:p>
          <a:p>
            <a:pPr lvl="1" marL="0" indent="356615" defTabSz="1901951">
              <a:spcBef>
                <a:spcPts val="1800"/>
              </a:spcBef>
              <a:buClrTx/>
              <a:buSzTx/>
              <a:buNone/>
              <a:defRPr sz="3743"/>
            </a:pPr>
            <a:r>
              <a:t>public EJBMetaData getEJBMetaData() throws java.rmi.RemoteException; </a:t>
            </a:r>
          </a:p>
          <a:p>
            <a:pPr lvl="1" marL="0" indent="356615" defTabSz="1901951">
              <a:spcBef>
                <a:spcPts val="1800"/>
              </a:spcBef>
              <a:buClrTx/>
              <a:buSzTx/>
              <a:buNone/>
              <a:defRPr sz="3743"/>
            </a:pPr>
            <a:r>
              <a:t>public javax.ejb.HomeHandle getHomeHandle() throws java.rmi.RemoteException; </a:t>
            </a:r>
          </a:p>
          <a:p>
            <a:pPr lvl="1" marL="0" indent="356615" defTabSz="1901951">
              <a:spcBef>
                <a:spcPts val="1800"/>
              </a:spcBef>
              <a:buClrTx/>
              <a:buSzTx/>
              <a:buNone/>
              <a:defRPr sz="3743"/>
            </a:pPr>
            <a:r>
              <a:t>public void remove(javax.ejb.Handle handle) throws java.rmi.RemoteException, javax.ejb.RemoveException; </a:t>
            </a:r>
          </a:p>
          <a:p>
            <a:pPr lvl="1" marL="0" indent="356615" defTabSz="1901951">
              <a:spcBef>
                <a:spcPts val="1800"/>
              </a:spcBef>
              <a:buClrTx/>
              <a:buSzTx/>
              <a:buNone/>
              <a:defRPr sz="3743"/>
            </a:pPr>
            <a:r>
              <a:t>public void remove(Object primaryKey) throws java.rmi.RemoteException, javax.ejb.RemoveException; </a:t>
            </a:r>
          </a:p>
          <a:p>
            <a:pPr marL="0" indent="0" defTabSz="1901951">
              <a:spcBef>
                <a:spcPts val="1800"/>
              </a:spcBef>
              <a:buClrTx/>
              <a:buSzTx/>
              <a:buNone/>
              <a:defRPr sz="3743"/>
            </a:pPr>
            <a:r>
              <a:t>}</a:t>
            </a:r>
          </a:p>
        </p:txBody>
      </p:sp>
    </p:spTree>
  </p:cSld>
  <p:clrMapOvr>
    <a:masterClrMapping/>
  </p:clrMapOvr>
  <p:transition xmlns:p14="http://schemas.microsoft.com/office/powerpoint/2010/main" spd="med" advClick="1"/>
</p:sld>
</file>

<file path=ppt/slides/slide1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1" name="What Constitutes an Enterprise Bean?"/>
          <p:cNvSpPr txBox="1"/>
          <p:nvPr>
            <p:ph type="title"/>
          </p:nvPr>
        </p:nvSpPr>
        <p:spPr>
          <a:prstGeom prst="rect">
            <a:avLst/>
          </a:prstGeom>
        </p:spPr>
        <p:txBody>
          <a:bodyPr/>
          <a:lstStyle/>
          <a:p>
            <a:pPr/>
            <a:r>
              <a:t>What Constitutes an Enterprise Bean?</a:t>
            </a:r>
          </a:p>
        </p:txBody>
      </p:sp>
      <p:sp>
        <p:nvSpPr>
          <p:cNvPr id="582" name="The Home Interfac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 Home Interface</a:t>
            </a:r>
          </a:p>
        </p:txBody>
      </p:sp>
      <p:sp>
        <p:nvSpPr>
          <p:cNvPr id="583" name="Notice that the parent javax.ejb.EJBHome derives from java.rmi.Remote. This means your home interfaces do as well, implying that home objects are also fully networked Java RMI remote objects, which can be called across VMs. The types of parameters passed"/>
          <p:cNvSpPr txBox="1"/>
          <p:nvPr>
            <p:ph type="body" idx="1"/>
          </p:nvPr>
        </p:nvSpPr>
        <p:spPr>
          <a:prstGeom prst="rect">
            <a:avLst/>
          </a:prstGeom>
        </p:spPr>
        <p:txBody>
          <a:bodyPr/>
          <a:lstStyle/>
          <a:p>
            <a:pPr/>
            <a:r>
              <a:t>Notice that the parent javax.ejb.EJBHome derives from java.rmi.Remote. This means your home interfaces do as well, implying that home objects are also fully networked Java RMI remote objects, which can be called across VMs. The types of parameters passed in the home interface’s methods must be valid types for Java RMI-IIOP.</a:t>
            </a:r>
          </a:p>
        </p:txBody>
      </p:sp>
    </p:spTree>
  </p:cSld>
  <p:clrMapOvr>
    <a:masterClrMapping/>
  </p:clrMapOvr>
  <p:transition xmlns:p14="http://schemas.microsoft.com/office/powerpoint/2010/main" spd="med" advClick="1"/>
</p:sld>
</file>

<file path=ppt/slides/slide1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5" name="What Constitutes an Enterprise Bean?"/>
          <p:cNvSpPr txBox="1"/>
          <p:nvPr>
            <p:ph type="title"/>
          </p:nvPr>
        </p:nvSpPr>
        <p:spPr>
          <a:prstGeom prst="rect">
            <a:avLst/>
          </a:prstGeom>
        </p:spPr>
        <p:txBody>
          <a:bodyPr/>
          <a:lstStyle/>
          <a:p>
            <a:pPr/>
            <a:r>
              <a:t>What Constitutes an Enterprise Bean?</a:t>
            </a:r>
          </a:p>
        </p:txBody>
      </p:sp>
      <p:sp>
        <p:nvSpPr>
          <p:cNvPr id="586" name="The Local Interfac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 Local Interfaces</a:t>
            </a:r>
          </a:p>
        </p:txBody>
      </p:sp>
      <p:sp>
        <p:nvSpPr>
          <p:cNvPr id="587" name="One problem with the home interface is that creating beans through that interface is very slow. The same is true for calling beans through the remote interface. Just to give you an idea of what happens when you call an EJB object, the following steps may"/>
          <p:cNvSpPr txBox="1"/>
          <p:nvPr>
            <p:ph type="body" idx="1"/>
          </p:nvPr>
        </p:nvSpPr>
        <p:spPr>
          <a:prstGeom prst="rect">
            <a:avLst/>
          </a:prstGeom>
        </p:spPr>
        <p:txBody>
          <a:bodyPr/>
          <a:lstStyle/>
          <a:p>
            <a:pPr marL="0" indent="0" defTabSz="1731263">
              <a:spcBef>
                <a:spcPts val="1700"/>
              </a:spcBef>
              <a:buClrTx/>
              <a:buSzTx/>
              <a:buNone/>
              <a:defRPr sz="3407"/>
            </a:pPr>
            <a:r>
              <a:t>One problem with the home interface is that creating beans through that interface is very slow. The same is true for calling beans through the remote interface. Just to give you an idea of what happens when you call an EJB object, the following steps may occur:</a:t>
            </a:r>
          </a:p>
          <a:p>
            <a:pPr marL="631189" indent="-631189" defTabSz="1731263">
              <a:spcBef>
                <a:spcPts val="1700"/>
              </a:spcBef>
              <a:buClrTx/>
              <a:buAutoNum type="arabicPeriod" startAt="1"/>
              <a:defRPr sz="3407"/>
            </a:pPr>
            <a:r>
              <a:t>The client calls a local stub.</a:t>
            </a:r>
          </a:p>
          <a:p>
            <a:pPr marL="631189" indent="-631189" defTabSz="1731263">
              <a:spcBef>
                <a:spcPts val="1700"/>
              </a:spcBef>
              <a:buClrTx/>
              <a:buAutoNum type="arabicPeriod" startAt="1"/>
              <a:defRPr sz="3407"/>
            </a:pPr>
            <a:r>
              <a:t>The stub marshals parameters into a form suitable for the network.</a:t>
            </a:r>
          </a:p>
          <a:p>
            <a:pPr marL="631189" indent="-631189" defTabSz="1731263">
              <a:spcBef>
                <a:spcPts val="1700"/>
              </a:spcBef>
              <a:buClrTx/>
              <a:buAutoNum type="arabicPeriod" startAt="1"/>
              <a:defRPr sz="3407"/>
            </a:pPr>
            <a:r>
              <a:t>The stub goes over a network connection to the skeleton.</a:t>
            </a:r>
          </a:p>
          <a:p>
            <a:pPr marL="631189" indent="-631189" defTabSz="1731263">
              <a:spcBef>
                <a:spcPts val="1700"/>
              </a:spcBef>
              <a:buClrTx/>
              <a:buAutoNum type="arabicPeriod" startAt="1"/>
              <a:defRPr sz="3407"/>
            </a:pPr>
            <a:r>
              <a:t>The skeleton demarshals parameters into a form suitable for Java.</a:t>
            </a:r>
          </a:p>
          <a:p>
            <a:pPr marL="631189" indent="-631189" defTabSz="1731263">
              <a:spcBef>
                <a:spcPts val="1700"/>
              </a:spcBef>
              <a:buClrTx/>
              <a:buAutoNum type="arabicPeriod" startAt="1"/>
              <a:defRPr sz="3407"/>
            </a:pPr>
            <a:r>
              <a:t>The skeleton calls the EJB object.</a:t>
            </a:r>
          </a:p>
          <a:p>
            <a:pPr marL="631189" indent="-631189" defTabSz="1731263">
              <a:spcBef>
                <a:spcPts val="1700"/>
              </a:spcBef>
              <a:buClrTx/>
              <a:buAutoNum type="arabicPeriod" startAt="1"/>
              <a:defRPr sz="3407"/>
            </a:pPr>
            <a:r>
              <a:t>The EJB object performs needed middleware, such as connection pooling, transactions, security, and lifecycle services.</a:t>
            </a:r>
          </a:p>
          <a:p>
            <a:pPr marL="631189" indent="-631189" defTabSz="1731263">
              <a:spcBef>
                <a:spcPts val="1700"/>
              </a:spcBef>
              <a:buClrTx/>
              <a:buAutoNum type="arabicPeriod" startAt="1"/>
              <a:defRPr sz="3407"/>
            </a:pPr>
            <a:r>
              <a:t>Once the EJB object calls the enterprise bean instance, and the bean does its work, each of the preceding steps must be repeated for the return trip home.</a:t>
            </a:r>
          </a:p>
        </p:txBody>
      </p:sp>
    </p:spTree>
  </p:cSld>
  <p:clrMapOvr>
    <a:masterClrMapping/>
  </p:clrMapOvr>
  <p:transition xmlns:p14="http://schemas.microsoft.com/office/powerpoint/2010/main" spd="med" advClick="1"/>
</p:sld>
</file>

<file path=ppt/slides/slide1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9" name="What Constitutes an Enterprise Bean?"/>
          <p:cNvSpPr txBox="1"/>
          <p:nvPr>
            <p:ph type="title"/>
          </p:nvPr>
        </p:nvSpPr>
        <p:spPr>
          <a:prstGeom prst="rect">
            <a:avLst/>
          </a:prstGeom>
        </p:spPr>
        <p:txBody>
          <a:bodyPr/>
          <a:lstStyle/>
          <a:p>
            <a:pPr/>
            <a:r>
              <a:t>What Constitutes an Enterprise Bean?</a:t>
            </a:r>
          </a:p>
        </p:txBody>
      </p:sp>
      <p:sp>
        <p:nvSpPr>
          <p:cNvPr id="590" name="The Local Interfac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 Local Interfaces</a:t>
            </a:r>
          </a:p>
        </p:txBody>
      </p:sp>
      <p:sp>
        <p:nvSpPr>
          <p:cNvPr id="591" name="New to EJB 2.0, you can now call enterprise beans in a fast, efficient way by calling them through their local objects rather than EJB objects. Local objects implement a local interface rather than a remote interface. The local objects are speed demons t"/>
          <p:cNvSpPr txBox="1"/>
          <p:nvPr>
            <p:ph type="body" idx="1"/>
          </p:nvPr>
        </p:nvSpPr>
        <p:spPr>
          <a:prstGeom prst="rect">
            <a:avLst/>
          </a:prstGeom>
        </p:spPr>
        <p:txBody>
          <a:bodyPr/>
          <a:lstStyle/>
          <a:p>
            <a:pPr marL="0" indent="0" defTabSz="2243327">
              <a:spcBef>
                <a:spcPts val="2200"/>
              </a:spcBef>
              <a:buClrTx/>
              <a:buSzTx/>
              <a:buNone/>
              <a:defRPr sz="4416"/>
            </a:pPr>
            <a:r>
              <a:t>New to EJB 2.0, you can now call enterprise beans in a fast, efficient way by calling them through their local objects rather than EJB objects. Local objects implement a local interface rather than a remote interface. The local objects are speed demons that allow you to make high-performance enterprise beans. The process works as follows:</a:t>
            </a:r>
          </a:p>
          <a:p>
            <a:pPr marL="817880" indent="-817880" defTabSz="2243327">
              <a:spcBef>
                <a:spcPts val="2200"/>
              </a:spcBef>
              <a:buClrTx/>
              <a:buAutoNum type="arabicPeriod" startAt="1"/>
              <a:defRPr sz="4416"/>
            </a:pPr>
            <a:r>
              <a:t>The client calls a local object.</a:t>
            </a:r>
          </a:p>
          <a:p>
            <a:pPr marL="817880" indent="-817880" defTabSz="2243327">
              <a:spcBef>
                <a:spcPts val="2200"/>
              </a:spcBef>
              <a:buClrTx/>
              <a:buAutoNum type="arabicPeriod" startAt="1"/>
              <a:defRPr sz="4416"/>
            </a:pPr>
            <a:r>
              <a:t>The local object performs needed middleware, such as connection pooling, transactions, security, and lifecycle services.</a:t>
            </a:r>
          </a:p>
          <a:p>
            <a:pPr marL="817880" indent="-817880" defTabSz="2243327">
              <a:spcBef>
                <a:spcPts val="2200"/>
              </a:spcBef>
              <a:buClrTx/>
              <a:buAutoNum type="arabicPeriod" startAt="1"/>
              <a:defRPr sz="4416"/>
            </a:pPr>
            <a:r>
              <a:t>Once the enterprise bean instance does its work, it returns control to the local object, which then returns control to the client.</a:t>
            </a:r>
          </a:p>
        </p:txBody>
      </p:sp>
    </p:spTree>
  </p:cSld>
  <p:clrMapOvr>
    <a:masterClrMapping/>
  </p:clrMapOvr>
  <p:transition xmlns:p14="http://schemas.microsoft.com/office/powerpoint/2010/main" spd="med" advClick="1"/>
</p:sld>
</file>

<file path=ppt/slides/slide1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3" name="What Constitutes an Enterprise Bean?"/>
          <p:cNvSpPr txBox="1"/>
          <p:nvPr>
            <p:ph type="title"/>
          </p:nvPr>
        </p:nvSpPr>
        <p:spPr>
          <a:prstGeom prst="rect">
            <a:avLst/>
          </a:prstGeom>
        </p:spPr>
        <p:txBody>
          <a:bodyPr/>
          <a:lstStyle/>
          <a:p>
            <a:pPr/>
            <a:r>
              <a:t>What Constitutes an Enterprise Bean?</a:t>
            </a:r>
          </a:p>
        </p:txBody>
      </p:sp>
      <p:sp>
        <p:nvSpPr>
          <p:cNvPr id="594" name="The Local Interfac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 Local Interfaces</a:t>
            </a:r>
          </a:p>
        </p:txBody>
      </p:sp>
      <p:sp>
        <p:nvSpPr>
          <p:cNvPr id="595" name="You can create beans in a fast way as well. Rather than using the home interface and home object, you can call a special local home interface, which is implemented by the container as the local home object.…"/>
          <p:cNvSpPr txBox="1"/>
          <p:nvPr>
            <p:ph type="body" idx="1"/>
          </p:nvPr>
        </p:nvSpPr>
        <p:spPr>
          <a:prstGeom prst="rect">
            <a:avLst/>
          </a:prstGeom>
        </p:spPr>
        <p:txBody>
          <a:bodyPr/>
          <a:lstStyle/>
          <a:p>
            <a:pPr marL="474980" indent="-474980" defTabSz="2072640">
              <a:spcBef>
                <a:spcPts val="2000"/>
              </a:spcBef>
              <a:defRPr sz="4080"/>
            </a:pPr>
            <a:r>
              <a:t>You can create beans in a fast way as well. Rather than using the home interface and home object, you can call a special local home interface, which is implemented by the container as the local home object.</a:t>
            </a:r>
          </a:p>
          <a:p>
            <a:pPr marL="474980" indent="-474980" defTabSz="2072640">
              <a:spcBef>
                <a:spcPts val="2000"/>
              </a:spcBef>
              <a:defRPr sz="4080"/>
            </a:pPr>
            <a:r>
              <a:t>These local interfaces are entirely optional; you can use them as a replacement or as a complement to the remote interfaces. For simplicity, we will use the word EJB object to mean the request interceptor, the remote interface to mean the interface to the request interceptor, the home object to mean the factory, and the home interface to mean the factory interface. Unless it’s pointed out explicitly, all information that applies to these remote interfaces and remote objects also apply to their local counterparts. Also note that the EJB specification has defined the term component interface to mean either the remote interface or local interface. We will occasionally use this term.</a:t>
            </a:r>
          </a:p>
        </p:txBody>
      </p:sp>
    </p:spTree>
  </p:cSld>
  <p:clrMapOvr>
    <a:masterClrMapping/>
  </p:clrMapOvr>
  <p:transition xmlns:p14="http://schemas.microsoft.com/office/powerpoint/2010/main" spd="med" advClick="1"/>
</p:sld>
</file>

<file path=ppt/slides/slide1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7" name="What Constitutes an Enterprise Bean?"/>
          <p:cNvSpPr txBox="1"/>
          <p:nvPr>
            <p:ph type="title"/>
          </p:nvPr>
        </p:nvSpPr>
        <p:spPr>
          <a:prstGeom prst="rect">
            <a:avLst/>
          </a:prstGeom>
        </p:spPr>
        <p:txBody>
          <a:bodyPr/>
          <a:lstStyle/>
          <a:p>
            <a:pPr/>
            <a:r>
              <a:t>What Constitutes an Enterprise Bean?</a:t>
            </a:r>
          </a:p>
        </p:txBody>
      </p:sp>
      <p:sp>
        <p:nvSpPr>
          <p:cNvPr id="598" name="The Local Interfac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 Local Interfaces</a:t>
            </a:r>
          </a:p>
        </p:txBody>
      </p:sp>
      <p:sp>
        <p:nvSpPr>
          <p:cNvPr id="599" name="When you write a local interface, you extend javax.ejb.EJBLocalObject, and when you write a local home interface, you extend javax.ejb.EJBLocalHome. Those interfaces are previewed in the following code.…"/>
          <p:cNvSpPr txBox="1"/>
          <p:nvPr>
            <p:ph type="body" idx="1"/>
          </p:nvPr>
        </p:nvSpPr>
        <p:spPr>
          <a:prstGeom prst="rect">
            <a:avLst/>
          </a:prstGeom>
        </p:spPr>
        <p:txBody>
          <a:bodyPr/>
          <a:lstStyle/>
          <a:p>
            <a:pPr marL="396747" indent="-396747" defTabSz="1731263">
              <a:spcBef>
                <a:spcPts val="1700"/>
              </a:spcBef>
              <a:defRPr sz="3407"/>
            </a:pPr>
            <a:r>
              <a:t>When you write a local interface, you extend javax.ejb.EJBLocalObject, and when you write a local home interface, you extend javax.ejb.EJBLocalHome. Those interfaces are previewed in the following code.</a:t>
            </a:r>
          </a:p>
          <a:p>
            <a:pPr marL="0" indent="0" defTabSz="1731263">
              <a:spcBef>
                <a:spcPts val="1700"/>
              </a:spcBef>
              <a:buClrTx/>
              <a:buSzTx/>
              <a:buNone/>
              <a:defRPr sz="3407"/>
            </a:pPr>
            <a:r>
              <a:t>public interface javax.ejb.EJBLocalObject { </a:t>
            </a:r>
          </a:p>
          <a:p>
            <a:pPr lvl="1" marL="0" indent="324611" defTabSz="1731263">
              <a:spcBef>
                <a:spcPts val="1700"/>
              </a:spcBef>
              <a:buClrTx/>
              <a:buSzTx/>
              <a:buNone/>
              <a:defRPr sz="3407"/>
            </a:pPr>
            <a:r>
              <a:t>public javax.ejb.EJBLocalHome getEJBLocalHome() throws javax.ejb.EJBException; </a:t>
            </a:r>
          </a:p>
          <a:p>
            <a:pPr lvl="1" marL="0" indent="324611" defTabSz="1731263">
              <a:spcBef>
                <a:spcPts val="1700"/>
              </a:spcBef>
              <a:buClrTx/>
              <a:buSzTx/>
              <a:buNone/>
              <a:defRPr sz="3407"/>
            </a:pPr>
            <a:r>
              <a:t>public Object getPrimaryKey() throws javax.ejb.EJBException; </a:t>
            </a:r>
          </a:p>
          <a:p>
            <a:pPr lvl="1" marL="0" indent="324611" defTabSz="1731263">
              <a:spcBef>
                <a:spcPts val="1700"/>
              </a:spcBef>
              <a:buClrTx/>
              <a:buSzTx/>
              <a:buNone/>
              <a:defRPr sz="3407"/>
            </a:pPr>
            <a:r>
              <a:t>public boolean isIdentical(javax.ejb.EJBLocalObject) throws javax.ejb.EJBException; </a:t>
            </a:r>
          </a:p>
          <a:p>
            <a:pPr lvl="1" marL="0" indent="324611" defTabSz="1731263">
              <a:spcBef>
                <a:spcPts val="1700"/>
              </a:spcBef>
              <a:buClrTx/>
              <a:buSzTx/>
              <a:buNone/>
              <a:defRPr sz="3407"/>
            </a:pPr>
            <a:r>
              <a:t>public void remove() throws javax.ejb.RemoveException, javax.ejb.EJBException; </a:t>
            </a:r>
          </a:p>
          <a:p>
            <a:pPr marL="0" indent="0" defTabSz="1731263">
              <a:spcBef>
                <a:spcPts val="1700"/>
              </a:spcBef>
              <a:buClrTx/>
              <a:buSzTx/>
              <a:buNone/>
              <a:defRPr sz="3407"/>
            </a:pPr>
            <a:r>
              <a:t>} </a:t>
            </a:r>
          </a:p>
          <a:p>
            <a:pPr marL="0" indent="0" defTabSz="1731263">
              <a:spcBef>
                <a:spcPts val="1700"/>
              </a:spcBef>
              <a:buClrTx/>
              <a:buSzTx/>
              <a:buNone/>
              <a:defRPr sz="3407"/>
            </a:pPr>
            <a:r>
              <a:t>public interface javax.ejb.EJBLocalHome { </a:t>
            </a:r>
          </a:p>
          <a:p>
            <a:pPr lvl="1" marL="0" indent="324611" defTabSz="1731263">
              <a:spcBef>
                <a:spcPts val="1700"/>
              </a:spcBef>
              <a:buClrTx/>
              <a:buSzTx/>
              <a:buNone/>
              <a:defRPr sz="3407"/>
            </a:pPr>
            <a:r>
              <a:t>public void remove(java.lang.Object) throws javax.ejb.RemoveException, javax.ejb.EJBException; </a:t>
            </a:r>
          </a:p>
          <a:p>
            <a:pPr marL="0" indent="0" defTabSz="1731263">
              <a:spcBef>
                <a:spcPts val="1700"/>
              </a:spcBef>
              <a:buClrTx/>
              <a:buSzTx/>
              <a:buNone/>
              <a:defRPr sz="3407"/>
            </a:pPr>
            <a:r>
              <a:t>}</a:t>
            </a:r>
          </a:p>
        </p:txBody>
      </p:sp>
    </p:spTree>
  </p:cSld>
  <p:clrMapOvr>
    <a:masterClrMapping/>
  </p:clrMapOvr>
  <p:transition xmlns:p14="http://schemas.microsoft.com/office/powerpoint/2010/main" spd="med" advClick="1"/>
</p:sld>
</file>

<file path=ppt/slides/slide1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1" name="What Constitutes an Enterprise Bean?"/>
          <p:cNvSpPr txBox="1"/>
          <p:nvPr>
            <p:ph type="title"/>
          </p:nvPr>
        </p:nvSpPr>
        <p:spPr>
          <a:prstGeom prst="rect">
            <a:avLst/>
          </a:prstGeom>
        </p:spPr>
        <p:txBody>
          <a:bodyPr/>
          <a:lstStyle/>
          <a:p>
            <a:pPr/>
            <a:r>
              <a:t>What Constitutes an Enterprise Bean?</a:t>
            </a:r>
          </a:p>
        </p:txBody>
      </p:sp>
      <p:sp>
        <p:nvSpPr>
          <p:cNvPr id="602" name="The Local Interfac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 Local Interfaces</a:t>
            </a:r>
          </a:p>
        </p:txBody>
      </p:sp>
      <p:sp>
        <p:nvSpPr>
          <p:cNvPr id="603" name="Local interfaces have two important side effects:…"/>
          <p:cNvSpPr txBox="1"/>
          <p:nvPr>
            <p:ph type="body" idx="1"/>
          </p:nvPr>
        </p:nvSpPr>
        <p:spPr>
          <a:prstGeom prst="rect">
            <a:avLst/>
          </a:prstGeom>
        </p:spPr>
        <p:txBody>
          <a:bodyPr/>
          <a:lstStyle/>
          <a:p>
            <a:pPr marL="0" indent="0" defTabSz="2145791">
              <a:spcBef>
                <a:spcPts val="2100"/>
              </a:spcBef>
              <a:buClrTx/>
              <a:buSzTx/>
              <a:buNone/>
              <a:defRPr sz="4224"/>
            </a:pPr>
            <a:r>
              <a:t>Local interfaces have two important side effects:</a:t>
            </a:r>
          </a:p>
          <a:p>
            <a:pPr marL="782319" indent="-782319" defTabSz="2145791">
              <a:spcBef>
                <a:spcPts val="2100"/>
              </a:spcBef>
              <a:buClrTx/>
              <a:buAutoNum type="arabicPeriod" startAt="1"/>
              <a:defRPr sz="4224"/>
            </a:pPr>
            <a:r>
              <a:t>They only work when you’re calling beans in the same process—for example, if you have a bank teller session bean that calls a bank account entity bean in the same application server. But there lies the rub. You cannot call a bean remotely if your code relies on the local interface. If you decide to switch between a local or remote call, you must change your code from using the local interface to using the remote interface. This is an inherent drawback to local interfaces.</a:t>
            </a:r>
          </a:p>
          <a:p>
            <a:pPr marL="782319" indent="-782319" defTabSz="2145791">
              <a:spcBef>
                <a:spcPts val="2100"/>
              </a:spcBef>
              <a:buClrTx/>
              <a:buAutoNum type="arabicPeriod" startAt="1"/>
              <a:defRPr sz="4224"/>
            </a:pPr>
            <a:r>
              <a:t>They marshal parameters by reference rather than by value. While this may speed up your application because parameters are not copied, it also changes the semantics of your application. Be sure that you’re aware of this when coding your clients and beans.</a:t>
            </a:r>
          </a:p>
        </p:txBody>
      </p:sp>
    </p:spTree>
  </p:cSld>
  <p:clrMapOvr>
    <a:masterClrMapping/>
  </p:clrMapOvr>
  <p:transition xmlns:p14="http://schemas.microsoft.com/office/powerpoint/2010/main" spd="med" advClick="1"/>
</p:sld>
</file>

<file path=ppt/slides/slide1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5" name="What Constitutes an Enterprise Bean?"/>
          <p:cNvSpPr txBox="1"/>
          <p:nvPr>
            <p:ph type="title"/>
          </p:nvPr>
        </p:nvSpPr>
        <p:spPr>
          <a:prstGeom prst="rect">
            <a:avLst/>
          </a:prstGeom>
        </p:spPr>
        <p:txBody>
          <a:bodyPr/>
          <a:lstStyle/>
          <a:p>
            <a:pPr/>
            <a:r>
              <a:t>What Constitutes an Enterprise Bean?</a:t>
            </a:r>
          </a:p>
        </p:txBody>
      </p:sp>
      <p:sp>
        <p:nvSpPr>
          <p:cNvPr id="606" name="Relationship between Home Objects, EJB Objects, and Bean Instanc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784225">
              <a:defRPr sz="5130"/>
            </a:lvl1pPr>
          </a:lstStyle>
          <a:p>
            <a:pPr/>
            <a:r>
              <a:t>Relationship between Home Objects, EJB Objects, and Bean Instances</a:t>
            </a:r>
          </a:p>
        </p:txBody>
      </p:sp>
      <p:sp>
        <p:nvSpPr>
          <p:cNvPr id="607" name="One question we frequently are asked in our EJB training courses is “How many home objects are there for each bean?” The answer to this question is vendor-specific. Most containers will have a 1:N relationship between home objects and bean instances. Thi"/>
          <p:cNvSpPr txBox="1"/>
          <p:nvPr>
            <p:ph type="body" idx="1"/>
          </p:nvPr>
        </p:nvSpPr>
        <p:spPr>
          <a:prstGeom prst="rect">
            <a:avLst/>
          </a:prstGeom>
        </p:spPr>
        <p:txBody>
          <a:bodyPr/>
          <a:lstStyle/>
          <a:p>
            <a:pPr/>
            <a:r>
              <a:t>One question we frequently are asked in our EJB training courses is “How many home objects are there for each bean?” The answer to this question is vendor-specific. Most containers will have a 1:N relationship between home objects and bean instances. This means that all clients use the same home object instance to create EJB objects. The home object will probably be written to be thread-safe so that it can service many client requests concurrently. It is perfectly fine for the container to do this because the container itself is multithreaded (only your beans are single-threaded).</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Persistence Best Practices…"/>
          <p:cNvSpPr txBox="1"/>
          <p:nvPr>
            <p:ph type="body" idx="1"/>
          </p:nvPr>
        </p:nvSpPr>
        <p:spPr>
          <a:prstGeom prst="rect">
            <a:avLst/>
          </a:prstGeom>
        </p:spPr>
        <p:txBody>
          <a:bodyPr/>
          <a:lstStyle/>
          <a:p>
            <a:pPr lvl="1" marL="0" indent="219455" defTabSz="1170431">
              <a:spcBef>
                <a:spcPts val="1100"/>
              </a:spcBef>
              <a:buClrTx/>
              <a:buSzTx/>
              <a:buNone/>
              <a:defRPr sz="2304"/>
            </a:pPr>
            <a:r>
              <a:t>Persistence Best Practices</a:t>
            </a:r>
          </a:p>
          <a:p>
            <a:pPr lvl="2" marL="0" indent="438911" defTabSz="1170431">
              <a:spcBef>
                <a:spcPts val="1100"/>
              </a:spcBef>
              <a:buClrTx/>
              <a:buSzTx/>
              <a:buNone/>
              <a:defRPr sz="2304"/>
            </a:pPr>
            <a:r>
              <a:t>When to Use Entity Beans</a:t>
            </a:r>
          </a:p>
          <a:p>
            <a:pPr lvl="3" marL="0" indent="658368" defTabSz="1170431">
              <a:spcBef>
                <a:spcPts val="1100"/>
              </a:spcBef>
              <a:buClrTx/>
              <a:buSzTx/>
              <a:buNone/>
              <a:defRPr sz="2304"/>
            </a:pPr>
            <a:r>
              <a:t>Control 362 Parameter Passing Analogy</a:t>
            </a:r>
          </a:p>
          <a:p>
            <a:pPr lvl="3" marL="0" indent="658368" defTabSz="1170431">
              <a:spcBef>
                <a:spcPts val="1100"/>
              </a:spcBef>
              <a:buClrTx/>
              <a:buSzTx/>
              <a:buNone/>
              <a:defRPr sz="2304"/>
            </a:pPr>
            <a:r>
              <a:t>Procedural Versus Object-Oriented</a:t>
            </a:r>
          </a:p>
          <a:p>
            <a:pPr lvl="3" marL="0" indent="658368" defTabSz="1170431">
              <a:spcBef>
                <a:spcPts val="1100"/>
              </a:spcBef>
              <a:buClrTx/>
              <a:buSzTx/>
              <a:buNone/>
              <a:defRPr sz="2304"/>
            </a:pPr>
            <a:r>
              <a:t>Caching</a:t>
            </a:r>
          </a:p>
          <a:p>
            <a:pPr lvl="3" marL="0" indent="658368" defTabSz="1170431">
              <a:spcBef>
                <a:spcPts val="1100"/>
              </a:spcBef>
              <a:buClrTx/>
              <a:buSzTx/>
              <a:buNone/>
              <a:defRPr sz="2304"/>
            </a:pPr>
            <a:r>
              <a:t>Enforcement of Schema Independence</a:t>
            </a:r>
          </a:p>
          <a:p>
            <a:pPr lvl="3" marL="0" indent="658368" defTabSz="1170431">
              <a:spcBef>
                <a:spcPts val="1100"/>
              </a:spcBef>
              <a:buClrTx/>
              <a:buSzTx/>
              <a:buNone/>
              <a:defRPr sz="2304"/>
            </a:pPr>
            <a:r>
              <a:t>Ease of Use</a:t>
            </a:r>
          </a:p>
          <a:p>
            <a:pPr lvl="3" marL="0" indent="658368" defTabSz="1170431">
              <a:spcBef>
                <a:spcPts val="1100"/>
              </a:spcBef>
              <a:buClrTx/>
              <a:buSzTx/>
              <a:buNone/>
              <a:defRPr sz="2304"/>
            </a:pPr>
            <a:r>
              <a:t>Migration</a:t>
            </a:r>
          </a:p>
          <a:p>
            <a:pPr lvl="3" marL="0" indent="658368" defTabSz="1170431">
              <a:spcBef>
                <a:spcPts val="1100"/>
              </a:spcBef>
              <a:buClrTx/>
              <a:buSzTx/>
              <a:buNone/>
              <a:defRPr sz="2304"/>
            </a:pPr>
            <a:r>
              <a:t>Rapid Application Development</a:t>
            </a:r>
          </a:p>
          <a:p>
            <a:pPr lvl="2" marL="0" indent="438911" defTabSz="1170431">
              <a:spcBef>
                <a:spcPts val="1100"/>
              </a:spcBef>
              <a:buClrTx/>
              <a:buSzTx/>
              <a:buNone/>
              <a:defRPr sz="2304"/>
            </a:pPr>
            <a:r>
              <a:t>Choosing between CMP and BMP</a:t>
            </a:r>
          </a:p>
          <a:p>
            <a:pPr lvl="3" marL="0" indent="658368" defTabSz="1170431">
              <a:spcBef>
                <a:spcPts val="1100"/>
              </a:spcBef>
              <a:buClrTx/>
              <a:buSzTx/>
              <a:buNone/>
              <a:defRPr sz="2304"/>
            </a:pPr>
            <a:r>
              <a:t>Code Reduction and Rapid Application Development</a:t>
            </a:r>
          </a:p>
          <a:p>
            <a:pPr lvl="3" marL="0" indent="658368" defTabSz="1170431">
              <a:spcBef>
                <a:spcPts val="1100"/>
              </a:spcBef>
              <a:buClrTx/>
              <a:buSzTx/>
              <a:buNone/>
              <a:defRPr sz="2304"/>
            </a:pPr>
            <a:r>
              <a:t>Performance</a:t>
            </a:r>
          </a:p>
          <a:p>
            <a:pPr lvl="3" marL="0" indent="658368" defTabSz="1170431">
              <a:spcBef>
                <a:spcPts val="1100"/>
              </a:spcBef>
              <a:buClrTx/>
              <a:buSzTx/>
              <a:buNone/>
              <a:defRPr sz="2304"/>
            </a:pPr>
            <a:r>
              <a:t>Bugs</a:t>
            </a:r>
          </a:p>
          <a:p>
            <a:pPr lvl="3" marL="0" indent="658368" defTabSz="1170431">
              <a:spcBef>
                <a:spcPts val="1100"/>
              </a:spcBef>
              <a:buClrTx/>
              <a:buSzTx/>
              <a:buNone/>
              <a:defRPr sz="2304"/>
            </a:pPr>
            <a:r>
              <a:t>Control</a:t>
            </a:r>
          </a:p>
          <a:p>
            <a:pPr lvl="3" marL="0" indent="658368" defTabSz="1170431">
              <a:spcBef>
                <a:spcPts val="1100"/>
              </a:spcBef>
              <a:buClrTx/>
              <a:buSzTx/>
              <a:buNone/>
              <a:defRPr sz="2304"/>
            </a:pPr>
            <a:r>
              <a:t>Application Server and Database Independence</a:t>
            </a:r>
          </a:p>
          <a:p>
            <a:pPr lvl="3" marL="0" indent="658368" defTabSz="1170431">
              <a:spcBef>
                <a:spcPts val="1100"/>
              </a:spcBef>
              <a:buClrTx/>
              <a:buSzTx/>
              <a:buNone/>
              <a:defRPr sz="2304"/>
            </a:pPr>
            <a:r>
              <a:t>Relationships</a:t>
            </a:r>
          </a:p>
          <a:p>
            <a:pPr lvl="3" marL="0" indent="658368" defTabSz="1170431">
              <a:spcBef>
                <a:spcPts val="1100"/>
              </a:spcBef>
              <a:buClrTx/>
              <a:buSzTx/>
              <a:buNone/>
              <a:defRPr sz="2304"/>
            </a:pPr>
            <a:r>
              <a:t>Learning Curve and Cost</a:t>
            </a:r>
          </a:p>
          <a:p>
            <a:pPr lvl="2" marL="0" indent="438911" defTabSz="1170431">
              <a:spcBef>
                <a:spcPts val="1100"/>
              </a:spcBef>
              <a:buClrTx/>
              <a:buSzTx/>
              <a:buNone/>
              <a:defRPr sz="2304"/>
            </a:pPr>
            <a:r>
              <a:t>Choosing the Right Granularity for Entity Beans</a:t>
            </a:r>
          </a:p>
          <a:p>
            <a:pPr lvl="2" marL="0" indent="438911" defTabSz="1170431">
              <a:spcBef>
                <a:spcPts val="1100"/>
              </a:spcBef>
              <a:buClrTx/>
              <a:buSzTx/>
              <a:buNone/>
              <a:defRPr sz="2304"/>
            </a:pPr>
            <a:r>
              <a:t>Persistence Tips and Tricks</a:t>
            </a:r>
          </a:p>
          <a:p>
            <a:pPr lvl="3" marL="0" indent="658368" defTabSz="1170431">
              <a:spcBef>
                <a:spcPts val="1100"/>
              </a:spcBef>
              <a:buClrTx/>
              <a:buSzTx/>
              <a:buNone/>
              <a:defRPr sz="2304"/>
            </a:pPr>
            <a:r>
              <a:t>Beware the Object-Relational Impedance Mismatch</a:t>
            </a:r>
          </a:p>
          <a:p>
            <a:pPr lvl="3" marL="0" indent="658368" defTabSz="1170431">
              <a:spcBef>
                <a:spcPts val="1100"/>
              </a:spcBef>
              <a:buClrTx/>
              <a:buSzTx/>
              <a:buNone/>
              <a:defRPr sz="2304"/>
            </a:pPr>
            <a:r>
              <a:t>Hard-Coded Versus Soft-Coded SQL</a:t>
            </a:r>
          </a:p>
          <a:p>
            <a:pPr lvl="3" marL="0" indent="658368" defTabSz="1170431">
              <a:spcBef>
                <a:spcPts val="1100"/>
              </a:spcBef>
              <a:buClrTx/>
              <a:buSzTx/>
              <a:buNone/>
              <a:defRPr sz="2304"/>
            </a:pPr>
            <a:r>
              <a:t>When to Use Stored Procedures</a:t>
            </a:r>
          </a:p>
          <a:p>
            <a:pPr lvl="3" marL="0" indent="658368" defTabSz="1170431">
              <a:spcBef>
                <a:spcPts val="1100"/>
              </a:spcBef>
              <a:buClrTx/>
              <a:buSzTx/>
              <a:buNone/>
              <a:defRPr sz="2304"/>
            </a:pPr>
            <a:r>
              <a:t>Normalizing and Denormalizing</a:t>
            </a:r>
          </a:p>
          <a:p>
            <a:pPr lvl="3" marL="0" indent="658368" defTabSz="1170431">
              <a:spcBef>
                <a:spcPts val="1100"/>
              </a:spcBef>
              <a:buClrTx/>
              <a:buSzTx/>
              <a:buNone/>
              <a:defRPr sz="2304"/>
            </a:pPr>
            <a:r>
              <a:t>Use Your EJB Object Model to Drive Your Data Model</a:t>
            </a:r>
          </a:p>
          <a:p>
            <a:pPr lvl="3" marL="0" indent="658368" defTabSz="1170431">
              <a:spcBef>
                <a:spcPts val="1100"/>
              </a:spcBef>
              <a:buClrTx/>
              <a:buSzTx/>
              <a:buNone/>
              <a:defRPr sz="2304"/>
            </a:pPr>
            <a:r>
              <a:t>Follow a Good Data Design Process</a:t>
            </a:r>
          </a:p>
          <a:p>
            <a:pPr lvl="3" marL="0" indent="658368" defTabSz="1170431">
              <a:spcBef>
                <a:spcPts val="1100"/>
              </a:spcBef>
              <a:buClrTx/>
              <a:buSzTx/>
              <a:buNone/>
              <a:defRPr sz="2304"/>
            </a:pPr>
            <a:r>
              <a:t>Use Surrogate Keys</a:t>
            </a:r>
          </a:p>
          <a:p>
            <a:pPr lvl="3" marL="0" indent="658368" defTabSz="1170431">
              <a:spcBef>
                <a:spcPts val="1100"/>
              </a:spcBef>
              <a:buClrTx/>
              <a:buSzTx/>
              <a:buNone/>
              <a:defRPr sz="2304"/>
            </a:pPr>
            <a:r>
              <a:t>Understand the Impacts of Database Updates</a:t>
            </a:r>
          </a:p>
          <a:p>
            <a:pPr lvl="3" marL="0" indent="658368" defTabSz="1170431">
              <a:spcBef>
                <a:spcPts val="1100"/>
              </a:spcBef>
              <a:buClrTx/>
              <a:buSzTx/>
              <a:buNone/>
              <a:defRPr sz="2304"/>
            </a:pPr>
            <a:r>
              <a:t>Versioning EJB Components</a:t>
            </a:r>
          </a:p>
          <a:p>
            <a:pPr lvl="3" marL="0" indent="658368" defTabSz="1170431">
              <a:spcBef>
                <a:spcPts val="1100"/>
              </a:spcBef>
              <a:buClrTx/>
              <a:buSzTx/>
              <a:buNone/>
              <a:defRPr sz="2304"/>
            </a:pPr>
            <a:r>
              <a:t>Living with a Legacy Database Design</a:t>
            </a:r>
          </a:p>
          <a:p>
            <a:pPr lvl="3" marL="0" indent="658368" defTabSz="1170431">
              <a:spcBef>
                <a:spcPts val="1100"/>
              </a:spcBef>
              <a:buClrTx/>
              <a:buSzTx/>
              <a:buNone/>
              <a:defRPr sz="2304"/>
            </a:pPr>
            <a:r>
              <a:t>Handling Large Result Sets</a:t>
            </a:r>
          </a:p>
          <a:p>
            <a:pPr lvl="2" marL="0" indent="438911" defTabSz="1170431">
              <a:spcBef>
                <a:spcPts val="1100"/>
              </a:spcBef>
              <a:buClrTx/>
              <a:buSzTx/>
              <a:buNone/>
              <a:defRPr sz="2304"/>
            </a:pPr>
            <a:r>
              <a:t>Summary</a:t>
            </a:r>
          </a:p>
        </p:txBody>
      </p:sp>
    </p:spTree>
  </p:cSld>
  <p:clrMapOvr>
    <a:masterClrMapping/>
  </p:clrMapOvr>
  <p:transition xmlns:p14="http://schemas.microsoft.com/office/powerpoint/2010/main" spd="med" advClick="1"/>
</p:sld>
</file>

<file path=ppt/slides/slide1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9" name="What Constitutes an Enterprise Bean?"/>
          <p:cNvSpPr txBox="1"/>
          <p:nvPr>
            <p:ph type="title"/>
          </p:nvPr>
        </p:nvSpPr>
        <p:spPr>
          <a:prstGeom prst="rect">
            <a:avLst/>
          </a:prstGeom>
        </p:spPr>
        <p:txBody>
          <a:bodyPr/>
          <a:lstStyle/>
          <a:p>
            <a:pPr/>
            <a:r>
              <a:t>What Constitutes an Enterprise Bean?</a:t>
            </a:r>
          </a:p>
        </p:txBody>
      </p:sp>
      <p:sp>
        <p:nvSpPr>
          <p:cNvPr id="610" name="Relationship between Home Objects, EJB Objects, and Bean Instanc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784225">
              <a:defRPr sz="5130"/>
            </a:lvl1pPr>
          </a:lstStyle>
          <a:p>
            <a:pPr/>
            <a:r>
              <a:t>Relationship between Home Objects, EJB Objects, and Bean Instances</a:t>
            </a:r>
          </a:p>
        </p:txBody>
      </p:sp>
      <p:sp>
        <p:nvSpPr>
          <p:cNvPr id="611" name="Another question we typically get is “How many EJB object instances are there for each bean instance?” Some containers can have a 1:N relationship, where each EJB object is multithreaded (just like home objects). Other containers might have an M:N relati"/>
          <p:cNvSpPr txBox="1"/>
          <p:nvPr>
            <p:ph type="body" idx="1"/>
          </p:nvPr>
        </p:nvSpPr>
        <p:spPr>
          <a:prstGeom prst="rect">
            <a:avLst/>
          </a:prstGeom>
        </p:spPr>
        <p:txBody>
          <a:bodyPr/>
          <a:lstStyle/>
          <a:p>
            <a:pPr/>
            <a:r>
              <a:t>Another question we typically get is “How many EJB object instances are there for each bean instance?” Some containers can have a 1:N relationship, where each EJB object is multithreaded (just like home objects). Other containers might have an M:N relationship, where M represents the number of EJB objects instantiated (and corresponds exactly to the number of clients currently connected), and N represents the number of bean instances in the pool. In this case, each EJB object is single-threaded.</a:t>
            </a:r>
          </a:p>
        </p:txBody>
      </p:sp>
    </p:spTree>
  </p:cSld>
  <p:clrMapOvr>
    <a:masterClrMapping/>
  </p:clrMapOvr>
  <p:transition xmlns:p14="http://schemas.microsoft.com/office/powerpoint/2010/main" spd="med" advClick="1"/>
</p:sld>
</file>

<file path=ppt/slides/slide1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3" name="What Constitutes an Enterprise Bean?"/>
          <p:cNvSpPr txBox="1"/>
          <p:nvPr>
            <p:ph type="title"/>
          </p:nvPr>
        </p:nvSpPr>
        <p:spPr>
          <a:prstGeom prst="rect">
            <a:avLst/>
          </a:prstGeom>
        </p:spPr>
        <p:txBody>
          <a:bodyPr/>
          <a:lstStyle/>
          <a:p>
            <a:pPr/>
            <a:r>
              <a:t>What Constitutes an Enterprise Bean?</a:t>
            </a:r>
          </a:p>
        </p:txBody>
      </p:sp>
      <p:sp>
        <p:nvSpPr>
          <p:cNvPr id="614" name="Deployment Descriptor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Deployment Descriptors</a:t>
            </a:r>
          </a:p>
        </p:txBody>
      </p:sp>
      <p:sp>
        <p:nvSpPr>
          <p:cNvPr id="615" name="To inform the container about your middleware needs, you as a bean provider must declare your components’ middleware service requirements in a deployment descriptor file. For example, you can use a deployment descriptor to declare how the container shoul"/>
          <p:cNvSpPr txBox="1"/>
          <p:nvPr>
            <p:ph type="body" idx="1"/>
          </p:nvPr>
        </p:nvSpPr>
        <p:spPr>
          <a:prstGeom prst="rect">
            <a:avLst/>
          </a:prstGeom>
        </p:spPr>
        <p:txBody>
          <a:bodyPr/>
          <a:lstStyle/>
          <a:p>
            <a:pPr/>
            <a:r>
              <a:t>To inform the container about your middleware needs, you as a bean provider must declare your components’ middleware service requirements in a deployment descriptor file. For example, you can use a deployment descriptor to declare how the container should perform lifecycle management, persistence, transaction control, and security services. The container inspects the deployment descriptor to fulfill the requirements that you lay out. The deployment descriptor is the key to implicit middleware.</a:t>
            </a:r>
          </a:p>
        </p:txBody>
      </p:sp>
    </p:spTree>
  </p:cSld>
  <p:clrMapOvr>
    <a:masterClrMapping/>
  </p:clrMapOvr>
  <p:transition xmlns:p14="http://schemas.microsoft.com/office/powerpoint/2010/main" spd="med" advClick="1"/>
</p:sld>
</file>

<file path=ppt/slides/slide1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7" name="What Constitutes an Enterprise Bean?"/>
          <p:cNvSpPr txBox="1"/>
          <p:nvPr>
            <p:ph type="title"/>
          </p:nvPr>
        </p:nvSpPr>
        <p:spPr>
          <a:prstGeom prst="rect">
            <a:avLst/>
          </a:prstGeom>
        </p:spPr>
        <p:txBody>
          <a:bodyPr/>
          <a:lstStyle/>
          <a:p>
            <a:pPr/>
            <a:r>
              <a:t>What Constitutes an Enterprise Bean?</a:t>
            </a:r>
          </a:p>
        </p:txBody>
      </p:sp>
      <p:sp>
        <p:nvSpPr>
          <p:cNvPr id="618" name="Deployment Descriptor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Deployment Descriptors</a:t>
            </a:r>
          </a:p>
        </p:txBody>
      </p:sp>
      <p:sp>
        <p:nvSpPr>
          <p:cNvPr id="619" name="Bean management and lifecycle requirements. These deployment descriptor settings indicate how the container should manage your beans. For example, you specify the name of the bean’s class, whether the bean is a session, entity, or message-driven bean, an"/>
          <p:cNvSpPr txBox="1"/>
          <p:nvPr>
            <p:ph type="body" idx="1"/>
          </p:nvPr>
        </p:nvSpPr>
        <p:spPr>
          <a:prstGeom prst="rect">
            <a:avLst/>
          </a:prstGeom>
        </p:spPr>
        <p:txBody>
          <a:bodyPr/>
          <a:lstStyle/>
          <a:p>
            <a:pPr marL="385572" indent="-385572" defTabSz="1682495">
              <a:spcBef>
                <a:spcPts val="1600"/>
              </a:spcBef>
              <a:defRPr sz="3312"/>
            </a:pPr>
            <a:r>
              <a:t>Bean management and lifecycle requirements. These deployment descriptor settings indicate how the container should manage your beans. For example, you specify the name of the bean’s class, whether the bean is a session, entity, or message-driven bean, and the home interface that generates the beans. </a:t>
            </a:r>
          </a:p>
          <a:p>
            <a:pPr marL="385572" indent="-385572" defTabSz="1682495">
              <a:spcBef>
                <a:spcPts val="1600"/>
              </a:spcBef>
              <a:defRPr sz="3312"/>
            </a:pPr>
            <a:r>
              <a:t>Persistence requirements (entity beans only). Authors of entity beans use the deployment descriptors to inform the container about whether the bean handles its persistence on its own or delegates the persistence to the EJB container in which it’s deployed. </a:t>
            </a:r>
          </a:p>
          <a:p>
            <a:pPr marL="385572" indent="-385572" defTabSz="1682495">
              <a:spcBef>
                <a:spcPts val="1600"/>
              </a:spcBef>
              <a:defRPr sz="3312"/>
            </a:pPr>
            <a:r>
              <a:t>Transaction requirements. You can also specify transaction settings for beans in deployment descriptors. These settings specify the bean requirements for running in a transaction, such as a transaction must start whenever anyone calls this bean, and the transaction must end after my bean completes the method call. </a:t>
            </a:r>
          </a:p>
          <a:p>
            <a:pPr marL="385572" indent="-385572" defTabSz="1682495">
              <a:spcBef>
                <a:spcPts val="1600"/>
              </a:spcBef>
              <a:defRPr sz="3312"/>
            </a:pPr>
            <a:r>
              <a:t>Security requirements. Deployment descriptors contain access control entries, which the beans and container use to enforce access to certain operations. For example, you can specify who is allowed to use which beans, and even who is allowed to use each method on a particular bean. You can also specify what security roles the beans themselves should run in, which is useful if the beans need to perform secure operations. For example only bank executives can call the method to create new bank accounts.</a:t>
            </a:r>
          </a:p>
        </p:txBody>
      </p:sp>
    </p:spTree>
  </p:cSld>
  <p:clrMapOvr>
    <a:masterClrMapping/>
  </p:clrMapOvr>
  <p:transition xmlns:p14="http://schemas.microsoft.com/office/powerpoint/2010/main" spd="med" advClick="1"/>
</p:sld>
</file>

<file path=ppt/slides/slide1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1" name="What Constitutes an Enterprise Bean?"/>
          <p:cNvSpPr txBox="1"/>
          <p:nvPr>
            <p:ph type="title"/>
          </p:nvPr>
        </p:nvSpPr>
        <p:spPr>
          <a:prstGeom prst="rect">
            <a:avLst/>
          </a:prstGeom>
        </p:spPr>
        <p:txBody>
          <a:bodyPr/>
          <a:lstStyle/>
          <a:p>
            <a:pPr/>
            <a:r>
              <a:t>What Constitutes an Enterprise Bean?</a:t>
            </a:r>
          </a:p>
        </p:txBody>
      </p:sp>
      <p:sp>
        <p:nvSpPr>
          <p:cNvPr id="622" name="Deployment Descriptor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Deployment Descriptors</a:t>
            </a:r>
          </a:p>
        </p:txBody>
      </p:sp>
      <p:sp>
        <p:nvSpPr>
          <p:cNvPr id="623" name="As a bean provider, you are responsible for creating a deployment descriptor. Once your bean is used, other parties can modify its deployment descriptor settings. For example, an application assembler who is piecing together an application from beans can"/>
          <p:cNvSpPr txBox="1"/>
          <p:nvPr>
            <p:ph type="body" idx="1"/>
          </p:nvPr>
        </p:nvSpPr>
        <p:spPr>
          <a:prstGeom prst="rect">
            <a:avLst/>
          </a:prstGeom>
        </p:spPr>
        <p:txBody>
          <a:bodyPr/>
          <a:lstStyle>
            <a:lvl1pPr marL="447040" indent="-447040" defTabSz="1950720">
              <a:spcBef>
                <a:spcPts val="1900"/>
              </a:spcBef>
              <a:defRPr sz="3840"/>
            </a:lvl1pPr>
          </a:lstStyle>
          <a:p>
            <a:pPr/>
            <a:r>
              <a:t>As a bean provider, you are responsible for creating a deployment descriptor. Once your bean is used, other parties can modify its deployment descriptor settings. For example, an application assembler who is piecing together an application from beans can tune your deployment descriptor. Similarly, a deployer who is installing your beans in a container in preparation for a deployment to go live can tune your deployment descriptor settings as well. This is all possible because deployment descriptors declare how your beans should use middleware, rather than you writing code that uses middleware. Declaring rather than programming enables people without Java knowledge and without source code access to tweak your components at a later time. This paradigm becomes an absolute necessity when purchasing EJB components from a third party because third-party source code is typically not available. By having a separate, customizable deployment descriptor, you can easily fine-tune components to a specific deployment environment without changing source code.</a:t>
            </a:r>
          </a:p>
        </p:txBody>
      </p:sp>
    </p:spTree>
  </p:cSld>
  <p:clrMapOvr>
    <a:masterClrMapping/>
  </p:clrMapOvr>
  <p:transition xmlns:p14="http://schemas.microsoft.com/office/powerpoint/2010/main" spd="med" advClick="1"/>
</p:sld>
</file>

<file path=ppt/slides/slide1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5" name="What Constitutes an Enterprise Bean?"/>
          <p:cNvSpPr txBox="1"/>
          <p:nvPr>
            <p:ph type="title"/>
          </p:nvPr>
        </p:nvSpPr>
        <p:spPr>
          <a:prstGeom prst="rect">
            <a:avLst/>
          </a:prstGeom>
        </p:spPr>
        <p:txBody>
          <a:bodyPr/>
          <a:lstStyle/>
          <a:p>
            <a:pPr/>
            <a:r>
              <a:t>What Constitutes an Enterprise Bean?</a:t>
            </a:r>
          </a:p>
        </p:txBody>
      </p:sp>
      <p:sp>
        <p:nvSpPr>
          <p:cNvPr id="626" name="Vendor-Specific Fil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Vendor-Specific Files</a:t>
            </a:r>
          </a:p>
        </p:txBody>
      </p:sp>
      <p:sp>
        <p:nvSpPr>
          <p:cNvPr id="627" name="Since all EJB server vendors are different, they each have some proprietary value-added features. The EJB specification does not touch these features, such as how to configure load-balancing, clustering, monitoring, and so on. Therefore, each EJB server "/>
          <p:cNvSpPr txBox="1"/>
          <p:nvPr>
            <p:ph type="body" idx="1"/>
          </p:nvPr>
        </p:nvSpPr>
        <p:spPr>
          <a:prstGeom prst="rect">
            <a:avLst/>
          </a:prstGeom>
        </p:spPr>
        <p:txBody>
          <a:bodyPr/>
          <a:lstStyle/>
          <a:p>
            <a:pPr/>
            <a:r>
              <a:t>Since all EJB server vendors are different, they each have some proprietary value-added features. The EJB specification does not touch these features, such as how to configure load-balancing, clustering, monitoring, and so on. Therefore, each EJB server vendor may require that you include additional files specific to that vendor, such as XML files, text files, or binary files.</a:t>
            </a:r>
          </a:p>
        </p:txBody>
      </p:sp>
    </p:spTree>
  </p:cSld>
  <p:clrMapOvr>
    <a:masterClrMapping/>
  </p:clrMapOvr>
  <p:transition xmlns:p14="http://schemas.microsoft.com/office/powerpoint/2010/main" spd="med" advClick="1"/>
</p:sld>
</file>

<file path=ppt/slides/slide1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29" name="Screenshot 2020-12-03 at 3.58.43 PM.png" descr="Screenshot 2020-12-03 at 3.58.43 PM.png"/>
          <p:cNvPicPr>
            <a:picLocks noChangeAspect="0"/>
          </p:cNvPicPr>
          <p:nvPr>
            <p:ph type="pic" idx="21"/>
          </p:nvPr>
        </p:nvPicPr>
        <p:blipFill>
          <a:blip r:embed="rId2">
            <a:extLst/>
          </a:blip>
          <a:srcRect l="0" t="0" r="0" b="0"/>
          <a:stretch>
            <a:fillRect/>
          </a:stretch>
        </p:blipFill>
        <p:spPr>
          <a:xfrm>
            <a:off x="12204699" y="1977609"/>
            <a:ext cx="12192001" cy="8744782"/>
          </a:xfrm>
          <a:prstGeom prst="rect">
            <a:avLst/>
          </a:prstGeom>
        </p:spPr>
      </p:pic>
      <p:sp>
        <p:nvSpPr>
          <p:cNvPr id="630" name="Creating an Ejb-jar file"/>
          <p:cNvSpPr/>
          <p:nvPr/>
        </p:nvSpPr>
        <p:spPr>
          <a:xfrm>
            <a:off x="12204699" y="12801600"/>
            <a:ext cx="12192002" cy="492253"/>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Creating an Ejb-jar file</a:t>
            </a:r>
          </a:p>
        </p:txBody>
      </p:sp>
      <p:sp>
        <p:nvSpPr>
          <p:cNvPr id="631" name="What Constitutes an Enterprise Bean?"/>
          <p:cNvSpPr txBox="1"/>
          <p:nvPr>
            <p:ph type="title"/>
          </p:nvPr>
        </p:nvSpPr>
        <p:spPr>
          <a:prstGeom prst="rect">
            <a:avLst/>
          </a:prstGeom>
        </p:spPr>
        <p:txBody>
          <a:bodyPr/>
          <a:lstStyle>
            <a:lvl1pPr defTabSz="462280">
              <a:defRPr spc="-141" sz="4704"/>
            </a:lvl1pPr>
          </a:lstStyle>
          <a:p>
            <a:pPr/>
            <a:r>
              <a:t>What Constitutes an Enterprise Bean?</a:t>
            </a:r>
          </a:p>
        </p:txBody>
      </p:sp>
      <p:sp>
        <p:nvSpPr>
          <p:cNvPr id="632" name="Once you’ve generated your bean classes, your home interfaces, your remote interfaces, and your deployment descriptor, it’s time to package them into an Ejb-jar file. An Ejb-jar file is a compressed file that contains everything we have described, and it"/>
          <p:cNvSpPr txBox="1"/>
          <p:nvPr>
            <p:ph type="body" sz="half" idx="1"/>
          </p:nvPr>
        </p:nvSpPr>
        <p:spPr>
          <a:prstGeom prst="rect">
            <a:avLst/>
          </a:prstGeom>
        </p:spPr>
        <p:txBody>
          <a:bodyPr/>
          <a:lstStyle>
            <a:lvl1pPr marL="447040" indent="-447040" defTabSz="1950720">
              <a:spcBef>
                <a:spcPts val="1900"/>
              </a:spcBef>
              <a:defRPr sz="3840"/>
            </a:lvl1pPr>
          </a:lstStyle>
          <a:p>
            <a:pPr/>
            <a:r>
              <a:t>Once you’ve generated your bean classes, your home interfaces, your remote interfaces, and your deployment descriptor, it’s time to package them into an Ejb-jar file. An Ejb-jar file is a compressed file that contains everything we have described, and it follows the .ZIP compression format. Jar files are convenient, compact modules for shipping your Java software. The Ejb-jar file creation process is shown in Figure.</a:t>
            </a:r>
          </a:p>
        </p:txBody>
      </p:sp>
      <p:sp>
        <p:nvSpPr>
          <p:cNvPr id="633" name="Ejb-Jar File"/>
          <p:cNvSpPr txBox="1"/>
          <p:nvPr/>
        </p:nvSpPr>
        <p:spPr>
          <a:xfrm>
            <a:off x="1270000" y="2133600"/>
            <a:ext cx="9652000" cy="101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sz="5400">
                <a:solidFill>
                  <a:srgbClr val="D5D5D5"/>
                </a:solidFill>
                <a:latin typeface="Graphik Medium"/>
                <a:ea typeface="Graphik Medium"/>
                <a:cs typeface="Graphik Medium"/>
                <a:sym typeface="Graphik Medium"/>
              </a:defRPr>
            </a:lvl1pPr>
          </a:lstStyle>
          <a:p>
            <a:pPr/>
            <a:r>
              <a:t>Ejb-Jar File</a:t>
            </a:r>
          </a:p>
        </p:txBody>
      </p:sp>
    </p:spTree>
  </p:cSld>
  <p:clrMapOvr>
    <a:masterClrMapping/>
  </p:clrMapOvr>
  <p:transition xmlns:p14="http://schemas.microsoft.com/office/powerpoint/2010/main" spd="med" advClick="1"/>
</p:sld>
</file>

<file path=ppt/slides/slide1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5" name="What Constitutes an Enterprise Bean?"/>
          <p:cNvSpPr txBox="1"/>
          <p:nvPr>
            <p:ph type="title"/>
          </p:nvPr>
        </p:nvSpPr>
        <p:spPr>
          <a:prstGeom prst="rect">
            <a:avLst/>
          </a:prstGeom>
        </p:spPr>
        <p:txBody>
          <a:bodyPr/>
          <a:lstStyle/>
          <a:p>
            <a:pPr/>
            <a:r>
              <a:t>What Constitutes an Enterprise Bean?</a:t>
            </a:r>
          </a:p>
        </p:txBody>
      </p:sp>
      <p:sp>
        <p:nvSpPr>
          <p:cNvPr id="636" name="Summary of Term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Summary of Terms</a:t>
            </a:r>
          </a:p>
        </p:txBody>
      </p:sp>
      <p:sp>
        <p:nvSpPr>
          <p:cNvPr id="637" name="For your convenience, we now list the definitions of each term we’ve described so far. As you read, refer to these definitions whenever you need clarification.…"/>
          <p:cNvSpPr txBox="1"/>
          <p:nvPr>
            <p:ph type="body" idx="1"/>
          </p:nvPr>
        </p:nvSpPr>
        <p:spPr>
          <a:prstGeom prst="rect">
            <a:avLst/>
          </a:prstGeom>
        </p:spPr>
        <p:txBody>
          <a:bodyPr/>
          <a:lstStyle/>
          <a:p>
            <a:pPr marL="0" indent="0" defTabSz="2170176">
              <a:spcBef>
                <a:spcPts val="2100"/>
              </a:spcBef>
              <a:buClrTx/>
              <a:buSzTx/>
              <a:buNone/>
              <a:defRPr sz="4272"/>
            </a:pPr>
            <a:r>
              <a:t>For your convenience, we now list the definitions of each term we’ve described so far. As you read, refer to these definitions whenever you need clarification.</a:t>
            </a:r>
          </a:p>
          <a:p>
            <a:pPr marL="497331" indent="-497331" defTabSz="2170176">
              <a:spcBef>
                <a:spcPts val="2100"/>
              </a:spcBef>
              <a:defRPr sz="4272"/>
            </a:pPr>
            <a:r>
              <a:t>The enterprise bean instance is a Java object instance of an enterprise bean class. It contains business method implementations of the methods defined in the remote and/or local interface. The enterprise bean instance is network-less in that it contains no networked logic.</a:t>
            </a:r>
          </a:p>
          <a:p>
            <a:pPr marL="497331" indent="-497331" defTabSz="2170176">
              <a:spcBef>
                <a:spcPts val="2100"/>
              </a:spcBef>
              <a:defRPr sz="4272"/>
            </a:pPr>
            <a:r>
              <a:t>The remote interface is a Java interface that enumerates the business methods exposed by the enterprise bean class. In EJB, client code always goes through the remote interface and never interacts with the enterprise bean instance. The remote interface is network-aware in that the interface obeys the rules for Java RMI-IIOP.</a:t>
            </a:r>
          </a:p>
        </p:txBody>
      </p:sp>
    </p:spTree>
  </p:cSld>
  <p:clrMapOvr>
    <a:masterClrMapping/>
  </p:clrMapOvr>
  <p:transition xmlns:p14="http://schemas.microsoft.com/office/powerpoint/2010/main" spd="med" advClick="1"/>
</p:sld>
</file>

<file path=ppt/slides/slide1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9" name="What Constitutes an Enterprise Bean?"/>
          <p:cNvSpPr txBox="1"/>
          <p:nvPr>
            <p:ph type="title"/>
          </p:nvPr>
        </p:nvSpPr>
        <p:spPr>
          <a:prstGeom prst="rect">
            <a:avLst/>
          </a:prstGeom>
        </p:spPr>
        <p:txBody>
          <a:bodyPr/>
          <a:lstStyle/>
          <a:p>
            <a:pPr/>
            <a:r>
              <a:t>What Constitutes an Enterprise Bean?</a:t>
            </a:r>
          </a:p>
        </p:txBody>
      </p:sp>
      <p:sp>
        <p:nvSpPr>
          <p:cNvPr id="640" name="Summary of Term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Summary of Terms</a:t>
            </a:r>
          </a:p>
        </p:txBody>
      </p:sp>
      <p:sp>
        <p:nvSpPr>
          <p:cNvPr id="641" name="The local interface is the high-performing version of the remote interface. Use the local interface when you are calling enterprise beans that live in the same process. Your calls will not undergo stubs, skeletons, network calls, or marshaling/demarshali"/>
          <p:cNvSpPr txBox="1"/>
          <p:nvPr>
            <p:ph type="body" idx="1"/>
          </p:nvPr>
        </p:nvSpPr>
        <p:spPr>
          <a:prstGeom prst="rect">
            <a:avLst/>
          </a:prstGeom>
        </p:spPr>
        <p:txBody>
          <a:bodyPr/>
          <a:lstStyle/>
          <a:p>
            <a:pPr marL="491744" indent="-491744" defTabSz="2145791">
              <a:spcBef>
                <a:spcPts val="2100"/>
              </a:spcBef>
              <a:defRPr sz="4224"/>
            </a:pPr>
            <a:r>
              <a:t>The local interface is the high-performing version of the remote interface. Use the local interface when you are calling enterprise beans that live in the same process. Your calls will not undergo stubs, skeletons, network calls, or marshaling/demarshaling of parameters.</a:t>
            </a:r>
          </a:p>
          <a:p>
            <a:pPr marL="491744" indent="-491744" defTabSz="2145791">
              <a:spcBef>
                <a:spcPts val="2100"/>
              </a:spcBef>
              <a:defRPr sz="4224"/>
            </a:pPr>
            <a:r>
              <a:t>The EJB object is the container-generated implementation of the remote interface. The EJB object is a network-aware intermediary between the client and the bean instance, handling necessary middleware issues. All client invocations go through the EJB object. The EJB object delegates calls to enterprise bean instances and implements the remote interface.</a:t>
            </a:r>
          </a:p>
          <a:p>
            <a:pPr marL="491744" indent="-491744" defTabSz="2145791">
              <a:spcBef>
                <a:spcPts val="2100"/>
              </a:spcBef>
              <a:defRPr sz="4224"/>
            </a:pPr>
            <a:r>
              <a:t>The local object is the high-performing version of the EJB object. The local object implements the local interface.</a:t>
            </a:r>
          </a:p>
        </p:txBody>
      </p:sp>
    </p:spTree>
  </p:cSld>
  <p:clrMapOvr>
    <a:masterClrMapping/>
  </p:clrMapOvr>
  <p:transition xmlns:p14="http://schemas.microsoft.com/office/powerpoint/2010/main" spd="med" advClick="1"/>
</p:sld>
</file>

<file path=ppt/slides/slide1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3" name="What Constitutes an Enterprise Bean?"/>
          <p:cNvSpPr txBox="1"/>
          <p:nvPr>
            <p:ph type="title"/>
          </p:nvPr>
        </p:nvSpPr>
        <p:spPr>
          <a:prstGeom prst="rect">
            <a:avLst/>
          </a:prstGeom>
        </p:spPr>
        <p:txBody>
          <a:bodyPr/>
          <a:lstStyle/>
          <a:p>
            <a:pPr/>
            <a:r>
              <a:t>What Constitutes an Enterprise Bean?</a:t>
            </a:r>
          </a:p>
        </p:txBody>
      </p:sp>
      <p:sp>
        <p:nvSpPr>
          <p:cNvPr id="644" name="Summary of Term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Summary of Terms</a:t>
            </a:r>
          </a:p>
        </p:txBody>
      </p:sp>
      <p:sp>
        <p:nvSpPr>
          <p:cNvPr id="645" name="The home interface is a Java interface that serves as a factory for EJB objects. Client code that wants to work with EJB objects must use the home interface to generate them. The home interface is network-aware because clients use it across the network.…"/>
          <p:cNvSpPr txBox="1"/>
          <p:nvPr>
            <p:ph type="body" idx="1"/>
          </p:nvPr>
        </p:nvSpPr>
        <p:spPr>
          <a:prstGeom prst="rect">
            <a:avLst/>
          </a:prstGeom>
        </p:spPr>
        <p:txBody>
          <a:bodyPr/>
          <a:lstStyle/>
          <a:p>
            <a:pPr marL="525272" indent="-525272" defTabSz="2292095">
              <a:spcBef>
                <a:spcPts val="2200"/>
              </a:spcBef>
              <a:defRPr sz="4512"/>
            </a:pPr>
            <a:r>
              <a:t>The home interface is a Java interface that serves as a factory for EJB objects. Client code that wants to work with EJB objects must use the home interface to generate them. The home interface is network-aware because clients use it across the network.</a:t>
            </a:r>
          </a:p>
          <a:p>
            <a:pPr marL="525272" indent="-525272" defTabSz="2292095">
              <a:spcBef>
                <a:spcPts val="2200"/>
              </a:spcBef>
              <a:defRPr sz="4512"/>
            </a:pPr>
            <a:r>
              <a:t>The local home interface is the high-performing version of the home interface.</a:t>
            </a:r>
          </a:p>
          <a:p>
            <a:pPr marL="525272" indent="-525272" defTabSz="2292095">
              <a:spcBef>
                <a:spcPts val="2200"/>
              </a:spcBef>
              <a:defRPr sz="4512"/>
            </a:pPr>
            <a:r>
              <a:t>The home object is the container-generated implementation of the home interface. The home object is also network-aware, and it obeys RMI-IIOP’s rules.</a:t>
            </a:r>
          </a:p>
          <a:p>
            <a:pPr marL="525272" indent="-525272" defTabSz="2292095">
              <a:spcBef>
                <a:spcPts val="2200"/>
              </a:spcBef>
              <a:defRPr sz="4512"/>
            </a:pPr>
            <a:r>
              <a:t>The local home object is the high-performing version of the home object. The local home object implements the local home interface.</a:t>
            </a:r>
          </a:p>
        </p:txBody>
      </p:sp>
    </p:spTree>
  </p:cSld>
  <p:clrMapOvr>
    <a:masterClrMapping/>
  </p:clrMapOvr>
  <p:transition xmlns:p14="http://schemas.microsoft.com/office/powerpoint/2010/main" spd="med" advClick="1"/>
</p:sld>
</file>

<file path=ppt/slides/slide1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7" name="What Constitutes an Enterprise Bean?"/>
          <p:cNvSpPr txBox="1"/>
          <p:nvPr>
            <p:ph type="title"/>
          </p:nvPr>
        </p:nvSpPr>
        <p:spPr>
          <a:prstGeom prst="rect">
            <a:avLst/>
          </a:prstGeom>
        </p:spPr>
        <p:txBody>
          <a:bodyPr/>
          <a:lstStyle/>
          <a:p>
            <a:pPr/>
            <a:r>
              <a:t>What Constitutes an Enterprise Bean?</a:t>
            </a:r>
          </a:p>
        </p:txBody>
      </p:sp>
      <p:sp>
        <p:nvSpPr>
          <p:cNvPr id="648" name="Summary of Term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Summary of Terms</a:t>
            </a:r>
          </a:p>
        </p:txBody>
      </p:sp>
      <p:sp>
        <p:nvSpPr>
          <p:cNvPr id="649" name="The deployment descriptor is an XML file that specifies the middleware requirements of your bean. You use the deployment descriptor to inform the container about the implicit middleware you want, such as how to manage your bean, your bean’s lifecycle nee"/>
          <p:cNvSpPr txBox="1"/>
          <p:nvPr>
            <p:ph type="body" idx="1"/>
          </p:nvPr>
        </p:nvSpPr>
        <p:spPr>
          <a:prstGeom prst="rect">
            <a:avLst/>
          </a:prstGeom>
        </p:spPr>
        <p:txBody>
          <a:bodyPr/>
          <a:lstStyle/>
          <a:p>
            <a:pPr marL="536447" indent="-536447" defTabSz="2340863">
              <a:spcBef>
                <a:spcPts val="2300"/>
              </a:spcBef>
              <a:defRPr sz="4608"/>
            </a:pPr>
            <a:r>
              <a:t>The deployment descriptor is an XML file that specifies the middleware requirements of your bean. You use the deployment descriptor to inform the container about the implicit middleware you want, such as how to manage your bean, your bean’s lifecycle needs, your transactional needs, your persistence needs, and your security needs.</a:t>
            </a:r>
          </a:p>
          <a:p>
            <a:pPr marL="536447" indent="-536447" defTabSz="2340863">
              <a:spcBef>
                <a:spcPts val="2300"/>
              </a:spcBef>
              <a:defRPr sz="4608"/>
            </a:pPr>
            <a:r>
              <a:t>The vendor-specific files allow you to take advantage of vendor-specific features. These files are not portable between application servers.</a:t>
            </a:r>
          </a:p>
          <a:p>
            <a:pPr marL="536447" indent="-536447" defTabSz="2340863">
              <a:spcBef>
                <a:spcPts val="2300"/>
              </a:spcBef>
              <a:defRPr sz="4608"/>
            </a:pPr>
            <a:r>
              <a:t>The Ejb-jar file is the finished, complete .ZIP file that contains the above files. It is the unit of deployment and is given to the application server. The application server unpacks the Ejb-jar file and loads the bean.</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EJB Best Practices and Performance Optimizations…"/>
          <p:cNvSpPr txBox="1"/>
          <p:nvPr>
            <p:ph type="body" idx="1"/>
          </p:nvPr>
        </p:nvSpPr>
        <p:spPr>
          <a:prstGeom prst="rect">
            <a:avLst/>
          </a:prstGeom>
        </p:spPr>
        <p:txBody>
          <a:bodyPr/>
          <a:lstStyle/>
          <a:p>
            <a:pPr lvl="1" marL="0" indent="370331" defTabSz="1975104">
              <a:spcBef>
                <a:spcPts val="1900"/>
              </a:spcBef>
              <a:buClrTx/>
              <a:buSzTx/>
              <a:buNone/>
              <a:defRPr sz="3888"/>
            </a:pPr>
            <a:r>
              <a:t>EJB Best Practices and Performance Optimizations</a:t>
            </a:r>
          </a:p>
          <a:p>
            <a:pPr lvl="2" marL="0" indent="740663" defTabSz="1975104">
              <a:spcBef>
                <a:spcPts val="1900"/>
              </a:spcBef>
              <a:buClrTx/>
              <a:buSzTx/>
              <a:buNone/>
              <a:defRPr sz="3888"/>
            </a:pPr>
            <a:r>
              <a:t>When to Use Stateful versus Stateless</a:t>
            </a:r>
          </a:p>
          <a:p>
            <a:pPr lvl="2" marL="0" indent="740663" defTabSz="1975104">
              <a:spcBef>
                <a:spcPts val="1900"/>
              </a:spcBef>
              <a:buClrTx/>
              <a:buSzTx/>
              <a:buNone/>
              <a:defRPr sz="3888"/>
            </a:pPr>
            <a:r>
              <a:t>When to Use Messaging versus RMI-IIOP</a:t>
            </a:r>
          </a:p>
          <a:p>
            <a:pPr lvl="2" marL="0" indent="740663" defTabSz="1975104">
              <a:spcBef>
                <a:spcPts val="1900"/>
              </a:spcBef>
              <a:buClrTx/>
              <a:buSzTx/>
              <a:buNone/>
              <a:defRPr sz="3888"/>
            </a:pPr>
            <a:r>
              <a:t>How to Guarantee a Response Time with Capacity Planning</a:t>
            </a:r>
          </a:p>
          <a:p>
            <a:pPr lvl="2" marL="0" indent="740663" defTabSz="1975104">
              <a:spcBef>
                <a:spcPts val="1900"/>
              </a:spcBef>
              <a:buClrTx/>
              <a:buSzTx/>
              <a:buNone/>
              <a:defRPr sz="3888"/>
            </a:pPr>
            <a:r>
              <a:t>How to Achieve Singletons with EJB</a:t>
            </a:r>
          </a:p>
          <a:p>
            <a:pPr lvl="2" marL="0" indent="740663" defTabSz="1975104">
              <a:spcBef>
                <a:spcPts val="1900"/>
              </a:spcBef>
              <a:buClrTx/>
              <a:buSzTx/>
              <a:buNone/>
              <a:defRPr sz="3888"/>
            </a:pPr>
            <a:r>
              <a:t>Wrap Entity Beans with Session Beans</a:t>
            </a:r>
          </a:p>
          <a:p>
            <a:pPr lvl="2" marL="0" indent="740663" defTabSz="1975104">
              <a:spcBef>
                <a:spcPts val="1900"/>
              </a:spcBef>
              <a:buClrTx/>
              <a:buSzTx/>
              <a:buNone/>
              <a:defRPr sz="3888"/>
            </a:pPr>
            <a:r>
              <a:t>Performance-Tuning Entity Beans</a:t>
            </a:r>
          </a:p>
          <a:p>
            <a:pPr lvl="2" marL="0" indent="740663" defTabSz="1975104">
              <a:spcBef>
                <a:spcPts val="1900"/>
              </a:spcBef>
              <a:buClrTx/>
              <a:buSzTx/>
              <a:buNone/>
              <a:defRPr sz="3888"/>
            </a:pPr>
            <a:r>
              <a:t>Choosing between Local Interfaces and Remote Interfaces</a:t>
            </a:r>
          </a:p>
          <a:p>
            <a:pPr lvl="2" marL="0" indent="740663" defTabSz="1975104">
              <a:spcBef>
                <a:spcPts val="1900"/>
              </a:spcBef>
              <a:buClrTx/>
              <a:buSzTx/>
              <a:buNone/>
              <a:defRPr sz="3888"/>
            </a:pPr>
            <a:r>
              <a:t>How to Debug EJB Issues</a:t>
            </a:r>
          </a:p>
          <a:p>
            <a:pPr lvl="2" marL="0" indent="740663" defTabSz="1975104">
              <a:spcBef>
                <a:spcPts val="1900"/>
              </a:spcBef>
              <a:buClrTx/>
              <a:buSzTx/>
              <a:buNone/>
              <a:defRPr sz="3888"/>
            </a:pPr>
            <a:r>
              <a:t>Partitioning Your Resources</a:t>
            </a:r>
          </a:p>
          <a:p>
            <a:pPr lvl="2" marL="0" indent="740663" defTabSz="1975104">
              <a:spcBef>
                <a:spcPts val="1900"/>
              </a:spcBef>
              <a:buClrTx/>
              <a:buSzTx/>
              <a:buNone/>
              <a:defRPr sz="3888"/>
            </a:pPr>
            <a:r>
              <a:t>Assembling Components</a:t>
            </a:r>
          </a:p>
          <a:p>
            <a:pPr lvl="2" marL="0" indent="740663" defTabSz="1975104">
              <a:spcBef>
                <a:spcPts val="1900"/>
              </a:spcBef>
              <a:buClrTx/>
              <a:buSzTx/>
              <a:buNone/>
              <a:defRPr sz="3888"/>
            </a:pPr>
            <a:r>
              <a:t>Developing Components to Be Reusable</a:t>
            </a:r>
          </a:p>
          <a:p>
            <a:pPr lvl="2" marL="0" indent="740663" defTabSz="1975104">
              <a:spcBef>
                <a:spcPts val="1900"/>
              </a:spcBef>
              <a:buClrTx/>
              <a:buSzTx/>
              <a:buNone/>
              <a:defRPr sz="3888"/>
            </a:pPr>
            <a:r>
              <a:t>When to Use XML in an EJB System</a:t>
            </a:r>
          </a:p>
          <a:p>
            <a:pPr lvl="2" marL="0" indent="740663" defTabSz="1975104">
              <a:spcBef>
                <a:spcPts val="1900"/>
              </a:spcBef>
              <a:buClrTx/>
              <a:buSzTx/>
              <a:buNone/>
              <a:defRPr sz="3888"/>
            </a:pPr>
            <a:r>
              <a:t>Legacy Integration with EJB</a:t>
            </a:r>
          </a:p>
          <a:p>
            <a:pPr lvl="2" marL="0" indent="740663" defTabSz="1975104">
              <a:spcBef>
                <a:spcPts val="1900"/>
              </a:spcBef>
              <a:buClrTx/>
              <a:buSzTx/>
              <a:buNone/>
              <a:defRPr sz="3888"/>
            </a:pPr>
            <a:r>
              <a:t>Summary</a:t>
            </a:r>
          </a:p>
        </p:txBody>
      </p:sp>
    </p:spTree>
  </p:cSld>
  <p:clrMapOvr>
    <a:masterClrMapping/>
  </p:clrMapOvr>
  <p:transition xmlns:p14="http://schemas.microsoft.com/office/powerpoint/2010/main" spd="med" advClick="1"/>
</p:sld>
</file>

<file path=ppt/slides/slide1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1" name="Clean Code"/>
          <p:cNvSpPr txBox="1"/>
          <p:nvPr>
            <p:ph type="title"/>
          </p:nvPr>
        </p:nvSpPr>
        <p:spPr>
          <a:prstGeom prst="rect">
            <a:avLst/>
          </a:prstGeom>
        </p:spPr>
        <p:txBody>
          <a:bodyPr/>
          <a:lstStyle/>
          <a:p>
            <a:pPr/>
            <a:r>
              <a:t>Clean Code</a:t>
            </a:r>
          </a:p>
        </p:txBody>
      </p:sp>
      <p:sp>
        <p:nvSpPr>
          <p:cNvPr id="652" name="Hints that the code you’re reading is a mes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Hints that the code you’re reading is a mess</a:t>
            </a:r>
          </a:p>
        </p:txBody>
      </p:sp>
      <p:sp>
        <p:nvSpPr>
          <p:cNvPr id="653" name="Rigidity - No change is trivial, every change in the code add more twists and tangles.…"/>
          <p:cNvSpPr txBox="1"/>
          <p:nvPr>
            <p:ph type="body" idx="1"/>
          </p:nvPr>
        </p:nvSpPr>
        <p:spPr>
          <a:prstGeom prst="rect">
            <a:avLst/>
          </a:prstGeom>
        </p:spPr>
        <p:txBody>
          <a:bodyPr/>
          <a:lstStyle/>
          <a:p>
            <a:pPr/>
            <a:r>
              <a:t>Rigidity - No change is trivial, every change in the code add more twists and tangles.</a:t>
            </a:r>
          </a:p>
          <a:p>
            <a:pPr/>
            <a:r>
              <a:t>Complexity - As above, no change is trivial and requires a lot of research.</a:t>
            </a:r>
          </a:p>
          <a:p>
            <a:pPr/>
            <a:r>
              <a:t>Fragility - Changes breaking other parts of the code.</a:t>
            </a:r>
          </a:p>
          <a:p>
            <a:pPr/>
            <a:r>
              <a:t>Immobility - You cannot reuse part of the existing code</a:t>
            </a:r>
          </a:p>
        </p:txBody>
      </p:sp>
    </p:spTree>
  </p:cSld>
  <p:clrMapOvr>
    <a:masterClrMapping/>
  </p:clrMapOvr>
  <p:transition xmlns:p14="http://schemas.microsoft.com/office/powerpoint/2010/main" spd="med" advClick="1"/>
</p:sld>
</file>

<file path=ppt/slides/slide1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5" name="Clean Code"/>
          <p:cNvSpPr txBox="1"/>
          <p:nvPr>
            <p:ph type="title"/>
          </p:nvPr>
        </p:nvSpPr>
        <p:spPr>
          <a:prstGeom prst="rect">
            <a:avLst/>
          </a:prstGeom>
        </p:spPr>
        <p:txBody>
          <a:bodyPr/>
          <a:lstStyle/>
          <a:p>
            <a:pPr/>
            <a:r>
              <a:t>Clean Code</a:t>
            </a:r>
          </a:p>
        </p:txBody>
      </p:sp>
      <p:sp>
        <p:nvSpPr>
          <p:cNvPr id="656" name="General Rul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General Rules</a:t>
            </a:r>
          </a:p>
        </p:txBody>
      </p:sp>
      <p:sp>
        <p:nvSpPr>
          <p:cNvPr id="657" name="Follow the Boy Scout Rule : Leave the code cleaner than when you found it…"/>
          <p:cNvSpPr txBox="1"/>
          <p:nvPr>
            <p:ph type="body" idx="1"/>
          </p:nvPr>
        </p:nvSpPr>
        <p:spPr>
          <a:prstGeom prst="rect">
            <a:avLst/>
          </a:prstGeom>
        </p:spPr>
        <p:txBody>
          <a:bodyPr/>
          <a:lstStyle/>
          <a:p>
            <a:pPr/>
            <a:r>
              <a:t>Follow the Boy Scout Rule : Leave the code cleaner than when you found it</a:t>
            </a:r>
          </a:p>
          <a:p>
            <a:pPr/>
            <a:r>
              <a:t>Follow the Principle of Least Surprise</a:t>
            </a:r>
          </a:p>
        </p:txBody>
      </p:sp>
    </p:spTree>
  </p:cSld>
  <p:clrMapOvr>
    <a:masterClrMapping/>
  </p:clrMapOvr>
  <p:transition xmlns:p14="http://schemas.microsoft.com/office/powerpoint/2010/main" spd="med" advClick="1"/>
</p:sld>
</file>

<file path=ppt/slides/slide1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9" name="Clean Code"/>
          <p:cNvSpPr txBox="1"/>
          <p:nvPr>
            <p:ph type="title"/>
          </p:nvPr>
        </p:nvSpPr>
        <p:spPr>
          <a:prstGeom prst="rect">
            <a:avLst/>
          </a:prstGeom>
        </p:spPr>
        <p:txBody>
          <a:bodyPr/>
          <a:lstStyle/>
          <a:p>
            <a:pPr/>
            <a:r>
              <a:t>Clean Code</a:t>
            </a:r>
          </a:p>
        </p:txBody>
      </p:sp>
      <p:sp>
        <p:nvSpPr>
          <p:cNvPr id="660" name="Principle of Least Astonishmen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Principle of Least Astonishment</a:t>
            </a:r>
          </a:p>
        </p:txBody>
      </p:sp>
      <p:sp>
        <p:nvSpPr>
          <p:cNvPr id="661" name="The principle of least astonishment (POLA), also called the principle of least surprise (alternatively a law or rule), applies to user interface and software design. The following is a typical statement of the principle: “If a necessary feature has a hig"/>
          <p:cNvSpPr txBox="1"/>
          <p:nvPr>
            <p:ph type="body" idx="1"/>
          </p:nvPr>
        </p:nvSpPr>
        <p:spPr>
          <a:prstGeom prst="rect">
            <a:avLst/>
          </a:prstGeom>
        </p:spPr>
        <p:txBody>
          <a:bodyPr/>
          <a:lstStyle/>
          <a:p>
            <a:pPr/>
            <a:r>
              <a:t>The principle of least astonishment (POLA), also called the principle of least surprise (alternatively a law or rule), applies to user interface and software design. The following is a typical statement of the principle: “If a necessary feature has a high astonishment factor, it may be necessary to redesign the feature.”.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Clustering…"/>
          <p:cNvSpPr txBox="1"/>
          <p:nvPr>
            <p:ph type="body" idx="1"/>
          </p:nvPr>
        </p:nvSpPr>
        <p:spPr>
          <a:prstGeom prst="rect">
            <a:avLst/>
          </a:prstGeom>
        </p:spPr>
        <p:txBody>
          <a:bodyPr/>
          <a:lstStyle/>
          <a:p>
            <a:pPr lvl="1" marL="0" indent="420623" defTabSz="2243327">
              <a:spcBef>
                <a:spcPts val="2200"/>
              </a:spcBef>
              <a:buClrTx/>
              <a:buSzTx/>
              <a:buNone/>
              <a:defRPr sz="4416"/>
            </a:pPr>
            <a:r>
              <a:t>Clustering</a:t>
            </a:r>
          </a:p>
          <a:p>
            <a:pPr lvl="2" marL="0" indent="841247" defTabSz="2243327">
              <a:spcBef>
                <a:spcPts val="2200"/>
              </a:spcBef>
              <a:buClrTx/>
              <a:buSzTx/>
              <a:buNone/>
              <a:defRPr sz="4416"/>
            </a:pPr>
            <a:r>
              <a:t>Overview of Large-Scale Systems</a:t>
            </a:r>
          </a:p>
          <a:p>
            <a:pPr lvl="3" marL="0" indent="1261872" defTabSz="2243327">
              <a:spcBef>
                <a:spcPts val="2200"/>
              </a:spcBef>
              <a:buClrTx/>
              <a:buSzTx/>
              <a:buNone/>
              <a:defRPr sz="4416"/>
            </a:pPr>
            <a:r>
              <a:t>What Is a Large-Scale System?</a:t>
            </a:r>
          </a:p>
          <a:p>
            <a:pPr lvl="3" marL="0" indent="1261872" defTabSz="2243327">
              <a:spcBef>
                <a:spcPts val="2200"/>
              </a:spcBef>
              <a:buClrTx/>
              <a:buSzTx/>
              <a:buNone/>
              <a:defRPr sz="4416"/>
            </a:pPr>
            <a:r>
              <a:t>Basic Terminology</a:t>
            </a:r>
          </a:p>
          <a:p>
            <a:pPr lvl="3" marL="0" indent="1261872" defTabSz="2243327">
              <a:spcBef>
                <a:spcPts val="2200"/>
              </a:spcBef>
              <a:buClrTx/>
              <a:buSzTx/>
              <a:buNone/>
              <a:defRPr sz="4416"/>
            </a:pPr>
            <a:r>
              <a:t>Partitioning Your Clusters</a:t>
            </a:r>
          </a:p>
          <a:p>
            <a:pPr lvl="2" marL="0" indent="841247" defTabSz="2243327">
              <a:spcBef>
                <a:spcPts val="2200"/>
              </a:spcBef>
              <a:buClrTx/>
              <a:buSzTx/>
              <a:buNone/>
              <a:defRPr sz="4416"/>
            </a:pPr>
            <a:r>
              <a:t>Instrumenting Clustered EJBs</a:t>
            </a:r>
          </a:p>
          <a:p>
            <a:pPr lvl="3" marL="0" indent="1261872" defTabSz="2243327">
              <a:spcBef>
                <a:spcPts val="2200"/>
              </a:spcBef>
              <a:buClrTx/>
              <a:buSzTx/>
              <a:buNone/>
              <a:defRPr sz="4416"/>
            </a:pPr>
            <a:r>
              <a:t>How EJBs Can Be Clustered</a:t>
            </a:r>
          </a:p>
          <a:p>
            <a:pPr lvl="3" marL="0" indent="1261872" defTabSz="2243327">
              <a:spcBef>
                <a:spcPts val="2200"/>
              </a:spcBef>
              <a:buClrTx/>
              <a:buSzTx/>
              <a:buNone/>
              <a:defRPr sz="4416"/>
            </a:pPr>
            <a:r>
              <a:t>The Concept of Idempotence</a:t>
            </a:r>
          </a:p>
          <a:p>
            <a:pPr lvl="3" marL="0" indent="1261872" defTabSz="2243327">
              <a:spcBef>
                <a:spcPts val="2200"/>
              </a:spcBef>
              <a:buClrTx/>
              <a:buSzTx/>
              <a:buNone/>
              <a:defRPr sz="4416"/>
            </a:pPr>
            <a:r>
              <a:t>Stateless Session Bean Clustering</a:t>
            </a:r>
          </a:p>
          <a:p>
            <a:pPr lvl="3" marL="0" indent="1261872" defTabSz="2243327">
              <a:spcBef>
                <a:spcPts val="2200"/>
              </a:spcBef>
              <a:buClrTx/>
              <a:buSzTx/>
              <a:buNone/>
              <a:defRPr sz="4416"/>
            </a:pPr>
            <a:r>
              <a:t>Stateful Session Bean Clustering</a:t>
            </a:r>
          </a:p>
          <a:p>
            <a:pPr lvl="3" marL="0" indent="1261872" defTabSz="2243327">
              <a:spcBef>
                <a:spcPts val="2200"/>
              </a:spcBef>
              <a:buClrTx/>
              <a:buSzTx/>
              <a:buNone/>
              <a:defRPr sz="4416"/>
            </a:pPr>
            <a:r>
              <a:t>Entity Bean Clustering</a:t>
            </a:r>
          </a:p>
          <a:p>
            <a:pPr lvl="3" marL="0" indent="1261872" defTabSz="2243327">
              <a:spcBef>
                <a:spcPts val="2200"/>
              </a:spcBef>
              <a:buClrTx/>
              <a:buSzTx/>
              <a:buNone/>
              <a:defRPr sz="4416"/>
            </a:pPr>
            <a:r>
              <a:t>Message-Driven Bean Clustering</a:t>
            </a:r>
          </a:p>
          <a:p>
            <a:pPr lvl="2" marL="0" indent="841247" defTabSz="2243327">
              <a:spcBef>
                <a:spcPts val="2200"/>
              </a:spcBef>
              <a:buClrTx/>
              <a:buSzTx/>
              <a:buNone/>
              <a:defRPr sz="4416"/>
            </a:pPr>
            <a:r>
              <a:t>Other EJB Clustering Issues</a:t>
            </a:r>
          </a:p>
          <a:p>
            <a:pPr lvl="3" marL="0" indent="1261872" defTabSz="2243327">
              <a:spcBef>
                <a:spcPts val="2200"/>
              </a:spcBef>
              <a:buClrTx/>
              <a:buSzTx/>
              <a:buNone/>
              <a:defRPr sz="4416"/>
            </a:pPr>
            <a:r>
              <a:t>First Contact</a:t>
            </a:r>
          </a:p>
          <a:p>
            <a:pPr lvl="3" marL="0" indent="1261872" defTabSz="2243327">
              <a:spcBef>
                <a:spcPts val="2200"/>
              </a:spcBef>
              <a:buClrTx/>
              <a:buSzTx/>
              <a:buNone/>
              <a:defRPr sz="4416"/>
            </a:pPr>
            <a:r>
              <a:t>Initial Access Logic</a:t>
            </a:r>
          </a:p>
          <a:p>
            <a:pPr lvl="2" marL="0" indent="841247" defTabSz="2243327">
              <a:spcBef>
                <a:spcPts val="2200"/>
              </a:spcBef>
              <a:buClrTx/>
              <a:buSzTx/>
              <a:buNone/>
              <a:defRPr sz="4416"/>
            </a:pPr>
            <a:r>
              <a:t>Summary</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Starting Your EJB Project on the Right Foot…"/>
          <p:cNvSpPr txBox="1"/>
          <p:nvPr>
            <p:ph type="body" idx="1"/>
          </p:nvPr>
        </p:nvSpPr>
        <p:spPr>
          <a:prstGeom prst="rect">
            <a:avLst/>
          </a:prstGeom>
        </p:spPr>
        <p:txBody>
          <a:bodyPr/>
          <a:lstStyle/>
          <a:p>
            <a:pPr lvl="1" marL="0" indent="416052" defTabSz="2218944">
              <a:spcBef>
                <a:spcPts val="2100"/>
              </a:spcBef>
              <a:buClrTx/>
              <a:buSzTx/>
              <a:buNone/>
              <a:defRPr sz="4368"/>
            </a:pPr>
            <a:r>
              <a:t>Starting Your EJB Project on the Right Foot</a:t>
            </a:r>
          </a:p>
          <a:p>
            <a:pPr lvl="2" marL="0" indent="832104" defTabSz="2218944">
              <a:spcBef>
                <a:spcPts val="2100"/>
              </a:spcBef>
              <a:buClrTx/>
              <a:buSzTx/>
              <a:buNone/>
              <a:defRPr sz="4368"/>
            </a:pPr>
            <a:r>
              <a:t>Get the Business Requirements Down</a:t>
            </a:r>
          </a:p>
          <a:p>
            <a:pPr lvl="2" marL="0" indent="832104" defTabSz="2218944">
              <a:spcBef>
                <a:spcPts val="2100"/>
              </a:spcBef>
              <a:buClrTx/>
              <a:buSzTx/>
              <a:buNone/>
              <a:defRPr sz="4368"/>
            </a:pPr>
            <a:r>
              <a:t>Decide Whether J2EE is Appropriate</a:t>
            </a:r>
          </a:p>
          <a:p>
            <a:pPr lvl="2" marL="0" indent="832104" defTabSz="2218944">
              <a:spcBef>
                <a:spcPts val="2100"/>
              </a:spcBef>
              <a:buClrTx/>
              <a:buSzTx/>
              <a:buNone/>
              <a:defRPr sz="4368"/>
            </a:pPr>
            <a:r>
              <a:t>Decide Whether EJB Is Appropriate</a:t>
            </a:r>
          </a:p>
          <a:p>
            <a:pPr lvl="2" marL="0" indent="832104" defTabSz="2218944">
              <a:spcBef>
                <a:spcPts val="2100"/>
              </a:spcBef>
              <a:buClrTx/>
              <a:buSzTx/>
              <a:buNone/>
              <a:defRPr sz="4368"/>
            </a:pPr>
            <a:r>
              <a:t>Staff Your Project</a:t>
            </a:r>
          </a:p>
          <a:p>
            <a:pPr lvl="2" marL="0" indent="832104" defTabSz="2218944">
              <a:spcBef>
                <a:spcPts val="2100"/>
              </a:spcBef>
              <a:buClrTx/>
              <a:buSzTx/>
              <a:buNone/>
              <a:defRPr sz="4368"/>
            </a:pPr>
            <a:r>
              <a:t>Design Your Complete Object Model</a:t>
            </a:r>
          </a:p>
          <a:p>
            <a:pPr lvl="2" marL="0" indent="832104" defTabSz="2218944">
              <a:spcBef>
                <a:spcPts val="2100"/>
              </a:spcBef>
              <a:buClrTx/>
              <a:buSzTx/>
              <a:buNone/>
              <a:defRPr sz="4368"/>
            </a:pPr>
            <a:r>
              <a:t>Implement a Single Vertical Slice</a:t>
            </a:r>
          </a:p>
          <a:p>
            <a:pPr lvl="2" marL="0" indent="832104" defTabSz="2218944">
              <a:spcBef>
                <a:spcPts val="2100"/>
              </a:spcBef>
              <a:buClrTx/>
              <a:buSzTx/>
              <a:buNone/>
              <a:defRPr sz="4368"/>
            </a:pPr>
            <a:r>
              <a:t>Choose an Application Server</a:t>
            </a:r>
          </a:p>
          <a:p>
            <a:pPr lvl="2" marL="0" indent="832104" defTabSz="2218944">
              <a:spcBef>
                <a:spcPts val="2100"/>
              </a:spcBef>
              <a:buClrTx/>
              <a:buSzTx/>
              <a:buNone/>
              <a:defRPr sz="4368"/>
            </a:pPr>
            <a:r>
              <a:t>Divide Your Team</a:t>
            </a:r>
          </a:p>
          <a:p>
            <a:pPr lvl="2" marL="0" indent="832104" defTabSz="2218944">
              <a:spcBef>
                <a:spcPts val="2100"/>
              </a:spcBef>
              <a:buClrTx/>
              <a:buSzTx/>
              <a:buNone/>
              <a:defRPr sz="4368"/>
            </a:pPr>
            <a:r>
              <a:t>Invest in Tools</a:t>
            </a:r>
          </a:p>
          <a:p>
            <a:pPr lvl="2" marL="0" indent="832104" defTabSz="2218944">
              <a:spcBef>
                <a:spcPts val="2100"/>
              </a:spcBef>
              <a:buClrTx/>
              <a:buSzTx/>
              <a:buNone/>
              <a:defRPr sz="4368"/>
            </a:pPr>
            <a:r>
              <a:t>Invest in a Standard Build Process</a:t>
            </a:r>
          </a:p>
          <a:p>
            <a:pPr lvl="2" marL="0" indent="832104" defTabSz="2218944">
              <a:spcBef>
                <a:spcPts val="2100"/>
              </a:spcBef>
              <a:buClrTx/>
              <a:buSzTx/>
              <a:buNone/>
              <a:defRPr sz="4368"/>
            </a:pPr>
            <a:r>
              <a:t>Next Steps</a:t>
            </a:r>
          </a:p>
          <a:p>
            <a:pPr lvl="2" marL="0" indent="832104" defTabSz="2218944">
              <a:spcBef>
                <a:spcPts val="2100"/>
              </a:spcBef>
              <a:buClrTx/>
              <a:buSzTx/>
              <a:buNone/>
              <a:defRPr sz="4368"/>
            </a:pPr>
            <a:r>
              <a:t>Summary</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Choosing an EJB Server…"/>
          <p:cNvSpPr txBox="1"/>
          <p:nvPr>
            <p:ph type="body" idx="1"/>
          </p:nvPr>
        </p:nvSpPr>
        <p:spPr>
          <a:prstGeom prst="rect">
            <a:avLst/>
          </a:prstGeom>
        </p:spPr>
        <p:txBody>
          <a:bodyPr/>
          <a:lstStyle/>
          <a:p>
            <a:pPr lvl="1" marL="0" indent="192023" defTabSz="1024127">
              <a:spcBef>
                <a:spcPts val="1000"/>
              </a:spcBef>
              <a:buClrTx/>
              <a:buSzTx/>
              <a:buNone/>
              <a:defRPr sz="2016"/>
            </a:pPr>
            <a:r>
              <a:t>Choosing an EJB Server</a:t>
            </a:r>
          </a:p>
          <a:p>
            <a:pPr lvl="2" marL="0" indent="384047" defTabSz="1024127">
              <a:spcBef>
                <a:spcPts val="1000"/>
              </a:spcBef>
              <a:buClrTx/>
              <a:buSzTx/>
              <a:buNone/>
              <a:defRPr sz="2016"/>
            </a:pPr>
            <a:r>
              <a:t>J2EE 1.3 Brand</a:t>
            </a:r>
          </a:p>
          <a:p>
            <a:pPr lvl="2" marL="0" indent="384047" defTabSz="1024127">
              <a:spcBef>
                <a:spcPts val="1000"/>
              </a:spcBef>
              <a:buClrTx/>
              <a:buSzTx/>
              <a:buNone/>
              <a:defRPr sz="2016"/>
            </a:pPr>
            <a:r>
              <a:t>Pluggable JRE</a:t>
            </a:r>
          </a:p>
          <a:p>
            <a:pPr lvl="2" marL="0" indent="384047" defTabSz="1024127">
              <a:spcBef>
                <a:spcPts val="1000"/>
              </a:spcBef>
              <a:buClrTx/>
              <a:buSzTx/>
              <a:buNone/>
              <a:defRPr sz="2016"/>
            </a:pPr>
            <a:r>
              <a:t>Conversion Tools</a:t>
            </a:r>
          </a:p>
          <a:p>
            <a:pPr lvl="2" marL="0" indent="384047" defTabSz="1024127">
              <a:spcBef>
                <a:spcPts val="1000"/>
              </a:spcBef>
              <a:buClrTx/>
              <a:buSzTx/>
              <a:buNone/>
              <a:defRPr sz="2016"/>
            </a:pPr>
            <a:r>
              <a:t>Complex Mappings</a:t>
            </a:r>
          </a:p>
          <a:p>
            <a:pPr lvl="2" marL="0" indent="384047" defTabSz="1024127">
              <a:spcBef>
                <a:spcPts val="1000"/>
              </a:spcBef>
              <a:buClrTx/>
              <a:buSzTx/>
              <a:buNone/>
              <a:defRPr sz="2016"/>
            </a:pPr>
            <a:r>
              <a:t>Third-Party JDBC Driver Support</a:t>
            </a:r>
          </a:p>
          <a:p>
            <a:pPr lvl="2" marL="0" indent="384047" defTabSz="1024127">
              <a:spcBef>
                <a:spcPts val="1000"/>
              </a:spcBef>
              <a:buClrTx/>
              <a:buSzTx/>
              <a:buNone/>
              <a:defRPr sz="2016"/>
            </a:pPr>
            <a:r>
              <a:t>Lazy-Loading</a:t>
            </a:r>
          </a:p>
          <a:p>
            <a:pPr lvl="2" marL="0" indent="384047" defTabSz="1024127">
              <a:spcBef>
                <a:spcPts val="1000"/>
              </a:spcBef>
              <a:buClrTx/>
              <a:buSzTx/>
              <a:buNone/>
              <a:defRPr sz="2016"/>
            </a:pPr>
            <a:r>
              <a:t>Deferred Database Writes</a:t>
            </a:r>
          </a:p>
          <a:p>
            <a:pPr lvl="2" marL="0" indent="384047" defTabSz="1024127">
              <a:spcBef>
                <a:spcPts val="1000"/>
              </a:spcBef>
              <a:buClrTx/>
              <a:buSzTx/>
              <a:buNone/>
              <a:defRPr sz="2016"/>
            </a:pPr>
            <a:r>
              <a:t>Pluggable Persistence Providers</a:t>
            </a:r>
          </a:p>
          <a:p>
            <a:pPr lvl="2" marL="0" indent="384047" defTabSz="1024127">
              <a:spcBef>
                <a:spcPts val="1000"/>
              </a:spcBef>
              <a:buClrTx/>
              <a:buSzTx/>
              <a:buNone/>
              <a:defRPr sz="2016"/>
            </a:pPr>
            <a:r>
              <a:t>In-Memory Data Cache</a:t>
            </a:r>
          </a:p>
          <a:p>
            <a:pPr lvl="2" marL="0" indent="384047" defTabSz="1024127">
              <a:spcBef>
                <a:spcPts val="1000"/>
              </a:spcBef>
              <a:buClrTx/>
              <a:buSzTx/>
              <a:buNone/>
              <a:defRPr sz="2016"/>
            </a:pPr>
            <a:r>
              <a:t>Integrated Tier Support</a:t>
            </a:r>
          </a:p>
          <a:p>
            <a:pPr lvl="2" marL="0" indent="384047" defTabSz="1024127">
              <a:spcBef>
                <a:spcPts val="1000"/>
              </a:spcBef>
              <a:buClrTx/>
              <a:buSzTx/>
              <a:buNone/>
              <a:defRPr sz="2016"/>
            </a:pPr>
            <a:r>
              <a:t>Scalability</a:t>
            </a:r>
          </a:p>
          <a:p>
            <a:pPr lvl="2" marL="0" indent="384047" defTabSz="1024127">
              <a:spcBef>
                <a:spcPts val="1000"/>
              </a:spcBef>
              <a:buClrTx/>
              <a:buSzTx/>
              <a:buNone/>
              <a:defRPr sz="2016"/>
            </a:pPr>
            <a:r>
              <a:t>High Availability</a:t>
            </a:r>
          </a:p>
          <a:p>
            <a:pPr lvl="2" marL="0" indent="384047" defTabSz="1024127">
              <a:spcBef>
                <a:spcPts val="1000"/>
              </a:spcBef>
              <a:buClrTx/>
              <a:buSzTx/>
              <a:buNone/>
              <a:defRPr sz="2016"/>
            </a:pPr>
            <a:r>
              <a:t>Security</a:t>
            </a:r>
          </a:p>
          <a:p>
            <a:pPr lvl="2" marL="0" indent="384047" defTabSz="1024127">
              <a:spcBef>
                <a:spcPts val="1000"/>
              </a:spcBef>
              <a:buClrTx/>
              <a:buSzTx/>
              <a:buNone/>
              <a:defRPr sz="2016"/>
            </a:pPr>
            <a:r>
              <a:t>IDE Integration</a:t>
            </a:r>
          </a:p>
          <a:p>
            <a:pPr lvl="2" marL="0" indent="384047" defTabSz="1024127">
              <a:spcBef>
                <a:spcPts val="1000"/>
              </a:spcBef>
              <a:buClrTx/>
              <a:buSzTx/>
              <a:buNone/>
              <a:defRPr sz="2016"/>
            </a:pPr>
            <a:r>
              <a:t>UML Editor Integration</a:t>
            </a:r>
          </a:p>
          <a:p>
            <a:pPr lvl="2" marL="0" indent="384047" defTabSz="1024127">
              <a:spcBef>
                <a:spcPts val="1000"/>
              </a:spcBef>
              <a:buClrTx/>
              <a:buSzTx/>
              <a:buNone/>
              <a:defRPr sz="2016"/>
            </a:pPr>
            <a:r>
              <a:t>Intelligent Load Balancing</a:t>
            </a:r>
          </a:p>
          <a:p>
            <a:pPr lvl="2" marL="0" indent="384047" defTabSz="1024127">
              <a:spcBef>
                <a:spcPts val="1000"/>
              </a:spcBef>
              <a:buClrTx/>
              <a:buSzTx/>
              <a:buNone/>
              <a:defRPr sz="2016"/>
            </a:pPr>
            <a:r>
              <a:t>Stateless Transparent Fail-over</a:t>
            </a:r>
          </a:p>
          <a:p>
            <a:pPr lvl="2" marL="0" indent="384047" defTabSz="1024127">
              <a:spcBef>
                <a:spcPts val="1000"/>
              </a:spcBef>
              <a:buClrTx/>
              <a:buSzTx/>
              <a:buNone/>
              <a:defRPr sz="2016"/>
            </a:pPr>
            <a:r>
              <a:t>Clustering</a:t>
            </a:r>
          </a:p>
          <a:p>
            <a:pPr lvl="2" marL="0" indent="384047" defTabSz="1024127">
              <a:spcBef>
                <a:spcPts val="1000"/>
              </a:spcBef>
              <a:buClrTx/>
              <a:buSzTx/>
              <a:buNone/>
              <a:defRPr sz="2016"/>
            </a:pPr>
            <a:r>
              <a:t>Java Management Extension (JMX)</a:t>
            </a:r>
          </a:p>
          <a:p>
            <a:pPr lvl="2" marL="0" indent="384047" defTabSz="1024127">
              <a:spcBef>
                <a:spcPts val="1000"/>
              </a:spcBef>
              <a:buClrTx/>
              <a:buSzTx/>
              <a:buNone/>
              <a:defRPr sz="2016"/>
            </a:pPr>
            <a:r>
              <a:t>Administrative Support</a:t>
            </a:r>
          </a:p>
          <a:p>
            <a:pPr lvl="2" marL="0" indent="384047" defTabSz="1024127">
              <a:spcBef>
                <a:spcPts val="1000"/>
              </a:spcBef>
              <a:buClrTx/>
              <a:buSzTx/>
              <a:buNone/>
              <a:defRPr sz="2016"/>
            </a:pPr>
            <a:r>
              <a:t>Hot Deployment</a:t>
            </a:r>
          </a:p>
          <a:p>
            <a:pPr lvl="2" marL="0" indent="384047" defTabSz="1024127">
              <a:spcBef>
                <a:spcPts val="1000"/>
              </a:spcBef>
              <a:buClrTx/>
              <a:buSzTx/>
              <a:buNone/>
              <a:defRPr sz="2016"/>
            </a:pPr>
            <a:r>
              <a:t>Instance Pooling</a:t>
            </a:r>
          </a:p>
          <a:p>
            <a:pPr lvl="2" marL="0" indent="384047" defTabSz="1024127">
              <a:spcBef>
                <a:spcPts val="1000"/>
              </a:spcBef>
              <a:buClrTx/>
              <a:buSzTx/>
              <a:buNone/>
              <a:defRPr sz="2016"/>
            </a:pPr>
            <a:r>
              <a:t>Automatic EJB Generation</a:t>
            </a:r>
          </a:p>
          <a:p>
            <a:pPr lvl="2" marL="0" indent="384047" defTabSz="1024127">
              <a:spcBef>
                <a:spcPts val="1000"/>
              </a:spcBef>
              <a:buClrTx/>
              <a:buSzTx/>
              <a:buNone/>
              <a:defRPr sz="2016"/>
            </a:pPr>
            <a:r>
              <a:t>Clean Shutdown</a:t>
            </a:r>
          </a:p>
          <a:p>
            <a:pPr lvl="2" marL="0" indent="384047" defTabSz="1024127">
              <a:spcBef>
                <a:spcPts val="1000"/>
              </a:spcBef>
              <a:buClrTx/>
              <a:buSzTx/>
              <a:buNone/>
              <a:defRPr sz="2016"/>
            </a:pPr>
            <a:r>
              <a:t>Real-Time Deployment</a:t>
            </a:r>
          </a:p>
          <a:p>
            <a:pPr lvl="2" marL="0" indent="384047" defTabSz="1024127">
              <a:spcBef>
                <a:spcPts val="1000"/>
              </a:spcBef>
              <a:buClrTx/>
              <a:buSzTx/>
              <a:buNone/>
              <a:defRPr sz="2016"/>
            </a:pPr>
            <a:r>
              <a:t>Distributed Transactions</a:t>
            </a:r>
          </a:p>
          <a:p>
            <a:pPr lvl="2" marL="0" indent="384047" defTabSz="1024127">
              <a:spcBef>
                <a:spcPts val="1000"/>
              </a:spcBef>
              <a:buClrTx/>
              <a:buSzTx/>
              <a:buNone/>
              <a:defRPr sz="2016"/>
            </a:pPr>
            <a:r>
              <a:t>Superior Messaging Architecture</a:t>
            </a:r>
          </a:p>
          <a:p>
            <a:pPr lvl="2" marL="0" indent="384047" defTabSz="1024127">
              <a:spcBef>
                <a:spcPts val="1000"/>
              </a:spcBef>
              <a:buClrTx/>
              <a:buSzTx/>
              <a:buNone/>
              <a:defRPr sz="2016"/>
            </a:pPr>
            <a:r>
              <a:t>Provided EJB Components</a:t>
            </a:r>
          </a:p>
          <a:p>
            <a:pPr lvl="2" marL="0" indent="384047" defTabSz="1024127">
              <a:spcBef>
                <a:spcPts val="1000"/>
              </a:spcBef>
              <a:buClrTx/>
              <a:buSzTx/>
              <a:buNone/>
              <a:defRPr sz="2016"/>
            </a:pPr>
            <a:r>
              <a:t>J2EE Connector Architecture (JCA)</a:t>
            </a:r>
          </a:p>
          <a:p>
            <a:pPr lvl="2" marL="0" indent="384047" defTabSz="1024127">
              <a:spcBef>
                <a:spcPts val="1000"/>
              </a:spcBef>
              <a:buClrTx/>
              <a:buSzTx/>
              <a:buNone/>
              <a:defRPr sz="2016"/>
            </a:pPr>
            <a:r>
              <a:t>Web Services</a:t>
            </a:r>
          </a:p>
          <a:p>
            <a:pPr lvl="2" marL="0" indent="384047" defTabSz="1024127">
              <a:spcBef>
                <a:spcPts val="1000"/>
              </a:spcBef>
              <a:buClrTx/>
              <a:buSzTx/>
              <a:buNone/>
              <a:defRPr sz="2016"/>
            </a:pPr>
            <a:r>
              <a:t>Workflow</a:t>
            </a:r>
          </a:p>
          <a:p>
            <a:pPr lvl="2" marL="0" indent="384047" defTabSz="1024127">
              <a:spcBef>
                <a:spcPts val="1000"/>
              </a:spcBef>
              <a:buClrTx/>
              <a:buSzTx/>
              <a:buNone/>
              <a:defRPr sz="2016"/>
            </a:pPr>
            <a:r>
              <a:t>Open Source</a:t>
            </a:r>
          </a:p>
          <a:p>
            <a:pPr lvl="2" marL="0" indent="384047" defTabSz="1024127">
              <a:spcBef>
                <a:spcPts val="1000"/>
              </a:spcBef>
              <a:buClrTx/>
              <a:buSzTx/>
              <a:buNone/>
              <a:defRPr sz="2016"/>
            </a:pPr>
            <a:r>
              <a:t>Specialized Services</a:t>
            </a:r>
          </a:p>
          <a:p>
            <a:pPr lvl="2" marL="0" indent="384047" defTabSz="1024127">
              <a:spcBef>
                <a:spcPts val="1000"/>
              </a:spcBef>
              <a:buClrTx/>
              <a:buSzTx/>
              <a:buNone/>
              <a:defRPr sz="2016"/>
            </a:pPr>
            <a:r>
              <a:t>Nontechnical Criteria</a:t>
            </a:r>
          </a:p>
          <a:p>
            <a:pPr lvl="2" marL="0" indent="384047" defTabSz="1024127">
              <a:spcBef>
                <a:spcPts val="1000"/>
              </a:spcBef>
              <a:buClrTx/>
              <a:buSzTx/>
              <a:buNone/>
              <a:defRPr sz="2016"/>
            </a:pPr>
            <a:r>
              <a:t>Summary</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EJB-J2EE Integration: Building a Complete Application…"/>
          <p:cNvSpPr txBox="1"/>
          <p:nvPr>
            <p:ph type="body" idx="1"/>
          </p:nvPr>
        </p:nvSpPr>
        <p:spPr>
          <a:prstGeom prst="rect">
            <a:avLst/>
          </a:prstGeom>
        </p:spPr>
        <p:txBody>
          <a:bodyPr/>
          <a:lstStyle/>
          <a:p>
            <a:pPr lvl="1" marL="0" indent="457200">
              <a:buClrTx/>
              <a:buSzTx/>
              <a:buNone/>
            </a:pPr>
            <a:r>
              <a:t>EJB-J2EE Integration: Building a Complete Application</a:t>
            </a:r>
          </a:p>
          <a:p>
            <a:pPr lvl="2" marL="0" indent="914400">
              <a:buClrTx/>
              <a:buSzTx/>
              <a:buNone/>
            </a:pPr>
            <a:r>
              <a:t>The Business Problem</a:t>
            </a:r>
          </a:p>
          <a:p>
            <a:pPr lvl="2" marL="0" indent="914400">
              <a:buClrTx/>
              <a:buSzTx/>
              <a:buNone/>
            </a:pPr>
            <a:r>
              <a:t>A Preview of the Final Web Site</a:t>
            </a:r>
          </a:p>
          <a:p>
            <a:pPr lvl="2" marL="0" indent="914400">
              <a:buClrTx/>
              <a:buSzTx/>
              <a:buNone/>
            </a:pPr>
            <a:r>
              <a:t>Scoping the Technical Requirements</a:t>
            </a:r>
          </a:p>
          <a:p>
            <a:pPr lvl="3" marL="0" indent="1371600">
              <a:buClrTx/>
              <a:buSzTx/>
              <a:buNone/>
            </a:pPr>
            <a:r>
              <a:t>Object Model for the Business Logic Tier</a:t>
            </a:r>
          </a:p>
          <a:p>
            <a:pPr lvl="3" marL="0" indent="1371600">
              <a:buClrTx/>
              <a:buSzTx/>
              <a:buNone/>
            </a:pPr>
            <a:r>
              <a:t>Object Model for the Presentation Tier</a:t>
            </a:r>
          </a:p>
          <a:p>
            <a:pPr lvl="2" marL="0" indent="914400">
              <a:buClrTx/>
              <a:buSzTx/>
              <a:buNone/>
            </a:pPr>
            <a:r>
              <a:t>Example Code</a:t>
            </a:r>
          </a:p>
          <a:p>
            <a:pPr lvl="2" marL="0" indent="914400">
              <a:buClrTx/>
              <a:buSzTx/>
              <a:buNone/>
            </a:pPr>
            <a:r>
              <a:t>Summary</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RMI-IIOP and JNDI Tutorial…"/>
          <p:cNvSpPr txBox="1"/>
          <p:nvPr>
            <p:ph type="body" idx="1"/>
          </p:nvPr>
        </p:nvSpPr>
        <p:spPr>
          <a:prstGeom prst="rect">
            <a:avLst/>
          </a:prstGeom>
        </p:spPr>
        <p:txBody>
          <a:bodyPr/>
          <a:lstStyle/>
          <a:p>
            <a:pPr marL="0" indent="0" defTabSz="1536191">
              <a:spcBef>
                <a:spcPts val="1500"/>
              </a:spcBef>
              <a:buClrTx/>
              <a:buSzTx/>
              <a:buNone/>
              <a:defRPr sz="3024"/>
            </a:pPr>
            <a:r>
              <a:t>RMI-IIOP and JNDI Tutorial</a:t>
            </a:r>
          </a:p>
          <a:p>
            <a:pPr lvl="1" marL="0" indent="288036" defTabSz="1536191">
              <a:spcBef>
                <a:spcPts val="1500"/>
              </a:spcBef>
              <a:buClrTx/>
              <a:buSzTx/>
              <a:buNone/>
              <a:defRPr sz="3024"/>
            </a:pPr>
            <a:r>
              <a:t>Java RMI-IIOP</a:t>
            </a:r>
          </a:p>
          <a:p>
            <a:pPr lvl="2" marL="0" indent="576072" defTabSz="1536191">
              <a:spcBef>
                <a:spcPts val="1500"/>
              </a:spcBef>
              <a:buClrTx/>
              <a:buSzTx/>
              <a:buNone/>
              <a:defRPr sz="3024"/>
            </a:pPr>
            <a:r>
              <a:t>Remote Method Invocations</a:t>
            </a:r>
          </a:p>
          <a:p>
            <a:pPr lvl="2" marL="0" indent="576072" defTabSz="1536191">
              <a:spcBef>
                <a:spcPts val="1500"/>
              </a:spcBef>
              <a:buClrTx/>
              <a:buSzTx/>
              <a:buNone/>
              <a:defRPr sz="3024"/>
            </a:pPr>
            <a:r>
              <a:t>The Remote Interface</a:t>
            </a:r>
          </a:p>
          <a:p>
            <a:pPr lvl="2" marL="0" indent="576072" defTabSz="1536191">
              <a:spcBef>
                <a:spcPts val="1500"/>
              </a:spcBef>
              <a:buClrTx/>
              <a:buSzTx/>
              <a:buNone/>
              <a:defRPr sz="3024"/>
            </a:pPr>
            <a:r>
              <a:t>The Remote Object Implementation</a:t>
            </a:r>
          </a:p>
          <a:p>
            <a:pPr lvl="2" marL="0" indent="576072" defTabSz="1536191">
              <a:spcBef>
                <a:spcPts val="1500"/>
              </a:spcBef>
              <a:buClrTx/>
              <a:buSzTx/>
              <a:buNone/>
              <a:defRPr sz="3024"/>
            </a:pPr>
            <a:r>
              <a:t>Stubs and Skeletons</a:t>
            </a:r>
          </a:p>
          <a:p>
            <a:pPr lvl="1" marL="0" indent="288036" defTabSz="1536191">
              <a:spcBef>
                <a:spcPts val="1500"/>
              </a:spcBef>
              <a:buClrTx/>
              <a:buSzTx/>
              <a:buNone/>
              <a:defRPr sz="3024"/>
            </a:pPr>
            <a:r>
              <a:t>Object Serialization and Parameter Passing</a:t>
            </a:r>
          </a:p>
          <a:p>
            <a:pPr lvl="2" marL="0" indent="576072" defTabSz="1536191">
              <a:spcBef>
                <a:spcPts val="1500"/>
              </a:spcBef>
              <a:buClrTx/>
              <a:buSzTx/>
              <a:buNone/>
              <a:defRPr sz="3024"/>
            </a:pPr>
            <a:r>
              <a:t>Passing By-Value</a:t>
            </a:r>
          </a:p>
          <a:p>
            <a:pPr lvl="2" marL="0" indent="576072" defTabSz="1536191">
              <a:spcBef>
                <a:spcPts val="1500"/>
              </a:spcBef>
              <a:buClrTx/>
              <a:buSzTx/>
              <a:buNone/>
              <a:defRPr sz="3024"/>
            </a:pPr>
            <a:r>
              <a:t>Object Serialization</a:t>
            </a:r>
          </a:p>
          <a:p>
            <a:pPr lvl="2" marL="0" indent="576072" defTabSz="1536191">
              <a:spcBef>
                <a:spcPts val="1500"/>
              </a:spcBef>
              <a:buClrTx/>
              <a:buSzTx/>
              <a:buNone/>
              <a:defRPr sz="3024"/>
            </a:pPr>
            <a:r>
              <a:t>What Should You Make Transient?</a:t>
            </a:r>
          </a:p>
          <a:p>
            <a:pPr lvl="2" marL="0" indent="576072" defTabSz="1536191">
              <a:spcBef>
                <a:spcPts val="1500"/>
              </a:spcBef>
              <a:buClrTx/>
              <a:buSzTx/>
              <a:buNone/>
              <a:defRPr sz="3024"/>
            </a:pPr>
            <a:r>
              <a:t>Object Serialization and RMI-IIOP</a:t>
            </a:r>
          </a:p>
          <a:p>
            <a:pPr lvl="1" marL="0" indent="288036" defTabSz="1536191">
              <a:spcBef>
                <a:spcPts val="1500"/>
              </a:spcBef>
              <a:buClrTx/>
              <a:buSzTx/>
              <a:buNone/>
              <a:defRPr sz="3024"/>
            </a:pPr>
            <a:r>
              <a:t>The Java Naming and Directory Interface (JNDI)</a:t>
            </a:r>
          </a:p>
          <a:p>
            <a:pPr lvl="2" marL="0" indent="576072" defTabSz="1536191">
              <a:spcBef>
                <a:spcPts val="1500"/>
              </a:spcBef>
              <a:buClrTx/>
              <a:buSzTx/>
              <a:buNone/>
              <a:defRPr sz="3024"/>
            </a:pPr>
            <a:r>
              <a:t>Naming and Directory Services</a:t>
            </a:r>
          </a:p>
          <a:p>
            <a:pPr lvl="2" marL="0" indent="576072" defTabSz="1536191">
              <a:spcBef>
                <a:spcPts val="1500"/>
              </a:spcBef>
              <a:buClrTx/>
              <a:buSzTx/>
              <a:buNone/>
              <a:defRPr sz="3024"/>
            </a:pPr>
            <a:r>
              <a:t>Problems with Naming and Directories</a:t>
            </a:r>
          </a:p>
          <a:p>
            <a:pPr lvl="2" marL="0" indent="576072" defTabSz="1536191">
              <a:spcBef>
                <a:spcPts val="1500"/>
              </a:spcBef>
              <a:buClrTx/>
              <a:buSzTx/>
              <a:buNone/>
              <a:defRPr sz="3024"/>
            </a:pPr>
            <a:r>
              <a:t>Enter JNDI</a:t>
            </a:r>
          </a:p>
          <a:p>
            <a:pPr lvl="2" marL="0" indent="576072" defTabSz="1536191">
              <a:spcBef>
                <a:spcPts val="1500"/>
              </a:spcBef>
              <a:buClrTx/>
              <a:buSzTx/>
              <a:buNone/>
              <a:defRPr sz="3024"/>
            </a:pPr>
            <a:r>
              <a:t>Benefits of JNDI</a:t>
            </a:r>
          </a:p>
          <a:p>
            <a:pPr lvl="2" marL="0" indent="576072" defTabSz="1536191">
              <a:spcBef>
                <a:spcPts val="1500"/>
              </a:spcBef>
              <a:buClrTx/>
              <a:buSzTx/>
              <a:buNone/>
              <a:defRPr sz="3024"/>
            </a:pPr>
            <a:r>
              <a:t>JNDI Architecture</a:t>
            </a:r>
          </a:p>
          <a:p>
            <a:pPr lvl="2" marL="0" indent="576072" defTabSz="1536191">
              <a:spcBef>
                <a:spcPts val="1500"/>
              </a:spcBef>
              <a:buClrTx/>
              <a:buSzTx/>
              <a:buNone/>
              <a:defRPr sz="3024"/>
            </a:pPr>
            <a:r>
              <a:t>JNDI Concepts</a:t>
            </a:r>
          </a:p>
          <a:p>
            <a:pPr lvl="2" marL="0" indent="576072" defTabSz="1536191">
              <a:spcBef>
                <a:spcPts val="1500"/>
              </a:spcBef>
              <a:buClrTx/>
              <a:buSzTx/>
              <a:buNone/>
              <a:defRPr sz="3024"/>
            </a:pPr>
            <a:r>
              <a:t>Programming with JNDI</a:t>
            </a:r>
          </a:p>
          <a:p>
            <a:pPr lvl="1" marL="0" indent="288036" defTabSz="1536191">
              <a:spcBef>
                <a:spcPts val="1500"/>
              </a:spcBef>
              <a:buClrTx/>
              <a:buSzTx/>
              <a:buNone/>
              <a:defRPr sz="3024"/>
            </a:pPr>
            <a:r>
              <a:t>Integrating RMI-IIOP and JNDI</a:t>
            </a:r>
          </a:p>
          <a:p>
            <a:pPr lvl="2" marL="0" indent="576072" defTabSz="1536191">
              <a:spcBef>
                <a:spcPts val="1500"/>
              </a:spcBef>
              <a:buClrTx/>
              <a:buSzTx/>
              <a:buNone/>
              <a:defRPr sz="3024"/>
            </a:pPr>
            <a:r>
              <a:t>Binding an RMI-IIOP Server to JNDI</a:t>
            </a:r>
          </a:p>
          <a:p>
            <a:pPr lvl="2" marL="0" indent="576072" defTabSz="1536191">
              <a:spcBef>
                <a:spcPts val="1500"/>
              </a:spcBef>
              <a:buClrTx/>
              <a:buSzTx/>
              <a:buNone/>
              <a:defRPr sz="3024"/>
            </a:pPr>
            <a:r>
              <a:t>Looking up an RMI-IIOP Server with JNDI</a:t>
            </a:r>
          </a:p>
          <a:p>
            <a:pPr lvl="1" marL="0" indent="288036" defTabSz="1536191">
              <a:spcBef>
                <a:spcPts val="1500"/>
              </a:spcBef>
              <a:buClrTx/>
              <a:buSzTx/>
              <a:buNone/>
              <a:defRPr sz="3024"/>
            </a:pPr>
            <a:r>
              <a:t>Summary</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Contents"/>
          <p:cNvSpPr txBox="1"/>
          <p:nvPr>
            <p:ph type="title"/>
          </p:nvPr>
        </p:nvSpPr>
        <p:spPr>
          <a:prstGeom prst="rect">
            <a:avLst/>
          </a:prstGeom>
        </p:spPr>
        <p:txBody>
          <a:bodyPr/>
          <a:lstStyle/>
          <a:p>
            <a:pPr/>
            <a:r>
              <a:t>Contents</a:t>
            </a:r>
          </a:p>
        </p:txBody>
      </p:sp>
      <p:sp>
        <p:nvSpPr>
          <p:cNvPr id="155" name="Introduction…"/>
          <p:cNvSpPr txBox="1"/>
          <p:nvPr>
            <p:ph type="body" idx="1"/>
          </p:nvPr>
        </p:nvSpPr>
        <p:spPr>
          <a:prstGeom prst="rect">
            <a:avLst/>
          </a:prstGeom>
        </p:spPr>
        <p:txBody>
          <a:bodyPr/>
          <a:lstStyle/>
          <a:p>
            <a:pPr defTabSz="330200">
              <a:spcBef>
                <a:spcPts val="900"/>
              </a:spcBef>
              <a:defRPr spc="-22" sz="2200"/>
            </a:pPr>
            <a:r>
              <a:t>Introduction</a:t>
            </a:r>
          </a:p>
          <a:p>
            <a:pPr defTabSz="330200">
              <a:spcBef>
                <a:spcPts val="900"/>
              </a:spcBef>
              <a:defRPr spc="-22" sz="2200"/>
            </a:pPr>
            <a:r>
              <a:t>Part One Overview</a:t>
            </a:r>
          </a:p>
          <a:p>
            <a:pPr lvl="1" indent="182880" defTabSz="330200">
              <a:spcBef>
                <a:spcPts val="900"/>
              </a:spcBef>
              <a:defRPr spc="-22" sz="2200"/>
            </a:pPr>
            <a:r>
              <a:t>Overview</a:t>
            </a:r>
          </a:p>
          <a:p>
            <a:pPr lvl="2" indent="365760" defTabSz="330200">
              <a:spcBef>
                <a:spcPts val="900"/>
              </a:spcBef>
              <a:defRPr spc="-22" sz="2200"/>
            </a:pPr>
            <a:r>
              <a:t>The Motivation for EJB</a:t>
            </a:r>
          </a:p>
          <a:p>
            <a:pPr lvl="2" indent="365760" defTabSz="330200">
              <a:spcBef>
                <a:spcPts val="900"/>
              </a:spcBef>
              <a:defRPr spc="-22" sz="2200"/>
            </a:pPr>
            <a:r>
              <a:t>Divide and Conquer to the Extreme</a:t>
            </a:r>
          </a:p>
          <a:p>
            <a:pPr lvl="2" indent="365760" defTabSz="330200">
              <a:spcBef>
                <a:spcPts val="900"/>
              </a:spcBef>
              <a:defRPr spc="-22" sz="2200"/>
            </a:pPr>
            <a:r>
              <a:t>Component Architectures</a:t>
            </a:r>
          </a:p>
          <a:p>
            <a:pPr lvl="2" indent="365760" defTabSz="330200">
              <a:spcBef>
                <a:spcPts val="900"/>
              </a:spcBef>
              <a:defRPr spc="-22" sz="2200"/>
            </a:pPr>
            <a:r>
              <a:t>Introducing Enterprise JavaBeans</a:t>
            </a:r>
          </a:p>
          <a:p>
            <a:pPr lvl="3" indent="548640" defTabSz="330200">
              <a:spcBef>
                <a:spcPts val="900"/>
              </a:spcBef>
              <a:defRPr spc="-22" sz="2200"/>
            </a:pPr>
            <a:r>
              <a:t>Why Java</a:t>
            </a:r>
          </a:p>
          <a:p>
            <a:pPr lvl="3" indent="548640" defTabSz="330200">
              <a:spcBef>
                <a:spcPts val="900"/>
              </a:spcBef>
              <a:defRPr spc="-22" sz="2200"/>
            </a:pPr>
            <a:r>
              <a:t>EJB as a Business Solution</a:t>
            </a:r>
          </a:p>
          <a:p>
            <a:pPr lvl="2" indent="365760" defTabSz="330200">
              <a:spcBef>
                <a:spcPts val="900"/>
              </a:spcBef>
              <a:defRPr spc="-22" sz="2200"/>
            </a:pPr>
            <a:r>
              <a:t>The EJB Ecosystem</a:t>
            </a:r>
          </a:p>
          <a:p>
            <a:pPr lvl="3" indent="548640" defTabSz="330200">
              <a:spcBef>
                <a:spcPts val="900"/>
              </a:spcBef>
              <a:defRPr spc="-22" sz="2200"/>
            </a:pPr>
            <a:r>
              <a:t>The Bean Provider</a:t>
            </a:r>
          </a:p>
          <a:p>
            <a:pPr lvl="3" indent="548640" defTabSz="330200">
              <a:spcBef>
                <a:spcPts val="900"/>
              </a:spcBef>
              <a:defRPr spc="-22" sz="2200"/>
            </a:pPr>
            <a:r>
              <a:t>The Application Assembler</a:t>
            </a:r>
          </a:p>
          <a:p>
            <a:pPr lvl="3" indent="548640" defTabSz="330200">
              <a:spcBef>
                <a:spcPts val="900"/>
              </a:spcBef>
              <a:defRPr spc="-22" sz="2200"/>
            </a:pPr>
            <a:r>
              <a:t>The EJB Deployer</a:t>
            </a:r>
          </a:p>
          <a:p>
            <a:pPr lvl="3" indent="548640" defTabSz="330200">
              <a:spcBef>
                <a:spcPts val="900"/>
              </a:spcBef>
              <a:defRPr spc="-22" sz="2200"/>
            </a:pPr>
            <a:r>
              <a:t>The System Administrator</a:t>
            </a:r>
          </a:p>
          <a:p>
            <a:pPr lvl="3" indent="548640" defTabSz="330200">
              <a:spcBef>
                <a:spcPts val="900"/>
              </a:spcBef>
              <a:defRPr spc="-22" sz="2200"/>
            </a:pPr>
            <a:r>
              <a:t>The Container and Server Provider</a:t>
            </a:r>
          </a:p>
          <a:p>
            <a:pPr lvl="3" indent="548640" defTabSz="330200">
              <a:spcBef>
                <a:spcPts val="900"/>
              </a:spcBef>
              <a:defRPr spc="-22" sz="2200"/>
            </a:pPr>
            <a:r>
              <a:t>The Tool Vendors</a:t>
            </a:r>
          </a:p>
          <a:p>
            <a:pPr lvl="3" indent="548640" defTabSz="330200">
              <a:spcBef>
                <a:spcPts val="900"/>
              </a:spcBef>
              <a:defRPr spc="-22" sz="2200"/>
            </a:pPr>
            <a:r>
              <a:t>Summary of Roles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CORBA Interoperability…"/>
          <p:cNvSpPr txBox="1"/>
          <p:nvPr>
            <p:ph type="body" idx="1"/>
          </p:nvPr>
        </p:nvSpPr>
        <p:spPr>
          <a:prstGeom prst="rect">
            <a:avLst/>
          </a:prstGeom>
        </p:spPr>
        <p:txBody>
          <a:bodyPr/>
          <a:lstStyle/>
          <a:p>
            <a:pPr marL="0" indent="0" defTabSz="1536191">
              <a:spcBef>
                <a:spcPts val="1500"/>
              </a:spcBef>
              <a:buClrTx/>
              <a:buSzTx/>
              <a:buNone/>
              <a:defRPr sz="3024"/>
            </a:pPr>
            <a:r>
              <a:t>CORBA Interoperability</a:t>
            </a:r>
          </a:p>
          <a:p>
            <a:pPr lvl="1" marL="0" indent="288036" defTabSz="1536191">
              <a:spcBef>
                <a:spcPts val="1500"/>
              </a:spcBef>
              <a:buClrTx/>
              <a:buSzTx/>
              <a:buNone/>
              <a:defRPr sz="3024"/>
            </a:pPr>
            <a:r>
              <a:t>What Is CORBA?</a:t>
            </a:r>
          </a:p>
          <a:p>
            <a:pPr lvl="2" marL="0" indent="576072" defTabSz="1536191">
              <a:spcBef>
                <a:spcPts val="1500"/>
              </a:spcBef>
              <a:buClrTx/>
              <a:buSzTx/>
              <a:buNone/>
              <a:defRPr sz="3024"/>
            </a:pPr>
            <a:r>
              <a:t>CORBA as the Basis for EJB</a:t>
            </a:r>
          </a:p>
          <a:p>
            <a:pPr lvl="1" marL="0" indent="288036" defTabSz="1536191">
              <a:spcBef>
                <a:spcPts val="1500"/>
              </a:spcBef>
              <a:buClrTx/>
              <a:buSzTx/>
              <a:buNone/>
              <a:defRPr sz="3024"/>
            </a:pPr>
            <a:r>
              <a:t>Why Should I Care about CORBA?</a:t>
            </a:r>
          </a:p>
          <a:p>
            <a:pPr lvl="2" marL="0" indent="576072" defTabSz="1536191">
              <a:spcBef>
                <a:spcPts val="1500"/>
              </a:spcBef>
              <a:buClrTx/>
              <a:buSzTx/>
              <a:buNone/>
              <a:defRPr sz="3024"/>
            </a:pPr>
            <a:r>
              <a:t>Drawbacks of CORBA</a:t>
            </a:r>
          </a:p>
          <a:p>
            <a:pPr lvl="1" marL="0" indent="288036" defTabSz="1536191">
              <a:spcBef>
                <a:spcPts val="1500"/>
              </a:spcBef>
              <a:buClrTx/>
              <a:buSzTx/>
              <a:buNone/>
              <a:defRPr sz="3024"/>
            </a:pPr>
            <a:r>
              <a:t>Understanding How CORBA Works</a:t>
            </a:r>
          </a:p>
          <a:p>
            <a:pPr lvl="2" marL="0" indent="576072" defTabSz="1536191">
              <a:spcBef>
                <a:spcPts val="1500"/>
              </a:spcBef>
              <a:buClrTx/>
              <a:buSzTx/>
              <a:buNone/>
              <a:defRPr sz="3024"/>
            </a:pPr>
            <a:r>
              <a:t>Object Request Brokers</a:t>
            </a:r>
          </a:p>
          <a:p>
            <a:pPr lvl="1" marL="0" indent="288036" defTabSz="1536191">
              <a:spcBef>
                <a:spcPts val="1500"/>
              </a:spcBef>
              <a:buClrTx/>
              <a:buSzTx/>
              <a:buNone/>
              <a:defRPr sz="3024"/>
            </a:pPr>
            <a:r>
              <a:t>OMG’s Interface Definition Language</a:t>
            </a:r>
          </a:p>
          <a:p>
            <a:pPr lvl="2" marL="0" indent="576072" defTabSz="1536191">
              <a:spcBef>
                <a:spcPts val="1500"/>
              </a:spcBef>
              <a:buClrTx/>
              <a:buSzTx/>
              <a:buNone/>
              <a:defRPr sz="3024"/>
            </a:pPr>
            <a:r>
              <a:t>OMG IDL Maps to Concrete Languages</a:t>
            </a:r>
          </a:p>
          <a:p>
            <a:pPr lvl="2" marL="0" indent="576072" defTabSz="1536191">
              <a:spcBef>
                <a:spcPts val="1500"/>
              </a:spcBef>
              <a:buClrTx/>
              <a:buSzTx/>
              <a:buNone/>
              <a:defRPr sz="3024"/>
            </a:pPr>
            <a:r>
              <a:t>CORBA Static Invocations</a:t>
            </a:r>
          </a:p>
          <a:p>
            <a:pPr lvl="1" marL="0" indent="288036" defTabSz="1536191">
              <a:spcBef>
                <a:spcPts val="1500"/>
              </a:spcBef>
              <a:buClrTx/>
              <a:buSzTx/>
              <a:buNone/>
              <a:defRPr sz="3024"/>
            </a:pPr>
            <a:r>
              <a:t>CORBA’s Many Services</a:t>
            </a:r>
          </a:p>
          <a:p>
            <a:pPr lvl="1" marL="0" indent="288036" defTabSz="1536191">
              <a:spcBef>
                <a:spcPts val="1500"/>
              </a:spcBef>
              <a:buClrTx/>
              <a:buSzTx/>
              <a:buNone/>
              <a:defRPr sz="3024"/>
            </a:pPr>
            <a:r>
              <a:t>The Need for RMI-IIOP</a:t>
            </a:r>
          </a:p>
          <a:p>
            <a:pPr lvl="2" marL="0" indent="576072" defTabSz="1536191">
              <a:spcBef>
                <a:spcPts val="1500"/>
              </a:spcBef>
              <a:buClrTx/>
              <a:buSzTx/>
              <a:buNone/>
              <a:defRPr sz="3024"/>
            </a:pPr>
            <a:r>
              <a:t>The Need for RMI-CORBA Interoperability</a:t>
            </a:r>
          </a:p>
          <a:p>
            <a:pPr lvl="2" marL="0" indent="576072" defTabSz="1536191">
              <a:spcBef>
                <a:spcPts val="1500"/>
              </a:spcBef>
              <a:buClrTx/>
              <a:buSzTx/>
              <a:buNone/>
              <a:defRPr sz="3024"/>
            </a:pPr>
            <a:r>
              <a:t>Combining RMI with CORBA</a:t>
            </a:r>
          </a:p>
          <a:p>
            <a:pPr lvl="1" marL="0" indent="288036" defTabSz="1536191">
              <a:spcBef>
                <a:spcPts val="1500"/>
              </a:spcBef>
              <a:buClrTx/>
              <a:buSzTx/>
              <a:buNone/>
              <a:defRPr sz="3024"/>
            </a:pPr>
            <a:r>
              <a:t>Steps to Take for RMI and CORBA to Work Together: An Overview</a:t>
            </a:r>
          </a:p>
          <a:p>
            <a:pPr lvl="2" marL="0" indent="576072" defTabSz="1536191">
              <a:spcBef>
                <a:spcPts val="1500"/>
              </a:spcBef>
              <a:buClrTx/>
              <a:buSzTx/>
              <a:buNone/>
              <a:defRPr sz="3024"/>
            </a:pPr>
            <a:r>
              <a:t>RMI-IIOP Client with a CORBA Object Implementation</a:t>
            </a:r>
          </a:p>
          <a:p>
            <a:pPr lvl="2" marL="0" indent="576072" defTabSz="1536191">
              <a:spcBef>
                <a:spcPts val="1500"/>
              </a:spcBef>
              <a:buClrTx/>
              <a:buSzTx/>
              <a:buNone/>
              <a:defRPr sz="3024"/>
            </a:pPr>
            <a:r>
              <a:t>CORBA Client with an RMI-IIOP Object Implementation</a:t>
            </a:r>
          </a:p>
          <a:p>
            <a:pPr lvl="2" marL="0" indent="576072" defTabSz="1536191">
              <a:spcBef>
                <a:spcPts val="1500"/>
              </a:spcBef>
              <a:buClrTx/>
              <a:buSzTx/>
              <a:buNone/>
              <a:defRPr sz="3024"/>
            </a:pPr>
            <a:r>
              <a:t>Bootstrapping with RMI-IIOP and CORBA</a:t>
            </a:r>
          </a:p>
          <a:p>
            <a:pPr lvl="1" marL="0" indent="288036" defTabSz="1536191">
              <a:spcBef>
                <a:spcPts val="1500"/>
              </a:spcBef>
              <a:buClrTx/>
              <a:buSzTx/>
              <a:buNone/>
              <a:defRPr sz="3024"/>
            </a:pPr>
            <a:r>
              <a:t>The Big Picture: CORBA and EJB Together</a:t>
            </a:r>
          </a:p>
          <a:p>
            <a:pPr lvl="2" marL="0" indent="576072" defTabSz="1536191">
              <a:spcBef>
                <a:spcPts val="1500"/>
              </a:spcBef>
              <a:buClrTx/>
              <a:buSzTx/>
              <a:buNone/>
              <a:defRPr sz="3024"/>
            </a:pPr>
            <a:r>
              <a:t>Sample Code</a:t>
            </a:r>
          </a:p>
          <a:p>
            <a:pPr lvl="1" marL="0" indent="288036" defTabSz="1536191">
              <a:spcBef>
                <a:spcPts val="1500"/>
              </a:spcBef>
              <a:buClrTx/>
              <a:buSzTx/>
              <a:buNone/>
              <a:defRPr sz="3024"/>
            </a:pPr>
            <a:r>
              <a:t>Summary</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Deployment Descriptor Reference…"/>
          <p:cNvSpPr txBox="1"/>
          <p:nvPr>
            <p:ph type="body" idx="1"/>
          </p:nvPr>
        </p:nvSpPr>
        <p:spPr>
          <a:xfrm>
            <a:off x="1270000" y="1013883"/>
            <a:ext cx="21844000" cy="11688234"/>
          </a:xfrm>
          <a:prstGeom prst="rect">
            <a:avLst/>
          </a:prstGeom>
        </p:spPr>
        <p:txBody>
          <a:bodyPr/>
          <a:lstStyle/>
          <a:p>
            <a:pPr marL="0" indent="0" defTabSz="1267967">
              <a:spcBef>
                <a:spcPts val="1200"/>
              </a:spcBef>
              <a:buClrTx/>
              <a:buSzTx/>
              <a:buNone/>
              <a:defRPr sz="2496"/>
            </a:pPr>
            <a:r>
              <a:t>Deployment Descriptor Reference</a:t>
            </a:r>
          </a:p>
          <a:p>
            <a:pPr lvl="1" marL="0" indent="237743" defTabSz="1267967">
              <a:spcBef>
                <a:spcPts val="1200"/>
              </a:spcBef>
              <a:buClrTx/>
              <a:buSzTx/>
              <a:buNone/>
              <a:defRPr sz="2496"/>
            </a:pPr>
            <a:r>
              <a:t>How to Read a DTD</a:t>
            </a:r>
          </a:p>
          <a:p>
            <a:pPr lvl="1" marL="0" indent="237743" defTabSz="1267967">
              <a:spcBef>
                <a:spcPts val="1200"/>
              </a:spcBef>
              <a:buClrTx/>
              <a:buSzTx/>
              <a:buNone/>
              <a:defRPr sz="2496"/>
            </a:pPr>
            <a:r>
              <a:t>The Header and Root Element</a:t>
            </a:r>
          </a:p>
          <a:p>
            <a:pPr lvl="1" marL="0" indent="237743" defTabSz="1267967">
              <a:spcBef>
                <a:spcPts val="1200"/>
              </a:spcBef>
              <a:buClrTx/>
              <a:buSzTx/>
              <a:buNone/>
              <a:defRPr sz="2496"/>
            </a:pPr>
            <a:r>
              <a:t>Defining Session Beans</a:t>
            </a:r>
          </a:p>
          <a:p>
            <a:pPr lvl="2" marL="0" indent="475487" defTabSz="1267967">
              <a:spcBef>
                <a:spcPts val="1200"/>
              </a:spcBef>
              <a:buClrTx/>
              <a:buSzTx/>
              <a:buNone/>
              <a:defRPr sz="2496"/>
            </a:pPr>
            <a:r>
              <a:t>&lt;session&gt;</a:t>
            </a:r>
          </a:p>
          <a:p>
            <a:pPr lvl="1" marL="0" indent="237743" defTabSz="1267967">
              <a:spcBef>
                <a:spcPts val="1200"/>
              </a:spcBef>
              <a:buClrTx/>
              <a:buSzTx/>
              <a:buNone/>
              <a:defRPr sz="2496"/>
            </a:pPr>
            <a:r>
              <a:t>Defining Entity Beans</a:t>
            </a:r>
          </a:p>
          <a:p>
            <a:pPr lvl="2" marL="0" indent="475487" defTabSz="1267967">
              <a:spcBef>
                <a:spcPts val="1200"/>
              </a:spcBef>
              <a:buClrTx/>
              <a:buSzTx/>
              <a:buNone/>
              <a:defRPr sz="2496"/>
            </a:pPr>
            <a:r>
              <a:t>&lt;entity&gt;</a:t>
            </a:r>
          </a:p>
          <a:p>
            <a:pPr lvl="2" marL="0" indent="475487" defTabSz="1267967">
              <a:spcBef>
                <a:spcPts val="1200"/>
              </a:spcBef>
              <a:buClrTx/>
              <a:buSzTx/>
              <a:buNone/>
              <a:defRPr sz="2496"/>
            </a:pPr>
            <a:r>
              <a:t>&lt;cmp-field&gt;</a:t>
            </a:r>
          </a:p>
          <a:p>
            <a:pPr lvl="2" marL="0" indent="475487" defTabSz="1267967">
              <a:spcBef>
                <a:spcPts val="1200"/>
              </a:spcBef>
              <a:buClrTx/>
              <a:buSzTx/>
              <a:buNone/>
              <a:defRPr sz="2496"/>
            </a:pPr>
            <a:r>
              <a:t>&lt;query&gt;</a:t>
            </a:r>
          </a:p>
          <a:p>
            <a:pPr lvl="2" marL="0" indent="475487" defTabSz="1267967">
              <a:spcBef>
                <a:spcPts val="1200"/>
              </a:spcBef>
              <a:buClrTx/>
              <a:buSzTx/>
              <a:buNone/>
              <a:defRPr sz="2496"/>
            </a:pPr>
            <a:r>
              <a:t>&lt;query-method&gt;</a:t>
            </a:r>
          </a:p>
          <a:p>
            <a:pPr lvl="2" marL="0" indent="475487" defTabSz="1267967">
              <a:spcBef>
                <a:spcPts val="1200"/>
              </a:spcBef>
              <a:buClrTx/>
              <a:buSzTx/>
              <a:buNone/>
              <a:defRPr sz="2496"/>
            </a:pPr>
            <a:r>
              <a:t>&lt;method-params&gt;</a:t>
            </a:r>
          </a:p>
          <a:p>
            <a:pPr lvl="1" marL="0" indent="237743" defTabSz="1267967">
              <a:spcBef>
                <a:spcPts val="1200"/>
              </a:spcBef>
              <a:buClrTx/>
              <a:buSzTx/>
              <a:buNone/>
              <a:defRPr sz="2496"/>
            </a:pPr>
            <a:r>
              <a:t>Defining Message-Driven Beans</a:t>
            </a:r>
          </a:p>
          <a:p>
            <a:pPr lvl="2" marL="0" indent="475487" defTabSz="1267967">
              <a:spcBef>
                <a:spcPts val="1200"/>
              </a:spcBef>
              <a:buClrTx/>
              <a:buSzTx/>
              <a:buNone/>
              <a:defRPr sz="2496"/>
            </a:pPr>
            <a:r>
              <a:t>&lt;message-driven&gt;</a:t>
            </a:r>
          </a:p>
          <a:p>
            <a:pPr lvl="2" marL="0" indent="475487" defTabSz="1267967">
              <a:spcBef>
                <a:spcPts val="1200"/>
              </a:spcBef>
              <a:buClrTx/>
              <a:buSzTx/>
              <a:buNone/>
              <a:defRPr sz="2496"/>
            </a:pPr>
            <a:r>
              <a:t>&lt;message-driven-destination&gt;</a:t>
            </a:r>
          </a:p>
          <a:p>
            <a:pPr lvl="1" marL="0" indent="237743" defTabSz="1267967">
              <a:spcBef>
                <a:spcPts val="1200"/>
              </a:spcBef>
              <a:buClrTx/>
              <a:buSzTx/>
              <a:buNone/>
              <a:defRPr sz="2496"/>
            </a:pPr>
            <a:r>
              <a:t>Defining Environment Properties</a:t>
            </a:r>
          </a:p>
          <a:p>
            <a:pPr lvl="2" marL="0" indent="475487" defTabSz="1267967">
              <a:spcBef>
                <a:spcPts val="1200"/>
              </a:spcBef>
              <a:buClrTx/>
              <a:buSzTx/>
              <a:buNone/>
              <a:defRPr sz="2496"/>
            </a:pPr>
            <a:r>
              <a:t>&lt;env-entry&gt;</a:t>
            </a:r>
          </a:p>
          <a:p>
            <a:pPr lvl="1" marL="0" indent="237743" defTabSz="1267967">
              <a:spcBef>
                <a:spcPts val="1200"/>
              </a:spcBef>
              <a:buClrTx/>
              <a:buSzTx/>
              <a:buNone/>
              <a:defRPr sz="2496"/>
            </a:pPr>
            <a:r>
              <a:t>Defining EJB References</a:t>
            </a:r>
          </a:p>
          <a:p>
            <a:pPr lvl="2" marL="0" indent="475487" defTabSz="1267967">
              <a:spcBef>
                <a:spcPts val="1200"/>
              </a:spcBef>
              <a:buClrTx/>
              <a:buSzTx/>
              <a:buNone/>
              <a:defRPr sz="2496"/>
            </a:pPr>
            <a:r>
              <a:t>&lt;ejb-ref&gt;</a:t>
            </a:r>
          </a:p>
          <a:p>
            <a:pPr lvl="2" marL="0" indent="475487" defTabSz="1267967">
              <a:spcBef>
                <a:spcPts val="1200"/>
              </a:spcBef>
              <a:buClrTx/>
              <a:buSzTx/>
              <a:buNone/>
              <a:defRPr sz="2496"/>
            </a:pPr>
            <a:r>
              <a:t>&lt;ejb-local-ref&gt;</a:t>
            </a:r>
          </a:p>
          <a:p>
            <a:pPr lvl="1" marL="0" indent="237743" defTabSz="1267967">
              <a:spcBef>
                <a:spcPts val="1200"/>
              </a:spcBef>
              <a:buClrTx/>
              <a:buSzTx/>
              <a:buNone/>
              <a:defRPr sz="2496"/>
            </a:pPr>
            <a:r>
              <a:t>Defining Security</a:t>
            </a:r>
          </a:p>
          <a:p>
            <a:pPr lvl="2" marL="0" indent="475487" defTabSz="1267967">
              <a:spcBef>
                <a:spcPts val="1200"/>
              </a:spcBef>
              <a:buClrTx/>
              <a:buSzTx/>
              <a:buNone/>
              <a:defRPr sz="2496"/>
            </a:pPr>
            <a:r>
              <a:t>&lt;security-role-ref&gt;</a:t>
            </a:r>
          </a:p>
          <a:p>
            <a:pPr lvl="2" marL="0" indent="475487" defTabSz="1267967">
              <a:spcBef>
                <a:spcPts val="1200"/>
              </a:spcBef>
              <a:buClrTx/>
              <a:buSzTx/>
              <a:buNone/>
              <a:defRPr sz="2496"/>
            </a:pPr>
            <a:r>
              <a:t>&lt;security-identity&gt;</a:t>
            </a:r>
          </a:p>
          <a:p>
            <a:pPr lvl="2" marL="0" indent="475487" defTabSz="1267967">
              <a:spcBef>
                <a:spcPts val="1200"/>
              </a:spcBef>
              <a:buClrTx/>
              <a:buSzTx/>
              <a:buNone/>
              <a:defRPr sz="2496"/>
            </a:pPr>
            <a:r>
              <a:t>&lt;run-as&gt;</a:t>
            </a:r>
          </a:p>
          <a:p>
            <a:pPr lvl="1" marL="0" indent="237743" defTabSz="1267967">
              <a:spcBef>
                <a:spcPts val="1200"/>
              </a:spcBef>
              <a:buClrTx/>
              <a:buSzTx/>
              <a:buNone/>
              <a:defRPr sz="2496"/>
            </a:pPr>
            <a:r>
              <a:t>Defining Resource Factories</a:t>
            </a:r>
          </a:p>
          <a:p>
            <a:pPr lvl="2" marL="0" indent="475487" defTabSz="1267967">
              <a:spcBef>
                <a:spcPts val="1200"/>
              </a:spcBef>
              <a:buClrTx/>
              <a:buSzTx/>
              <a:buNone/>
              <a:defRPr sz="2496"/>
            </a:pPr>
            <a:r>
              <a:t>&lt;resource-ref&gt;</a:t>
            </a:r>
          </a:p>
          <a:p>
            <a:pPr lvl="2" marL="0" indent="475487" defTabSz="1267967">
              <a:spcBef>
                <a:spcPts val="1200"/>
              </a:spcBef>
              <a:buClrTx/>
              <a:buSzTx/>
              <a:buNone/>
              <a:defRPr sz="2496"/>
            </a:pPr>
            <a:r>
              <a:t>&lt;resource-env-ref&gt;</a:t>
            </a:r>
          </a:p>
          <a:p>
            <a:pPr lvl="1" marL="0" indent="237743" defTabSz="1267967">
              <a:spcBef>
                <a:spcPts val="1200"/>
              </a:spcBef>
              <a:buClrTx/>
              <a:buSzTx/>
              <a:buNone/>
              <a:defRPr sz="2496"/>
            </a:pPr>
            <a:r>
              <a:t>Defining Relationships</a:t>
            </a:r>
          </a:p>
          <a:p>
            <a:pPr lvl="2" marL="0" indent="475487" defTabSz="1267967">
              <a:spcBef>
                <a:spcPts val="1200"/>
              </a:spcBef>
              <a:buClrTx/>
              <a:buSzTx/>
              <a:buNone/>
              <a:defRPr sz="2496"/>
            </a:pPr>
            <a:r>
              <a:t>&lt;relationships&gt;</a:t>
            </a:r>
          </a:p>
          <a:p>
            <a:pPr lvl="2" marL="0" indent="475487" defTabSz="1267967">
              <a:spcBef>
                <a:spcPts val="1200"/>
              </a:spcBef>
              <a:buClrTx/>
              <a:buSzTx/>
              <a:buNone/>
              <a:defRPr sz="2496"/>
            </a:pPr>
            <a:r>
              <a:t>&lt;ejb-relation&gt;</a:t>
            </a:r>
          </a:p>
          <a:p>
            <a:pPr lvl="2" marL="0" indent="475487" defTabSz="1267967">
              <a:spcBef>
                <a:spcPts val="1200"/>
              </a:spcBef>
              <a:buClrTx/>
              <a:buSzTx/>
              <a:buNone/>
              <a:defRPr sz="2496"/>
            </a:pPr>
            <a:r>
              <a:t>&lt;ejb-relationship-role&gt;</a:t>
            </a:r>
          </a:p>
          <a:p>
            <a:pPr lvl="2" marL="0" indent="475487" defTabSz="1267967">
              <a:spcBef>
                <a:spcPts val="1200"/>
              </a:spcBef>
              <a:buClrTx/>
              <a:buSzTx/>
              <a:buNone/>
              <a:defRPr sz="2496"/>
            </a:pPr>
            <a:r>
              <a:t>&lt;relationship-role-source&gt;</a:t>
            </a:r>
          </a:p>
          <a:p>
            <a:pPr lvl="2" marL="0" indent="475487" defTabSz="1267967">
              <a:spcBef>
                <a:spcPts val="1200"/>
              </a:spcBef>
              <a:buClrTx/>
              <a:buSzTx/>
              <a:buNone/>
              <a:defRPr sz="2496"/>
            </a:pPr>
            <a:r>
              <a:t>&lt;cmr-field&gt;</a:t>
            </a:r>
          </a:p>
          <a:p>
            <a:pPr lvl="1" marL="0" indent="237743" defTabSz="1267967">
              <a:spcBef>
                <a:spcPts val="1200"/>
              </a:spcBef>
              <a:buClrTx/>
              <a:buSzTx/>
              <a:buNone/>
              <a:defRPr sz="2496"/>
            </a:pPr>
            <a:r>
              <a:t>Defining the Assembly Descriptor</a:t>
            </a:r>
          </a:p>
          <a:p>
            <a:pPr lvl="2" marL="0" indent="475487" defTabSz="1267967">
              <a:spcBef>
                <a:spcPts val="1200"/>
              </a:spcBef>
              <a:buClrTx/>
              <a:buSzTx/>
              <a:buNone/>
              <a:defRPr sz="2496"/>
            </a:pPr>
            <a:r>
              <a:t>&lt;assembly-descriptor&gt;</a:t>
            </a:r>
          </a:p>
          <a:p>
            <a:pPr lvl="2" marL="0" indent="475487" defTabSz="1267967">
              <a:spcBef>
                <a:spcPts val="1200"/>
              </a:spcBef>
              <a:buClrTx/>
              <a:buSzTx/>
              <a:buNone/>
              <a:defRPr sz="2496"/>
            </a:pPr>
            <a:r>
              <a:t>&lt;security-role&gt;</a:t>
            </a:r>
          </a:p>
          <a:p>
            <a:pPr lvl="2" marL="0" indent="475487" defTabSz="1267967">
              <a:spcBef>
                <a:spcPts val="1200"/>
              </a:spcBef>
              <a:buClrTx/>
              <a:buSzTx/>
              <a:buNone/>
              <a:defRPr sz="2496"/>
            </a:pPr>
            <a:r>
              <a:t>&lt;method-permission&gt;</a:t>
            </a:r>
          </a:p>
          <a:p>
            <a:pPr lvl="2" marL="0" indent="475487" defTabSz="1267967">
              <a:spcBef>
                <a:spcPts val="1200"/>
              </a:spcBef>
              <a:buClrTx/>
              <a:buSzTx/>
              <a:buNone/>
              <a:defRPr sz="2496"/>
            </a:pPr>
            <a:r>
              <a:t>&lt;container-transaction&gt;</a:t>
            </a:r>
          </a:p>
          <a:p>
            <a:pPr lvl="2" marL="0" indent="475487" defTabSz="1267967">
              <a:spcBef>
                <a:spcPts val="1200"/>
              </a:spcBef>
              <a:buClrTx/>
              <a:buSzTx/>
              <a:buNone/>
              <a:defRPr sz="2496"/>
            </a:pPr>
            <a:r>
              <a:t>&lt;exclude-list&gt;</a:t>
            </a:r>
          </a:p>
          <a:p>
            <a:pPr lvl="2" marL="0" indent="475487" defTabSz="1267967">
              <a:spcBef>
                <a:spcPts val="1200"/>
              </a:spcBef>
              <a:buClrTx/>
              <a:buSzTx/>
              <a:buNone/>
              <a:defRPr sz="2496"/>
            </a:pPr>
            <a:r>
              <a:t>&lt;method&gt;</a:t>
            </a:r>
          </a:p>
          <a:p>
            <a:pPr lvl="2" marL="0" indent="475487" defTabSz="1267967">
              <a:spcBef>
                <a:spcPts val="1200"/>
              </a:spcBef>
              <a:buClrTx/>
              <a:buSzTx/>
              <a:buNone/>
              <a:defRPr sz="2496"/>
            </a:pPr>
            <a:r>
              <a:t>&lt;method-params&gt;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The EJB Query Language (EJB-QL)…"/>
          <p:cNvSpPr txBox="1"/>
          <p:nvPr>
            <p:ph type="body" idx="1"/>
          </p:nvPr>
        </p:nvSpPr>
        <p:spPr>
          <a:xfrm>
            <a:off x="1270000" y="1013883"/>
            <a:ext cx="21844000" cy="11688234"/>
          </a:xfrm>
          <a:prstGeom prst="rect">
            <a:avLst/>
          </a:prstGeom>
        </p:spPr>
        <p:txBody>
          <a:bodyPr/>
          <a:lstStyle/>
          <a:p>
            <a:pPr marL="0" indent="0">
              <a:buClrTx/>
              <a:buSzTx/>
              <a:buNone/>
              <a:defRPr sz="4600"/>
            </a:pPr>
            <a:r>
              <a:t>The EJB Query Language (EJB-QL)</a:t>
            </a:r>
          </a:p>
          <a:p>
            <a:pPr lvl="1" marL="0" indent="457200">
              <a:buClrTx/>
              <a:buSzTx/>
              <a:buNone/>
              <a:defRPr sz="4600"/>
            </a:pPr>
            <a:r>
              <a:t>Overview</a:t>
            </a:r>
          </a:p>
          <a:p>
            <a:pPr lvl="2" marL="0" indent="914400">
              <a:buClrTx/>
              <a:buSzTx/>
              <a:buNone/>
              <a:defRPr sz="4600"/>
            </a:pPr>
            <a:r>
              <a:t>A Simple Example</a:t>
            </a:r>
          </a:p>
          <a:p>
            <a:pPr lvl="2" marL="0" indent="914400">
              <a:buClrTx/>
              <a:buSzTx/>
              <a:buNone/>
              <a:defRPr sz="4600"/>
            </a:pPr>
            <a:r>
              <a:t>The Power of Relationships</a:t>
            </a:r>
          </a:p>
          <a:p>
            <a:pPr lvl="1" marL="0" indent="457200">
              <a:buClrTx/>
              <a:buSzTx/>
              <a:buNone/>
              <a:defRPr sz="4600"/>
            </a:pPr>
            <a:r>
              <a:t>EJB-QL Syntax</a:t>
            </a:r>
          </a:p>
          <a:p>
            <a:pPr lvl="2" marL="0" indent="914400">
              <a:buClrTx/>
              <a:buSzTx/>
              <a:buNone/>
              <a:defRPr sz="4600"/>
            </a:pPr>
            <a:r>
              <a:t>The FROM Clause</a:t>
            </a:r>
          </a:p>
          <a:p>
            <a:pPr lvl="2" marL="0" indent="914400">
              <a:buClrTx/>
              <a:buSzTx/>
              <a:buNone/>
              <a:defRPr sz="4600"/>
            </a:pPr>
            <a:r>
              <a:t>The WHERE Clause</a:t>
            </a:r>
          </a:p>
          <a:p>
            <a:pPr lvl="2" marL="0" indent="914400">
              <a:buClrTx/>
              <a:buSzTx/>
              <a:buNone/>
              <a:defRPr sz="4600"/>
            </a:pPr>
            <a:r>
              <a:t>The SELECT Clause</a:t>
            </a:r>
          </a:p>
          <a:p>
            <a:pPr lvl="2" marL="0" indent="914400">
              <a:buClrTx/>
              <a:buSzTx/>
              <a:buNone/>
              <a:defRPr sz="4600"/>
            </a:pPr>
            <a:r>
              <a:t>Truth Tables</a:t>
            </a:r>
          </a:p>
          <a:p>
            <a:pPr lvl="1" marL="0" indent="457200">
              <a:buClrTx/>
              <a:buSzTx/>
              <a:buNone/>
              <a:defRPr sz="4600"/>
            </a:pPr>
            <a:r>
              <a:t>Final Note</a:t>
            </a:r>
          </a:p>
          <a:p>
            <a:pPr lvl="1" marL="0" indent="457200">
              <a:buClrTx/>
              <a:buSzTx/>
              <a:buNone/>
              <a:defRPr sz="4600"/>
            </a:pPr>
            <a:r>
              <a:t>Summary</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EJB Quick Reference Guide…"/>
          <p:cNvSpPr txBox="1"/>
          <p:nvPr>
            <p:ph type="body" idx="1"/>
          </p:nvPr>
        </p:nvSpPr>
        <p:spPr>
          <a:xfrm>
            <a:off x="1270000" y="1013883"/>
            <a:ext cx="21844000" cy="11688234"/>
          </a:xfrm>
          <a:prstGeom prst="rect">
            <a:avLst/>
          </a:prstGeom>
        </p:spPr>
        <p:txBody>
          <a:bodyPr/>
          <a:lstStyle/>
          <a:p>
            <a:pPr marL="0" indent="0" defTabSz="2023872">
              <a:spcBef>
                <a:spcPts val="1900"/>
              </a:spcBef>
              <a:buClrTx/>
              <a:buSzTx/>
              <a:buNone/>
              <a:defRPr sz="3818"/>
            </a:pPr>
            <a:r>
              <a:t>EJB Quick Reference Guide</a:t>
            </a:r>
          </a:p>
          <a:p>
            <a:pPr lvl="1" marL="0" indent="379475" defTabSz="2023872">
              <a:spcBef>
                <a:spcPts val="1900"/>
              </a:spcBef>
              <a:buClrTx/>
              <a:buSzTx/>
              <a:buNone/>
              <a:defRPr sz="3818"/>
            </a:pPr>
            <a:r>
              <a:t>Session Bean Diagrams</a:t>
            </a:r>
          </a:p>
          <a:p>
            <a:pPr lvl="2" marL="0" indent="758951" defTabSz="2023872">
              <a:spcBef>
                <a:spcPts val="1900"/>
              </a:spcBef>
              <a:buClrTx/>
              <a:buSzTx/>
              <a:buNone/>
              <a:defRPr sz="3818"/>
            </a:pPr>
            <a:r>
              <a:t>Stateless Session Bean Diagrams</a:t>
            </a:r>
          </a:p>
          <a:p>
            <a:pPr lvl="2" marL="0" indent="758951" defTabSz="2023872">
              <a:spcBef>
                <a:spcPts val="1900"/>
              </a:spcBef>
              <a:buClrTx/>
              <a:buSzTx/>
              <a:buNone/>
              <a:defRPr sz="3818"/>
            </a:pPr>
            <a:r>
              <a:t>Stateful Session Bean Diagrams</a:t>
            </a:r>
          </a:p>
          <a:p>
            <a:pPr lvl="1" marL="0" indent="379475" defTabSz="2023872">
              <a:spcBef>
                <a:spcPts val="1900"/>
              </a:spcBef>
              <a:buClrTx/>
              <a:buSzTx/>
              <a:buNone/>
              <a:defRPr sz="3818"/>
            </a:pPr>
            <a:r>
              <a:t>Entity Bean Diagrams</a:t>
            </a:r>
          </a:p>
          <a:p>
            <a:pPr lvl="1" marL="0" indent="379475" defTabSz="2023872">
              <a:spcBef>
                <a:spcPts val="1900"/>
              </a:spcBef>
              <a:buClrTx/>
              <a:buSzTx/>
              <a:buNone/>
              <a:defRPr sz="3818"/>
            </a:pPr>
            <a:r>
              <a:t>Message-Driven Bean Diagrams</a:t>
            </a:r>
          </a:p>
          <a:p>
            <a:pPr lvl="1" marL="0" indent="379475" defTabSz="2023872">
              <a:spcBef>
                <a:spcPts val="1900"/>
              </a:spcBef>
              <a:buClrTx/>
              <a:buSzTx/>
              <a:buNone/>
              <a:defRPr sz="3818"/>
            </a:pPr>
            <a:r>
              <a:t>EJB API Reference</a:t>
            </a:r>
          </a:p>
          <a:p>
            <a:pPr lvl="2" marL="0" indent="758951" defTabSz="2023872">
              <a:spcBef>
                <a:spcPts val="1900"/>
              </a:spcBef>
              <a:buClrTx/>
              <a:buSzTx/>
              <a:buNone/>
              <a:defRPr sz="3818"/>
            </a:pPr>
            <a:r>
              <a:t>EJBContext</a:t>
            </a:r>
          </a:p>
          <a:p>
            <a:pPr lvl="2" marL="0" indent="758951" defTabSz="2023872">
              <a:spcBef>
                <a:spcPts val="1900"/>
              </a:spcBef>
              <a:buClrTx/>
              <a:buSzTx/>
              <a:buNone/>
              <a:defRPr sz="3818"/>
            </a:pPr>
            <a:r>
              <a:t>EJBHome</a:t>
            </a:r>
          </a:p>
          <a:p>
            <a:pPr lvl="2" marL="0" indent="758951" defTabSz="2023872">
              <a:spcBef>
                <a:spcPts val="1900"/>
              </a:spcBef>
              <a:buClrTx/>
              <a:buSzTx/>
              <a:buNone/>
              <a:defRPr sz="3818"/>
            </a:pPr>
            <a:r>
              <a:t>EJBLocalHome</a:t>
            </a:r>
          </a:p>
          <a:p>
            <a:pPr lvl="2" marL="0" indent="758951" defTabSz="2023872">
              <a:spcBef>
                <a:spcPts val="1900"/>
              </a:spcBef>
              <a:buClrTx/>
              <a:buSzTx/>
              <a:buNone/>
              <a:defRPr sz="3818"/>
            </a:pPr>
            <a:r>
              <a:t>EJBLocalObject</a:t>
            </a:r>
          </a:p>
          <a:p>
            <a:pPr lvl="2" marL="0" indent="758951" defTabSz="2023872">
              <a:spcBef>
                <a:spcPts val="1900"/>
              </a:spcBef>
              <a:buClrTx/>
              <a:buSzTx/>
              <a:buNone/>
              <a:defRPr sz="3818"/>
            </a:pPr>
            <a:r>
              <a:t>EJBMetaData</a:t>
            </a:r>
          </a:p>
          <a:p>
            <a:pPr lvl="2" marL="0" indent="758951" defTabSz="2023872">
              <a:spcBef>
                <a:spcPts val="1900"/>
              </a:spcBef>
              <a:buClrTx/>
              <a:buSzTx/>
              <a:buNone/>
              <a:defRPr sz="3818"/>
            </a:pPr>
            <a:r>
              <a:t>EJBObject</a:t>
            </a:r>
          </a:p>
          <a:p>
            <a:pPr lvl="2" marL="0" indent="758951" defTabSz="2023872">
              <a:spcBef>
                <a:spcPts val="1900"/>
              </a:spcBef>
              <a:buClrTx/>
              <a:buSzTx/>
              <a:buNone/>
              <a:defRPr sz="3818"/>
            </a:pPr>
            <a:r>
              <a:t>EnterpriseBean</a:t>
            </a:r>
          </a:p>
          <a:p>
            <a:pPr lvl="2" marL="0" indent="758951" defTabSz="2023872">
              <a:spcBef>
                <a:spcPts val="1900"/>
              </a:spcBef>
              <a:buClrTx/>
              <a:buSzTx/>
              <a:buNone/>
              <a:defRPr sz="3818"/>
            </a:pPr>
            <a:r>
              <a:t>EntityBean</a:t>
            </a:r>
          </a:p>
          <a:p>
            <a:pPr lvl="2" marL="0" indent="758951" defTabSz="2023872">
              <a:spcBef>
                <a:spcPts val="1900"/>
              </a:spcBef>
              <a:buClrTx/>
              <a:buSzTx/>
              <a:buNone/>
              <a:defRPr sz="3818"/>
            </a:pPr>
            <a:r>
              <a:t>EntityContext</a:t>
            </a:r>
          </a:p>
          <a:p>
            <a:pPr lvl="2" marL="0" indent="758951" defTabSz="2023872">
              <a:spcBef>
                <a:spcPts val="1900"/>
              </a:spcBef>
              <a:buClrTx/>
              <a:buSzTx/>
              <a:buNone/>
              <a:defRPr sz="3818"/>
            </a:pPr>
            <a:r>
              <a:t>Handle</a:t>
            </a:r>
          </a:p>
          <a:p>
            <a:pPr lvl="2" marL="0" indent="758951" defTabSz="2023872">
              <a:spcBef>
                <a:spcPts val="1900"/>
              </a:spcBef>
              <a:buClrTx/>
              <a:buSzTx/>
              <a:buNone/>
              <a:defRPr sz="3818"/>
            </a:pPr>
            <a:r>
              <a:t>HomeHandle</a:t>
            </a:r>
          </a:p>
          <a:p>
            <a:pPr lvl="2" marL="0" indent="758951" defTabSz="2023872">
              <a:spcBef>
                <a:spcPts val="1900"/>
              </a:spcBef>
              <a:buClrTx/>
              <a:buSzTx/>
              <a:buNone/>
              <a:defRPr sz="3818"/>
            </a:pPr>
            <a:r>
              <a:t>MessageDrivenBean</a:t>
            </a:r>
          </a:p>
          <a:p>
            <a:pPr lvl="2" marL="0" indent="758951" defTabSz="2023872">
              <a:spcBef>
                <a:spcPts val="1900"/>
              </a:spcBef>
              <a:buClrTx/>
              <a:buSzTx/>
              <a:buNone/>
              <a:defRPr sz="3818"/>
            </a:pPr>
            <a:r>
              <a:t>MessageDrivenContext</a:t>
            </a:r>
          </a:p>
          <a:p>
            <a:pPr lvl="2" marL="0" indent="758951" defTabSz="2023872">
              <a:spcBef>
                <a:spcPts val="1900"/>
              </a:spcBef>
              <a:buClrTx/>
              <a:buSzTx/>
              <a:buNone/>
              <a:defRPr sz="3818"/>
            </a:pPr>
            <a:r>
              <a:t>SessionBean</a:t>
            </a:r>
          </a:p>
          <a:p>
            <a:pPr lvl="2" marL="0" indent="758951" defTabSz="2023872">
              <a:spcBef>
                <a:spcPts val="1900"/>
              </a:spcBef>
              <a:buClrTx/>
              <a:buSzTx/>
              <a:buNone/>
              <a:defRPr sz="3818"/>
            </a:pPr>
            <a:r>
              <a:t>SessionContext</a:t>
            </a:r>
          </a:p>
          <a:p>
            <a:pPr lvl="2" marL="0" indent="758951" defTabSz="2023872">
              <a:spcBef>
                <a:spcPts val="1900"/>
              </a:spcBef>
              <a:buClrTx/>
              <a:buSzTx/>
              <a:buNone/>
              <a:defRPr sz="3818"/>
            </a:pPr>
            <a:r>
              <a:t>SessionSynchronization</a:t>
            </a:r>
          </a:p>
          <a:p>
            <a:pPr lvl="1" marL="0" indent="379475" defTabSz="2023872">
              <a:spcBef>
                <a:spcPts val="1900"/>
              </a:spcBef>
              <a:buClrTx/>
              <a:buSzTx/>
              <a:buNone/>
              <a:defRPr sz="3818"/>
            </a:pPr>
            <a:r>
              <a:t>Exception Reference</a:t>
            </a:r>
          </a:p>
          <a:p>
            <a:pPr lvl="1" marL="0" indent="379475" defTabSz="2023872">
              <a:spcBef>
                <a:spcPts val="1900"/>
              </a:spcBef>
              <a:buClrTx/>
              <a:buSzTx/>
              <a:buNone/>
              <a:defRPr sz="3818"/>
            </a:pPr>
            <a:r>
              <a:t>Transaction Reference</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From Here"/>
          <p:cNvSpPr txBox="1"/>
          <p:nvPr>
            <p:ph type="title"/>
          </p:nvPr>
        </p:nvSpPr>
        <p:spPr>
          <a:prstGeom prst="rect">
            <a:avLst/>
          </a:prstGeom>
        </p:spPr>
        <p:txBody>
          <a:bodyPr/>
          <a:lstStyle/>
          <a:p>
            <a:pPr/>
            <a:r>
              <a:t>From Here</a:t>
            </a:r>
          </a:p>
        </p:txBody>
      </p:sp>
      <p:sp>
        <p:nvSpPr>
          <p:cNvPr id="200" name="Now that we’ve gotten the logistics out of the way, let’s begin our exploration of Enterprise JavaBeans with Part 1, an introduction to EJB concepts and programming."/>
          <p:cNvSpPr txBox="1"/>
          <p:nvPr>
            <p:ph type="body" idx="1"/>
          </p:nvPr>
        </p:nvSpPr>
        <p:spPr>
          <a:prstGeom prst="rect">
            <a:avLst/>
          </a:prstGeom>
        </p:spPr>
        <p:txBody>
          <a:bodyPr/>
          <a:lstStyle/>
          <a:p>
            <a:pPr/>
            <a:r>
              <a:t>Now that we’ve gotten the logistics out of the way, let’s begin our exploration of Enterprise JavaBeans with Part 1, an introduction to EJB concepts and programming.</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Part One Overview"/>
          <p:cNvSpPr txBox="1"/>
          <p:nvPr>
            <p:ph type="title"/>
          </p:nvPr>
        </p:nvSpPr>
        <p:spPr>
          <a:prstGeom prst="rect">
            <a:avLst/>
          </a:prstGeom>
        </p:spPr>
        <p:txBody>
          <a:bodyPr/>
          <a:lstStyle/>
          <a:p>
            <a:pPr/>
            <a:r>
              <a:t>Part One Overview</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In Part 1, we introduce the server-side development platform that is the Java 2 Platform, Enterprise Edition (J2EE), of which the Enterprise JavaBeans (EJB) component architecture is a vital piece. J2EE is a conglomeration of concepts, programming standa"/>
          <p:cNvSpPr txBox="1"/>
          <p:nvPr>
            <p:ph type="body" idx="1"/>
          </p:nvPr>
        </p:nvSpPr>
        <p:spPr>
          <a:prstGeom prst="rect">
            <a:avLst/>
          </a:prstGeom>
        </p:spPr>
        <p:txBody>
          <a:bodyPr/>
          <a:lstStyle/>
          <a:p>
            <a:pPr/>
            <a:r>
              <a:t>In Part 1, we introduce the server-side development platform that is the Java 2 Platform, Enterprise Edition (J2EE), of which the Enterprise JavaBeans (EJB) component architecture is a vital piece. J2EE is a conglomeration of concepts, programming standards, and innovations—all written in the Java programming language. With J2EE, you can rapidly construct distributed, scalable, reliable, and portable secure server-side deployments.</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Overview"/>
          <p:cNvSpPr txBox="1"/>
          <p:nvPr>
            <p:ph type="title"/>
          </p:nvPr>
        </p:nvSpPr>
        <p:spPr>
          <a:prstGeom prst="rect">
            <a:avLst/>
          </a:prstGeom>
        </p:spPr>
        <p:txBody>
          <a:bodyPr/>
          <a:lstStyle/>
          <a:p>
            <a:pPr/>
            <a:r>
              <a:t>Overview</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Enterprise JavaBeans (EJB) is a server-side component architecture that simplifies the process of building enterprise-class distributed component applications in Java. By using EJB, you can write scalable, reliable, and secure applications without writin"/>
          <p:cNvSpPr txBox="1"/>
          <p:nvPr>
            <p:ph type="body" idx="1"/>
          </p:nvPr>
        </p:nvSpPr>
        <p:spPr>
          <a:prstGeom prst="rect">
            <a:avLst/>
          </a:prstGeom>
        </p:spPr>
        <p:txBody>
          <a:bodyPr/>
          <a:lstStyle>
            <a:lvl1pPr marL="542036" indent="-542036" defTabSz="2365248">
              <a:spcBef>
                <a:spcPts val="2300"/>
              </a:spcBef>
              <a:defRPr sz="4656"/>
            </a:lvl1pPr>
          </a:lstStyle>
          <a:p>
            <a:pPr/>
            <a:r>
              <a:t>Enterprise JavaBeans (EJB) is a server-side component architecture that simplifies the process of building enterprise-class distributed component applications in Java. By using EJB, you can write scalable, reliable, and secure applications without writing your own complex distributed component framework. EJB is about rapid application development for the server side; you can quickly and easily construct server-side components in Java by leveraging a prewritten distributed infrastructure provided by the industry. EJB is designed to support application portability and reusability across any vendor’s enterprise middleware services.</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0" name="Screenshot 2020-11-20 at 4.17.37 PM.png" descr="Screenshot 2020-11-20 at 4.17.37 PM.png"/>
          <p:cNvPicPr>
            <a:picLocks noChangeAspect="0"/>
          </p:cNvPicPr>
          <p:nvPr>
            <p:ph type="pic" idx="21"/>
          </p:nvPr>
        </p:nvPicPr>
        <p:blipFill>
          <a:blip r:embed="rId2">
            <a:extLst/>
          </a:blip>
          <a:srcRect l="0" t="0" r="0" b="0"/>
          <a:stretch>
            <a:fillRect/>
          </a:stretch>
        </p:blipFill>
        <p:spPr>
          <a:xfrm>
            <a:off x="12204700" y="2982109"/>
            <a:ext cx="12192000" cy="6735782"/>
          </a:xfrm>
          <a:prstGeom prst="rect">
            <a:avLst/>
          </a:prstGeom>
        </p:spPr>
      </p:pic>
      <p:sp>
        <p:nvSpPr>
          <p:cNvPr id="211" name="Standard multi-tier deployment"/>
          <p:cNvSpPr/>
          <p:nvPr/>
        </p:nvSpPr>
        <p:spPr>
          <a:xfrm>
            <a:off x="12204699" y="12801600"/>
            <a:ext cx="12192001" cy="492253"/>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Standard multi-tier deployment</a:t>
            </a:r>
          </a:p>
        </p:txBody>
      </p:sp>
      <p:sp>
        <p:nvSpPr>
          <p:cNvPr id="212" name="The Motivation for EJB"/>
          <p:cNvSpPr txBox="1"/>
          <p:nvPr>
            <p:ph type="title"/>
          </p:nvPr>
        </p:nvSpPr>
        <p:spPr>
          <a:prstGeom prst="rect">
            <a:avLst/>
          </a:prstGeom>
        </p:spPr>
        <p:txBody>
          <a:bodyPr/>
          <a:lstStyle>
            <a:lvl1pPr defTabSz="726440">
              <a:defRPr spc="-221" sz="7392"/>
            </a:lvl1pPr>
          </a:lstStyle>
          <a:p>
            <a:pPr/>
            <a:r>
              <a:t>The Motivation for EJB</a:t>
            </a:r>
          </a:p>
        </p:txBody>
      </p:sp>
      <p:sp>
        <p:nvSpPr>
          <p:cNvPr id="213" name="Figure shows a typical business application. This application could exist in any vertical industry and could solve any business problem. Here are some examples:…"/>
          <p:cNvSpPr txBox="1"/>
          <p:nvPr>
            <p:ph type="body" sz="half" idx="1"/>
          </p:nvPr>
        </p:nvSpPr>
        <p:spPr>
          <a:prstGeom prst="rect">
            <a:avLst/>
          </a:prstGeom>
        </p:spPr>
        <p:txBody>
          <a:bodyPr/>
          <a:lstStyle/>
          <a:p>
            <a:pPr marL="0" indent="0" defTabSz="2023872">
              <a:spcBef>
                <a:spcPts val="1900"/>
              </a:spcBef>
              <a:buClrTx/>
              <a:buSzTx/>
              <a:buNone/>
              <a:defRPr sz="3984"/>
            </a:pPr>
            <a:r>
              <a:t>Figure shows a typical business application. This application could exist in any vertical industry and could solve any business problem. Here are some examples:</a:t>
            </a:r>
          </a:p>
          <a:p>
            <a:pPr marL="0" indent="0" defTabSz="2023872">
              <a:spcBef>
                <a:spcPts val="1900"/>
              </a:spcBef>
              <a:buClrTx/>
              <a:buSzTx/>
              <a:buNone/>
              <a:defRPr sz="3984"/>
            </a:pPr>
            <a:r>
              <a:t>■■ A stock trading system</a:t>
            </a:r>
          </a:p>
          <a:p>
            <a:pPr marL="0" indent="0" defTabSz="2023872">
              <a:spcBef>
                <a:spcPts val="1900"/>
              </a:spcBef>
              <a:buClrTx/>
              <a:buSzTx/>
              <a:buNone/>
              <a:defRPr sz="3984"/>
            </a:pPr>
            <a:r>
              <a:t>■■ A banking application</a:t>
            </a:r>
          </a:p>
          <a:p>
            <a:pPr marL="0" indent="0" defTabSz="2023872">
              <a:spcBef>
                <a:spcPts val="1900"/>
              </a:spcBef>
              <a:buClrTx/>
              <a:buSzTx/>
              <a:buNone/>
              <a:defRPr sz="3984"/>
            </a:pPr>
            <a:r>
              <a:t>■■ A customer call centre</a:t>
            </a:r>
          </a:p>
          <a:p>
            <a:pPr marL="0" indent="0" defTabSz="2023872">
              <a:spcBef>
                <a:spcPts val="1900"/>
              </a:spcBef>
              <a:buClrTx/>
              <a:buSzTx/>
              <a:buNone/>
              <a:defRPr sz="3984"/>
            </a:pPr>
            <a:r>
              <a:t>■■ A procurement system</a:t>
            </a:r>
          </a:p>
          <a:p>
            <a:pPr marL="0" indent="0" defTabSz="2023872">
              <a:spcBef>
                <a:spcPts val="1900"/>
              </a:spcBef>
              <a:buClrTx/>
              <a:buSzTx/>
              <a:buNone/>
              <a:defRPr sz="3984"/>
            </a:pPr>
            <a:r>
              <a:t>■■ An insurance risk analysis application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The Java 2 Platform, Enterprise Edition (J2EE)…"/>
          <p:cNvSpPr txBox="1"/>
          <p:nvPr>
            <p:ph type="body" idx="1"/>
          </p:nvPr>
        </p:nvSpPr>
        <p:spPr>
          <a:prstGeom prst="rect">
            <a:avLst/>
          </a:prstGeom>
        </p:spPr>
        <p:txBody>
          <a:bodyPr/>
          <a:lstStyle/>
          <a:p>
            <a:pPr lvl="2" marL="0" indent="667512" defTabSz="1780032">
              <a:spcBef>
                <a:spcPts val="1700"/>
              </a:spcBef>
              <a:buClrTx/>
              <a:buSzTx/>
              <a:buNone/>
              <a:defRPr sz="3504"/>
            </a:pPr>
            <a:r>
              <a:t>The Java 2 Platform, Enterprise Edition (J2EE)</a:t>
            </a:r>
          </a:p>
          <a:p>
            <a:pPr lvl="3" marL="0" indent="1001268" defTabSz="1780032">
              <a:spcBef>
                <a:spcPts val="1700"/>
              </a:spcBef>
              <a:buClrTx/>
              <a:buSzTx/>
              <a:buNone/>
              <a:defRPr sz="3504"/>
            </a:pPr>
            <a:r>
              <a:t>The J2EE Technologies</a:t>
            </a:r>
          </a:p>
          <a:p>
            <a:pPr lvl="2" marL="0" indent="667512" defTabSz="1780032">
              <a:spcBef>
                <a:spcPts val="1700"/>
              </a:spcBef>
              <a:buClrTx/>
              <a:buSzTx/>
              <a:buNone/>
              <a:defRPr sz="3504"/>
            </a:pPr>
            <a:r>
              <a:t>Summary</a:t>
            </a:r>
          </a:p>
          <a:p>
            <a:pPr lvl="1" marL="0" indent="333756" defTabSz="1780032">
              <a:spcBef>
                <a:spcPts val="1700"/>
              </a:spcBef>
              <a:buClrTx/>
              <a:buSzTx/>
              <a:buNone/>
              <a:defRPr sz="3504"/>
            </a:pPr>
            <a:r>
              <a:t>EJB Fundamentals</a:t>
            </a:r>
          </a:p>
          <a:p>
            <a:pPr lvl="2" marL="0" indent="667512" defTabSz="1780032">
              <a:spcBef>
                <a:spcPts val="1700"/>
              </a:spcBef>
              <a:buClrTx/>
              <a:buSzTx/>
              <a:buNone/>
              <a:defRPr sz="3504"/>
            </a:pPr>
            <a:r>
              <a:t>Enterprise Beans</a:t>
            </a:r>
          </a:p>
          <a:p>
            <a:pPr lvl="3" marL="0" indent="1001268" defTabSz="1780032">
              <a:spcBef>
                <a:spcPts val="1700"/>
              </a:spcBef>
              <a:buClrTx/>
              <a:buSzTx/>
              <a:buNone/>
              <a:defRPr sz="3504"/>
            </a:pPr>
            <a:r>
              <a:t>Types of Beans</a:t>
            </a:r>
          </a:p>
          <a:p>
            <a:pPr lvl="2" marL="0" indent="667512" defTabSz="1780032">
              <a:spcBef>
                <a:spcPts val="1700"/>
              </a:spcBef>
              <a:buClrTx/>
              <a:buSzTx/>
              <a:buNone/>
              <a:defRPr sz="3504"/>
            </a:pPr>
            <a:r>
              <a:t>Distributed Objects: The Foundation for EJB</a:t>
            </a:r>
          </a:p>
          <a:p>
            <a:pPr lvl="2" marL="0" indent="667512" defTabSz="1780032">
              <a:spcBef>
                <a:spcPts val="1700"/>
              </a:spcBef>
              <a:buClrTx/>
              <a:buSzTx/>
              <a:buNone/>
              <a:defRPr sz="3504"/>
            </a:pPr>
            <a:r>
              <a:t>Distributed Objects and Middleware</a:t>
            </a:r>
          </a:p>
          <a:p>
            <a:pPr lvl="3" marL="0" indent="1001268" defTabSz="1780032">
              <a:spcBef>
                <a:spcPts val="1700"/>
              </a:spcBef>
              <a:buClrTx/>
              <a:buSzTx/>
              <a:buNone/>
              <a:defRPr sz="3504"/>
            </a:pPr>
            <a:r>
              <a:t>Explicit Middleware</a:t>
            </a:r>
          </a:p>
          <a:p>
            <a:pPr lvl="3" marL="0" indent="1001268" defTabSz="1780032">
              <a:spcBef>
                <a:spcPts val="1700"/>
              </a:spcBef>
              <a:buClrTx/>
              <a:buSzTx/>
              <a:buNone/>
              <a:defRPr sz="3504"/>
            </a:pPr>
            <a:r>
              <a:t>Implicit Middleware</a:t>
            </a:r>
          </a:p>
          <a:p>
            <a:pPr lvl="2" marL="0" indent="667512" defTabSz="1780032">
              <a:spcBef>
                <a:spcPts val="1700"/>
              </a:spcBef>
              <a:buClrTx/>
              <a:buSzTx/>
              <a:buNone/>
              <a:defRPr sz="3504"/>
            </a:pPr>
            <a:r>
              <a:t>What Constitutes an Enterprise Bean?</a:t>
            </a:r>
          </a:p>
          <a:p>
            <a:pPr lvl="3" marL="0" indent="1001268" defTabSz="1780032">
              <a:spcBef>
                <a:spcPts val="1700"/>
              </a:spcBef>
              <a:buClrTx/>
              <a:buSzTx/>
              <a:buNone/>
              <a:defRPr sz="3504"/>
            </a:pPr>
            <a:r>
              <a:t>The Enterprise Bean Class</a:t>
            </a:r>
          </a:p>
          <a:p>
            <a:pPr lvl="3" marL="0" indent="1001268" defTabSz="1780032">
              <a:spcBef>
                <a:spcPts val="1700"/>
              </a:spcBef>
              <a:buClrTx/>
              <a:buSzTx/>
              <a:buNone/>
              <a:defRPr sz="3504"/>
            </a:pPr>
            <a:r>
              <a:t>The EJB Object</a:t>
            </a:r>
          </a:p>
          <a:p>
            <a:pPr lvl="3" marL="0" indent="1001268" defTabSz="1780032">
              <a:spcBef>
                <a:spcPts val="1700"/>
              </a:spcBef>
              <a:buClrTx/>
              <a:buSzTx/>
              <a:buNone/>
              <a:defRPr sz="3504"/>
            </a:pPr>
            <a:r>
              <a:t>The Home Object</a:t>
            </a:r>
          </a:p>
          <a:p>
            <a:pPr lvl="3" marL="0" indent="1001268" defTabSz="1780032">
              <a:spcBef>
                <a:spcPts val="1700"/>
              </a:spcBef>
              <a:buClrTx/>
              <a:buSzTx/>
              <a:buNone/>
              <a:defRPr sz="3504"/>
            </a:pPr>
            <a:r>
              <a:t>The Local Interfaces</a:t>
            </a:r>
          </a:p>
          <a:p>
            <a:pPr lvl="3" marL="0" indent="1001268" defTabSz="1780032">
              <a:spcBef>
                <a:spcPts val="1700"/>
              </a:spcBef>
              <a:buClrTx/>
              <a:buSzTx/>
              <a:buNone/>
              <a:defRPr sz="3504"/>
            </a:pPr>
            <a:r>
              <a:t>Deployment Descriptors</a:t>
            </a:r>
          </a:p>
          <a:p>
            <a:pPr lvl="3" marL="0" indent="1001268" defTabSz="1780032">
              <a:spcBef>
                <a:spcPts val="1700"/>
              </a:spcBef>
              <a:buClrTx/>
              <a:buSzTx/>
              <a:buNone/>
              <a:defRPr sz="3504"/>
            </a:pPr>
            <a:r>
              <a:t>Vendor-Specific Files</a:t>
            </a:r>
          </a:p>
          <a:p>
            <a:pPr lvl="3" marL="0" indent="1001268" defTabSz="1780032">
              <a:spcBef>
                <a:spcPts val="1700"/>
              </a:spcBef>
              <a:buClrTx/>
              <a:buSzTx/>
              <a:buNone/>
              <a:defRPr sz="3504"/>
            </a:pPr>
            <a:r>
              <a:t>Ejb-Jar File</a:t>
            </a:r>
          </a:p>
          <a:p>
            <a:pPr lvl="3" marL="0" indent="1001268" defTabSz="1780032">
              <a:spcBef>
                <a:spcPts val="1700"/>
              </a:spcBef>
              <a:buClrTx/>
              <a:buSzTx/>
              <a:buNone/>
              <a:defRPr sz="3504"/>
            </a:pPr>
            <a:r>
              <a:t>Summary of Terms</a:t>
            </a:r>
          </a:p>
          <a:p>
            <a:pPr lvl="2" marL="0" indent="667512" defTabSz="1780032">
              <a:spcBef>
                <a:spcPts val="1700"/>
              </a:spcBef>
              <a:buClrTx/>
              <a:buSzTx/>
              <a:buNone/>
              <a:defRPr sz="3504"/>
            </a:pPr>
            <a:r>
              <a:t>Summary</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The Motivation for EJB"/>
          <p:cNvSpPr txBox="1"/>
          <p:nvPr>
            <p:ph type="title"/>
          </p:nvPr>
        </p:nvSpPr>
        <p:spPr>
          <a:prstGeom prst="rect">
            <a:avLst/>
          </a:prstGeom>
        </p:spPr>
        <p:txBody>
          <a:bodyPr/>
          <a:lstStyle/>
          <a:p>
            <a:pPr/>
            <a:r>
              <a:t>The Motivation for EJB</a:t>
            </a:r>
          </a:p>
        </p:txBody>
      </p:sp>
      <p:sp>
        <p:nvSpPr>
          <p:cNvPr id="216" name="Notice that this application is a distributed system. We broke up what would normally be a large, monolithic application and divorced each layer of the application from the others, so that each layer is completely independent and distinct.…"/>
          <p:cNvSpPr txBox="1"/>
          <p:nvPr>
            <p:ph type="body" idx="1"/>
          </p:nvPr>
        </p:nvSpPr>
        <p:spPr>
          <a:prstGeom prst="rect">
            <a:avLst/>
          </a:prstGeom>
        </p:spPr>
        <p:txBody>
          <a:bodyPr/>
          <a:lstStyle/>
          <a:p>
            <a:pPr/>
            <a:r>
              <a:t>Notice that this application is a distributed system. We broke up what would normally be a large, monolithic application and divorced each layer of the application from the others, so that each layer is completely independent and distinct.</a:t>
            </a:r>
          </a:p>
          <a:p>
            <a:pPr/>
            <a:r>
              <a:t>Take a look at this picture, and ask yourself the following question based purely on your personal experience and intuition: If we take a monolithic application and break it up into a distributed system with multiple clients connecting to multiple servers and databases over a network, what do we need to worry about now (as shown in Figure)?</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The Motivation for EJB"/>
          <p:cNvSpPr txBox="1"/>
          <p:nvPr>
            <p:ph type="title"/>
          </p:nvPr>
        </p:nvSpPr>
        <p:spPr>
          <a:prstGeom prst="rect">
            <a:avLst/>
          </a:prstGeom>
        </p:spPr>
        <p:txBody>
          <a:bodyPr/>
          <a:lstStyle/>
          <a:p>
            <a:pPr/>
            <a:r>
              <a:t>The Motivation for EJB</a:t>
            </a:r>
          </a:p>
        </p:txBody>
      </p:sp>
      <p:sp>
        <p:nvSpPr>
          <p:cNvPr id="219" name="The application server was born to let you buy these middleware services, rather than build them yourself. Application servers provide you with common middleware services, such as resource pooling, networking, and more. Application servers allow you to f"/>
          <p:cNvSpPr txBox="1"/>
          <p:nvPr>
            <p:ph type="body" idx="1"/>
          </p:nvPr>
        </p:nvSpPr>
        <p:spPr>
          <a:prstGeom prst="rect">
            <a:avLst/>
          </a:prstGeom>
        </p:spPr>
        <p:txBody>
          <a:bodyPr/>
          <a:lstStyle/>
          <a:p>
            <a:pPr/>
            <a:r>
              <a:t>The application server was born to let you buy these middleware services, rather than build them yourself. Application servers provide you with common middleware services, such as resource pooling, networking, and more. Application servers allow you to focus on your application and not worry about the middleware you need for a robust server-side deployment. You write the code specific to your vertical industry and deploy that code into the runtime environment of an application server. You’ve just solved your business problem by dividing and conquering.</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Divide and Conquer to the Extreme"/>
          <p:cNvSpPr txBox="1"/>
          <p:nvPr>
            <p:ph type="title"/>
          </p:nvPr>
        </p:nvSpPr>
        <p:spPr>
          <a:prstGeom prst="rect">
            <a:avLst/>
          </a:prstGeom>
        </p:spPr>
        <p:txBody>
          <a:bodyPr/>
          <a:lstStyle/>
          <a:p>
            <a:pPr/>
            <a:r>
              <a:t>Divide and Conquer to the Extreme</a:t>
            </a:r>
          </a:p>
        </p:txBody>
      </p:sp>
      <p:sp>
        <p:nvSpPr>
          <p:cNvPr id="222" name="We’ve just discussed how you can gain your middleware from an application server, empowering you to focus on your business problem. But there’s even better news: You may be able to buy a partial solution to the business problem itself.…"/>
          <p:cNvSpPr txBox="1"/>
          <p:nvPr>
            <p:ph type="body" idx="1"/>
          </p:nvPr>
        </p:nvSpPr>
        <p:spPr>
          <a:prstGeom prst="rect">
            <a:avLst/>
          </a:prstGeom>
        </p:spPr>
        <p:txBody>
          <a:bodyPr/>
          <a:lstStyle/>
          <a:p>
            <a:pPr/>
            <a:r>
              <a:t>We’ve just discussed how you can gain your middleware from an application server, empowering you to focus on your business problem. But there’s even better news: You may be able to buy a partial solution to the business problem itself.</a:t>
            </a:r>
          </a:p>
          <a:p>
            <a:pPr/>
            <a:r>
              <a:t>To achieve this, you need to build your application out of components. A component is code that implements a set of well-defined interfaces. It is a manageable, discrete chunk of logic. Components are not entire applications—they cannot run alone. Rather, they can be used as puzzle pieces to solve some larger problem.</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Divide and Conquer to the Extreme"/>
          <p:cNvSpPr txBox="1"/>
          <p:nvPr>
            <p:ph type="title"/>
          </p:nvPr>
        </p:nvSpPr>
        <p:spPr>
          <a:prstGeom prst="rect">
            <a:avLst/>
          </a:prstGeom>
        </p:spPr>
        <p:txBody>
          <a:bodyPr/>
          <a:lstStyle/>
          <a:p>
            <a:pPr/>
            <a:r>
              <a:t>Divide and Conquer to the Extreme</a:t>
            </a:r>
          </a:p>
        </p:txBody>
      </p:sp>
      <p:sp>
        <p:nvSpPr>
          <p:cNvPr id="225" name="The idea of software components is very powerful. A company can purchase a well-defined module that solves a problem and combine it with other components to solve larger problems. For example, consider a software component that computes the price of good"/>
          <p:cNvSpPr txBox="1"/>
          <p:nvPr>
            <p:ph type="body" idx="1"/>
          </p:nvPr>
        </p:nvSpPr>
        <p:spPr>
          <a:prstGeom prst="rect">
            <a:avLst/>
          </a:prstGeom>
        </p:spPr>
        <p:txBody>
          <a:bodyPr/>
          <a:lstStyle/>
          <a:p>
            <a:pPr/>
            <a:r>
              <a:t>The idea of software components is very powerful. A company can purchase a well-defined module that solves a problem and combine it with other components to solve larger problems. For example, consider a software component that computes the price of goods. We’ll call this a pricing component. You hand the pricing component information about a set of products, and it figures out the total price of the order.</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Divide and Conquer to the Extreme"/>
          <p:cNvSpPr txBox="1"/>
          <p:nvPr>
            <p:ph type="title"/>
          </p:nvPr>
        </p:nvSpPr>
        <p:spPr>
          <a:prstGeom prst="rect">
            <a:avLst/>
          </a:prstGeom>
        </p:spPr>
        <p:txBody>
          <a:bodyPr/>
          <a:lstStyle/>
          <a:p>
            <a:pPr/>
            <a:r>
              <a:t>Divide and Conquer to the Extreme</a:t>
            </a:r>
          </a:p>
        </p:txBody>
      </p:sp>
      <p:sp>
        <p:nvSpPr>
          <p:cNvPr id="228" name="The pricing problem can get quite hairy. For example, let’s assume we’re ordering computer parts, such as memory and hard drives. The pricing component figures out the correct price based on a set of pricing rules that may include:…"/>
          <p:cNvSpPr txBox="1"/>
          <p:nvPr>
            <p:ph type="body" idx="1"/>
          </p:nvPr>
        </p:nvSpPr>
        <p:spPr>
          <a:prstGeom prst="rect">
            <a:avLst/>
          </a:prstGeom>
        </p:spPr>
        <p:txBody>
          <a:bodyPr/>
          <a:lstStyle/>
          <a:p>
            <a:pPr marL="0" indent="0" defTabSz="2048255">
              <a:spcBef>
                <a:spcPts val="2000"/>
              </a:spcBef>
              <a:buClrTx/>
              <a:buSzTx/>
              <a:buNone/>
              <a:defRPr sz="4032"/>
            </a:pPr>
            <a:r>
              <a:t>The pricing problem can get quite hairy. For example, let’s assume we’re ordering computer parts, such as memory and hard drives. The pricing component figures out the correct price based on a set of pricing rules that may include:</a:t>
            </a:r>
          </a:p>
          <a:p>
            <a:pPr marL="469391" indent="-469391" defTabSz="2048255">
              <a:spcBef>
                <a:spcPts val="2000"/>
              </a:spcBef>
              <a:defRPr sz="4032"/>
            </a:pPr>
            <a:r>
              <a:t>Base prices of a single memory upgrade or a single hard disk</a:t>
            </a:r>
          </a:p>
          <a:p>
            <a:pPr marL="469391" indent="-469391" defTabSz="2048255">
              <a:spcBef>
                <a:spcPts val="2000"/>
              </a:spcBef>
              <a:defRPr sz="4032"/>
            </a:pPr>
            <a:r>
              <a:t>Quantity discounts that a customer receives for ordering more than 10 memory modules</a:t>
            </a:r>
          </a:p>
          <a:p>
            <a:pPr marL="469391" indent="-469391" defTabSz="2048255">
              <a:spcBef>
                <a:spcPts val="2000"/>
              </a:spcBef>
              <a:defRPr sz="4032"/>
            </a:pPr>
            <a:r>
              <a:t>Bundling discounts that the customer receives for ordering both memory and a hard disk</a:t>
            </a:r>
          </a:p>
          <a:p>
            <a:pPr marL="469391" indent="-469391" defTabSz="2048255">
              <a:spcBef>
                <a:spcPts val="2000"/>
              </a:spcBef>
              <a:defRPr sz="4032"/>
            </a:pPr>
            <a:r>
              <a:t>Preferred customer discounts that you can give to big-name customers</a:t>
            </a:r>
          </a:p>
          <a:p>
            <a:pPr marL="469391" indent="-469391" defTabSz="2048255">
              <a:spcBef>
                <a:spcPts val="2000"/>
              </a:spcBef>
              <a:defRPr sz="4032"/>
            </a:pPr>
            <a:r>
              <a:t>Locale discounts depending on where the customer lives</a:t>
            </a:r>
          </a:p>
          <a:p>
            <a:pPr marL="469391" indent="-469391" defTabSz="2048255">
              <a:spcBef>
                <a:spcPts val="2000"/>
              </a:spcBef>
              <a:defRPr sz="4032"/>
            </a:pPr>
            <a:r>
              <a:t>Overhead costs such as shipping and taxes</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Divide and Conquer to the Extreme"/>
          <p:cNvSpPr txBox="1"/>
          <p:nvPr>
            <p:ph type="title"/>
          </p:nvPr>
        </p:nvSpPr>
        <p:spPr>
          <a:prstGeom prst="rect">
            <a:avLst/>
          </a:prstGeom>
        </p:spPr>
        <p:txBody>
          <a:bodyPr/>
          <a:lstStyle/>
          <a:p>
            <a:pPr/>
            <a:r>
              <a:t>Divide and Conquer to the Extreme</a:t>
            </a:r>
          </a:p>
        </p:txBody>
      </p:sp>
      <p:sp>
        <p:nvSpPr>
          <p:cNvPr id="231" name="These pricing rules are in no way unique to ordering computer parts. Other industries, such as health care, appliances, airline tickets, and others need the same pricing functionality. Obviously, it would be a huge waste of resources if each company that"/>
          <p:cNvSpPr txBox="1"/>
          <p:nvPr>
            <p:ph type="body" idx="1"/>
          </p:nvPr>
        </p:nvSpPr>
        <p:spPr>
          <a:prstGeom prst="rect">
            <a:avLst/>
          </a:prstGeom>
        </p:spPr>
        <p:txBody>
          <a:bodyPr/>
          <a:lstStyle>
            <a:lvl1pPr marL="0" indent="0">
              <a:buClrTx/>
              <a:buSzTx/>
              <a:buNone/>
            </a:lvl1pPr>
          </a:lstStyle>
          <a:p>
            <a:pPr/>
            <a:r>
              <a:t>These pricing rules are in no way unique to ordering computer parts. Other industries, such as health care, appliances, airline tickets, and others need the same pricing functionality. Obviously, it would be a huge waste of resources if each company that needed complex pricing had to write its own sophisticated pricing engine. Thus, it makes sense that a vendor provides a generic pricing component that can be reused for different customers. For example:</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3" name="Screenshot 2020-11-20 at 6.34.28 PM.png" descr="Screenshot 2020-11-20 at 6.34.28 PM.png"/>
          <p:cNvPicPr>
            <a:picLocks noChangeAspect="0"/>
          </p:cNvPicPr>
          <p:nvPr>
            <p:ph type="pic" idx="21"/>
          </p:nvPr>
        </p:nvPicPr>
        <p:blipFill>
          <a:blip r:embed="rId2">
            <a:extLst/>
          </a:blip>
          <a:srcRect l="0" t="0" r="0" b="0"/>
          <a:stretch>
            <a:fillRect/>
          </a:stretch>
        </p:blipFill>
        <p:spPr>
          <a:xfrm>
            <a:off x="13016357" y="0"/>
            <a:ext cx="10568686" cy="12700000"/>
          </a:xfrm>
          <a:prstGeom prst="rect">
            <a:avLst/>
          </a:prstGeom>
        </p:spPr>
      </p:pic>
      <p:sp>
        <p:nvSpPr>
          <p:cNvPr id="234" name="Reusing a pricing component for the U.S. Postal Service"/>
          <p:cNvSpPr/>
          <p:nvPr/>
        </p:nvSpPr>
        <p:spPr>
          <a:xfrm>
            <a:off x="12204700" y="12801600"/>
            <a:ext cx="12192000" cy="492253"/>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Reusing a pricing component for the U.S. Postal Service</a:t>
            </a:r>
          </a:p>
        </p:txBody>
      </p:sp>
      <p:sp>
        <p:nvSpPr>
          <p:cNvPr id="235" name="Divide and Conquer to the Extreme"/>
          <p:cNvSpPr txBox="1"/>
          <p:nvPr>
            <p:ph type="title"/>
          </p:nvPr>
        </p:nvSpPr>
        <p:spPr>
          <a:prstGeom prst="rect">
            <a:avLst/>
          </a:prstGeom>
        </p:spPr>
        <p:txBody>
          <a:bodyPr/>
          <a:lstStyle>
            <a:lvl1pPr defTabSz="462280">
              <a:defRPr spc="-141" sz="4704"/>
            </a:lvl1pPr>
          </a:lstStyle>
          <a:p>
            <a:pPr/>
            <a:r>
              <a:t>Divide and Conquer to the Extreme</a:t>
            </a:r>
          </a:p>
        </p:txBody>
      </p:sp>
      <p:sp>
        <p:nvSpPr>
          <p:cNvPr id="236" name="The U.S. Postal Service can use the pricing component to compute shipping costs for mailing packages. This is shown in Figure."/>
          <p:cNvSpPr txBox="1"/>
          <p:nvPr>
            <p:ph type="body" sz="half" idx="1"/>
          </p:nvPr>
        </p:nvSpPr>
        <p:spPr>
          <a:prstGeom prst="rect">
            <a:avLst/>
          </a:prstGeom>
        </p:spPr>
        <p:txBody>
          <a:bodyPr/>
          <a:lstStyle>
            <a:lvl1pPr marL="0" indent="0">
              <a:buClrTx/>
              <a:buSzTx/>
              <a:buNone/>
            </a:lvl1pPr>
          </a:lstStyle>
          <a:p>
            <a:pPr/>
            <a:r>
              <a:t>The U.S. Postal Service can use the pricing component to compute shipping costs for mailing packages. This is shown in Figure.</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8" name="Screenshot 2020-11-20 at 6.37.06 PM.png" descr="Screenshot 2020-11-20 at 6.37.06 PM.png"/>
          <p:cNvPicPr>
            <a:picLocks noChangeAspect="0"/>
          </p:cNvPicPr>
          <p:nvPr>
            <p:ph type="pic" idx="21"/>
          </p:nvPr>
        </p:nvPicPr>
        <p:blipFill>
          <a:blip r:embed="rId2">
            <a:extLst/>
          </a:blip>
          <a:srcRect l="0" t="0" r="0" b="0"/>
          <a:stretch>
            <a:fillRect/>
          </a:stretch>
        </p:blipFill>
        <p:spPr>
          <a:xfrm>
            <a:off x="13421546" y="0"/>
            <a:ext cx="9758309" cy="12700000"/>
          </a:xfrm>
          <a:prstGeom prst="rect">
            <a:avLst/>
          </a:prstGeom>
        </p:spPr>
      </p:pic>
      <p:sp>
        <p:nvSpPr>
          <p:cNvPr id="239" name="Reusing a pricing component for quoting car prices over the Internet"/>
          <p:cNvSpPr/>
          <p:nvPr/>
        </p:nvSpPr>
        <p:spPr>
          <a:xfrm>
            <a:off x="12204700" y="12801600"/>
            <a:ext cx="12192000" cy="492253"/>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Reusing a pricing component for quoting car prices over the Internet</a:t>
            </a:r>
          </a:p>
        </p:txBody>
      </p:sp>
      <p:sp>
        <p:nvSpPr>
          <p:cNvPr id="240" name="Divide and Conquer to the Extreme"/>
          <p:cNvSpPr txBox="1"/>
          <p:nvPr>
            <p:ph type="title"/>
          </p:nvPr>
        </p:nvSpPr>
        <p:spPr>
          <a:prstGeom prst="rect">
            <a:avLst/>
          </a:prstGeom>
        </p:spPr>
        <p:txBody>
          <a:bodyPr/>
          <a:lstStyle>
            <a:lvl1pPr defTabSz="462280">
              <a:defRPr spc="-141" sz="4704"/>
            </a:lvl1pPr>
          </a:lstStyle>
          <a:p>
            <a:pPr/>
            <a:r>
              <a:t>Divide and Conquer to the Extreme</a:t>
            </a:r>
          </a:p>
        </p:txBody>
      </p:sp>
      <p:sp>
        <p:nvSpPr>
          <p:cNvPr id="241" name="An automobile manufacturer can use the pricing component to determine prices for cars. This manufacturer may set up a Web site that allows customers to get price quotes for cars over the Internet. Figure illustrates this scenario."/>
          <p:cNvSpPr txBox="1"/>
          <p:nvPr>
            <p:ph type="body" sz="half" idx="1"/>
          </p:nvPr>
        </p:nvSpPr>
        <p:spPr>
          <a:prstGeom prst="rect">
            <a:avLst/>
          </a:prstGeom>
        </p:spPr>
        <p:txBody>
          <a:bodyPr/>
          <a:lstStyle>
            <a:lvl1pPr marL="0" indent="0">
              <a:buClrTx/>
              <a:buSzTx/>
              <a:buNone/>
            </a:lvl1pPr>
          </a:lstStyle>
          <a:p>
            <a:pPr/>
            <a:r>
              <a:t>An automobile manufacturer can use the pricing component to determine prices for cars. This manufacturer may set up a Web site that allows customers to get price quotes for cars over the Internet. Figure illustrates this scenario.</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3" name="Screenshot 2020-11-20 at 6.38.38 PM.png" descr="Screenshot 2020-11-20 at 6.38.38 PM.png"/>
          <p:cNvPicPr>
            <a:picLocks noChangeAspect="0"/>
          </p:cNvPicPr>
          <p:nvPr>
            <p:ph type="pic" idx="21"/>
          </p:nvPr>
        </p:nvPicPr>
        <p:blipFill>
          <a:blip r:embed="rId2">
            <a:extLst/>
          </a:blip>
          <a:srcRect l="0" t="0" r="0" b="0"/>
          <a:stretch>
            <a:fillRect/>
          </a:stretch>
        </p:blipFill>
        <p:spPr>
          <a:xfrm>
            <a:off x="12612897" y="0"/>
            <a:ext cx="11375606" cy="12700000"/>
          </a:xfrm>
          <a:prstGeom prst="rect">
            <a:avLst/>
          </a:prstGeom>
        </p:spPr>
      </p:pic>
      <p:sp>
        <p:nvSpPr>
          <p:cNvPr id="244" name="Reusing a pricing component as part of an e-commerce workflow solution"/>
          <p:cNvSpPr/>
          <p:nvPr/>
        </p:nvSpPr>
        <p:spPr>
          <a:xfrm>
            <a:off x="12204700" y="12801600"/>
            <a:ext cx="12192000" cy="492253"/>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Reusing a pricing component as part of an e-commerce workflow solution</a:t>
            </a:r>
          </a:p>
        </p:txBody>
      </p:sp>
      <p:sp>
        <p:nvSpPr>
          <p:cNvPr id="245" name="Divide and Conquer to the Extreme"/>
          <p:cNvSpPr txBox="1"/>
          <p:nvPr>
            <p:ph type="title"/>
          </p:nvPr>
        </p:nvSpPr>
        <p:spPr>
          <a:prstGeom prst="rect">
            <a:avLst/>
          </a:prstGeom>
        </p:spPr>
        <p:txBody>
          <a:bodyPr/>
          <a:lstStyle>
            <a:lvl1pPr defTabSz="462280">
              <a:defRPr spc="-141" sz="4704"/>
            </a:lvl1pPr>
          </a:lstStyle>
          <a:p>
            <a:pPr/>
            <a:r>
              <a:t>Divide and Conquer to the Extreme</a:t>
            </a:r>
          </a:p>
        </p:txBody>
      </p:sp>
      <p:sp>
        <p:nvSpPr>
          <p:cNvPr id="246" name="An online grocery store can use the pricing component as one discrete part of a complete workflow solution. When a customer purchases groceries over the Web, the pricing component first computes the price of the groceries. Next, a different vendor’s comp"/>
          <p:cNvSpPr txBox="1"/>
          <p:nvPr>
            <p:ph type="body" sz="half" idx="1"/>
          </p:nvPr>
        </p:nvSpPr>
        <p:spPr>
          <a:prstGeom prst="rect">
            <a:avLst/>
          </a:prstGeom>
        </p:spPr>
        <p:txBody>
          <a:bodyPr/>
          <a:lstStyle>
            <a:lvl1pPr marL="0" indent="0" defTabSz="2048255">
              <a:spcBef>
                <a:spcPts val="2000"/>
              </a:spcBef>
              <a:buClrTx/>
              <a:buSzTx/>
              <a:buNone/>
              <a:defRPr sz="4032"/>
            </a:lvl1pPr>
          </a:lstStyle>
          <a:p>
            <a:pPr/>
            <a:r>
              <a:t>An online grocery store can use the pricing component as one discrete part of a complete workflow solution. When a customer purchases groceries over the Web, the pricing component first computes the price of the groceries. Next, a different vendor’s component bills the customer with the generated price. Finally, a third component fulfills the order, setting things in motion for the groceries to be delivered to the end user. We depict this in Figure.</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Divide and Conquer to the Extreme"/>
          <p:cNvSpPr txBox="1"/>
          <p:nvPr>
            <p:ph type="title"/>
          </p:nvPr>
        </p:nvSpPr>
        <p:spPr>
          <a:prstGeom prst="rect">
            <a:avLst/>
          </a:prstGeom>
        </p:spPr>
        <p:txBody>
          <a:bodyPr/>
          <a:lstStyle/>
          <a:p>
            <a:pPr/>
            <a:r>
              <a:t>Divide and Conquer to the Extreme</a:t>
            </a:r>
          </a:p>
        </p:txBody>
      </p:sp>
      <p:sp>
        <p:nvSpPr>
          <p:cNvPr id="249" name="Reusable components are quite enticing because components promote rapid application development. An IT shop can quickly assemble an application from prewritten components rather than writing the entire application from scratch. This means:…"/>
          <p:cNvSpPr txBox="1"/>
          <p:nvPr>
            <p:ph type="body" idx="1"/>
          </p:nvPr>
        </p:nvSpPr>
        <p:spPr>
          <a:prstGeom prst="rect">
            <a:avLst/>
          </a:prstGeom>
        </p:spPr>
        <p:txBody>
          <a:bodyPr/>
          <a:lstStyle/>
          <a:p>
            <a:pPr marL="0" indent="0" defTabSz="2340863">
              <a:spcBef>
                <a:spcPts val="2300"/>
              </a:spcBef>
              <a:buClrTx/>
              <a:buSzTx/>
              <a:buNone/>
              <a:defRPr sz="4608"/>
            </a:pPr>
            <a:r>
              <a:t>Reusable components are quite enticing because components promote rapid application development. An IT shop can quickly assemble an application from prewritten components rather than writing the entire application from scratch. This means:</a:t>
            </a:r>
          </a:p>
          <a:p>
            <a:pPr marL="536447" indent="-536447" defTabSz="2340863">
              <a:spcBef>
                <a:spcPts val="2300"/>
              </a:spcBef>
              <a:defRPr sz="4608"/>
            </a:pPr>
            <a:r>
              <a:t>The IT shop needs less in-house expertise. The IT shop can consider the pricing component to be a black box, and it does not need experts in complex pricing algorithms.</a:t>
            </a:r>
          </a:p>
          <a:p>
            <a:pPr marL="536447" indent="-536447" defTabSz="2340863">
              <a:spcBef>
                <a:spcPts val="2300"/>
              </a:spcBef>
              <a:defRPr sz="4608"/>
            </a:pPr>
            <a:r>
              <a:t>The application is assembled faster. The component vendor has already written the tough logic, and the IT shop can leverage that work, saving development time.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Writing Your First Bean…"/>
          <p:cNvSpPr txBox="1"/>
          <p:nvPr>
            <p:ph type="body" idx="1"/>
          </p:nvPr>
        </p:nvSpPr>
        <p:spPr>
          <a:prstGeom prst="rect">
            <a:avLst/>
          </a:prstGeom>
        </p:spPr>
        <p:txBody>
          <a:bodyPr/>
          <a:lstStyle/>
          <a:p>
            <a:pPr lvl="1" marL="0" indent="352043" defTabSz="1877567">
              <a:spcBef>
                <a:spcPts val="1800"/>
              </a:spcBef>
              <a:buClrTx/>
              <a:buSzTx/>
              <a:buNone/>
              <a:defRPr sz="3696"/>
            </a:pPr>
            <a:r>
              <a:t>Writing Your First Bean</a:t>
            </a:r>
          </a:p>
          <a:p>
            <a:pPr lvl="2" marL="0" indent="704087" defTabSz="1877567">
              <a:spcBef>
                <a:spcPts val="1800"/>
              </a:spcBef>
              <a:buClrTx/>
              <a:buSzTx/>
              <a:buNone/>
              <a:defRPr sz="3696"/>
            </a:pPr>
            <a:r>
              <a:t>How to Develop an EJB Component</a:t>
            </a:r>
          </a:p>
          <a:p>
            <a:pPr lvl="2" marL="0" indent="704087" defTabSz="1877567">
              <a:spcBef>
                <a:spcPts val="1800"/>
              </a:spcBef>
              <a:buClrTx/>
              <a:buSzTx/>
              <a:buNone/>
              <a:defRPr sz="3696"/>
            </a:pPr>
            <a:r>
              <a:t>The Remote Interface</a:t>
            </a:r>
          </a:p>
          <a:p>
            <a:pPr lvl="2" marL="0" indent="704087" defTabSz="1877567">
              <a:spcBef>
                <a:spcPts val="1800"/>
              </a:spcBef>
              <a:buClrTx/>
              <a:buSzTx/>
              <a:buNone/>
              <a:defRPr sz="3696"/>
            </a:pPr>
            <a:r>
              <a:t>The Local Interface</a:t>
            </a:r>
          </a:p>
          <a:p>
            <a:pPr lvl="2" marL="0" indent="704087" defTabSz="1877567">
              <a:spcBef>
                <a:spcPts val="1800"/>
              </a:spcBef>
              <a:buClrTx/>
              <a:buSzTx/>
              <a:buNone/>
              <a:defRPr sz="3696"/>
            </a:pPr>
            <a:r>
              <a:t>The Home Interface</a:t>
            </a:r>
          </a:p>
          <a:p>
            <a:pPr lvl="2" marL="0" indent="704087" defTabSz="1877567">
              <a:spcBef>
                <a:spcPts val="1800"/>
              </a:spcBef>
              <a:buClrTx/>
              <a:buSzTx/>
              <a:buNone/>
              <a:defRPr sz="3696"/>
            </a:pPr>
            <a:r>
              <a:t>The Local Home Interface</a:t>
            </a:r>
          </a:p>
          <a:p>
            <a:pPr lvl="2" marL="0" indent="704087" defTabSz="1877567">
              <a:spcBef>
                <a:spcPts val="1800"/>
              </a:spcBef>
              <a:buClrTx/>
              <a:buSzTx/>
              <a:buNone/>
              <a:defRPr sz="3696"/>
            </a:pPr>
            <a:r>
              <a:t>The Bean Class</a:t>
            </a:r>
          </a:p>
          <a:p>
            <a:pPr lvl="2" marL="0" indent="704087" defTabSz="1877567">
              <a:spcBef>
                <a:spcPts val="1800"/>
              </a:spcBef>
              <a:buClrTx/>
              <a:buSzTx/>
              <a:buNone/>
              <a:defRPr sz="3696"/>
            </a:pPr>
            <a:r>
              <a:t>The Deployment Descriptor</a:t>
            </a:r>
          </a:p>
          <a:p>
            <a:pPr lvl="2" marL="0" indent="704087" defTabSz="1877567">
              <a:spcBef>
                <a:spcPts val="1800"/>
              </a:spcBef>
              <a:buClrTx/>
              <a:buSzTx/>
              <a:buNone/>
              <a:defRPr sz="3696"/>
            </a:pPr>
            <a:r>
              <a:t>The Vendor-Specific Files</a:t>
            </a:r>
          </a:p>
          <a:p>
            <a:pPr lvl="2" marL="0" indent="704087" defTabSz="1877567">
              <a:spcBef>
                <a:spcPts val="1800"/>
              </a:spcBef>
              <a:buClrTx/>
              <a:buSzTx/>
              <a:buNone/>
              <a:defRPr sz="3696"/>
            </a:pPr>
            <a:r>
              <a:t>The Ejb-jar File</a:t>
            </a:r>
          </a:p>
          <a:p>
            <a:pPr lvl="2" marL="0" indent="704087" defTabSz="1877567">
              <a:spcBef>
                <a:spcPts val="1800"/>
              </a:spcBef>
              <a:buClrTx/>
              <a:buSzTx/>
              <a:buNone/>
              <a:defRPr sz="3696"/>
            </a:pPr>
            <a:r>
              <a:t>Deploying the Bean</a:t>
            </a:r>
          </a:p>
          <a:p>
            <a:pPr lvl="2" marL="0" indent="704087" defTabSz="1877567">
              <a:spcBef>
                <a:spcPts val="1800"/>
              </a:spcBef>
              <a:buClrTx/>
              <a:buSzTx/>
              <a:buNone/>
              <a:defRPr sz="3696"/>
            </a:pPr>
            <a:r>
              <a:t>The Optional EJB Client JAR file</a:t>
            </a:r>
          </a:p>
          <a:p>
            <a:pPr lvl="2" marL="0" indent="704087" defTabSz="1877567">
              <a:spcBef>
                <a:spcPts val="1800"/>
              </a:spcBef>
              <a:buClrTx/>
              <a:buSzTx/>
              <a:buNone/>
              <a:defRPr sz="3696"/>
            </a:pPr>
            <a:r>
              <a:t>Understanding How to Call Beans</a:t>
            </a:r>
          </a:p>
          <a:p>
            <a:pPr lvl="3" marL="0" indent="1056131" defTabSz="1877567">
              <a:spcBef>
                <a:spcPts val="1800"/>
              </a:spcBef>
              <a:buClrTx/>
              <a:buSzTx/>
              <a:buNone/>
              <a:defRPr sz="3696"/>
            </a:pPr>
            <a:r>
              <a:t>Looking up a Home Object</a:t>
            </a:r>
          </a:p>
          <a:p>
            <a:pPr lvl="2" marL="0" indent="704087" defTabSz="1877567">
              <a:spcBef>
                <a:spcPts val="1800"/>
              </a:spcBef>
              <a:buClrTx/>
              <a:buSzTx/>
              <a:buNone/>
              <a:defRPr sz="3696"/>
            </a:pPr>
            <a:r>
              <a:t>Running the System</a:t>
            </a:r>
          </a:p>
          <a:p>
            <a:pPr lvl="3" marL="0" indent="1056131" defTabSz="1877567">
              <a:spcBef>
                <a:spcPts val="1800"/>
              </a:spcBef>
              <a:buClrTx/>
              <a:buSzTx/>
              <a:buNone/>
              <a:defRPr sz="3696"/>
            </a:pPr>
            <a:r>
              <a:t>The Server-Side Output</a:t>
            </a:r>
          </a:p>
          <a:p>
            <a:pPr lvl="3" marL="0" indent="1056131" defTabSz="1877567">
              <a:spcBef>
                <a:spcPts val="1800"/>
              </a:spcBef>
              <a:buClrTx/>
              <a:buSzTx/>
              <a:buNone/>
              <a:defRPr sz="3696"/>
            </a:pPr>
            <a:r>
              <a:t>The Client-Side Output</a:t>
            </a:r>
          </a:p>
          <a:p>
            <a:pPr lvl="2" marL="0" indent="704087" defTabSz="1877567">
              <a:spcBef>
                <a:spcPts val="1800"/>
              </a:spcBef>
              <a:buClrTx/>
              <a:buSzTx/>
              <a:buNone/>
              <a:defRPr sz="3696"/>
            </a:pPr>
            <a:r>
              <a:t>Implementing Component Interfaces</a:t>
            </a:r>
          </a:p>
          <a:p>
            <a:pPr lvl="3" marL="0" indent="1056131" defTabSz="1877567">
              <a:spcBef>
                <a:spcPts val="1800"/>
              </a:spcBef>
              <a:buClrTx/>
              <a:buSzTx/>
              <a:buNone/>
              <a:defRPr sz="3696"/>
            </a:pPr>
            <a:r>
              <a:t>A Solution</a:t>
            </a:r>
          </a:p>
          <a:p>
            <a:pPr lvl="2" marL="0" indent="704087" defTabSz="1877567">
              <a:spcBef>
                <a:spcPts val="1800"/>
              </a:spcBef>
              <a:buClrTx/>
              <a:buSzTx/>
              <a:buNone/>
              <a:defRPr sz="3696"/>
            </a:pPr>
            <a:r>
              <a:t>Summary</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Divide and Conquer to the Extreme"/>
          <p:cNvSpPr txBox="1"/>
          <p:nvPr>
            <p:ph type="title"/>
          </p:nvPr>
        </p:nvSpPr>
        <p:spPr>
          <a:prstGeom prst="rect">
            <a:avLst/>
          </a:prstGeom>
        </p:spPr>
        <p:txBody>
          <a:bodyPr/>
          <a:lstStyle/>
          <a:p>
            <a:pPr/>
            <a:r>
              <a:t>Divide and Conquer to the Extreme</a:t>
            </a:r>
          </a:p>
        </p:txBody>
      </p:sp>
      <p:sp>
        <p:nvSpPr>
          <p:cNvPr id="252" name="There is a lower total cost of ownership. The component vendor’s cash cow is its components, and therefore it must provide top-notch documentation, support, and maintenance if it is to stay in business. Because the component vendor is an expert in its fi"/>
          <p:cNvSpPr txBox="1"/>
          <p:nvPr>
            <p:ph type="body" idx="1"/>
          </p:nvPr>
        </p:nvSpPr>
        <p:spPr>
          <a:prstGeom prst="rect">
            <a:avLst/>
          </a:prstGeom>
        </p:spPr>
        <p:txBody>
          <a:bodyPr/>
          <a:lstStyle/>
          <a:p>
            <a:pPr marL="553212" indent="-553212" defTabSz="2414016">
              <a:spcBef>
                <a:spcPts val="2300"/>
              </a:spcBef>
              <a:defRPr sz="4752"/>
            </a:pPr>
            <a:r>
              <a:t>There is a lower total cost of ownership. The component vendor’s cash cow is its components, and therefore it must provide top-notch documentation, support, and maintenance if it is to stay in business. Because the component vendor is an expert in its field, the component generally has fewer bugs and higher performance than an IT shop’s home-grown solution. This reduces the IT shop’s maintenance costs.</a:t>
            </a:r>
          </a:p>
          <a:p>
            <a:pPr marL="0" indent="0" defTabSz="2414016">
              <a:spcBef>
                <a:spcPts val="2300"/>
              </a:spcBef>
              <a:buClrTx/>
              <a:buSzTx/>
              <a:buNone/>
              <a:defRPr sz="4752"/>
            </a:pPr>
            <a:r>
              <a:t>Once the rules of engagement have been laid down for how components should be written, a component marketplace is born, where vendors can sell reusable components to companies. The components are deployed within application servers, which provide the needed middleware.</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Divide and Conquer to the Extreme"/>
          <p:cNvSpPr txBox="1"/>
          <p:nvPr>
            <p:ph type="title"/>
          </p:nvPr>
        </p:nvSpPr>
        <p:spPr>
          <a:prstGeom prst="rect">
            <a:avLst/>
          </a:prstGeom>
        </p:spPr>
        <p:txBody>
          <a:bodyPr/>
          <a:lstStyle/>
          <a:p>
            <a:pPr/>
            <a:r>
              <a:t>Divide and Conquer to the Extreme</a:t>
            </a:r>
          </a:p>
        </p:txBody>
      </p:sp>
      <p:sp>
        <p:nvSpPr>
          <p:cNvPr id="255" name="Things to Consider When Building Large Business System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Things to Consider When Building Large Business Systems</a:t>
            </a:r>
          </a:p>
        </p:txBody>
      </p:sp>
      <p:sp>
        <p:nvSpPr>
          <p:cNvPr id="256" name="By now you should have a decent list of things you’d have to worry about when building large business systems. Here’s a short list of the big things we came up with. Don’t worry if you don’t understand all of them yet—you will.…"/>
          <p:cNvSpPr txBox="1"/>
          <p:nvPr>
            <p:ph type="body" idx="1"/>
          </p:nvPr>
        </p:nvSpPr>
        <p:spPr>
          <a:prstGeom prst="rect">
            <a:avLst/>
          </a:prstGeom>
        </p:spPr>
        <p:txBody>
          <a:bodyPr/>
          <a:lstStyle/>
          <a:p>
            <a:pPr marL="0" indent="0" defTabSz="1194816">
              <a:spcBef>
                <a:spcPts val="1100"/>
              </a:spcBef>
              <a:buClrTx/>
              <a:buSzTx/>
              <a:buNone/>
              <a:defRPr sz="2352"/>
            </a:pPr>
            <a:r>
              <a:t>By now you should have a decent list of things you’d have to worry about when building large business systems. Here’s a short list of the big things we came up with. Don’t worry if you don’t understand all of them yet—you will.</a:t>
            </a:r>
          </a:p>
          <a:p>
            <a:pPr marL="0" indent="0" defTabSz="1194816">
              <a:spcBef>
                <a:spcPts val="1100"/>
              </a:spcBef>
              <a:buClrTx/>
              <a:buSzTx/>
              <a:buNone/>
              <a:defRPr sz="2352"/>
            </a:pPr>
            <a:r>
              <a:t>■■ Remote method invocations. We need logic that connects a client and server via a network connection. This includes dispatching method requests, brokering of parameters, and more.</a:t>
            </a:r>
          </a:p>
          <a:p>
            <a:pPr marL="0" indent="0" defTabSz="1194816">
              <a:spcBef>
                <a:spcPts val="1100"/>
              </a:spcBef>
              <a:buClrTx/>
              <a:buSzTx/>
              <a:buNone/>
              <a:defRPr sz="2352"/>
            </a:pPr>
            <a:r>
              <a:t>■■ Load balancing. Clients must be directed to the server with the lightest load. If a server is overloaded, a different server should be chosen.</a:t>
            </a:r>
          </a:p>
          <a:p>
            <a:pPr marL="0" indent="0" defTabSz="1194816">
              <a:spcBef>
                <a:spcPts val="1100"/>
              </a:spcBef>
              <a:buClrTx/>
              <a:buSzTx/>
              <a:buNone/>
              <a:defRPr sz="2352"/>
            </a:pPr>
            <a:r>
              <a:t>■■ Transparent fail-over. If a server crashes, or if the network crashes, can clients be rerouted to other servers without interruption of service? If so, how fast does fail-over happen? Seconds? Minutes? What is acceptable for your business problem?</a:t>
            </a:r>
          </a:p>
          <a:p>
            <a:pPr marL="0" indent="0" defTabSz="1194816">
              <a:spcBef>
                <a:spcPts val="1100"/>
              </a:spcBef>
              <a:buClrTx/>
              <a:buSzTx/>
              <a:buNone/>
              <a:defRPr sz="2352"/>
            </a:pPr>
            <a:r>
              <a:t>■■ Back-end integration. Code needs to be written to persist business data into databases as well as integrate with legacy systems that may already exist.</a:t>
            </a:r>
          </a:p>
          <a:p>
            <a:pPr marL="0" indent="0" defTabSz="1194816">
              <a:spcBef>
                <a:spcPts val="1100"/>
              </a:spcBef>
              <a:buClrTx/>
              <a:buSzTx/>
              <a:buNone/>
              <a:defRPr sz="2352"/>
            </a:pPr>
            <a:r>
              <a:t>■■ Transactions. What if two clients access the same row of the database simultaneously? Or what if the database crashes? Transactions protect you from these issues.</a:t>
            </a:r>
          </a:p>
          <a:p>
            <a:pPr marL="0" indent="0" defTabSz="1194816">
              <a:spcBef>
                <a:spcPts val="1100"/>
              </a:spcBef>
              <a:buClrTx/>
              <a:buSzTx/>
              <a:buNone/>
              <a:defRPr sz="2352"/>
            </a:pPr>
            <a:r>
              <a:t>■■ Clustering. What if the server contains state when it crashes? Is that state replicated across all servers, so that clients can use a different server?</a:t>
            </a:r>
          </a:p>
          <a:p>
            <a:pPr marL="0" indent="0" defTabSz="1194816">
              <a:spcBef>
                <a:spcPts val="1100"/>
              </a:spcBef>
              <a:buClrTx/>
              <a:buSzTx/>
              <a:buNone/>
              <a:defRPr sz="2352"/>
            </a:pPr>
            <a:r>
              <a:t>■■ Dynamic redeployment. How do you perform software upgrades while the site is running? Do you need to take a machine down, or can you keep it running?</a:t>
            </a:r>
          </a:p>
          <a:p>
            <a:pPr marL="0" indent="0" defTabSz="1194816">
              <a:spcBef>
                <a:spcPts val="1100"/>
              </a:spcBef>
              <a:buClrTx/>
              <a:buSzTx/>
              <a:buNone/>
              <a:defRPr sz="2352"/>
            </a:pPr>
            <a:r>
              <a:t>■■ Clean shutdown. If you need to shut down a server, can you do it in a smooth, clean manner so that you don’t interrupt service to clients who are currently using the server?</a:t>
            </a:r>
          </a:p>
          <a:p>
            <a:pPr marL="0" indent="0" defTabSz="1194816">
              <a:spcBef>
                <a:spcPts val="1100"/>
              </a:spcBef>
              <a:buClrTx/>
              <a:buSzTx/>
              <a:buNone/>
              <a:defRPr sz="2352"/>
            </a:pPr>
            <a:r>
              <a:t>■■ Logging and auditing. If something goes wrong, is there a log that we can consult to determine the cause of the problem? A log would help us debug the problem so it doesn’t happen again.</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Divide and Conquer to the Extreme"/>
          <p:cNvSpPr txBox="1"/>
          <p:nvPr>
            <p:ph type="title"/>
          </p:nvPr>
        </p:nvSpPr>
        <p:spPr>
          <a:prstGeom prst="rect">
            <a:avLst/>
          </a:prstGeom>
        </p:spPr>
        <p:txBody>
          <a:bodyPr/>
          <a:lstStyle/>
          <a:p>
            <a:pPr/>
            <a:r>
              <a:t>Divide and Conquer to the Extreme</a:t>
            </a:r>
          </a:p>
        </p:txBody>
      </p:sp>
      <p:sp>
        <p:nvSpPr>
          <p:cNvPr id="259" name="Things to Consider When Building Large Business System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Things to Consider When Building Large Business Systems</a:t>
            </a:r>
          </a:p>
        </p:txBody>
      </p:sp>
      <p:sp>
        <p:nvSpPr>
          <p:cNvPr id="260" name="■■ Systems Management. In the event of a catastrophic failure, who is monitoring our system? We would like monitoring software that paged a system administrator if a catastrophe occurred.…"/>
          <p:cNvSpPr txBox="1"/>
          <p:nvPr>
            <p:ph type="body" idx="1"/>
          </p:nvPr>
        </p:nvSpPr>
        <p:spPr>
          <a:prstGeom prst="rect">
            <a:avLst/>
          </a:prstGeom>
        </p:spPr>
        <p:txBody>
          <a:bodyPr/>
          <a:lstStyle/>
          <a:p>
            <a:pPr marL="0" indent="0" defTabSz="1219200">
              <a:spcBef>
                <a:spcPts val="1200"/>
              </a:spcBef>
              <a:buClrTx/>
              <a:buSzTx/>
              <a:buNone/>
              <a:defRPr sz="2400"/>
            </a:pPr>
            <a:r>
              <a:t>■■ Systems Management. In the event of a catastrophic failure, who is monitoring our system? We would like monitoring software that paged a system administrator if a catastrophe occurred.</a:t>
            </a:r>
          </a:p>
          <a:p>
            <a:pPr marL="0" indent="0" defTabSz="1219200">
              <a:spcBef>
                <a:spcPts val="1200"/>
              </a:spcBef>
              <a:buClrTx/>
              <a:buSzTx/>
              <a:buNone/>
              <a:defRPr sz="2400"/>
            </a:pPr>
            <a:r>
              <a:t>■■ Threading. Now that we have many clients connecting to a server, that server is going to need the capability of processing multiple client requests simultaneously. This means the server must be coded to be multi-threaded.</a:t>
            </a:r>
          </a:p>
          <a:p>
            <a:pPr marL="0" indent="0" defTabSz="1219200">
              <a:spcBef>
                <a:spcPts val="1200"/>
              </a:spcBef>
              <a:buClrTx/>
              <a:buSzTx/>
              <a:buNone/>
              <a:defRPr sz="2400"/>
            </a:pPr>
            <a:r>
              <a:t>■■ Message-oriented middleware. Certain types of requests should be message-based where the clients and servers are very loosely coupled. We need infrastructure to accommodate messaging.</a:t>
            </a:r>
          </a:p>
          <a:p>
            <a:pPr marL="0" indent="0" defTabSz="1219200">
              <a:spcBef>
                <a:spcPts val="1200"/>
              </a:spcBef>
              <a:buClrTx/>
              <a:buSzTx/>
              <a:buNone/>
              <a:defRPr sz="2400"/>
            </a:pPr>
            <a:r>
              <a:t>■■ Object life cycle. The objects that live within the server need to be created or destroyed when client traffic increases or decreases, respectively</a:t>
            </a:r>
          </a:p>
          <a:p>
            <a:pPr marL="0" indent="0" defTabSz="1219200">
              <a:spcBef>
                <a:spcPts val="1200"/>
              </a:spcBef>
              <a:buClrTx/>
              <a:buSzTx/>
              <a:buNone/>
              <a:defRPr sz="2400"/>
            </a:pPr>
            <a:r>
              <a:t>■■ Resource pooling. If a client is not currently using a server, that server’s precious resources can be returned to a pool to be reused when other clients connect. This includes sockets (such as database connections) as well as objects that live within the server.</a:t>
            </a:r>
          </a:p>
          <a:p>
            <a:pPr marL="0" indent="0" defTabSz="1219200">
              <a:spcBef>
                <a:spcPts val="1200"/>
              </a:spcBef>
              <a:buClrTx/>
              <a:buSzTx/>
              <a:buNone/>
              <a:defRPr sz="2400"/>
            </a:pPr>
            <a:r>
              <a:t>■■ Security. The servers and databases need to be shielded from saboteurs. Known users must be allowed to perform only operations that they have rights to perform.</a:t>
            </a:r>
          </a:p>
          <a:p>
            <a:pPr marL="0" indent="0" defTabSz="1219200">
              <a:spcBef>
                <a:spcPts val="1200"/>
              </a:spcBef>
              <a:buClrTx/>
              <a:buSzTx/>
              <a:buNone/>
              <a:defRPr sz="2400"/>
            </a:pPr>
            <a:r>
              <a:t>■■ Caching. Let’s assume there is some database data that all clients share and make use of, such as a common product catalog. Why should your servers retrieve that same catalog data from the database over and over again? You could keep that data around in the servers’ memory and avoid costly network roundtrips and database hits.</a:t>
            </a:r>
          </a:p>
          <a:p>
            <a:pPr marL="0" indent="0" defTabSz="1219200">
              <a:spcBef>
                <a:spcPts val="1200"/>
              </a:spcBef>
              <a:buClrTx/>
              <a:buSzTx/>
              <a:buNone/>
              <a:defRPr sz="2400"/>
            </a:pPr>
            <a:r>
              <a:t>■■ And much, much, much more.</a:t>
            </a:r>
          </a:p>
          <a:p>
            <a:pPr marL="0" indent="0" defTabSz="1219200">
              <a:spcBef>
                <a:spcPts val="1200"/>
              </a:spcBef>
              <a:buClrTx/>
              <a:buSzTx/>
              <a:buNone/>
              <a:defRPr sz="2400"/>
            </a:pPr>
            <a:r>
              <a:t>Each of these issues is a separate service that needs to be addressed for serious server-side computing. These services are needed in any business problem and in any vertical industry. And each of these services requires a lot of thought and a lot of plumbing to resolve. Together, these services are called middleware.</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Divide and Conquer to the Extreme"/>
          <p:cNvSpPr txBox="1"/>
          <p:nvPr>
            <p:ph type="title"/>
          </p:nvPr>
        </p:nvSpPr>
        <p:spPr>
          <a:prstGeom prst="rect">
            <a:avLst/>
          </a:prstGeom>
        </p:spPr>
        <p:txBody>
          <a:bodyPr/>
          <a:lstStyle/>
          <a:p>
            <a:pPr/>
            <a:r>
              <a:t>Divide and Conquer to the Extreme</a:t>
            </a:r>
          </a:p>
        </p:txBody>
      </p:sp>
      <p:sp>
        <p:nvSpPr>
          <p:cNvPr id="263" name="Is a Component Marketplace a Myth?"/>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Is a Component Marketplace a Myth?</a:t>
            </a:r>
          </a:p>
        </p:txBody>
      </p:sp>
      <p:sp>
        <p:nvSpPr>
          <p:cNvPr id="264" name="There is a very small component marketplace today. For years we’ve been hoping that the marketplace will explode, but it is behind schedule. There are several reasons for Independent Software Vendors (ISVs) not shipping components:…"/>
          <p:cNvSpPr txBox="1"/>
          <p:nvPr>
            <p:ph type="body" idx="1"/>
          </p:nvPr>
        </p:nvSpPr>
        <p:spPr>
          <a:prstGeom prst="rect">
            <a:avLst/>
          </a:prstGeom>
        </p:spPr>
        <p:txBody>
          <a:bodyPr/>
          <a:lstStyle/>
          <a:p>
            <a:pPr marL="0" indent="0" defTabSz="2243327">
              <a:spcBef>
                <a:spcPts val="2200"/>
              </a:spcBef>
              <a:buClrTx/>
              <a:buSzTx/>
              <a:buNone/>
              <a:defRPr sz="4416"/>
            </a:pPr>
            <a:r>
              <a:t>There is a very small component marketplace today. For years we’ve been hoping that the marketplace will explode, but it is behind schedule. There are several reasons for Independent Software Vendors (ISVs) not shipping components:</a:t>
            </a:r>
          </a:p>
          <a:p>
            <a:pPr marL="0" indent="0" defTabSz="2243327">
              <a:spcBef>
                <a:spcPts val="2200"/>
              </a:spcBef>
              <a:buClrTx/>
              <a:buSzTx/>
              <a:buNone/>
              <a:defRPr sz="4416"/>
            </a:pPr>
            <a:r>
              <a:rPr b="1"/>
              <a:t>Maturity.</a:t>
            </a:r>
            <a:r>
              <a:t> Because components live inside application servers, the application servers must be mature before we see components written to those servers.</a:t>
            </a:r>
          </a:p>
          <a:p>
            <a:pPr marL="0" indent="0" defTabSz="2243327">
              <a:spcBef>
                <a:spcPts val="2200"/>
              </a:spcBef>
              <a:buClrTx/>
              <a:buSzTx/>
              <a:buNone/>
              <a:defRPr sz="4416"/>
            </a:pPr>
            <a:r>
              <a:rPr b="1"/>
              <a:t>Politics.</a:t>
            </a:r>
            <a:r>
              <a:t> Many ISVs have written their own application servers. Some (falsely) view this as a competitive advantage. </a:t>
            </a:r>
          </a:p>
          <a:p>
            <a:pPr marL="0" indent="0" defTabSz="2243327">
              <a:spcBef>
                <a:spcPts val="2200"/>
              </a:spcBef>
              <a:buClrTx/>
              <a:buSzTx/>
              <a:buNone/>
              <a:defRPr sz="4416"/>
            </a:pPr>
            <a:r>
              <a:rPr b="1"/>
              <a:t>Questionable value.</a:t>
            </a:r>
            <a:r>
              <a:t> Most ISVs are customer-driven (meaning they prioritize what their customers are asking for). Since components are new to many customers, many of them are not asking for their ISVs to support components.</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Component Architectures"/>
          <p:cNvSpPr txBox="1"/>
          <p:nvPr>
            <p:ph type="title"/>
          </p:nvPr>
        </p:nvSpPr>
        <p:spPr>
          <a:prstGeom prst="rect">
            <a:avLst/>
          </a:prstGeom>
        </p:spPr>
        <p:txBody>
          <a:bodyPr/>
          <a:lstStyle/>
          <a:p>
            <a:pPr/>
            <a:r>
              <a:t>Component Architectures</a:t>
            </a:r>
          </a:p>
        </p:txBody>
      </p:sp>
      <p:sp>
        <p:nvSpPr>
          <p:cNvPr id="267" name="It has been a number of years since the idea of multi-tier server-side deployments surfaced. Since then, well over 50 application servers have appeared on the market. At first, each application server provided component services in a nonstandard, proprie"/>
          <p:cNvSpPr txBox="1"/>
          <p:nvPr>
            <p:ph type="body" idx="1"/>
          </p:nvPr>
        </p:nvSpPr>
        <p:spPr>
          <a:prstGeom prst="rect">
            <a:avLst/>
          </a:prstGeom>
        </p:spPr>
        <p:txBody>
          <a:bodyPr/>
          <a:lstStyle>
            <a:lvl1pPr marL="519684" indent="-519684" defTabSz="2267711">
              <a:spcBef>
                <a:spcPts val="2200"/>
              </a:spcBef>
              <a:defRPr sz="4464"/>
            </a:lvl1pPr>
          </a:lstStyle>
          <a:p>
            <a:pPr/>
            <a:r>
              <a:t>It has been a number of years since the idea of multi-tier server-side deployments surfaced. Since then, well over 50 application servers have appeared on the market. At first, each application server provided component services in a nonstandard, proprietary way. This occurred because there was no agreed definition of what a component should be. The result? Once you bet on an application server, your code was locked into that vendor’s solution. This greatly reduced portability and was an especially tough pill to swallow in the Java world, which promotes openness and portability. It also hampered the commerce of components, because a customer could not combine a component written to one application server with another component written to a different application server.</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9" name="Screenshot 2020-11-21 at 1.28.36 AM.png" descr="Screenshot 2020-11-21 at 1.28.36 AM.png"/>
          <p:cNvPicPr>
            <a:picLocks noChangeAspect="0"/>
          </p:cNvPicPr>
          <p:nvPr>
            <p:ph type="pic" idx="21"/>
          </p:nvPr>
        </p:nvPicPr>
        <p:blipFill>
          <a:blip r:embed="rId2">
            <a:extLst/>
          </a:blip>
          <a:srcRect l="0" t="0" r="0" b="0"/>
          <a:stretch>
            <a:fillRect/>
          </a:stretch>
        </p:blipFill>
        <p:spPr>
          <a:xfrm>
            <a:off x="12204700" y="3359031"/>
            <a:ext cx="12192000" cy="5981938"/>
          </a:xfrm>
          <a:prstGeom prst="rect">
            <a:avLst/>
          </a:prstGeom>
        </p:spPr>
      </p:pic>
      <p:sp>
        <p:nvSpPr>
          <p:cNvPr id="270" name="A component architecture"/>
          <p:cNvSpPr/>
          <p:nvPr/>
        </p:nvSpPr>
        <p:spPr>
          <a:xfrm>
            <a:off x="12204699" y="12801600"/>
            <a:ext cx="12192001" cy="492253"/>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A component architecture</a:t>
            </a:r>
          </a:p>
        </p:txBody>
      </p:sp>
      <p:sp>
        <p:nvSpPr>
          <p:cNvPr id="271" name="Component Architectures"/>
          <p:cNvSpPr txBox="1"/>
          <p:nvPr>
            <p:ph type="title"/>
          </p:nvPr>
        </p:nvSpPr>
        <p:spPr>
          <a:prstGeom prst="rect">
            <a:avLst/>
          </a:prstGeom>
        </p:spPr>
        <p:txBody>
          <a:bodyPr/>
          <a:lstStyle>
            <a:lvl1pPr defTabSz="619125">
              <a:defRPr spc="-189" sz="6300"/>
            </a:lvl1pPr>
          </a:lstStyle>
          <a:p>
            <a:pPr/>
            <a:r>
              <a:t>Component Architectures</a:t>
            </a:r>
          </a:p>
        </p:txBody>
      </p:sp>
      <p:sp>
        <p:nvSpPr>
          <p:cNvPr id="272" name="What we need is an agreement, or set of interfaces, between application servers and components. This agreement will enable any component to run within any application server. This will allow components to be switched in and out of various application ser"/>
          <p:cNvSpPr txBox="1"/>
          <p:nvPr>
            <p:ph type="body" sz="half" idx="1"/>
          </p:nvPr>
        </p:nvSpPr>
        <p:spPr>
          <a:prstGeom prst="rect">
            <a:avLst/>
          </a:prstGeom>
        </p:spPr>
        <p:txBody>
          <a:bodyPr/>
          <a:lstStyle>
            <a:lvl1pPr marL="0" indent="0" defTabSz="2023872">
              <a:spcBef>
                <a:spcPts val="1900"/>
              </a:spcBef>
              <a:buClrTx/>
              <a:buSzTx/>
              <a:buNone/>
              <a:defRPr sz="3984"/>
            </a:lvl1pPr>
          </a:lstStyle>
          <a:p>
            <a:pPr/>
            <a:r>
              <a:t>What we need is an agreement, or set of interfaces, between application servers and components. This agreement will enable any component to run within any application server. This will allow components to be switched in and out of various application servers without having to change code or potentially even recompile the components themselves. Such an agreement is called component architecture and is shown in Figure.</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Component Architectures"/>
          <p:cNvSpPr txBox="1"/>
          <p:nvPr>
            <p:ph type="title"/>
          </p:nvPr>
        </p:nvSpPr>
        <p:spPr>
          <a:prstGeom prst="rect">
            <a:avLst/>
          </a:prstGeom>
        </p:spPr>
        <p:txBody>
          <a:bodyPr/>
          <a:lstStyle/>
          <a:p>
            <a:pPr/>
            <a:r>
              <a:t>Component Architectures</a:t>
            </a:r>
          </a:p>
        </p:txBody>
      </p:sp>
      <p:sp>
        <p:nvSpPr>
          <p:cNvPr id="275" name="If you’re trying to explain components to a non-techie, try these analogies:…"/>
          <p:cNvSpPr txBox="1"/>
          <p:nvPr>
            <p:ph type="body" idx="1"/>
          </p:nvPr>
        </p:nvSpPr>
        <p:spPr>
          <a:prstGeom prst="rect">
            <a:avLst/>
          </a:prstGeom>
        </p:spPr>
        <p:txBody>
          <a:bodyPr/>
          <a:lstStyle/>
          <a:p>
            <a:pPr marL="0" indent="0">
              <a:buClrTx/>
              <a:buSzTx/>
              <a:buNone/>
            </a:pPr>
            <a:r>
              <a:t>If you’re trying to explain components to a non-techie, try these analogies:</a:t>
            </a:r>
          </a:p>
          <a:p>
            <a:pPr marL="0" indent="0">
              <a:buClrTx/>
              <a:buSzTx/>
              <a:buNone/>
            </a:pPr>
            <a:r>
              <a:t>■■ Any CD player can play any compact disc because of the CD standard. Think of an application server as a CD player and components as compact discs.</a:t>
            </a:r>
          </a:p>
          <a:p>
            <a:pPr marL="0" indent="0">
              <a:buClrTx/>
              <a:buSzTx/>
              <a:buNone/>
            </a:pPr>
            <a:r>
              <a:t>■■ In the United States, any TV set can tune into any broadcast because of the NTSC standard. Think of an application server as a TV set and components as television broadcasts.</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Introducing Enterprise JavaBeans"/>
          <p:cNvSpPr txBox="1"/>
          <p:nvPr>
            <p:ph type="title"/>
          </p:nvPr>
        </p:nvSpPr>
        <p:spPr>
          <a:prstGeom prst="rect">
            <a:avLst/>
          </a:prstGeom>
        </p:spPr>
        <p:txBody>
          <a:bodyPr/>
          <a:lstStyle/>
          <a:p>
            <a:pPr/>
            <a:r>
              <a:t>Introducing Enterprise JavaBeans</a:t>
            </a:r>
          </a:p>
        </p:txBody>
      </p:sp>
      <p:sp>
        <p:nvSpPr>
          <p:cNvPr id="278" name="The Enterprise JavaBeans (EJB) standard is a component architecture for deployable server-side components in Java. It is an agreement between components and application servers that enable any component to run in any application server. EJB components (c"/>
          <p:cNvSpPr txBox="1"/>
          <p:nvPr>
            <p:ph type="body" idx="1"/>
          </p:nvPr>
        </p:nvSpPr>
        <p:spPr>
          <a:prstGeom prst="rect">
            <a:avLst/>
          </a:prstGeom>
        </p:spPr>
        <p:txBody>
          <a:bodyPr/>
          <a:lstStyle/>
          <a:p>
            <a:pPr marL="447040" indent="-447040" defTabSz="1950720">
              <a:spcBef>
                <a:spcPts val="1900"/>
              </a:spcBef>
              <a:defRPr sz="3840"/>
            </a:pPr>
            <a:r>
              <a:t>The Enterprise JavaBeans (EJB) standard is a component architecture for deployable server-side components in Java. It is an agreement between components and application servers that enable any component to run in any application server. EJB components (called enterprise beans) are deployable, and can be imported and loaded into an application server, which hosts those components.</a:t>
            </a:r>
          </a:p>
          <a:p>
            <a:pPr marL="447040" indent="-447040" defTabSz="1950720">
              <a:spcBef>
                <a:spcPts val="1900"/>
              </a:spcBef>
              <a:defRPr sz="3840"/>
            </a:pPr>
            <a:r>
              <a:t>The top three values of EJB are as follows:</a:t>
            </a:r>
          </a:p>
          <a:p>
            <a:pPr marL="711200" indent="-711200" defTabSz="1950720">
              <a:spcBef>
                <a:spcPts val="1900"/>
              </a:spcBef>
              <a:buClrTx/>
              <a:buAutoNum type="arabicPeriod" startAt="1"/>
              <a:defRPr sz="3840"/>
            </a:pPr>
            <a:r>
              <a:t>It is agreed upon by the industry. Those who use EJB will benefit from its widespread use. Because everyone will be on the same page, in the future it will be easier to hire employees who understand your systems (since they may have prior EJB experience), learn best practices to improve your system (by reading books), partner with businesses (since technology will be compatible), and sell software (since customers will accept your solution). The concept of “train once, code anywhere” applies.</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Introducing Enterprise JavaBeans"/>
          <p:cNvSpPr txBox="1"/>
          <p:nvPr>
            <p:ph type="title"/>
          </p:nvPr>
        </p:nvSpPr>
        <p:spPr>
          <a:prstGeom prst="rect">
            <a:avLst/>
          </a:prstGeom>
        </p:spPr>
        <p:txBody>
          <a:bodyPr/>
          <a:lstStyle/>
          <a:p>
            <a:pPr/>
            <a:r>
              <a:t>Introducing Enterprise JavaBeans</a:t>
            </a:r>
          </a:p>
        </p:txBody>
      </p:sp>
      <p:sp>
        <p:nvSpPr>
          <p:cNvPr id="281" name="Portability is easier. The EJB specification is published and available freely to all. Since EJB is a standard, you do not need to gamble on a single, proprietary vendor’s architecture. And although portability will never be free, it is cheaper than with"/>
          <p:cNvSpPr txBox="1"/>
          <p:nvPr>
            <p:ph type="body" idx="1"/>
          </p:nvPr>
        </p:nvSpPr>
        <p:spPr>
          <a:prstGeom prst="rect">
            <a:avLst/>
          </a:prstGeom>
        </p:spPr>
        <p:txBody>
          <a:bodyPr/>
          <a:lstStyle/>
          <a:p>
            <a:pPr marL="889000" indent="-889000">
              <a:buClrTx/>
              <a:buAutoNum type="arabicPeriod" startAt="2"/>
            </a:pPr>
            <a:r>
              <a:t>Portability is easier. The EJB specification is published and available freely to all. Since EJB is a standard, you do not need to gamble on a single, proprietary vendor’s architecture. And although portability will never be free, it is cheaper than without a standard.</a:t>
            </a:r>
          </a:p>
          <a:p>
            <a:pPr marL="889000" indent="-889000">
              <a:buClrTx/>
              <a:buAutoNum type="arabicPeriod" startAt="2"/>
            </a:pPr>
            <a:r>
              <a:t>Rapid application development. Your application can be constructed faster because you get middleware from the application server. There’s also less of a mess to maintain.</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Introducing Enterprise JavaBeans"/>
          <p:cNvSpPr txBox="1"/>
          <p:nvPr>
            <p:ph type="title"/>
          </p:nvPr>
        </p:nvSpPr>
        <p:spPr>
          <a:prstGeom prst="rect">
            <a:avLst/>
          </a:prstGeom>
        </p:spPr>
        <p:txBody>
          <a:bodyPr/>
          <a:lstStyle/>
          <a:p>
            <a:pPr/>
            <a:r>
              <a:t>Introducing Enterprise JavaBeans</a:t>
            </a:r>
          </a:p>
        </p:txBody>
      </p:sp>
      <p:sp>
        <p:nvSpPr>
          <p:cNvPr id="284" name="Physically, EJB is actually two things in one:…"/>
          <p:cNvSpPr txBox="1"/>
          <p:nvPr>
            <p:ph type="body" idx="1"/>
          </p:nvPr>
        </p:nvSpPr>
        <p:spPr>
          <a:prstGeom prst="rect">
            <a:avLst/>
          </a:prstGeom>
        </p:spPr>
        <p:txBody>
          <a:bodyPr/>
          <a:lstStyle/>
          <a:p>
            <a:pPr marL="0" indent="0" defTabSz="2340863">
              <a:spcBef>
                <a:spcPts val="2300"/>
              </a:spcBef>
              <a:buClrTx/>
              <a:buSzTx/>
              <a:buNone/>
              <a:defRPr sz="4608"/>
            </a:pPr>
            <a:r>
              <a:t>Physically, EJB is actually two things in one:</a:t>
            </a:r>
          </a:p>
          <a:p>
            <a:pPr marL="853439" indent="-853439" defTabSz="2340863">
              <a:spcBef>
                <a:spcPts val="2300"/>
              </a:spcBef>
              <a:buClrTx/>
              <a:buAutoNum type="arabicPeriod" startAt="1"/>
              <a:defRPr sz="4608"/>
            </a:pPr>
            <a:r>
              <a:t>A specification. This is a 500-plus-page Adobe Acrobat PDF file, freely downloadable from http://java.sun.com. This specification lays out the rules of engagement between components and application servers. It constricts how you program so that you can interoperate.</a:t>
            </a:r>
          </a:p>
          <a:p>
            <a:pPr marL="853439" indent="-853439" defTabSz="2340863">
              <a:spcBef>
                <a:spcPts val="2300"/>
              </a:spcBef>
              <a:buClrTx/>
              <a:buAutoNum type="arabicPeriod" startAt="1"/>
              <a:defRPr sz="4608"/>
            </a:pPr>
            <a:r>
              <a:t>A set of Java interfaces. Components and application servers must conform to these interfaces. Since all components are written to the same interfaces, they all look the same to the application server. The application server therefore can manage anyone’s components. You can freely download these interfaces from http://java.sun.com.</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Part Two The Triad of Beans…"/>
          <p:cNvSpPr txBox="1"/>
          <p:nvPr>
            <p:ph type="body" idx="1"/>
          </p:nvPr>
        </p:nvSpPr>
        <p:spPr>
          <a:prstGeom prst="rect">
            <a:avLst/>
          </a:prstGeom>
        </p:spPr>
        <p:txBody>
          <a:bodyPr/>
          <a:lstStyle/>
          <a:p>
            <a:pPr marL="0" indent="0" defTabSz="2048255">
              <a:spcBef>
                <a:spcPts val="2000"/>
              </a:spcBef>
              <a:buClrTx/>
              <a:buSzTx/>
              <a:buNone/>
              <a:defRPr sz="4032"/>
            </a:pPr>
            <a:r>
              <a:t>Part Two The Triad of Beans</a:t>
            </a:r>
          </a:p>
          <a:p>
            <a:pPr lvl="1" marL="0" indent="384047" defTabSz="2048255">
              <a:spcBef>
                <a:spcPts val="2000"/>
              </a:spcBef>
              <a:buClrTx/>
              <a:buSzTx/>
              <a:buNone/>
              <a:defRPr sz="4032"/>
            </a:pPr>
            <a:r>
              <a:t>Introduction to Session Beans</a:t>
            </a:r>
          </a:p>
          <a:p>
            <a:pPr lvl="2" marL="0" indent="768095" defTabSz="2048255">
              <a:spcBef>
                <a:spcPts val="2000"/>
              </a:spcBef>
              <a:buClrTx/>
              <a:buSzTx/>
              <a:buNone/>
              <a:defRPr sz="4032"/>
            </a:pPr>
            <a:r>
              <a:t>Session Bean Lifetime</a:t>
            </a:r>
          </a:p>
          <a:p>
            <a:pPr lvl="2" marL="0" indent="768095" defTabSz="2048255">
              <a:spcBef>
                <a:spcPts val="2000"/>
              </a:spcBef>
              <a:buClrTx/>
              <a:buSzTx/>
              <a:buNone/>
              <a:defRPr sz="4032"/>
            </a:pPr>
            <a:r>
              <a:t>Session Bean Subtypes</a:t>
            </a:r>
          </a:p>
          <a:p>
            <a:pPr lvl="3" marL="0" indent="1152143" defTabSz="2048255">
              <a:spcBef>
                <a:spcPts val="2000"/>
              </a:spcBef>
              <a:buClrTx/>
              <a:buSzTx/>
              <a:buNone/>
              <a:defRPr sz="4032"/>
            </a:pPr>
            <a:r>
              <a:t>Stateful Session Beans</a:t>
            </a:r>
          </a:p>
          <a:p>
            <a:pPr lvl="3" marL="0" indent="1152143" defTabSz="2048255">
              <a:spcBef>
                <a:spcPts val="2000"/>
              </a:spcBef>
              <a:buClrTx/>
              <a:buSzTx/>
              <a:buNone/>
              <a:defRPr sz="4032"/>
            </a:pPr>
            <a:r>
              <a:t>Stateless Session Beans</a:t>
            </a:r>
          </a:p>
          <a:p>
            <a:pPr lvl="2" marL="0" indent="768095" defTabSz="2048255">
              <a:spcBef>
                <a:spcPts val="2000"/>
              </a:spcBef>
              <a:buClrTx/>
              <a:buSzTx/>
              <a:buNone/>
              <a:defRPr sz="4032"/>
            </a:pPr>
            <a:r>
              <a:t>Special Characteristics of Stateful Session Beans</a:t>
            </a:r>
          </a:p>
          <a:p>
            <a:pPr lvl="3" marL="0" indent="1152143" defTabSz="2048255">
              <a:spcBef>
                <a:spcPts val="2000"/>
              </a:spcBef>
              <a:buClrTx/>
              <a:buSzTx/>
              <a:buNone/>
              <a:defRPr sz="4032"/>
            </a:pPr>
            <a:r>
              <a:t>Achieving the Effect of Pooling with Stateful Beans</a:t>
            </a:r>
          </a:p>
          <a:p>
            <a:pPr lvl="3" marL="0" indent="1152143" defTabSz="2048255">
              <a:spcBef>
                <a:spcPts val="2000"/>
              </a:spcBef>
              <a:buClrTx/>
              <a:buSzTx/>
              <a:buNone/>
              <a:defRPr sz="4032"/>
            </a:pPr>
            <a:r>
              <a:t>The Rules Governing Conversational State</a:t>
            </a:r>
          </a:p>
          <a:p>
            <a:pPr lvl="3" marL="0" indent="1152143" defTabSz="2048255">
              <a:spcBef>
                <a:spcPts val="2000"/>
              </a:spcBef>
              <a:buClrTx/>
              <a:buSzTx/>
              <a:buNone/>
              <a:defRPr sz="4032"/>
            </a:pPr>
            <a:r>
              <a:t>Activation and Passivation Callbacks</a:t>
            </a:r>
          </a:p>
          <a:p>
            <a:pPr lvl="3" marL="0" indent="1152143" defTabSz="2048255">
              <a:spcBef>
                <a:spcPts val="2000"/>
              </a:spcBef>
              <a:buClrTx/>
              <a:buSzTx/>
              <a:buNone/>
              <a:defRPr sz="4032"/>
            </a:pPr>
            <a:r>
              <a:t>Method Implementation Summary</a:t>
            </a:r>
          </a:p>
          <a:p>
            <a:pPr lvl="3" marL="0" indent="1152143" defTabSz="2048255">
              <a:spcBef>
                <a:spcPts val="2000"/>
              </a:spcBef>
              <a:buClrTx/>
              <a:buSzTx/>
              <a:buNone/>
              <a:defRPr sz="4032"/>
            </a:pPr>
            <a:r>
              <a:t>A Simple Stateful Session Bean</a:t>
            </a:r>
          </a:p>
          <a:p>
            <a:pPr lvl="3" marL="0" indent="1152143" defTabSz="2048255">
              <a:spcBef>
                <a:spcPts val="2000"/>
              </a:spcBef>
              <a:buClrTx/>
              <a:buSzTx/>
              <a:buNone/>
              <a:defRPr sz="4032"/>
            </a:pPr>
            <a:r>
              <a:t>Life Cycle Diagrams for Session Beans</a:t>
            </a:r>
          </a:p>
          <a:p>
            <a:pPr lvl="2" marL="0" indent="768095" defTabSz="2048255">
              <a:spcBef>
                <a:spcPts val="2000"/>
              </a:spcBef>
              <a:buClrTx/>
              <a:buSzTx/>
              <a:buNone/>
              <a:defRPr sz="4032"/>
            </a:pPr>
            <a:r>
              <a:t>Summary</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Introducing Enterprise JavaBeans"/>
          <p:cNvSpPr txBox="1"/>
          <p:nvPr>
            <p:ph type="title"/>
          </p:nvPr>
        </p:nvSpPr>
        <p:spPr>
          <a:prstGeom prst="rect">
            <a:avLst/>
          </a:prstGeom>
        </p:spPr>
        <p:txBody>
          <a:bodyPr/>
          <a:lstStyle/>
          <a:p>
            <a:pPr/>
            <a:r>
              <a:t>Introducing Enterprise JavaBeans</a:t>
            </a:r>
          </a:p>
        </p:txBody>
      </p:sp>
      <p:sp>
        <p:nvSpPr>
          <p:cNvPr id="287" name="Why Java?"/>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Why Java?</a:t>
            </a:r>
          </a:p>
        </p:txBody>
      </p:sp>
      <p:sp>
        <p:nvSpPr>
          <p:cNvPr id="288" name="EJB components must be written in Java only and require dedication to Java. This is indeed a serious restriction. The good news, however, is that Java is an ideal language to build components, for many reasons.…"/>
          <p:cNvSpPr txBox="1"/>
          <p:nvPr>
            <p:ph type="body" idx="1"/>
          </p:nvPr>
        </p:nvSpPr>
        <p:spPr>
          <a:prstGeom prst="rect">
            <a:avLst/>
          </a:prstGeom>
        </p:spPr>
        <p:txBody>
          <a:bodyPr/>
          <a:lstStyle/>
          <a:p>
            <a:pPr marL="0" indent="0">
              <a:buClrTx/>
              <a:buSzTx/>
              <a:buNone/>
            </a:pPr>
            <a:r>
              <a:t>EJB components must be written in Java only and require dedication to Java. This is indeed a serious restriction. The good news, however, is that Java is an ideal language to build components, for many reasons.</a:t>
            </a:r>
          </a:p>
          <a:p>
            <a:pPr/>
            <a:r>
              <a:t>Interface/implementation separation. We need a clean interface/implementation separation to ship components. After all, customers who purchase components shouldn’t be messing with implementation. Upgrades and support will become horrendous. Java supports this at a syntactic level via the interface keyword and class keyword.</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Introducing Enterprise JavaBeans"/>
          <p:cNvSpPr txBox="1"/>
          <p:nvPr>
            <p:ph type="title"/>
          </p:nvPr>
        </p:nvSpPr>
        <p:spPr>
          <a:prstGeom prst="rect">
            <a:avLst/>
          </a:prstGeom>
        </p:spPr>
        <p:txBody>
          <a:bodyPr/>
          <a:lstStyle/>
          <a:p>
            <a:pPr/>
            <a:r>
              <a:t>Introducing Enterprise JavaBeans</a:t>
            </a:r>
          </a:p>
        </p:txBody>
      </p:sp>
      <p:sp>
        <p:nvSpPr>
          <p:cNvPr id="291" name="Why Java?"/>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Why Java?</a:t>
            </a:r>
          </a:p>
        </p:txBody>
      </p:sp>
      <p:sp>
        <p:nvSpPr>
          <p:cNvPr id="292" name="Safe and secure. The Java architecture is much safer than traditional programming languages. In Java, if a thread dies, the application stays up. Pointers are no longer an issue. Memory leaks occur much less often. Java also has a rich library set, so th"/>
          <p:cNvSpPr txBox="1"/>
          <p:nvPr>
            <p:ph type="body" idx="1"/>
          </p:nvPr>
        </p:nvSpPr>
        <p:spPr>
          <a:prstGeom prst="rect">
            <a:avLst/>
          </a:prstGeom>
        </p:spPr>
        <p:txBody>
          <a:bodyPr/>
          <a:lstStyle/>
          <a:p>
            <a:pPr marL="435863" indent="-435863" defTabSz="1901951">
              <a:spcBef>
                <a:spcPts val="1800"/>
              </a:spcBef>
              <a:defRPr sz="3743"/>
            </a:pPr>
            <a:r>
              <a:t>Safe and secure. The Java architecture is much safer than traditional programming languages. In Java, if a thread dies, the application stays up. Pointers are no longer an issue. Memory leaks occur much less often. Java also has a rich library set, so that Java is not just the syntax of a language but a whole set of prewritten, debugged libraries that enable developers to avoid reinventing the wheel in a buggy way. This safety is extremely important for mission-critical applications. Sure, the overhead required to achieve this level of safety might make your application slower, but 90 percent of all business programs are glorified Graphical User Interfaces (GUIs) to databases. That database is going to be your number one bottleneck, not Java.</a:t>
            </a:r>
          </a:p>
          <a:p>
            <a:pPr marL="435863" indent="-435863" defTabSz="1901951">
              <a:spcBef>
                <a:spcPts val="1800"/>
              </a:spcBef>
              <a:defRPr sz="3743"/>
            </a:pPr>
            <a:r>
              <a:t>Cross-platform. Java runs on any platform. Since EJB is an application of Java, this means EJB should also easily run on any platform. This is valuable for customers who have invested in a variety of powerful hardware, such as Win32, UNIX, and mainframes. They do not want to throw away these investments.</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4" name="Introducing Enterprise JavaBeans"/>
          <p:cNvSpPr txBox="1"/>
          <p:nvPr>
            <p:ph type="title"/>
          </p:nvPr>
        </p:nvSpPr>
        <p:spPr>
          <a:prstGeom prst="rect">
            <a:avLst/>
          </a:prstGeom>
        </p:spPr>
        <p:txBody>
          <a:bodyPr/>
          <a:lstStyle/>
          <a:p>
            <a:pPr/>
            <a:r>
              <a:t>Introducing Enterprise JavaBeans</a:t>
            </a:r>
          </a:p>
        </p:txBody>
      </p:sp>
      <p:sp>
        <p:nvSpPr>
          <p:cNvPr id="295" name="Why Java?"/>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Why Java?</a:t>
            </a:r>
          </a:p>
        </p:txBody>
      </p:sp>
      <p:sp>
        <p:nvSpPr>
          <p:cNvPr id="296" name="If you don’t want to go the EJB route, you have two other choices as well:…"/>
          <p:cNvSpPr txBox="1"/>
          <p:nvPr>
            <p:ph type="body" idx="1"/>
          </p:nvPr>
        </p:nvSpPr>
        <p:spPr>
          <a:prstGeom prst="rect">
            <a:avLst/>
          </a:prstGeom>
        </p:spPr>
        <p:txBody>
          <a:bodyPr/>
          <a:lstStyle/>
          <a:p>
            <a:pPr/>
            <a:r>
              <a:t>If you don’t want to go the EJB route, you have two other choices as well:</a:t>
            </a:r>
          </a:p>
          <a:p>
            <a:pPr marL="0" indent="0">
              <a:buClrTx/>
              <a:buSzTx/>
              <a:buNone/>
            </a:pPr>
            <a:r>
              <a:t>■■ Microsoft’s .NET managed components, part of the Microsoft.NET platform</a:t>
            </a:r>
          </a:p>
          <a:p>
            <a:pPr marL="0" indent="0">
              <a:buClrTx/>
              <a:buSzTx/>
              <a:buNone/>
            </a:pPr>
            <a:r>
              <a:t>■■ The Object Management Group (OMG’s) Common Object Request Broker Architecture (CORBA)</a:t>
            </a:r>
          </a:p>
          <a:p>
            <a:pPr/>
            <a:r>
              <a:t>Note that many EJB servers are based upon and can interoperate with CORBA.</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Introducing Enterprise JavaBeans"/>
          <p:cNvSpPr txBox="1"/>
          <p:nvPr>
            <p:ph type="title"/>
          </p:nvPr>
        </p:nvSpPr>
        <p:spPr>
          <a:prstGeom prst="rect">
            <a:avLst/>
          </a:prstGeom>
        </p:spPr>
        <p:txBody>
          <a:bodyPr/>
          <a:lstStyle/>
          <a:p>
            <a:pPr/>
            <a:r>
              <a:t>Introducing Enterprise JavaBeans</a:t>
            </a:r>
          </a:p>
        </p:txBody>
      </p:sp>
      <p:sp>
        <p:nvSpPr>
          <p:cNvPr id="299" name="EJB as a Business Solu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EJB as a Business Solution</a:t>
            </a:r>
          </a:p>
        </p:txBody>
      </p:sp>
      <p:sp>
        <p:nvSpPr>
          <p:cNvPr id="300" name="EJB is specifically used to help solve business problems. EJB components (enterprise beans) might perform any of the following tasks.…"/>
          <p:cNvSpPr txBox="1"/>
          <p:nvPr>
            <p:ph type="body" idx="1"/>
          </p:nvPr>
        </p:nvSpPr>
        <p:spPr>
          <a:prstGeom prst="rect">
            <a:avLst/>
          </a:prstGeom>
        </p:spPr>
        <p:txBody>
          <a:bodyPr/>
          <a:lstStyle/>
          <a:p>
            <a:pPr marL="0" indent="0" defTabSz="1804416">
              <a:spcBef>
                <a:spcPts val="1700"/>
              </a:spcBef>
              <a:buClrTx/>
              <a:buSzTx/>
              <a:buNone/>
              <a:defRPr sz="3552"/>
            </a:pPr>
            <a:r>
              <a:t>EJB is specifically used to help solve business problems. EJB components (enterprise beans) might perform any of the following tasks.</a:t>
            </a:r>
          </a:p>
          <a:p>
            <a:pPr marL="413512" indent="-413512" defTabSz="1804416">
              <a:spcBef>
                <a:spcPts val="1700"/>
              </a:spcBef>
              <a:defRPr sz="3552"/>
            </a:pPr>
            <a:r>
              <a:t>Perform business logic. Examples include computing the taxes on the shopping cart, ensuring that the manager has authority to approve the purchase order, or sending an order confirmation email using the JavaMail API.</a:t>
            </a:r>
          </a:p>
          <a:p>
            <a:pPr marL="413512" indent="-413512" defTabSz="1804416">
              <a:spcBef>
                <a:spcPts val="1700"/>
              </a:spcBef>
              <a:defRPr sz="3552"/>
            </a:pPr>
            <a:r>
              <a:t>Access a database. Examples include submitting an order for books, transferring money between two bank accounts, or calling a stored procedure to retrieve a trouble ticket in a customer support system. Enterprise beans achieve database access using the Java Database Connectivity (JDBC) API.</a:t>
            </a:r>
          </a:p>
          <a:p>
            <a:pPr marL="413512" indent="-413512" defTabSz="1804416">
              <a:spcBef>
                <a:spcPts val="1700"/>
              </a:spcBef>
              <a:defRPr sz="3552"/>
            </a:pPr>
            <a:r>
              <a:t>Access another system. Examples include calling a high-performing CICS legacy system written in COBOL that computes the risk factor for a new insurance account, calling a legacy VSAM data store, or calling SAP R/3. Enterprise beans achieve existing application integration via the Java Connector Architecture (JCA).</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Introducing Enterprise JavaBeans"/>
          <p:cNvSpPr txBox="1"/>
          <p:nvPr>
            <p:ph type="title"/>
          </p:nvPr>
        </p:nvSpPr>
        <p:spPr>
          <a:prstGeom prst="rect">
            <a:avLst/>
          </a:prstGeom>
        </p:spPr>
        <p:txBody>
          <a:bodyPr/>
          <a:lstStyle/>
          <a:p>
            <a:pPr/>
            <a:r>
              <a:t>Introducing Enterprise JavaBeans</a:t>
            </a:r>
          </a:p>
        </p:txBody>
      </p:sp>
      <p:sp>
        <p:nvSpPr>
          <p:cNvPr id="303" name="EJB as a Business Solu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EJB as a Business Solution</a:t>
            </a:r>
          </a:p>
        </p:txBody>
      </p:sp>
      <p:sp>
        <p:nvSpPr>
          <p:cNvPr id="304" name="EJB components are not GUI components; rather, enterprise beans sit behind the GUIs and do all the hard work. Examples of GUIs that can connect to enterprise beans include the following:…"/>
          <p:cNvSpPr txBox="1"/>
          <p:nvPr>
            <p:ph type="body" idx="1"/>
          </p:nvPr>
        </p:nvSpPr>
        <p:spPr>
          <a:prstGeom prst="rect">
            <a:avLst/>
          </a:prstGeom>
        </p:spPr>
        <p:txBody>
          <a:bodyPr/>
          <a:lstStyle/>
          <a:p>
            <a:pPr marL="0" indent="0" defTabSz="1950720">
              <a:spcBef>
                <a:spcPts val="1900"/>
              </a:spcBef>
              <a:buClrTx/>
              <a:buSzTx/>
              <a:buNone/>
              <a:defRPr sz="3840"/>
            </a:pPr>
            <a:r>
              <a:t>EJB components are not GUI components; rather, enterprise beans sit behind the GUIs and do all the hard work. Examples of GUIs that can connect to enterprise beans include the following:</a:t>
            </a:r>
          </a:p>
          <a:p>
            <a:pPr marL="447040" indent="-447040" defTabSz="1950720">
              <a:spcBef>
                <a:spcPts val="1900"/>
              </a:spcBef>
              <a:defRPr sz="3840"/>
            </a:pPr>
            <a:r>
              <a:t>Thick clients. Thick clients execute on a user’s desktop. They could connect via the network with EJB components that live on a server. These EJB components may perform any of the tasks listed above (business logic, database logic, or accessing other systems). Thick clients in Java include applets and applications.</a:t>
            </a:r>
          </a:p>
          <a:p>
            <a:pPr marL="447040" indent="-447040" defTabSz="1950720">
              <a:spcBef>
                <a:spcPts val="1900"/>
              </a:spcBef>
              <a:defRPr sz="3840"/>
            </a:pPr>
            <a:r>
              <a:t>Dynamically generated web pages. Web sites that are complex need their Web pages generated specifically for each request. For example, the homepage for Amazon.com is completely different for each user, depending on the user’s profile. Java servlets and JavaServer Pages (JSPs) are used to generate such specific pages. Both servlets and JSPs live within a Web server and can connect to EJB components, generating pages differently based upon the values returned from the EJB layer.</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06" name="Screenshot 2020-11-22 at 4.19.30 PM.png" descr="Screenshot 2020-11-22 at 4.19.30 PM.png"/>
          <p:cNvPicPr>
            <a:picLocks noChangeAspect="0"/>
          </p:cNvPicPr>
          <p:nvPr>
            <p:ph type="pic" idx="21"/>
          </p:nvPr>
        </p:nvPicPr>
        <p:blipFill>
          <a:blip r:embed="rId2">
            <a:extLst/>
          </a:blip>
          <a:srcRect l="0" t="0" r="0" b="0"/>
          <a:stretch>
            <a:fillRect/>
          </a:stretch>
        </p:blipFill>
        <p:spPr>
          <a:xfrm>
            <a:off x="12204699" y="4157467"/>
            <a:ext cx="12192001" cy="4385066"/>
          </a:xfrm>
          <a:prstGeom prst="rect">
            <a:avLst/>
          </a:prstGeom>
        </p:spPr>
      </p:pic>
      <p:sp>
        <p:nvSpPr>
          <p:cNvPr id="307" name="EJBs as the back-end to Web services"/>
          <p:cNvSpPr/>
          <p:nvPr/>
        </p:nvSpPr>
        <p:spPr>
          <a:xfrm>
            <a:off x="12204699" y="12801600"/>
            <a:ext cx="12192001" cy="492253"/>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EJBs as the back-end to Web services</a:t>
            </a:r>
          </a:p>
        </p:txBody>
      </p:sp>
      <p:sp>
        <p:nvSpPr>
          <p:cNvPr id="308" name="Introducing Enterprise JavaBeans"/>
          <p:cNvSpPr txBox="1"/>
          <p:nvPr>
            <p:ph type="title"/>
          </p:nvPr>
        </p:nvSpPr>
        <p:spPr>
          <a:prstGeom prst="rect">
            <a:avLst/>
          </a:prstGeom>
        </p:spPr>
        <p:txBody>
          <a:bodyPr/>
          <a:lstStyle>
            <a:lvl1pPr defTabSz="478790">
              <a:defRPr spc="-146" sz="4871"/>
            </a:lvl1pPr>
          </a:lstStyle>
          <a:p>
            <a:pPr/>
            <a:r>
              <a:t>Introducing Enterprise JavaBeans</a:t>
            </a:r>
          </a:p>
        </p:txBody>
      </p:sp>
      <p:sp>
        <p:nvSpPr>
          <p:cNvPr id="309" name="XML-based Web Service wrappers. Some business applications require no user interface at all. They exist to interconnect with other business partners’ applications that may provide their own user interface. For example, Dell Computer Corporation needs to "/>
          <p:cNvSpPr txBox="1"/>
          <p:nvPr>
            <p:ph type="body" sz="half" idx="1"/>
          </p:nvPr>
        </p:nvSpPr>
        <p:spPr>
          <a:prstGeom prst="rect">
            <a:avLst/>
          </a:prstGeom>
        </p:spPr>
        <p:txBody>
          <a:bodyPr/>
          <a:lstStyle>
            <a:lvl1pPr marL="385572" indent="-385572" defTabSz="1682495">
              <a:spcBef>
                <a:spcPts val="1600"/>
              </a:spcBef>
              <a:defRPr sz="3312"/>
            </a:lvl1pPr>
          </a:lstStyle>
          <a:p>
            <a:pPr/>
            <a:r>
              <a:t>XML-based Web Service wrappers. Some business applications require no user interface at all. They exist to interconnect with other business partners’ applications that may provide their own user interface. For example, Dell Computer Corporation needs to purchase Intel chips to manufacture desktop computers. Intel could expose a Web Service that enables Dell’s software to connect and order chips. In this case, Intel’s system does not have a user interface of its own, but rather acts as a Web Service. Possible technologies used here include SOAP, UDDI, ebXML, and WSDL. This is shown in Figure.</a:t>
            </a:r>
          </a:p>
        </p:txBody>
      </p:sp>
      <p:sp>
        <p:nvSpPr>
          <p:cNvPr id="310" name="EJB as a Business Solution"/>
          <p:cNvSpPr txBox="1"/>
          <p:nvPr/>
        </p:nvSpPr>
        <p:spPr>
          <a:xfrm>
            <a:off x="1270000" y="2133600"/>
            <a:ext cx="9652000" cy="101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sz="5400">
                <a:solidFill>
                  <a:srgbClr val="D5D5D5"/>
                </a:solidFill>
                <a:latin typeface="Graphik Medium"/>
                <a:ea typeface="Graphik Medium"/>
                <a:cs typeface="Graphik Medium"/>
                <a:sym typeface="Graphik Medium"/>
              </a:defRPr>
            </a:lvl1pPr>
          </a:lstStyle>
          <a:p>
            <a:pPr/>
            <a:r>
              <a:t>EJB as a Business Solution</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2" name="Introducing Enterprise JavaBeans"/>
          <p:cNvSpPr txBox="1"/>
          <p:nvPr>
            <p:ph type="title"/>
          </p:nvPr>
        </p:nvSpPr>
        <p:spPr>
          <a:prstGeom prst="rect">
            <a:avLst/>
          </a:prstGeom>
        </p:spPr>
        <p:txBody>
          <a:bodyPr/>
          <a:lstStyle/>
          <a:p>
            <a:pPr/>
            <a:r>
              <a:t>Introducing Enterprise JavaBeans</a:t>
            </a:r>
          </a:p>
        </p:txBody>
      </p:sp>
      <p:sp>
        <p:nvSpPr>
          <p:cNvPr id="313" name="EJB as a Business Solu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EJB as a Business Solution</a:t>
            </a:r>
          </a:p>
        </p:txBody>
      </p:sp>
      <p:sp>
        <p:nvSpPr>
          <p:cNvPr id="314" name="The real difference between GUI components (thick clients, dynamically generated Web pages, and Web Service wrappers) and enterprise beans is the domain that each component type is intended to be part of. GUI components are well suited to handle client-s"/>
          <p:cNvSpPr txBox="1"/>
          <p:nvPr>
            <p:ph type="body" idx="1"/>
          </p:nvPr>
        </p:nvSpPr>
        <p:spPr>
          <a:prstGeom prst="rect">
            <a:avLst/>
          </a:prstGeom>
        </p:spPr>
        <p:txBody>
          <a:bodyPr/>
          <a:lstStyle/>
          <a:p>
            <a:pPr marL="435863" indent="-435863" defTabSz="1901951">
              <a:spcBef>
                <a:spcPts val="1800"/>
              </a:spcBef>
              <a:defRPr sz="3743"/>
            </a:pPr>
            <a:r>
              <a:t>The real difference between GUI components (thick clients, dynamically generated Web pages, and Web Service wrappers) and enterprise beans is the domain that each component type is intended to be part of. GUI components are well suited to handle client-side operations, such as rendering GUIs (although they don’t necessarily need to have one), performing other presentation-related logic, and lightweight business logic operations. They deal directly with the end-user or business partner.</a:t>
            </a:r>
          </a:p>
          <a:p>
            <a:pPr marL="435863" indent="-435863" defTabSz="1901951">
              <a:spcBef>
                <a:spcPts val="1800"/>
              </a:spcBef>
              <a:defRPr sz="3743"/>
            </a:pPr>
            <a:r>
              <a:t>Enterprise beans, on the other hand, are not intended for the client side; they are server-side components. They are meant to perform server-side operations, such as executing complex algorithms or performing high-volume business transactions. The server side has different kinds of needs from a rich GUI environment. Server-side components need to run in a highly available (24 X 7), fault-tolerant, transactional, and multiuser secure environment. The application server provides this high-end server-side environment for the enterprise beans, and it provides the runtime containment necessary to manage enterprise beans.</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6" name="The EJB Ecosystem"/>
          <p:cNvSpPr txBox="1"/>
          <p:nvPr>
            <p:ph type="title"/>
          </p:nvPr>
        </p:nvSpPr>
        <p:spPr>
          <a:prstGeom prst="rect">
            <a:avLst/>
          </a:prstGeom>
        </p:spPr>
        <p:txBody>
          <a:bodyPr/>
          <a:lstStyle/>
          <a:p>
            <a:pPr/>
            <a:r>
              <a:t>The EJB Ecosystem</a:t>
            </a:r>
          </a:p>
        </p:txBody>
      </p:sp>
      <p:sp>
        <p:nvSpPr>
          <p:cNvPr id="317" name="To get an EJB deployment up and running successfully, you need more than just an application server and components. In fact, EJB encourages collaboration of more than six different parties. Each of these parties is an expert in its own field and is respo"/>
          <p:cNvSpPr txBox="1"/>
          <p:nvPr>
            <p:ph type="body" idx="1"/>
          </p:nvPr>
        </p:nvSpPr>
        <p:spPr>
          <a:prstGeom prst="rect">
            <a:avLst/>
          </a:prstGeom>
        </p:spPr>
        <p:txBody>
          <a:bodyPr/>
          <a:lstStyle/>
          <a:p>
            <a:pPr marL="497331" indent="-497331" defTabSz="2170176">
              <a:spcBef>
                <a:spcPts val="2100"/>
              </a:spcBef>
              <a:defRPr sz="4272"/>
            </a:pPr>
            <a:r>
              <a:t>To get an EJB deployment up and running successfully, you need more than just an application server and components. In fact, EJB encourages collaboration of more than six different parties. Each of these parties is an expert in its own field and is responsible for a key part of a successful EJB deployment. Because each party is a specialist, the total time required to build an enterprise-class deployment is significantly reduced. Together, these players form the EJB Ecosystem.</a:t>
            </a:r>
          </a:p>
          <a:p>
            <a:pPr marL="497331" indent="-497331" defTabSz="2170176">
              <a:spcBef>
                <a:spcPts val="2100"/>
              </a:spcBef>
              <a:defRPr sz="4272"/>
            </a:pPr>
            <a:r>
              <a:t>The EJB Ecosystem is not for everyone. At my company, we’ve heard ghastly stories of businesses choosing EJB because everyone else is using it, or because it is new and exciting. Those are the wrong reasons to use EJB and can result in disappointing results.</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The EJB Ecosystem"/>
          <p:cNvSpPr txBox="1"/>
          <p:nvPr>
            <p:ph type="title"/>
          </p:nvPr>
        </p:nvSpPr>
        <p:spPr>
          <a:prstGeom prst="rect">
            <a:avLst/>
          </a:prstGeom>
        </p:spPr>
        <p:txBody>
          <a:bodyPr/>
          <a:lstStyle/>
          <a:p>
            <a:pPr/>
            <a:r>
              <a:t>The EJB Ecosystem</a:t>
            </a:r>
          </a:p>
        </p:txBody>
      </p:sp>
      <p:sp>
        <p:nvSpPr>
          <p:cNvPr id="320" name="JavaBeans. Enterprise JavaBean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JavaBeans. Enterprise JavaBeans</a:t>
            </a:r>
          </a:p>
        </p:txBody>
      </p:sp>
      <p:sp>
        <p:nvSpPr>
          <p:cNvPr id="321" name="You may have heard of another standard called JavaBeans. JavaBeans are completely different from Enterprise JavaBeans.…"/>
          <p:cNvSpPr txBox="1"/>
          <p:nvPr>
            <p:ph type="body" idx="1"/>
          </p:nvPr>
        </p:nvSpPr>
        <p:spPr>
          <a:prstGeom prst="rect">
            <a:avLst/>
          </a:prstGeom>
        </p:spPr>
        <p:txBody>
          <a:bodyPr/>
          <a:lstStyle/>
          <a:p>
            <a:pPr marL="508508" indent="-508508" defTabSz="2218944">
              <a:spcBef>
                <a:spcPts val="2100"/>
              </a:spcBef>
              <a:defRPr sz="4368"/>
            </a:pPr>
            <a:r>
              <a:t>You may have heard of another standard called JavaBeans. JavaBeans are completely different from Enterprise JavaBeans.</a:t>
            </a:r>
          </a:p>
          <a:p>
            <a:pPr marL="508508" indent="-508508" defTabSz="2218944">
              <a:spcBef>
                <a:spcPts val="2100"/>
              </a:spcBef>
              <a:defRPr sz="4368"/>
            </a:pPr>
            <a:r>
              <a:t>JavaBeans are much smaller than Enterprise JavaBeans. You can use JavaBeans to assemble larger components or to build entire applications. JavaBeans, however, are development components and are not deployable components. You typically do not deploy a JavaBean; rather, JavaBeans help you construct larger software that is deployable. And because they cannot be deployed, JavaBeans do not need to live in a runtime environment. Since JavaBeans are just Java classes, they do not need an application server to instantiate them, to destroy them, and to provide other services to them. The application itself is made up of JavaBeans.</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The EJB Ecosystem"/>
          <p:cNvSpPr txBox="1"/>
          <p:nvPr>
            <p:ph type="title"/>
          </p:nvPr>
        </p:nvSpPr>
        <p:spPr>
          <a:prstGeom prst="rect">
            <a:avLst/>
          </a:prstGeom>
        </p:spPr>
        <p:txBody>
          <a:bodyPr/>
          <a:lstStyle/>
          <a:p>
            <a:pPr/>
            <a:r>
              <a:t>The EJB Ecosystem</a:t>
            </a:r>
          </a:p>
        </p:txBody>
      </p:sp>
      <p:sp>
        <p:nvSpPr>
          <p:cNvPr id="324" name="The Bean Provide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 Bean Provider</a:t>
            </a:r>
          </a:p>
        </p:txBody>
      </p:sp>
      <p:sp>
        <p:nvSpPr>
          <p:cNvPr id="325" name="The bean provider supplies business components, or enterprise beans. Enterprise beans are not complete applications, but rather are deployable components that can be assembled into complete solutions. The bean provider could be an ISV selling components "/>
          <p:cNvSpPr txBox="1"/>
          <p:nvPr>
            <p:ph type="body" idx="1"/>
          </p:nvPr>
        </p:nvSpPr>
        <p:spPr>
          <a:prstGeom prst="rect">
            <a:avLst/>
          </a:prstGeom>
        </p:spPr>
        <p:txBody>
          <a:bodyPr/>
          <a:lstStyle/>
          <a:p>
            <a:pPr/>
            <a:r>
              <a:t>The bean provider supplies business components, or enterprise beans. Enterprise beans are not complete applications, but rather are deployable components that can be assembled into complete solutions. The bean provider could be an ISV selling components or an internal department providing components to other departments.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Introduction to Entity Beans…"/>
          <p:cNvSpPr txBox="1"/>
          <p:nvPr>
            <p:ph type="body" idx="1"/>
          </p:nvPr>
        </p:nvSpPr>
        <p:spPr>
          <a:prstGeom prst="rect">
            <a:avLst/>
          </a:prstGeom>
        </p:spPr>
        <p:txBody>
          <a:bodyPr/>
          <a:lstStyle/>
          <a:p>
            <a:pPr lvl="1" marL="0" indent="306324" defTabSz="1633727">
              <a:spcBef>
                <a:spcPts val="1600"/>
              </a:spcBef>
              <a:buClrTx/>
              <a:buSzTx/>
              <a:buNone/>
              <a:defRPr sz="3216"/>
            </a:pPr>
            <a:r>
              <a:t>Introduction to Entity Beans</a:t>
            </a:r>
          </a:p>
          <a:p>
            <a:pPr lvl="2" marL="0" indent="612648" defTabSz="1633727">
              <a:spcBef>
                <a:spcPts val="1600"/>
              </a:spcBef>
              <a:buClrTx/>
              <a:buSzTx/>
              <a:buNone/>
              <a:defRPr sz="3216"/>
            </a:pPr>
            <a:r>
              <a:t>Persistence Concepts</a:t>
            </a:r>
          </a:p>
          <a:p>
            <a:pPr lvl="3" marL="0" indent="918972" defTabSz="1633727">
              <a:spcBef>
                <a:spcPts val="1600"/>
              </a:spcBef>
              <a:buClrTx/>
              <a:buSzTx/>
              <a:buNone/>
              <a:defRPr sz="3216"/>
            </a:pPr>
            <a:r>
              <a:t>Java Object Serialization</a:t>
            </a:r>
          </a:p>
          <a:p>
            <a:pPr lvl="3" marL="0" indent="918972" defTabSz="1633727">
              <a:spcBef>
                <a:spcPts val="1600"/>
              </a:spcBef>
              <a:buClrTx/>
              <a:buSzTx/>
              <a:buNone/>
              <a:defRPr sz="3216"/>
            </a:pPr>
            <a:r>
              <a:t>Object-Relational Mapping</a:t>
            </a:r>
          </a:p>
          <a:p>
            <a:pPr lvl="3" marL="0" indent="918972" defTabSz="1633727">
              <a:spcBef>
                <a:spcPts val="1600"/>
              </a:spcBef>
              <a:buClrTx/>
              <a:buSzTx/>
              <a:buNone/>
              <a:defRPr sz="3216"/>
            </a:pPr>
            <a:r>
              <a:t>Object Databases</a:t>
            </a:r>
          </a:p>
          <a:p>
            <a:pPr lvl="2" marL="0" indent="612648" defTabSz="1633727">
              <a:spcBef>
                <a:spcPts val="1600"/>
              </a:spcBef>
              <a:buClrTx/>
              <a:buSzTx/>
              <a:buNone/>
              <a:defRPr sz="3216"/>
            </a:pPr>
            <a:r>
              <a:t>What Is an Entity Bean?</a:t>
            </a:r>
          </a:p>
          <a:p>
            <a:pPr lvl="3" marL="0" indent="918972" defTabSz="1633727">
              <a:spcBef>
                <a:spcPts val="1600"/>
              </a:spcBef>
              <a:buClrTx/>
              <a:buSzTx/>
              <a:buNone/>
              <a:defRPr sz="3216"/>
            </a:pPr>
            <a:r>
              <a:t>About the Files that Make up an Entity Bean</a:t>
            </a:r>
          </a:p>
          <a:p>
            <a:pPr lvl="2" marL="0" indent="612648" defTabSz="1633727">
              <a:spcBef>
                <a:spcPts val="1600"/>
              </a:spcBef>
              <a:buClrTx/>
              <a:buSzTx/>
              <a:buNone/>
              <a:defRPr sz="3216"/>
            </a:pPr>
            <a:r>
              <a:t>Features of Entity Beans</a:t>
            </a:r>
          </a:p>
          <a:p>
            <a:pPr lvl="3" marL="0" indent="918972" defTabSz="1633727">
              <a:spcBef>
                <a:spcPts val="1600"/>
              </a:spcBef>
              <a:buClrTx/>
              <a:buSzTx/>
              <a:buNone/>
              <a:defRPr sz="3216"/>
            </a:pPr>
            <a:r>
              <a:t>Entity Beans Survive Failures</a:t>
            </a:r>
          </a:p>
          <a:p>
            <a:pPr lvl="3" marL="0" indent="918972" defTabSz="1633727">
              <a:spcBef>
                <a:spcPts val="1600"/>
              </a:spcBef>
              <a:buClrTx/>
              <a:buSzTx/>
              <a:buNone/>
              <a:defRPr sz="3216"/>
            </a:pPr>
            <a:r>
              <a:t>Entity Bean Instances Are a View into a Database</a:t>
            </a:r>
          </a:p>
          <a:p>
            <a:pPr lvl="3" marL="0" indent="918972" defTabSz="1633727">
              <a:spcBef>
                <a:spcPts val="1600"/>
              </a:spcBef>
              <a:buClrTx/>
              <a:buSzTx/>
              <a:buNone/>
              <a:defRPr sz="3216"/>
            </a:pPr>
            <a:r>
              <a:t>Several Entity Bean Instances May Represent the Same Underlying Data</a:t>
            </a:r>
          </a:p>
          <a:p>
            <a:pPr lvl="3" marL="0" indent="918972" defTabSz="1633727">
              <a:spcBef>
                <a:spcPts val="1600"/>
              </a:spcBef>
              <a:buClrTx/>
              <a:buSzTx/>
              <a:buNone/>
              <a:defRPr sz="3216"/>
            </a:pPr>
            <a:r>
              <a:t>Entity Bean Instances Can Be Pooled</a:t>
            </a:r>
          </a:p>
          <a:p>
            <a:pPr lvl="3" marL="0" indent="918972" defTabSz="1633727">
              <a:spcBef>
                <a:spcPts val="1600"/>
              </a:spcBef>
              <a:buClrTx/>
              <a:buSzTx/>
              <a:buNone/>
              <a:defRPr sz="3216"/>
            </a:pPr>
            <a:r>
              <a:t>There Are Two Ways to Persist Entity Beans</a:t>
            </a:r>
          </a:p>
          <a:p>
            <a:pPr lvl="3" marL="0" indent="918972" defTabSz="1633727">
              <a:spcBef>
                <a:spcPts val="1600"/>
              </a:spcBef>
              <a:buClrTx/>
              <a:buSzTx/>
              <a:buNone/>
              <a:defRPr sz="3216"/>
            </a:pPr>
            <a:r>
              <a:t>Creation and Removal of Entity Beans</a:t>
            </a:r>
          </a:p>
          <a:p>
            <a:pPr lvl="3" marL="0" indent="918972" defTabSz="1633727">
              <a:spcBef>
                <a:spcPts val="1600"/>
              </a:spcBef>
              <a:buClrTx/>
              <a:buSzTx/>
              <a:buNone/>
              <a:defRPr sz="3216"/>
            </a:pPr>
            <a:r>
              <a:t>Entity Beans Can Be Found</a:t>
            </a:r>
          </a:p>
          <a:p>
            <a:pPr lvl="3" marL="0" indent="918972" defTabSz="1633727">
              <a:spcBef>
                <a:spcPts val="1600"/>
              </a:spcBef>
              <a:buClrTx/>
              <a:buSzTx/>
              <a:buNone/>
              <a:defRPr sz="3216"/>
            </a:pPr>
            <a:r>
              <a:t>You Can Modify Entity Bean Data without Using EJB</a:t>
            </a:r>
          </a:p>
          <a:p>
            <a:pPr lvl="2" marL="0" indent="612648" defTabSz="1633727">
              <a:spcBef>
                <a:spcPts val="1600"/>
              </a:spcBef>
              <a:buClrTx/>
              <a:buSzTx/>
              <a:buNone/>
              <a:defRPr sz="3216"/>
            </a:pPr>
            <a:r>
              <a:t>Entity Contexts</a:t>
            </a:r>
          </a:p>
          <a:p>
            <a:pPr lvl="3" marL="0" indent="918972" defTabSz="1633727">
              <a:spcBef>
                <a:spcPts val="1600"/>
              </a:spcBef>
              <a:buClrTx/>
              <a:buSzTx/>
              <a:buNone/>
              <a:defRPr sz="3216"/>
            </a:pPr>
            <a:r>
              <a:t>getEJBLocalObject() / getEJBObject()</a:t>
            </a:r>
          </a:p>
          <a:p>
            <a:pPr lvl="3" marL="0" indent="918972" defTabSz="1633727">
              <a:spcBef>
                <a:spcPts val="1600"/>
              </a:spcBef>
              <a:buClrTx/>
              <a:buSzTx/>
              <a:buNone/>
              <a:defRPr sz="3216"/>
            </a:pPr>
            <a:r>
              <a:t>getPrimaryKey()</a:t>
            </a:r>
          </a:p>
          <a:p>
            <a:pPr lvl="2" marL="0" indent="612648" defTabSz="1633727">
              <a:spcBef>
                <a:spcPts val="1600"/>
              </a:spcBef>
              <a:buClrTx/>
              <a:buSzTx/>
              <a:buNone/>
              <a:defRPr sz="3216"/>
            </a:pPr>
            <a:r>
              <a:t>Summary</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7" name="The EJB Ecosystem"/>
          <p:cNvSpPr txBox="1"/>
          <p:nvPr>
            <p:ph type="title"/>
          </p:nvPr>
        </p:nvSpPr>
        <p:spPr>
          <a:prstGeom prst="rect">
            <a:avLst/>
          </a:prstGeom>
        </p:spPr>
        <p:txBody>
          <a:bodyPr/>
          <a:lstStyle/>
          <a:p>
            <a:pPr/>
            <a:r>
              <a:t>The EJB Ecosystem</a:t>
            </a:r>
          </a:p>
        </p:txBody>
      </p:sp>
      <p:sp>
        <p:nvSpPr>
          <p:cNvPr id="328" name="The Application Assemble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 Application Assembler</a:t>
            </a:r>
          </a:p>
        </p:txBody>
      </p:sp>
      <p:sp>
        <p:nvSpPr>
          <p:cNvPr id="329" name="The application assembler is the overall application architect. This party is responsible for understanding how various components fit together and writes the applications that combine components. An application assembler may even author a few components"/>
          <p:cNvSpPr txBox="1"/>
          <p:nvPr>
            <p:ph type="body" idx="1"/>
          </p:nvPr>
        </p:nvSpPr>
        <p:spPr>
          <a:prstGeom prst="rect">
            <a:avLst/>
          </a:prstGeom>
        </p:spPr>
        <p:txBody>
          <a:bodyPr/>
          <a:lstStyle/>
          <a:p>
            <a:pPr/>
            <a:r>
              <a:t>The application assembler is the overall application architect. This party is responsible for understanding how various components fit together and writes the applications that combine components. An application assembler may even author a few components along the way. His or her job is to build an application from those components that can be deployed in a number of settings. The application assembler is the consumer of the beans supplied by the bean provider.</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1" name="The EJB Ecosystem"/>
          <p:cNvSpPr txBox="1"/>
          <p:nvPr>
            <p:ph type="title"/>
          </p:nvPr>
        </p:nvSpPr>
        <p:spPr>
          <a:prstGeom prst="rect">
            <a:avLst/>
          </a:prstGeom>
        </p:spPr>
        <p:txBody>
          <a:bodyPr/>
          <a:lstStyle/>
          <a:p>
            <a:pPr/>
            <a:r>
              <a:t>The EJB Ecosystem</a:t>
            </a:r>
          </a:p>
        </p:txBody>
      </p:sp>
      <p:sp>
        <p:nvSpPr>
          <p:cNvPr id="332" name="The Application Assemble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 Application Assembler</a:t>
            </a:r>
          </a:p>
        </p:txBody>
      </p:sp>
      <p:sp>
        <p:nvSpPr>
          <p:cNvPr id="333" name="The application assembler could perform any or all of the following tasks:…"/>
          <p:cNvSpPr txBox="1"/>
          <p:nvPr>
            <p:ph type="body" idx="1"/>
          </p:nvPr>
        </p:nvSpPr>
        <p:spPr>
          <a:prstGeom prst="rect">
            <a:avLst/>
          </a:prstGeom>
        </p:spPr>
        <p:txBody>
          <a:bodyPr/>
          <a:lstStyle/>
          <a:p>
            <a:pPr marL="0" indent="0" defTabSz="1950720">
              <a:spcBef>
                <a:spcPts val="1900"/>
              </a:spcBef>
              <a:buClrTx/>
              <a:buSzTx/>
              <a:buNone/>
              <a:defRPr sz="3840"/>
            </a:pPr>
            <a:r>
              <a:t>The application assembler could perform any or all of the following tasks:</a:t>
            </a:r>
          </a:p>
          <a:p>
            <a:pPr marL="0" indent="0" defTabSz="1950720">
              <a:spcBef>
                <a:spcPts val="1900"/>
              </a:spcBef>
              <a:buClrTx/>
              <a:buSzTx/>
              <a:buNone/>
              <a:defRPr sz="3840"/>
            </a:pPr>
            <a:r>
              <a:t>■■ From knowledge of the business problem, decide which combination of existing components and new enterprise beans are needed to provide an effective solution; in essence, plan the application assembly.</a:t>
            </a:r>
          </a:p>
          <a:p>
            <a:pPr marL="0" indent="0" defTabSz="1950720">
              <a:spcBef>
                <a:spcPts val="1900"/>
              </a:spcBef>
              <a:buClrTx/>
              <a:buSzTx/>
              <a:buNone/>
              <a:defRPr sz="3840"/>
            </a:pPr>
            <a:r>
              <a:t>■■ Supply a user interface (perhaps Swing, servlet/JSP, application/applet, or Web Service wrapper).</a:t>
            </a:r>
          </a:p>
          <a:p>
            <a:pPr marL="0" indent="0" defTabSz="1950720">
              <a:spcBef>
                <a:spcPts val="1900"/>
              </a:spcBef>
              <a:buClrTx/>
              <a:buSzTx/>
              <a:buNone/>
              <a:defRPr sz="3840"/>
            </a:pPr>
            <a:r>
              <a:t>■■ Write new enterprise beans to solve some problems specific to your business problem.</a:t>
            </a:r>
          </a:p>
          <a:p>
            <a:pPr marL="0" indent="0" defTabSz="1950720">
              <a:spcBef>
                <a:spcPts val="1900"/>
              </a:spcBef>
              <a:buClrTx/>
              <a:buSzTx/>
              <a:buNone/>
              <a:defRPr sz="3840"/>
            </a:pPr>
            <a:r>
              <a:t>■■ Write the code that calls on components supplied by bean providers.</a:t>
            </a:r>
          </a:p>
          <a:p>
            <a:pPr marL="0" indent="0" defTabSz="1950720">
              <a:spcBef>
                <a:spcPts val="1900"/>
              </a:spcBef>
              <a:buClrTx/>
              <a:buSzTx/>
              <a:buNone/>
              <a:defRPr sz="3840"/>
            </a:pPr>
            <a:r>
              <a:t>■■ Write integration code that maps data between components supplied by different bean providers. After all, components won’t magically work together to solve a business problem, especially if different vendors write the components.</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The EJB Ecosystem"/>
          <p:cNvSpPr txBox="1"/>
          <p:nvPr>
            <p:ph type="title"/>
          </p:nvPr>
        </p:nvSpPr>
        <p:spPr>
          <a:prstGeom prst="rect">
            <a:avLst/>
          </a:prstGeom>
        </p:spPr>
        <p:txBody>
          <a:bodyPr/>
          <a:lstStyle/>
          <a:p>
            <a:pPr/>
            <a:r>
              <a:t>The EJB Ecosystem</a:t>
            </a:r>
          </a:p>
        </p:txBody>
      </p:sp>
      <p:sp>
        <p:nvSpPr>
          <p:cNvPr id="336" name="The EJB Deploye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 EJB Deployer</a:t>
            </a:r>
          </a:p>
        </p:txBody>
      </p:sp>
      <p:sp>
        <p:nvSpPr>
          <p:cNvPr id="337" name="After the application assembler builds the application, the application must be deployed (and go live) in a running operational environment. Some challenges faced here include the following:…"/>
          <p:cNvSpPr txBox="1"/>
          <p:nvPr>
            <p:ph type="body" idx="1"/>
          </p:nvPr>
        </p:nvSpPr>
        <p:spPr>
          <a:prstGeom prst="rect">
            <a:avLst/>
          </a:prstGeom>
        </p:spPr>
        <p:txBody>
          <a:bodyPr/>
          <a:lstStyle/>
          <a:p>
            <a:pPr marL="0" indent="0" defTabSz="2145791">
              <a:spcBef>
                <a:spcPts val="2100"/>
              </a:spcBef>
              <a:buClrTx/>
              <a:buSzTx/>
              <a:buNone/>
              <a:defRPr sz="4224"/>
            </a:pPr>
            <a:r>
              <a:t>After the application assembler builds the application, the application must be deployed (and go live) in a running operational environment. Some challenges faced here include the following:</a:t>
            </a:r>
          </a:p>
          <a:p>
            <a:pPr marL="0" indent="0" defTabSz="2145791">
              <a:spcBef>
                <a:spcPts val="2100"/>
              </a:spcBef>
              <a:buClrTx/>
              <a:buSzTx/>
              <a:buNone/>
              <a:defRPr sz="4224"/>
            </a:pPr>
            <a:r>
              <a:t>■■ Securing the deployment with a firewall and other protective measures</a:t>
            </a:r>
          </a:p>
          <a:p>
            <a:pPr marL="0" indent="0" defTabSz="2145791">
              <a:spcBef>
                <a:spcPts val="2100"/>
              </a:spcBef>
              <a:buClrTx/>
              <a:buSzTx/>
              <a:buNone/>
              <a:defRPr sz="4224"/>
            </a:pPr>
            <a:r>
              <a:t>■■ Integrating with an LDAP server for security lists, such as Lotus Notes or Microsoft Active Directory</a:t>
            </a:r>
          </a:p>
          <a:p>
            <a:pPr marL="0" indent="0" defTabSz="2145791">
              <a:spcBef>
                <a:spcPts val="2100"/>
              </a:spcBef>
              <a:buClrTx/>
              <a:buSzTx/>
              <a:buNone/>
              <a:defRPr sz="4224"/>
            </a:pPr>
            <a:r>
              <a:t>■■ Choosing hardware that provides the required level of performance</a:t>
            </a:r>
          </a:p>
          <a:p>
            <a:pPr marL="0" indent="0" defTabSz="2145791">
              <a:spcBef>
                <a:spcPts val="2100"/>
              </a:spcBef>
              <a:buClrTx/>
              <a:buSzTx/>
              <a:buNone/>
              <a:defRPr sz="4224"/>
            </a:pPr>
            <a:r>
              <a:t>■■ Providing redundant hardware and other resources for reliability and fault tolerance</a:t>
            </a:r>
          </a:p>
          <a:p>
            <a:pPr marL="0" indent="0" defTabSz="2145791">
              <a:spcBef>
                <a:spcPts val="2100"/>
              </a:spcBef>
              <a:buClrTx/>
              <a:buSzTx/>
              <a:buNone/>
              <a:defRPr sz="4224"/>
            </a:pPr>
            <a:r>
              <a:t>■■ Performance-tuning the system</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9" name="The EJB Ecosystem"/>
          <p:cNvSpPr txBox="1"/>
          <p:nvPr>
            <p:ph type="title"/>
          </p:nvPr>
        </p:nvSpPr>
        <p:spPr>
          <a:prstGeom prst="rect">
            <a:avLst/>
          </a:prstGeom>
        </p:spPr>
        <p:txBody>
          <a:bodyPr/>
          <a:lstStyle/>
          <a:p>
            <a:pPr/>
            <a:r>
              <a:t>The EJB Ecosystem</a:t>
            </a:r>
          </a:p>
        </p:txBody>
      </p:sp>
      <p:sp>
        <p:nvSpPr>
          <p:cNvPr id="340" name="The System Administrato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 System Administrator</a:t>
            </a:r>
          </a:p>
        </p:txBody>
      </p:sp>
      <p:sp>
        <p:nvSpPr>
          <p:cNvPr id="341" name="Once the deployment goes live, the system administrator steps in to oversee the stability of the operational solution. The system administrator is responsible for the upkeep and monitoring of the deployed system and may make use of runtime monitoring and"/>
          <p:cNvSpPr txBox="1"/>
          <p:nvPr>
            <p:ph type="body" idx="1"/>
          </p:nvPr>
        </p:nvSpPr>
        <p:spPr>
          <a:prstGeom prst="rect">
            <a:avLst/>
          </a:prstGeom>
        </p:spPr>
        <p:txBody>
          <a:bodyPr/>
          <a:lstStyle/>
          <a:p>
            <a:pPr marL="542036" indent="-542036" defTabSz="2365248">
              <a:spcBef>
                <a:spcPts val="2300"/>
              </a:spcBef>
              <a:defRPr sz="4656"/>
            </a:pPr>
            <a:r>
              <a:t>Once the deployment goes live, the system administrator steps in to oversee the stability of the operational solution. The system administrator is responsible for the upkeep and monitoring of the deployed system and may make use of runtime monitoring and management tools that the EJB server provides.</a:t>
            </a:r>
          </a:p>
          <a:p>
            <a:pPr marL="542036" indent="-542036" defTabSz="2365248">
              <a:spcBef>
                <a:spcPts val="2300"/>
              </a:spcBef>
              <a:defRPr sz="4656"/>
            </a:pPr>
            <a:r>
              <a:t>For example, a sophisticated EJB server might page a system administrator if a serious error occurs that requires immediate attention. Some EJB servers achieve this by developing hooks into professional monitoring products, such as Tivoli and Computer Associates. Others are providing their own systems management by supporting the Java Management Extension (JMX).</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The EJB Ecosystem"/>
          <p:cNvSpPr txBox="1"/>
          <p:nvPr>
            <p:ph type="title"/>
          </p:nvPr>
        </p:nvSpPr>
        <p:spPr>
          <a:prstGeom prst="rect">
            <a:avLst/>
          </a:prstGeom>
        </p:spPr>
        <p:txBody>
          <a:bodyPr/>
          <a:lstStyle/>
          <a:p>
            <a:pPr/>
            <a:r>
              <a:t>The EJB Ecosystem</a:t>
            </a:r>
          </a:p>
        </p:txBody>
      </p:sp>
      <p:sp>
        <p:nvSpPr>
          <p:cNvPr id="344" name="The Container and Server Provide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 Container and Server Provider</a:t>
            </a:r>
          </a:p>
        </p:txBody>
      </p:sp>
      <p:sp>
        <p:nvSpPr>
          <p:cNvPr id="345" name="The container provider supplies an EJB container (the application server). This is the runtime environment in which beans live. The container supplies middleware services to the beans and manages them. Examples of EJB containers are BEA’s WebLogic, iPlan"/>
          <p:cNvSpPr txBox="1"/>
          <p:nvPr>
            <p:ph type="body" idx="1"/>
          </p:nvPr>
        </p:nvSpPr>
        <p:spPr>
          <a:prstGeom prst="rect">
            <a:avLst/>
          </a:prstGeom>
        </p:spPr>
        <p:txBody>
          <a:bodyPr/>
          <a:lstStyle/>
          <a:p>
            <a:pPr/>
            <a:r>
              <a:t>The container provider supplies an EJB container (the application server). This is the runtime environment in which beans live. The container supplies middleware services to the beans and manages them. Examples of EJB containers are BEA’s WebLogic, iPlanet’s iPlanet Application Server, IBM’s WebSphere, Oracle’s Oracle 9i, Macromedia’s JRun, Persistence’s PowerTier, Brokat’s Gemstone/J, HP’s Bluestone, IONA’s iPortal, Borland’s AppServer, and the JBoss open source code application server. The server provider is the same as the container provider. Sun has not yet differentiated these (and they may never do so). We will use the terms EJB container and EJB server interchangeably.</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7" name="The EJB Ecosystem"/>
          <p:cNvSpPr txBox="1"/>
          <p:nvPr>
            <p:ph type="title"/>
          </p:nvPr>
        </p:nvSpPr>
        <p:spPr>
          <a:prstGeom prst="rect">
            <a:avLst/>
          </a:prstGeom>
        </p:spPr>
        <p:txBody>
          <a:bodyPr/>
          <a:lstStyle/>
          <a:p>
            <a:pPr/>
            <a:r>
              <a:t>The EJB Ecosystem</a:t>
            </a:r>
          </a:p>
        </p:txBody>
      </p:sp>
      <p:sp>
        <p:nvSpPr>
          <p:cNvPr id="348" name="Qualities of Service in EJB"/>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Qualities of Service in EJB</a:t>
            </a:r>
          </a:p>
        </p:txBody>
      </p:sp>
      <p:sp>
        <p:nvSpPr>
          <p:cNvPr id="349" name="Monitoring of EJB deployments is not specified in the EJB specification. It is an optional service that advanced EJB servers can provide. This means that each EJB server could provide the service differently.…"/>
          <p:cNvSpPr txBox="1"/>
          <p:nvPr>
            <p:ph type="body" idx="1"/>
          </p:nvPr>
        </p:nvSpPr>
        <p:spPr>
          <a:prstGeom prst="rect">
            <a:avLst/>
          </a:prstGeom>
        </p:spPr>
        <p:txBody>
          <a:bodyPr/>
          <a:lstStyle/>
          <a:p>
            <a:pPr/>
            <a:r>
              <a:t>Monitoring of EJB deployments is not specified in the EJB specification. It is an optional service that advanced EJB servers can provide. This means that each EJB server could provide the service differently.</a:t>
            </a:r>
          </a:p>
          <a:p>
            <a:pPr/>
            <a:r>
              <a:t>At first blush you might think this hampers application portability. However, in reality this service should be provided transparently behind the scenes, and should not affect your application code. It is a quality of service that lies beneath the application level and exists at the systems level. Changing application servers should not affect your EJB code.</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1" name="The EJB Ecosystem"/>
          <p:cNvSpPr txBox="1"/>
          <p:nvPr>
            <p:ph type="title"/>
          </p:nvPr>
        </p:nvSpPr>
        <p:spPr>
          <a:prstGeom prst="rect">
            <a:avLst/>
          </a:prstGeom>
        </p:spPr>
        <p:txBody>
          <a:bodyPr/>
          <a:lstStyle/>
          <a:p>
            <a:pPr/>
            <a:r>
              <a:t>The EJB Ecosystem</a:t>
            </a:r>
          </a:p>
        </p:txBody>
      </p:sp>
      <p:sp>
        <p:nvSpPr>
          <p:cNvPr id="352" name="The Tool Vendor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 Tool Vendors</a:t>
            </a:r>
          </a:p>
        </p:txBody>
      </p:sp>
      <p:sp>
        <p:nvSpPr>
          <p:cNvPr id="353" name="To facilitate the component development process, there should be a standardized way to build, manage, and maintain components. In the EJB Ecosystem, there are several Integrated Development Environments (IDEs) assist you in rapidly building and debugging"/>
          <p:cNvSpPr txBox="1"/>
          <p:nvPr>
            <p:ph type="body" idx="1"/>
          </p:nvPr>
        </p:nvSpPr>
        <p:spPr>
          <a:prstGeom prst="rect">
            <a:avLst/>
          </a:prstGeom>
        </p:spPr>
        <p:txBody>
          <a:bodyPr/>
          <a:lstStyle/>
          <a:p>
            <a:pPr/>
            <a:r>
              <a:t>To facilitate the component development process, there should be a standardized way to build, manage, and maintain components. In the EJB Ecosystem, there are several Integrated Development Environments (IDEs) assist you in rapidly building and debugging components. Examples are Webgain’s Visual Cafe, IBM’s VisualAge for Java, or Borland’s JBuilder</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55" name="Screenshot 2020-11-25 at 11.39.37 PM.png" descr="Screenshot 2020-11-25 at 11.39.37 PM.png"/>
          <p:cNvPicPr>
            <a:picLocks noChangeAspect="0"/>
          </p:cNvPicPr>
          <p:nvPr>
            <p:ph type="pic" idx="21"/>
          </p:nvPr>
        </p:nvPicPr>
        <p:blipFill>
          <a:blip r:embed="rId2">
            <a:extLst/>
          </a:blip>
          <a:srcRect l="0" t="0" r="0" b="0"/>
          <a:stretch>
            <a:fillRect/>
          </a:stretch>
        </p:blipFill>
        <p:spPr>
          <a:xfrm>
            <a:off x="12204699" y="3029517"/>
            <a:ext cx="12192001" cy="6640966"/>
          </a:xfrm>
          <a:prstGeom prst="rect">
            <a:avLst/>
          </a:prstGeom>
        </p:spPr>
      </p:pic>
      <p:sp>
        <p:nvSpPr>
          <p:cNvPr id="356" name="The parties of EJB"/>
          <p:cNvSpPr/>
          <p:nvPr/>
        </p:nvSpPr>
        <p:spPr>
          <a:xfrm>
            <a:off x="12204699" y="12801600"/>
            <a:ext cx="12192001" cy="492253"/>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The parties of EJB</a:t>
            </a:r>
          </a:p>
        </p:txBody>
      </p:sp>
      <p:sp>
        <p:nvSpPr>
          <p:cNvPr id="357" name="The EJB Ecosystem"/>
          <p:cNvSpPr txBox="1"/>
          <p:nvPr>
            <p:ph type="title"/>
          </p:nvPr>
        </p:nvSpPr>
        <p:spPr>
          <a:prstGeom prst="rect">
            <a:avLst/>
          </a:prstGeom>
        </p:spPr>
        <p:txBody>
          <a:bodyPr/>
          <a:lstStyle/>
          <a:p>
            <a:pPr/>
            <a:r>
              <a:t>The EJB Ecosystem</a:t>
            </a:r>
          </a:p>
        </p:txBody>
      </p:sp>
      <p:sp>
        <p:nvSpPr>
          <p:cNvPr id="358" name="Figure summarizes the interaction of the different parties in EJB.…"/>
          <p:cNvSpPr txBox="1"/>
          <p:nvPr>
            <p:ph type="body" sz="half" idx="1"/>
          </p:nvPr>
        </p:nvSpPr>
        <p:spPr>
          <a:prstGeom prst="rect">
            <a:avLst/>
          </a:prstGeom>
        </p:spPr>
        <p:txBody>
          <a:bodyPr/>
          <a:lstStyle/>
          <a:p>
            <a:pPr marL="497331" indent="-497331" defTabSz="2170176">
              <a:spcBef>
                <a:spcPts val="2100"/>
              </a:spcBef>
              <a:defRPr sz="4272"/>
            </a:pPr>
            <a:r>
              <a:t>Figure summarizes the interaction of the different parties in EJB.</a:t>
            </a:r>
          </a:p>
          <a:p>
            <a:pPr marL="497331" indent="-497331" defTabSz="2170176">
              <a:spcBef>
                <a:spcPts val="2100"/>
              </a:spcBef>
              <a:defRPr sz="4272"/>
            </a:pPr>
            <a:r>
              <a:t>A future EJB specification will define a new role, called the persistence manager, which plugs into an application server. Your components harness the persistence manager to map your business data into storage, such as mapping objects into relational databases.</a:t>
            </a:r>
          </a:p>
        </p:txBody>
      </p:sp>
      <p:sp>
        <p:nvSpPr>
          <p:cNvPr id="359" name="Summary of Roles"/>
          <p:cNvSpPr txBox="1"/>
          <p:nvPr/>
        </p:nvSpPr>
        <p:spPr>
          <a:xfrm>
            <a:off x="1270000" y="2133600"/>
            <a:ext cx="9652000" cy="101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sz="5400">
                <a:solidFill>
                  <a:srgbClr val="D5D5D5"/>
                </a:solidFill>
                <a:latin typeface="Graphik Medium"/>
                <a:ea typeface="Graphik Medium"/>
                <a:cs typeface="Graphik Medium"/>
                <a:sym typeface="Graphik Medium"/>
              </a:defRPr>
            </a:lvl1pPr>
          </a:lstStyle>
          <a:p>
            <a:pPr/>
            <a:r>
              <a:t>Summary of Roles</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1" name="The Java 2 Platform, Enterprise Edition (J2EE)"/>
          <p:cNvSpPr txBox="1"/>
          <p:nvPr>
            <p:ph type="title"/>
          </p:nvPr>
        </p:nvSpPr>
        <p:spPr>
          <a:prstGeom prst="rect">
            <a:avLst/>
          </a:prstGeom>
        </p:spPr>
        <p:txBody>
          <a:bodyPr/>
          <a:lstStyle/>
          <a:p>
            <a:pPr/>
            <a:r>
              <a:t>The Java 2 Platform, Enterprise Edition (J2EE)</a:t>
            </a:r>
          </a:p>
        </p:txBody>
      </p:sp>
      <p:sp>
        <p:nvSpPr>
          <p:cNvPr id="362" name="EJB is only a portion of a larger offering from Sun Microsystems called the Java 2 Platform, Enterprise Edition (J2EE). The mission of J2EE is to provide a platform-independent, portable, multiuser, secure, and standard enterpriseclass platform for serve"/>
          <p:cNvSpPr txBox="1"/>
          <p:nvPr>
            <p:ph type="body" idx="1"/>
          </p:nvPr>
        </p:nvSpPr>
        <p:spPr>
          <a:prstGeom prst="rect">
            <a:avLst/>
          </a:prstGeom>
        </p:spPr>
        <p:txBody>
          <a:bodyPr/>
          <a:lstStyle/>
          <a:p>
            <a:pPr/>
            <a:r>
              <a:t>EJB is only a portion of a larger offering from Sun Microsystems called the Java 2 Platform, Enterprise Edition (J2EE). The mission of J2EE is to provide a platform-independent, portable, multiuser, secure, and standard enterpriseclass platform for server-side deployments written in the Java language.</a:t>
            </a:r>
          </a:p>
          <a:p>
            <a:pPr/>
            <a:r>
              <a:t>J2EE is one of three different Java platforms. Each platform is a conceptual superset of the next smaller platform.</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4" name="The Java 2 Platform, Enterprise Edition (J2EE)"/>
          <p:cNvSpPr txBox="1"/>
          <p:nvPr>
            <p:ph type="title"/>
          </p:nvPr>
        </p:nvSpPr>
        <p:spPr>
          <a:prstGeom prst="rect">
            <a:avLst/>
          </a:prstGeom>
        </p:spPr>
        <p:txBody>
          <a:bodyPr/>
          <a:lstStyle/>
          <a:p>
            <a:pPr/>
            <a:r>
              <a:t>The Java 2 Platform, Enterprise Edition (J2EE)</a:t>
            </a:r>
          </a:p>
        </p:txBody>
      </p:sp>
      <p:sp>
        <p:nvSpPr>
          <p:cNvPr id="365" name="The Java 2 Platform, Micro Edition (J2ME) is a development platform for Java-enabled devices, such as Palm Pilots, pagers, watches, and so on. This is a restricted form of the Java language due to the inherent performance and capacity limitations of smal"/>
          <p:cNvSpPr txBox="1"/>
          <p:nvPr>
            <p:ph type="body" idx="1"/>
          </p:nvPr>
        </p:nvSpPr>
        <p:spPr>
          <a:prstGeom prst="rect">
            <a:avLst/>
          </a:prstGeom>
        </p:spPr>
        <p:txBody>
          <a:bodyPr/>
          <a:lstStyle/>
          <a:p>
            <a:pPr marL="491744" indent="-491744" defTabSz="2145791">
              <a:spcBef>
                <a:spcPts val="2100"/>
              </a:spcBef>
              <a:defRPr sz="4224"/>
            </a:pPr>
            <a:r>
              <a:t>The Java 2 Platform, Micro Edition (J2ME) is a development platform for Java-enabled devices, such as Palm Pilots, pagers, watches, and so on. This is a restricted form of the Java language due to the inherent performance and capacity limitations of small devices.</a:t>
            </a:r>
          </a:p>
          <a:p>
            <a:pPr marL="491744" indent="-491744" defTabSz="2145791">
              <a:spcBef>
                <a:spcPts val="2100"/>
              </a:spcBef>
              <a:defRPr sz="4224"/>
            </a:pPr>
            <a:r>
              <a:t>The Java 2 Platform, Standard Edition (J2SE) contains standard Java services for applets and applications, such as input/output facilities, graphical user interface facilities, and more. This platform contains what most people use in standard Java Development Kit (JDK) programming.</a:t>
            </a:r>
          </a:p>
          <a:p>
            <a:pPr marL="491744" indent="-491744" defTabSz="2145791">
              <a:spcBef>
                <a:spcPts val="2100"/>
              </a:spcBef>
              <a:defRPr sz="4224"/>
            </a:pPr>
            <a:r>
              <a:t>The Java 2 Platform, Enterprise Edition (J2EE) takes Java’s Enterprise APIs and bundles them together in a complete development platform for enterprise-class server-side deployments in Java.</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Writing Bean-Managed Persistent Entity Beans…"/>
          <p:cNvSpPr txBox="1"/>
          <p:nvPr>
            <p:ph type="body" idx="1"/>
          </p:nvPr>
        </p:nvSpPr>
        <p:spPr>
          <a:prstGeom prst="rect">
            <a:avLst/>
          </a:prstGeom>
        </p:spPr>
        <p:txBody>
          <a:bodyPr/>
          <a:lstStyle/>
          <a:p>
            <a:pPr lvl="1" marL="0" indent="306324" defTabSz="1633727">
              <a:spcBef>
                <a:spcPts val="1600"/>
              </a:spcBef>
              <a:buClrTx/>
              <a:buSzTx/>
              <a:buNone/>
              <a:defRPr sz="3216"/>
            </a:pPr>
            <a:r>
              <a:t>Writing Bean-Managed Persistent Entity Beans</a:t>
            </a:r>
          </a:p>
          <a:p>
            <a:pPr lvl="2" marL="0" indent="612648" defTabSz="1633727">
              <a:spcBef>
                <a:spcPts val="1600"/>
              </a:spcBef>
              <a:buClrTx/>
              <a:buSzTx/>
              <a:buNone/>
              <a:defRPr sz="3216"/>
            </a:pPr>
            <a:r>
              <a:t>Entity Bean Coding Basics</a:t>
            </a:r>
          </a:p>
          <a:p>
            <a:pPr lvl="3" marL="0" indent="918972" defTabSz="1633727">
              <a:spcBef>
                <a:spcPts val="1600"/>
              </a:spcBef>
              <a:buClrTx/>
              <a:buSzTx/>
              <a:buNone/>
              <a:defRPr sz="3216"/>
            </a:pPr>
            <a:r>
              <a:t>Finding Existing Entity Beans: ejbFind()</a:t>
            </a:r>
          </a:p>
          <a:p>
            <a:pPr lvl="2" marL="0" indent="612648" defTabSz="1633727">
              <a:spcBef>
                <a:spcPts val="1600"/>
              </a:spcBef>
              <a:buClrTx/>
              <a:buSzTx/>
              <a:buNone/>
              <a:defRPr sz="3216"/>
            </a:pPr>
            <a:r>
              <a:t>Bean-Managed Persistence Example: A Bank Account</a:t>
            </a:r>
          </a:p>
          <a:p>
            <a:pPr lvl="3" marL="0" indent="918972" defTabSz="1633727">
              <a:spcBef>
                <a:spcPts val="1600"/>
              </a:spcBef>
              <a:buClrTx/>
              <a:buSzTx/>
              <a:buNone/>
              <a:defRPr sz="3216"/>
            </a:pPr>
            <a:r>
              <a:t>Account.java</a:t>
            </a:r>
          </a:p>
          <a:p>
            <a:pPr lvl="3" marL="0" indent="918972" defTabSz="1633727">
              <a:spcBef>
                <a:spcPts val="1600"/>
              </a:spcBef>
              <a:buClrTx/>
              <a:buSzTx/>
              <a:buNone/>
              <a:defRPr sz="3216"/>
            </a:pPr>
            <a:r>
              <a:t>AccountLocal.java</a:t>
            </a:r>
          </a:p>
          <a:p>
            <a:pPr lvl="3" marL="0" indent="918972" defTabSz="1633727">
              <a:spcBef>
                <a:spcPts val="1600"/>
              </a:spcBef>
              <a:buClrTx/>
              <a:buSzTx/>
              <a:buNone/>
              <a:defRPr sz="3216"/>
            </a:pPr>
            <a:r>
              <a:t>AccountHome.java</a:t>
            </a:r>
          </a:p>
          <a:p>
            <a:pPr lvl="3" marL="0" indent="918972" defTabSz="1633727">
              <a:spcBef>
                <a:spcPts val="1600"/>
              </a:spcBef>
              <a:buClrTx/>
              <a:buSzTx/>
              <a:buNone/>
              <a:defRPr sz="3216"/>
            </a:pPr>
            <a:r>
              <a:t>AccountLocalHome.java</a:t>
            </a:r>
          </a:p>
          <a:p>
            <a:pPr lvl="3" marL="0" indent="918972" defTabSz="1633727">
              <a:spcBef>
                <a:spcPts val="1600"/>
              </a:spcBef>
              <a:buClrTx/>
              <a:buSzTx/>
              <a:buNone/>
              <a:defRPr sz="3216"/>
            </a:pPr>
            <a:r>
              <a:t>AccountPK.java</a:t>
            </a:r>
          </a:p>
          <a:p>
            <a:pPr lvl="3" marL="0" indent="918972" defTabSz="1633727">
              <a:spcBef>
                <a:spcPts val="1600"/>
              </a:spcBef>
              <a:buClrTx/>
              <a:buSzTx/>
              <a:buNone/>
              <a:defRPr sz="3216"/>
            </a:pPr>
            <a:r>
              <a:t>AccountBean.java</a:t>
            </a:r>
          </a:p>
          <a:p>
            <a:pPr lvl="3" marL="0" indent="918972" defTabSz="1633727">
              <a:spcBef>
                <a:spcPts val="1600"/>
              </a:spcBef>
              <a:buClrTx/>
              <a:buSzTx/>
              <a:buNone/>
              <a:defRPr sz="3216"/>
            </a:pPr>
            <a:r>
              <a:t>AccountException.java</a:t>
            </a:r>
          </a:p>
          <a:p>
            <a:pPr lvl="3" marL="0" indent="918972" defTabSz="1633727">
              <a:spcBef>
                <a:spcPts val="1600"/>
              </a:spcBef>
              <a:buClrTx/>
              <a:buSzTx/>
              <a:buNone/>
              <a:defRPr sz="3216"/>
            </a:pPr>
            <a:r>
              <a:t>Client.java</a:t>
            </a:r>
          </a:p>
          <a:p>
            <a:pPr lvl="3" marL="0" indent="918972" defTabSz="1633727">
              <a:spcBef>
                <a:spcPts val="1600"/>
              </a:spcBef>
              <a:buClrTx/>
              <a:buSzTx/>
              <a:buNone/>
              <a:defRPr sz="3216"/>
            </a:pPr>
            <a:r>
              <a:t>The Deployment Descriptor</a:t>
            </a:r>
          </a:p>
          <a:p>
            <a:pPr lvl="3" marL="0" indent="918972" defTabSz="1633727">
              <a:spcBef>
                <a:spcPts val="1600"/>
              </a:spcBef>
              <a:buClrTx/>
              <a:buSzTx/>
              <a:buNone/>
              <a:defRPr sz="3216"/>
            </a:pPr>
            <a:r>
              <a:t>The Container-Specific Deployment Descriptor</a:t>
            </a:r>
          </a:p>
          <a:p>
            <a:pPr lvl="3" marL="0" indent="918972" defTabSz="1633727">
              <a:spcBef>
                <a:spcPts val="1600"/>
              </a:spcBef>
              <a:buClrTx/>
              <a:buSzTx/>
              <a:buNone/>
              <a:defRPr sz="3216"/>
            </a:pPr>
            <a:r>
              <a:t>Setting up the Database</a:t>
            </a:r>
          </a:p>
          <a:p>
            <a:pPr lvl="2" marL="0" indent="612648" defTabSz="1633727">
              <a:spcBef>
                <a:spcPts val="1600"/>
              </a:spcBef>
              <a:buClrTx/>
              <a:buSzTx/>
              <a:buNone/>
              <a:defRPr sz="3216"/>
            </a:pPr>
            <a:r>
              <a:t>Running the Client Program</a:t>
            </a:r>
          </a:p>
          <a:p>
            <a:pPr lvl="3" marL="0" indent="918972" defTabSz="1633727">
              <a:spcBef>
                <a:spcPts val="1600"/>
              </a:spcBef>
              <a:buClrTx/>
              <a:buSzTx/>
              <a:buNone/>
              <a:defRPr sz="3216"/>
            </a:pPr>
            <a:r>
              <a:t>Server-Side Output</a:t>
            </a:r>
          </a:p>
          <a:p>
            <a:pPr lvl="3" marL="0" indent="918972" defTabSz="1633727">
              <a:spcBef>
                <a:spcPts val="1600"/>
              </a:spcBef>
              <a:buClrTx/>
              <a:buSzTx/>
              <a:buNone/>
              <a:defRPr sz="3216"/>
            </a:pPr>
            <a:r>
              <a:t>Client-Side Output</a:t>
            </a:r>
          </a:p>
          <a:p>
            <a:pPr lvl="2" marL="0" indent="612648" defTabSz="1633727">
              <a:spcBef>
                <a:spcPts val="1600"/>
              </a:spcBef>
              <a:buClrTx/>
              <a:buSzTx/>
              <a:buNone/>
              <a:defRPr sz="3216"/>
            </a:pPr>
            <a:r>
              <a:t>Putting It All Together: Walking through a BMP Entity Bean’s Life Cycle</a:t>
            </a:r>
          </a:p>
          <a:p>
            <a:pPr lvl="2" marL="0" indent="612648" defTabSz="1633727">
              <a:spcBef>
                <a:spcPts val="1600"/>
              </a:spcBef>
              <a:buClrTx/>
              <a:buSzTx/>
              <a:buNone/>
              <a:defRPr sz="3216"/>
            </a:pPr>
            <a:r>
              <a:t>Summary</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7" name="The Java 2 Platform, Enterprise Edition (J2EE)"/>
          <p:cNvSpPr txBox="1"/>
          <p:nvPr>
            <p:ph type="title"/>
          </p:nvPr>
        </p:nvSpPr>
        <p:spPr>
          <a:prstGeom prst="rect">
            <a:avLst/>
          </a:prstGeom>
        </p:spPr>
        <p:txBody>
          <a:bodyPr/>
          <a:lstStyle/>
          <a:p>
            <a:pPr/>
            <a:r>
              <a:t>The Java 2 Platform, Enterprise Edition (J2EE)</a:t>
            </a:r>
          </a:p>
        </p:txBody>
      </p:sp>
      <p:sp>
        <p:nvSpPr>
          <p:cNvPr id="368" name="Specifications. Each enterprise API within J2EE has its own specification, which is a PDF file downloadable from http://java.sun.com. Each time there is a new version of J2EE, Sun locks-down the versions of each Enterprise API specification and bundles t"/>
          <p:cNvSpPr txBox="1"/>
          <p:nvPr>
            <p:ph type="body" idx="1"/>
          </p:nvPr>
        </p:nvSpPr>
        <p:spPr>
          <a:prstGeom prst="rect">
            <a:avLst/>
          </a:prstGeom>
        </p:spPr>
        <p:txBody>
          <a:bodyPr/>
          <a:lstStyle/>
          <a:p>
            <a:pPr/>
            <a:r>
              <a:t>Specifications. Each enterprise API within J2EE has its own specification, which is a PDF file downloadable from http://java.sun.com. Each time there is a new version of J2EE, Sun locks-down the versions of each Enterprise API specification and bundles them together as the de facto versions to use when developing with J2EE. This increases code portability across vendors’ products because each vendor supports exactly the same API revision. This is analogous to a company such as Microsoft releasing a new version of Windows every few years: Every time a new version of Windows comes out, Microsoft locks-down the versions of the technologies bundled with Windows and releases them together.</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0" name="The Java 2 Platform, Enterprise Edition (J2EE)"/>
          <p:cNvSpPr txBox="1"/>
          <p:nvPr>
            <p:ph type="title"/>
          </p:nvPr>
        </p:nvSpPr>
        <p:spPr>
          <a:prstGeom prst="rect">
            <a:avLst/>
          </a:prstGeom>
        </p:spPr>
        <p:txBody>
          <a:bodyPr/>
          <a:lstStyle/>
          <a:p>
            <a:pPr/>
            <a:r>
              <a:t>The Java 2 Platform, Enterprise Edition (J2EE)</a:t>
            </a:r>
          </a:p>
        </p:txBody>
      </p:sp>
      <p:sp>
        <p:nvSpPr>
          <p:cNvPr id="371" name="Test suite. Sun provides a test suite for J2EE server vendors to test their implementations against. If a server passes the tests, Sun issues a compliance brand, alerting customers that the vendor’s product is indeed J2EE-compliant. There are numerous J2"/>
          <p:cNvSpPr txBox="1"/>
          <p:nvPr>
            <p:ph type="body" idx="1"/>
          </p:nvPr>
        </p:nvSpPr>
        <p:spPr>
          <a:prstGeom prst="rect">
            <a:avLst/>
          </a:prstGeom>
        </p:spPr>
        <p:txBody>
          <a:bodyPr/>
          <a:lstStyle/>
          <a:p>
            <a:pPr marL="480568" indent="-480568" defTabSz="2097023">
              <a:spcBef>
                <a:spcPts val="2000"/>
              </a:spcBef>
              <a:defRPr sz="4128"/>
            </a:pPr>
            <a:r>
              <a:t>Test suite. Sun provides a test suite for J2EE server vendors to test their implementations against. If a server passes the tests, Sun issues a compliance brand, alerting customers that the vendor’s product is indeed J2EE-compliant. There are numerous J2EE-certified vendors, and you can read reviews of their products for free on TheServerSide.com.</a:t>
            </a:r>
          </a:p>
          <a:p>
            <a:pPr marL="480568" indent="-480568" defTabSz="2097023">
              <a:spcBef>
                <a:spcPts val="2000"/>
              </a:spcBef>
              <a:defRPr sz="4128"/>
            </a:pPr>
            <a:r>
              <a:t>Reference implementation. To enable developers to write code against J2EE as they have with the JDK, Sun provides its own free reference implementation of J2EE. Sun is positioning it as a low-end reference platform, as it is not intended for commercial use.</a:t>
            </a:r>
          </a:p>
          <a:p>
            <a:pPr marL="480568" indent="-480568" defTabSz="2097023">
              <a:spcBef>
                <a:spcPts val="2000"/>
              </a:spcBef>
              <a:defRPr sz="4128"/>
            </a:pPr>
            <a:r>
              <a:t>BluePrints Document. Each of the Enterprise APIs has a clear role in J2EE, as defined by Sun’s J2EE BluePrints document. This document is a downloadable PDF file that describes how to use the J2EE technologies together.</a:t>
            </a: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3" name="The Java 2 Platform, Enterprise Edition (J2EE)"/>
          <p:cNvSpPr txBox="1"/>
          <p:nvPr>
            <p:ph type="title"/>
          </p:nvPr>
        </p:nvSpPr>
        <p:spPr>
          <a:prstGeom prst="rect">
            <a:avLst/>
          </a:prstGeom>
        </p:spPr>
        <p:txBody>
          <a:bodyPr/>
          <a:lstStyle/>
          <a:p>
            <a:pPr/>
            <a:r>
              <a:t>The Java 2 Platform, Enterprise Edition (J2EE)</a:t>
            </a:r>
          </a:p>
        </p:txBody>
      </p:sp>
      <p:sp>
        <p:nvSpPr>
          <p:cNvPr id="374" name="The Java 2 Platform, Enterprise Edition is a robust suite of middleware services that make life very easy for server-side application developers. J2EE builds on the existing technologies in the J2SE. J2SE includes the base Java support and the various li"/>
          <p:cNvSpPr txBox="1"/>
          <p:nvPr>
            <p:ph type="body" idx="1"/>
          </p:nvPr>
        </p:nvSpPr>
        <p:spPr>
          <a:prstGeom prst="rect">
            <a:avLst/>
          </a:prstGeom>
        </p:spPr>
        <p:txBody>
          <a:bodyPr/>
          <a:lstStyle/>
          <a:p>
            <a:pPr/>
            <a:r>
              <a:t>The Java 2 Platform, Enterprise Edition is a robust suite of middleware services that make life very easy for server-side application developers. J2EE builds on the existing technologies in the J2SE. J2SE includes the base Java support and the various libraries (.awt, .net, .io) with support for both applets and applications. Because J2EE builds on J2SE, a J2EE-compliant product must not only implement all of J2EE, but must also implement all of J2SE. This means that building a J2EE product is an absolutely huge undertaking. This barrier to entry has resulted in significant industry consolidation in the Enterprise Java space, with a few players emerging from the pack as leaders.</a:t>
            </a:r>
          </a:p>
        </p:txBody>
      </p:sp>
      <p:sp>
        <p:nvSpPr>
          <p:cNvPr id="375" name="The J2EE Technologies"/>
          <p:cNvSpPr txBox="1"/>
          <p:nvPr/>
        </p:nvSpPr>
        <p:spPr>
          <a:xfrm>
            <a:off x="1270000" y="2133600"/>
            <a:ext cx="21844000" cy="101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sz="5400">
                <a:solidFill>
                  <a:srgbClr val="D5D5D5"/>
                </a:solidFill>
                <a:latin typeface="Graphik Medium"/>
                <a:ea typeface="Graphik Medium"/>
                <a:cs typeface="Graphik Medium"/>
                <a:sym typeface="Graphik Medium"/>
              </a:defRPr>
            </a:lvl1pPr>
          </a:lstStyle>
          <a:p>
            <a:pPr/>
            <a:r>
              <a:t>The J2EE Technologies</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77" name="Screenshot 2020-11-26 at 2.14.25 AM.png" descr="Screenshot 2020-11-26 at 2.14.25 AM.png"/>
          <p:cNvPicPr>
            <a:picLocks noChangeAspect="0"/>
          </p:cNvPicPr>
          <p:nvPr>
            <p:ph type="pic" idx="21"/>
          </p:nvPr>
        </p:nvPicPr>
        <p:blipFill>
          <a:blip r:embed="rId2">
            <a:extLst/>
          </a:blip>
          <a:srcRect l="0" t="0" r="0" b="0"/>
          <a:stretch>
            <a:fillRect/>
          </a:stretch>
        </p:blipFill>
        <p:spPr>
          <a:xfrm>
            <a:off x="12515945" y="0"/>
            <a:ext cx="11569509" cy="12700000"/>
          </a:xfrm>
          <a:prstGeom prst="rect">
            <a:avLst/>
          </a:prstGeom>
        </p:spPr>
      </p:pic>
      <p:sp>
        <p:nvSpPr>
          <p:cNvPr id="378" name="A Java 2 Platform, Enterprise Edition deployment"/>
          <p:cNvSpPr/>
          <p:nvPr/>
        </p:nvSpPr>
        <p:spPr>
          <a:xfrm>
            <a:off x="12204699" y="12801600"/>
            <a:ext cx="12192000" cy="492253"/>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A Java 2 Platform, Enterprise Edition deployment</a:t>
            </a:r>
          </a:p>
        </p:txBody>
      </p:sp>
      <p:sp>
        <p:nvSpPr>
          <p:cNvPr id="379" name="The Java 2 Platform, Enterprise Edition (J2EE)"/>
          <p:cNvSpPr txBox="1"/>
          <p:nvPr>
            <p:ph type="title"/>
          </p:nvPr>
        </p:nvSpPr>
        <p:spPr>
          <a:prstGeom prst="rect">
            <a:avLst/>
          </a:prstGeom>
        </p:spPr>
        <p:txBody>
          <a:bodyPr/>
          <a:lstStyle>
            <a:lvl1pPr defTabSz="462280">
              <a:defRPr spc="-141" sz="4704"/>
            </a:lvl1pPr>
          </a:lstStyle>
          <a:p>
            <a:pPr/>
            <a:r>
              <a:t>The Java 2 Platform, Enterprise Edition (J2EE)</a:t>
            </a:r>
          </a:p>
        </p:txBody>
      </p:sp>
      <p:sp>
        <p:nvSpPr>
          <p:cNvPr id="380" name="We will discuss version 1.3 of J2EE, which supports EJB 2.0. Some of the major J2EE technologies are shown working together in Figure."/>
          <p:cNvSpPr txBox="1"/>
          <p:nvPr>
            <p:ph type="body" sz="half" idx="1"/>
          </p:nvPr>
        </p:nvSpPr>
        <p:spPr>
          <a:prstGeom prst="rect">
            <a:avLst/>
          </a:prstGeom>
        </p:spPr>
        <p:txBody>
          <a:bodyPr/>
          <a:lstStyle/>
          <a:p>
            <a:pPr/>
            <a:r>
              <a:t>We will discuss version 1.3 of J2EE, which supports EJB 2.0. Some of the major J2EE technologies are shown working together in Figure.</a:t>
            </a:r>
          </a:p>
        </p:txBody>
      </p:sp>
      <p:sp>
        <p:nvSpPr>
          <p:cNvPr id="381" name="The J2EE Technologies"/>
          <p:cNvSpPr txBox="1"/>
          <p:nvPr/>
        </p:nvSpPr>
        <p:spPr>
          <a:xfrm>
            <a:off x="1270000" y="2133600"/>
            <a:ext cx="9652000" cy="101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sz="5400">
                <a:solidFill>
                  <a:srgbClr val="D5D5D5"/>
                </a:solidFill>
                <a:latin typeface="Graphik Medium"/>
                <a:ea typeface="Graphik Medium"/>
                <a:cs typeface="Graphik Medium"/>
                <a:sym typeface="Graphik Medium"/>
              </a:defRPr>
            </a:lvl1pPr>
          </a:lstStyle>
          <a:p>
            <a:pPr/>
            <a:r>
              <a:t>The J2EE Technologies</a:t>
            </a: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3" name="The Java 2 Platform, Enterprise Edition (J2EE)"/>
          <p:cNvSpPr txBox="1"/>
          <p:nvPr>
            <p:ph type="title"/>
          </p:nvPr>
        </p:nvSpPr>
        <p:spPr>
          <a:prstGeom prst="rect">
            <a:avLst/>
          </a:prstGeom>
        </p:spPr>
        <p:txBody>
          <a:bodyPr/>
          <a:lstStyle/>
          <a:p>
            <a:pPr/>
            <a:r>
              <a:t>The Java 2 Platform, Enterprise Edition (J2EE)</a:t>
            </a:r>
          </a:p>
        </p:txBody>
      </p:sp>
      <p:sp>
        <p:nvSpPr>
          <p:cNvPr id="384" name="Enterprise JavaBeans (EJB). EJB defines how server-side components are written and provides a standard contract between components and the application servers that manage them. EJB is the cornerstone for J2EE and uses several other J2EE technologies.…"/>
          <p:cNvSpPr txBox="1"/>
          <p:nvPr>
            <p:ph type="body" idx="1"/>
          </p:nvPr>
        </p:nvSpPr>
        <p:spPr>
          <a:prstGeom prst="rect">
            <a:avLst/>
          </a:prstGeom>
        </p:spPr>
        <p:txBody>
          <a:bodyPr/>
          <a:lstStyle/>
          <a:p>
            <a:pPr/>
            <a:r>
              <a:t>Enterprise JavaBeans (EJB). EJB defines how server-side components are written and provides a standard contract between components and the application servers that manage them. EJB is the cornerstone for J2EE and uses several other J2EE technologies.</a:t>
            </a:r>
          </a:p>
          <a:p>
            <a:pPr/>
            <a:r>
              <a:t>Java Remote Method Invocation (RMI) and RMI-IIOP. RMI is the Java language’s native way to communicate between distributed objects, such as two different objects running on different machines. RMI-IIOP is an extension of RMI that can be used for CORBA integration. RMI-IIOP is the official API that we use in J2EE (not RMI).</a:t>
            </a:r>
          </a:p>
        </p:txBody>
      </p:sp>
      <p:sp>
        <p:nvSpPr>
          <p:cNvPr id="385" name="The J2EE Technologies"/>
          <p:cNvSpPr txBox="1"/>
          <p:nvPr/>
        </p:nvSpPr>
        <p:spPr>
          <a:xfrm>
            <a:off x="1270000" y="2133600"/>
            <a:ext cx="21844000" cy="101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sz="5400">
                <a:solidFill>
                  <a:srgbClr val="D5D5D5"/>
                </a:solidFill>
                <a:latin typeface="Graphik Medium"/>
                <a:ea typeface="Graphik Medium"/>
                <a:cs typeface="Graphik Medium"/>
                <a:sym typeface="Graphik Medium"/>
              </a:defRPr>
            </a:lvl1pPr>
          </a:lstStyle>
          <a:p>
            <a:pPr/>
            <a:r>
              <a:t>The J2EE Technologies</a:t>
            </a: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7" name="The Java 2 Platform, Enterprise Edition (J2EE)"/>
          <p:cNvSpPr txBox="1"/>
          <p:nvPr>
            <p:ph type="title"/>
          </p:nvPr>
        </p:nvSpPr>
        <p:spPr>
          <a:prstGeom prst="rect">
            <a:avLst/>
          </a:prstGeom>
        </p:spPr>
        <p:txBody>
          <a:bodyPr/>
          <a:lstStyle/>
          <a:p>
            <a:pPr/>
            <a:r>
              <a:t>The Java 2 Platform, Enterprise Edition (J2EE)</a:t>
            </a:r>
          </a:p>
        </p:txBody>
      </p:sp>
      <p:sp>
        <p:nvSpPr>
          <p:cNvPr id="388" name="Java Naming and Directory Interface (JNDI). JNDI is used to access naming and directory systems. You use JNDI from your application code for a variety of purposes, such as connecting to EJB components or other resources across the network, or accessing u"/>
          <p:cNvSpPr txBox="1"/>
          <p:nvPr>
            <p:ph type="body" idx="1"/>
          </p:nvPr>
        </p:nvSpPr>
        <p:spPr>
          <a:prstGeom prst="rect">
            <a:avLst/>
          </a:prstGeom>
        </p:spPr>
        <p:txBody>
          <a:bodyPr/>
          <a:lstStyle/>
          <a:p>
            <a:pPr/>
            <a:r>
              <a:t>Java Naming and Directory Interface (JNDI). JNDI is used to access naming and directory systems. You use JNDI from your application code for a variety of purposes, such as connecting to EJB components or other resources across the network, or accessing user data stored in a naming service such as Microsoft Exchange or Lotus Notes.</a:t>
            </a:r>
          </a:p>
          <a:p>
            <a:pPr/>
            <a:r>
              <a:t>Java Database Connectivity (JDBC). JDBC is an API for accessing relational databases. The value of JDBC is that you can access any relational database using the same API.</a:t>
            </a:r>
          </a:p>
        </p:txBody>
      </p:sp>
      <p:sp>
        <p:nvSpPr>
          <p:cNvPr id="389" name="The J2EE Technologies"/>
          <p:cNvSpPr txBox="1"/>
          <p:nvPr/>
        </p:nvSpPr>
        <p:spPr>
          <a:xfrm>
            <a:off x="1270000" y="2133600"/>
            <a:ext cx="21844000" cy="101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sz="5400">
                <a:solidFill>
                  <a:srgbClr val="D5D5D5"/>
                </a:solidFill>
                <a:latin typeface="Graphik Medium"/>
                <a:ea typeface="Graphik Medium"/>
                <a:cs typeface="Graphik Medium"/>
                <a:sym typeface="Graphik Medium"/>
              </a:defRPr>
            </a:lvl1pPr>
          </a:lstStyle>
          <a:p>
            <a:pPr/>
            <a:r>
              <a:t>The J2EE Technologies</a:t>
            </a:r>
          </a:p>
        </p:txBody>
      </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1" name="The Java 2 Platform, Enterprise Edition (J2EE)"/>
          <p:cNvSpPr txBox="1"/>
          <p:nvPr>
            <p:ph type="title"/>
          </p:nvPr>
        </p:nvSpPr>
        <p:spPr>
          <a:prstGeom prst="rect">
            <a:avLst/>
          </a:prstGeom>
        </p:spPr>
        <p:txBody>
          <a:bodyPr/>
          <a:lstStyle/>
          <a:p>
            <a:pPr/>
            <a:r>
              <a:t>The Java 2 Platform, Enterprise Edition (J2EE)</a:t>
            </a:r>
          </a:p>
        </p:txBody>
      </p:sp>
      <p:sp>
        <p:nvSpPr>
          <p:cNvPr id="392" name="Java Transaction API (JTA) Java Transaction Service (JTS). The JTA and JTS specifications allow for components to be bolstered with reliable transaction support.…"/>
          <p:cNvSpPr txBox="1"/>
          <p:nvPr>
            <p:ph type="body" idx="1"/>
          </p:nvPr>
        </p:nvSpPr>
        <p:spPr>
          <a:prstGeom prst="rect">
            <a:avLst/>
          </a:prstGeom>
        </p:spPr>
        <p:txBody>
          <a:bodyPr/>
          <a:lstStyle/>
          <a:p>
            <a:pPr marL="396747" indent="-396747" defTabSz="1731263">
              <a:spcBef>
                <a:spcPts val="1700"/>
              </a:spcBef>
              <a:defRPr sz="3407"/>
            </a:pPr>
            <a:r>
              <a:t>Java Transaction API (JTA) Java Transaction Service (JTS). The JTA and JTS specifications allow for components to be bolstered with reliable transaction support.</a:t>
            </a:r>
          </a:p>
          <a:p>
            <a:pPr marL="396747" indent="-396747" defTabSz="1731263">
              <a:spcBef>
                <a:spcPts val="1700"/>
              </a:spcBef>
              <a:defRPr sz="3407"/>
            </a:pPr>
            <a:r>
              <a:t>Java Messaging Service (JMS). JMS allows for your J2EE deployment to communicate using messaging. You can use messaging to communicate within your J2EE system as well as outside your J2EE system. For example, you can connect to existing message-oriented middleware (MOM) systems such as IBM MQSeries or Microsoft Message Queue (MSMQ). Messaging is an alternative paradigm to RMI-IIOP, and has its advantages and disadvantages.</a:t>
            </a:r>
          </a:p>
          <a:p>
            <a:pPr marL="396747" indent="-396747" defTabSz="1731263">
              <a:spcBef>
                <a:spcPts val="1700"/>
              </a:spcBef>
              <a:defRPr sz="3407"/>
            </a:pPr>
            <a:r>
              <a:t>Java Servlets. Servlets are networked components that you can use to extend the functionality of a Web server. Servlets are request/response oriented in that they take requests from some client host (such as a Web browser) and issue a response back to that host. This makes servlets ideal for performing Web tasks, such as rendering an HTML interface. Servlets differ from EJB components in that the breadth of server-side component features that EJB offers is not readily available to servlets. Servlets are much better suited to handling simple request/response needs, and they do not require sophisticated management by an application server.</a:t>
            </a:r>
          </a:p>
        </p:txBody>
      </p:sp>
      <p:sp>
        <p:nvSpPr>
          <p:cNvPr id="393" name="The J2EE Technologies"/>
          <p:cNvSpPr txBox="1"/>
          <p:nvPr/>
        </p:nvSpPr>
        <p:spPr>
          <a:xfrm>
            <a:off x="1270000" y="2133600"/>
            <a:ext cx="21844000" cy="101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sz="5400">
                <a:solidFill>
                  <a:srgbClr val="D5D5D5"/>
                </a:solidFill>
                <a:latin typeface="Graphik Medium"/>
                <a:ea typeface="Graphik Medium"/>
                <a:cs typeface="Graphik Medium"/>
                <a:sym typeface="Graphik Medium"/>
              </a:defRPr>
            </a:lvl1pPr>
          </a:lstStyle>
          <a:p>
            <a:pPr/>
            <a:r>
              <a:t>The J2EE Technologies</a:t>
            </a:r>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5" name="The Java 2 Platform, Enterprise Edition (J2EE)"/>
          <p:cNvSpPr txBox="1"/>
          <p:nvPr>
            <p:ph type="title"/>
          </p:nvPr>
        </p:nvSpPr>
        <p:spPr>
          <a:prstGeom prst="rect">
            <a:avLst/>
          </a:prstGeom>
        </p:spPr>
        <p:txBody>
          <a:bodyPr/>
          <a:lstStyle/>
          <a:p>
            <a:pPr/>
            <a:r>
              <a:t>The Java 2 Platform, Enterprise Edition (J2EE)</a:t>
            </a:r>
          </a:p>
        </p:txBody>
      </p:sp>
      <p:sp>
        <p:nvSpPr>
          <p:cNvPr id="396" name="Java Pages (JSPs). JSPs are very similar to servlets. In fact, JSP scripts are compiled into servlets. The largest difference between JSP scripts and servlets is that JSP scripts are not pure Java code; they are much more centered around look-and-feel is"/>
          <p:cNvSpPr txBox="1"/>
          <p:nvPr>
            <p:ph type="body" idx="1"/>
          </p:nvPr>
        </p:nvSpPr>
        <p:spPr>
          <a:prstGeom prst="rect">
            <a:avLst/>
          </a:prstGeom>
        </p:spPr>
        <p:txBody>
          <a:bodyPr/>
          <a:lstStyle/>
          <a:p>
            <a:pPr marL="385572" indent="-385572" defTabSz="1682495">
              <a:spcBef>
                <a:spcPts val="1600"/>
              </a:spcBef>
              <a:defRPr sz="3312"/>
            </a:pPr>
            <a:r>
              <a:t>Java Pages (JSPs). JSPs are very similar to servlets. In fact, JSP scripts are compiled into servlets. The largest difference between JSP scripts and servlets is that JSP scripts are not pure Java code; they are much more centered around look-and-feel issues. You would use JSP when you want the look and feel of your deployment to be physically separate and easily maintainable from the rest of your deployment. JSPs are perfect for this, and they can be easily written and maintained by non-Java savvy staff members (JSPs do not require a Java compiler).</a:t>
            </a:r>
          </a:p>
          <a:p>
            <a:pPr marL="385572" indent="-385572" defTabSz="1682495">
              <a:spcBef>
                <a:spcPts val="1600"/>
              </a:spcBef>
              <a:defRPr sz="3312"/>
            </a:pPr>
            <a:r>
              <a:t>Java IDL. Java IDL is Sun Microsystems’ Java-based implementation of CORBA. Java IDL allows for integration with other languages. Java IDL also allows for distributed objects to leverage CORBA’s full range of services. J2EE is thus fully compatible with CORBA, completing the Java 2 Platform, Enterprise Edition.</a:t>
            </a:r>
          </a:p>
          <a:p>
            <a:pPr marL="385572" indent="-385572" defTabSz="1682495">
              <a:spcBef>
                <a:spcPts val="1600"/>
              </a:spcBef>
              <a:defRPr sz="3312"/>
            </a:pPr>
            <a:r>
              <a:t>JavaMail. The JavaMail service allows you to send email messages in a platform-independent, protocol-independent manner from your Java programs. For example, in a server-side J2EE deployment, you can use JavaMail to confirm a purchase made on your Internet e-commerce site by sending an email to the customer. Note that JavaMail depends on the JavaBeans Activation Framework (JAF), which makes JAF part of J2EE as well.</a:t>
            </a:r>
          </a:p>
        </p:txBody>
      </p:sp>
      <p:sp>
        <p:nvSpPr>
          <p:cNvPr id="397" name="The J2EE Technologies"/>
          <p:cNvSpPr txBox="1"/>
          <p:nvPr/>
        </p:nvSpPr>
        <p:spPr>
          <a:xfrm>
            <a:off x="1270000" y="2133600"/>
            <a:ext cx="21844000" cy="101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sz="5400">
                <a:solidFill>
                  <a:srgbClr val="D5D5D5"/>
                </a:solidFill>
                <a:latin typeface="Graphik Medium"/>
                <a:ea typeface="Graphik Medium"/>
                <a:cs typeface="Graphik Medium"/>
                <a:sym typeface="Graphik Medium"/>
              </a:defRPr>
            </a:lvl1pPr>
          </a:lstStyle>
          <a:p>
            <a:pPr/>
            <a:r>
              <a:t>The J2EE Technologies</a:t>
            </a:r>
          </a:p>
        </p:txBody>
      </p:sp>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9" name="The Java 2 Platform, Enterprise Edition (J2EE)"/>
          <p:cNvSpPr txBox="1"/>
          <p:nvPr>
            <p:ph type="title"/>
          </p:nvPr>
        </p:nvSpPr>
        <p:spPr>
          <a:prstGeom prst="rect">
            <a:avLst/>
          </a:prstGeom>
        </p:spPr>
        <p:txBody>
          <a:bodyPr/>
          <a:lstStyle/>
          <a:p>
            <a:pPr/>
            <a:r>
              <a:t>The Java 2 Platform, Enterprise Edition (J2EE)</a:t>
            </a:r>
          </a:p>
        </p:txBody>
      </p:sp>
      <p:sp>
        <p:nvSpPr>
          <p:cNvPr id="400" name="J2EE Connector Architecture (JCA). Connectors allow you to access existing enterprise information systems from a J2EE deployment. This could include any existing system, such as a mainframe systems running high-end transactions (such as those deployed wi"/>
          <p:cNvSpPr txBox="1"/>
          <p:nvPr>
            <p:ph type="body" idx="1"/>
          </p:nvPr>
        </p:nvSpPr>
        <p:spPr>
          <a:prstGeom prst="rect">
            <a:avLst/>
          </a:prstGeom>
        </p:spPr>
        <p:txBody>
          <a:bodyPr/>
          <a:lstStyle>
            <a:lvl1pPr marL="447040" indent="-447040" defTabSz="1950720">
              <a:spcBef>
                <a:spcPts val="1900"/>
              </a:spcBef>
              <a:defRPr sz="3840"/>
            </a:lvl1pPr>
          </a:lstStyle>
          <a:p>
            <a:pPr/>
            <a:r>
              <a:t>J2EE Connector Architecture (JCA). Connectors allow you to access existing enterprise information systems from a J2EE deployment. This could include any existing system, such as a mainframe systems running high-end transactions (such as those deployed with IBM’s CICS or BEA’s TUXEDO), Enterprise Resource Planning (ERP) systems, or your own proprietary systems. Connectors are useful because they automatically manage the details of middleware navigation to existing systems, such as handling transaction and security concerns. Another value of the JCA is that you can write a driver to access an existing system once, and then deploy that driver into any J2EE-compliant server. This is important because you only need to learn how to access any given existing system once. Furthermore, the driver needs to be developed only once and can be reused in any J2EE server. This is extremely useful for independent software vendors (ISVs) who want their software to be accessible from within application servers. Rather than write a custom driver for each server, the ISV can write a single driver.</a:t>
            </a:r>
          </a:p>
        </p:txBody>
      </p:sp>
      <p:sp>
        <p:nvSpPr>
          <p:cNvPr id="401" name="The J2EE Technologies"/>
          <p:cNvSpPr txBox="1"/>
          <p:nvPr/>
        </p:nvSpPr>
        <p:spPr>
          <a:xfrm>
            <a:off x="1270000" y="2133600"/>
            <a:ext cx="21844000" cy="101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sz="5400">
                <a:solidFill>
                  <a:srgbClr val="D5D5D5"/>
                </a:solidFill>
                <a:latin typeface="Graphik Medium"/>
                <a:ea typeface="Graphik Medium"/>
                <a:cs typeface="Graphik Medium"/>
                <a:sym typeface="Graphik Medium"/>
              </a:defRPr>
            </a:lvl1pPr>
          </a:lstStyle>
          <a:p>
            <a:pPr/>
            <a:r>
              <a:t>The J2EE Technologies</a:t>
            </a:r>
          </a:p>
        </p:txBody>
      </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3" name="The Java 2 Platform, Enterprise Edition (J2EE)"/>
          <p:cNvSpPr txBox="1"/>
          <p:nvPr>
            <p:ph type="title"/>
          </p:nvPr>
        </p:nvSpPr>
        <p:spPr>
          <a:prstGeom prst="rect">
            <a:avLst/>
          </a:prstGeom>
        </p:spPr>
        <p:txBody>
          <a:bodyPr/>
          <a:lstStyle/>
          <a:p>
            <a:pPr/>
            <a:r>
              <a:t>The Java 2 Platform, Enterprise Edition (J2EE)</a:t>
            </a:r>
          </a:p>
        </p:txBody>
      </p:sp>
      <p:sp>
        <p:nvSpPr>
          <p:cNvPr id="404" name="The Java API for XML Parsing (JAXP). There are many applications of XML in a J2EE deployment. For example, you might need to parse XML if you are performing B2B interactions (such as through Web services), if you are accessing legacy systems and mapping "/>
          <p:cNvSpPr txBox="1"/>
          <p:nvPr>
            <p:ph type="body" idx="1"/>
          </p:nvPr>
        </p:nvSpPr>
        <p:spPr>
          <a:prstGeom prst="rect">
            <a:avLst/>
          </a:prstGeom>
        </p:spPr>
        <p:txBody>
          <a:bodyPr/>
          <a:lstStyle/>
          <a:p>
            <a:pPr marL="491744" indent="-491744" defTabSz="2145791">
              <a:spcBef>
                <a:spcPts val="2100"/>
              </a:spcBef>
              <a:defRPr sz="4224"/>
            </a:pPr>
            <a:r>
              <a:t>The Java API for XML Parsing (JAXP). There are many applications of XML in a J2EE deployment. For example, you might need to parse XML if you are performing B2B interactions (such as through Web services), if you are accessing legacy systems and mapping data to and from XML, or if you are persisting XML documents to a database. JAXP is the de facto API for parsing XML documents in a J2EE deployment and is an implementation-neutral interface to XML parsers. You typically use the JAXP API from within servlets, JSPs, or EJB components. There is a free whitepaper available on TheServerSide.com that describes how to build Web services with J2EE.</a:t>
            </a:r>
          </a:p>
          <a:p>
            <a:pPr marL="491744" indent="-491744" defTabSz="2145791">
              <a:spcBef>
                <a:spcPts val="2100"/>
              </a:spcBef>
              <a:defRPr sz="4224"/>
            </a:pPr>
            <a:r>
              <a:t>The Java Authentication and Authorization Service (JAAS). JAAS is a standard API for performing security-related operations in J2EE. Conceptually, JAAS also enables you to plug in a security system to a J2EE deployment.</a:t>
            </a:r>
          </a:p>
        </p:txBody>
      </p:sp>
      <p:sp>
        <p:nvSpPr>
          <p:cNvPr id="405" name="The J2EE Technologies"/>
          <p:cNvSpPr txBox="1"/>
          <p:nvPr/>
        </p:nvSpPr>
        <p:spPr>
          <a:xfrm>
            <a:off x="1270000" y="2133600"/>
            <a:ext cx="21844000" cy="101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sz="5400">
                <a:solidFill>
                  <a:srgbClr val="D5D5D5"/>
                </a:solidFill>
                <a:latin typeface="Graphik Medium"/>
                <a:ea typeface="Graphik Medium"/>
                <a:cs typeface="Graphik Medium"/>
                <a:sym typeface="Graphik Medium"/>
              </a:defRPr>
            </a:lvl1pPr>
          </a:lstStyle>
          <a:p>
            <a:pPr/>
            <a:r>
              <a:t>The J2EE Technologies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Writing Container-Managed Persistent Entity Beans…"/>
          <p:cNvSpPr txBox="1"/>
          <p:nvPr>
            <p:ph type="body" idx="1"/>
          </p:nvPr>
        </p:nvSpPr>
        <p:spPr>
          <a:prstGeom prst="rect">
            <a:avLst/>
          </a:prstGeom>
        </p:spPr>
        <p:txBody>
          <a:bodyPr/>
          <a:lstStyle/>
          <a:p>
            <a:pPr lvl="1" marL="0" indent="283463" defTabSz="1511808">
              <a:spcBef>
                <a:spcPts val="1400"/>
              </a:spcBef>
              <a:buClrTx/>
              <a:buSzTx/>
              <a:buNone/>
              <a:defRPr sz="2976"/>
            </a:pPr>
            <a:r>
              <a:t>Writing Container-Managed Persistent Entity Beans</a:t>
            </a:r>
          </a:p>
          <a:p>
            <a:pPr lvl="2" marL="0" indent="566927" defTabSz="1511808">
              <a:spcBef>
                <a:spcPts val="1400"/>
              </a:spcBef>
              <a:buClrTx/>
              <a:buSzTx/>
              <a:buNone/>
              <a:defRPr sz="2976"/>
            </a:pPr>
            <a:r>
              <a:t>Features of CMP Entity Beans</a:t>
            </a:r>
          </a:p>
          <a:p>
            <a:pPr lvl="3" marL="0" indent="850391" defTabSz="1511808">
              <a:spcBef>
                <a:spcPts val="1400"/>
              </a:spcBef>
              <a:buClrTx/>
              <a:buSzTx/>
              <a:buNone/>
              <a:defRPr sz="2976"/>
            </a:pPr>
            <a:r>
              <a:t>CMP Entity Beans Are Subclassed</a:t>
            </a:r>
          </a:p>
          <a:p>
            <a:pPr lvl="3" marL="0" indent="850391" defTabSz="1511808">
              <a:spcBef>
                <a:spcPts val="1400"/>
              </a:spcBef>
              <a:buClrTx/>
              <a:buSzTx/>
              <a:buNone/>
              <a:defRPr sz="2976"/>
            </a:pPr>
            <a:r>
              <a:t>CMP Entity Beans Have No Declared Fields</a:t>
            </a:r>
          </a:p>
          <a:p>
            <a:pPr lvl="3" marL="0" indent="850391" defTabSz="1511808">
              <a:spcBef>
                <a:spcPts val="1400"/>
              </a:spcBef>
              <a:buClrTx/>
              <a:buSzTx/>
              <a:buNone/>
              <a:defRPr sz="2976"/>
            </a:pPr>
            <a:r>
              <a:t>CMP Get/Set Methods Are Defined in the Subclass</a:t>
            </a:r>
          </a:p>
          <a:p>
            <a:pPr lvl="3" marL="0" indent="850391" defTabSz="1511808">
              <a:spcBef>
                <a:spcPts val="1400"/>
              </a:spcBef>
              <a:buClrTx/>
              <a:buSzTx/>
              <a:buNone/>
              <a:defRPr sz="2976"/>
            </a:pPr>
            <a:r>
              <a:t>CMP Entity Beans Have an Abstract Persistence Schema</a:t>
            </a:r>
          </a:p>
          <a:p>
            <a:pPr lvl="3" marL="0" indent="850391" defTabSz="1511808">
              <a:spcBef>
                <a:spcPts val="1400"/>
              </a:spcBef>
              <a:buClrTx/>
              <a:buSzTx/>
              <a:buNone/>
              <a:defRPr sz="2976"/>
            </a:pPr>
            <a:r>
              <a:t>CMP Entity Beans Have a Query Language</a:t>
            </a:r>
          </a:p>
          <a:p>
            <a:pPr lvl="3" marL="0" indent="850391" defTabSz="1511808">
              <a:spcBef>
                <a:spcPts val="1400"/>
              </a:spcBef>
              <a:buClrTx/>
              <a:buSzTx/>
              <a:buNone/>
              <a:defRPr sz="2976"/>
            </a:pPr>
            <a:r>
              <a:t>CMP Entity Beans Can Have ejbSelect() Methods</a:t>
            </a:r>
          </a:p>
          <a:p>
            <a:pPr lvl="2" marL="0" indent="566927" defTabSz="1511808">
              <a:spcBef>
                <a:spcPts val="1400"/>
              </a:spcBef>
              <a:buClrTx/>
              <a:buSzTx/>
              <a:buNone/>
              <a:defRPr sz="2976"/>
            </a:pPr>
            <a:r>
              <a:t>Implementation Guidelines for Container-Managed Persistence</a:t>
            </a:r>
          </a:p>
          <a:p>
            <a:pPr lvl="2" marL="0" indent="566927" defTabSz="1511808">
              <a:spcBef>
                <a:spcPts val="1400"/>
              </a:spcBef>
              <a:buClrTx/>
              <a:buSzTx/>
              <a:buNone/>
              <a:defRPr sz="2976"/>
            </a:pPr>
            <a:r>
              <a:t>Container-Managed Persistence Example: A Product Line</a:t>
            </a:r>
          </a:p>
          <a:p>
            <a:pPr lvl="3" marL="0" indent="850391" defTabSz="1511808">
              <a:spcBef>
                <a:spcPts val="1400"/>
              </a:spcBef>
              <a:buClrTx/>
              <a:buSzTx/>
              <a:buNone/>
              <a:defRPr sz="2976"/>
            </a:pPr>
            <a:r>
              <a:t>Product.java</a:t>
            </a:r>
          </a:p>
          <a:p>
            <a:pPr lvl="3" marL="0" indent="850391" defTabSz="1511808">
              <a:spcBef>
                <a:spcPts val="1400"/>
              </a:spcBef>
              <a:buClrTx/>
              <a:buSzTx/>
              <a:buNone/>
              <a:defRPr sz="2976"/>
            </a:pPr>
            <a:r>
              <a:t>ProductLocal.java</a:t>
            </a:r>
          </a:p>
          <a:p>
            <a:pPr lvl="3" marL="0" indent="850391" defTabSz="1511808">
              <a:spcBef>
                <a:spcPts val="1400"/>
              </a:spcBef>
              <a:buClrTx/>
              <a:buSzTx/>
              <a:buNone/>
              <a:defRPr sz="2976"/>
            </a:pPr>
            <a:r>
              <a:t>ProductHome.java</a:t>
            </a:r>
          </a:p>
          <a:p>
            <a:pPr lvl="3" marL="0" indent="850391" defTabSz="1511808">
              <a:spcBef>
                <a:spcPts val="1400"/>
              </a:spcBef>
              <a:buClrTx/>
              <a:buSzTx/>
              <a:buNone/>
              <a:defRPr sz="2976"/>
            </a:pPr>
            <a:r>
              <a:t>ProductLocalHome.java</a:t>
            </a:r>
          </a:p>
          <a:p>
            <a:pPr lvl="3" marL="0" indent="850391" defTabSz="1511808">
              <a:spcBef>
                <a:spcPts val="1400"/>
              </a:spcBef>
              <a:buClrTx/>
              <a:buSzTx/>
              <a:buNone/>
              <a:defRPr sz="2976"/>
            </a:pPr>
            <a:r>
              <a:t>ProductPK.java</a:t>
            </a:r>
          </a:p>
          <a:p>
            <a:pPr lvl="3" marL="0" indent="850391" defTabSz="1511808">
              <a:spcBef>
                <a:spcPts val="1400"/>
              </a:spcBef>
              <a:buClrTx/>
              <a:buSzTx/>
              <a:buNone/>
              <a:defRPr sz="2976"/>
            </a:pPr>
            <a:r>
              <a:t>ProductBean.java</a:t>
            </a:r>
          </a:p>
          <a:p>
            <a:pPr lvl="3" marL="0" indent="850391" defTabSz="1511808">
              <a:spcBef>
                <a:spcPts val="1400"/>
              </a:spcBef>
              <a:buClrTx/>
              <a:buSzTx/>
              <a:buNone/>
              <a:defRPr sz="2976"/>
            </a:pPr>
            <a:r>
              <a:t>The Deployment Descriptor</a:t>
            </a:r>
          </a:p>
          <a:p>
            <a:pPr lvl="3" marL="0" indent="850391" defTabSz="1511808">
              <a:spcBef>
                <a:spcPts val="1400"/>
              </a:spcBef>
              <a:buClrTx/>
              <a:buSzTx/>
              <a:buNone/>
              <a:defRPr sz="2976"/>
            </a:pPr>
            <a:r>
              <a:t>The Container-Specific Deployment Descriptor</a:t>
            </a:r>
          </a:p>
          <a:p>
            <a:pPr lvl="3" marL="0" indent="850391" defTabSz="1511808">
              <a:spcBef>
                <a:spcPts val="1400"/>
              </a:spcBef>
              <a:buClrTx/>
              <a:buSzTx/>
              <a:buNone/>
              <a:defRPr sz="2976"/>
            </a:pPr>
            <a:r>
              <a:t>Client.java</a:t>
            </a:r>
          </a:p>
          <a:p>
            <a:pPr lvl="2" marL="0" indent="566927" defTabSz="1511808">
              <a:spcBef>
                <a:spcPts val="1400"/>
              </a:spcBef>
              <a:buClrTx/>
              <a:buSzTx/>
              <a:buNone/>
              <a:defRPr sz="2976"/>
            </a:pPr>
            <a:r>
              <a:t>Running the Client Program</a:t>
            </a:r>
          </a:p>
          <a:p>
            <a:pPr lvl="2" marL="0" indent="566927" defTabSz="1511808">
              <a:spcBef>
                <a:spcPts val="1400"/>
              </a:spcBef>
              <a:buClrTx/>
              <a:buSzTx/>
              <a:buNone/>
              <a:defRPr sz="2976"/>
            </a:pPr>
            <a:r>
              <a:t>The Life Cycle of a CMP Entity Bean</a:t>
            </a:r>
          </a:p>
          <a:p>
            <a:pPr lvl="2" marL="0" indent="566927" defTabSz="1511808">
              <a:spcBef>
                <a:spcPts val="1400"/>
              </a:spcBef>
              <a:buClrTx/>
              <a:buSzTx/>
              <a:buNone/>
              <a:defRPr sz="2976"/>
            </a:pPr>
            <a:r>
              <a:t>Summary</a:t>
            </a:r>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7" name="EJB Fundamentals"/>
          <p:cNvSpPr txBox="1"/>
          <p:nvPr>
            <p:ph type="title"/>
          </p:nvPr>
        </p:nvSpPr>
        <p:spPr>
          <a:prstGeom prst="rect">
            <a:avLst/>
          </a:prstGeom>
        </p:spPr>
        <p:txBody>
          <a:bodyPr/>
          <a:lstStyle/>
          <a:p>
            <a:pPr/>
            <a:r>
              <a:t>EJB Fundamentals</a:t>
            </a:r>
          </a:p>
        </p:txBody>
      </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9" name="Enterprise Beans"/>
          <p:cNvSpPr txBox="1"/>
          <p:nvPr>
            <p:ph type="title"/>
          </p:nvPr>
        </p:nvSpPr>
        <p:spPr>
          <a:prstGeom prst="rect">
            <a:avLst/>
          </a:prstGeom>
        </p:spPr>
        <p:txBody>
          <a:bodyPr/>
          <a:lstStyle/>
          <a:p>
            <a:pPr/>
            <a:r>
              <a:t>Enterprise Beans</a:t>
            </a:r>
          </a:p>
        </p:txBody>
      </p:sp>
      <p:sp>
        <p:nvSpPr>
          <p:cNvPr id="410" name="An enterprise bean is a server-side software component that can be deployed in a distributed multi-tier environment. An enterprise bean can compose one or more Java objects because a component may be more than just a simple object. Regardless of an enter"/>
          <p:cNvSpPr txBox="1"/>
          <p:nvPr>
            <p:ph type="body" idx="1"/>
          </p:nvPr>
        </p:nvSpPr>
        <p:spPr>
          <a:prstGeom prst="rect">
            <a:avLst/>
          </a:prstGeom>
        </p:spPr>
        <p:txBody>
          <a:bodyPr/>
          <a:lstStyle/>
          <a:p>
            <a:pPr/>
            <a:r>
              <a:t>An enterprise bean is a server-side software component that can be deployed in a distributed multi-tier environment. An enterprise bean can compose one or more Java objects because a component may be more than just a simple object. Regardless of an enterprise bean’s composition, the clients of the bean deal with a single exposed component interface. This interface, as well as the enterprise bean itself, must conform to the EJB specification. The specification requires that your beans expose a few required methods; these required methods allow the EJB container to manage beans uniformly, regardless of which container your bean is running in.</a:t>
            </a:r>
          </a:p>
        </p:txBody>
      </p:sp>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2" name="Enterprise Beans"/>
          <p:cNvSpPr txBox="1"/>
          <p:nvPr>
            <p:ph type="title"/>
          </p:nvPr>
        </p:nvSpPr>
        <p:spPr>
          <a:prstGeom prst="rect">
            <a:avLst/>
          </a:prstGeom>
        </p:spPr>
        <p:txBody>
          <a:bodyPr/>
          <a:lstStyle/>
          <a:p>
            <a:pPr/>
            <a:r>
              <a:t>Enterprise Beans</a:t>
            </a:r>
          </a:p>
        </p:txBody>
      </p:sp>
      <p:sp>
        <p:nvSpPr>
          <p:cNvPr id="413" name="As a real-world example, imagine you go to a music store to purchase a compact disc. The cashier takes your credit card and runs it through a scanner. The scanner has a small Java Virtual Machine running within it, which acts as a client of enterprise be"/>
          <p:cNvSpPr txBox="1"/>
          <p:nvPr>
            <p:ph type="body" idx="1"/>
          </p:nvPr>
        </p:nvSpPr>
        <p:spPr>
          <a:prstGeom prst="rect">
            <a:avLst/>
          </a:prstGeom>
        </p:spPr>
        <p:txBody>
          <a:bodyPr/>
          <a:lstStyle/>
          <a:p>
            <a:pPr marL="0" indent="0" defTabSz="2097023">
              <a:spcBef>
                <a:spcPts val="2000"/>
              </a:spcBef>
              <a:buClrTx/>
              <a:buSzTx/>
              <a:buNone/>
              <a:defRPr sz="4128"/>
            </a:pPr>
            <a:r>
              <a:t>As a real-world example, imagine you go to a music store to purchase a compact disc. The cashier takes your credit card and runs it through a scanner. The scanner has a small Java Virtual Machine running within it, which acts as a client of enterprise beans running on a central server. The central server enterprise beans perform the following tasks:</a:t>
            </a:r>
          </a:p>
          <a:p>
            <a:pPr marL="764540" indent="-764540" defTabSz="2097023">
              <a:spcBef>
                <a:spcPts val="2000"/>
              </a:spcBef>
              <a:buClrTx/>
              <a:buAutoNum type="arabicPeriod" startAt="1"/>
              <a:defRPr sz="4128"/>
            </a:pPr>
            <a:r>
              <a:t>Contact American Express, a Web service that itself has an EJB-compliant application server containing a number of beans. The beans are responsible for conducting the credit card transaction on behalf of that client.</a:t>
            </a:r>
          </a:p>
          <a:p>
            <a:pPr marL="764540" indent="-764540" defTabSz="2097023">
              <a:spcBef>
                <a:spcPts val="2000"/>
              </a:spcBef>
              <a:buClrTx/>
              <a:buAutoNum type="arabicPeriod" startAt="1"/>
              <a:defRPr sz="4128"/>
            </a:pPr>
            <a:r>
              <a:t>Call a product catalog bean, which updates inventory and subtracts the quantity the customer purchased.</a:t>
            </a:r>
          </a:p>
          <a:p>
            <a:pPr marL="764540" indent="-764540" defTabSz="2097023">
              <a:spcBef>
                <a:spcPts val="2000"/>
              </a:spcBef>
              <a:buClrTx/>
              <a:buAutoNum type="arabicPeriod" startAt="1"/>
              <a:defRPr sz="4128"/>
            </a:pPr>
            <a:r>
              <a:t>Call an order entry bean, which enters the record for the customer and returns that record locator to the scanner to give to the customer on a receipt.</a:t>
            </a:r>
          </a:p>
        </p:txBody>
      </p:sp>
    </p:spTree>
  </p:cSld>
  <p:clrMapOvr>
    <a:masterClrMapping/>
  </p:clrMapOvr>
  <p:transition xmlns:p14="http://schemas.microsoft.com/office/powerpoint/2010/main" spd="med" advClick="1"/>
</p:sld>
</file>

<file path=ppt/slides/slide8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5" name="Enterprise Beans"/>
          <p:cNvSpPr txBox="1"/>
          <p:nvPr>
            <p:ph type="title"/>
          </p:nvPr>
        </p:nvSpPr>
        <p:spPr>
          <a:prstGeom prst="rect">
            <a:avLst/>
          </a:prstGeom>
        </p:spPr>
        <p:txBody>
          <a:bodyPr/>
          <a:lstStyle/>
          <a:p>
            <a:pPr/>
            <a:r>
              <a:t>Enterprise Beans</a:t>
            </a:r>
          </a:p>
        </p:txBody>
      </p:sp>
      <p:sp>
        <p:nvSpPr>
          <p:cNvPr id="416" name="Types of Bean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Types of Beans</a:t>
            </a:r>
          </a:p>
        </p:txBody>
      </p:sp>
      <p:sp>
        <p:nvSpPr>
          <p:cNvPr id="417" name="EJB 2.0 defines three different kinds of enterprise beans:…"/>
          <p:cNvSpPr txBox="1"/>
          <p:nvPr>
            <p:ph type="body" idx="1"/>
          </p:nvPr>
        </p:nvSpPr>
        <p:spPr>
          <a:prstGeom prst="rect">
            <a:avLst/>
          </a:prstGeom>
        </p:spPr>
        <p:txBody>
          <a:bodyPr/>
          <a:lstStyle/>
          <a:p>
            <a:pPr marL="0" indent="0" defTabSz="2048255">
              <a:spcBef>
                <a:spcPts val="2000"/>
              </a:spcBef>
              <a:buClrTx/>
              <a:buSzTx/>
              <a:buNone/>
              <a:defRPr sz="4032"/>
            </a:pPr>
            <a:r>
              <a:t>EJB 2.0 defines three different kinds of enterprise beans:</a:t>
            </a:r>
          </a:p>
          <a:p>
            <a:pPr marL="746759" indent="-746759" defTabSz="2048255">
              <a:spcBef>
                <a:spcPts val="2000"/>
              </a:spcBef>
              <a:buClrTx/>
              <a:buAutoNum type="arabicPeriod" startAt="1"/>
              <a:defRPr sz="4032"/>
            </a:pPr>
            <a:r>
              <a:t>Session beans. Session beans model business processes. They are like verbs because they are actions. The action could be anything, such as adding numbers, accessing a database, calling a legacy system, or calling other enterprise beans. Examples include a pricing engine, a workflow engine, a catalog engine, a credit card authorizer, or a stock-trading engine.</a:t>
            </a:r>
          </a:p>
          <a:p>
            <a:pPr marL="746759" indent="-746759" defTabSz="2048255">
              <a:spcBef>
                <a:spcPts val="2000"/>
              </a:spcBef>
              <a:buClrTx/>
              <a:buAutoNum type="arabicPeriod" startAt="1"/>
              <a:defRPr sz="4032"/>
            </a:pPr>
            <a:r>
              <a:t>Entity beans. Entity beans model business data. They are like nouns because they are data objects—that is, Java objects that cache database information. Examples include a product, an order, an employee, a credit card, or a stock. Session beans typically harness entity beans to achieve business goals, such as a stock-trading engine (session bean) that deals with stocks (entity beans). For more examples of this, see Table.</a:t>
            </a:r>
          </a:p>
        </p:txBody>
      </p:sp>
    </p:spTree>
  </p:cSld>
  <p:clrMapOvr>
    <a:masterClrMapping/>
  </p:clrMapOvr>
  <p:transition xmlns:p14="http://schemas.microsoft.com/office/powerpoint/2010/main" spd="med" advClick="1"/>
</p:sld>
</file>

<file path=ppt/slides/slide8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9" name="Enterprise Beans"/>
          <p:cNvSpPr txBox="1"/>
          <p:nvPr>
            <p:ph type="title"/>
          </p:nvPr>
        </p:nvSpPr>
        <p:spPr>
          <a:prstGeom prst="rect">
            <a:avLst/>
          </a:prstGeom>
        </p:spPr>
        <p:txBody>
          <a:bodyPr/>
          <a:lstStyle/>
          <a:p>
            <a:pPr/>
            <a:r>
              <a:t>Enterprise Beans</a:t>
            </a:r>
          </a:p>
        </p:txBody>
      </p:sp>
      <p:sp>
        <p:nvSpPr>
          <p:cNvPr id="420" name="Types of Bean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Types of Beans</a:t>
            </a:r>
          </a:p>
        </p:txBody>
      </p:sp>
      <p:graphicFrame>
        <p:nvGraphicFramePr>
          <p:cNvPr id="421" name="Table"/>
          <p:cNvGraphicFramePr/>
          <p:nvPr/>
        </p:nvGraphicFramePr>
        <p:xfrm>
          <a:off x="1270000" y="4267200"/>
          <a:ext cx="21856700" cy="8432800"/>
        </p:xfrm>
        <a:graphic xmlns:a="http://schemas.openxmlformats.org/drawingml/2006/main">
          <a:graphicData uri="http://schemas.openxmlformats.org/drawingml/2006/table">
            <a:tbl>
              <a:tblPr firstCol="0" firstRow="1" lastCol="0" lastRow="0" bandCol="0" bandRow="0" rtl="0">
                <a:tableStyleId>{C7B018BB-80A7-4F77-B60F-C8B233D01FF8}</a:tableStyleId>
              </a:tblPr>
              <a:tblGrid>
                <a:gridCol w="10922000"/>
                <a:gridCol w="10922000"/>
              </a:tblGrid>
              <a:tr h="1052512">
                <a:tc>
                  <a:txBody>
                    <a:bodyPr/>
                    <a:lstStyle/>
                    <a:p>
                      <a:pPr defTabSz="914400">
                        <a:tabLst>
                          <a:tab pos="1663700" algn="l"/>
                        </a:tabLst>
                        <a:defRPr b="0" sz="1800">
                          <a:solidFill>
                            <a:srgbClr val="000000"/>
                          </a:solidFill>
                        </a:defRPr>
                      </a:pPr>
                      <a:r>
                        <a:rPr sz="3200">
                          <a:solidFill>
                            <a:srgbClr val="FFFFFF"/>
                          </a:solidFill>
                          <a:sym typeface="Graphik Semibold"/>
                        </a:rPr>
                        <a:t>SESSION BEAN</a:t>
                      </a:r>
                    </a:p>
                  </a:txBody>
                  <a:tcPr marL="50800" marR="50800" marT="50800" marB="50800" anchor="ctr" anchorCtr="0" horzOverflow="overflow"/>
                </a:tc>
                <a:tc>
                  <a:txBody>
                    <a:bodyPr/>
                    <a:lstStyle/>
                    <a:p>
                      <a:pPr defTabSz="914400">
                        <a:tabLst>
                          <a:tab pos="1663700" algn="l"/>
                        </a:tabLst>
                        <a:defRPr b="0" sz="1800">
                          <a:solidFill>
                            <a:srgbClr val="000000"/>
                          </a:solidFill>
                        </a:defRPr>
                      </a:pPr>
                      <a:r>
                        <a:rPr sz="3200">
                          <a:solidFill>
                            <a:srgbClr val="FFFFFF"/>
                          </a:solidFill>
                          <a:sym typeface="Graphik Semibold"/>
                        </a:rPr>
                        <a:t>ENTITY BEAN</a:t>
                      </a:r>
                    </a:p>
                  </a:txBody>
                  <a:tcPr marL="50800" marR="50800" marT="50800" marB="50800" anchor="ctr" anchorCtr="0" horzOverflow="overflow"/>
                </a:tc>
              </a:tr>
              <a:tr h="1052512">
                <a:tc>
                  <a:txBody>
                    <a:bodyPr/>
                    <a:lstStyle/>
                    <a:p>
                      <a:pPr defTabSz="914400">
                        <a:defRPr sz="1800">
                          <a:solidFill>
                            <a:srgbClr val="000000"/>
                          </a:solidFill>
                        </a:defRPr>
                      </a:pPr>
                      <a:r>
                        <a:rPr sz="3200">
                          <a:solidFill>
                            <a:srgbClr val="FFFFFF"/>
                          </a:solidFill>
                        </a:rPr>
                        <a:t>Bank teller</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Bank account</a:t>
                      </a:r>
                    </a:p>
                  </a:txBody>
                  <a:tcPr marL="50800" marR="50800" marT="50800" marB="50800" anchor="ctr" anchorCtr="0" horzOverflow="overflow"/>
                </a:tc>
              </a:tr>
              <a:tr h="1052512">
                <a:tc>
                  <a:txBody>
                    <a:bodyPr/>
                    <a:lstStyle/>
                    <a:p>
                      <a:pPr defTabSz="914400">
                        <a:defRPr sz="1800">
                          <a:solidFill>
                            <a:srgbClr val="000000"/>
                          </a:solidFill>
                        </a:defRPr>
                      </a:pPr>
                      <a:r>
                        <a:rPr sz="3200">
                          <a:solidFill>
                            <a:srgbClr val="FFFFFF"/>
                          </a:solidFill>
                        </a:rPr>
                        <a:t>Credit card authorizer</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Credit card</a:t>
                      </a:r>
                    </a:p>
                  </a:txBody>
                  <a:tcPr marL="50800" marR="50800" marT="50800" marB="50800" anchor="ctr" anchorCtr="0" horzOverflow="overflow"/>
                </a:tc>
              </a:tr>
              <a:tr h="1052512">
                <a:tc>
                  <a:txBody>
                    <a:bodyPr/>
                    <a:lstStyle/>
                    <a:p>
                      <a:pPr defTabSz="914400">
                        <a:defRPr sz="1800">
                          <a:solidFill>
                            <a:srgbClr val="000000"/>
                          </a:solidFill>
                        </a:defRPr>
                      </a:pPr>
                      <a:r>
                        <a:rPr sz="3200">
                          <a:solidFill>
                            <a:srgbClr val="FFFFFF"/>
                          </a:solidFill>
                        </a:rPr>
                        <a:t>DNA sequencer</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DNA strand</a:t>
                      </a:r>
                    </a:p>
                  </a:txBody>
                  <a:tcPr marL="50800" marR="50800" marT="50800" marB="50800" anchor="ctr" anchorCtr="0" horzOverflow="overflow"/>
                </a:tc>
              </a:tr>
              <a:tr h="1052512">
                <a:tc>
                  <a:txBody>
                    <a:bodyPr/>
                    <a:lstStyle/>
                    <a:p>
                      <a:pPr defTabSz="914400">
                        <a:defRPr sz="1800">
                          <a:solidFill>
                            <a:srgbClr val="000000"/>
                          </a:solidFill>
                        </a:defRPr>
                      </a:pPr>
                      <a:r>
                        <a:rPr sz="3200">
                          <a:solidFill>
                            <a:srgbClr val="FFFFFF"/>
                          </a:solidFill>
                        </a:rPr>
                        <a:t>Order entry system</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Order, Line item</a:t>
                      </a:r>
                    </a:p>
                  </a:txBody>
                  <a:tcPr marL="50800" marR="50800" marT="50800" marB="50800" anchor="ctr" anchorCtr="0" horzOverflow="overflow"/>
                </a:tc>
              </a:tr>
              <a:tr h="1052512">
                <a:tc>
                  <a:txBody>
                    <a:bodyPr/>
                    <a:lstStyle/>
                    <a:p>
                      <a:pPr defTabSz="914400">
                        <a:defRPr sz="1800">
                          <a:solidFill>
                            <a:srgbClr val="000000"/>
                          </a:solidFill>
                        </a:defRPr>
                      </a:pPr>
                      <a:r>
                        <a:rPr sz="3200">
                          <a:solidFill>
                            <a:srgbClr val="FFFFFF"/>
                          </a:solidFill>
                        </a:rPr>
                        <a:t>Catalog engine</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Product</a:t>
                      </a:r>
                    </a:p>
                  </a:txBody>
                  <a:tcPr marL="50800" marR="50800" marT="50800" marB="50800" anchor="ctr" anchorCtr="0" horzOverflow="overflow"/>
                </a:tc>
              </a:tr>
              <a:tr h="1052512">
                <a:tc>
                  <a:txBody>
                    <a:bodyPr/>
                    <a:lstStyle/>
                    <a:p>
                      <a:pPr defTabSz="914400">
                        <a:defRPr sz="1800">
                          <a:solidFill>
                            <a:srgbClr val="000000"/>
                          </a:solidFill>
                        </a:defRPr>
                      </a:pPr>
                      <a:r>
                        <a:rPr sz="3200">
                          <a:solidFill>
                            <a:srgbClr val="FFFFFF"/>
                          </a:solidFill>
                        </a:rPr>
                        <a:t>Auction broker</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Bid, Item</a:t>
                      </a:r>
                    </a:p>
                  </a:txBody>
                  <a:tcPr marL="50800" marR="50800" marT="50800" marB="50800" anchor="ctr" anchorCtr="0" horzOverflow="overflow"/>
                </a:tc>
              </a:tr>
              <a:tr h="1052512">
                <a:tc>
                  <a:txBody>
                    <a:bodyPr/>
                    <a:lstStyle/>
                    <a:p>
                      <a:pPr defTabSz="914400">
                        <a:defRPr sz="1800">
                          <a:solidFill>
                            <a:srgbClr val="000000"/>
                          </a:solidFill>
                        </a:defRPr>
                      </a:pPr>
                      <a:r>
                        <a:rPr sz="3200">
                          <a:solidFill>
                            <a:srgbClr val="FFFFFF"/>
                          </a:solidFill>
                        </a:rPr>
                        <a:t>Purchase order Approval router</a:t>
                      </a:r>
                    </a:p>
                  </a:txBody>
                  <a:tcPr marL="50800" marR="50800" marT="50800" marB="50800" anchor="ctr" anchorCtr="0" horzOverflow="overflow"/>
                </a:tc>
                <a:tc>
                  <a:txBody>
                    <a:bodyPr/>
                    <a:lstStyle/>
                    <a:p>
                      <a:pPr defTabSz="914400">
                        <a:defRPr sz="1800">
                          <a:solidFill>
                            <a:srgbClr val="000000"/>
                          </a:solidFill>
                        </a:defRPr>
                      </a:pPr>
                      <a:r>
                        <a:rPr sz="3200">
                          <a:solidFill>
                            <a:srgbClr val="FFFFFF"/>
                          </a:solidFill>
                        </a:rPr>
                        <a:t>Purchase order</a:t>
                      </a:r>
                    </a:p>
                  </a:txBody>
                  <a:tcPr marL="50800" marR="50800" marT="50800" marB="50800" anchor="ctr" anchorCtr="0" horzOverflow="overflow"/>
                </a:tc>
              </a:tr>
              <a:tr h="492252">
                <a:tc gridSpan="2">
                  <a:txBody>
                    <a:bodyPr/>
                    <a:lstStyle/>
                    <a:p>
                      <a:pPr>
                        <a:defRPr sz="2400">
                          <a:solidFill>
                            <a:srgbClr val="929292"/>
                          </a:solidFill>
                        </a:defRPr>
                      </a:pPr>
                      <a:r>
                        <a:t>Session Beans Calling Entity Beans</a:t>
                      </a:r>
                    </a:p>
                  </a:txBody>
                  <a:tcPr marL="50800" marR="50800" marT="133350" marB="50800" anchor="ctr" anchorCtr="0" horzOverflow="overflow">
                    <a:lnL/>
                    <a:lnR/>
                    <a:lnT/>
                    <a:lnB/>
                  </a:tcPr>
                </a:tc>
                <a:tc hMerge="1">
                  <a:tcPr/>
                </a:tc>
              </a:tr>
            </a:tbl>
          </a:graphicData>
        </a:graphic>
      </p:graphicFrame>
    </p:spTree>
  </p:cSld>
  <p:clrMapOvr>
    <a:masterClrMapping/>
  </p:clrMapOvr>
  <p:transition xmlns:p14="http://schemas.microsoft.com/office/powerpoint/2010/main" spd="med" advClick="1"/>
</p:sld>
</file>

<file path=ppt/slides/slide8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3" name="Enterprise Beans"/>
          <p:cNvSpPr txBox="1"/>
          <p:nvPr>
            <p:ph type="title"/>
          </p:nvPr>
        </p:nvSpPr>
        <p:spPr>
          <a:prstGeom prst="rect">
            <a:avLst/>
          </a:prstGeom>
        </p:spPr>
        <p:txBody>
          <a:bodyPr/>
          <a:lstStyle/>
          <a:p>
            <a:pPr/>
            <a:r>
              <a:t>Enterprise Beans</a:t>
            </a:r>
          </a:p>
        </p:txBody>
      </p:sp>
      <p:sp>
        <p:nvSpPr>
          <p:cNvPr id="424" name="Types of Bean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Types of Beans</a:t>
            </a:r>
          </a:p>
        </p:txBody>
      </p:sp>
      <p:sp>
        <p:nvSpPr>
          <p:cNvPr id="425" name="Message-driven beans. Message-driven beans are similar to session beans in that they are actions. The difference is that you can call message-driven beans only by sending messages to those beans. Examples of message-driven beans include beans that receiv"/>
          <p:cNvSpPr txBox="1"/>
          <p:nvPr>
            <p:ph type="body" idx="1"/>
          </p:nvPr>
        </p:nvSpPr>
        <p:spPr>
          <a:prstGeom prst="rect">
            <a:avLst/>
          </a:prstGeom>
        </p:spPr>
        <p:txBody>
          <a:bodyPr/>
          <a:lstStyle>
            <a:lvl1pPr marL="889000" indent="-889000">
              <a:buClrTx/>
              <a:buAutoNum type="arabicPeriod" startAt="3"/>
            </a:lvl1pPr>
          </a:lstStyle>
          <a:p>
            <a:pPr/>
            <a:r>
              <a:t>Message-driven beans. Message-driven beans are similar to session beans in that they are actions. The difference is that you can call message-driven beans only by sending messages to those beans. Examples of message-driven beans include beans that receive stock trade messages, credit card authorization messages, or workflow messages. These message-driven beans might call other enterprise beans as well.</a:t>
            </a:r>
          </a:p>
        </p:txBody>
      </p:sp>
    </p:spTree>
  </p:cSld>
  <p:clrMapOvr>
    <a:masterClrMapping/>
  </p:clrMapOvr>
  <p:transition xmlns:p14="http://schemas.microsoft.com/office/powerpoint/2010/main" spd="med" advClick="1"/>
</p:sld>
</file>

<file path=ppt/slides/slide8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27" name="Screenshot 2020-11-26 at 11.30.32 PM.png" descr="Screenshot 2020-11-26 at 11.30.32 PM.png"/>
          <p:cNvPicPr>
            <a:picLocks noChangeAspect="0"/>
          </p:cNvPicPr>
          <p:nvPr>
            <p:ph type="pic" idx="21"/>
          </p:nvPr>
        </p:nvPicPr>
        <p:blipFill>
          <a:blip r:embed="rId2">
            <a:extLst/>
          </a:blip>
          <a:srcRect l="0" t="0" r="0" b="0"/>
          <a:stretch>
            <a:fillRect/>
          </a:stretch>
        </p:blipFill>
        <p:spPr>
          <a:xfrm>
            <a:off x="12204700" y="989068"/>
            <a:ext cx="12192000" cy="10721864"/>
          </a:xfrm>
          <a:prstGeom prst="rect">
            <a:avLst/>
          </a:prstGeom>
        </p:spPr>
      </p:pic>
      <p:sp>
        <p:nvSpPr>
          <p:cNvPr id="428" name="Clients interacting with an EJB component system"/>
          <p:cNvSpPr/>
          <p:nvPr/>
        </p:nvSpPr>
        <p:spPr>
          <a:xfrm>
            <a:off x="12204699" y="12801600"/>
            <a:ext cx="12192002" cy="492253"/>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Clients interacting with an EJB component system</a:t>
            </a:r>
          </a:p>
        </p:txBody>
      </p:sp>
      <p:sp>
        <p:nvSpPr>
          <p:cNvPr id="429" name="Enterprise Beans"/>
          <p:cNvSpPr txBox="1"/>
          <p:nvPr>
            <p:ph type="title"/>
          </p:nvPr>
        </p:nvSpPr>
        <p:spPr>
          <a:prstGeom prst="rect">
            <a:avLst/>
          </a:prstGeom>
        </p:spPr>
        <p:txBody>
          <a:bodyPr/>
          <a:lstStyle/>
          <a:p>
            <a:pPr/>
            <a:r>
              <a:t>Enterprise Beans</a:t>
            </a:r>
          </a:p>
        </p:txBody>
      </p:sp>
      <p:sp>
        <p:nvSpPr>
          <p:cNvPr id="430" name="See Figure for a diagram showing some of the many possibilities of clients interacting with an EJB component system."/>
          <p:cNvSpPr txBox="1"/>
          <p:nvPr>
            <p:ph type="body" sz="half" idx="1"/>
          </p:nvPr>
        </p:nvSpPr>
        <p:spPr>
          <a:prstGeom prst="rect">
            <a:avLst/>
          </a:prstGeom>
        </p:spPr>
        <p:txBody>
          <a:bodyPr/>
          <a:lstStyle>
            <a:lvl1pPr marL="0" indent="0">
              <a:buClrTx/>
              <a:buSzTx/>
              <a:buNone/>
            </a:lvl1pPr>
          </a:lstStyle>
          <a:p>
            <a:pPr/>
            <a:r>
              <a:t>See Figure for a diagram showing some of the many possibilities of clients interacting with an EJB component system.</a:t>
            </a:r>
          </a:p>
        </p:txBody>
      </p:sp>
      <p:sp>
        <p:nvSpPr>
          <p:cNvPr id="431" name="Types of Beans"/>
          <p:cNvSpPr txBox="1"/>
          <p:nvPr/>
        </p:nvSpPr>
        <p:spPr>
          <a:xfrm>
            <a:off x="1270000" y="2133600"/>
            <a:ext cx="9652000" cy="101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sz="5400">
                <a:solidFill>
                  <a:srgbClr val="D5D5D5"/>
                </a:solidFill>
                <a:latin typeface="Graphik Medium"/>
                <a:ea typeface="Graphik Medium"/>
                <a:cs typeface="Graphik Medium"/>
                <a:sym typeface="Graphik Medium"/>
              </a:defRPr>
            </a:lvl1pPr>
          </a:lstStyle>
          <a:p>
            <a:pPr/>
            <a:r>
              <a:t>Types of Beans</a:t>
            </a:r>
          </a:p>
        </p:txBody>
      </p:sp>
    </p:spTree>
  </p:cSld>
  <p:clrMapOvr>
    <a:masterClrMapping/>
  </p:clrMapOvr>
  <p:transition xmlns:p14="http://schemas.microsoft.com/office/powerpoint/2010/main" spd="med" advClick="1"/>
</p:sld>
</file>

<file path=ppt/slides/slide8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3" name="Distributed Objects: The Foundation for EJB"/>
          <p:cNvSpPr txBox="1"/>
          <p:nvPr>
            <p:ph type="title"/>
          </p:nvPr>
        </p:nvSpPr>
        <p:spPr>
          <a:prstGeom prst="rect">
            <a:avLst/>
          </a:prstGeom>
        </p:spPr>
        <p:txBody>
          <a:bodyPr/>
          <a:lstStyle/>
          <a:p>
            <a:pPr/>
            <a:r>
              <a:t>Distributed Objects: The Foundation for EJB</a:t>
            </a:r>
          </a:p>
        </p:txBody>
      </p:sp>
      <p:sp>
        <p:nvSpPr>
          <p:cNvPr id="434" name="Now that you’ve seen the different types of beans, let’s dive into the technology behind them. EJB components are based on distributed objects. A distributed object is an object that is callable from a remote system. It can be called from an in-process c"/>
          <p:cNvSpPr txBox="1"/>
          <p:nvPr>
            <p:ph type="body" idx="1"/>
          </p:nvPr>
        </p:nvSpPr>
        <p:spPr>
          <a:prstGeom prst="rect">
            <a:avLst/>
          </a:prstGeom>
        </p:spPr>
        <p:txBody>
          <a:bodyPr/>
          <a:lstStyle>
            <a:lvl1pPr marL="0" indent="0">
              <a:buClrTx/>
              <a:buSzTx/>
              <a:buNone/>
            </a:lvl1pPr>
          </a:lstStyle>
          <a:p>
            <a:pPr/>
            <a:r>
              <a:t>Now that you’ve seen the different types of beans, let’s dive into the technology behind them. EJB components are based on distributed objects. A distributed object is an object that is callable from a remote system. It can be called from an in-process client, an out-of-process client, or a client located elsewhere on the network.</a:t>
            </a:r>
          </a:p>
        </p:txBody>
      </p:sp>
    </p:spTree>
  </p:cSld>
  <p:clrMapOvr>
    <a:masterClrMapping/>
  </p:clrMapOvr>
  <p:transition xmlns:p14="http://schemas.microsoft.com/office/powerpoint/2010/main" spd="med" advClick="1"/>
</p:sld>
</file>

<file path=ppt/slides/slide8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36" name="Screenshot 2020-11-26 at 11.36.42 PM.png" descr="Screenshot 2020-11-26 at 11.36.42 PM.png"/>
          <p:cNvPicPr>
            <a:picLocks noChangeAspect="0"/>
          </p:cNvPicPr>
          <p:nvPr>
            <p:ph type="pic" idx="21"/>
          </p:nvPr>
        </p:nvPicPr>
        <p:blipFill>
          <a:blip r:embed="rId2">
            <a:extLst/>
          </a:blip>
          <a:srcRect l="0" t="0" r="0" b="0"/>
          <a:stretch>
            <a:fillRect/>
          </a:stretch>
        </p:blipFill>
        <p:spPr>
          <a:xfrm>
            <a:off x="12204699" y="1572054"/>
            <a:ext cx="12192001" cy="9555893"/>
          </a:xfrm>
          <a:prstGeom prst="rect">
            <a:avLst/>
          </a:prstGeom>
        </p:spPr>
      </p:pic>
      <p:sp>
        <p:nvSpPr>
          <p:cNvPr id="437" name="Distributed objects"/>
          <p:cNvSpPr/>
          <p:nvPr/>
        </p:nvSpPr>
        <p:spPr>
          <a:xfrm>
            <a:off x="12204698" y="12801600"/>
            <a:ext cx="12192002" cy="492253"/>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Distributed objects</a:t>
            </a:r>
          </a:p>
        </p:txBody>
      </p:sp>
      <p:sp>
        <p:nvSpPr>
          <p:cNvPr id="438" name="Distributed Objects: The Foundation for EJB"/>
          <p:cNvSpPr txBox="1"/>
          <p:nvPr>
            <p:ph type="title"/>
          </p:nvPr>
        </p:nvSpPr>
        <p:spPr>
          <a:prstGeom prst="rect">
            <a:avLst/>
          </a:prstGeom>
        </p:spPr>
        <p:txBody>
          <a:bodyPr/>
          <a:lstStyle>
            <a:lvl1pPr defTabSz="462280">
              <a:defRPr spc="-141" sz="4704"/>
            </a:lvl1pPr>
          </a:lstStyle>
          <a:p>
            <a:pPr/>
            <a:r>
              <a:t>Distributed Objects: The Foundation for EJB</a:t>
            </a:r>
          </a:p>
        </p:txBody>
      </p:sp>
      <p:sp>
        <p:nvSpPr>
          <p:cNvPr id="439" name="Figure shows how a client can call a distributed object. The following is an explanation of the diagram:…"/>
          <p:cNvSpPr txBox="1"/>
          <p:nvPr>
            <p:ph type="body" sz="half" idx="1"/>
          </p:nvPr>
        </p:nvSpPr>
        <p:spPr>
          <a:prstGeom prst="rect">
            <a:avLst/>
          </a:prstGeom>
        </p:spPr>
        <p:txBody>
          <a:bodyPr/>
          <a:lstStyle/>
          <a:p>
            <a:pPr marL="0" indent="0" defTabSz="2072640">
              <a:spcBef>
                <a:spcPts val="2000"/>
              </a:spcBef>
              <a:buClrTx/>
              <a:buSzTx/>
              <a:buNone/>
              <a:defRPr sz="4080"/>
            </a:pPr>
            <a:r>
              <a:t>Figure shows how a client can call a distributed object. The following is an explanation of the diagram:</a:t>
            </a:r>
          </a:p>
          <a:p>
            <a:pPr marL="755650" indent="-755650" defTabSz="2072640">
              <a:spcBef>
                <a:spcPts val="2000"/>
              </a:spcBef>
              <a:buClrTx/>
              <a:buAutoNum type="arabicPeriod" startAt="1"/>
              <a:defRPr sz="4080"/>
            </a:pPr>
            <a:r>
              <a:t>The client calls a stub, which is a client-side proxy object. This stub is responsible for masking network communications from the client. The stub knows how to call over the network using sockets, massaging parameters as necessary into their network representation.</a:t>
            </a:r>
          </a:p>
        </p:txBody>
      </p:sp>
    </p:spTree>
  </p:cSld>
  <p:clrMapOvr>
    <a:masterClrMapping/>
  </p:clrMapOvr>
  <p:transition xmlns:p14="http://schemas.microsoft.com/office/powerpoint/2010/main" spd="med" advClick="1"/>
</p:sld>
</file>

<file path=ppt/slides/slide8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1" name="Distributed Objects: The Foundation for EJB"/>
          <p:cNvSpPr txBox="1"/>
          <p:nvPr>
            <p:ph type="title"/>
          </p:nvPr>
        </p:nvSpPr>
        <p:spPr>
          <a:prstGeom prst="rect">
            <a:avLst/>
          </a:prstGeom>
        </p:spPr>
        <p:txBody>
          <a:bodyPr/>
          <a:lstStyle/>
          <a:p>
            <a:pPr/>
            <a:r>
              <a:t>Distributed Objects: The Foundation for EJB</a:t>
            </a:r>
          </a:p>
        </p:txBody>
      </p:sp>
      <p:sp>
        <p:nvSpPr>
          <p:cNvPr id="442" name="The stub calls over the network to a skeleton, which is a server-side proxy object. The skeleton masks network communication from the distributed object. The skeleton understands how to receive calls on a socket. It also knows how to massage parameters f"/>
          <p:cNvSpPr txBox="1"/>
          <p:nvPr>
            <p:ph type="body" idx="1"/>
          </p:nvPr>
        </p:nvSpPr>
        <p:spPr>
          <a:prstGeom prst="rect">
            <a:avLst/>
          </a:prstGeom>
        </p:spPr>
        <p:txBody>
          <a:bodyPr/>
          <a:lstStyle/>
          <a:p>
            <a:pPr marL="889000" indent="-889000">
              <a:buClrTx/>
              <a:buAutoNum type="arabicPeriod" startAt="2"/>
            </a:pPr>
            <a:r>
              <a:t>The stub calls over the network to a skeleton, which is a server-side proxy object. The skeleton masks network communication from the distributed object. The skeleton understands how to receive calls on a socket. It also knows how to massage parameters from their network representations to their Java representations.</a:t>
            </a:r>
          </a:p>
          <a:p>
            <a:pPr marL="889000" indent="-889000">
              <a:buClrTx/>
              <a:buAutoNum type="arabicPeriod" startAt="2"/>
            </a:pPr>
            <a:r>
              <a:t>The skeleton delegates the call to the distributed object. The distributed object does its work, and then returns control to the skeleton, which returns to the stub, which then returns control to the client.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Introduction to Message-Driven Beans…"/>
          <p:cNvSpPr txBox="1"/>
          <p:nvPr>
            <p:ph type="body" idx="1"/>
          </p:nvPr>
        </p:nvSpPr>
        <p:spPr>
          <a:prstGeom prst="rect">
            <a:avLst/>
          </a:prstGeom>
        </p:spPr>
        <p:txBody>
          <a:bodyPr/>
          <a:lstStyle/>
          <a:p>
            <a:pPr lvl="1" marL="0" indent="352043" defTabSz="1877567">
              <a:spcBef>
                <a:spcPts val="1800"/>
              </a:spcBef>
              <a:buClrTx/>
              <a:buSzTx/>
              <a:buNone/>
              <a:defRPr sz="3696"/>
            </a:pPr>
            <a:r>
              <a:t>Introduction to Message-Driven Beans</a:t>
            </a:r>
          </a:p>
          <a:p>
            <a:pPr lvl="2" marL="0" indent="704087" defTabSz="1877567">
              <a:spcBef>
                <a:spcPts val="1800"/>
              </a:spcBef>
              <a:buClrTx/>
              <a:buSzTx/>
              <a:buNone/>
              <a:defRPr sz="3696"/>
            </a:pPr>
            <a:r>
              <a:t>Motivation to Use Message-Driven Beans</a:t>
            </a:r>
          </a:p>
          <a:p>
            <a:pPr lvl="2" marL="0" indent="704087" defTabSz="1877567">
              <a:spcBef>
                <a:spcPts val="1800"/>
              </a:spcBef>
              <a:buClrTx/>
              <a:buSzTx/>
              <a:buNone/>
              <a:defRPr sz="3696"/>
            </a:pPr>
            <a:r>
              <a:t>The Java Message Service (JMS)</a:t>
            </a:r>
          </a:p>
          <a:p>
            <a:pPr lvl="3" marL="0" indent="1056131" defTabSz="1877567">
              <a:spcBef>
                <a:spcPts val="1800"/>
              </a:spcBef>
              <a:buClrTx/>
              <a:buSzTx/>
              <a:buNone/>
              <a:defRPr sz="3696"/>
            </a:pPr>
            <a:r>
              <a:t>Messaging Domains</a:t>
            </a:r>
          </a:p>
          <a:p>
            <a:pPr lvl="3" marL="0" indent="1056131" defTabSz="1877567">
              <a:spcBef>
                <a:spcPts val="1800"/>
              </a:spcBef>
              <a:buClrTx/>
              <a:buSzTx/>
              <a:buNone/>
              <a:defRPr sz="3696"/>
            </a:pPr>
            <a:r>
              <a:t>The JMS API</a:t>
            </a:r>
          </a:p>
          <a:p>
            <a:pPr lvl="2" marL="0" indent="704087" defTabSz="1877567">
              <a:spcBef>
                <a:spcPts val="1800"/>
              </a:spcBef>
              <a:buClrTx/>
              <a:buSzTx/>
              <a:buNone/>
              <a:defRPr sz="3696"/>
            </a:pPr>
            <a:r>
              <a:t>Integrating JMS with EJB</a:t>
            </a:r>
          </a:p>
          <a:p>
            <a:pPr lvl="3" marL="0" indent="1056131" defTabSz="1877567">
              <a:spcBef>
                <a:spcPts val="1800"/>
              </a:spcBef>
              <a:buClrTx/>
              <a:buSzTx/>
              <a:buNone/>
              <a:defRPr sz="3696"/>
            </a:pPr>
            <a:r>
              <a:t>What Is a Message-Driven Bean?</a:t>
            </a:r>
          </a:p>
          <a:p>
            <a:pPr lvl="2" marL="0" indent="704087" defTabSz="1877567">
              <a:spcBef>
                <a:spcPts val="1800"/>
              </a:spcBef>
              <a:buClrTx/>
              <a:buSzTx/>
              <a:buNone/>
              <a:defRPr sz="3696"/>
            </a:pPr>
            <a:r>
              <a:t>Developing Message-Driven Beans</a:t>
            </a:r>
          </a:p>
          <a:p>
            <a:pPr lvl="3" marL="0" indent="1056131" defTabSz="1877567">
              <a:spcBef>
                <a:spcPts val="1800"/>
              </a:spcBef>
              <a:buClrTx/>
              <a:buSzTx/>
              <a:buNone/>
              <a:defRPr sz="3696"/>
            </a:pPr>
            <a:r>
              <a:t>The Semantics</a:t>
            </a:r>
          </a:p>
          <a:p>
            <a:pPr lvl="3" marL="0" indent="1056131" defTabSz="1877567">
              <a:spcBef>
                <a:spcPts val="1800"/>
              </a:spcBef>
              <a:buClrTx/>
              <a:buSzTx/>
              <a:buNone/>
              <a:defRPr sz="3696"/>
            </a:pPr>
            <a:r>
              <a:t>A Simple Example</a:t>
            </a:r>
          </a:p>
          <a:p>
            <a:pPr lvl="2" marL="0" indent="704087" defTabSz="1877567">
              <a:spcBef>
                <a:spcPts val="1800"/>
              </a:spcBef>
              <a:buClrTx/>
              <a:buSzTx/>
              <a:buNone/>
              <a:defRPr sz="3696"/>
            </a:pPr>
            <a:r>
              <a:t>Advanced Concepts</a:t>
            </a:r>
          </a:p>
          <a:p>
            <a:pPr lvl="2" marL="0" indent="704087" defTabSz="1877567">
              <a:spcBef>
                <a:spcPts val="1800"/>
              </a:spcBef>
              <a:buClrTx/>
              <a:buSzTx/>
              <a:buNone/>
              <a:defRPr sz="3696"/>
            </a:pPr>
            <a:r>
              <a:t>Message-Driven Bean Gotchas</a:t>
            </a:r>
          </a:p>
          <a:p>
            <a:pPr lvl="3" marL="0" indent="1056131" defTabSz="1877567">
              <a:spcBef>
                <a:spcPts val="1800"/>
              </a:spcBef>
              <a:buClrTx/>
              <a:buSzTx/>
              <a:buNone/>
              <a:defRPr sz="3696"/>
            </a:pPr>
            <a:r>
              <a:t>Message Ordering</a:t>
            </a:r>
          </a:p>
          <a:p>
            <a:pPr lvl="3" marL="0" indent="1056131" defTabSz="1877567">
              <a:spcBef>
                <a:spcPts val="1800"/>
              </a:spcBef>
              <a:buClrTx/>
              <a:buSzTx/>
              <a:buNone/>
              <a:defRPr sz="3696"/>
            </a:pPr>
            <a:r>
              <a:t>Missed ejbRemove() Calls</a:t>
            </a:r>
          </a:p>
          <a:p>
            <a:pPr lvl="3" marL="0" indent="1056131" defTabSz="1877567">
              <a:spcBef>
                <a:spcPts val="1800"/>
              </a:spcBef>
              <a:buClrTx/>
              <a:buSzTx/>
              <a:buNone/>
              <a:defRPr sz="3696"/>
            </a:pPr>
            <a:r>
              <a:t>Poison Messages</a:t>
            </a:r>
          </a:p>
          <a:p>
            <a:pPr lvl="3" marL="0" indent="1056131" defTabSz="1877567">
              <a:spcBef>
                <a:spcPts val="1800"/>
              </a:spcBef>
              <a:buClrTx/>
              <a:buSzTx/>
              <a:buNone/>
              <a:defRPr sz="3696"/>
            </a:pPr>
            <a:r>
              <a:t>How to Return Results Back to Message Producers</a:t>
            </a:r>
          </a:p>
          <a:p>
            <a:pPr lvl="3" marL="0" indent="1056131" defTabSz="1877567">
              <a:spcBef>
                <a:spcPts val="1800"/>
              </a:spcBef>
              <a:buClrTx/>
              <a:buSzTx/>
              <a:buNone/>
              <a:defRPr sz="3696"/>
            </a:pPr>
            <a:r>
              <a:t>The Future: Asynchronous Method Invocations</a:t>
            </a:r>
          </a:p>
          <a:p>
            <a:pPr lvl="2" marL="0" indent="704087" defTabSz="1877567">
              <a:spcBef>
                <a:spcPts val="1800"/>
              </a:spcBef>
              <a:buClrTx/>
              <a:buSzTx/>
              <a:buNone/>
              <a:defRPr sz="3696"/>
            </a:pPr>
            <a:r>
              <a:t>Summary</a:t>
            </a:r>
          </a:p>
        </p:txBody>
      </p:sp>
    </p:spTree>
  </p:cSld>
  <p:clrMapOvr>
    <a:masterClrMapping/>
  </p:clrMapOvr>
  <p:transition xmlns:p14="http://schemas.microsoft.com/office/powerpoint/2010/main" spd="med" advClick="1"/>
</p:sld>
</file>

<file path=ppt/slides/slide9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4" name="Distributed Objects: The Foundation for EJB"/>
          <p:cNvSpPr txBox="1"/>
          <p:nvPr>
            <p:ph type="title"/>
          </p:nvPr>
        </p:nvSpPr>
        <p:spPr>
          <a:prstGeom prst="rect">
            <a:avLst/>
          </a:prstGeom>
        </p:spPr>
        <p:txBody>
          <a:bodyPr/>
          <a:lstStyle/>
          <a:p>
            <a:pPr/>
            <a:r>
              <a:t>Distributed Objects: The Foundation for EJB</a:t>
            </a:r>
          </a:p>
        </p:txBody>
      </p:sp>
      <p:sp>
        <p:nvSpPr>
          <p:cNvPr id="445" name="A key point here is that both the stub and the distributed object implement the same interface (called the remote interface). This means the stub clones the distributed object’s method signatures. A client who calls a method on the stub thinks he is call"/>
          <p:cNvSpPr txBox="1"/>
          <p:nvPr>
            <p:ph type="body" idx="1"/>
          </p:nvPr>
        </p:nvSpPr>
        <p:spPr>
          <a:prstGeom prst="rect">
            <a:avLst/>
          </a:prstGeom>
        </p:spPr>
        <p:txBody>
          <a:bodyPr/>
          <a:lstStyle/>
          <a:p>
            <a:pPr/>
            <a:r>
              <a:t>A key point here is that both the stub and the distributed object implement the same interface (called the remote interface). This means the stub clones the distributed object’s method signatures. A client who calls a method on the stub thinks he is calling the distributed object directly; in reality, the client is calling an empty stub that knows how to go over the network. This is called local/remote transparency.</a:t>
            </a:r>
          </a:p>
        </p:txBody>
      </p:sp>
    </p:spTree>
  </p:cSld>
  <p:clrMapOvr>
    <a:masterClrMapping/>
  </p:clrMapOvr>
  <p:transition xmlns:p14="http://schemas.microsoft.com/office/powerpoint/2010/main" spd="med" advClick="1"/>
</p:sld>
</file>

<file path=ppt/slides/slide9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7" name="Distributed Objects and Middleware"/>
          <p:cNvSpPr txBox="1"/>
          <p:nvPr>
            <p:ph type="title"/>
          </p:nvPr>
        </p:nvSpPr>
        <p:spPr>
          <a:prstGeom prst="rect">
            <a:avLst/>
          </a:prstGeom>
        </p:spPr>
        <p:txBody>
          <a:bodyPr/>
          <a:lstStyle/>
          <a:p>
            <a:pPr/>
            <a:r>
              <a:t>Distributed Objects and Middleware</a:t>
            </a:r>
          </a:p>
        </p:txBody>
      </p:sp>
      <p:sp>
        <p:nvSpPr>
          <p:cNvPr id="448" name="Distributed objects are great because they allow you to break up an application across a network. However, as a distributed object application gets larger, you’ll need help from middleware services, such as transactions and security. There are two ways t"/>
          <p:cNvSpPr txBox="1"/>
          <p:nvPr>
            <p:ph type="body" idx="1"/>
          </p:nvPr>
        </p:nvSpPr>
        <p:spPr>
          <a:prstGeom prst="rect">
            <a:avLst/>
          </a:prstGeom>
        </p:spPr>
        <p:txBody>
          <a:bodyPr/>
          <a:lstStyle/>
          <a:p>
            <a:pPr/>
            <a:r>
              <a:t>Distributed objects are great because they allow you to break up an application across a network. However, as a distributed object application gets larger, you’ll need help from middleware services, such as transactions and security. There are two ways to get middleware: explicitly and implicitly. Let’s investigate both approaches.</a:t>
            </a:r>
          </a:p>
        </p:txBody>
      </p:sp>
    </p:spTree>
  </p:cSld>
  <p:clrMapOvr>
    <a:masterClrMapping/>
  </p:clrMapOvr>
  <p:transition xmlns:p14="http://schemas.microsoft.com/office/powerpoint/2010/main" spd="med" advClick="1"/>
</p:sld>
</file>

<file path=ppt/slides/slide9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50" name="Screenshot 2020-11-28 at 2.42.43 AM.png" descr="Screenshot 2020-11-28 at 2.42.43 AM.png"/>
          <p:cNvPicPr>
            <a:picLocks noChangeAspect="0"/>
          </p:cNvPicPr>
          <p:nvPr>
            <p:ph type="pic" idx="21"/>
          </p:nvPr>
        </p:nvPicPr>
        <p:blipFill>
          <a:blip r:embed="rId2">
            <a:extLst/>
          </a:blip>
          <a:srcRect l="0" t="0" r="0" b="0"/>
          <a:stretch>
            <a:fillRect/>
          </a:stretch>
        </p:blipFill>
        <p:spPr>
          <a:xfrm>
            <a:off x="12204699" y="1318582"/>
            <a:ext cx="12192001" cy="10062836"/>
          </a:xfrm>
          <a:prstGeom prst="rect">
            <a:avLst/>
          </a:prstGeom>
        </p:spPr>
      </p:pic>
      <p:sp>
        <p:nvSpPr>
          <p:cNvPr id="451" name="Explicit middleware (gained through APIs)"/>
          <p:cNvSpPr/>
          <p:nvPr/>
        </p:nvSpPr>
        <p:spPr>
          <a:xfrm>
            <a:off x="12204698" y="12801600"/>
            <a:ext cx="12192002" cy="492253"/>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Explicit middleware (gained through APIs)</a:t>
            </a:r>
          </a:p>
        </p:txBody>
      </p:sp>
      <p:sp>
        <p:nvSpPr>
          <p:cNvPr id="452" name="Distributed Objects and Middleware"/>
          <p:cNvSpPr txBox="1"/>
          <p:nvPr>
            <p:ph type="title"/>
          </p:nvPr>
        </p:nvSpPr>
        <p:spPr>
          <a:prstGeom prst="rect">
            <a:avLst/>
          </a:prstGeom>
        </p:spPr>
        <p:txBody>
          <a:bodyPr/>
          <a:lstStyle>
            <a:lvl1pPr defTabSz="462280">
              <a:defRPr spc="-141" sz="4704"/>
            </a:lvl1pPr>
          </a:lstStyle>
          <a:p>
            <a:pPr/>
            <a:r>
              <a:t>Distributed Objects and Middleware</a:t>
            </a:r>
          </a:p>
        </p:txBody>
      </p:sp>
      <p:sp>
        <p:nvSpPr>
          <p:cNvPr id="453" name="In traditional distributed object programming (such as traditional CORBA), you can harness middleware by purchasing that middleware off the shelf and writing code that calls that middleware API. For example, you could gain transactions by writing to a tr"/>
          <p:cNvSpPr txBox="1"/>
          <p:nvPr>
            <p:ph type="body" sz="half" idx="1"/>
          </p:nvPr>
        </p:nvSpPr>
        <p:spPr>
          <a:prstGeom prst="rect">
            <a:avLst/>
          </a:prstGeom>
        </p:spPr>
        <p:txBody>
          <a:bodyPr/>
          <a:lstStyle>
            <a:lvl1pPr marL="480568" indent="-480568" defTabSz="2097023">
              <a:spcBef>
                <a:spcPts val="2000"/>
              </a:spcBef>
              <a:defRPr sz="4128"/>
            </a:lvl1pPr>
          </a:lstStyle>
          <a:p>
            <a:pPr/>
            <a:r>
              <a:t>In traditional distributed object programming (such as traditional CORBA), you can harness middleware by purchasing that middleware off the shelf and writing code that calls that middleware API. For example, you could gain transactions by writing to a transaction API. We call this explicit middleware because you need to write to an API to gain that middleware. This is shown in Figure.</a:t>
            </a:r>
          </a:p>
        </p:txBody>
      </p:sp>
      <p:sp>
        <p:nvSpPr>
          <p:cNvPr id="454" name="Explicit Middleware"/>
          <p:cNvSpPr txBox="1"/>
          <p:nvPr/>
        </p:nvSpPr>
        <p:spPr>
          <a:xfrm>
            <a:off x="1270000" y="2133600"/>
            <a:ext cx="9652000" cy="101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sz="5400">
                <a:solidFill>
                  <a:srgbClr val="D5D5D5"/>
                </a:solidFill>
                <a:latin typeface="Graphik Medium"/>
                <a:ea typeface="Graphik Medium"/>
                <a:cs typeface="Graphik Medium"/>
                <a:sym typeface="Graphik Medium"/>
              </a:defRPr>
            </a:lvl1pPr>
          </a:lstStyle>
          <a:p>
            <a:pPr/>
            <a:r>
              <a:t>Explicit Middleware</a:t>
            </a:r>
          </a:p>
        </p:txBody>
      </p:sp>
    </p:spTree>
  </p:cSld>
  <p:clrMapOvr>
    <a:masterClrMapping/>
  </p:clrMapOvr>
  <p:transition xmlns:p14="http://schemas.microsoft.com/office/powerpoint/2010/main" spd="med" advClick="1"/>
</p:sld>
</file>

<file path=ppt/slides/slide9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6" name="Distributed Objects and Middleware"/>
          <p:cNvSpPr txBox="1"/>
          <p:nvPr>
            <p:ph type="title"/>
          </p:nvPr>
        </p:nvSpPr>
        <p:spPr>
          <a:prstGeom prst="rect">
            <a:avLst/>
          </a:prstGeom>
        </p:spPr>
        <p:txBody>
          <a:bodyPr/>
          <a:lstStyle/>
          <a:p>
            <a:pPr/>
            <a:r>
              <a:t>Distributed Objects and Middleware</a:t>
            </a:r>
          </a:p>
        </p:txBody>
      </p:sp>
      <p:sp>
        <p:nvSpPr>
          <p:cNvPr id="457" name="transfer(Account account1, Account account2, long amount) {…"/>
          <p:cNvSpPr txBox="1"/>
          <p:nvPr>
            <p:ph type="body" idx="1"/>
          </p:nvPr>
        </p:nvSpPr>
        <p:spPr>
          <a:prstGeom prst="rect">
            <a:avLst/>
          </a:prstGeom>
        </p:spPr>
        <p:txBody>
          <a:bodyPr/>
          <a:lstStyle/>
          <a:p>
            <a:pPr marL="0" indent="0" defTabSz="2365248">
              <a:spcBef>
                <a:spcPts val="2300"/>
              </a:spcBef>
              <a:buClrTx/>
              <a:buSzTx/>
              <a:buNone/>
              <a:defRPr sz="4656"/>
            </a:pPr>
            <a:r>
              <a:t>transfer(Account account1, Account account2, long amount) {</a:t>
            </a:r>
          </a:p>
          <a:p>
            <a:pPr marL="0" indent="0" defTabSz="2365248">
              <a:spcBef>
                <a:spcPts val="2300"/>
              </a:spcBef>
              <a:buClrTx/>
              <a:buSzTx/>
              <a:buNone/>
              <a:defRPr sz="4656"/>
            </a:pPr>
            <a:r>
              <a:t>// 1: Call middleware API to perform a security check</a:t>
            </a:r>
          </a:p>
          <a:p>
            <a:pPr marL="0" indent="0" defTabSz="2365248">
              <a:spcBef>
                <a:spcPts val="2300"/>
              </a:spcBef>
              <a:buClrTx/>
              <a:buSzTx/>
              <a:buNone/>
              <a:defRPr sz="4656"/>
            </a:pPr>
            <a:r>
              <a:t>// 2: Call middleware API to start a transaction</a:t>
            </a:r>
          </a:p>
          <a:p>
            <a:pPr marL="0" indent="0" defTabSz="2365248">
              <a:spcBef>
                <a:spcPts val="2300"/>
              </a:spcBef>
              <a:buClrTx/>
              <a:buSzTx/>
              <a:buNone/>
              <a:defRPr sz="4656"/>
            </a:pPr>
            <a:r>
              <a:t>// 3: Call middleware API to load rows from the database</a:t>
            </a:r>
          </a:p>
          <a:p>
            <a:pPr marL="0" indent="0" defTabSz="2365248">
              <a:spcBef>
                <a:spcPts val="2300"/>
              </a:spcBef>
              <a:buClrTx/>
              <a:buSzTx/>
              <a:buNone/>
              <a:defRPr sz="4656"/>
            </a:pPr>
            <a:r>
              <a:t>// 4: Subtract the balance from one account, add to the other</a:t>
            </a:r>
          </a:p>
          <a:p>
            <a:pPr marL="0" indent="0" defTabSz="2365248">
              <a:spcBef>
                <a:spcPts val="2300"/>
              </a:spcBef>
              <a:buClrTx/>
              <a:buSzTx/>
              <a:buNone/>
              <a:defRPr sz="4656"/>
            </a:pPr>
            <a:r>
              <a:t>// 5: Call middleware API to store rows in the database</a:t>
            </a:r>
          </a:p>
          <a:p>
            <a:pPr marL="0" indent="0" defTabSz="2365248">
              <a:spcBef>
                <a:spcPts val="2300"/>
              </a:spcBef>
              <a:buClrTx/>
              <a:buSzTx/>
              <a:buNone/>
              <a:defRPr sz="4656"/>
            </a:pPr>
            <a:r>
              <a:t>// 6: Call middleware API to end the transaction</a:t>
            </a:r>
          </a:p>
          <a:p>
            <a:pPr marL="0" indent="0" defTabSz="2365248">
              <a:spcBef>
                <a:spcPts val="2300"/>
              </a:spcBef>
              <a:buClrTx/>
              <a:buSzTx/>
              <a:buNone/>
              <a:defRPr sz="4656"/>
            </a:pPr>
            <a:r>
              <a:t>}</a:t>
            </a:r>
          </a:p>
        </p:txBody>
      </p:sp>
      <p:sp>
        <p:nvSpPr>
          <p:cNvPr id="458" name="Explicit Middleware"/>
          <p:cNvSpPr txBox="1"/>
          <p:nvPr/>
        </p:nvSpPr>
        <p:spPr>
          <a:xfrm>
            <a:off x="1270000" y="2133600"/>
            <a:ext cx="21844000" cy="101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sz="5400">
                <a:solidFill>
                  <a:srgbClr val="D5D5D5"/>
                </a:solidFill>
                <a:latin typeface="Graphik Medium"/>
                <a:ea typeface="Graphik Medium"/>
                <a:cs typeface="Graphik Medium"/>
                <a:sym typeface="Graphik Medium"/>
              </a:defRPr>
            </a:lvl1pPr>
          </a:lstStyle>
          <a:p>
            <a:pPr/>
            <a:r>
              <a:t>Explicit Middleware</a:t>
            </a:r>
          </a:p>
        </p:txBody>
      </p:sp>
    </p:spTree>
  </p:cSld>
  <p:clrMapOvr>
    <a:masterClrMapping/>
  </p:clrMapOvr>
  <p:transition xmlns:p14="http://schemas.microsoft.com/office/powerpoint/2010/main" spd="med" advClick="1"/>
</p:sld>
</file>

<file path=ppt/slides/slide9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0" name="As you can see, we are gaining middleware, but our business logic is intertwined with the logic to call these middleware APIs. The downsides to this approach are…"/>
          <p:cNvSpPr txBox="1"/>
          <p:nvPr>
            <p:ph type="body" idx="1"/>
          </p:nvPr>
        </p:nvSpPr>
        <p:spPr>
          <a:prstGeom prst="rect">
            <a:avLst/>
          </a:prstGeom>
        </p:spPr>
        <p:txBody>
          <a:bodyPr/>
          <a:lstStyle/>
          <a:p>
            <a:pPr marL="0" indent="0" defTabSz="1901951">
              <a:spcBef>
                <a:spcPts val="1800"/>
              </a:spcBef>
              <a:buClrTx/>
              <a:buSzTx/>
              <a:buNone/>
              <a:defRPr sz="3743"/>
            </a:pPr>
            <a:r>
              <a:t>As you can see, we are gaining middleware, but our business logic is intertwined with the logic to call these middleware APIs. The downsides to this approach are</a:t>
            </a:r>
          </a:p>
          <a:p>
            <a:pPr marL="435863" indent="-435863" defTabSz="1901951">
              <a:spcBef>
                <a:spcPts val="1800"/>
              </a:spcBef>
              <a:defRPr sz="3743"/>
            </a:pPr>
            <a:r>
              <a:t>Difficult to write. The code is bloated. We simply want to perform a transfer, but it requires a large amount of code.</a:t>
            </a:r>
          </a:p>
          <a:p>
            <a:pPr marL="435863" indent="-435863" defTabSz="1901951">
              <a:spcBef>
                <a:spcPts val="1800"/>
              </a:spcBef>
              <a:defRPr sz="3743"/>
            </a:pPr>
            <a:r>
              <a:t>Difficult to maintain. If you want to change how you do middleware, you need to rewrite your code.</a:t>
            </a:r>
          </a:p>
          <a:p>
            <a:pPr marL="435863" indent="-435863" defTabSz="1901951">
              <a:spcBef>
                <a:spcPts val="1800"/>
              </a:spcBef>
              <a:defRPr sz="3743"/>
            </a:pPr>
            <a:r>
              <a:t>Difficult to support. If you are an Independent Software Vendor (ISV) selling an application, or an internal department providing code to another department, you are unlikely to provide source code to your customers. This is because the source code is your intellectual property, and also because upgrading your customers to the next version of your software is difficult if those customers modify source code. Thus, your customers cannot change their middleware (such as changing how security works).</a:t>
            </a:r>
          </a:p>
        </p:txBody>
      </p:sp>
      <p:sp>
        <p:nvSpPr>
          <p:cNvPr id="461" name="Distributed Objects and Middleware"/>
          <p:cNvSpPr txBox="1"/>
          <p:nvPr>
            <p:ph type="title"/>
          </p:nvPr>
        </p:nvSpPr>
        <p:spPr>
          <a:prstGeom prst="rect">
            <a:avLst/>
          </a:prstGeom>
        </p:spPr>
        <p:txBody>
          <a:bodyPr/>
          <a:lstStyle/>
          <a:p>
            <a:pPr/>
            <a:r>
              <a:t>Distributed Objects and Middleware</a:t>
            </a:r>
          </a:p>
        </p:txBody>
      </p:sp>
      <p:sp>
        <p:nvSpPr>
          <p:cNvPr id="462" name="Explicit Middleware"/>
          <p:cNvSpPr txBox="1"/>
          <p:nvPr/>
        </p:nvSpPr>
        <p:spPr>
          <a:xfrm>
            <a:off x="1270000" y="2133600"/>
            <a:ext cx="21844000" cy="101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sz="5400">
                <a:solidFill>
                  <a:srgbClr val="D5D5D5"/>
                </a:solidFill>
                <a:latin typeface="Graphik Medium"/>
                <a:ea typeface="Graphik Medium"/>
                <a:cs typeface="Graphik Medium"/>
                <a:sym typeface="Graphik Medium"/>
              </a:defRPr>
            </a:lvl1pPr>
          </a:lstStyle>
          <a:p>
            <a:pPr/>
            <a:r>
              <a:t>Explicit Middleware</a:t>
            </a:r>
          </a:p>
        </p:txBody>
      </p:sp>
    </p:spTree>
  </p:cSld>
  <p:clrMapOvr>
    <a:masterClrMapping/>
  </p:clrMapOvr>
  <p:transition xmlns:p14="http://schemas.microsoft.com/office/powerpoint/2010/main" spd="med" advClick="1"/>
</p:sld>
</file>

<file path=ppt/slides/slide9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64" name="Screenshot 2020-11-28 at 2.49.22 AM.png" descr="Screenshot 2020-11-28 at 2.49.22 AM.png"/>
          <p:cNvPicPr>
            <a:picLocks noChangeAspect="0"/>
          </p:cNvPicPr>
          <p:nvPr>
            <p:ph type="pic" idx="21"/>
          </p:nvPr>
        </p:nvPicPr>
        <p:blipFill>
          <a:blip r:embed="rId2">
            <a:extLst/>
          </a:blip>
          <a:srcRect l="0" t="0" r="0" b="0"/>
          <a:stretch>
            <a:fillRect/>
          </a:stretch>
        </p:blipFill>
        <p:spPr>
          <a:xfrm>
            <a:off x="12204699" y="558165"/>
            <a:ext cx="12192001" cy="11583669"/>
          </a:xfrm>
          <a:prstGeom prst="rect">
            <a:avLst/>
          </a:prstGeom>
        </p:spPr>
      </p:pic>
      <p:sp>
        <p:nvSpPr>
          <p:cNvPr id="465" name="Implicit middleware (gained through declarations)"/>
          <p:cNvSpPr/>
          <p:nvPr/>
        </p:nvSpPr>
        <p:spPr>
          <a:xfrm>
            <a:off x="12204699" y="12801600"/>
            <a:ext cx="12192001" cy="492253"/>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Implicit middleware (gained through declarations)</a:t>
            </a:r>
          </a:p>
        </p:txBody>
      </p:sp>
      <p:sp>
        <p:nvSpPr>
          <p:cNvPr id="466" name="Distributed Objects and Middleware"/>
          <p:cNvSpPr txBox="1"/>
          <p:nvPr>
            <p:ph type="title"/>
          </p:nvPr>
        </p:nvSpPr>
        <p:spPr>
          <a:prstGeom prst="rect">
            <a:avLst/>
          </a:prstGeom>
        </p:spPr>
        <p:txBody>
          <a:bodyPr/>
          <a:lstStyle>
            <a:lvl1pPr defTabSz="462280">
              <a:defRPr spc="-141" sz="4704"/>
            </a:lvl1pPr>
          </a:lstStyle>
          <a:p>
            <a:pPr/>
            <a:r>
              <a:t>Distributed Objects and Middleware</a:t>
            </a:r>
          </a:p>
        </p:txBody>
      </p:sp>
      <p:sp>
        <p:nvSpPr>
          <p:cNvPr id="467" name="The crucial difference between systems of the past (transaction processing monitors such as TUXEDO or CICS, or traditional distributed object technologies such as CORBA, DCOM, or RMI) and the newer, component-based technologies (EJB, CORBA Component Mode"/>
          <p:cNvSpPr txBox="1"/>
          <p:nvPr>
            <p:ph type="body" sz="half" idx="1"/>
          </p:nvPr>
        </p:nvSpPr>
        <p:spPr>
          <a:prstGeom prst="rect">
            <a:avLst/>
          </a:prstGeom>
        </p:spPr>
        <p:txBody>
          <a:bodyPr/>
          <a:lstStyle>
            <a:lvl1pPr marL="447040" indent="-447040" defTabSz="1950720">
              <a:spcBef>
                <a:spcPts val="1900"/>
              </a:spcBef>
              <a:defRPr sz="3840"/>
            </a:lvl1pPr>
          </a:lstStyle>
          <a:p>
            <a:pPr/>
            <a:r>
              <a:t>The crucial difference between systems of the past (transaction processing monitors such as TUXEDO or CICS, or traditional distributed object technologies such as CORBA, DCOM, or RMI) and the newer, component-based technologies (EJB, CORBA Component Model, and Microsoft.NET) is that in this new world, you can harness complex middleware in your enterprise applications without writing to middleware APIs. This is shown in Figure 2.4, and works as follows:</a:t>
            </a:r>
          </a:p>
        </p:txBody>
      </p:sp>
      <p:sp>
        <p:nvSpPr>
          <p:cNvPr id="468" name="Implicit Middleware"/>
          <p:cNvSpPr txBox="1"/>
          <p:nvPr/>
        </p:nvSpPr>
        <p:spPr>
          <a:xfrm>
            <a:off x="1270000" y="2133600"/>
            <a:ext cx="9652000" cy="101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sz="5400">
                <a:solidFill>
                  <a:srgbClr val="D5D5D5"/>
                </a:solidFill>
                <a:latin typeface="Graphik Medium"/>
                <a:ea typeface="Graphik Medium"/>
                <a:cs typeface="Graphik Medium"/>
                <a:sym typeface="Graphik Medium"/>
              </a:defRPr>
            </a:lvl1pPr>
          </a:lstStyle>
          <a:p>
            <a:pPr/>
            <a:r>
              <a:t>Implicit Middleware</a:t>
            </a:r>
          </a:p>
        </p:txBody>
      </p:sp>
    </p:spTree>
  </p:cSld>
  <p:clrMapOvr>
    <a:masterClrMapping/>
  </p:clrMapOvr>
  <p:transition xmlns:p14="http://schemas.microsoft.com/office/powerpoint/2010/main" spd="med" advClick="1"/>
</p:sld>
</file>

<file path=ppt/slides/slide9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0" name="Write your distributed object to contain only business logic. Do not write to complex middleware APIs. For example, this is the code that would run inside the distributed object:…"/>
          <p:cNvSpPr txBox="1"/>
          <p:nvPr>
            <p:ph type="body" idx="1"/>
          </p:nvPr>
        </p:nvSpPr>
        <p:spPr>
          <a:prstGeom prst="rect">
            <a:avLst/>
          </a:prstGeom>
        </p:spPr>
        <p:txBody>
          <a:bodyPr/>
          <a:lstStyle/>
          <a:p>
            <a:pPr marL="880110" indent="-880110" defTabSz="2414016">
              <a:spcBef>
                <a:spcPts val="2300"/>
              </a:spcBef>
              <a:buClrTx/>
              <a:buAutoNum type="arabicPeriod" startAt="1"/>
              <a:defRPr sz="4752"/>
            </a:pPr>
            <a:r>
              <a:t>Write your distributed object to contain only business logic. Do not write to complex middleware APIs. For example, this is the code that would run inside the distributed object:</a:t>
            </a:r>
          </a:p>
          <a:p>
            <a:pPr marL="0" indent="0" defTabSz="2414016">
              <a:spcBef>
                <a:spcPts val="2300"/>
              </a:spcBef>
              <a:buClrTx/>
              <a:buSzTx/>
              <a:buNone/>
              <a:defRPr sz="4752"/>
            </a:pPr>
            <a:r>
              <a:t>transfer(Account account1, Account account2, long amount) {</a:t>
            </a:r>
          </a:p>
          <a:p>
            <a:pPr lvl="1" marL="0" indent="452627" defTabSz="2414016">
              <a:spcBef>
                <a:spcPts val="2300"/>
              </a:spcBef>
              <a:buClrTx/>
              <a:buSzTx/>
              <a:buNone/>
              <a:defRPr sz="4752"/>
            </a:pPr>
            <a:r>
              <a:t>// 1: Subtract the balance from one account, add to the other</a:t>
            </a:r>
          </a:p>
          <a:p>
            <a:pPr marL="0" indent="0" defTabSz="2414016">
              <a:spcBef>
                <a:spcPts val="2300"/>
              </a:spcBef>
              <a:buClrTx/>
              <a:buSzTx/>
              <a:buNone/>
              <a:defRPr sz="4752"/>
            </a:pPr>
            <a:r>
              <a:t>}</a:t>
            </a:r>
          </a:p>
          <a:p>
            <a:pPr marL="880110" indent="-880110" defTabSz="2414016">
              <a:spcBef>
                <a:spcPts val="2300"/>
              </a:spcBef>
              <a:buClrTx/>
              <a:buAutoNum type="arabicPeriod" startAt="2"/>
              <a:defRPr sz="4752"/>
            </a:pPr>
            <a:r>
              <a:t>Declare the middleware services that your distributed object needs in a separate descriptor file, such as a plain text file. For example, you might declare that you need transactions, persistence, and a security check.</a:t>
            </a:r>
          </a:p>
        </p:txBody>
      </p:sp>
      <p:sp>
        <p:nvSpPr>
          <p:cNvPr id="471" name="Distributed Objects and Middleware"/>
          <p:cNvSpPr txBox="1"/>
          <p:nvPr>
            <p:ph type="title"/>
          </p:nvPr>
        </p:nvSpPr>
        <p:spPr>
          <a:prstGeom prst="rect">
            <a:avLst/>
          </a:prstGeom>
        </p:spPr>
        <p:txBody>
          <a:bodyPr/>
          <a:lstStyle/>
          <a:p>
            <a:pPr/>
            <a:r>
              <a:t>Distributed Objects and Middleware</a:t>
            </a:r>
          </a:p>
        </p:txBody>
      </p:sp>
      <p:sp>
        <p:nvSpPr>
          <p:cNvPr id="472" name="Implicit Middleware"/>
          <p:cNvSpPr txBox="1"/>
          <p:nvPr/>
        </p:nvSpPr>
        <p:spPr>
          <a:xfrm>
            <a:off x="1270000" y="2133600"/>
            <a:ext cx="21844000" cy="101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sz="5400">
                <a:solidFill>
                  <a:srgbClr val="D5D5D5"/>
                </a:solidFill>
                <a:latin typeface="Graphik Medium"/>
                <a:ea typeface="Graphik Medium"/>
                <a:cs typeface="Graphik Medium"/>
                <a:sym typeface="Graphik Medium"/>
              </a:defRPr>
            </a:lvl1pPr>
          </a:lstStyle>
          <a:p>
            <a:pPr/>
            <a:r>
              <a:t>Implicit Middleware</a:t>
            </a:r>
          </a:p>
        </p:txBody>
      </p:sp>
    </p:spTree>
  </p:cSld>
  <p:clrMapOvr>
    <a:masterClrMapping/>
  </p:clrMapOvr>
  <p:transition xmlns:p14="http://schemas.microsoft.com/office/powerpoint/2010/main" spd="med" advClick="1"/>
</p:sld>
</file>

<file path=ppt/slides/slide9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4" name="Distributed Objects and Middleware"/>
          <p:cNvSpPr txBox="1"/>
          <p:nvPr>
            <p:ph type="title"/>
          </p:nvPr>
        </p:nvSpPr>
        <p:spPr>
          <a:prstGeom prst="rect">
            <a:avLst/>
          </a:prstGeom>
        </p:spPr>
        <p:txBody>
          <a:bodyPr/>
          <a:lstStyle/>
          <a:p>
            <a:pPr/>
            <a:r>
              <a:t>Distributed Objects and Middleware</a:t>
            </a:r>
          </a:p>
        </p:txBody>
      </p:sp>
      <p:sp>
        <p:nvSpPr>
          <p:cNvPr id="475" name="Run a command-line tool provided for you by the middleware vendor. This tool takes your descriptor file as input and generates an object that we’ll call the request interceptor.…"/>
          <p:cNvSpPr txBox="1"/>
          <p:nvPr>
            <p:ph type="body" idx="1"/>
          </p:nvPr>
        </p:nvSpPr>
        <p:spPr>
          <a:prstGeom prst="rect">
            <a:avLst/>
          </a:prstGeom>
        </p:spPr>
        <p:txBody>
          <a:bodyPr/>
          <a:lstStyle/>
          <a:p>
            <a:pPr marL="889000" indent="-889000">
              <a:buClrTx/>
              <a:buAutoNum type="arabicPeriod" startAt="3"/>
            </a:pPr>
            <a:r>
              <a:t>Run a command-line tool provided for you by the middleware vendor. This tool takes your descriptor file as input and generates an object that we’ll call the request interceptor.</a:t>
            </a:r>
          </a:p>
          <a:p>
            <a:pPr marL="889000" indent="-889000">
              <a:buClrTx/>
              <a:buAutoNum type="arabicPeriod" startAt="3"/>
            </a:pPr>
            <a:r>
              <a:t>The request interceptor intercepts requests from the client, performs the middleware that your distributed object needs (such as transactions, security, and persistence), and then delegates the call to the distributed object.</a:t>
            </a:r>
          </a:p>
        </p:txBody>
      </p:sp>
      <p:sp>
        <p:nvSpPr>
          <p:cNvPr id="476" name="Implicit Middleware"/>
          <p:cNvSpPr txBox="1"/>
          <p:nvPr/>
        </p:nvSpPr>
        <p:spPr>
          <a:xfrm>
            <a:off x="1270000" y="2133600"/>
            <a:ext cx="21844000" cy="101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sz="5400">
                <a:solidFill>
                  <a:srgbClr val="D5D5D5"/>
                </a:solidFill>
                <a:latin typeface="Graphik Medium"/>
                <a:ea typeface="Graphik Medium"/>
                <a:cs typeface="Graphik Medium"/>
                <a:sym typeface="Graphik Medium"/>
              </a:defRPr>
            </a:lvl1pPr>
          </a:lstStyle>
          <a:p>
            <a:pPr/>
            <a:r>
              <a:t>Implicit Middleware</a:t>
            </a:r>
          </a:p>
        </p:txBody>
      </p:sp>
    </p:spTree>
  </p:cSld>
  <p:clrMapOvr>
    <a:masterClrMapping/>
  </p:clrMapOvr>
  <p:transition xmlns:p14="http://schemas.microsoft.com/office/powerpoint/2010/main" spd="med" advClick="1"/>
</p:sld>
</file>

<file path=ppt/slides/slide9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8" name="Distributed Objects and Middleware"/>
          <p:cNvSpPr txBox="1"/>
          <p:nvPr>
            <p:ph type="title"/>
          </p:nvPr>
        </p:nvSpPr>
        <p:spPr>
          <a:prstGeom prst="rect">
            <a:avLst/>
          </a:prstGeom>
        </p:spPr>
        <p:txBody>
          <a:bodyPr/>
          <a:lstStyle/>
          <a:p>
            <a:pPr/>
            <a:r>
              <a:t>Distributed Objects and Middleware</a:t>
            </a:r>
          </a:p>
        </p:txBody>
      </p:sp>
      <p:sp>
        <p:nvSpPr>
          <p:cNvPr id="479" name="The values of implicit middleware (also called declarative middleware) are:…"/>
          <p:cNvSpPr txBox="1"/>
          <p:nvPr>
            <p:ph type="body" idx="1"/>
          </p:nvPr>
        </p:nvSpPr>
        <p:spPr>
          <a:prstGeom prst="rect">
            <a:avLst/>
          </a:prstGeom>
        </p:spPr>
        <p:txBody>
          <a:bodyPr/>
          <a:lstStyle/>
          <a:p>
            <a:pPr marL="0" indent="0" defTabSz="2048255">
              <a:spcBef>
                <a:spcPts val="2000"/>
              </a:spcBef>
              <a:buClrTx/>
              <a:buSzTx/>
              <a:buNone/>
              <a:defRPr sz="4032"/>
            </a:pPr>
            <a:r>
              <a:t>The values of implicit middleware (also called declarative middleware) are:</a:t>
            </a:r>
          </a:p>
          <a:p>
            <a:pPr marL="469391" indent="-469391" defTabSz="2048255">
              <a:spcBef>
                <a:spcPts val="2000"/>
              </a:spcBef>
              <a:defRPr sz="4032"/>
            </a:pPr>
            <a:r>
              <a:t>Easy to write. You don’t actually write any code to middleware APIs; rather, you declare what you need in a simple text file. The request interceptor provides the middleware logic for you transparently. You focus away from the middleware and concentrate on your application’s business code. This is truly divide and conquer!</a:t>
            </a:r>
          </a:p>
          <a:p>
            <a:pPr marL="469391" indent="-469391" defTabSz="2048255">
              <a:spcBef>
                <a:spcPts val="2000"/>
              </a:spcBef>
              <a:defRPr sz="4032"/>
            </a:pPr>
            <a:r>
              <a:t>Easy to maintain. The separation of business logic and middleware logic is clean and maintainable. It is less code, which makes things simpler. Furthermore, changing middleware does not require changing application code.</a:t>
            </a:r>
          </a:p>
          <a:p>
            <a:pPr marL="469391" indent="-469391" defTabSz="2048255">
              <a:spcBef>
                <a:spcPts val="2000"/>
              </a:spcBef>
              <a:defRPr sz="4032"/>
            </a:pPr>
            <a:r>
              <a:t>Easy to support. Customers can change the middleware they need by tweaking the descriptor file. For example, they can change how a security check is done without modifying source code. This avoids upgrade headaches and intellectual property issues.</a:t>
            </a:r>
          </a:p>
        </p:txBody>
      </p:sp>
      <p:sp>
        <p:nvSpPr>
          <p:cNvPr id="480" name="Implicit Middleware"/>
          <p:cNvSpPr txBox="1"/>
          <p:nvPr/>
        </p:nvSpPr>
        <p:spPr>
          <a:xfrm>
            <a:off x="1270000" y="2133600"/>
            <a:ext cx="21844000" cy="101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sz="5400">
                <a:solidFill>
                  <a:srgbClr val="D5D5D5"/>
                </a:solidFill>
                <a:latin typeface="Graphik Medium"/>
                <a:ea typeface="Graphik Medium"/>
                <a:cs typeface="Graphik Medium"/>
                <a:sym typeface="Graphik Medium"/>
              </a:defRPr>
            </a:lvl1pPr>
          </a:lstStyle>
          <a:p>
            <a:pPr/>
            <a:r>
              <a:t>Implicit Middleware</a:t>
            </a:r>
          </a:p>
        </p:txBody>
      </p:sp>
    </p:spTree>
  </p:cSld>
  <p:clrMapOvr>
    <a:masterClrMapping/>
  </p:clrMapOvr>
  <p:transition xmlns:p14="http://schemas.microsoft.com/office/powerpoint/2010/main" spd="med" advClick="1"/>
</p:sld>
</file>

<file path=ppt/slides/slide9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2" name="What Constitutes an Enterprise Bean?"/>
          <p:cNvSpPr txBox="1"/>
          <p:nvPr>
            <p:ph type="title"/>
          </p:nvPr>
        </p:nvSpPr>
        <p:spPr>
          <a:prstGeom prst="rect">
            <a:avLst/>
          </a:prstGeom>
        </p:spPr>
        <p:txBody>
          <a:bodyPr/>
          <a:lstStyle/>
          <a:p>
            <a:pPr/>
            <a:r>
              <a:t>What Constitutes an Enterprise Bean?</a:t>
            </a:r>
          </a:p>
        </p:txBody>
      </p:sp>
      <p:sp>
        <p:nvSpPr>
          <p:cNvPr id="483" name="Now that we understand request interception, we can dive in and see exactly what constitutes an enterprise bean. As we will see, an enterprise bean component is not a single monolithic file—a number of files work together to make up an enterprise bean."/>
          <p:cNvSpPr txBox="1"/>
          <p:nvPr>
            <p:ph type="body" idx="1"/>
          </p:nvPr>
        </p:nvSpPr>
        <p:spPr>
          <a:prstGeom prst="rect">
            <a:avLst/>
          </a:prstGeom>
        </p:spPr>
        <p:txBody>
          <a:bodyPr/>
          <a:lstStyle>
            <a:lvl1pPr marL="0" indent="0">
              <a:buClrTx/>
              <a:buSzTx/>
              <a:buNone/>
            </a:lvl1pPr>
          </a:lstStyle>
          <a:p>
            <a:pPr/>
            <a:r>
              <a:t>Now that we understand request interception, we can dive in and see exactly what constitutes an enterprise bean. As we will see, an enterprise bean component is not a single monolithic file—a number of files work together to make up an enterprise bean.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2_ColorGradient">
  <a:themeElements>
    <a:clrScheme name="22_ColorGradient">
      <a:dk1>
        <a:srgbClr val="810092"/>
      </a:dk1>
      <a:lt1>
        <a:srgbClr val="929292"/>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2_ColorGradient">
  <a:themeElements>
    <a:clrScheme name="22_ColorGradien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