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482346840_2880x1920.jpg"/>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25" name="908252162_2439x1626.jpg"/>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26" name="579215462_1440x2158.jpg"/>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Image"/>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579215462_1440x2158.jpg"/>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solidFill>
                  <a:srgbClr val="FFFFFF"/>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Mastering Enterprise JavaBeans"/>
          <p:cNvSpPr txBox="1"/>
          <p:nvPr>
            <p:ph type="ctrTitle"/>
          </p:nvPr>
        </p:nvSpPr>
        <p:spPr>
          <a:prstGeom prst="rect">
            <a:avLst/>
          </a:prstGeom>
        </p:spPr>
        <p:txBody>
          <a:bodyPr/>
          <a:lstStyle/>
          <a:p>
            <a:pPr/>
            <a:r>
              <a:t>Mastering Enterprise JavaBeans</a:t>
            </a:r>
          </a:p>
        </p:txBody>
      </p:sp>
      <p:sp>
        <p:nvSpPr>
          <p:cNvPr id="152" name="Anmol Arora, 19th November 202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Anmol Arora, 19th November 2020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dding Functionality to Your Beans…"/>
          <p:cNvSpPr txBox="1"/>
          <p:nvPr>
            <p:ph type="body" idx="1"/>
          </p:nvPr>
        </p:nvSpPr>
        <p:spPr>
          <a:prstGeom prst="rect">
            <a:avLst/>
          </a:prstGeom>
        </p:spPr>
        <p:txBody>
          <a:bodyPr/>
          <a:lstStyle/>
          <a:p>
            <a:pPr lvl="1" marL="0" indent="457200">
              <a:buClrTx/>
              <a:buSzTx/>
              <a:buNone/>
            </a:pPr>
            <a:r>
              <a:t>Adding Functionality to Your Beans</a:t>
            </a:r>
          </a:p>
          <a:p>
            <a:pPr lvl="2" marL="0" indent="914400">
              <a:buClrTx/>
              <a:buSzTx/>
              <a:buNone/>
            </a:pPr>
            <a:r>
              <a:t>Calling Beans from Other Beans</a:t>
            </a:r>
          </a:p>
          <a:p>
            <a:pPr lvl="3" marL="0" indent="1371600">
              <a:buClrTx/>
              <a:buSzTx/>
              <a:buNone/>
            </a:pPr>
            <a:r>
              <a:t>Default JNDI Lookups</a:t>
            </a:r>
          </a:p>
          <a:p>
            <a:pPr lvl="3" marL="0" indent="1371600">
              <a:buClrTx/>
              <a:buSzTx/>
              <a:buNone/>
            </a:pPr>
            <a:r>
              <a:t>Understanding EJB References</a:t>
            </a:r>
          </a:p>
          <a:p>
            <a:pPr lvl="2" marL="0" indent="914400">
              <a:buClrTx/>
              <a:buSzTx/>
              <a:buNone/>
            </a:pPr>
            <a:r>
              <a:t>Resource Factories</a:t>
            </a:r>
          </a:p>
          <a:p>
            <a:pPr lvl="2" marL="0" indent="914400">
              <a:buClrTx/>
              <a:buSzTx/>
              <a:buNone/>
            </a:pPr>
            <a:r>
              <a:t>Environment Properties</a:t>
            </a:r>
          </a:p>
          <a:p>
            <a:pPr lvl="2" marL="0" indent="914400">
              <a:buClrTx/>
              <a:buSzTx/>
              <a:buNone/>
            </a:pPr>
            <a:r>
              <a:t>Understanding EJB Security</a:t>
            </a:r>
          </a:p>
          <a:p>
            <a:pPr lvl="3" marL="0" indent="1371600">
              <a:buClrTx/>
              <a:buSzTx/>
              <a:buNone/>
            </a:pPr>
            <a:r>
              <a:t>Security Step 1: Authentication</a:t>
            </a:r>
          </a:p>
          <a:p>
            <a:pPr lvl="3" marL="0" indent="1371600">
              <a:buClrTx/>
              <a:buSzTx/>
              <a:buNone/>
            </a:pPr>
            <a:r>
              <a:t>Security Step 2: Authorization</a:t>
            </a:r>
          </a:p>
          <a:p>
            <a:pPr lvl="3" marL="0" indent="1371600">
              <a:buClrTx/>
              <a:buSzTx/>
              <a:buNone/>
            </a:pPr>
            <a:r>
              <a:t>Security Propagation</a:t>
            </a:r>
          </a:p>
          <a:p>
            <a:pPr lvl="2" marL="0" indent="914400">
              <a:buClrTx/>
              <a:buSzTx/>
              <a:buNone/>
            </a:pPr>
            <a:r>
              <a:t>Understanding Handles</a:t>
            </a:r>
          </a:p>
          <a:p>
            <a:pPr lvl="3" marL="0" indent="1371600">
              <a:buClrTx/>
              <a:buSzTx/>
              <a:buNone/>
            </a:pPr>
            <a:r>
              <a:t>Home Handles</a:t>
            </a:r>
          </a:p>
          <a:p>
            <a:pPr lvl="2" marL="0" indent="914400">
              <a:buClrTx/>
              <a:buSzTx/>
              <a:buNone/>
            </a:pPr>
            <a:r>
              <a:t>Summary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Part Three Advanced Enterprise JavaBeans Concepts…"/>
          <p:cNvSpPr txBox="1"/>
          <p:nvPr>
            <p:ph type="body" idx="1"/>
          </p:nvPr>
        </p:nvSpPr>
        <p:spPr>
          <a:prstGeom prst="rect">
            <a:avLst/>
          </a:prstGeom>
        </p:spPr>
        <p:txBody>
          <a:bodyPr/>
          <a:lstStyle/>
          <a:p>
            <a:pPr marL="0" indent="0" defTabSz="975360">
              <a:spcBef>
                <a:spcPts val="900"/>
              </a:spcBef>
              <a:buClrTx/>
              <a:buSzTx/>
              <a:buNone/>
              <a:defRPr sz="1920"/>
            </a:pPr>
            <a:r>
              <a:t>Part Three Advanced Enterprise JavaBeans Concepts</a:t>
            </a:r>
          </a:p>
          <a:p>
            <a:pPr lvl="1" marL="0" indent="182880" defTabSz="975360">
              <a:spcBef>
                <a:spcPts val="900"/>
              </a:spcBef>
              <a:buClrTx/>
              <a:buSzTx/>
              <a:buNone/>
              <a:defRPr sz="1920"/>
            </a:pPr>
            <a:r>
              <a:t>Transactions</a:t>
            </a:r>
          </a:p>
          <a:p>
            <a:pPr lvl="2" marL="0" indent="365760" defTabSz="975360">
              <a:spcBef>
                <a:spcPts val="900"/>
              </a:spcBef>
              <a:buClrTx/>
              <a:buSzTx/>
              <a:buNone/>
              <a:defRPr sz="1920"/>
            </a:pPr>
            <a:r>
              <a:t>Motivation for Transactions</a:t>
            </a:r>
          </a:p>
          <a:p>
            <a:pPr lvl="3" marL="0" indent="548640" defTabSz="975360">
              <a:spcBef>
                <a:spcPts val="900"/>
              </a:spcBef>
              <a:buClrTx/>
              <a:buSzTx/>
              <a:buNone/>
              <a:defRPr sz="1920"/>
            </a:pPr>
            <a:r>
              <a:t>Atomic Operations</a:t>
            </a:r>
          </a:p>
          <a:p>
            <a:pPr lvl="3" marL="0" indent="548640" defTabSz="975360">
              <a:spcBef>
                <a:spcPts val="900"/>
              </a:spcBef>
              <a:buClrTx/>
              <a:buSzTx/>
              <a:buNone/>
              <a:defRPr sz="1920"/>
            </a:pPr>
            <a:r>
              <a:t>Network or Machine Failure</a:t>
            </a:r>
          </a:p>
          <a:p>
            <a:pPr lvl="3" marL="0" indent="548640" defTabSz="975360">
              <a:spcBef>
                <a:spcPts val="900"/>
              </a:spcBef>
              <a:buClrTx/>
              <a:buSzTx/>
              <a:buNone/>
              <a:defRPr sz="1920"/>
            </a:pPr>
            <a:r>
              <a:t>Multiple Users Sharing Data</a:t>
            </a:r>
          </a:p>
          <a:p>
            <a:pPr lvl="2" marL="0" indent="365760" defTabSz="975360">
              <a:spcBef>
                <a:spcPts val="900"/>
              </a:spcBef>
              <a:buClrTx/>
              <a:buSzTx/>
              <a:buNone/>
              <a:defRPr sz="1920"/>
            </a:pPr>
            <a:r>
              <a:t>Benefits of Transactions</a:t>
            </a:r>
          </a:p>
          <a:p>
            <a:pPr lvl="3" marL="0" indent="548640" defTabSz="975360">
              <a:spcBef>
                <a:spcPts val="900"/>
              </a:spcBef>
              <a:buClrTx/>
              <a:buSzTx/>
              <a:buNone/>
              <a:defRPr sz="1920"/>
            </a:pPr>
            <a:r>
              <a:t>The ACID Properties</a:t>
            </a:r>
          </a:p>
          <a:p>
            <a:pPr lvl="2" marL="0" indent="365760" defTabSz="975360">
              <a:spcBef>
                <a:spcPts val="900"/>
              </a:spcBef>
              <a:buClrTx/>
              <a:buSzTx/>
              <a:buNone/>
              <a:defRPr sz="1920"/>
            </a:pPr>
            <a:r>
              <a:t>Transactional Models</a:t>
            </a:r>
          </a:p>
          <a:p>
            <a:pPr lvl="3" marL="0" indent="548640" defTabSz="975360">
              <a:spcBef>
                <a:spcPts val="900"/>
              </a:spcBef>
              <a:buClrTx/>
              <a:buSzTx/>
              <a:buNone/>
              <a:defRPr sz="1920"/>
            </a:pPr>
            <a:r>
              <a:t>Flat Transactions</a:t>
            </a:r>
          </a:p>
          <a:p>
            <a:pPr lvl="3" marL="0" indent="548640" defTabSz="975360">
              <a:spcBef>
                <a:spcPts val="900"/>
              </a:spcBef>
              <a:buClrTx/>
              <a:buSzTx/>
              <a:buNone/>
              <a:defRPr sz="1920"/>
            </a:pPr>
            <a:r>
              <a:t>Nested Transactions</a:t>
            </a:r>
          </a:p>
          <a:p>
            <a:pPr lvl="3" marL="0" indent="548640" defTabSz="975360">
              <a:spcBef>
                <a:spcPts val="900"/>
              </a:spcBef>
              <a:buClrTx/>
              <a:buSzTx/>
              <a:buNone/>
              <a:defRPr sz="1920"/>
            </a:pPr>
            <a:r>
              <a:t>Other Transactional Models</a:t>
            </a:r>
          </a:p>
          <a:p>
            <a:pPr lvl="2" marL="0" indent="365760" defTabSz="975360">
              <a:spcBef>
                <a:spcPts val="900"/>
              </a:spcBef>
              <a:buClrTx/>
              <a:buSzTx/>
              <a:buNone/>
              <a:defRPr sz="1920"/>
            </a:pPr>
            <a:r>
              <a:t>Enlisting in Transactions with Enterprise JavaBeans</a:t>
            </a:r>
          </a:p>
          <a:p>
            <a:pPr lvl="3" marL="0" indent="548640" defTabSz="975360">
              <a:spcBef>
                <a:spcPts val="900"/>
              </a:spcBef>
              <a:buClrTx/>
              <a:buSzTx/>
              <a:buNone/>
              <a:defRPr sz="1920"/>
            </a:pPr>
            <a:r>
              <a:t>Underlying Transaction System Abstraction</a:t>
            </a:r>
          </a:p>
          <a:p>
            <a:pPr lvl="3" marL="0" indent="548640" defTabSz="975360">
              <a:spcBef>
                <a:spcPts val="900"/>
              </a:spcBef>
              <a:buClrTx/>
              <a:buSzTx/>
              <a:buNone/>
              <a:defRPr sz="1920"/>
            </a:pPr>
            <a:r>
              <a:t>Declarative, Programmatic, and Client-Initiated Transactions</a:t>
            </a:r>
          </a:p>
          <a:p>
            <a:pPr lvl="3" marL="0" indent="548640" defTabSz="975360">
              <a:spcBef>
                <a:spcPts val="900"/>
              </a:spcBef>
              <a:buClrTx/>
              <a:buSzTx/>
              <a:buNone/>
              <a:defRPr sz="1920"/>
            </a:pPr>
            <a:r>
              <a:t>Choosing a Transaction Style</a:t>
            </a:r>
          </a:p>
          <a:p>
            <a:pPr lvl="2" marL="0" indent="365760" defTabSz="975360">
              <a:spcBef>
                <a:spcPts val="900"/>
              </a:spcBef>
              <a:buClrTx/>
              <a:buSzTx/>
              <a:buNone/>
              <a:defRPr sz="1920"/>
            </a:pPr>
            <a:r>
              <a:t>Container-Managed Transactions</a:t>
            </a:r>
          </a:p>
          <a:p>
            <a:pPr lvl="3" marL="0" indent="548640" defTabSz="975360">
              <a:spcBef>
                <a:spcPts val="900"/>
              </a:spcBef>
              <a:buClrTx/>
              <a:buSzTx/>
              <a:buNone/>
              <a:defRPr sz="1920"/>
            </a:pPr>
            <a:r>
              <a:t>EJB Transaction Attribute Values</a:t>
            </a:r>
          </a:p>
          <a:p>
            <a:pPr lvl="2" marL="0" indent="365760" defTabSz="975360">
              <a:spcBef>
                <a:spcPts val="900"/>
              </a:spcBef>
              <a:buClrTx/>
              <a:buSzTx/>
              <a:buNone/>
              <a:defRPr sz="1920"/>
            </a:pPr>
            <a:r>
              <a:t>Programmatic Transactions in EJB</a:t>
            </a:r>
          </a:p>
          <a:p>
            <a:pPr lvl="3" marL="0" indent="548640" defTabSz="975360">
              <a:spcBef>
                <a:spcPts val="900"/>
              </a:spcBef>
              <a:buClrTx/>
              <a:buSzTx/>
              <a:buNone/>
              <a:defRPr sz="1920"/>
            </a:pPr>
            <a:r>
              <a:t>CORBA’s Object Transaction Service (OTS)</a:t>
            </a:r>
          </a:p>
          <a:p>
            <a:pPr lvl="3" marL="0" indent="548640" defTabSz="975360">
              <a:spcBef>
                <a:spcPts val="900"/>
              </a:spcBef>
              <a:buClrTx/>
              <a:buSzTx/>
              <a:buNone/>
              <a:defRPr sz="1920"/>
            </a:pPr>
            <a:r>
              <a:t>The Java Transaction Service (JTS)</a:t>
            </a:r>
          </a:p>
          <a:p>
            <a:pPr lvl="3" marL="0" indent="548640" defTabSz="975360">
              <a:spcBef>
                <a:spcPts val="900"/>
              </a:spcBef>
              <a:buClrTx/>
              <a:buSzTx/>
              <a:buNone/>
              <a:defRPr sz="1920"/>
            </a:pPr>
            <a:r>
              <a:t>The Java Transaction API (JTA)</a:t>
            </a:r>
          </a:p>
          <a:p>
            <a:pPr lvl="3" marL="0" indent="548640" defTabSz="975360">
              <a:spcBef>
                <a:spcPts val="900"/>
              </a:spcBef>
              <a:buClrTx/>
              <a:buSzTx/>
              <a:buNone/>
              <a:defRPr sz="1920"/>
            </a:pPr>
            <a:r>
              <a:t>Declarative versus Programmatic Transactions Example</a:t>
            </a:r>
          </a:p>
          <a:p>
            <a:pPr lvl="2" marL="0" indent="365760" defTabSz="975360">
              <a:spcBef>
                <a:spcPts val="900"/>
              </a:spcBef>
              <a:buClrTx/>
              <a:buSzTx/>
              <a:buNone/>
              <a:defRPr sz="1920"/>
            </a:pPr>
            <a:r>
              <a:t>Transactions from Client Code</a:t>
            </a:r>
          </a:p>
          <a:p>
            <a:pPr lvl="2" marL="0" indent="365760" defTabSz="975360">
              <a:spcBef>
                <a:spcPts val="900"/>
              </a:spcBef>
              <a:buClrTx/>
              <a:buSzTx/>
              <a:buNone/>
              <a:defRPr sz="1920"/>
            </a:pPr>
            <a:r>
              <a:t>Transactional Isolation</a:t>
            </a:r>
          </a:p>
          <a:p>
            <a:pPr lvl="3" marL="0" indent="548640" defTabSz="975360">
              <a:spcBef>
                <a:spcPts val="900"/>
              </a:spcBef>
              <a:buClrTx/>
              <a:buSzTx/>
              <a:buNone/>
              <a:defRPr sz="1920"/>
            </a:pPr>
            <a:r>
              <a:t>The Need for Concurrency Control</a:t>
            </a:r>
          </a:p>
          <a:p>
            <a:pPr lvl="3" marL="0" indent="548640" defTabSz="975360">
              <a:spcBef>
                <a:spcPts val="900"/>
              </a:spcBef>
              <a:buClrTx/>
              <a:buSzTx/>
              <a:buNone/>
              <a:defRPr sz="1920"/>
            </a:pPr>
            <a:r>
              <a:t>Isolation and EJB</a:t>
            </a:r>
          </a:p>
          <a:p>
            <a:pPr lvl="3" marL="0" indent="548640" defTabSz="975360">
              <a:spcBef>
                <a:spcPts val="900"/>
              </a:spcBef>
              <a:buClrTx/>
              <a:buSzTx/>
              <a:buNone/>
              <a:defRPr sz="1920"/>
            </a:pPr>
            <a:r>
              <a:t>The Dirty Read Problem</a:t>
            </a:r>
          </a:p>
          <a:p>
            <a:pPr lvl="3" marL="0" indent="548640" defTabSz="975360">
              <a:spcBef>
                <a:spcPts val="900"/>
              </a:spcBef>
              <a:buClrTx/>
              <a:buSzTx/>
              <a:buNone/>
              <a:defRPr sz="1920"/>
            </a:pPr>
            <a:r>
              <a:t>The Unrepeatable Read Problem</a:t>
            </a:r>
          </a:p>
          <a:p>
            <a:pPr lvl="3" marL="0" indent="548640" defTabSz="975360">
              <a:spcBef>
                <a:spcPts val="900"/>
              </a:spcBef>
              <a:buClrTx/>
              <a:buSzTx/>
              <a:buNone/>
              <a:defRPr sz="1920"/>
            </a:pPr>
            <a:r>
              <a:t>The Phantom Problem</a:t>
            </a:r>
          </a:p>
          <a:p>
            <a:pPr lvl="3" marL="0" indent="548640" defTabSz="975360">
              <a:spcBef>
                <a:spcPts val="900"/>
              </a:spcBef>
              <a:buClrTx/>
              <a:buSzTx/>
              <a:buNone/>
              <a:defRPr sz="1920"/>
            </a:pPr>
            <a:r>
              <a:t>Transaction Isolation Summary</a:t>
            </a:r>
          </a:p>
          <a:p>
            <a:pPr lvl="3" marL="0" indent="548640" defTabSz="975360">
              <a:spcBef>
                <a:spcPts val="900"/>
              </a:spcBef>
              <a:buClrTx/>
              <a:buSzTx/>
              <a:buNone/>
              <a:defRPr sz="1920"/>
            </a:pPr>
            <a:r>
              <a:t>Isolation and EJB</a:t>
            </a:r>
          </a:p>
          <a:p>
            <a:pPr lvl="3" marL="0" indent="548640" defTabSz="975360">
              <a:spcBef>
                <a:spcPts val="900"/>
              </a:spcBef>
              <a:buClrTx/>
              <a:buSzTx/>
              <a:buNone/>
              <a:defRPr sz="1920"/>
            </a:pPr>
            <a:r>
              <a:t>Pessimistic and Optimistic Concurrency Control</a:t>
            </a:r>
          </a:p>
          <a:p>
            <a:pPr lvl="2" marL="0" indent="365760" defTabSz="975360">
              <a:spcBef>
                <a:spcPts val="900"/>
              </a:spcBef>
              <a:buClrTx/>
              <a:buSzTx/>
              <a:buNone/>
              <a:defRPr sz="1920"/>
            </a:pPr>
            <a:r>
              <a:t>Distributed Transactions</a:t>
            </a:r>
          </a:p>
          <a:p>
            <a:pPr lvl="3" marL="0" indent="548640" defTabSz="975360">
              <a:spcBef>
                <a:spcPts val="900"/>
              </a:spcBef>
              <a:buClrTx/>
              <a:buSzTx/>
              <a:buNone/>
              <a:defRPr sz="1920"/>
            </a:pPr>
            <a:r>
              <a:t>Durability and the Two-Phase Commit Protocol</a:t>
            </a:r>
          </a:p>
          <a:p>
            <a:pPr lvl="3" marL="0" indent="548640" defTabSz="975360">
              <a:spcBef>
                <a:spcPts val="900"/>
              </a:spcBef>
              <a:buClrTx/>
              <a:buSzTx/>
              <a:buNone/>
              <a:defRPr sz="1920"/>
            </a:pPr>
            <a:r>
              <a:t>The Transactional Communications Protocol and Transaction Contexts</a:t>
            </a:r>
          </a:p>
          <a:p>
            <a:pPr lvl="2" marL="0" indent="365760" defTabSz="975360">
              <a:spcBef>
                <a:spcPts val="900"/>
              </a:spcBef>
              <a:buClrTx/>
              <a:buSzTx/>
              <a:buNone/>
              <a:defRPr sz="1920"/>
            </a:pPr>
            <a:r>
              <a:t>Designing Transactional Conversations in EJB</a:t>
            </a:r>
          </a:p>
          <a:p>
            <a:pPr lvl="2" marL="0" indent="365760" defTabSz="975360">
              <a:spcBef>
                <a:spcPts val="900"/>
              </a:spcBef>
              <a:buClrTx/>
              <a:buSzTx/>
              <a:buNone/>
              <a:defRPr sz="1920"/>
            </a:pPr>
            <a:r>
              <a:t>Summary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BMP and CMP Relationships…"/>
          <p:cNvSpPr txBox="1"/>
          <p:nvPr>
            <p:ph type="body" idx="1"/>
          </p:nvPr>
        </p:nvSpPr>
        <p:spPr>
          <a:prstGeom prst="rect">
            <a:avLst/>
          </a:prstGeom>
        </p:spPr>
        <p:txBody>
          <a:bodyPr/>
          <a:lstStyle/>
          <a:p>
            <a:pPr lvl="1" marL="0" indent="324611" defTabSz="1731263">
              <a:spcBef>
                <a:spcPts val="1700"/>
              </a:spcBef>
              <a:buClrTx/>
              <a:buSzTx/>
              <a:buNone/>
              <a:defRPr sz="3407"/>
            </a:pPr>
            <a:r>
              <a:t>BMP and CMP Relationships</a:t>
            </a:r>
          </a:p>
          <a:p>
            <a:pPr lvl="2" marL="0" indent="649223" defTabSz="1731263">
              <a:spcBef>
                <a:spcPts val="1700"/>
              </a:spcBef>
              <a:buClrTx/>
              <a:buSzTx/>
              <a:buNone/>
              <a:defRPr sz="3407"/>
            </a:pPr>
            <a:r>
              <a:t>The CMP and BMP Difference</a:t>
            </a:r>
          </a:p>
          <a:p>
            <a:pPr lvl="2" marL="0" indent="649223" defTabSz="1731263">
              <a:spcBef>
                <a:spcPts val="1700"/>
              </a:spcBef>
              <a:buClrTx/>
              <a:buSzTx/>
              <a:buNone/>
              <a:defRPr sz="3407"/>
            </a:pPr>
            <a:r>
              <a:t>Cardinality</a:t>
            </a:r>
          </a:p>
          <a:p>
            <a:pPr lvl="3" marL="0" indent="973836" defTabSz="1731263">
              <a:spcBef>
                <a:spcPts val="1700"/>
              </a:spcBef>
              <a:buClrTx/>
              <a:buSzTx/>
              <a:buNone/>
              <a:defRPr sz="3407"/>
            </a:pPr>
            <a:r>
              <a:t>1:1 Relationships</a:t>
            </a:r>
          </a:p>
          <a:p>
            <a:pPr lvl="3" marL="0" indent="973836" defTabSz="1731263">
              <a:spcBef>
                <a:spcPts val="1700"/>
              </a:spcBef>
              <a:buClrTx/>
              <a:buSzTx/>
              <a:buNone/>
              <a:defRPr sz="3407"/>
            </a:pPr>
            <a:r>
              <a:t>1:N Relationships</a:t>
            </a:r>
          </a:p>
          <a:p>
            <a:pPr lvl="3" marL="0" indent="973836" defTabSz="1731263">
              <a:spcBef>
                <a:spcPts val="1700"/>
              </a:spcBef>
              <a:buClrTx/>
              <a:buSzTx/>
              <a:buNone/>
              <a:defRPr sz="3407"/>
            </a:pPr>
            <a:r>
              <a:t>M:N Relationships</a:t>
            </a:r>
          </a:p>
          <a:p>
            <a:pPr lvl="2" marL="0" indent="649223" defTabSz="1731263">
              <a:spcBef>
                <a:spcPts val="1700"/>
              </a:spcBef>
              <a:buClrTx/>
              <a:buSzTx/>
              <a:buNone/>
              <a:defRPr sz="3407"/>
            </a:pPr>
            <a:r>
              <a:t>Directionality</a:t>
            </a:r>
          </a:p>
          <a:p>
            <a:pPr lvl="3" marL="0" indent="973836" defTabSz="1731263">
              <a:spcBef>
                <a:spcPts val="1700"/>
              </a:spcBef>
              <a:buClrTx/>
              <a:buSzTx/>
              <a:buNone/>
              <a:defRPr sz="3407"/>
            </a:pPr>
            <a:r>
              <a:t>Implementing Directionality with BMP</a:t>
            </a:r>
          </a:p>
          <a:p>
            <a:pPr lvl="3" marL="0" indent="973836" defTabSz="1731263">
              <a:spcBef>
                <a:spcPts val="1700"/>
              </a:spcBef>
              <a:buClrTx/>
              <a:buSzTx/>
              <a:buNone/>
              <a:defRPr sz="3407"/>
            </a:pPr>
            <a:r>
              <a:t>Implementing Directionality with CMP</a:t>
            </a:r>
          </a:p>
          <a:p>
            <a:pPr lvl="3" marL="0" indent="973836" defTabSz="1731263">
              <a:spcBef>
                <a:spcPts val="1700"/>
              </a:spcBef>
              <a:buClrTx/>
              <a:buSzTx/>
              <a:buNone/>
              <a:defRPr sz="3407"/>
            </a:pPr>
            <a:r>
              <a:t>Directionality May Not Map to Database Schemas</a:t>
            </a:r>
          </a:p>
          <a:p>
            <a:pPr lvl="3" marL="0" indent="973836" defTabSz="1731263">
              <a:spcBef>
                <a:spcPts val="1700"/>
              </a:spcBef>
              <a:buClrTx/>
              <a:buSzTx/>
              <a:buNone/>
              <a:defRPr sz="3407"/>
            </a:pPr>
            <a:r>
              <a:t>Bidirectional or Unidirectional?</a:t>
            </a:r>
          </a:p>
          <a:p>
            <a:pPr lvl="2" marL="0" indent="649223" defTabSz="1731263">
              <a:spcBef>
                <a:spcPts val="1700"/>
              </a:spcBef>
              <a:buClrTx/>
              <a:buSzTx/>
              <a:buNone/>
              <a:defRPr sz="3407"/>
            </a:pPr>
            <a:r>
              <a:t>Lazy Loading</a:t>
            </a:r>
          </a:p>
          <a:p>
            <a:pPr lvl="2" marL="0" indent="649223" defTabSz="1731263">
              <a:spcBef>
                <a:spcPts val="1700"/>
              </a:spcBef>
              <a:buClrTx/>
              <a:buSzTx/>
              <a:buNone/>
              <a:defRPr sz="3407"/>
            </a:pPr>
            <a:r>
              <a:t>Aggregation vs. Composition and Cascading Deletes</a:t>
            </a:r>
          </a:p>
          <a:p>
            <a:pPr lvl="2" marL="0" indent="649223" defTabSz="1731263">
              <a:spcBef>
                <a:spcPts val="1700"/>
              </a:spcBef>
              <a:buClrTx/>
              <a:buSzTx/>
              <a:buNone/>
              <a:defRPr sz="3407"/>
            </a:pPr>
            <a:r>
              <a:t>Relationships and EJB-QL</a:t>
            </a:r>
          </a:p>
          <a:p>
            <a:pPr lvl="2" marL="0" indent="649223" defTabSz="1731263">
              <a:spcBef>
                <a:spcPts val="1700"/>
              </a:spcBef>
              <a:buClrTx/>
              <a:buSzTx/>
              <a:buNone/>
              <a:defRPr sz="3407"/>
            </a:pPr>
            <a:r>
              <a:t>Recursive Relationships</a:t>
            </a:r>
          </a:p>
          <a:p>
            <a:pPr lvl="2" marL="0" indent="649223" defTabSz="1731263">
              <a:spcBef>
                <a:spcPts val="1700"/>
              </a:spcBef>
              <a:buClrTx/>
              <a:buSzTx/>
              <a:buNone/>
              <a:defRPr sz="3407"/>
            </a:pPr>
            <a:r>
              <a:t>Circular Relationships</a:t>
            </a:r>
          </a:p>
          <a:p>
            <a:pPr lvl="2" marL="0" indent="649223" defTabSz="1731263">
              <a:spcBef>
                <a:spcPts val="1700"/>
              </a:spcBef>
              <a:buClrTx/>
              <a:buSzTx/>
              <a:buNone/>
              <a:defRPr sz="3407"/>
            </a:pPr>
            <a:r>
              <a:t>Referential Integrity</a:t>
            </a:r>
          </a:p>
          <a:p>
            <a:pPr lvl="3" marL="0" indent="973836" defTabSz="1731263">
              <a:spcBef>
                <a:spcPts val="1700"/>
              </a:spcBef>
              <a:buClrTx/>
              <a:buSzTx/>
              <a:buNone/>
              <a:defRPr sz="3407"/>
            </a:pPr>
            <a:r>
              <a:t>Relationships, Referential Integrity, and Client Code</a:t>
            </a:r>
          </a:p>
          <a:p>
            <a:pPr lvl="2" marL="0" indent="649223" defTabSz="1731263">
              <a:spcBef>
                <a:spcPts val="1700"/>
              </a:spcBef>
              <a:buClrTx/>
              <a:buSzTx/>
              <a:buNone/>
              <a:defRPr sz="3407"/>
            </a:pPr>
            <a:r>
              <a:t>Summary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Persistence Best Practices…"/>
          <p:cNvSpPr txBox="1"/>
          <p:nvPr>
            <p:ph type="body" idx="1"/>
          </p:nvPr>
        </p:nvSpPr>
        <p:spPr>
          <a:prstGeom prst="rect">
            <a:avLst/>
          </a:prstGeom>
        </p:spPr>
        <p:txBody>
          <a:bodyPr/>
          <a:lstStyle/>
          <a:p>
            <a:pPr lvl="1" marL="0" indent="219455" defTabSz="1170431">
              <a:spcBef>
                <a:spcPts val="1100"/>
              </a:spcBef>
              <a:buClrTx/>
              <a:buSzTx/>
              <a:buNone/>
              <a:defRPr sz="2304"/>
            </a:pPr>
            <a:r>
              <a:t>Persistence Best Practices</a:t>
            </a:r>
          </a:p>
          <a:p>
            <a:pPr lvl="2" marL="0" indent="438911" defTabSz="1170431">
              <a:spcBef>
                <a:spcPts val="1100"/>
              </a:spcBef>
              <a:buClrTx/>
              <a:buSzTx/>
              <a:buNone/>
              <a:defRPr sz="2304"/>
            </a:pPr>
            <a:r>
              <a:t>When to Use Entity Beans</a:t>
            </a:r>
          </a:p>
          <a:p>
            <a:pPr lvl="3" marL="0" indent="658368" defTabSz="1170431">
              <a:spcBef>
                <a:spcPts val="1100"/>
              </a:spcBef>
              <a:buClrTx/>
              <a:buSzTx/>
              <a:buNone/>
              <a:defRPr sz="2304"/>
            </a:pPr>
            <a:r>
              <a:t>Control 362 Parameter Passing Analogy</a:t>
            </a:r>
          </a:p>
          <a:p>
            <a:pPr lvl="3" marL="0" indent="658368" defTabSz="1170431">
              <a:spcBef>
                <a:spcPts val="1100"/>
              </a:spcBef>
              <a:buClrTx/>
              <a:buSzTx/>
              <a:buNone/>
              <a:defRPr sz="2304"/>
            </a:pPr>
            <a:r>
              <a:t>Procedural Versus Object-Oriented</a:t>
            </a:r>
          </a:p>
          <a:p>
            <a:pPr lvl="3" marL="0" indent="658368" defTabSz="1170431">
              <a:spcBef>
                <a:spcPts val="1100"/>
              </a:spcBef>
              <a:buClrTx/>
              <a:buSzTx/>
              <a:buNone/>
              <a:defRPr sz="2304"/>
            </a:pPr>
            <a:r>
              <a:t>Caching</a:t>
            </a:r>
          </a:p>
          <a:p>
            <a:pPr lvl="3" marL="0" indent="658368" defTabSz="1170431">
              <a:spcBef>
                <a:spcPts val="1100"/>
              </a:spcBef>
              <a:buClrTx/>
              <a:buSzTx/>
              <a:buNone/>
              <a:defRPr sz="2304"/>
            </a:pPr>
            <a:r>
              <a:t>Enforcement of Schema Independence</a:t>
            </a:r>
          </a:p>
          <a:p>
            <a:pPr lvl="3" marL="0" indent="658368" defTabSz="1170431">
              <a:spcBef>
                <a:spcPts val="1100"/>
              </a:spcBef>
              <a:buClrTx/>
              <a:buSzTx/>
              <a:buNone/>
              <a:defRPr sz="2304"/>
            </a:pPr>
            <a:r>
              <a:t>Ease of Use</a:t>
            </a:r>
          </a:p>
          <a:p>
            <a:pPr lvl="3" marL="0" indent="658368" defTabSz="1170431">
              <a:spcBef>
                <a:spcPts val="1100"/>
              </a:spcBef>
              <a:buClrTx/>
              <a:buSzTx/>
              <a:buNone/>
              <a:defRPr sz="2304"/>
            </a:pPr>
            <a:r>
              <a:t>Migration</a:t>
            </a:r>
          </a:p>
          <a:p>
            <a:pPr lvl="3" marL="0" indent="658368" defTabSz="1170431">
              <a:spcBef>
                <a:spcPts val="1100"/>
              </a:spcBef>
              <a:buClrTx/>
              <a:buSzTx/>
              <a:buNone/>
              <a:defRPr sz="2304"/>
            </a:pPr>
            <a:r>
              <a:t>Rapid Application Development</a:t>
            </a:r>
          </a:p>
          <a:p>
            <a:pPr lvl="2" marL="0" indent="438911" defTabSz="1170431">
              <a:spcBef>
                <a:spcPts val="1100"/>
              </a:spcBef>
              <a:buClrTx/>
              <a:buSzTx/>
              <a:buNone/>
              <a:defRPr sz="2304"/>
            </a:pPr>
            <a:r>
              <a:t>Choosing between CMP and BMP</a:t>
            </a:r>
          </a:p>
          <a:p>
            <a:pPr lvl="3" marL="0" indent="658368" defTabSz="1170431">
              <a:spcBef>
                <a:spcPts val="1100"/>
              </a:spcBef>
              <a:buClrTx/>
              <a:buSzTx/>
              <a:buNone/>
              <a:defRPr sz="2304"/>
            </a:pPr>
            <a:r>
              <a:t>Code Reduction and Rapid Application Development</a:t>
            </a:r>
          </a:p>
          <a:p>
            <a:pPr lvl="3" marL="0" indent="658368" defTabSz="1170431">
              <a:spcBef>
                <a:spcPts val="1100"/>
              </a:spcBef>
              <a:buClrTx/>
              <a:buSzTx/>
              <a:buNone/>
              <a:defRPr sz="2304"/>
            </a:pPr>
            <a:r>
              <a:t>Performance</a:t>
            </a:r>
          </a:p>
          <a:p>
            <a:pPr lvl="3" marL="0" indent="658368" defTabSz="1170431">
              <a:spcBef>
                <a:spcPts val="1100"/>
              </a:spcBef>
              <a:buClrTx/>
              <a:buSzTx/>
              <a:buNone/>
              <a:defRPr sz="2304"/>
            </a:pPr>
            <a:r>
              <a:t>Bugs</a:t>
            </a:r>
          </a:p>
          <a:p>
            <a:pPr lvl="3" marL="0" indent="658368" defTabSz="1170431">
              <a:spcBef>
                <a:spcPts val="1100"/>
              </a:spcBef>
              <a:buClrTx/>
              <a:buSzTx/>
              <a:buNone/>
              <a:defRPr sz="2304"/>
            </a:pPr>
            <a:r>
              <a:t>Control</a:t>
            </a:r>
          </a:p>
          <a:p>
            <a:pPr lvl="3" marL="0" indent="658368" defTabSz="1170431">
              <a:spcBef>
                <a:spcPts val="1100"/>
              </a:spcBef>
              <a:buClrTx/>
              <a:buSzTx/>
              <a:buNone/>
              <a:defRPr sz="2304"/>
            </a:pPr>
            <a:r>
              <a:t>Application Server and Database Independence</a:t>
            </a:r>
          </a:p>
          <a:p>
            <a:pPr lvl="3" marL="0" indent="658368" defTabSz="1170431">
              <a:spcBef>
                <a:spcPts val="1100"/>
              </a:spcBef>
              <a:buClrTx/>
              <a:buSzTx/>
              <a:buNone/>
              <a:defRPr sz="2304"/>
            </a:pPr>
            <a:r>
              <a:t>Relationships</a:t>
            </a:r>
          </a:p>
          <a:p>
            <a:pPr lvl="3" marL="0" indent="658368" defTabSz="1170431">
              <a:spcBef>
                <a:spcPts val="1100"/>
              </a:spcBef>
              <a:buClrTx/>
              <a:buSzTx/>
              <a:buNone/>
              <a:defRPr sz="2304"/>
            </a:pPr>
            <a:r>
              <a:t>Learning Curve and Cost</a:t>
            </a:r>
          </a:p>
          <a:p>
            <a:pPr lvl="2" marL="0" indent="438911" defTabSz="1170431">
              <a:spcBef>
                <a:spcPts val="1100"/>
              </a:spcBef>
              <a:buClrTx/>
              <a:buSzTx/>
              <a:buNone/>
              <a:defRPr sz="2304"/>
            </a:pPr>
            <a:r>
              <a:t>Choosing the Right Granularity for Entity Beans</a:t>
            </a:r>
          </a:p>
          <a:p>
            <a:pPr lvl="2" marL="0" indent="438911" defTabSz="1170431">
              <a:spcBef>
                <a:spcPts val="1100"/>
              </a:spcBef>
              <a:buClrTx/>
              <a:buSzTx/>
              <a:buNone/>
              <a:defRPr sz="2304"/>
            </a:pPr>
            <a:r>
              <a:t>Persistence Tips and Tricks</a:t>
            </a:r>
          </a:p>
          <a:p>
            <a:pPr lvl="3" marL="0" indent="658368" defTabSz="1170431">
              <a:spcBef>
                <a:spcPts val="1100"/>
              </a:spcBef>
              <a:buClrTx/>
              <a:buSzTx/>
              <a:buNone/>
              <a:defRPr sz="2304"/>
            </a:pPr>
            <a:r>
              <a:t>Beware the Object-Relational Impedance Mismatch</a:t>
            </a:r>
          </a:p>
          <a:p>
            <a:pPr lvl="3" marL="0" indent="658368" defTabSz="1170431">
              <a:spcBef>
                <a:spcPts val="1100"/>
              </a:spcBef>
              <a:buClrTx/>
              <a:buSzTx/>
              <a:buNone/>
              <a:defRPr sz="2304"/>
            </a:pPr>
            <a:r>
              <a:t>Hard-Coded Versus Soft-Coded SQL</a:t>
            </a:r>
          </a:p>
          <a:p>
            <a:pPr lvl="3" marL="0" indent="658368" defTabSz="1170431">
              <a:spcBef>
                <a:spcPts val="1100"/>
              </a:spcBef>
              <a:buClrTx/>
              <a:buSzTx/>
              <a:buNone/>
              <a:defRPr sz="2304"/>
            </a:pPr>
            <a:r>
              <a:t>When to Use Stored Procedures</a:t>
            </a:r>
          </a:p>
          <a:p>
            <a:pPr lvl="3" marL="0" indent="658368" defTabSz="1170431">
              <a:spcBef>
                <a:spcPts val="1100"/>
              </a:spcBef>
              <a:buClrTx/>
              <a:buSzTx/>
              <a:buNone/>
              <a:defRPr sz="2304"/>
            </a:pPr>
            <a:r>
              <a:t>Normalizing and Denormalizing</a:t>
            </a:r>
          </a:p>
          <a:p>
            <a:pPr lvl="3" marL="0" indent="658368" defTabSz="1170431">
              <a:spcBef>
                <a:spcPts val="1100"/>
              </a:spcBef>
              <a:buClrTx/>
              <a:buSzTx/>
              <a:buNone/>
              <a:defRPr sz="2304"/>
            </a:pPr>
            <a:r>
              <a:t>Use Your EJB Object Model to Drive Your Data Model</a:t>
            </a:r>
          </a:p>
          <a:p>
            <a:pPr lvl="3" marL="0" indent="658368" defTabSz="1170431">
              <a:spcBef>
                <a:spcPts val="1100"/>
              </a:spcBef>
              <a:buClrTx/>
              <a:buSzTx/>
              <a:buNone/>
              <a:defRPr sz="2304"/>
            </a:pPr>
            <a:r>
              <a:t>Follow a Good Data Design Process</a:t>
            </a:r>
          </a:p>
          <a:p>
            <a:pPr lvl="3" marL="0" indent="658368" defTabSz="1170431">
              <a:spcBef>
                <a:spcPts val="1100"/>
              </a:spcBef>
              <a:buClrTx/>
              <a:buSzTx/>
              <a:buNone/>
              <a:defRPr sz="2304"/>
            </a:pPr>
            <a:r>
              <a:t>Use Surrogate Keys</a:t>
            </a:r>
          </a:p>
          <a:p>
            <a:pPr lvl="3" marL="0" indent="658368" defTabSz="1170431">
              <a:spcBef>
                <a:spcPts val="1100"/>
              </a:spcBef>
              <a:buClrTx/>
              <a:buSzTx/>
              <a:buNone/>
              <a:defRPr sz="2304"/>
            </a:pPr>
            <a:r>
              <a:t>Understand the Impacts of Database Updates</a:t>
            </a:r>
          </a:p>
          <a:p>
            <a:pPr lvl="3" marL="0" indent="658368" defTabSz="1170431">
              <a:spcBef>
                <a:spcPts val="1100"/>
              </a:spcBef>
              <a:buClrTx/>
              <a:buSzTx/>
              <a:buNone/>
              <a:defRPr sz="2304"/>
            </a:pPr>
            <a:r>
              <a:t>Versioning EJB Components</a:t>
            </a:r>
          </a:p>
          <a:p>
            <a:pPr lvl="3" marL="0" indent="658368" defTabSz="1170431">
              <a:spcBef>
                <a:spcPts val="1100"/>
              </a:spcBef>
              <a:buClrTx/>
              <a:buSzTx/>
              <a:buNone/>
              <a:defRPr sz="2304"/>
            </a:pPr>
            <a:r>
              <a:t>Living with a Legacy Database Design</a:t>
            </a:r>
          </a:p>
          <a:p>
            <a:pPr lvl="3" marL="0" indent="658368" defTabSz="1170431">
              <a:spcBef>
                <a:spcPts val="1100"/>
              </a:spcBef>
              <a:buClrTx/>
              <a:buSzTx/>
              <a:buNone/>
              <a:defRPr sz="2304"/>
            </a:pPr>
            <a:r>
              <a:t>Handling Large Result Sets</a:t>
            </a:r>
          </a:p>
          <a:p>
            <a:pPr lvl="2" marL="0" indent="438911" defTabSz="1170431">
              <a:spcBef>
                <a:spcPts val="1100"/>
              </a:spcBef>
              <a:buClrTx/>
              <a:buSzTx/>
              <a:buNone/>
              <a:defRPr sz="2304"/>
            </a:pPr>
            <a:r>
              <a:t>Summary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EJB Best Practices and Performance Optimizations…"/>
          <p:cNvSpPr txBox="1"/>
          <p:nvPr>
            <p:ph type="body" idx="1"/>
          </p:nvPr>
        </p:nvSpPr>
        <p:spPr>
          <a:prstGeom prst="rect">
            <a:avLst/>
          </a:prstGeom>
        </p:spPr>
        <p:txBody>
          <a:bodyPr/>
          <a:lstStyle/>
          <a:p>
            <a:pPr lvl="1" marL="0" indent="370331" defTabSz="1975104">
              <a:spcBef>
                <a:spcPts val="1900"/>
              </a:spcBef>
              <a:buClrTx/>
              <a:buSzTx/>
              <a:buNone/>
              <a:defRPr sz="3888"/>
            </a:pPr>
            <a:r>
              <a:t>EJB Best Practices and Performance Optimizations</a:t>
            </a:r>
          </a:p>
          <a:p>
            <a:pPr lvl="2" marL="0" indent="740663" defTabSz="1975104">
              <a:spcBef>
                <a:spcPts val="1900"/>
              </a:spcBef>
              <a:buClrTx/>
              <a:buSzTx/>
              <a:buNone/>
              <a:defRPr sz="3888"/>
            </a:pPr>
            <a:r>
              <a:t>When to Use Stateful versus Stateless</a:t>
            </a:r>
          </a:p>
          <a:p>
            <a:pPr lvl="2" marL="0" indent="740663" defTabSz="1975104">
              <a:spcBef>
                <a:spcPts val="1900"/>
              </a:spcBef>
              <a:buClrTx/>
              <a:buSzTx/>
              <a:buNone/>
              <a:defRPr sz="3888"/>
            </a:pPr>
            <a:r>
              <a:t>When to Use Messaging versus RMI-IIOP</a:t>
            </a:r>
          </a:p>
          <a:p>
            <a:pPr lvl="2" marL="0" indent="740663" defTabSz="1975104">
              <a:spcBef>
                <a:spcPts val="1900"/>
              </a:spcBef>
              <a:buClrTx/>
              <a:buSzTx/>
              <a:buNone/>
              <a:defRPr sz="3888"/>
            </a:pPr>
            <a:r>
              <a:t>How to Guarantee a Response Time with Capacity Planning</a:t>
            </a:r>
          </a:p>
          <a:p>
            <a:pPr lvl="2" marL="0" indent="740663" defTabSz="1975104">
              <a:spcBef>
                <a:spcPts val="1900"/>
              </a:spcBef>
              <a:buClrTx/>
              <a:buSzTx/>
              <a:buNone/>
              <a:defRPr sz="3888"/>
            </a:pPr>
            <a:r>
              <a:t>How to Achieve Singletons with EJB</a:t>
            </a:r>
          </a:p>
          <a:p>
            <a:pPr lvl="2" marL="0" indent="740663" defTabSz="1975104">
              <a:spcBef>
                <a:spcPts val="1900"/>
              </a:spcBef>
              <a:buClrTx/>
              <a:buSzTx/>
              <a:buNone/>
              <a:defRPr sz="3888"/>
            </a:pPr>
            <a:r>
              <a:t>Wrap Entity Beans with Session Beans</a:t>
            </a:r>
          </a:p>
          <a:p>
            <a:pPr lvl="2" marL="0" indent="740663" defTabSz="1975104">
              <a:spcBef>
                <a:spcPts val="1900"/>
              </a:spcBef>
              <a:buClrTx/>
              <a:buSzTx/>
              <a:buNone/>
              <a:defRPr sz="3888"/>
            </a:pPr>
            <a:r>
              <a:t>Performance-Tuning Entity Beans</a:t>
            </a:r>
          </a:p>
          <a:p>
            <a:pPr lvl="2" marL="0" indent="740663" defTabSz="1975104">
              <a:spcBef>
                <a:spcPts val="1900"/>
              </a:spcBef>
              <a:buClrTx/>
              <a:buSzTx/>
              <a:buNone/>
              <a:defRPr sz="3888"/>
            </a:pPr>
            <a:r>
              <a:t>Choosing between Local Interfaces and Remote Interfaces</a:t>
            </a:r>
          </a:p>
          <a:p>
            <a:pPr lvl="2" marL="0" indent="740663" defTabSz="1975104">
              <a:spcBef>
                <a:spcPts val="1900"/>
              </a:spcBef>
              <a:buClrTx/>
              <a:buSzTx/>
              <a:buNone/>
              <a:defRPr sz="3888"/>
            </a:pPr>
            <a:r>
              <a:t>How to Debug EJB Issues</a:t>
            </a:r>
          </a:p>
          <a:p>
            <a:pPr lvl="2" marL="0" indent="740663" defTabSz="1975104">
              <a:spcBef>
                <a:spcPts val="1900"/>
              </a:spcBef>
              <a:buClrTx/>
              <a:buSzTx/>
              <a:buNone/>
              <a:defRPr sz="3888"/>
            </a:pPr>
            <a:r>
              <a:t>Partitioning Your Resources</a:t>
            </a:r>
          </a:p>
          <a:p>
            <a:pPr lvl="2" marL="0" indent="740663" defTabSz="1975104">
              <a:spcBef>
                <a:spcPts val="1900"/>
              </a:spcBef>
              <a:buClrTx/>
              <a:buSzTx/>
              <a:buNone/>
              <a:defRPr sz="3888"/>
            </a:pPr>
            <a:r>
              <a:t>Assembling Components</a:t>
            </a:r>
          </a:p>
          <a:p>
            <a:pPr lvl="2" marL="0" indent="740663" defTabSz="1975104">
              <a:spcBef>
                <a:spcPts val="1900"/>
              </a:spcBef>
              <a:buClrTx/>
              <a:buSzTx/>
              <a:buNone/>
              <a:defRPr sz="3888"/>
            </a:pPr>
            <a:r>
              <a:t>Developing Components to Be Reusable</a:t>
            </a:r>
          </a:p>
          <a:p>
            <a:pPr lvl="2" marL="0" indent="740663" defTabSz="1975104">
              <a:spcBef>
                <a:spcPts val="1900"/>
              </a:spcBef>
              <a:buClrTx/>
              <a:buSzTx/>
              <a:buNone/>
              <a:defRPr sz="3888"/>
            </a:pPr>
            <a:r>
              <a:t>When to Use XML in an EJB System</a:t>
            </a:r>
          </a:p>
          <a:p>
            <a:pPr lvl="2" marL="0" indent="740663" defTabSz="1975104">
              <a:spcBef>
                <a:spcPts val="1900"/>
              </a:spcBef>
              <a:buClrTx/>
              <a:buSzTx/>
              <a:buNone/>
              <a:defRPr sz="3888"/>
            </a:pPr>
            <a:r>
              <a:t>Legacy Integration with EJB</a:t>
            </a:r>
          </a:p>
          <a:p>
            <a:pPr lvl="2" marL="0" indent="740663" defTabSz="1975104">
              <a:spcBef>
                <a:spcPts val="1900"/>
              </a:spcBef>
              <a:buClrTx/>
              <a:buSzTx/>
              <a:buNone/>
              <a:defRPr sz="3888"/>
            </a:pPr>
            <a:r>
              <a:t>Summary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Clustering…"/>
          <p:cNvSpPr txBox="1"/>
          <p:nvPr>
            <p:ph type="body" idx="1"/>
          </p:nvPr>
        </p:nvSpPr>
        <p:spPr>
          <a:prstGeom prst="rect">
            <a:avLst/>
          </a:prstGeom>
        </p:spPr>
        <p:txBody>
          <a:bodyPr/>
          <a:lstStyle/>
          <a:p>
            <a:pPr lvl="1" marL="0" indent="420623" defTabSz="2243327">
              <a:spcBef>
                <a:spcPts val="2200"/>
              </a:spcBef>
              <a:buClrTx/>
              <a:buSzTx/>
              <a:buNone/>
              <a:defRPr sz="4416"/>
            </a:pPr>
            <a:r>
              <a:t>Clustering</a:t>
            </a:r>
          </a:p>
          <a:p>
            <a:pPr lvl="2" marL="0" indent="841247" defTabSz="2243327">
              <a:spcBef>
                <a:spcPts val="2200"/>
              </a:spcBef>
              <a:buClrTx/>
              <a:buSzTx/>
              <a:buNone/>
              <a:defRPr sz="4416"/>
            </a:pPr>
            <a:r>
              <a:t>Overview of Large-Scale Systems</a:t>
            </a:r>
          </a:p>
          <a:p>
            <a:pPr lvl="3" marL="0" indent="1261872" defTabSz="2243327">
              <a:spcBef>
                <a:spcPts val="2200"/>
              </a:spcBef>
              <a:buClrTx/>
              <a:buSzTx/>
              <a:buNone/>
              <a:defRPr sz="4416"/>
            </a:pPr>
            <a:r>
              <a:t>What Is a Large-Scale System?</a:t>
            </a:r>
          </a:p>
          <a:p>
            <a:pPr lvl="3" marL="0" indent="1261872" defTabSz="2243327">
              <a:spcBef>
                <a:spcPts val="2200"/>
              </a:spcBef>
              <a:buClrTx/>
              <a:buSzTx/>
              <a:buNone/>
              <a:defRPr sz="4416"/>
            </a:pPr>
            <a:r>
              <a:t>Basic Terminology</a:t>
            </a:r>
          </a:p>
          <a:p>
            <a:pPr lvl="3" marL="0" indent="1261872" defTabSz="2243327">
              <a:spcBef>
                <a:spcPts val="2200"/>
              </a:spcBef>
              <a:buClrTx/>
              <a:buSzTx/>
              <a:buNone/>
              <a:defRPr sz="4416"/>
            </a:pPr>
            <a:r>
              <a:t>Partitioning Your Clusters</a:t>
            </a:r>
          </a:p>
          <a:p>
            <a:pPr lvl="2" marL="0" indent="841247" defTabSz="2243327">
              <a:spcBef>
                <a:spcPts val="2200"/>
              </a:spcBef>
              <a:buClrTx/>
              <a:buSzTx/>
              <a:buNone/>
              <a:defRPr sz="4416"/>
            </a:pPr>
            <a:r>
              <a:t>Instrumenting Clustered EJBs</a:t>
            </a:r>
          </a:p>
          <a:p>
            <a:pPr lvl="3" marL="0" indent="1261872" defTabSz="2243327">
              <a:spcBef>
                <a:spcPts val="2200"/>
              </a:spcBef>
              <a:buClrTx/>
              <a:buSzTx/>
              <a:buNone/>
              <a:defRPr sz="4416"/>
            </a:pPr>
            <a:r>
              <a:t>How EJBs Can Be Clustered</a:t>
            </a:r>
          </a:p>
          <a:p>
            <a:pPr lvl="3" marL="0" indent="1261872" defTabSz="2243327">
              <a:spcBef>
                <a:spcPts val="2200"/>
              </a:spcBef>
              <a:buClrTx/>
              <a:buSzTx/>
              <a:buNone/>
              <a:defRPr sz="4416"/>
            </a:pPr>
            <a:r>
              <a:t>The Concept of Idempotence</a:t>
            </a:r>
          </a:p>
          <a:p>
            <a:pPr lvl="3" marL="0" indent="1261872" defTabSz="2243327">
              <a:spcBef>
                <a:spcPts val="2200"/>
              </a:spcBef>
              <a:buClrTx/>
              <a:buSzTx/>
              <a:buNone/>
              <a:defRPr sz="4416"/>
            </a:pPr>
            <a:r>
              <a:t>Stateless Session Bean Clustering</a:t>
            </a:r>
          </a:p>
          <a:p>
            <a:pPr lvl="3" marL="0" indent="1261872" defTabSz="2243327">
              <a:spcBef>
                <a:spcPts val="2200"/>
              </a:spcBef>
              <a:buClrTx/>
              <a:buSzTx/>
              <a:buNone/>
              <a:defRPr sz="4416"/>
            </a:pPr>
            <a:r>
              <a:t>Stateful Session Bean Clustering</a:t>
            </a:r>
          </a:p>
          <a:p>
            <a:pPr lvl="3" marL="0" indent="1261872" defTabSz="2243327">
              <a:spcBef>
                <a:spcPts val="2200"/>
              </a:spcBef>
              <a:buClrTx/>
              <a:buSzTx/>
              <a:buNone/>
              <a:defRPr sz="4416"/>
            </a:pPr>
            <a:r>
              <a:t>Entity Bean Clustering</a:t>
            </a:r>
          </a:p>
          <a:p>
            <a:pPr lvl="3" marL="0" indent="1261872" defTabSz="2243327">
              <a:spcBef>
                <a:spcPts val="2200"/>
              </a:spcBef>
              <a:buClrTx/>
              <a:buSzTx/>
              <a:buNone/>
              <a:defRPr sz="4416"/>
            </a:pPr>
            <a:r>
              <a:t>Message-Driven Bean Clustering</a:t>
            </a:r>
          </a:p>
          <a:p>
            <a:pPr lvl="2" marL="0" indent="841247" defTabSz="2243327">
              <a:spcBef>
                <a:spcPts val="2200"/>
              </a:spcBef>
              <a:buClrTx/>
              <a:buSzTx/>
              <a:buNone/>
              <a:defRPr sz="4416"/>
            </a:pPr>
            <a:r>
              <a:t>Other EJB Clustering Issues</a:t>
            </a:r>
          </a:p>
          <a:p>
            <a:pPr lvl="3" marL="0" indent="1261872" defTabSz="2243327">
              <a:spcBef>
                <a:spcPts val="2200"/>
              </a:spcBef>
              <a:buClrTx/>
              <a:buSzTx/>
              <a:buNone/>
              <a:defRPr sz="4416"/>
            </a:pPr>
            <a:r>
              <a:t>First Contact</a:t>
            </a:r>
          </a:p>
          <a:p>
            <a:pPr lvl="3" marL="0" indent="1261872" defTabSz="2243327">
              <a:spcBef>
                <a:spcPts val="2200"/>
              </a:spcBef>
              <a:buClrTx/>
              <a:buSzTx/>
              <a:buNone/>
              <a:defRPr sz="4416"/>
            </a:pPr>
            <a:r>
              <a:t>Initial Access Logic</a:t>
            </a:r>
          </a:p>
          <a:p>
            <a:pPr lvl="2" marL="0" indent="841247" defTabSz="2243327">
              <a:spcBef>
                <a:spcPts val="2200"/>
              </a:spcBef>
              <a:buClrTx/>
              <a:buSzTx/>
              <a:buNone/>
              <a:defRPr sz="4416"/>
            </a:pPr>
            <a:r>
              <a:t>Summary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tarting Your EJB Project on the Right Foot…"/>
          <p:cNvSpPr txBox="1"/>
          <p:nvPr>
            <p:ph type="body" idx="1"/>
          </p:nvPr>
        </p:nvSpPr>
        <p:spPr>
          <a:prstGeom prst="rect">
            <a:avLst/>
          </a:prstGeom>
        </p:spPr>
        <p:txBody>
          <a:bodyPr/>
          <a:lstStyle/>
          <a:p>
            <a:pPr lvl="1" marL="0" indent="416052" defTabSz="2218944">
              <a:spcBef>
                <a:spcPts val="2100"/>
              </a:spcBef>
              <a:buClrTx/>
              <a:buSzTx/>
              <a:buNone/>
              <a:defRPr sz="4368"/>
            </a:pPr>
            <a:r>
              <a:t>Starting Your EJB Project on the Right Foot</a:t>
            </a:r>
          </a:p>
          <a:p>
            <a:pPr lvl="2" marL="0" indent="832104" defTabSz="2218944">
              <a:spcBef>
                <a:spcPts val="2100"/>
              </a:spcBef>
              <a:buClrTx/>
              <a:buSzTx/>
              <a:buNone/>
              <a:defRPr sz="4368"/>
            </a:pPr>
            <a:r>
              <a:t>Get the Business Requirements Down</a:t>
            </a:r>
          </a:p>
          <a:p>
            <a:pPr lvl="2" marL="0" indent="832104" defTabSz="2218944">
              <a:spcBef>
                <a:spcPts val="2100"/>
              </a:spcBef>
              <a:buClrTx/>
              <a:buSzTx/>
              <a:buNone/>
              <a:defRPr sz="4368"/>
            </a:pPr>
            <a:r>
              <a:t>Decide Whether J2EE is Appropriate</a:t>
            </a:r>
          </a:p>
          <a:p>
            <a:pPr lvl="2" marL="0" indent="832104" defTabSz="2218944">
              <a:spcBef>
                <a:spcPts val="2100"/>
              </a:spcBef>
              <a:buClrTx/>
              <a:buSzTx/>
              <a:buNone/>
              <a:defRPr sz="4368"/>
            </a:pPr>
            <a:r>
              <a:t>Decide Whether EJB Is Appropriate</a:t>
            </a:r>
          </a:p>
          <a:p>
            <a:pPr lvl="2" marL="0" indent="832104" defTabSz="2218944">
              <a:spcBef>
                <a:spcPts val="2100"/>
              </a:spcBef>
              <a:buClrTx/>
              <a:buSzTx/>
              <a:buNone/>
              <a:defRPr sz="4368"/>
            </a:pPr>
            <a:r>
              <a:t>Staff Your Project</a:t>
            </a:r>
          </a:p>
          <a:p>
            <a:pPr lvl="2" marL="0" indent="832104" defTabSz="2218944">
              <a:spcBef>
                <a:spcPts val="2100"/>
              </a:spcBef>
              <a:buClrTx/>
              <a:buSzTx/>
              <a:buNone/>
              <a:defRPr sz="4368"/>
            </a:pPr>
            <a:r>
              <a:t>Design Your Complete Object Model</a:t>
            </a:r>
          </a:p>
          <a:p>
            <a:pPr lvl="2" marL="0" indent="832104" defTabSz="2218944">
              <a:spcBef>
                <a:spcPts val="2100"/>
              </a:spcBef>
              <a:buClrTx/>
              <a:buSzTx/>
              <a:buNone/>
              <a:defRPr sz="4368"/>
            </a:pPr>
            <a:r>
              <a:t>Implement a Single Vertical Slice</a:t>
            </a:r>
          </a:p>
          <a:p>
            <a:pPr lvl="2" marL="0" indent="832104" defTabSz="2218944">
              <a:spcBef>
                <a:spcPts val="2100"/>
              </a:spcBef>
              <a:buClrTx/>
              <a:buSzTx/>
              <a:buNone/>
              <a:defRPr sz="4368"/>
            </a:pPr>
            <a:r>
              <a:t>Choose an Application Server</a:t>
            </a:r>
          </a:p>
          <a:p>
            <a:pPr lvl="2" marL="0" indent="832104" defTabSz="2218944">
              <a:spcBef>
                <a:spcPts val="2100"/>
              </a:spcBef>
              <a:buClrTx/>
              <a:buSzTx/>
              <a:buNone/>
              <a:defRPr sz="4368"/>
            </a:pPr>
            <a:r>
              <a:t>Divide Your Team</a:t>
            </a:r>
          </a:p>
          <a:p>
            <a:pPr lvl="2" marL="0" indent="832104" defTabSz="2218944">
              <a:spcBef>
                <a:spcPts val="2100"/>
              </a:spcBef>
              <a:buClrTx/>
              <a:buSzTx/>
              <a:buNone/>
              <a:defRPr sz="4368"/>
            </a:pPr>
            <a:r>
              <a:t>Invest in Tools</a:t>
            </a:r>
          </a:p>
          <a:p>
            <a:pPr lvl="2" marL="0" indent="832104" defTabSz="2218944">
              <a:spcBef>
                <a:spcPts val="2100"/>
              </a:spcBef>
              <a:buClrTx/>
              <a:buSzTx/>
              <a:buNone/>
              <a:defRPr sz="4368"/>
            </a:pPr>
            <a:r>
              <a:t>Invest in a Standard Build Process</a:t>
            </a:r>
          </a:p>
          <a:p>
            <a:pPr lvl="2" marL="0" indent="832104" defTabSz="2218944">
              <a:spcBef>
                <a:spcPts val="2100"/>
              </a:spcBef>
              <a:buClrTx/>
              <a:buSzTx/>
              <a:buNone/>
              <a:defRPr sz="4368"/>
            </a:pPr>
            <a:r>
              <a:t>Next Steps</a:t>
            </a:r>
          </a:p>
          <a:p>
            <a:pPr lvl="2" marL="0" indent="832104" defTabSz="2218944">
              <a:spcBef>
                <a:spcPts val="2100"/>
              </a:spcBef>
              <a:buClrTx/>
              <a:buSzTx/>
              <a:buNone/>
              <a:defRPr sz="4368"/>
            </a:pPr>
            <a:r>
              <a:t>Summary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Choosing an EJB Server…"/>
          <p:cNvSpPr txBox="1"/>
          <p:nvPr>
            <p:ph type="body" idx="1"/>
          </p:nvPr>
        </p:nvSpPr>
        <p:spPr>
          <a:prstGeom prst="rect">
            <a:avLst/>
          </a:prstGeom>
        </p:spPr>
        <p:txBody>
          <a:bodyPr/>
          <a:lstStyle/>
          <a:p>
            <a:pPr lvl="1" marL="0" indent="192023" defTabSz="1024127">
              <a:spcBef>
                <a:spcPts val="1000"/>
              </a:spcBef>
              <a:buClrTx/>
              <a:buSzTx/>
              <a:buNone/>
              <a:defRPr sz="2016"/>
            </a:pPr>
            <a:r>
              <a:t>Choosing an EJB Server</a:t>
            </a:r>
          </a:p>
          <a:p>
            <a:pPr lvl="2" marL="0" indent="384047" defTabSz="1024127">
              <a:spcBef>
                <a:spcPts val="1000"/>
              </a:spcBef>
              <a:buClrTx/>
              <a:buSzTx/>
              <a:buNone/>
              <a:defRPr sz="2016"/>
            </a:pPr>
            <a:r>
              <a:t>J2EE 1.3 Brand</a:t>
            </a:r>
          </a:p>
          <a:p>
            <a:pPr lvl="2" marL="0" indent="384047" defTabSz="1024127">
              <a:spcBef>
                <a:spcPts val="1000"/>
              </a:spcBef>
              <a:buClrTx/>
              <a:buSzTx/>
              <a:buNone/>
              <a:defRPr sz="2016"/>
            </a:pPr>
            <a:r>
              <a:t>Pluggable JRE</a:t>
            </a:r>
          </a:p>
          <a:p>
            <a:pPr lvl="2" marL="0" indent="384047" defTabSz="1024127">
              <a:spcBef>
                <a:spcPts val="1000"/>
              </a:spcBef>
              <a:buClrTx/>
              <a:buSzTx/>
              <a:buNone/>
              <a:defRPr sz="2016"/>
            </a:pPr>
            <a:r>
              <a:t>Conversion Tools</a:t>
            </a:r>
          </a:p>
          <a:p>
            <a:pPr lvl="2" marL="0" indent="384047" defTabSz="1024127">
              <a:spcBef>
                <a:spcPts val="1000"/>
              </a:spcBef>
              <a:buClrTx/>
              <a:buSzTx/>
              <a:buNone/>
              <a:defRPr sz="2016"/>
            </a:pPr>
            <a:r>
              <a:t>Complex Mappings</a:t>
            </a:r>
          </a:p>
          <a:p>
            <a:pPr lvl="2" marL="0" indent="384047" defTabSz="1024127">
              <a:spcBef>
                <a:spcPts val="1000"/>
              </a:spcBef>
              <a:buClrTx/>
              <a:buSzTx/>
              <a:buNone/>
              <a:defRPr sz="2016"/>
            </a:pPr>
            <a:r>
              <a:t>Third-Party JDBC Driver Support</a:t>
            </a:r>
          </a:p>
          <a:p>
            <a:pPr lvl="2" marL="0" indent="384047" defTabSz="1024127">
              <a:spcBef>
                <a:spcPts val="1000"/>
              </a:spcBef>
              <a:buClrTx/>
              <a:buSzTx/>
              <a:buNone/>
              <a:defRPr sz="2016"/>
            </a:pPr>
            <a:r>
              <a:t>Lazy-Loading</a:t>
            </a:r>
          </a:p>
          <a:p>
            <a:pPr lvl="2" marL="0" indent="384047" defTabSz="1024127">
              <a:spcBef>
                <a:spcPts val="1000"/>
              </a:spcBef>
              <a:buClrTx/>
              <a:buSzTx/>
              <a:buNone/>
              <a:defRPr sz="2016"/>
            </a:pPr>
            <a:r>
              <a:t>Deferred Database Writes</a:t>
            </a:r>
          </a:p>
          <a:p>
            <a:pPr lvl="2" marL="0" indent="384047" defTabSz="1024127">
              <a:spcBef>
                <a:spcPts val="1000"/>
              </a:spcBef>
              <a:buClrTx/>
              <a:buSzTx/>
              <a:buNone/>
              <a:defRPr sz="2016"/>
            </a:pPr>
            <a:r>
              <a:t>Pluggable Persistence Providers</a:t>
            </a:r>
          </a:p>
          <a:p>
            <a:pPr lvl="2" marL="0" indent="384047" defTabSz="1024127">
              <a:spcBef>
                <a:spcPts val="1000"/>
              </a:spcBef>
              <a:buClrTx/>
              <a:buSzTx/>
              <a:buNone/>
              <a:defRPr sz="2016"/>
            </a:pPr>
            <a:r>
              <a:t>In-Memory Data Cache</a:t>
            </a:r>
          </a:p>
          <a:p>
            <a:pPr lvl="2" marL="0" indent="384047" defTabSz="1024127">
              <a:spcBef>
                <a:spcPts val="1000"/>
              </a:spcBef>
              <a:buClrTx/>
              <a:buSzTx/>
              <a:buNone/>
              <a:defRPr sz="2016"/>
            </a:pPr>
            <a:r>
              <a:t>Integrated Tier Support</a:t>
            </a:r>
          </a:p>
          <a:p>
            <a:pPr lvl="2" marL="0" indent="384047" defTabSz="1024127">
              <a:spcBef>
                <a:spcPts val="1000"/>
              </a:spcBef>
              <a:buClrTx/>
              <a:buSzTx/>
              <a:buNone/>
              <a:defRPr sz="2016"/>
            </a:pPr>
            <a:r>
              <a:t>Scalability</a:t>
            </a:r>
          </a:p>
          <a:p>
            <a:pPr lvl="2" marL="0" indent="384047" defTabSz="1024127">
              <a:spcBef>
                <a:spcPts val="1000"/>
              </a:spcBef>
              <a:buClrTx/>
              <a:buSzTx/>
              <a:buNone/>
              <a:defRPr sz="2016"/>
            </a:pPr>
            <a:r>
              <a:t>High Availability</a:t>
            </a:r>
          </a:p>
          <a:p>
            <a:pPr lvl="2" marL="0" indent="384047" defTabSz="1024127">
              <a:spcBef>
                <a:spcPts val="1000"/>
              </a:spcBef>
              <a:buClrTx/>
              <a:buSzTx/>
              <a:buNone/>
              <a:defRPr sz="2016"/>
            </a:pPr>
            <a:r>
              <a:t>Security</a:t>
            </a:r>
          </a:p>
          <a:p>
            <a:pPr lvl="2" marL="0" indent="384047" defTabSz="1024127">
              <a:spcBef>
                <a:spcPts val="1000"/>
              </a:spcBef>
              <a:buClrTx/>
              <a:buSzTx/>
              <a:buNone/>
              <a:defRPr sz="2016"/>
            </a:pPr>
            <a:r>
              <a:t>IDE Integration</a:t>
            </a:r>
          </a:p>
          <a:p>
            <a:pPr lvl="2" marL="0" indent="384047" defTabSz="1024127">
              <a:spcBef>
                <a:spcPts val="1000"/>
              </a:spcBef>
              <a:buClrTx/>
              <a:buSzTx/>
              <a:buNone/>
              <a:defRPr sz="2016"/>
            </a:pPr>
            <a:r>
              <a:t>UML Editor Integration</a:t>
            </a:r>
          </a:p>
          <a:p>
            <a:pPr lvl="2" marL="0" indent="384047" defTabSz="1024127">
              <a:spcBef>
                <a:spcPts val="1000"/>
              </a:spcBef>
              <a:buClrTx/>
              <a:buSzTx/>
              <a:buNone/>
              <a:defRPr sz="2016"/>
            </a:pPr>
            <a:r>
              <a:t>Intelligent Load Balancing</a:t>
            </a:r>
          </a:p>
          <a:p>
            <a:pPr lvl="2" marL="0" indent="384047" defTabSz="1024127">
              <a:spcBef>
                <a:spcPts val="1000"/>
              </a:spcBef>
              <a:buClrTx/>
              <a:buSzTx/>
              <a:buNone/>
              <a:defRPr sz="2016"/>
            </a:pPr>
            <a:r>
              <a:t>Stateless Transparent Fail-over</a:t>
            </a:r>
          </a:p>
          <a:p>
            <a:pPr lvl="2" marL="0" indent="384047" defTabSz="1024127">
              <a:spcBef>
                <a:spcPts val="1000"/>
              </a:spcBef>
              <a:buClrTx/>
              <a:buSzTx/>
              <a:buNone/>
              <a:defRPr sz="2016"/>
            </a:pPr>
            <a:r>
              <a:t>Clustering</a:t>
            </a:r>
          </a:p>
          <a:p>
            <a:pPr lvl="2" marL="0" indent="384047" defTabSz="1024127">
              <a:spcBef>
                <a:spcPts val="1000"/>
              </a:spcBef>
              <a:buClrTx/>
              <a:buSzTx/>
              <a:buNone/>
              <a:defRPr sz="2016"/>
            </a:pPr>
            <a:r>
              <a:t>Java Management Extension (JMX)</a:t>
            </a:r>
          </a:p>
          <a:p>
            <a:pPr lvl="2" marL="0" indent="384047" defTabSz="1024127">
              <a:spcBef>
                <a:spcPts val="1000"/>
              </a:spcBef>
              <a:buClrTx/>
              <a:buSzTx/>
              <a:buNone/>
              <a:defRPr sz="2016"/>
            </a:pPr>
            <a:r>
              <a:t>Administrative Support</a:t>
            </a:r>
          </a:p>
          <a:p>
            <a:pPr lvl="2" marL="0" indent="384047" defTabSz="1024127">
              <a:spcBef>
                <a:spcPts val="1000"/>
              </a:spcBef>
              <a:buClrTx/>
              <a:buSzTx/>
              <a:buNone/>
              <a:defRPr sz="2016"/>
            </a:pPr>
            <a:r>
              <a:t>Hot Deployment</a:t>
            </a:r>
          </a:p>
          <a:p>
            <a:pPr lvl="2" marL="0" indent="384047" defTabSz="1024127">
              <a:spcBef>
                <a:spcPts val="1000"/>
              </a:spcBef>
              <a:buClrTx/>
              <a:buSzTx/>
              <a:buNone/>
              <a:defRPr sz="2016"/>
            </a:pPr>
            <a:r>
              <a:t>Instance Pooling</a:t>
            </a:r>
          </a:p>
          <a:p>
            <a:pPr lvl="2" marL="0" indent="384047" defTabSz="1024127">
              <a:spcBef>
                <a:spcPts val="1000"/>
              </a:spcBef>
              <a:buClrTx/>
              <a:buSzTx/>
              <a:buNone/>
              <a:defRPr sz="2016"/>
            </a:pPr>
            <a:r>
              <a:t>Automatic EJB Generation</a:t>
            </a:r>
          </a:p>
          <a:p>
            <a:pPr lvl="2" marL="0" indent="384047" defTabSz="1024127">
              <a:spcBef>
                <a:spcPts val="1000"/>
              </a:spcBef>
              <a:buClrTx/>
              <a:buSzTx/>
              <a:buNone/>
              <a:defRPr sz="2016"/>
            </a:pPr>
            <a:r>
              <a:t>Clean Shutdown</a:t>
            </a:r>
          </a:p>
          <a:p>
            <a:pPr lvl="2" marL="0" indent="384047" defTabSz="1024127">
              <a:spcBef>
                <a:spcPts val="1000"/>
              </a:spcBef>
              <a:buClrTx/>
              <a:buSzTx/>
              <a:buNone/>
              <a:defRPr sz="2016"/>
            </a:pPr>
            <a:r>
              <a:t>Real-Time Deployment</a:t>
            </a:r>
          </a:p>
          <a:p>
            <a:pPr lvl="2" marL="0" indent="384047" defTabSz="1024127">
              <a:spcBef>
                <a:spcPts val="1000"/>
              </a:spcBef>
              <a:buClrTx/>
              <a:buSzTx/>
              <a:buNone/>
              <a:defRPr sz="2016"/>
            </a:pPr>
            <a:r>
              <a:t>Distributed Transactions</a:t>
            </a:r>
          </a:p>
          <a:p>
            <a:pPr lvl="2" marL="0" indent="384047" defTabSz="1024127">
              <a:spcBef>
                <a:spcPts val="1000"/>
              </a:spcBef>
              <a:buClrTx/>
              <a:buSzTx/>
              <a:buNone/>
              <a:defRPr sz="2016"/>
            </a:pPr>
            <a:r>
              <a:t>Superior Messaging Architecture</a:t>
            </a:r>
          </a:p>
          <a:p>
            <a:pPr lvl="2" marL="0" indent="384047" defTabSz="1024127">
              <a:spcBef>
                <a:spcPts val="1000"/>
              </a:spcBef>
              <a:buClrTx/>
              <a:buSzTx/>
              <a:buNone/>
              <a:defRPr sz="2016"/>
            </a:pPr>
            <a:r>
              <a:t>Provided EJB Components</a:t>
            </a:r>
          </a:p>
          <a:p>
            <a:pPr lvl="2" marL="0" indent="384047" defTabSz="1024127">
              <a:spcBef>
                <a:spcPts val="1000"/>
              </a:spcBef>
              <a:buClrTx/>
              <a:buSzTx/>
              <a:buNone/>
              <a:defRPr sz="2016"/>
            </a:pPr>
            <a:r>
              <a:t>J2EE Connector Architecture (JCA)</a:t>
            </a:r>
          </a:p>
          <a:p>
            <a:pPr lvl="2" marL="0" indent="384047" defTabSz="1024127">
              <a:spcBef>
                <a:spcPts val="1000"/>
              </a:spcBef>
              <a:buClrTx/>
              <a:buSzTx/>
              <a:buNone/>
              <a:defRPr sz="2016"/>
            </a:pPr>
            <a:r>
              <a:t>Web Services</a:t>
            </a:r>
          </a:p>
          <a:p>
            <a:pPr lvl="2" marL="0" indent="384047" defTabSz="1024127">
              <a:spcBef>
                <a:spcPts val="1000"/>
              </a:spcBef>
              <a:buClrTx/>
              <a:buSzTx/>
              <a:buNone/>
              <a:defRPr sz="2016"/>
            </a:pPr>
            <a:r>
              <a:t>Workflow</a:t>
            </a:r>
          </a:p>
          <a:p>
            <a:pPr lvl="2" marL="0" indent="384047" defTabSz="1024127">
              <a:spcBef>
                <a:spcPts val="1000"/>
              </a:spcBef>
              <a:buClrTx/>
              <a:buSzTx/>
              <a:buNone/>
              <a:defRPr sz="2016"/>
            </a:pPr>
            <a:r>
              <a:t>Open Source</a:t>
            </a:r>
          </a:p>
          <a:p>
            <a:pPr lvl="2" marL="0" indent="384047" defTabSz="1024127">
              <a:spcBef>
                <a:spcPts val="1000"/>
              </a:spcBef>
              <a:buClrTx/>
              <a:buSzTx/>
              <a:buNone/>
              <a:defRPr sz="2016"/>
            </a:pPr>
            <a:r>
              <a:t>Specialized Services</a:t>
            </a:r>
          </a:p>
          <a:p>
            <a:pPr lvl="2" marL="0" indent="384047" defTabSz="1024127">
              <a:spcBef>
                <a:spcPts val="1000"/>
              </a:spcBef>
              <a:buClrTx/>
              <a:buSzTx/>
              <a:buNone/>
              <a:defRPr sz="2016"/>
            </a:pPr>
            <a:r>
              <a:t>Nontechnical Criteria</a:t>
            </a:r>
          </a:p>
          <a:p>
            <a:pPr lvl="2" marL="0" indent="384047" defTabSz="1024127">
              <a:spcBef>
                <a:spcPts val="1000"/>
              </a:spcBef>
              <a:buClrTx/>
              <a:buSzTx/>
              <a:buNone/>
              <a:defRPr sz="2016"/>
            </a:pPr>
            <a:r>
              <a:t>Summary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JB-J2EE Integration: Building a Complete Application…"/>
          <p:cNvSpPr txBox="1"/>
          <p:nvPr>
            <p:ph type="body" idx="1"/>
          </p:nvPr>
        </p:nvSpPr>
        <p:spPr>
          <a:prstGeom prst="rect">
            <a:avLst/>
          </a:prstGeom>
        </p:spPr>
        <p:txBody>
          <a:bodyPr/>
          <a:lstStyle/>
          <a:p>
            <a:pPr lvl="1" marL="0" indent="457200">
              <a:buClrTx/>
              <a:buSzTx/>
              <a:buNone/>
            </a:pPr>
            <a:r>
              <a:t>EJB-J2EE Integration: Building a Complete Application</a:t>
            </a:r>
          </a:p>
          <a:p>
            <a:pPr lvl="2" marL="0" indent="914400">
              <a:buClrTx/>
              <a:buSzTx/>
              <a:buNone/>
            </a:pPr>
            <a:r>
              <a:t>The Business Problem</a:t>
            </a:r>
          </a:p>
          <a:p>
            <a:pPr lvl="2" marL="0" indent="914400">
              <a:buClrTx/>
              <a:buSzTx/>
              <a:buNone/>
            </a:pPr>
            <a:r>
              <a:t>A Preview of the Final Web Site</a:t>
            </a:r>
          </a:p>
          <a:p>
            <a:pPr lvl="2" marL="0" indent="914400">
              <a:buClrTx/>
              <a:buSzTx/>
              <a:buNone/>
            </a:pPr>
            <a:r>
              <a:t>Scoping the Technical Requirements</a:t>
            </a:r>
          </a:p>
          <a:p>
            <a:pPr lvl="3" marL="0" indent="1371600">
              <a:buClrTx/>
              <a:buSzTx/>
              <a:buNone/>
            </a:pPr>
            <a:r>
              <a:t>Object Model for the Business Logic Tier</a:t>
            </a:r>
          </a:p>
          <a:p>
            <a:pPr lvl="3" marL="0" indent="1371600">
              <a:buClrTx/>
              <a:buSzTx/>
              <a:buNone/>
            </a:pPr>
            <a:r>
              <a:t>Object Model for the Presentation Tier</a:t>
            </a:r>
          </a:p>
          <a:p>
            <a:pPr lvl="2" marL="0" indent="914400">
              <a:buClrTx/>
              <a:buSzTx/>
              <a:buNone/>
            </a:pPr>
            <a:r>
              <a:t>Example Code</a:t>
            </a:r>
          </a:p>
          <a:p>
            <a:pPr lvl="2" marL="0" indent="914400">
              <a:buClrTx/>
              <a:buSzTx/>
              <a:buNone/>
            </a:pPr>
            <a:r>
              <a:t>Summary</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RMI-IIOP and JNDI Tutorial…"/>
          <p:cNvSpPr txBox="1"/>
          <p:nvPr>
            <p:ph type="body" idx="1"/>
          </p:nvPr>
        </p:nvSpPr>
        <p:spPr>
          <a:prstGeom prst="rect">
            <a:avLst/>
          </a:prstGeom>
        </p:spPr>
        <p:txBody>
          <a:bodyPr/>
          <a:lstStyle/>
          <a:p>
            <a:pPr marL="0" indent="0" defTabSz="1536191">
              <a:spcBef>
                <a:spcPts val="1500"/>
              </a:spcBef>
              <a:buClrTx/>
              <a:buSzTx/>
              <a:buNone/>
              <a:defRPr sz="3024"/>
            </a:pPr>
            <a:r>
              <a:t>RMI-IIOP and JNDI Tutorial</a:t>
            </a:r>
          </a:p>
          <a:p>
            <a:pPr lvl="1" marL="0" indent="288036" defTabSz="1536191">
              <a:spcBef>
                <a:spcPts val="1500"/>
              </a:spcBef>
              <a:buClrTx/>
              <a:buSzTx/>
              <a:buNone/>
              <a:defRPr sz="3024"/>
            </a:pPr>
            <a:r>
              <a:t>Java RMI-IIOP</a:t>
            </a:r>
          </a:p>
          <a:p>
            <a:pPr lvl="2" marL="0" indent="576072" defTabSz="1536191">
              <a:spcBef>
                <a:spcPts val="1500"/>
              </a:spcBef>
              <a:buClrTx/>
              <a:buSzTx/>
              <a:buNone/>
              <a:defRPr sz="3024"/>
            </a:pPr>
            <a:r>
              <a:t>Remote Method Invocations</a:t>
            </a:r>
          </a:p>
          <a:p>
            <a:pPr lvl="2" marL="0" indent="576072" defTabSz="1536191">
              <a:spcBef>
                <a:spcPts val="1500"/>
              </a:spcBef>
              <a:buClrTx/>
              <a:buSzTx/>
              <a:buNone/>
              <a:defRPr sz="3024"/>
            </a:pPr>
            <a:r>
              <a:t>The Remote Interface</a:t>
            </a:r>
          </a:p>
          <a:p>
            <a:pPr lvl="2" marL="0" indent="576072" defTabSz="1536191">
              <a:spcBef>
                <a:spcPts val="1500"/>
              </a:spcBef>
              <a:buClrTx/>
              <a:buSzTx/>
              <a:buNone/>
              <a:defRPr sz="3024"/>
            </a:pPr>
            <a:r>
              <a:t>The Remote Object Implementation</a:t>
            </a:r>
          </a:p>
          <a:p>
            <a:pPr lvl="2" marL="0" indent="576072" defTabSz="1536191">
              <a:spcBef>
                <a:spcPts val="1500"/>
              </a:spcBef>
              <a:buClrTx/>
              <a:buSzTx/>
              <a:buNone/>
              <a:defRPr sz="3024"/>
            </a:pPr>
            <a:r>
              <a:t>Stubs and Skeletons</a:t>
            </a:r>
          </a:p>
          <a:p>
            <a:pPr lvl="1" marL="0" indent="288036" defTabSz="1536191">
              <a:spcBef>
                <a:spcPts val="1500"/>
              </a:spcBef>
              <a:buClrTx/>
              <a:buSzTx/>
              <a:buNone/>
              <a:defRPr sz="3024"/>
            </a:pPr>
            <a:r>
              <a:t>Object Serialization and Parameter Passing</a:t>
            </a:r>
          </a:p>
          <a:p>
            <a:pPr lvl="2" marL="0" indent="576072" defTabSz="1536191">
              <a:spcBef>
                <a:spcPts val="1500"/>
              </a:spcBef>
              <a:buClrTx/>
              <a:buSzTx/>
              <a:buNone/>
              <a:defRPr sz="3024"/>
            </a:pPr>
            <a:r>
              <a:t>Passing By-Value</a:t>
            </a:r>
          </a:p>
          <a:p>
            <a:pPr lvl="2" marL="0" indent="576072" defTabSz="1536191">
              <a:spcBef>
                <a:spcPts val="1500"/>
              </a:spcBef>
              <a:buClrTx/>
              <a:buSzTx/>
              <a:buNone/>
              <a:defRPr sz="3024"/>
            </a:pPr>
            <a:r>
              <a:t>Object Serialization</a:t>
            </a:r>
          </a:p>
          <a:p>
            <a:pPr lvl="2" marL="0" indent="576072" defTabSz="1536191">
              <a:spcBef>
                <a:spcPts val="1500"/>
              </a:spcBef>
              <a:buClrTx/>
              <a:buSzTx/>
              <a:buNone/>
              <a:defRPr sz="3024"/>
            </a:pPr>
            <a:r>
              <a:t>What Should You Make Transient?</a:t>
            </a:r>
          </a:p>
          <a:p>
            <a:pPr lvl="2" marL="0" indent="576072" defTabSz="1536191">
              <a:spcBef>
                <a:spcPts val="1500"/>
              </a:spcBef>
              <a:buClrTx/>
              <a:buSzTx/>
              <a:buNone/>
              <a:defRPr sz="3024"/>
            </a:pPr>
            <a:r>
              <a:t>Object Serialization and RMI-IIOP</a:t>
            </a:r>
          </a:p>
          <a:p>
            <a:pPr lvl="1" marL="0" indent="288036" defTabSz="1536191">
              <a:spcBef>
                <a:spcPts val="1500"/>
              </a:spcBef>
              <a:buClrTx/>
              <a:buSzTx/>
              <a:buNone/>
              <a:defRPr sz="3024"/>
            </a:pPr>
            <a:r>
              <a:t>The Java Naming and Directory Interface (JNDI)</a:t>
            </a:r>
          </a:p>
          <a:p>
            <a:pPr lvl="2" marL="0" indent="576072" defTabSz="1536191">
              <a:spcBef>
                <a:spcPts val="1500"/>
              </a:spcBef>
              <a:buClrTx/>
              <a:buSzTx/>
              <a:buNone/>
              <a:defRPr sz="3024"/>
            </a:pPr>
            <a:r>
              <a:t>Naming and Directory Services</a:t>
            </a:r>
          </a:p>
          <a:p>
            <a:pPr lvl="2" marL="0" indent="576072" defTabSz="1536191">
              <a:spcBef>
                <a:spcPts val="1500"/>
              </a:spcBef>
              <a:buClrTx/>
              <a:buSzTx/>
              <a:buNone/>
              <a:defRPr sz="3024"/>
            </a:pPr>
            <a:r>
              <a:t>Problems with Naming and Directories</a:t>
            </a:r>
          </a:p>
          <a:p>
            <a:pPr lvl="2" marL="0" indent="576072" defTabSz="1536191">
              <a:spcBef>
                <a:spcPts val="1500"/>
              </a:spcBef>
              <a:buClrTx/>
              <a:buSzTx/>
              <a:buNone/>
              <a:defRPr sz="3024"/>
            </a:pPr>
            <a:r>
              <a:t>Enter JNDI</a:t>
            </a:r>
          </a:p>
          <a:p>
            <a:pPr lvl="2" marL="0" indent="576072" defTabSz="1536191">
              <a:spcBef>
                <a:spcPts val="1500"/>
              </a:spcBef>
              <a:buClrTx/>
              <a:buSzTx/>
              <a:buNone/>
              <a:defRPr sz="3024"/>
            </a:pPr>
            <a:r>
              <a:t>Benefits of JNDI</a:t>
            </a:r>
          </a:p>
          <a:p>
            <a:pPr lvl="2" marL="0" indent="576072" defTabSz="1536191">
              <a:spcBef>
                <a:spcPts val="1500"/>
              </a:spcBef>
              <a:buClrTx/>
              <a:buSzTx/>
              <a:buNone/>
              <a:defRPr sz="3024"/>
            </a:pPr>
            <a:r>
              <a:t>JNDI Architecture</a:t>
            </a:r>
          </a:p>
          <a:p>
            <a:pPr lvl="2" marL="0" indent="576072" defTabSz="1536191">
              <a:spcBef>
                <a:spcPts val="1500"/>
              </a:spcBef>
              <a:buClrTx/>
              <a:buSzTx/>
              <a:buNone/>
              <a:defRPr sz="3024"/>
            </a:pPr>
            <a:r>
              <a:t>JNDI Concepts</a:t>
            </a:r>
          </a:p>
          <a:p>
            <a:pPr lvl="2" marL="0" indent="576072" defTabSz="1536191">
              <a:spcBef>
                <a:spcPts val="1500"/>
              </a:spcBef>
              <a:buClrTx/>
              <a:buSzTx/>
              <a:buNone/>
              <a:defRPr sz="3024"/>
            </a:pPr>
            <a:r>
              <a:t>Programming with JNDI</a:t>
            </a:r>
          </a:p>
          <a:p>
            <a:pPr lvl="1" marL="0" indent="288036" defTabSz="1536191">
              <a:spcBef>
                <a:spcPts val="1500"/>
              </a:spcBef>
              <a:buClrTx/>
              <a:buSzTx/>
              <a:buNone/>
              <a:defRPr sz="3024"/>
            </a:pPr>
            <a:r>
              <a:t>Integrating RMI-IIOP and JNDI</a:t>
            </a:r>
          </a:p>
          <a:p>
            <a:pPr lvl="2" marL="0" indent="576072" defTabSz="1536191">
              <a:spcBef>
                <a:spcPts val="1500"/>
              </a:spcBef>
              <a:buClrTx/>
              <a:buSzTx/>
              <a:buNone/>
              <a:defRPr sz="3024"/>
            </a:pPr>
            <a:r>
              <a:t>Binding an RMI-IIOP Server to JNDI</a:t>
            </a:r>
          </a:p>
          <a:p>
            <a:pPr lvl="2" marL="0" indent="576072" defTabSz="1536191">
              <a:spcBef>
                <a:spcPts val="1500"/>
              </a:spcBef>
              <a:buClrTx/>
              <a:buSzTx/>
              <a:buNone/>
              <a:defRPr sz="3024"/>
            </a:pPr>
            <a:r>
              <a:t>Looking up an RMI-IIOP Server with JNDI</a:t>
            </a:r>
          </a:p>
          <a:p>
            <a:pPr lvl="1" marL="0" indent="288036" defTabSz="1536191">
              <a:spcBef>
                <a:spcPts val="1500"/>
              </a:spcBef>
              <a:buClrTx/>
              <a:buSzTx/>
              <a:buNone/>
              <a:defRPr sz="3024"/>
            </a:pPr>
            <a:r>
              <a:t>Summary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Contents"/>
          <p:cNvSpPr txBox="1"/>
          <p:nvPr>
            <p:ph type="title"/>
          </p:nvPr>
        </p:nvSpPr>
        <p:spPr>
          <a:prstGeom prst="rect">
            <a:avLst/>
          </a:prstGeom>
        </p:spPr>
        <p:txBody>
          <a:bodyPr/>
          <a:lstStyle/>
          <a:p>
            <a:pPr/>
            <a:r>
              <a:t>Contents</a:t>
            </a:r>
          </a:p>
        </p:txBody>
      </p:sp>
      <p:sp>
        <p:nvSpPr>
          <p:cNvPr id="155" name="Introduction…"/>
          <p:cNvSpPr txBox="1"/>
          <p:nvPr>
            <p:ph type="body" idx="1"/>
          </p:nvPr>
        </p:nvSpPr>
        <p:spPr>
          <a:prstGeom prst="rect">
            <a:avLst/>
          </a:prstGeom>
        </p:spPr>
        <p:txBody>
          <a:bodyPr/>
          <a:lstStyle/>
          <a:p>
            <a:pPr defTabSz="330200">
              <a:spcBef>
                <a:spcPts val="900"/>
              </a:spcBef>
              <a:defRPr spc="-22" sz="2200"/>
            </a:pPr>
            <a:r>
              <a:t>Introduction</a:t>
            </a:r>
          </a:p>
          <a:p>
            <a:pPr defTabSz="330200">
              <a:spcBef>
                <a:spcPts val="900"/>
              </a:spcBef>
              <a:defRPr spc="-22" sz="2200"/>
            </a:pPr>
            <a:r>
              <a:t>Part One Overview</a:t>
            </a:r>
          </a:p>
          <a:p>
            <a:pPr lvl="1" indent="182880" defTabSz="330200">
              <a:spcBef>
                <a:spcPts val="900"/>
              </a:spcBef>
              <a:defRPr spc="-22" sz="2200"/>
            </a:pPr>
            <a:r>
              <a:t>Overview</a:t>
            </a:r>
          </a:p>
          <a:p>
            <a:pPr lvl="2" indent="365760" defTabSz="330200">
              <a:spcBef>
                <a:spcPts val="900"/>
              </a:spcBef>
              <a:defRPr spc="-22" sz="2200"/>
            </a:pPr>
            <a:r>
              <a:t>The Motivation for EJB</a:t>
            </a:r>
          </a:p>
          <a:p>
            <a:pPr lvl="2" indent="365760" defTabSz="330200">
              <a:spcBef>
                <a:spcPts val="900"/>
              </a:spcBef>
              <a:defRPr spc="-22" sz="2200"/>
            </a:pPr>
            <a:r>
              <a:t>Divide and Conquer to the Extreme</a:t>
            </a:r>
          </a:p>
          <a:p>
            <a:pPr lvl="2" indent="365760" defTabSz="330200">
              <a:spcBef>
                <a:spcPts val="900"/>
              </a:spcBef>
              <a:defRPr spc="-22" sz="2200"/>
            </a:pPr>
            <a:r>
              <a:t>Component Architectures</a:t>
            </a:r>
          </a:p>
          <a:p>
            <a:pPr lvl="2" indent="365760" defTabSz="330200">
              <a:spcBef>
                <a:spcPts val="900"/>
              </a:spcBef>
              <a:defRPr spc="-22" sz="2200"/>
            </a:pPr>
            <a:r>
              <a:t>Introducing Enterprise JavaBeans</a:t>
            </a:r>
          </a:p>
          <a:p>
            <a:pPr lvl="3" indent="548640" defTabSz="330200">
              <a:spcBef>
                <a:spcPts val="900"/>
              </a:spcBef>
              <a:defRPr spc="-22" sz="2200"/>
            </a:pPr>
            <a:r>
              <a:t>Why Java</a:t>
            </a:r>
          </a:p>
          <a:p>
            <a:pPr lvl="3" indent="548640" defTabSz="330200">
              <a:spcBef>
                <a:spcPts val="900"/>
              </a:spcBef>
              <a:defRPr spc="-22" sz="2200"/>
            </a:pPr>
            <a:r>
              <a:t>EJB as a Business Solution</a:t>
            </a:r>
          </a:p>
          <a:p>
            <a:pPr lvl="2" indent="365760" defTabSz="330200">
              <a:spcBef>
                <a:spcPts val="900"/>
              </a:spcBef>
              <a:defRPr spc="-22" sz="2200"/>
            </a:pPr>
            <a:r>
              <a:t>The EJB Ecosystem</a:t>
            </a:r>
          </a:p>
          <a:p>
            <a:pPr lvl="3" indent="548640" defTabSz="330200">
              <a:spcBef>
                <a:spcPts val="900"/>
              </a:spcBef>
              <a:defRPr spc="-22" sz="2200"/>
            </a:pPr>
            <a:r>
              <a:t>The Bean Provider</a:t>
            </a:r>
          </a:p>
          <a:p>
            <a:pPr lvl="3" indent="548640" defTabSz="330200">
              <a:spcBef>
                <a:spcPts val="900"/>
              </a:spcBef>
              <a:defRPr spc="-22" sz="2200"/>
            </a:pPr>
            <a:r>
              <a:t>The Application Assembler</a:t>
            </a:r>
          </a:p>
          <a:p>
            <a:pPr lvl="3" indent="548640" defTabSz="330200">
              <a:spcBef>
                <a:spcPts val="900"/>
              </a:spcBef>
              <a:defRPr spc="-22" sz="2200"/>
            </a:pPr>
            <a:r>
              <a:t>The EJB Deployer</a:t>
            </a:r>
          </a:p>
          <a:p>
            <a:pPr lvl="3" indent="548640" defTabSz="330200">
              <a:spcBef>
                <a:spcPts val="900"/>
              </a:spcBef>
              <a:defRPr spc="-22" sz="2200"/>
            </a:pPr>
            <a:r>
              <a:t>The System Administrator</a:t>
            </a:r>
          </a:p>
          <a:p>
            <a:pPr lvl="3" indent="548640" defTabSz="330200">
              <a:spcBef>
                <a:spcPts val="900"/>
              </a:spcBef>
              <a:defRPr spc="-22" sz="2200"/>
            </a:pPr>
            <a:r>
              <a:t>The Container and Server Provider</a:t>
            </a:r>
          </a:p>
          <a:p>
            <a:pPr lvl="3" indent="548640" defTabSz="330200">
              <a:spcBef>
                <a:spcPts val="900"/>
              </a:spcBef>
              <a:defRPr spc="-22" sz="2200"/>
            </a:pPr>
            <a:r>
              <a:t>The Tool Vendors</a:t>
            </a:r>
          </a:p>
          <a:p>
            <a:pPr lvl="3" indent="548640" defTabSz="330200">
              <a:spcBef>
                <a:spcPts val="900"/>
              </a:spcBef>
              <a:defRPr spc="-22" sz="2200"/>
            </a:pPr>
            <a:r>
              <a:t>Summary of Roles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CORBA Interoperability…"/>
          <p:cNvSpPr txBox="1"/>
          <p:nvPr>
            <p:ph type="body" idx="1"/>
          </p:nvPr>
        </p:nvSpPr>
        <p:spPr>
          <a:prstGeom prst="rect">
            <a:avLst/>
          </a:prstGeom>
        </p:spPr>
        <p:txBody>
          <a:bodyPr/>
          <a:lstStyle/>
          <a:p>
            <a:pPr marL="0" indent="0" defTabSz="1536191">
              <a:spcBef>
                <a:spcPts val="1500"/>
              </a:spcBef>
              <a:buClrTx/>
              <a:buSzTx/>
              <a:buNone/>
              <a:defRPr sz="3024"/>
            </a:pPr>
            <a:r>
              <a:t>CORBA Interoperability</a:t>
            </a:r>
          </a:p>
          <a:p>
            <a:pPr lvl="1" marL="0" indent="288036" defTabSz="1536191">
              <a:spcBef>
                <a:spcPts val="1500"/>
              </a:spcBef>
              <a:buClrTx/>
              <a:buSzTx/>
              <a:buNone/>
              <a:defRPr sz="3024"/>
            </a:pPr>
            <a:r>
              <a:t>What Is CORBA?</a:t>
            </a:r>
          </a:p>
          <a:p>
            <a:pPr lvl="2" marL="0" indent="576072" defTabSz="1536191">
              <a:spcBef>
                <a:spcPts val="1500"/>
              </a:spcBef>
              <a:buClrTx/>
              <a:buSzTx/>
              <a:buNone/>
              <a:defRPr sz="3024"/>
            </a:pPr>
            <a:r>
              <a:t>CORBA as the Basis for EJB</a:t>
            </a:r>
          </a:p>
          <a:p>
            <a:pPr lvl="1" marL="0" indent="288036" defTabSz="1536191">
              <a:spcBef>
                <a:spcPts val="1500"/>
              </a:spcBef>
              <a:buClrTx/>
              <a:buSzTx/>
              <a:buNone/>
              <a:defRPr sz="3024"/>
            </a:pPr>
            <a:r>
              <a:t>Why Should I Care about CORBA?</a:t>
            </a:r>
          </a:p>
          <a:p>
            <a:pPr lvl="2" marL="0" indent="576072" defTabSz="1536191">
              <a:spcBef>
                <a:spcPts val="1500"/>
              </a:spcBef>
              <a:buClrTx/>
              <a:buSzTx/>
              <a:buNone/>
              <a:defRPr sz="3024"/>
            </a:pPr>
            <a:r>
              <a:t>Drawbacks of CORBA</a:t>
            </a:r>
          </a:p>
          <a:p>
            <a:pPr lvl="1" marL="0" indent="288036" defTabSz="1536191">
              <a:spcBef>
                <a:spcPts val="1500"/>
              </a:spcBef>
              <a:buClrTx/>
              <a:buSzTx/>
              <a:buNone/>
              <a:defRPr sz="3024"/>
            </a:pPr>
            <a:r>
              <a:t>Understanding How CORBA Works</a:t>
            </a:r>
          </a:p>
          <a:p>
            <a:pPr lvl="2" marL="0" indent="576072" defTabSz="1536191">
              <a:spcBef>
                <a:spcPts val="1500"/>
              </a:spcBef>
              <a:buClrTx/>
              <a:buSzTx/>
              <a:buNone/>
              <a:defRPr sz="3024"/>
            </a:pPr>
            <a:r>
              <a:t>Object Request Brokers</a:t>
            </a:r>
          </a:p>
          <a:p>
            <a:pPr lvl="1" marL="0" indent="288036" defTabSz="1536191">
              <a:spcBef>
                <a:spcPts val="1500"/>
              </a:spcBef>
              <a:buClrTx/>
              <a:buSzTx/>
              <a:buNone/>
              <a:defRPr sz="3024"/>
            </a:pPr>
            <a:r>
              <a:t>OMG’s Interface Definition Language</a:t>
            </a:r>
          </a:p>
          <a:p>
            <a:pPr lvl="2" marL="0" indent="576072" defTabSz="1536191">
              <a:spcBef>
                <a:spcPts val="1500"/>
              </a:spcBef>
              <a:buClrTx/>
              <a:buSzTx/>
              <a:buNone/>
              <a:defRPr sz="3024"/>
            </a:pPr>
            <a:r>
              <a:t>OMG IDL Maps to Concrete Languages</a:t>
            </a:r>
          </a:p>
          <a:p>
            <a:pPr lvl="2" marL="0" indent="576072" defTabSz="1536191">
              <a:spcBef>
                <a:spcPts val="1500"/>
              </a:spcBef>
              <a:buClrTx/>
              <a:buSzTx/>
              <a:buNone/>
              <a:defRPr sz="3024"/>
            </a:pPr>
            <a:r>
              <a:t>CORBA Static Invocations</a:t>
            </a:r>
          </a:p>
          <a:p>
            <a:pPr lvl="1" marL="0" indent="288036" defTabSz="1536191">
              <a:spcBef>
                <a:spcPts val="1500"/>
              </a:spcBef>
              <a:buClrTx/>
              <a:buSzTx/>
              <a:buNone/>
              <a:defRPr sz="3024"/>
            </a:pPr>
            <a:r>
              <a:t>CORBA’s Many Services</a:t>
            </a:r>
          </a:p>
          <a:p>
            <a:pPr lvl="1" marL="0" indent="288036" defTabSz="1536191">
              <a:spcBef>
                <a:spcPts val="1500"/>
              </a:spcBef>
              <a:buClrTx/>
              <a:buSzTx/>
              <a:buNone/>
              <a:defRPr sz="3024"/>
            </a:pPr>
            <a:r>
              <a:t>The Need for RMI-IIOP</a:t>
            </a:r>
          </a:p>
          <a:p>
            <a:pPr lvl="2" marL="0" indent="576072" defTabSz="1536191">
              <a:spcBef>
                <a:spcPts val="1500"/>
              </a:spcBef>
              <a:buClrTx/>
              <a:buSzTx/>
              <a:buNone/>
              <a:defRPr sz="3024"/>
            </a:pPr>
            <a:r>
              <a:t>The Need for RMI-CORBA Interoperability</a:t>
            </a:r>
          </a:p>
          <a:p>
            <a:pPr lvl="2" marL="0" indent="576072" defTabSz="1536191">
              <a:spcBef>
                <a:spcPts val="1500"/>
              </a:spcBef>
              <a:buClrTx/>
              <a:buSzTx/>
              <a:buNone/>
              <a:defRPr sz="3024"/>
            </a:pPr>
            <a:r>
              <a:t>Combining RMI with CORBA</a:t>
            </a:r>
          </a:p>
          <a:p>
            <a:pPr lvl="1" marL="0" indent="288036" defTabSz="1536191">
              <a:spcBef>
                <a:spcPts val="1500"/>
              </a:spcBef>
              <a:buClrTx/>
              <a:buSzTx/>
              <a:buNone/>
              <a:defRPr sz="3024"/>
            </a:pPr>
            <a:r>
              <a:t>Steps to Take for RMI and CORBA to Work Together: An Overview</a:t>
            </a:r>
          </a:p>
          <a:p>
            <a:pPr lvl="2" marL="0" indent="576072" defTabSz="1536191">
              <a:spcBef>
                <a:spcPts val="1500"/>
              </a:spcBef>
              <a:buClrTx/>
              <a:buSzTx/>
              <a:buNone/>
              <a:defRPr sz="3024"/>
            </a:pPr>
            <a:r>
              <a:t>RMI-IIOP Client with a CORBA Object Implementation</a:t>
            </a:r>
          </a:p>
          <a:p>
            <a:pPr lvl="2" marL="0" indent="576072" defTabSz="1536191">
              <a:spcBef>
                <a:spcPts val="1500"/>
              </a:spcBef>
              <a:buClrTx/>
              <a:buSzTx/>
              <a:buNone/>
              <a:defRPr sz="3024"/>
            </a:pPr>
            <a:r>
              <a:t>CORBA Client with an RMI-IIOP Object Implementation</a:t>
            </a:r>
          </a:p>
          <a:p>
            <a:pPr lvl="2" marL="0" indent="576072" defTabSz="1536191">
              <a:spcBef>
                <a:spcPts val="1500"/>
              </a:spcBef>
              <a:buClrTx/>
              <a:buSzTx/>
              <a:buNone/>
              <a:defRPr sz="3024"/>
            </a:pPr>
            <a:r>
              <a:t>Bootstrapping with RMI-IIOP and CORBA</a:t>
            </a:r>
          </a:p>
          <a:p>
            <a:pPr lvl="1" marL="0" indent="288036" defTabSz="1536191">
              <a:spcBef>
                <a:spcPts val="1500"/>
              </a:spcBef>
              <a:buClrTx/>
              <a:buSzTx/>
              <a:buNone/>
              <a:defRPr sz="3024"/>
            </a:pPr>
            <a:r>
              <a:t>The Big Picture: CORBA and EJB Together</a:t>
            </a:r>
          </a:p>
          <a:p>
            <a:pPr lvl="2" marL="0" indent="576072" defTabSz="1536191">
              <a:spcBef>
                <a:spcPts val="1500"/>
              </a:spcBef>
              <a:buClrTx/>
              <a:buSzTx/>
              <a:buNone/>
              <a:defRPr sz="3024"/>
            </a:pPr>
            <a:r>
              <a:t>Sample Code</a:t>
            </a:r>
          </a:p>
          <a:p>
            <a:pPr lvl="1" marL="0" indent="288036" defTabSz="1536191">
              <a:spcBef>
                <a:spcPts val="1500"/>
              </a:spcBef>
              <a:buClrTx/>
              <a:buSzTx/>
              <a:buNone/>
              <a:defRPr sz="3024"/>
            </a:pPr>
            <a:r>
              <a:t>Summary</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Deployment Descriptor Reference…"/>
          <p:cNvSpPr txBox="1"/>
          <p:nvPr>
            <p:ph type="body" idx="1"/>
          </p:nvPr>
        </p:nvSpPr>
        <p:spPr>
          <a:xfrm>
            <a:off x="1270000" y="1013883"/>
            <a:ext cx="21844000" cy="11688234"/>
          </a:xfrm>
          <a:prstGeom prst="rect">
            <a:avLst/>
          </a:prstGeom>
        </p:spPr>
        <p:txBody>
          <a:bodyPr/>
          <a:lstStyle/>
          <a:p>
            <a:pPr marL="0" indent="0" defTabSz="1267967">
              <a:spcBef>
                <a:spcPts val="1200"/>
              </a:spcBef>
              <a:buClrTx/>
              <a:buSzTx/>
              <a:buNone/>
              <a:defRPr sz="2496"/>
            </a:pPr>
            <a:r>
              <a:t>Deployment Descriptor Reference</a:t>
            </a:r>
          </a:p>
          <a:p>
            <a:pPr lvl="1" marL="0" indent="237743" defTabSz="1267967">
              <a:spcBef>
                <a:spcPts val="1200"/>
              </a:spcBef>
              <a:buClrTx/>
              <a:buSzTx/>
              <a:buNone/>
              <a:defRPr sz="2496"/>
            </a:pPr>
            <a:r>
              <a:t>How to Read a DTD</a:t>
            </a:r>
          </a:p>
          <a:p>
            <a:pPr lvl="1" marL="0" indent="237743" defTabSz="1267967">
              <a:spcBef>
                <a:spcPts val="1200"/>
              </a:spcBef>
              <a:buClrTx/>
              <a:buSzTx/>
              <a:buNone/>
              <a:defRPr sz="2496"/>
            </a:pPr>
            <a:r>
              <a:t>The Header and Root Element</a:t>
            </a:r>
          </a:p>
          <a:p>
            <a:pPr lvl="1" marL="0" indent="237743" defTabSz="1267967">
              <a:spcBef>
                <a:spcPts val="1200"/>
              </a:spcBef>
              <a:buClrTx/>
              <a:buSzTx/>
              <a:buNone/>
              <a:defRPr sz="2496"/>
            </a:pPr>
            <a:r>
              <a:t>Defining Session Beans</a:t>
            </a:r>
          </a:p>
          <a:p>
            <a:pPr lvl="2" marL="0" indent="475487" defTabSz="1267967">
              <a:spcBef>
                <a:spcPts val="1200"/>
              </a:spcBef>
              <a:buClrTx/>
              <a:buSzTx/>
              <a:buNone/>
              <a:defRPr sz="2496"/>
            </a:pPr>
            <a:r>
              <a:t>&lt;session&gt;</a:t>
            </a:r>
          </a:p>
          <a:p>
            <a:pPr lvl="1" marL="0" indent="237743" defTabSz="1267967">
              <a:spcBef>
                <a:spcPts val="1200"/>
              </a:spcBef>
              <a:buClrTx/>
              <a:buSzTx/>
              <a:buNone/>
              <a:defRPr sz="2496"/>
            </a:pPr>
            <a:r>
              <a:t>Defining Entity Beans</a:t>
            </a:r>
          </a:p>
          <a:p>
            <a:pPr lvl="2" marL="0" indent="475487" defTabSz="1267967">
              <a:spcBef>
                <a:spcPts val="1200"/>
              </a:spcBef>
              <a:buClrTx/>
              <a:buSzTx/>
              <a:buNone/>
              <a:defRPr sz="2496"/>
            </a:pPr>
            <a:r>
              <a:t>&lt;entity&gt;</a:t>
            </a:r>
          </a:p>
          <a:p>
            <a:pPr lvl="2" marL="0" indent="475487" defTabSz="1267967">
              <a:spcBef>
                <a:spcPts val="1200"/>
              </a:spcBef>
              <a:buClrTx/>
              <a:buSzTx/>
              <a:buNone/>
              <a:defRPr sz="2496"/>
            </a:pPr>
            <a:r>
              <a:t>&lt;cmp-field&gt;</a:t>
            </a:r>
          </a:p>
          <a:p>
            <a:pPr lvl="2" marL="0" indent="475487" defTabSz="1267967">
              <a:spcBef>
                <a:spcPts val="1200"/>
              </a:spcBef>
              <a:buClrTx/>
              <a:buSzTx/>
              <a:buNone/>
              <a:defRPr sz="2496"/>
            </a:pPr>
            <a:r>
              <a:t>&lt;query&gt;</a:t>
            </a:r>
          </a:p>
          <a:p>
            <a:pPr lvl="2" marL="0" indent="475487" defTabSz="1267967">
              <a:spcBef>
                <a:spcPts val="1200"/>
              </a:spcBef>
              <a:buClrTx/>
              <a:buSzTx/>
              <a:buNone/>
              <a:defRPr sz="2496"/>
            </a:pPr>
            <a:r>
              <a:t>&lt;query-method&gt;</a:t>
            </a:r>
          </a:p>
          <a:p>
            <a:pPr lvl="2" marL="0" indent="475487" defTabSz="1267967">
              <a:spcBef>
                <a:spcPts val="1200"/>
              </a:spcBef>
              <a:buClrTx/>
              <a:buSzTx/>
              <a:buNone/>
              <a:defRPr sz="2496"/>
            </a:pPr>
            <a:r>
              <a:t>&lt;method-params&gt;</a:t>
            </a:r>
          </a:p>
          <a:p>
            <a:pPr lvl="1" marL="0" indent="237743" defTabSz="1267967">
              <a:spcBef>
                <a:spcPts val="1200"/>
              </a:spcBef>
              <a:buClrTx/>
              <a:buSzTx/>
              <a:buNone/>
              <a:defRPr sz="2496"/>
            </a:pPr>
            <a:r>
              <a:t>Defining Message-Driven Beans</a:t>
            </a:r>
          </a:p>
          <a:p>
            <a:pPr lvl="2" marL="0" indent="475487" defTabSz="1267967">
              <a:spcBef>
                <a:spcPts val="1200"/>
              </a:spcBef>
              <a:buClrTx/>
              <a:buSzTx/>
              <a:buNone/>
              <a:defRPr sz="2496"/>
            </a:pPr>
            <a:r>
              <a:t>&lt;message-driven&gt;</a:t>
            </a:r>
          </a:p>
          <a:p>
            <a:pPr lvl="2" marL="0" indent="475487" defTabSz="1267967">
              <a:spcBef>
                <a:spcPts val="1200"/>
              </a:spcBef>
              <a:buClrTx/>
              <a:buSzTx/>
              <a:buNone/>
              <a:defRPr sz="2496"/>
            </a:pPr>
            <a:r>
              <a:t>&lt;message-driven-destination&gt;</a:t>
            </a:r>
          </a:p>
          <a:p>
            <a:pPr lvl="1" marL="0" indent="237743" defTabSz="1267967">
              <a:spcBef>
                <a:spcPts val="1200"/>
              </a:spcBef>
              <a:buClrTx/>
              <a:buSzTx/>
              <a:buNone/>
              <a:defRPr sz="2496"/>
            </a:pPr>
            <a:r>
              <a:t>Defining Environment Properties</a:t>
            </a:r>
          </a:p>
          <a:p>
            <a:pPr lvl="2" marL="0" indent="475487" defTabSz="1267967">
              <a:spcBef>
                <a:spcPts val="1200"/>
              </a:spcBef>
              <a:buClrTx/>
              <a:buSzTx/>
              <a:buNone/>
              <a:defRPr sz="2496"/>
            </a:pPr>
            <a:r>
              <a:t>&lt;env-entry&gt;</a:t>
            </a:r>
          </a:p>
          <a:p>
            <a:pPr lvl="1" marL="0" indent="237743" defTabSz="1267967">
              <a:spcBef>
                <a:spcPts val="1200"/>
              </a:spcBef>
              <a:buClrTx/>
              <a:buSzTx/>
              <a:buNone/>
              <a:defRPr sz="2496"/>
            </a:pPr>
            <a:r>
              <a:t>Defining EJB References</a:t>
            </a:r>
          </a:p>
          <a:p>
            <a:pPr lvl="2" marL="0" indent="475487" defTabSz="1267967">
              <a:spcBef>
                <a:spcPts val="1200"/>
              </a:spcBef>
              <a:buClrTx/>
              <a:buSzTx/>
              <a:buNone/>
              <a:defRPr sz="2496"/>
            </a:pPr>
            <a:r>
              <a:t>&lt;ejb-ref&gt;</a:t>
            </a:r>
          </a:p>
          <a:p>
            <a:pPr lvl="2" marL="0" indent="475487" defTabSz="1267967">
              <a:spcBef>
                <a:spcPts val="1200"/>
              </a:spcBef>
              <a:buClrTx/>
              <a:buSzTx/>
              <a:buNone/>
              <a:defRPr sz="2496"/>
            </a:pPr>
            <a:r>
              <a:t>&lt;ejb-local-ref&gt;</a:t>
            </a:r>
          </a:p>
          <a:p>
            <a:pPr lvl="1" marL="0" indent="237743" defTabSz="1267967">
              <a:spcBef>
                <a:spcPts val="1200"/>
              </a:spcBef>
              <a:buClrTx/>
              <a:buSzTx/>
              <a:buNone/>
              <a:defRPr sz="2496"/>
            </a:pPr>
            <a:r>
              <a:t>Defining Security</a:t>
            </a:r>
          </a:p>
          <a:p>
            <a:pPr lvl="2" marL="0" indent="475487" defTabSz="1267967">
              <a:spcBef>
                <a:spcPts val="1200"/>
              </a:spcBef>
              <a:buClrTx/>
              <a:buSzTx/>
              <a:buNone/>
              <a:defRPr sz="2496"/>
            </a:pPr>
            <a:r>
              <a:t>&lt;security-role-ref&gt;</a:t>
            </a:r>
          </a:p>
          <a:p>
            <a:pPr lvl="2" marL="0" indent="475487" defTabSz="1267967">
              <a:spcBef>
                <a:spcPts val="1200"/>
              </a:spcBef>
              <a:buClrTx/>
              <a:buSzTx/>
              <a:buNone/>
              <a:defRPr sz="2496"/>
            </a:pPr>
            <a:r>
              <a:t>&lt;security-identity&gt;</a:t>
            </a:r>
          </a:p>
          <a:p>
            <a:pPr lvl="2" marL="0" indent="475487" defTabSz="1267967">
              <a:spcBef>
                <a:spcPts val="1200"/>
              </a:spcBef>
              <a:buClrTx/>
              <a:buSzTx/>
              <a:buNone/>
              <a:defRPr sz="2496"/>
            </a:pPr>
            <a:r>
              <a:t>&lt;run-as&gt;</a:t>
            </a:r>
          </a:p>
          <a:p>
            <a:pPr lvl="1" marL="0" indent="237743" defTabSz="1267967">
              <a:spcBef>
                <a:spcPts val="1200"/>
              </a:spcBef>
              <a:buClrTx/>
              <a:buSzTx/>
              <a:buNone/>
              <a:defRPr sz="2496"/>
            </a:pPr>
            <a:r>
              <a:t>Defining Resource Factories</a:t>
            </a:r>
          </a:p>
          <a:p>
            <a:pPr lvl="2" marL="0" indent="475487" defTabSz="1267967">
              <a:spcBef>
                <a:spcPts val="1200"/>
              </a:spcBef>
              <a:buClrTx/>
              <a:buSzTx/>
              <a:buNone/>
              <a:defRPr sz="2496"/>
            </a:pPr>
            <a:r>
              <a:t>&lt;resource-ref&gt;</a:t>
            </a:r>
          </a:p>
          <a:p>
            <a:pPr lvl="2" marL="0" indent="475487" defTabSz="1267967">
              <a:spcBef>
                <a:spcPts val="1200"/>
              </a:spcBef>
              <a:buClrTx/>
              <a:buSzTx/>
              <a:buNone/>
              <a:defRPr sz="2496"/>
            </a:pPr>
            <a:r>
              <a:t>&lt;resource-env-ref&gt;</a:t>
            </a:r>
          </a:p>
          <a:p>
            <a:pPr lvl="1" marL="0" indent="237743" defTabSz="1267967">
              <a:spcBef>
                <a:spcPts val="1200"/>
              </a:spcBef>
              <a:buClrTx/>
              <a:buSzTx/>
              <a:buNone/>
              <a:defRPr sz="2496"/>
            </a:pPr>
            <a:r>
              <a:t>Defining Relationships</a:t>
            </a:r>
          </a:p>
          <a:p>
            <a:pPr lvl="2" marL="0" indent="475487" defTabSz="1267967">
              <a:spcBef>
                <a:spcPts val="1200"/>
              </a:spcBef>
              <a:buClrTx/>
              <a:buSzTx/>
              <a:buNone/>
              <a:defRPr sz="2496"/>
            </a:pPr>
            <a:r>
              <a:t>&lt;relationships&gt;</a:t>
            </a:r>
          </a:p>
          <a:p>
            <a:pPr lvl="2" marL="0" indent="475487" defTabSz="1267967">
              <a:spcBef>
                <a:spcPts val="1200"/>
              </a:spcBef>
              <a:buClrTx/>
              <a:buSzTx/>
              <a:buNone/>
              <a:defRPr sz="2496"/>
            </a:pPr>
            <a:r>
              <a:t>&lt;ejb-relation&gt;</a:t>
            </a:r>
          </a:p>
          <a:p>
            <a:pPr lvl="2" marL="0" indent="475487" defTabSz="1267967">
              <a:spcBef>
                <a:spcPts val="1200"/>
              </a:spcBef>
              <a:buClrTx/>
              <a:buSzTx/>
              <a:buNone/>
              <a:defRPr sz="2496"/>
            </a:pPr>
            <a:r>
              <a:t>&lt;ejb-relationship-role&gt;</a:t>
            </a:r>
          </a:p>
          <a:p>
            <a:pPr lvl="2" marL="0" indent="475487" defTabSz="1267967">
              <a:spcBef>
                <a:spcPts val="1200"/>
              </a:spcBef>
              <a:buClrTx/>
              <a:buSzTx/>
              <a:buNone/>
              <a:defRPr sz="2496"/>
            </a:pPr>
            <a:r>
              <a:t>&lt;relationship-role-source&gt;</a:t>
            </a:r>
          </a:p>
          <a:p>
            <a:pPr lvl="2" marL="0" indent="475487" defTabSz="1267967">
              <a:spcBef>
                <a:spcPts val="1200"/>
              </a:spcBef>
              <a:buClrTx/>
              <a:buSzTx/>
              <a:buNone/>
              <a:defRPr sz="2496"/>
            </a:pPr>
            <a:r>
              <a:t>&lt;cmr-field&gt;</a:t>
            </a:r>
          </a:p>
          <a:p>
            <a:pPr lvl="1" marL="0" indent="237743" defTabSz="1267967">
              <a:spcBef>
                <a:spcPts val="1200"/>
              </a:spcBef>
              <a:buClrTx/>
              <a:buSzTx/>
              <a:buNone/>
              <a:defRPr sz="2496"/>
            </a:pPr>
            <a:r>
              <a:t>Defining the Assembly Descriptor</a:t>
            </a:r>
          </a:p>
          <a:p>
            <a:pPr lvl="2" marL="0" indent="475487" defTabSz="1267967">
              <a:spcBef>
                <a:spcPts val="1200"/>
              </a:spcBef>
              <a:buClrTx/>
              <a:buSzTx/>
              <a:buNone/>
              <a:defRPr sz="2496"/>
            </a:pPr>
            <a:r>
              <a:t>&lt;assembly-descriptor&gt;</a:t>
            </a:r>
          </a:p>
          <a:p>
            <a:pPr lvl="2" marL="0" indent="475487" defTabSz="1267967">
              <a:spcBef>
                <a:spcPts val="1200"/>
              </a:spcBef>
              <a:buClrTx/>
              <a:buSzTx/>
              <a:buNone/>
              <a:defRPr sz="2496"/>
            </a:pPr>
            <a:r>
              <a:t>&lt;security-role&gt;</a:t>
            </a:r>
          </a:p>
          <a:p>
            <a:pPr lvl="2" marL="0" indent="475487" defTabSz="1267967">
              <a:spcBef>
                <a:spcPts val="1200"/>
              </a:spcBef>
              <a:buClrTx/>
              <a:buSzTx/>
              <a:buNone/>
              <a:defRPr sz="2496"/>
            </a:pPr>
            <a:r>
              <a:t>&lt;method-permission&gt;</a:t>
            </a:r>
          </a:p>
          <a:p>
            <a:pPr lvl="2" marL="0" indent="475487" defTabSz="1267967">
              <a:spcBef>
                <a:spcPts val="1200"/>
              </a:spcBef>
              <a:buClrTx/>
              <a:buSzTx/>
              <a:buNone/>
              <a:defRPr sz="2496"/>
            </a:pPr>
            <a:r>
              <a:t>&lt;container-transaction&gt;</a:t>
            </a:r>
          </a:p>
          <a:p>
            <a:pPr lvl="2" marL="0" indent="475487" defTabSz="1267967">
              <a:spcBef>
                <a:spcPts val="1200"/>
              </a:spcBef>
              <a:buClrTx/>
              <a:buSzTx/>
              <a:buNone/>
              <a:defRPr sz="2496"/>
            </a:pPr>
            <a:r>
              <a:t>&lt;exclude-list&gt;</a:t>
            </a:r>
          </a:p>
          <a:p>
            <a:pPr lvl="2" marL="0" indent="475487" defTabSz="1267967">
              <a:spcBef>
                <a:spcPts val="1200"/>
              </a:spcBef>
              <a:buClrTx/>
              <a:buSzTx/>
              <a:buNone/>
              <a:defRPr sz="2496"/>
            </a:pPr>
            <a:r>
              <a:t>&lt;method&gt;</a:t>
            </a:r>
          </a:p>
          <a:p>
            <a:pPr lvl="2" marL="0" indent="475487" defTabSz="1267967">
              <a:spcBef>
                <a:spcPts val="1200"/>
              </a:spcBef>
              <a:buClrTx/>
              <a:buSzTx/>
              <a:buNone/>
              <a:defRPr sz="2496"/>
            </a:pPr>
            <a:r>
              <a:t>&lt;method-params&gt;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he EJB Query Language (EJB-QL)…"/>
          <p:cNvSpPr txBox="1"/>
          <p:nvPr>
            <p:ph type="body" idx="1"/>
          </p:nvPr>
        </p:nvSpPr>
        <p:spPr>
          <a:xfrm>
            <a:off x="1270000" y="1013883"/>
            <a:ext cx="21844000" cy="11688234"/>
          </a:xfrm>
          <a:prstGeom prst="rect">
            <a:avLst/>
          </a:prstGeom>
        </p:spPr>
        <p:txBody>
          <a:bodyPr/>
          <a:lstStyle/>
          <a:p>
            <a:pPr marL="0" indent="0">
              <a:buClrTx/>
              <a:buSzTx/>
              <a:buNone/>
              <a:defRPr sz="4600"/>
            </a:pPr>
            <a:r>
              <a:t>The EJB Query Language (EJB-QL)</a:t>
            </a:r>
          </a:p>
          <a:p>
            <a:pPr lvl="1" marL="0" indent="457200">
              <a:buClrTx/>
              <a:buSzTx/>
              <a:buNone/>
              <a:defRPr sz="4600"/>
            </a:pPr>
            <a:r>
              <a:t>Overview</a:t>
            </a:r>
          </a:p>
          <a:p>
            <a:pPr lvl="2" marL="0" indent="914400">
              <a:buClrTx/>
              <a:buSzTx/>
              <a:buNone/>
              <a:defRPr sz="4600"/>
            </a:pPr>
            <a:r>
              <a:t>A Simple Example</a:t>
            </a:r>
          </a:p>
          <a:p>
            <a:pPr lvl="2" marL="0" indent="914400">
              <a:buClrTx/>
              <a:buSzTx/>
              <a:buNone/>
              <a:defRPr sz="4600"/>
            </a:pPr>
            <a:r>
              <a:t>The Power of Relationships</a:t>
            </a:r>
          </a:p>
          <a:p>
            <a:pPr lvl="1" marL="0" indent="457200">
              <a:buClrTx/>
              <a:buSzTx/>
              <a:buNone/>
              <a:defRPr sz="4600"/>
            </a:pPr>
            <a:r>
              <a:t>EJB-QL Syntax</a:t>
            </a:r>
          </a:p>
          <a:p>
            <a:pPr lvl="2" marL="0" indent="914400">
              <a:buClrTx/>
              <a:buSzTx/>
              <a:buNone/>
              <a:defRPr sz="4600"/>
            </a:pPr>
            <a:r>
              <a:t>The FROM Clause</a:t>
            </a:r>
          </a:p>
          <a:p>
            <a:pPr lvl="2" marL="0" indent="914400">
              <a:buClrTx/>
              <a:buSzTx/>
              <a:buNone/>
              <a:defRPr sz="4600"/>
            </a:pPr>
            <a:r>
              <a:t>The WHERE Clause</a:t>
            </a:r>
          </a:p>
          <a:p>
            <a:pPr lvl="2" marL="0" indent="914400">
              <a:buClrTx/>
              <a:buSzTx/>
              <a:buNone/>
              <a:defRPr sz="4600"/>
            </a:pPr>
            <a:r>
              <a:t>The SELECT Clause</a:t>
            </a:r>
          </a:p>
          <a:p>
            <a:pPr lvl="2" marL="0" indent="914400">
              <a:buClrTx/>
              <a:buSzTx/>
              <a:buNone/>
              <a:defRPr sz="4600"/>
            </a:pPr>
            <a:r>
              <a:t>Truth Tables</a:t>
            </a:r>
          </a:p>
          <a:p>
            <a:pPr lvl="1" marL="0" indent="457200">
              <a:buClrTx/>
              <a:buSzTx/>
              <a:buNone/>
              <a:defRPr sz="4600"/>
            </a:pPr>
            <a:r>
              <a:t>Final Note</a:t>
            </a:r>
          </a:p>
          <a:p>
            <a:pPr lvl="1" marL="0" indent="457200">
              <a:buClrTx/>
              <a:buSzTx/>
              <a:buNone/>
              <a:defRPr sz="4600"/>
            </a:pPr>
            <a:r>
              <a:t>Summary</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EJB Quick Reference Guide…"/>
          <p:cNvSpPr txBox="1"/>
          <p:nvPr>
            <p:ph type="body" idx="1"/>
          </p:nvPr>
        </p:nvSpPr>
        <p:spPr>
          <a:xfrm>
            <a:off x="1270000" y="1013883"/>
            <a:ext cx="21844000" cy="11688234"/>
          </a:xfrm>
          <a:prstGeom prst="rect">
            <a:avLst/>
          </a:prstGeom>
        </p:spPr>
        <p:txBody>
          <a:bodyPr/>
          <a:lstStyle/>
          <a:p>
            <a:pPr marL="0" indent="0" defTabSz="2023872">
              <a:spcBef>
                <a:spcPts val="1900"/>
              </a:spcBef>
              <a:buClrTx/>
              <a:buSzTx/>
              <a:buNone/>
              <a:defRPr sz="3818"/>
            </a:pPr>
            <a:r>
              <a:t>EJB Quick Reference Guide</a:t>
            </a:r>
          </a:p>
          <a:p>
            <a:pPr lvl="1" marL="0" indent="379475" defTabSz="2023872">
              <a:spcBef>
                <a:spcPts val="1900"/>
              </a:spcBef>
              <a:buClrTx/>
              <a:buSzTx/>
              <a:buNone/>
              <a:defRPr sz="3818"/>
            </a:pPr>
            <a:r>
              <a:t>Session Bean Diagrams</a:t>
            </a:r>
          </a:p>
          <a:p>
            <a:pPr lvl="2" marL="0" indent="758951" defTabSz="2023872">
              <a:spcBef>
                <a:spcPts val="1900"/>
              </a:spcBef>
              <a:buClrTx/>
              <a:buSzTx/>
              <a:buNone/>
              <a:defRPr sz="3818"/>
            </a:pPr>
            <a:r>
              <a:t>Stateless Session Bean Diagrams</a:t>
            </a:r>
          </a:p>
          <a:p>
            <a:pPr lvl="2" marL="0" indent="758951" defTabSz="2023872">
              <a:spcBef>
                <a:spcPts val="1900"/>
              </a:spcBef>
              <a:buClrTx/>
              <a:buSzTx/>
              <a:buNone/>
              <a:defRPr sz="3818"/>
            </a:pPr>
            <a:r>
              <a:t>Stateful Session Bean Diagrams</a:t>
            </a:r>
          </a:p>
          <a:p>
            <a:pPr lvl="1" marL="0" indent="379475" defTabSz="2023872">
              <a:spcBef>
                <a:spcPts val="1900"/>
              </a:spcBef>
              <a:buClrTx/>
              <a:buSzTx/>
              <a:buNone/>
              <a:defRPr sz="3818"/>
            </a:pPr>
            <a:r>
              <a:t>Entity Bean Diagrams</a:t>
            </a:r>
          </a:p>
          <a:p>
            <a:pPr lvl="1" marL="0" indent="379475" defTabSz="2023872">
              <a:spcBef>
                <a:spcPts val="1900"/>
              </a:spcBef>
              <a:buClrTx/>
              <a:buSzTx/>
              <a:buNone/>
              <a:defRPr sz="3818"/>
            </a:pPr>
            <a:r>
              <a:t>Message-Driven Bean Diagrams</a:t>
            </a:r>
          </a:p>
          <a:p>
            <a:pPr lvl="1" marL="0" indent="379475" defTabSz="2023872">
              <a:spcBef>
                <a:spcPts val="1900"/>
              </a:spcBef>
              <a:buClrTx/>
              <a:buSzTx/>
              <a:buNone/>
              <a:defRPr sz="3818"/>
            </a:pPr>
            <a:r>
              <a:t>EJB API Reference</a:t>
            </a:r>
          </a:p>
          <a:p>
            <a:pPr lvl="2" marL="0" indent="758951" defTabSz="2023872">
              <a:spcBef>
                <a:spcPts val="1900"/>
              </a:spcBef>
              <a:buClrTx/>
              <a:buSzTx/>
              <a:buNone/>
              <a:defRPr sz="3818"/>
            </a:pPr>
            <a:r>
              <a:t>EJBContext</a:t>
            </a:r>
          </a:p>
          <a:p>
            <a:pPr lvl="2" marL="0" indent="758951" defTabSz="2023872">
              <a:spcBef>
                <a:spcPts val="1900"/>
              </a:spcBef>
              <a:buClrTx/>
              <a:buSzTx/>
              <a:buNone/>
              <a:defRPr sz="3818"/>
            </a:pPr>
            <a:r>
              <a:t>EJBHome</a:t>
            </a:r>
          </a:p>
          <a:p>
            <a:pPr lvl="2" marL="0" indent="758951" defTabSz="2023872">
              <a:spcBef>
                <a:spcPts val="1900"/>
              </a:spcBef>
              <a:buClrTx/>
              <a:buSzTx/>
              <a:buNone/>
              <a:defRPr sz="3818"/>
            </a:pPr>
            <a:r>
              <a:t>EJBLocalHome</a:t>
            </a:r>
          </a:p>
          <a:p>
            <a:pPr lvl="2" marL="0" indent="758951" defTabSz="2023872">
              <a:spcBef>
                <a:spcPts val="1900"/>
              </a:spcBef>
              <a:buClrTx/>
              <a:buSzTx/>
              <a:buNone/>
              <a:defRPr sz="3818"/>
            </a:pPr>
            <a:r>
              <a:t>EJBLocalObject</a:t>
            </a:r>
          </a:p>
          <a:p>
            <a:pPr lvl="2" marL="0" indent="758951" defTabSz="2023872">
              <a:spcBef>
                <a:spcPts val="1900"/>
              </a:spcBef>
              <a:buClrTx/>
              <a:buSzTx/>
              <a:buNone/>
              <a:defRPr sz="3818"/>
            </a:pPr>
            <a:r>
              <a:t>EJBMetaData</a:t>
            </a:r>
          </a:p>
          <a:p>
            <a:pPr lvl="2" marL="0" indent="758951" defTabSz="2023872">
              <a:spcBef>
                <a:spcPts val="1900"/>
              </a:spcBef>
              <a:buClrTx/>
              <a:buSzTx/>
              <a:buNone/>
              <a:defRPr sz="3818"/>
            </a:pPr>
            <a:r>
              <a:t>EJBObject</a:t>
            </a:r>
          </a:p>
          <a:p>
            <a:pPr lvl="2" marL="0" indent="758951" defTabSz="2023872">
              <a:spcBef>
                <a:spcPts val="1900"/>
              </a:spcBef>
              <a:buClrTx/>
              <a:buSzTx/>
              <a:buNone/>
              <a:defRPr sz="3818"/>
            </a:pPr>
            <a:r>
              <a:t>EnterpriseBean</a:t>
            </a:r>
          </a:p>
          <a:p>
            <a:pPr lvl="2" marL="0" indent="758951" defTabSz="2023872">
              <a:spcBef>
                <a:spcPts val="1900"/>
              </a:spcBef>
              <a:buClrTx/>
              <a:buSzTx/>
              <a:buNone/>
              <a:defRPr sz="3818"/>
            </a:pPr>
            <a:r>
              <a:t>EntityBean</a:t>
            </a:r>
          </a:p>
          <a:p>
            <a:pPr lvl="2" marL="0" indent="758951" defTabSz="2023872">
              <a:spcBef>
                <a:spcPts val="1900"/>
              </a:spcBef>
              <a:buClrTx/>
              <a:buSzTx/>
              <a:buNone/>
              <a:defRPr sz="3818"/>
            </a:pPr>
            <a:r>
              <a:t>EntityContext</a:t>
            </a:r>
          </a:p>
          <a:p>
            <a:pPr lvl="2" marL="0" indent="758951" defTabSz="2023872">
              <a:spcBef>
                <a:spcPts val="1900"/>
              </a:spcBef>
              <a:buClrTx/>
              <a:buSzTx/>
              <a:buNone/>
              <a:defRPr sz="3818"/>
            </a:pPr>
            <a:r>
              <a:t>Handle</a:t>
            </a:r>
          </a:p>
          <a:p>
            <a:pPr lvl="2" marL="0" indent="758951" defTabSz="2023872">
              <a:spcBef>
                <a:spcPts val="1900"/>
              </a:spcBef>
              <a:buClrTx/>
              <a:buSzTx/>
              <a:buNone/>
              <a:defRPr sz="3818"/>
            </a:pPr>
            <a:r>
              <a:t>HomeHandle</a:t>
            </a:r>
          </a:p>
          <a:p>
            <a:pPr lvl="2" marL="0" indent="758951" defTabSz="2023872">
              <a:spcBef>
                <a:spcPts val="1900"/>
              </a:spcBef>
              <a:buClrTx/>
              <a:buSzTx/>
              <a:buNone/>
              <a:defRPr sz="3818"/>
            </a:pPr>
            <a:r>
              <a:t>MessageDrivenBean</a:t>
            </a:r>
          </a:p>
          <a:p>
            <a:pPr lvl="2" marL="0" indent="758951" defTabSz="2023872">
              <a:spcBef>
                <a:spcPts val="1900"/>
              </a:spcBef>
              <a:buClrTx/>
              <a:buSzTx/>
              <a:buNone/>
              <a:defRPr sz="3818"/>
            </a:pPr>
            <a:r>
              <a:t>MessageDrivenContext</a:t>
            </a:r>
          </a:p>
          <a:p>
            <a:pPr lvl="2" marL="0" indent="758951" defTabSz="2023872">
              <a:spcBef>
                <a:spcPts val="1900"/>
              </a:spcBef>
              <a:buClrTx/>
              <a:buSzTx/>
              <a:buNone/>
              <a:defRPr sz="3818"/>
            </a:pPr>
            <a:r>
              <a:t>SessionBean</a:t>
            </a:r>
          </a:p>
          <a:p>
            <a:pPr lvl="2" marL="0" indent="758951" defTabSz="2023872">
              <a:spcBef>
                <a:spcPts val="1900"/>
              </a:spcBef>
              <a:buClrTx/>
              <a:buSzTx/>
              <a:buNone/>
              <a:defRPr sz="3818"/>
            </a:pPr>
            <a:r>
              <a:t>SessionContext</a:t>
            </a:r>
          </a:p>
          <a:p>
            <a:pPr lvl="2" marL="0" indent="758951" defTabSz="2023872">
              <a:spcBef>
                <a:spcPts val="1900"/>
              </a:spcBef>
              <a:buClrTx/>
              <a:buSzTx/>
              <a:buNone/>
              <a:defRPr sz="3818"/>
            </a:pPr>
            <a:r>
              <a:t>SessionSynchronization</a:t>
            </a:r>
          </a:p>
          <a:p>
            <a:pPr lvl="1" marL="0" indent="379475" defTabSz="2023872">
              <a:spcBef>
                <a:spcPts val="1900"/>
              </a:spcBef>
              <a:buClrTx/>
              <a:buSzTx/>
              <a:buNone/>
              <a:defRPr sz="3818"/>
            </a:pPr>
            <a:r>
              <a:t>Exception Reference</a:t>
            </a:r>
          </a:p>
          <a:p>
            <a:pPr lvl="1" marL="0" indent="379475" defTabSz="2023872">
              <a:spcBef>
                <a:spcPts val="1900"/>
              </a:spcBef>
              <a:buClrTx/>
              <a:buSzTx/>
              <a:buNone/>
              <a:defRPr sz="3818"/>
            </a:pPr>
            <a:r>
              <a:t>Transaction Reference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From Here"/>
          <p:cNvSpPr txBox="1"/>
          <p:nvPr>
            <p:ph type="title"/>
          </p:nvPr>
        </p:nvSpPr>
        <p:spPr>
          <a:prstGeom prst="rect">
            <a:avLst/>
          </a:prstGeom>
        </p:spPr>
        <p:txBody>
          <a:bodyPr/>
          <a:lstStyle/>
          <a:p>
            <a:pPr/>
            <a:r>
              <a:t>From Here</a:t>
            </a:r>
          </a:p>
        </p:txBody>
      </p:sp>
      <p:sp>
        <p:nvSpPr>
          <p:cNvPr id="200" name="Now that we’ve gotten the logistics out of the way, let’s begin our exploration of Enterprise JavaBeans with Part 1, an introduction to EJB concepts and programming."/>
          <p:cNvSpPr txBox="1"/>
          <p:nvPr>
            <p:ph type="body" idx="1"/>
          </p:nvPr>
        </p:nvSpPr>
        <p:spPr>
          <a:prstGeom prst="rect">
            <a:avLst/>
          </a:prstGeom>
        </p:spPr>
        <p:txBody>
          <a:bodyPr/>
          <a:lstStyle/>
          <a:p>
            <a:pPr/>
            <a:r>
              <a:t>Now that we’ve gotten the logistics out of the way, let’s begin our exploration of Enterprise JavaBeans with Part 1, an introduction to EJB concepts and programming.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Part One Overview"/>
          <p:cNvSpPr txBox="1"/>
          <p:nvPr>
            <p:ph type="title"/>
          </p:nvPr>
        </p:nvSpPr>
        <p:spPr>
          <a:prstGeom prst="rect">
            <a:avLst/>
          </a:prstGeom>
        </p:spPr>
        <p:txBody>
          <a:bodyPr/>
          <a:lstStyle/>
          <a:p>
            <a:pPr/>
            <a:r>
              <a:t>Part One Overview</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In Part 1, we introduce the server-side development platform that is the Java 2 Platform, Enterprise Edition (J2EE), of which the Enterprise JavaBeans (EJB) component architecture is a vital piece. J2EE is a conglomeration of concepts, programming standa"/>
          <p:cNvSpPr txBox="1"/>
          <p:nvPr>
            <p:ph type="body" idx="1"/>
          </p:nvPr>
        </p:nvSpPr>
        <p:spPr>
          <a:prstGeom prst="rect">
            <a:avLst/>
          </a:prstGeom>
        </p:spPr>
        <p:txBody>
          <a:bodyPr/>
          <a:lstStyle/>
          <a:p>
            <a:pPr/>
            <a:r>
              <a:t>In Part 1, we introduce the server-side development platform that is the Java 2 Platform, Enterprise Edition (J2EE), of which the Enterprise JavaBeans (EJB) component architecture is a vital piece. J2EE is a conglomeration of concepts, programming standards, and innovations—all written in the Java programming language. With J2EE, you can rapidly construct distributed, scalable, reliable, and portable secure server-side deployments.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Overview"/>
          <p:cNvSpPr txBox="1"/>
          <p:nvPr>
            <p:ph type="title"/>
          </p:nvPr>
        </p:nvSpPr>
        <p:spPr>
          <a:prstGeom prst="rect">
            <a:avLst/>
          </a:prstGeom>
        </p:spPr>
        <p:txBody>
          <a:bodyPr/>
          <a:lstStyle/>
          <a:p>
            <a:pPr/>
            <a:r>
              <a:t>Overview</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Enterprise JavaBeans (EJB) is a server-side component architecture that simplifies the process of building enterprise-class distributed component applications in Java. By using EJB, you can write scalable, reliable, and secure applications without writin"/>
          <p:cNvSpPr txBox="1"/>
          <p:nvPr>
            <p:ph type="body" idx="1"/>
          </p:nvPr>
        </p:nvSpPr>
        <p:spPr>
          <a:prstGeom prst="rect">
            <a:avLst/>
          </a:prstGeom>
        </p:spPr>
        <p:txBody>
          <a:bodyPr/>
          <a:lstStyle>
            <a:lvl1pPr marL="542036" indent="-542036" defTabSz="2365248">
              <a:spcBef>
                <a:spcPts val="2300"/>
              </a:spcBef>
              <a:defRPr sz="4656"/>
            </a:lvl1pPr>
          </a:lstStyle>
          <a:p>
            <a:pPr/>
            <a:r>
              <a:t>Enterprise JavaBeans (EJB) is a server-side component architecture that simplifies the process of building enterprise-class distributed component applications in Java. By using EJB, you can write scalable, reliable, and secure applications without writing your own complex distributed component framework. EJB is about rapid application development for the server side; you can quickly and easily construct server-side components in Java by leveraging a prewritten distributed infrastructure provided by the industry. EJB is designed to support application portability and reusability across any vendor’s enterprise middleware services.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0" name="Screenshot 2020-11-20 at 4.17.37 PM.png" descr="Screenshot 2020-11-20 at 4.17.37 PM.png"/>
          <p:cNvPicPr>
            <a:picLocks noChangeAspect="0"/>
          </p:cNvPicPr>
          <p:nvPr>
            <p:ph type="pic" idx="21"/>
          </p:nvPr>
        </p:nvPicPr>
        <p:blipFill>
          <a:blip r:embed="rId2">
            <a:extLst/>
          </a:blip>
          <a:srcRect l="0" t="0" r="0" b="0"/>
          <a:stretch>
            <a:fillRect/>
          </a:stretch>
        </p:blipFill>
        <p:spPr>
          <a:xfrm>
            <a:off x="12204700" y="2982109"/>
            <a:ext cx="12192000" cy="6735782"/>
          </a:xfrm>
          <a:prstGeom prst="rect">
            <a:avLst/>
          </a:prstGeom>
        </p:spPr>
      </p:pic>
      <p:sp>
        <p:nvSpPr>
          <p:cNvPr id="211" name="Standard multi-tier deployment"/>
          <p:cNvSpPr/>
          <p:nvPr/>
        </p:nvSpPr>
        <p:spPr>
          <a:xfrm>
            <a:off x="12204699" y="12801600"/>
            <a:ext cx="12192001"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Standard multi-tier deployment</a:t>
            </a:r>
          </a:p>
        </p:txBody>
      </p:sp>
      <p:sp>
        <p:nvSpPr>
          <p:cNvPr id="212" name="The Motivation for EJB"/>
          <p:cNvSpPr txBox="1"/>
          <p:nvPr>
            <p:ph type="title"/>
          </p:nvPr>
        </p:nvSpPr>
        <p:spPr>
          <a:prstGeom prst="rect">
            <a:avLst/>
          </a:prstGeom>
        </p:spPr>
        <p:txBody>
          <a:bodyPr/>
          <a:lstStyle>
            <a:lvl1pPr defTabSz="726440">
              <a:defRPr spc="-221" sz="7392"/>
            </a:lvl1pPr>
          </a:lstStyle>
          <a:p>
            <a:pPr/>
            <a:r>
              <a:t>The Motivation for EJB</a:t>
            </a:r>
          </a:p>
        </p:txBody>
      </p:sp>
      <p:sp>
        <p:nvSpPr>
          <p:cNvPr id="213" name="Figure shows a typical business application. This application could exist in any vertical industry and could solve any business problem. Here are some examples:…"/>
          <p:cNvSpPr txBox="1"/>
          <p:nvPr>
            <p:ph type="body" sz="half" idx="1"/>
          </p:nvPr>
        </p:nvSpPr>
        <p:spPr>
          <a:prstGeom prst="rect">
            <a:avLst/>
          </a:prstGeom>
        </p:spPr>
        <p:txBody>
          <a:bodyPr/>
          <a:lstStyle/>
          <a:p>
            <a:pPr marL="0" indent="0" defTabSz="2023872">
              <a:spcBef>
                <a:spcPts val="1900"/>
              </a:spcBef>
              <a:buClrTx/>
              <a:buSzTx/>
              <a:buNone/>
              <a:defRPr sz="3984"/>
            </a:pPr>
            <a:r>
              <a:t>Figure shows a typical business application. This application could exist in any vertical industry and could solve any business problem. Here are some examples:</a:t>
            </a:r>
          </a:p>
          <a:p>
            <a:pPr marL="0" indent="0" defTabSz="2023872">
              <a:spcBef>
                <a:spcPts val="1900"/>
              </a:spcBef>
              <a:buClrTx/>
              <a:buSzTx/>
              <a:buNone/>
              <a:defRPr sz="3984"/>
            </a:pPr>
            <a:r>
              <a:t>■■ A stock trading system</a:t>
            </a:r>
          </a:p>
          <a:p>
            <a:pPr marL="0" indent="0" defTabSz="2023872">
              <a:spcBef>
                <a:spcPts val="1900"/>
              </a:spcBef>
              <a:buClrTx/>
              <a:buSzTx/>
              <a:buNone/>
              <a:defRPr sz="3984"/>
            </a:pPr>
            <a:r>
              <a:t>■■ A banking application</a:t>
            </a:r>
          </a:p>
          <a:p>
            <a:pPr marL="0" indent="0" defTabSz="2023872">
              <a:spcBef>
                <a:spcPts val="1900"/>
              </a:spcBef>
              <a:buClrTx/>
              <a:buSzTx/>
              <a:buNone/>
              <a:defRPr sz="3984"/>
            </a:pPr>
            <a:r>
              <a:t>■■ A customer call centre</a:t>
            </a:r>
          </a:p>
          <a:p>
            <a:pPr marL="0" indent="0" defTabSz="2023872">
              <a:spcBef>
                <a:spcPts val="1900"/>
              </a:spcBef>
              <a:buClrTx/>
              <a:buSzTx/>
              <a:buNone/>
              <a:defRPr sz="3984"/>
            </a:pPr>
            <a:r>
              <a:t>■■ A procurement system</a:t>
            </a:r>
          </a:p>
          <a:p>
            <a:pPr marL="0" indent="0" defTabSz="2023872">
              <a:spcBef>
                <a:spcPts val="1900"/>
              </a:spcBef>
              <a:buClrTx/>
              <a:buSzTx/>
              <a:buNone/>
              <a:defRPr sz="3984"/>
            </a:pPr>
            <a:r>
              <a:t>■■ An insurance risk analysis application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he Java 2 Platform, Enterprise Edition (J2EE)…"/>
          <p:cNvSpPr txBox="1"/>
          <p:nvPr>
            <p:ph type="body" idx="1"/>
          </p:nvPr>
        </p:nvSpPr>
        <p:spPr>
          <a:prstGeom prst="rect">
            <a:avLst/>
          </a:prstGeom>
        </p:spPr>
        <p:txBody>
          <a:bodyPr/>
          <a:lstStyle/>
          <a:p>
            <a:pPr lvl="2" marL="0" indent="667512" defTabSz="1780032">
              <a:spcBef>
                <a:spcPts val="1700"/>
              </a:spcBef>
              <a:buClrTx/>
              <a:buSzTx/>
              <a:buNone/>
              <a:defRPr sz="3504"/>
            </a:pPr>
            <a:r>
              <a:t>The Java 2 Platform, Enterprise Edition (J2EE)</a:t>
            </a:r>
          </a:p>
          <a:p>
            <a:pPr lvl="3" marL="0" indent="1001268" defTabSz="1780032">
              <a:spcBef>
                <a:spcPts val="1700"/>
              </a:spcBef>
              <a:buClrTx/>
              <a:buSzTx/>
              <a:buNone/>
              <a:defRPr sz="3504"/>
            </a:pPr>
            <a:r>
              <a:t>The J2EE Technologies</a:t>
            </a:r>
          </a:p>
          <a:p>
            <a:pPr lvl="2" marL="0" indent="667512" defTabSz="1780032">
              <a:spcBef>
                <a:spcPts val="1700"/>
              </a:spcBef>
              <a:buClrTx/>
              <a:buSzTx/>
              <a:buNone/>
              <a:defRPr sz="3504"/>
            </a:pPr>
            <a:r>
              <a:t>Summary</a:t>
            </a:r>
          </a:p>
          <a:p>
            <a:pPr lvl="1" marL="0" indent="333756" defTabSz="1780032">
              <a:spcBef>
                <a:spcPts val="1700"/>
              </a:spcBef>
              <a:buClrTx/>
              <a:buSzTx/>
              <a:buNone/>
              <a:defRPr sz="3504"/>
            </a:pPr>
            <a:r>
              <a:t>EJB Fundamentals</a:t>
            </a:r>
          </a:p>
          <a:p>
            <a:pPr lvl="2" marL="0" indent="667512" defTabSz="1780032">
              <a:spcBef>
                <a:spcPts val="1700"/>
              </a:spcBef>
              <a:buClrTx/>
              <a:buSzTx/>
              <a:buNone/>
              <a:defRPr sz="3504"/>
            </a:pPr>
            <a:r>
              <a:t>Enterprise Beans</a:t>
            </a:r>
          </a:p>
          <a:p>
            <a:pPr lvl="3" marL="0" indent="1001268" defTabSz="1780032">
              <a:spcBef>
                <a:spcPts val="1700"/>
              </a:spcBef>
              <a:buClrTx/>
              <a:buSzTx/>
              <a:buNone/>
              <a:defRPr sz="3504"/>
            </a:pPr>
            <a:r>
              <a:t>Types of Beans</a:t>
            </a:r>
          </a:p>
          <a:p>
            <a:pPr lvl="2" marL="0" indent="667512" defTabSz="1780032">
              <a:spcBef>
                <a:spcPts val="1700"/>
              </a:spcBef>
              <a:buClrTx/>
              <a:buSzTx/>
              <a:buNone/>
              <a:defRPr sz="3504"/>
            </a:pPr>
            <a:r>
              <a:t>Distributed Objects: The Foundation for EJB</a:t>
            </a:r>
          </a:p>
          <a:p>
            <a:pPr lvl="2" marL="0" indent="667512" defTabSz="1780032">
              <a:spcBef>
                <a:spcPts val="1700"/>
              </a:spcBef>
              <a:buClrTx/>
              <a:buSzTx/>
              <a:buNone/>
              <a:defRPr sz="3504"/>
            </a:pPr>
            <a:r>
              <a:t>Distributed Objects and Middleware</a:t>
            </a:r>
          </a:p>
          <a:p>
            <a:pPr lvl="3" marL="0" indent="1001268" defTabSz="1780032">
              <a:spcBef>
                <a:spcPts val="1700"/>
              </a:spcBef>
              <a:buClrTx/>
              <a:buSzTx/>
              <a:buNone/>
              <a:defRPr sz="3504"/>
            </a:pPr>
            <a:r>
              <a:t>Explicit Middleware</a:t>
            </a:r>
          </a:p>
          <a:p>
            <a:pPr lvl="3" marL="0" indent="1001268" defTabSz="1780032">
              <a:spcBef>
                <a:spcPts val="1700"/>
              </a:spcBef>
              <a:buClrTx/>
              <a:buSzTx/>
              <a:buNone/>
              <a:defRPr sz="3504"/>
            </a:pPr>
            <a:r>
              <a:t>Implicit Middleware</a:t>
            </a:r>
          </a:p>
          <a:p>
            <a:pPr lvl="2" marL="0" indent="667512" defTabSz="1780032">
              <a:spcBef>
                <a:spcPts val="1700"/>
              </a:spcBef>
              <a:buClrTx/>
              <a:buSzTx/>
              <a:buNone/>
              <a:defRPr sz="3504"/>
            </a:pPr>
            <a:r>
              <a:t>What Constitutes an Enterprise Bean?</a:t>
            </a:r>
          </a:p>
          <a:p>
            <a:pPr lvl="3" marL="0" indent="1001268" defTabSz="1780032">
              <a:spcBef>
                <a:spcPts val="1700"/>
              </a:spcBef>
              <a:buClrTx/>
              <a:buSzTx/>
              <a:buNone/>
              <a:defRPr sz="3504"/>
            </a:pPr>
            <a:r>
              <a:t>The Enterprise Bean Class</a:t>
            </a:r>
          </a:p>
          <a:p>
            <a:pPr lvl="3" marL="0" indent="1001268" defTabSz="1780032">
              <a:spcBef>
                <a:spcPts val="1700"/>
              </a:spcBef>
              <a:buClrTx/>
              <a:buSzTx/>
              <a:buNone/>
              <a:defRPr sz="3504"/>
            </a:pPr>
            <a:r>
              <a:t>The EJB Object</a:t>
            </a:r>
          </a:p>
          <a:p>
            <a:pPr lvl="3" marL="0" indent="1001268" defTabSz="1780032">
              <a:spcBef>
                <a:spcPts val="1700"/>
              </a:spcBef>
              <a:buClrTx/>
              <a:buSzTx/>
              <a:buNone/>
              <a:defRPr sz="3504"/>
            </a:pPr>
            <a:r>
              <a:t>The Home Object</a:t>
            </a:r>
          </a:p>
          <a:p>
            <a:pPr lvl="3" marL="0" indent="1001268" defTabSz="1780032">
              <a:spcBef>
                <a:spcPts val="1700"/>
              </a:spcBef>
              <a:buClrTx/>
              <a:buSzTx/>
              <a:buNone/>
              <a:defRPr sz="3504"/>
            </a:pPr>
            <a:r>
              <a:t>The Local Interfaces</a:t>
            </a:r>
          </a:p>
          <a:p>
            <a:pPr lvl="3" marL="0" indent="1001268" defTabSz="1780032">
              <a:spcBef>
                <a:spcPts val="1700"/>
              </a:spcBef>
              <a:buClrTx/>
              <a:buSzTx/>
              <a:buNone/>
              <a:defRPr sz="3504"/>
            </a:pPr>
            <a:r>
              <a:t>Deployment Descriptors</a:t>
            </a:r>
          </a:p>
          <a:p>
            <a:pPr lvl="3" marL="0" indent="1001268" defTabSz="1780032">
              <a:spcBef>
                <a:spcPts val="1700"/>
              </a:spcBef>
              <a:buClrTx/>
              <a:buSzTx/>
              <a:buNone/>
              <a:defRPr sz="3504"/>
            </a:pPr>
            <a:r>
              <a:t>Vendor-Specific Files</a:t>
            </a:r>
          </a:p>
          <a:p>
            <a:pPr lvl="3" marL="0" indent="1001268" defTabSz="1780032">
              <a:spcBef>
                <a:spcPts val="1700"/>
              </a:spcBef>
              <a:buClrTx/>
              <a:buSzTx/>
              <a:buNone/>
              <a:defRPr sz="3504"/>
            </a:pPr>
            <a:r>
              <a:t>Ejb-Jar File</a:t>
            </a:r>
          </a:p>
          <a:p>
            <a:pPr lvl="3" marL="0" indent="1001268" defTabSz="1780032">
              <a:spcBef>
                <a:spcPts val="1700"/>
              </a:spcBef>
              <a:buClrTx/>
              <a:buSzTx/>
              <a:buNone/>
              <a:defRPr sz="3504"/>
            </a:pPr>
            <a:r>
              <a:t>Summary of Terms</a:t>
            </a:r>
          </a:p>
          <a:p>
            <a:pPr lvl="2" marL="0" indent="667512" defTabSz="1780032">
              <a:spcBef>
                <a:spcPts val="1700"/>
              </a:spcBef>
              <a:buClrTx/>
              <a:buSzTx/>
              <a:buNone/>
              <a:defRPr sz="3504"/>
            </a:pPr>
            <a:r>
              <a:t>Summary</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he Motivation for EJB"/>
          <p:cNvSpPr txBox="1"/>
          <p:nvPr>
            <p:ph type="title"/>
          </p:nvPr>
        </p:nvSpPr>
        <p:spPr>
          <a:prstGeom prst="rect">
            <a:avLst/>
          </a:prstGeom>
        </p:spPr>
        <p:txBody>
          <a:bodyPr/>
          <a:lstStyle/>
          <a:p>
            <a:pPr/>
            <a:r>
              <a:t>The Motivation for EJB</a:t>
            </a:r>
          </a:p>
        </p:txBody>
      </p:sp>
      <p:sp>
        <p:nvSpPr>
          <p:cNvPr id="216" name="Notice that this application is a distributed system. We broke up what would normally be a large, monolithic application and divorced each layer of the application from the others, so that each layer is completely independent and distinct.…"/>
          <p:cNvSpPr txBox="1"/>
          <p:nvPr>
            <p:ph type="body" idx="1"/>
          </p:nvPr>
        </p:nvSpPr>
        <p:spPr>
          <a:prstGeom prst="rect">
            <a:avLst/>
          </a:prstGeom>
        </p:spPr>
        <p:txBody>
          <a:bodyPr/>
          <a:lstStyle/>
          <a:p>
            <a:pPr/>
            <a:r>
              <a:t>Notice that this application is a distributed system. We broke up what would normally be a large, monolithic application and divorced each layer of the application from the others, so that each layer is completely independent and distinct.</a:t>
            </a:r>
          </a:p>
          <a:p>
            <a:pPr/>
            <a:r>
              <a:t>Take a look at this picture, and ask yourself the following question based purely on your personal experience and intuition: If we take a monolithic application and break it up into a distributed system with multiple clients connecting to multiple servers and databases over a network, what do we need to worry about now (as shown in Figure)?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The Motivation for EJB"/>
          <p:cNvSpPr txBox="1"/>
          <p:nvPr>
            <p:ph type="title"/>
          </p:nvPr>
        </p:nvSpPr>
        <p:spPr>
          <a:prstGeom prst="rect">
            <a:avLst/>
          </a:prstGeom>
        </p:spPr>
        <p:txBody>
          <a:bodyPr/>
          <a:lstStyle/>
          <a:p>
            <a:pPr/>
            <a:r>
              <a:t>The Motivation for EJB</a:t>
            </a:r>
          </a:p>
        </p:txBody>
      </p:sp>
      <p:sp>
        <p:nvSpPr>
          <p:cNvPr id="219" name="The application server was born to let you buy these middleware services, rather than build them yourself. Application servers provide you with common middleware services, such as resource pooling, networking, and more. Application servers allow you to f"/>
          <p:cNvSpPr txBox="1"/>
          <p:nvPr>
            <p:ph type="body" idx="1"/>
          </p:nvPr>
        </p:nvSpPr>
        <p:spPr>
          <a:prstGeom prst="rect">
            <a:avLst/>
          </a:prstGeom>
        </p:spPr>
        <p:txBody>
          <a:bodyPr/>
          <a:lstStyle/>
          <a:p>
            <a:pPr/>
            <a:r>
              <a:t>The application server was born to let you buy these middleware services, rather than build them yourself. Application servers provide you with common middleware services, such as resource pooling, networking, and more. Application servers allow you to focus on your application and not worry about the middleware you need for a robust server-side deployment. You write the code specific to your vertical industry and deploy that code into the runtime environment of an application server. You’ve just solved your business problem by dividing and conquering.</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Divide and Conquer to the Extreme"/>
          <p:cNvSpPr txBox="1"/>
          <p:nvPr>
            <p:ph type="title"/>
          </p:nvPr>
        </p:nvSpPr>
        <p:spPr>
          <a:prstGeom prst="rect">
            <a:avLst/>
          </a:prstGeom>
        </p:spPr>
        <p:txBody>
          <a:bodyPr/>
          <a:lstStyle/>
          <a:p>
            <a:pPr/>
            <a:r>
              <a:t>Divide and Conquer to the Extreme</a:t>
            </a:r>
          </a:p>
        </p:txBody>
      </p:sp>
      <p:sp>
        <p:nvSpPr>
          <p:cNvPr id="222" name="We’ve just discussed how you can gain your middleware from an application server, empowering you to focus on your business problem. But there’s even better news: You may be able to buy a partial solution to the business problem itself.…"/>
          <p:cNvSpPr txBox="1"/>
          <p:nvPr>
            <p:ph type="body" idx="1"/>
          </p:nvPr>
        </p:nvSpPr>
        <p:spPr>
          <a:prstGeom prst="rect">
            <a:avLst/>
          </a:prstGeom>
        </p:spPr>
        <p:txBody>
          <a:bodyPr/>
          <a:lstStyle/>
          <a:p>
            <a:pPr/>
            <a:r>
              <a:t>We’ve just discussed how you can gain your middleware from an application server, empowering you to focus on your business problem. But there’s even better news: You may be able to buy a partial solution to the business problem itself.</a:t>
            </a:r>
          </a:p>
          <a:p>
            <a:pPr/>
            <a:r>
              <a:t>To achieve this, you need to build your application out of components. A component is code that implements a set of well-defined interfaces. It is a manageable, discrete chunk of logic. Components are not entire applications—they cannot run alone. Rather, they can be used as puzzle pieces to solve some larger problem.</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Divide and Conquer to the Extreme"/>
          <p:cNvSpPr txBox="1"/>
          <p:nvPr>
            <p:ph type="title"/>
          </p:nvPr>
        </p:nvSpPr>
        <p:spPr>
          <a:prstGeom prst="rect">
            <a:avLst/>
          </a:prstGeom>
        </p:spPr>
        <p:txBody>
          <a:bodyPr/>
          <a:lstStyle/>
          <a:p>
            <a:pPr/>
            <a:r>
              <a:t>Divide and Conquer to the Extreme</a:t>
            </a:r>
          </a:p>
        </p:txBody>
      </p:sp>
      <p:sp>
        <p:nvSpPr>
          <p:cNvPr id="225" name="The idea of software components is very powerful. A company can purchase a well-defined module that solves a problem and combine it with other components to solve larger problems. For example, consider a software component that computes the price of good"/>
          <p:cNvSpPr txBox="1"/>
          <p:nvPr>
            <p:ph type="body" idx="1"/>
          </p:nvPr>
        </p:nvSpPr>
        <p:spPr>
          <a:prstGeom prst="rect">
            <a:avLst/>
          </a:prstGeom>
        </p:spPr>
        <p:txBody>
          <a:bodyPr/>
          <a:lstStyle/>
          <a:p>
            <a:pPr/>
            <a:r>
              <a:t>The idea of software components is very powerful. A company can purchase a well-defined module that solves a problem and combine it with other components to solve larger problems. For example, consider a software component that computes the price of goods. We’ll call this a pricing component. You hand the pricing component information about a set of products, and it figures out the total price of the order.</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Divide and Conquer to the Extreme"/>
          <p:cNvSpPr txBox="1"/>
          <p:nvPr>
            <p:ph type="title"/>
          </p:nvPr>
        </p:nvSpPr>
        <p:spPr>
          <a:prstGeom prst="rect">
            <a:avLst/>
          </a:prstGeom>
        </p:spPr>
        <p:txBody>
          <a:bodyPr/>
          <a:lstStyle/>
          <a:p>
            <a:pPr/>
            <a:r>
              <a:t>Divide and Conquer to the Extreme</a:t>
            </a:r>
          </a:p>
        </p:txBody>
      </p:sp>
      <p:sp>
        <p:nvSpPr>
          <p:cNvPr id="228" name="The pricing problem can get quite hairy. For example, let’s assume we’re ordering computer parts, such as memory and hard drives. The pricing component figures out the correct price based on a set of pricing rules that may include:…"/>
          <p:cNvSpPr txBox="1"/>
          <p:nvPr>
            <p:ph type="body" idx="1"/>
          </p:nvPr>
        </p:nvSpPr>
        <p:spPr>
          <a:prstGeom prst="rect">
            <a:avLst/>
          </a:prstGeom>
        </p:spPr>
        <p:txBody>
          <a:bodyPr/>
          <a:lstStyle/>
          <a:p>
            <a:pPr marL="0" indent="0" defTabSz="2048255">
              <a:spcBef>
                <a:spcPts val="2000"/>
              </a:spcBef>
              <a:buClrTx/>
              <a:buSzTx/>
              <a:buNone/>
              <a:defRPr sz="4032"/>
            </a:pPr>
            <a:r>
              <a:t>The pricing problem can get quite hairy. For example, let’s assume we’re ordering computer parts, such as memory and hard drives. The pricing component figures out the correct price based on a set of pricing rules that may include:</a:t>
            </a:r>
          </a:p>
          <a:p>
            <a:pPr marL="469391" indent="-469391" defTabSz="2048255">
              <a:spcBef>
                <a:spcPts val="2000"/>
              </a:spcBef>
              <a:defRPr sz="4032"/>
            </a:pPr>
            <a:r>
              <a:t>Base prices of a single memory upgrade or a single hard disk</a:t>
            </a:r>
          </a:p>
          <a:p>
            <a:pPr marL="469391" indent="-469391" defTabSz="2048255">
              <a:spcBef>
                <a:spcPts val="2000"/>
              </a:spcBef>
              <a:defRPr sz="4032"/>
            </a:pPr>
            <a:r>
              <a:t>Quantity discounts that a customer receives for ordering more than 10 memory modules</a:t>
            </a:r>
          </a:p>
          <a:p>
            <a:pPr marL="469391" indent="-469391" defTabSz="2048255">
              <a:spcBef>
                <a:spcPts val="2000"/>
              </a:spcBef>
              <a:defRPr sz="4032"/>
            </a:pPr>
            <a:r>
              <a:t>Bundling discounts that the customer receives for ordering both memory and a hard disk</a:t>
            </a:r>
          </a:p>
          <a:p>
            <a:pPr marL="469391" indent="-469391" defTabSz="2048255">
              <a:spcBef>
                <a:spcPts val="2000"/>
              </a:spcBef>
              <a:defRPr sz="4032"/>
            </a:pPr>
            <a:r>
              <a:t>Preferred customer discounts that you can give to big-name customers</a:t>
            </a:r>
          </a:p>
          <a:p>
            <a:pPr marL="469391" indent="-469391" defTabSz="2048255">
              <a:spcBef>
                <a:spcPts val="2000"/>
              </a:spcBef>
              <a:defRPr sz="4032"/>
            </a:pPr>
            <a:r>
              <a:t>Locale discounts depending on where the customer lives</a:t>
            </a:r>
          </a:p>
          <a:p>
            <a:pPr marL="469391" indent="-469391" defTabSz="2048255">
              <a:spcBef>
                <a:spcPts val="2000"/>
              </a:spcBef>
              <a:defRPr sz="4032"/>
            </a:pPr>
            <a:r>
              <a:t>Overhead costs such as shipping and taxes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Divide and Conquer to the Extreme"/>
          <p:cNvSpPr txBox="1"/>
          <p:nvPr>
            <p:ph type="title"/>
          </p:nvPr>
        </p:nvSpPr>
        <p:spPr>
          <a:prstGeom prst="rect">
            <a:avLst/>
          </a:prstGeom>
        </p:spPr>
        <p:txBody>
          <a:bodyPr/>
          <a:lstStyle/>
          <a:p>
            <a:pPr/>
            <a:r>
              <a:t>Divide and Conquer to the Extreme</a:t>
            </a:r>
          </a:p>
        </p:txBody>
      </p:sp>
      <p:sp>
        <p:nvSpPr>
          <p:cNvPr id="231" name="These pricing rules are in no way unique to ordering computer parts. Other industries, such as health care, appliances, airline tickets, and others need the same pricing functionality. Obviously, it would be a huge waste of resources if each company that"/>
          <p:cNvSpPr txBox="1"/>
          <p:nvPr>
            <p:ph type="body" idx="1"/>
          </p:nvPr>
        </p:nvSpPr>
        <p:spPr>
          <a:prstGeom prst="rect">
            <a:avLst/>
          </a:prstGeom>
        </p:spPr>
        <p:txBody>
          <a:bodyPr/>
          <a:lstStyle>
            <a:lvl1pPr marL="0" indent="0">
              <a:buClrTx/>
              <a:buSzTx/>
              <a:buNone/>
            </a:lvl1pPr>
          </a:lstStyle>
          <a:p>
            <a:pPr/>
            <a:r>
              <a:t>These pricing rules are in no way unique to ordering computer parts. Other industries, such as health care, appliances, airline tickets, and others need the same pricing functionality. Obviously, it would be a huge waste of resources if each company that needed complex pricing had to write its own sophisticated pricing engine. Thus, it makes sense that a vendor provides a generic pricing component that can be reused for different customers. For example:</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3" name="Screenshot 2020-11-20 at 6.34.28 PM.png" descr="Screenshot 2020-11-20 at 6.34.28 PM.png"/>
          <p:cNvPicPr>
            <a:picLocks noChangeAspect="0"/>
          </p:cNvPicPr>
          <p:nvPr>
            <p:ph type="pic" idx="21"/>
          </p:nvPr>
        </p:nvPicPr>
        <p:blipFill>
          <a:blip r:embed="rId2">
            <a:extLst/>
          </a:blip>
          <a:srcRect l="0" t="0" r="0" b="0"/>
          <a:stretch>
            <a:fillRect/>
          </a:stretch>
        </p:blipFill>
        <p:spPr>
          <a:xfrm>
            <a:off x="13016357" y="0"/>
            <a:ext cx="10568686" cy="12700000"/>
          </a:xfrm>
          <a:prstGeom prst="rect">
            <a:avLst/>
          </a:prstGeom>
        </p:spPr>
      </p:pic>
      <p:sp>
        <p:nvSpPr>
          <p:cNvPr id="234" name="Reusing a pricing component for the U.S. Postal Service"/>
          <p:cNvSpPr/>
          <p:nvPr/>
        </p:nvSpPr>
        <p:spPr>
          <a:xfrm>
            <a:off x="12204700" y="12801600"/>
            <a:ext cx="12192000"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Reusing a pricing component for the U.S. Postal Service</a:t>
            </a:r>
          </a:p>
        </p:txBody>
      </p:sp>
      <p:sp>
        <p:nvSpPr>
          <p:cNvPr id="235" name="Divide and Conquer to the Extreme"/>
          <p:cNvSpPr txBox="1"/>
          <p:nvPr>
            <p:ph type="title"/>
          </p:nvPr>
        </p:nvSpPr>
        <p:spPr>
          <a:prstGeom prst="rect">
            <a:avLst/>
          </a:prstGeom>
        </p:spPr>
        <p:txBody>
          <a:bodyPr/>
          <a:lstStyle>
            <a:lvl1pPr defTabSz="462280">
              <a:defRPr spc="-141" sz="4704"/>
            </a:lvl1pPr>
          </a:lstStyle>
          <a:p>
            <a:pPr/>
            <a:r>
              <a:t>Divide and Conquer to the Extreme</a:t>
            </a:r>
          </a:p>
        </p:txBody>
      </p:sp>
      <p:sp>
        <p:nvSpPr>
          <p:cNvPr id="236" name="The U.S. Postal Service can use the pricing component to compute shipping costs for mailing packages. This is shown in Figure."/>
          <p:cNvSpPr txBox="1"/>
          <p:nvPr>
            <p:ph type="body" sz="half" idx="1"/>
          </p:nvPr>
        </p:nvSpPr>
        <p:spPr>
          <a:prstGeom prst="rect">
            <a:avLst/>
          </a:prstGeom>
        </p:spPr>
        <p:txBody>
          <a:bodyPr/>
          <a:lstStyle>
            <a:lvl1pPr marL="0" indent="0">
              <a:buClrTx/>
              <a:buSzTx/>
              <a:buNone/>
            </a:lvl1pPr>
          </a:lstStyle>
          <a:p>
            <a:pPr/>
            <a:r>
              <a:t>The U.S. Postal Service can use the pricing component to compute shipping costs for mailing packages. This is shown in Figure.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Screenshot 2020-11-20 at 6.37.06 PM.png" descr="Screenshot 2020-11-20 at 6.37.06 PM.png"/>
          <p:cNvPicPr>
            <a:picLocks noChangeAspect="0"/>
          </p:cNvPicPr>
          <p:nvPr>
            <p:ph type="pic" idx="21"/>
          </p:nvPr>
        </p:nvPicPr>
        <p:blipFill>
          <a:blip r:embed="rId2">
            <a:extLst/>
          </a:blip>
          <a:srcRect l="0" t="0" r="0" b="0"/>
          <a:stretch>
            <a:fillRect/>
          </a:stretch>
        </p:blipFill>
        <p:spPr>
          <a:xfrm>
            <a:off x="13421546" y="0"/>
            <a:ext cx="9758309" cy="12700000"/>
          </a:xfrm>
          <a:prstGeom prst="rect">
            <a:avLst/>
          </a:prstGeom>
        </p:spPr>
      </p:pic>
      <p:sp>
        <p:nvSpPr>
          <p:cNvPr id="239" name="Reusing a pricing component for quoting car prices over the Internet"/>
          <p:cNvSpPr/>
          <p:nvPr/>
        </p:nvSpPr>
        <p:spPr>
          <a:xfrm>
            <a:off x="12204700" y="12801600"/>
            <a:ext cx="12192000"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Reusing a pricing component for quoting car prices over the Internet</a:t>
            </a:r>
          </a:p>
        </p:txBody>
      </p:sp>
      <p:sp>
        <p:nvSpPr>
          <p:cNvPr id="240" name="Divide and Conquer to the Extreme"/>
          <p:cNvSpPr txBox="1"/>
          <p:nvPr>
            <p:ph type="title"/>
          </p:nvPr>
        </p:nvSpPr>
        <p:spPr>
          <a:prstGeom prst="rect">
            <a:avLst/>
          </a:prstGeom>
        </p:spPr>
        <p:txBody>
          <a:bodyPr/>
          <a:lstStyle>
            <a:lvl1pPr defTabSz="462280">
              <a:defRPr spc="-141" sz="4704"/>
            </a:lvl1pPr>
          </a:lstStyle>
          <a:p>
            <a:pPr/>
            <a:r>
              <a:t>Divide and Conquer to the Extreme</a:t>
            </a:r>
          </a:p>
        </p:txBody>
      </p:sp>
      <p:sp>
        <p:nvSpPr>
          <p:cNvPr id="241" name="An automobile manufacturer can use the pricing component to determine prices for cars. This manufacturer may set up a Web site that allows customers to get price quotes for cars over the Internet. Figure illustrates this scenario."/>
          <p:cNvSpPr txBox="1"/>
          <p:nvPr>
            <p:ph type="body" sz="half" idx="1"/>
          </p:nvPr>
        </p:nvSpPr>
        <p:spPr>
          <a:prstGeom prst="rect">
            <a:avLst/>
          </a:prstGeom>
        </p:spPr>
        <p:txBody>
          <a:bodyPr/>
          <a:lstStyle>
            <a:lvl1pPr marL="0" indent="0">
              <a:buClrTx/>
              <a:buSzTx/>
              <a:buNone/>
            </a:lvl1pPr>
          </a:lstStyle>
          <a:p>
            <a:pPr/>
            <a:r>
              <a:t>An automobile manufacturer can use the pricing component to determine prices for cars. This manufacturer may set up a Web site that allows customers to get price quotes for cars over the Internet. Figure illustrates this scenario.</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3" name="Screenshot 2020-11-20 at 6.38.38 PM.png" descr="Screenshot 2020-11-20 at 6.38.38 PM.png"/>
          <p:cNvPicPr>
            <a:picLocks noChangeAspect="0"/>
          </p:cNvPicPr>
          <p:nvPr>
            <p:ph type="pic" idx="21"/>
          </p:nvPr>
        </p:nvPicPr>
        <p:blipFill>
          <a:blip r:embed="rId2">
            <a:extLst/>
          </a:blip>
          <a:srcRect l="0" t="0" r="0" b="0"/>
          <a:stretch>
            <a:fillRect/>
          </a:stretch>
        </p:blipFill>
        <p:spPr>
          <a:xfrm>
            <a:off x="12612897" y="0"/>
            <a:ext cx="11375606" cy="12700000"/>
          </a:xfrm>
          <a:prstGeom prst="rect">
            <a:avLst/>
          </a:prstGeom>
        </p:spPr>
      </p:pic>
      <p:sp>
        <p:nvSpPr>
          <p:cNvPr id="244" name="Reusing a pricing component as part of an e-commerce workflow solution"/>
          <p:cNvSpPr/>
          <p:nvPr/>
        </p:nvSpPr>
        <p:spPr>
          <a:xfrm>
            <a:off x="12204700" y="12801600"/>
            <a:ext cx="12192000"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Reusing a pricing component as part of an e-commerce workflow solution</a:t>
            </a:r>
          </a:p>
        </p:txBody>
      </p:sp>
      <p:sp>
        <p:nvSpPr>
          <p:cNvPr id="245" name="Divide and Conquer to the Extreme"/>
          <p:cNvSpPr txBox="1"/>
          <p:nvPr>
            <p:ph type="title"/>
          </p:nvPr>
        </p:nvSpPr>
        <p:spPr>
          <a:prstGeom prst="rect">
            <a:avLst/>
          </a:prstGeom>
        </p:spPr>
        <p:txBody>
          <a:bodyPr/>
          <a:lstStyle>
            <a:lvl1pPr defTabSz="462280">
              <a:defRPr spc="-141" sz="4704"/>
            </a:lvl1pPr>
          </a:lstStyle>
          <a:p>
            <a:pPr/>
            <a:r>
              <a:t>Divide and Conquer to the Extreme</a:t>
            </a:r>
          </a:p>
        </p:txBody>
      </p:sp>
      <p:sp>
        <p:nvSpPr>
          <p:cNvPr id="246" name="An online grocery store can use the pricing component as one discrete part of a complete workflow solution. When a customer purchases groceries over the Web, the pricing component first computes the price of the groceries. Next, a different vendor’s comp"/>
          <p:cNvSpPr txBox="1"/>
          <p:nvPr>
            <p:ph type="body" sz="half" idx="1"/>
          </p:nvPr>
        </p:nvSpPr>
        <p:spPr>
          <a:prstGeom prst="rect">
            <a:avLst/>
          </a:prstGeom>
        </p:spPr>
        <p:txBody>
          <a:bodyPr/>
          <a:lstStyle>
            <a:lvl1pPr marL="0" indent="0" defTabSz="2048255">
              <a:spcBef>
                <a:spcPts val="2000"/>
              </a:spcBef>
              <a:buClrTx/>
              <a:buSzTx/>
              <a:buNone/>
              <a:defRPr sz="4032"/>
            </a:lvl1pPr>
          </a:lstStyle>
          <a:p>
            <a:pPr/>
            <a:r>
              <a:t>An online grocery store can use the pricing component as one discrete part of a complete workflow solution. When a customer purchases groceries over the Web, the pricing component first computes the price of the groceries. Next, a different vendor’s component bills the customer with the generated price. Finally, a third component fulfills the order, setting things in motion for the groceries to be delivered to the end user. We depict this in Figure.</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Divide and Conquer to the Extreme"/>
          <p:cNvSpPr txBox="1"/>
          <p:nvPr>
            <p:ph type="title"/>
          </p:nvPr>
        </p:nvSpPr>
        <p:spPr>
          <a:prstGeom prst="rect">
            <a:avLst/>
          </a:prstGeom>
        </p:spPr>
        <p:txBody>
          <a:bodyPr/>
          <a:lstStyle/>
          <a:p>
            <a:pPr/>
            <a:r>
              <a:t>Divide and Conquer to the Extreme</a:t>
            </a:r>
          </a:p>
        </p:txBody>
      </p:sp>
      <p:sp>
        <p:nvSpPr>
          <p:cNvPr id="249" name="Reusable components are quite enticing because components promote rapid application development. An IT shop can quickly assemble an application from prewritten components rather than writing the entire application from scratch. This means:…"/>
          <p:cNvSpPr txBox="1"/>
          <p:nvPr>
            <p:ph type="body" idx="1"/>
          </p:nvPr>
        </p:nvSpPr>
        <p:spPr>
          <a:prstGeom prst="rect">
            <a:avLst/>
          </a:prstGeom>
        </p:spPr>
        <p:txBody>
          <a:bodyPr/>
          <a:lstStyle/>
          <a:p>
            <a:pPr marL="0" indent="0" defTabSz="2340863">
              <a:spcBef>
                <a:spcPts val="2300"/>
              </a:spcBef>
              <a:buClrTx/>
              <a:buSzTx/>
              <a:buNone/>
              <a:defRPr sz="4608"/>
            </a:pPr>
            <a:r>
              <a:t>Reusable components are quite enticing because components promote rapid application development. An IT shop can quickly assemble an application from prewritten components rather than writing the entire application from scratch. This means:</a:t>
            </a:r>
          </a:p>
          <a:p>
            <a:pPr marL="536447" indent="-536447" defTabSz="2340863">
              <a:spcBef>
                <a:spcPts val="2300"/>
              </a:spcBef>
              <a:defRPr sz="4608"/>
            </a:pPr>
            <a:r>
              <a:t>The IT shop needs less in-house expertise. The IT shop can consider the pricing component to be a black box, and it does not need experts in complex pricing algorithms.</a:t>
            </a:r>
          </a:p>
          <a:p>
            <a:pPr marL="536447" indent="-536447" defTabSz="2340863">
              <a:spcBef>
                <a:spcPts val="2300"/>
              </a:spcBef>
              <a:defRPr sz="4608"/>
            </a:pPr>
            <a:r>
              <a:t>The application is assembled faster. The component vendor has already written the tough logic, and the IT shop can leverage that work, saving development time.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Writing Your First Bean…"/>
          <p:cNvSpPr txBox="1"/>
          <p:nvPr>
            <p:ph type="body" idx="1"/>
          </p:nvPr>
        </p:nvSpPr>
        <p:spPr>
          <a:prstGeom prst="rect">
            <a:avLst/>
          </a:prstGeom>
        </p:spPr>
        <p:txBody>
          <a:bodyPr/>
          <a:lstStyle/>
          <a:p>
            <a:pPr lvl="1" marL="0" indent="352043" defTabSz="1877567">
              <a:spcBef>
                <a:spcPts val="1800"/>
              </a:spcBef>
              <a:buClrTx/>
              <a:buSzTx/>
              <a:buNone/>
              <a:defRPr sz="3696"/>
            </a:pPr>
            <a:r>
              <a:t>Writing Your First Bean</a:t>
            </a:r>
          </a:p>
          <a:p>
            <a:pPr lvl="2" marL="0" indent="704087" defTabSz="1877567">
              <a:spcBef>
                <a:spcPts val="1800"/>
              </a:spcBef>
              <a:buClrTx/>
              <a:buSzTx/>
              <a:buNone/>
              <a:defRPr sz="3696"/>
            </a:pPr>
            <a:r>
              <a:t>How to Develop an EJB Component</a:t>
            </a:r>
          </a:p>
          <a:p>
            <a:pPr lvl="2" marL="0" indent="704087" defTabSz="1877567">
              <a:spcBef>
                <a:spcPts val="1800"/>
              </a:spcBef>
              <a:buClrTx/>
              <a:buSzTx/>
              <a:buNone/>
              <a:defRPr sz="3696"/>
            </a:pPr>
            <a:r>
              <a:t>The Remote Interface</a:t>
            </a:r>
          </a:p>
          <a:p>
            <a:pPr lvl="2" marL="0" indent="704087" defTabSz="1877567">
              <a:spcBef>
                <a:spcPts val="1800"/>
              </a:spcBef>
              <a:buClrTx/>
              <a:buSzTx/>
              <a:buNone/>
              <a:defRPr sz="3696"/>
            </a:pPr>
            <a:r>
              <a:t>The Local Interface</a:t>
            </a:r>
          </a:p>
          <a:p>
            <a:pPr lvl="2" marL="0" indent="704087" defTabSz="1877567">
              <a:spcBef>
                <a:spcPts val="1800"/>
              </a:spcBef>
              <a:buClrTx/>
              <a:buSzTx/>
              <a:buNone/>
              <a:defRPr sz="3696"/>
            </a:pPr>
            <a:r>
              <a:t>The Home Interface</a:t>
            </a:r>
          </a:p>
          <a:p>
            <a:pPr lvl="2" marL="0" indent="704087" defTabSz="1877567">
              <a:spcBef>
                <a:spcPts val="1800"/>
              </a:spcBef>
              <a:buClrTx/>
              <a:buSzTx/>
              <a:buNone/>
              <a:defRPr sz="3696"/>
            </a:pPr>
            <a:r>
              <a:t>The Local Home Interface</a:t>
            </a:r>
          </a:p>
          <a:p>
            <a:pPr lvl="2" marL="0" indent="704087" defTabSz="1877567">
              <a:spcBef>
                <a:spcPts val="1800"/>
              </a:spcBef>
              <a:buClrTx/>
              <a:buSzTx/>
              <a:buNone/>
              <a:defRPr sz="3696"/>
            </a:pPr>
            <a:r>
              <a:t>The Bean Class</a:t>
            </a:r>
          </a:p>
          <a:p>
            <a:pPr lvl="2" marL="0" indent="704087" defTabSz="1877567">
              <a:spcBef>
                <a:spcPts val="1800"/>
              </a:spcBef>
              <a:buClrTx/>
              <a:buSzTx/>
              <a:buNone/>
              <a:defRPr sz="3696"/>
            </a:pPr>
            <a:r>
              <a:t>The Deployment Descriptor</a:t>
            </a:r>
          </a:p>
          <a:p>
            <a:pPr lvl="2" marL="0" indent="704087" defTabSz="1877567">
              <a:spcBef>
                <a:spcPts val="1800"/>
              </a:spcBef>
              <a:buClrTx/>
              <a:buSzTx/>
              <a:buNone/>
              <a:defRPr sz="3696"/>
            </a:pPr>
            <a:r>
              <a:t>The Vendor-Specific Files</a:t>
            </a:r>
          </a:p>
          <a:p>
            <a:pPr lvl="2" marL="0" indent="704087" defTabSz="1877567">
              <a:spcBef>
                <a:spcPts val="1800"/>
              </a:spcBef>
              <a:buClrTx/>
              <a:buSzTx/>
              <a:buNone/>
              <a:defRPr sz="3696"/>
            </a:pPr>
            <a:r>
              <a:t>The Ejb-jar File</a:t>
            </a:r>
          </a:p>
          <a:p>
            <a:pPr lvl="2" marL="0" indent="704087" defTabSz="1877567">
              <a:spcBef>
                <a:spcPts val="1800"/>
              </a:spcBef>
              <a:buClrTx/>
              <a:buSzTx/>
              <a:buNone/>
              <a:defRPr sz="3696"/>
            </a:pPr>
            <a:r>
              <a:t>Deploying the Bean</a:t>
            </a:r>
          </a:p>
          <a:p>
            <a:pPr lvl="2" marL="0" indent="704087" defTabSz="1877567">
              <a:spcBef>
                <a:spcPts val="1800"/>
              </a:spcBef>
              <a:buClrTx/>
              <a:buSzTx/>
              <a:buNone/>
              <a:defRPr sz="3696"/>
            </a:pPr>
            <a:r>
              <a:t>The Optional EJB Client JAR file</a:t>
            </a:r>
          </a:p>
          <a:p>
            <a:pPr lvl="2" marL="0" indent="704087" defTabSz="1877567">
              <a:spcBef>
                <a:spcPts val="1800"/>
              </a:spcBef>
              <a:buClrTx/>
              <a:buSzTx/>
              <a:buNone/>
              <a:defRPr sz="3696"/>
            </a:pPr>
            <a:r>
              <a:t>Understanding How to Call Beans</a:t>
            </a:r>
          </a:p>
          <a:p>
            <a:pPr lvl="3" marL="0" indent="1056131" defTabSz="1877567">
              <a:spcBef>
                <a:spcPts val="1800"/>
              </a:spcBef>
              <a:buClrTx/>
              <a:buSzTx/>
              <a:buNone/>
              <a:defRPr sz="3696"/>
            </a:pPr>
            <a:r>
              <a:t>Looking up a Home Object</a:t>
            </a:r>
          </a:p>
          <a:p>
            <a:pPr lvl="2" marL="0" indent="704087" defTabSz="1877567">
              <a:spcBef>
                <a:spcPts val="1800"/>
              </a:spcBef>
              <a:buClrTx/>
              <a:buSzTx/>
              <a:buNone/>
              <a:defRPr sz="3696"/>
            </a:pPr>
            <a:r>
              <a:t>Running the System</a:t>
            </a:r>
          </a:p>
          <a:p>
            <a:pPr lvl="3" marL="0" indent="1056131" defTabSz="1877567">
              <a:spcBef>
                <a:spcPts val="1800"/>
              </a:spcBef>
              <a:buClrTx/>
              <a:buSzTx/>
              <a:buNone/>
              <a:defRPr sz="3696"/>
            </a:pPr>
            <a:r>
              <a:t>The Server-Side Output</a:t>
            </a:r>
          </a:p>
          <a:p>
            <a:pPr lvl="3" marL="0" indent="1056131" defTabSz="1877567">
              <a:spcBef>
                <a:spcPts val="1800"/>
              </a:spcBef>
              <a:buClrTx/>
              <a:buSzTx/>
              <a:buNone/>
              <a:defRPr sz="3696"/>
            </a:pPr>
            <a:r>
              <a:t>The Client-Side Output</a:t>
            </a:r>
          </a:p>
          <a:p>
            <a:pPr lvl="2" marL="0" indent="704087" defTabSz="1877567">
              <a:spcBef>
                <a:spcPts val="1800"/>
              </a:spcBef>
              <a:buClrTx/>
              <a:buSzTx/>
              <a:buNone/>
              <a:defRPr sz="3696"/>
            </a:pPr>
            <a:r>
              <a:t>Implementing Component Interfaces</a:t>
            </a:r>
          </a:p>
          <a:p>
            <a:pPr lvl="3" marL="0" indent="1056131" defTabSz="1877567">
              <a:spcBef>
                <a:spcPts val="1800"/>
              </a:spcBef>
              <a:buClrTx/>
              <a:buSzTx/>
              <a:buNone/>
              <a:defRPr sz="3696"/>
            </a:pPr>
            <a:r>
              <a:t>A Solution</a:t>
            </a:r>
          </a:p>
          <a:p>
            <a:pPr lvl="2" marL="0" indent="704087" defTabSz="1877567">
              <a:spcBef>
                <a:spcPts val="1800"/>
              </a:spcBef>
              <a:buClrTx/>
              <a:buSzTx/>
              <a:buNone/>
              <a:defRPr sz="3696"/>
            </a:pPr>
            <a:r>
              <a:t>Summary</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Divide and Conquer to the Extreme"/>
          <p:cNvSpPr txBox="1"/>
          <p:nvPr>
            <p:ph type="title"/>
          </p:nvPr>
        </p:nvSpPr>
        <p:spPr>
          <a:prstGeom prst="rect">
            <a:avLst/>
          </a:prstGeom>
        </p:spPr>
        <p:txBody>
          <a:bodyPr/>
          <a:lstStyle/>
          <a:p>
            <a:pPr/>
            <a:r>
              <a:t>Divide and Conquer to the Extreme</a:t>
            </a:r>
          </a:p>
        </p:txBody>
      </p:sp>
      <p:sp>
        <p:nvSpPr>
          <p:cNvPr id="252" name="There is a lower total cost of ownership. The component vendor’s cash cow is its components, and therefore it must provide top-notch documentation, support, and maintenance if it is to stay in business. Because the component vendor is an expert in its fi"/>
          <p:cNvSpPr txBox="1"/>
          <p:nvPr>
            <p:ph type="body" idx="1"/>
          </p:nvPr>
        </p:nvSpPr>
        <p:spPr>
          <a:prstGeom prst="rect">
            <a:avLst/>
          </a:prstGeom>
        </p:spPr>
        <p:txBody>
          <a:bodyPr/>
          <a:lstStyle/>
          <a:p>
            <a:pPr marL="553212" indent="-553212" defTabSz="2414016">
              <a:spcBef>
                <a:spcPts val="2300"/>
              </a:spcBef>
              <a:defRPr sz="4752"/>
            </a:pPr>
            <a:r>
              <a:t>There is a lower total cost of ownership. The component vendor’s cash cow is its components, and therefore it must provide top-notch documentation, support, and maintenance if it is to stay in business. Because the component vendor is an expert in its field, the component generally has fewer bugs and higher performance than an IT shop’s home-grown solution. This reduces the IT shop’s maintenance costs.</a:t>
            </a:r>
          </a:p>
          <a:p>
            <a:pPr marL="0" indent="0" defTabSz="2414016">
              <a:spcBef>
                <a:spcPts val="2300"/>
              </a:spcBef>
              <a:buClrTx/>
              <a:buSzTx/>
              <a:buNone/>
              <a:defRPr sz="4752"/>
            </a:pPr>
            <a:r>
              <a:t>Once the rules of engagement have been laid down for how components should be written, a component marketplace is born, where vendors can sell reusable components to companies. The components are deployed within application servers, which provide the needed middleware.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Divide and Conquer to the Extreme"/>
          <p:cNvSpPr txBox="1"/>
          <p:nvPr>
            <p:ph type="title"/>
          </p:nvPr>
        </p:nvSpPr>
        <p:spPr>
          <a:prstGeom prst="rect">
            <a:avLst/>
          </a:prstGeom>
        </p:spPr>
        <p:txBody>
          <a:bodyPr/>
          <a:lstStyle/>
          <a:p>
            <a:pPr/>
            <a:r>
              <a:t>Divide and Conquer to the Extreme</a:t>
            </a:r>
          </a:p>
        </p:txBody>
      </p:sp>
      <p:sp>
        <p:nvSpPr>
          <p:cNvPr id="255" name="Things to Consider When Building Large Business System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Things to Consider When Building Large Business Systems</a:t>
            </a:r>
          </a:p>
        </p:txBody>
      </p:sp>
      <p:sp>
        <p:nvSpPr>
          <p:cNvPr id="256" name="By now you should have a decent list of things you’d have to worry about when building large business systems. Here’s a short list of the big things we came up with. Don’t worry if you don’t understand all of them yet—you will.…"/>
          <p:cNvSpPr txBox="1"/>
          <p:nvPr>
            <p:ph type="body" idx="1"/>
          </p:nvPr>
        </p:nvSpPr>
        <p:spPr>
          <a:prstGeom prst="rect">
            <a:avLst/>
          </a:prstGeom>
        </p:spPr>
        <p:txBody>
          <a:bodyPr/>
          <a:lstStyle/>
          <a:p>
            <a:pPr marL="0" indent="0" defTabSz="1194816">
              <a:spcBef>
                <a:spcPts val="1100"/>
              </a:spcBef>
              <a:buClrTx/>
              <a:buSzTx/>
              <a:buNone/>
              <a:defRPr sz="2352"/>
            </a:pPr>
            <a:r>
              <a:t>By now you should have a decent list of things you’d have to worry about when building large business systems. Here’s a short list of the big things we came up with. Don’t worry if you don’t understand all of them yet—you will.</a:t>
            </a:r>
          </a:p>
          <a:p>
            <a:pPr marL="0" indent="0" defTabSz="1194816">
              <a:spcBef>
                <a:spcPts val="1100"/>
              </a:spcBef>
              <a:buClrTx/>
              <a:buSzTx/>
              <a:buNone/>
              <a:defRPr sz="2352"/>
            </a:pPr>
            <a:r>
              <a:t>■■ Remote method invocations. We need logic that connects a client and server via a network connection. This includes dispatching method requests, brokering of parameters, and more.</a:t>
            </a:r>
          </a:p>
          <a:p>
            <a:pPr marL="0" indent="0" defTabSz="1194816">
              <a:spcBef>
                <a:spcPts val="1100"/>
              </a:spcBef>
              <a:buClrTx/>
              <a:buSzTx/>
              <a:buNone/>
              <a:defRPr sz="2352"/>
            </a:pPr>
            <a:r>
              <a:t>■■ Load balancing. Clients must be directed to the server with the lightest load. If a server is overloaded, a different server should be chosen.</a:t>
            </a:r>
          </a:p>
          <a:p>
            <a:pPr marL="0" indent="0" defTabSz="1194816">
              <a:spcBef>
                <a:spcPts val="1100"/>
              </a:spcBef>
              <a:buClrTx/>
              <a:buSzTx/>
              <a:buNone/>
              <a:defRPr sz="2352"/>
            </a:pPr>
            <a:r>
              <a:t>■■ Transparent fail-over. If a server crashes, or if the network crashes, can clients be rerouted to other servers without interruption of service? If so, how fast does fail-over happen? Seconds? Minutes? What is acceptable for your business problem?</a:t>
            </a:r>
          </a:p>
          <a:p>
            <a:pPr marL="0" indent="0" defTabSz="1194816">
              <a:spcBef>
                <a:spcPts val="1100"/>
              </a:spcBef>
              <a:buClrTx/>
              <a:buSzTx/>
              <a:buNone/>
              <a:defRPr sz="2352"/>
            </a:pPr>
            <a:r>
              <a:t>■■ Back-end integration. Code needs to be written to persist business data into databases as well as integrate with legacy systems that may already exist.</a:t>
            </a:r>
          </a:p>
          <a:p>
            <a:pPr marL="0" indent="0" defTabSz="1194816">
              <a:spcBef>
                <a:spcPts val="1100"/>
              </a:spcBef>
              <a:buClrTx/>
              <a:buSzTx/>
              <a:buNone/>
              <a:defRPr sz="2352"/>
            </a:pPr>
            <a:r>
              <a:t>■■ Transactions. What if two clients access the same row of the database simultaneously? Or what if the database crashes? Transactions protect you from these issues.</a:t>
            </a:r>
          </a:p>
          <a:p>
            <a:pPr marL="0" indent="0" defTabSz="1194816">
              <a:spcBef>
                <a:spcPts val="1100"/>
              </a:spcBef>
              <a:buClrTx/>
              <a:buSzTx/>
              <a:buNone/>
              <a:defRPr sz="2352"/>
            </a:pPr>
            <a:r>
              <a:t>■■ Clustering. What if the server contains state when it crashes? Is that state replicated across all servers, so that clients can use a different server?</a:t>
            </a:r>
          </a:p>
          <a:p>
            <a:pPr marL="0" indent="0" defTabSz="1194816">
              <a:spcBef>
                <a:spcPts val="1100"/>
              </a:spcBef>
              <a:buClrTx/>
              <a:buSzTx/>
              <a:buNone/>
              <a:defRPr sz="2352"/>
            </a:pPr>
            <a:r>
              <a:t>■■ Dynamic redeployment. How do you perform software upgrades while the site is running? Do you need to take a machine down, or can you keep it running?</a:t>
            </a:r>
          </a:p>
          <a:p>
            <a:pPr marL="0" indent="0" defTabSz="1194816">
              <a:spcBef>
                <a:spcPts val="1100"/>
              </a:spcBef>
              <a:buClrTx/>
              <a:buSzTx/>
              <a:buNone/>
              <a:defRPr sz="2352"/>
            </a:pPr>
            <a:r>
              <a:t>■■ Clean shutdown. If you need to shut down a server, can you do it in a smooth, clean manner so that you don’t interrupt service to clients who are currently using the server?</a:t>
            </a:r>
          </a:p>
          <a:p>
            <a:pPr marL="0" indent="0" defTabSz="1194816">
              <a:spcBef>
                <a:spcPts val="1100"/>
              </a:spcBef>
              <a:buClrTx/>
              <a:buSzTx/>
              <a:buNone/>
              <a:defRPr sz="2352"/>
            </a:pPr>
            <a:r>
              <a:t>■■ Logging and auditing. If something goes wrong, is there a log that we can consult to determine the cause of the problem? A log would help us debug the problem so it doesn’t happen again.</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Divide and Conquer to the Extreme"/>
          <p:cNvSpPr txBox="1"/>
          <p:nvPr>
            <p:ph type="title"/>
          </p:nvPr>
        </p:nvSpPr>
        <p:spPr>
          <a:prstGeom prst="rect">
            <a:avLst/>
          </a:prstGeom>
        </p:spPr>
        <p:txBody>
          <a:bodyPr/>
          <a:lstStyle/>
          <a:p>
            <a:pPr/>
            <a:r>
              <a:t>Divide and Conquer to the Extreme</a:t>
            </a:r>
          </a:p>
        </p:txBody>
      </p:sp>
      <p:sp>
        <p:nvSpPr>
          <p:cNvPr id="259" name="Things to Consider When Building Large Business System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Things to Consider When Building Large Business Systems</a:t>
            </a:r>
          </a:p>
        </p:txBody>
      </p:sp>
      <p:sp>
        <p:nvSpPr>
          <p:cNvPr id="260" name="■■ Systems Management. In the event of a catastrophic failure, who is monitoring our system? We would like monitoring software that paged a system administrator if a catastrophe occurred.…"/>
          <p:cNvSpPr txBox="1"/>
          <p:nvPr>
            <p:ph type="body" idx="1"/>
          </p:nvPr>
        </p:nvSpPr>
        <p:spPr>
          <a:prstGeom prst="rect">
            <a:avLst/>
          </a:prstGeom>
        </p:spPr>
        <p:txBody>
          <a:bodyPr/>
          <a:lstStyle/>
          <a:p>
            <a:pPr marL="0" indent="0" defTabSz="1219200">
              <a:spcBef>
                <a:spcPts val="1200"/>
              </a:spcBef>
              <a:buClrTx/>
              <a:buSzTx/>
              <a:buNone/>
              <a:defRPr sz="2400"/>
            </a:pPr>
            <a:r>
              <a:t>■■ Systems Management. In the event of a catastrophic failure, who is monitoring our system? We would like monitoring software that paged a system administrator if a catastrophe occurred.</a:t>
            </a:r>
          </a:p>
          <a:p>
            <a:pPr marL="0" indent="0" defTabSz="1219200">
              <a:spcBef>
                <a:spcPts val="1200"/>
              </a:spcBef>
              <a:buClrTx/>
              <a:buSzTx/>
              <a:buNone/>
              <a:defRPr sz="2400"/>
            </a:pPr>
            <a:r>
              <a:t>■■ Threading. Now that we have many clients connecting to a server, that server is going to need the capability of processing multiple client requests simultaneously. This means the server must be coded to be multi-threaded.</a:t>
            </a:r>
          </a:p>
          <a:p>
            <a:pPr marL="0" indent="0" defTabSz="1219200">
              <a:spcBef>
                <a:spcPts val="1200"/>
              </a:spcBef>
              <a:buClrTx/>
              <a:buSzTx/>
              <a:buNone/>
              <a:defRPr sz="2400"/>
            </a:pPr>
            <a:r>
              <a:t>■■ Message-oriented middleware. Certain types of requests should be message-based where the clients and servers are very loosely coupled. We need infrastructure to accommodate messaging.</a:t>
            </a:r>
          </a:p>
          <a:p>
            <a:pPr marL="0" indent="0" defTabSz="1219200">
              <a:spcBef>
                <a:spcPts val="1200"/>
              </a:spcBef>
              <a:buClrTx/>
              <a:buSzTx/>
              <a:buNone/>
              <a:defRPr sz="2400"/>
            </a:pPr>
            <a:r>
              <a:t>■■ Object life cycle. The objects that live within the server need to be created or destroyed when client traffic increases or decreases, respectively</a:t>
            </a:r>
          </a:p>
          <a:p>
            <a:pPr marL="0" indent="0" defTabSz="1219200">
              <a:spcBef>
                <a:spcPts val="1200"/>
              </a:spcBef>
              <a:buClrTx/>
              <a:buSzTx/>
              <a:buNone/>
              <a:defRPr sz="2400"/>
            </a:pPr>
            <a:r>
              <a:t>■■ Resource pooling. If a client is not currently using a server, that server’s precious resources can be returned to a pool to be reused when other clients connect. This includes sockets (such as database connections) as well as objects that live within the server.</a:t>
            </a:r>
          </a:p>
          <a:p>
            <a:pPr marL="0" indent="0" defTabSz="1219200">
              <a:spcBef>
                <a:spcPts val="1200"/>
              </a:spcBef>
              <a:buClrTx/>
              <a:buSzTx/>
              <a:buNone/>
              <a:defRPr sz="2400"/>
            </a:pPr>
            <a:r>
              <a:t>■■ Security. The servers and databases need to be shielded from saboteurs. Known users must be allowed to perform only operations that they have rights to perform.</a:t>
            </a:r>
          </a:p>
          <a:p>
            <a:pPr marL="0" indent="0" defTabSz="1219200">
              <a:spcBef>
                <a:spcPts val="1200"/>
              </a:spcBef>
              <a:buClrTx/>
              <a:buSzTx/>
              <a:buNone/>
              <a:defRPr sz="2400"/>
            </a:pPr>
            <a:r>
              <a:t>■■ Caching. Let’s assume there is some database data that all clients share and make use of, such as a common product catalog. Why should your servers retrieve that same catalog data from the database over and over again? You could keep that data around in the servers’ memory and avoid costly network roundtrips and database hits.</a:t>
            </a:r>
          </a:p>
          <a:p>
            <a:pPr marL="0" indent="0" defTabSz="1219200">
              <a:spcBef>
                <a:spcPts val="1200"/>
              </a:spcBef>
              <a:buClrTx/>
              <a:buSzTx/>
              <a:buNone/>
              <a:defRPr sz="2400"/>
            </a:pPr>
            <a:r>
              <a:t>■■ And much, much, much more.</a:t>
            </a:r>
          </a:p>
          <a:p>
            <a:pPr marL="0" indent="0" defTabSz="1219200">
              <a:spcBef>
                <a:spcPts val="1200"/>
              </a:spcBef>
              <a:buClrTx/>
              <a:buSzTx/>
              <a:buNone/>
              <a:defRPr sz="2400"/>
            </a:pPr>
            <a:r>
              <a:t>Each of these issues is a separate service that needs to be addressed for serious server-side computing. These services are needed in any business problem and in any vertical industry. And each of these services requires a lot of thought and a lot of plumbing to resolve. Together, these services are called middleware.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Divide and Conquer to the Extreme"/>
          <p:cNvSpPr txBox="1"/>
          <p:nvPr>
            <p:ph type="title"/>
          </p:nvPr>
        </p:nvSpPr>
        <p:spPr>
          <a:prstGeom prst="rect">
            <a:avLst/>
          </a:prstGeom>
        </p:spPr>
        <p:txBody>
          <a:bodyPr/>
          <a:lstStyle/>
          <a:p>
            <a:pPr/>
            <a:r>
              <a:t>Divide and Conquer to the Extreme</a:t>
            </a:r>
          </a:p>
        </p:txBody>
      </p:sp>
      <p:sp>
        <p:nvSpPr>
          <p:cNvPr id="263" name="Is a Component Marketplace a Myt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Is a Component Marketplace a Myth?</a:t>
            </a:r>
          </a:p>
        </p:txBody>
      </p:sp>
      <p:sp>
        <p:nvSpPr>
          <p:cNvPr id="264" name="There is a very small component marketplace today. For years we’ve been hoping that the marketplace will explode, but it is behind schedule. There are several reasons for Independent Software Vendors (ISVs) not shipping components:…"/>
          <p:cNvSpPr txBox="1"/>
          <p:nvPr>
            <p:ph type="body" idx="1"/>
          </p:nvPr>
        </p:nvSpPr>
        <p:spPr>
          <a:prstGeom prst="rect">
            <a:avLst/>
          </a:prstGeom>
        </p:spPr>
        <p:txBody>
          <a:bodyPr/>
          <a:lstStyle/>
          <a:p>
            <a:pPr marL="0" indent="0" defTabSz="2243327">
              <a:spcBef>
                <a:spcPts val="2200"/>
              </a:spcBef>
              <a:buClrTx/>
              <a:buSzTx/>
              <a:buNone/>
              <a:defRPr sz="4416"/>
            </a:pPr>
            <a:r>
              <a:t>There is a very small component marketplace today. For years we’ve been hoping that the marketplace will explode, but it is behind schedule. There are several reasons for Independent Software Vendors (ISVs) not shipping components:</a:t>
            </a:r>
          </a:p>
          <a:p>
            <a:pPr marL="0" indent="0" defTabSz="2243327">
              <a:spcBef>
                <a:spcPts val="2200"/>
              </a:spcBef>
              <a:buClrTx/>
              <a:buSzTx/>
              <a:buNone/>
              <a:defRPr sz="4416"/>
            </a:pPr>
            <a:r>
              <a:rPr b="1"/>
              <a:t>Maturity.</a:t>
            </a:r>
            <a:r>
              <a:t> Because components live inside application servers, the application servers must be mature before we see components written to those servers.</a:t>
            </a:r>
          </a:p>
          <a:p>
            <a:pPr marL="0" indent="0" defTabSz="2243327">
              <a:spcBef>
                <a:spcPts val="2200"/>
              </a:spcBef>
              <a:buClrTx/>
              <a:buSzTx/>
              <a:buNone/>
              <a:defRPr sz="4416"/>
            </a:pPr>
            <a:r>
              <a:rPr b="1"/>
              <a:t>Politics.</a:t>
            </a:r>
            <a:r>
              <a:t> Many ISVs have written their own application servers. Some (falsely) view this as a competitive advantage. </a:t>
            </a:r>
          </a:p>
          <a:p>
            <a:pPr marL="0" indent="0" defTabSz="2243327">
              <a:spcBef>
                <a:spcPts val="2200"/>
              </a:spcBef>
              <a:buClrTx/>
              <a:buSzTx/>
              <a:buNone/>
              <a:defRPr sz="4416"/>
            </a:pPr>
            <a:r>
              <a:rPr b="1"/>
              <a:t>Questionable value.</a:t>
            </a:r>
            <a:r>
              <a:t> Most ISVs are customer-driven (meaning they prioritize what their customers are asking for). Since components are new to many customers, many of them are not asking for their ISVs to support components.</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Component Architectures"/>
          <p:cNvSpPr txBox="1"/>
          <p:nvPr>
            <p:ph type="title"/>
          </p:nvPr>
        </p:nvSpPr>
        <p:spPr>
          <a:prstGeom prst="rect">
            <a:avLst/>
          </a:prstGeom>
        </p:spPr>
        <p:txBody>
          <a:bodyPr/>
          <a:lstStyle/>
          <a:p>
            <a:pPr/>
            <a:r>
              <a:t>Component Architectures</a:t>
            </a:r>
          </a:p>
        </p:txBody>
      </p:sp>
      <p:sp>
        <p:nvSpPr>
          <p:cNvPr id="267" name="It has been a number of years since the idea of multi-tier server-side deployments surfaced. Since then, well over 50 application servers have appeared on the market. At first, each application server provided component services in a nonstandard, proprie"/>
          <p:cNvSpPr txBox="1"/>
          <p:nvPr>
            <p:ph type="body" idx="1"/>
          </p:nvPr>
        </p:nvSpPr>
        <p:spPr>
          <a:prstGeom prst="rect">
            <a:avLst/>
          </a:prstGeom>
        </p:spPr>
        <p:txBody>
          <a:bodyPr/>
          <a:lstStyle>
            <a:lvl1pPr marL="519684" indent="-519684" defTabSz="2267711">
              <a:spcBef>
                <a:spcPts val="2200"/>
              </a:spcBef>
              <a:defRPr sz="4464"/>
            </a:lvl1pPr>
          </a:lstStyle>
          <a:p>
            <a:pPr/>
            <a:r>
              <a:t>It has been a number of years since the idea of multi-tier server-side deployments surfaced. Since then, well over 50 application servers have appeared on the market. At first, each application server provided component services in a nonstandard, proprietary way. This occurred because there was no agreed definition of what a component should be. The result? Once you bet on an application server, your code was locked into that vendor’s solution. This greatly reduced portability and was an especially tough pill to swallow in the Java world, which promotes openness and portability. It also hampered the commerce of components, because a customer could not combine a component written to one application server with another component written to a different application server.</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9" name="Screenshot 2020-11-21 at 1.28.36 AM.png" descr="Screenshot 2020-11-21 at 1.28.36 AM.png"/>
          <p:cNvPicPr>
            <a:picLocks noChangeAspect="0"/>
          </p:cNvPicPr>
          <p:nvPr>
            <p:ph type="pic" idx="21"/>
          </p:nvPr>
        </p:nvPicPr>
        <p:blipFill>
          <a:blip r:embed="rId2">
            <a:extLst/>
          </a:blip>
          <a:srcRect l="0" t="0" r="0" b="0"/>
          <a:stretch>
            <a:fillRect/>
          </a:stretch>
        </p:blipFill>
        <p:spPr>
          <a:xfrm>
            <a:off x="12204700" y="3359031"/>
            <a:ext cx="12192000" cy="5981938"/>
          </a:xfrm>
          <a:prstGeom prst="rect">
            <a:avLst/>
          </a:prstGeom>
        </p:spPr>
      </p:pic>
      <p:sp>
        <p:nvSpPr>
          <p:cNvPr id="270" name="A component architecture"/>
          <p:cNvSpPr/>
          <p:nvPr/>
        </p:nvSpPr>
        <p:spPr>
          <a:xfrm>
            <a:off x="12204699" y="12801600"/>
            <a:ext cx="12192001" cy="492253"/>
          </a:xfrm>
          <a:prstGeom prst="roundRect">
            <a:avLst>
              <a:gd name="adj" fmla="val 0"/>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A component architecture</a:t>
            </a:r>
          </a:p>
        </p:txBody>
      </p:sp>
      <p:sp>
        <p:nvSpPr>
          <p:cNvPr id="271" name="Component Architectures"/>
          <p:cNvSpPr txBox="1"/>
          <p:nvPr>
            <p:ph type="title"/>
          </p:nvPr>
        </p:nvSpPr>
        <p:spPr>
          <a:prstGeom prst="rect">
            <a:avLst/>
          </a:prstGeom>
        </p:spPr>
        <p:txBody>
          <a:bodyPr/>
          <a:lstStyle>
            <a:lvl1pPr defTabSz="619125">
              <a:defRPr spc="-189" sz="6300"/>
            </a:lvl1pPr>
          </a:lstStyle>
          <a:p>
            <a:pPr/>
            <a:r>
              <a:t>Component Architectures</a:t>
            </a:r>
          </a:p>
        </p:txBody>
      </p:sp>
      <p:sp>
        <p:nvSpPr>
          <p:cNvPr id="272" name="What we need is an agreement, or set of interfaces, between application servers and components. This agreement will enable any component to run within any application server. This will allow components to be switched in and out of various application ser"/>
          <p:cNvSpPr txBox="1"/>
          <p:nvPr>
            <p:ph type="body" sz="half" idx="1"/>
          </p:nvPr>
        </p:nvSpPr>
        <p:spPr>
          <a:prstGeom prst="rect">
            <a:avLst/>
          </a:prstGeom>
        </p:spPr>
        <p:txBody>
          <a:bodyPr/>
          <a:lstStyle>
            <a:lvl1pPr marL="0" indent="0" defTabSz="2023872">
              <a:spcBef>
                <a:spcPts val="1900"/>
              </a:spcBef>
              <a:buClrTx/>
              <a:buSzTx/>
              <a:buNone/>
              <a:defRPr sz="3984"/>
            </a:lvl1pPr>
          </a:lstStyle>
          <a:p>
            <a:pPr/>
            <a:r>
              <a:t>What we need is an agreement, or set of interfaces, between application servers and components. This agreement will enable any component to run within any application server. This will allow components to be switched in and out of various application servers without having to change code or potentially even recompile the components themselves. Such an agreement is called component architecture and is shown in Figure.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Component Architectures"/>
          <p:cNvSpPr txBox="1"/>
          <p:nvPr>
            <p:ph type="title"/>
          </p:nvPr>
        </p:nvSpPr>
        <p:spPr>
          <a:prstGeom prst="rect">
            <a:avLst/>
          </a:prstGeom>
        </p:spPr>
        <p:txBody>
          <a:bodyPr/>
          <a:lstStyle/>
          <a:p>
            <a:pPr/>
            <a:r>
              <a:t>Component Architectures</a:t>
            </a:r>
          </a:p>
        </p:txBody>
      </p:sp>
      <p:sp>
        <p:nvSpPr>
          <p:cNvPr id="275" name="If you’re trying to explain components to a non-techie, try these analogies:…"/>
          <p:cNvSpPr txBox="1"/>
          <p:nvPr>
            <p:ph type="body" idx="1"/>
          </p:nvPr>
        </p:nvSpPr>
        <p:spPr>
          <a:prstGeom prst="rect">
            <a:avLst/>
          </a:prstGeom>
        </p:spPr>
        <p:txBody>
          <a:bodyPr/>
          <a:lstStyle/>
          <a:p>
            <a:pPr marL="0" indent="0">
              <a:buClrTx/>
              <a:buSzTx/>
              <a:buNone/>
            </a:pPr>
            <a:r>
              <a:t>If you’re trying to explain components to a non-techie, try these analogies:</a:t>
            </a:r>
          </a:p>
          <a:p>
            <a:pPr marL="0" indent="0">
              <a:buClrTx/>
              <a:buSzTx/>
              <a:buNone/>
            </a:pPr>
            <a:r>
              <a:t>■■ Any CD player can play any compact disc because of the CD standard. Think of an application server as a CD player and components as compact discs.</a:t>
            </a:r>
          </a:p>
          <a:p>
            <a:pPr marL="0" indent="0">
              <a:buClrTx/>
              <a:buSzTx/>
              <a:buNone/>
            </a:pPr>
            <a:r>
              <a:t>■■ In the United States, any TV set can tune into any broadcast because of the NTSC standard. Think of an application server as a TV set and components as television broadcasts.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Introducing Enterprise JavaBeans"/>
          <p:cNvSpPr txBox="1"/>
          <p:nvPr>
            <p:ph type="title"/>
          </p:nvPr>
        </p:nvSpPr>
        <p:spPr>
          <a:prstGeom prst="rect">
            <a:avLst/>
          </a:prstGeom>
        </p:spPr>
        <p:txBody>
          <a:bodyPr/>
          <a:lstStyle/>
          <a:p>
            <a:pPr/>
            <a:r>
              <a:t>Introducing Enterprise JavaBeans</a:t>
            </a:r>
          </a:p>
        </p:txBody>
      </p:sp>
      <p:sp>
        <p:nvSpPr>
          <p:cNvPr id="278" name="The Enterprise JavaBeans (EJB) standard is a component architecture for deployable server-side components in Java. It is an agreement between components and application servers that enable any component to run in any application server. EJB components (c"/>
          <p:cNvSpPr txBox="1"/>
          <p:nvPr>
            <p:ph type="body" idx="1"/>
          </p:nvPr>
        </p:nvSpPr>
        <p:spPr>
          <a:prstGeom prst="rect">
            <a:avLst/>
          </a:prstGeom>
        </p:spPr>
        <p:txBody>
          <a:bodyPr/>
          <a:lstStyle/>
          <a:p>
            <a:pPr marL="447040" indent="-447040" defTabSz="1950720">
              <a:spcBef>
                <a:spcPts val="1900"/>
              </a:spcBef>
              <a:defRPr sz="3840"/>
            </a:pPr>
            <a:r>
              <a:t>The Enterprise JavaBeans (EJB) standard is a component architecture for deployable server-side components in Java. It is an agreement between components and application servers that enable any component to run in any application server. EJB components (called enterprise beans) are deployable, and can be imported and loaded into an application server, which hosts those components.</a:t>
            </a:r>
          </a:p>
          <a:p>
            <a:pPr marL="447040" indent="-447040" defTabSz="1950720">
              <a:spcBef>
                <a:spcPts val="1900"/>
              </a:spcBef>
              <a:defRPr sz="3840"/>
            </a:pPr>
            <a:r>
              <a:t>The top three values of EJB are as follows:</a:t>
            </a:r>
          </a:p>
          <a:p>
            <a:pPr marL="711200" indent="-711200" defTabSz="1950720">
              <a:spcBef>
                <a:spcPts val="1900"/>
              </a:spcBef>
              <a:buClrTx/>
              <a:buAutoNum type="arabicPeriod" startAt="1"/>
              <a:defRPr sz="3840"/>
            </a:pPr>
            <a:r>
              <a:t>It is agreed upon by the industry. Those who use EJB will benefit from its widespread use. Because everyone will be on the same page, in the future it will be easier to hire employees who understand your systems (since they may have prior EJB experience), learn best practices to improve your system (by reading books), partner with businesses (since technology will be compatible), and sell software (since customers will accept your solution). The concept of “train once, code anywhere” applies.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Introducing Enterprise JavaBeans"/>
          <p:cNvSpPr txBox="1"/>
          <p:nvPr>
            <p:ph type="title"/>
          </p:nvPr>
        </p:nvSpPr>
        <p:spPr>
          <a:prstGeom prst="rect">
            <a:avLst/>
          </a:prstGeom>
        </p:spPr>
        <p:txBody>
          <a:bodyPr/>
          <a:lstStyle/>
          <a:p>
            <a:pPr/>
            <a:r>
              <a:t>Introducing Enterprise JavaBeans</a:t>
            </a:r>
          </a:p>
        </p:txBody>
      </p:sp>
      <p:sp>
        <p:nvSpPr>
          <p:cNvPr id="281" name="Portability is easier. The EJB specification is published and available freely to all. Since EJB is a standard, you do not need to gamble on a single, proprietary vendor’s architecture. And although portability will never be free, it is cheaper than with"/>
          <p:cNvSpPr txBox="1"/>
          <p:nvPr>
            <p:ph type="body" idx="1"/>
          </p:nvPr>
        </p:nvSpPr>
        <p:spPr>
          <a:prstGeom prst="rect">
            <a:avLst/>
          </a:prstGeom>
        </p:spPr>
        <p:txBody>
          <a:bodyPr/>
          <a:lstStyle/>
          <a:p>
            <a:pPr marL="889000" indent="-889000">
              <a:buClrTx/>
              <a:buAutoNum type="arabicPeriod" startAt="2"/>
            </a:pPr>
            <a:r>
              <a:t>Portability is easier. The EJB specification is published and available freely to all. Since EJB is a standard, you do not need to gamble on a single, proprietary vendor’s architecture. And although portability will never be free, it is cheaper than without a standard.</a:t>
            </a:r>
          </a:p>
          <a:p>
            <a:pPr marL="889000" indent="-889000">
              <a:buClrTx/>
              <a:buAutoNum type="arabicPeriod" startAt="2"/>
            </a:pPr>
            <a:r>
              <a:t>Rapid application development. Your application can be constructed faster because you get middleware from the application server. There’s also less of a mess to maintain.</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Introducing Enterprise JavaBeans"/>
          <p:cNvSpPr txBox="1"/>
          <p:nvPr>
            <p:ph type="title"/>
          </p:nvPr>
        </p:nvSpPr>
        <p:spPr>
          <a:prstGeom prst="rect">
            <a:avLst/>
          </a:prstGeom>
        </p:spPr>
        <p:txBody>
          <a:bodyPr/>
          <a:lstStyle/>
          <a:p>
            <a:pPr/>
            <a:r>
              <a:t>Introducing Enterprise JavaBeans</a:t>
            </a:r>
          </a:p>
        </p:txBody>
      </p:sp>
      <p:sp>
        <p:nvSpPr>
          <p:cNvPr id="284" name="Physically, EJB is actually two things in one:…"/>
          <p:cNvSpPr txBox="1"/>
          <p:nvPr>
            <p:ph type="body" idx="1"/>
          </p:nvPr>
        </p:nvSpPr>
        <p:spPr>
          <a:prstGeom prst="rect">
            <a:avLst/>
          </a:prstGeom>
        </p:spPr>
        <p:txBody>
          <a:bodyPr/>
          <a:lstStyle/>
          <a:p>
            <a:pPr marL="0" indent="0" defTabSz="2340863">
              <a:spcBef>
                <a:spcPts val="2300"/>
              </a:spcBef>
              <a:buClrTx/>
              <a:buSzTx/>
              <a:buNone/>
              <a:defRPr sz="4608"/>
            </a:pPr>
            <a:r>
              <a:t>Physically, EJB is actually two things in one:</a:t>
            </a:r>
          </a:p>
          <a:p>
            <a:pPr marL="853439" indent="-853439" defTabSz="2340863">
              <a:spcBef>
                <a:spcPts val="2300"/>
              </a:spcBef>
              <a:buClrTx/>
              <a:buAutoNum type="arabicPeriod" startAt="1"/>
              <a:defRPr sz="4608"/>
            </a:pPr>
            <a:r>
              <a:t>A specification. This is a 500-plus-page Adobe Acrobat PDF file, freely downloadable from http://java.sun.com. This specification lays out the rules of engagement between components and application servers. It constricts how you program so that you can interoperate.</a:t>
            </a:r>
          </a:p>
          <a:p>
            <a:pPr marL="853439" indent="-853439" defTabSz="2340863">
              <a:spcBef>
                <a:spcPts val="2300"/>
              </a:spcBef>
              <a:buClrTx/>
              <a:buAutoNum type="arabicPeriod" startAt="1"/>
              <a:defRPr sz="4608"/>
            </a:pPr>
            <a:r>
              <a:t>A set of Java interfaces. Components and application servers must conform to these interfaces. Since all components are written to the same interfaces, they all look the same to the application server. The application server therefore can manage anyone’s components. You can freely download these interfaces from http://java.sun.com.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Part Two The Triad of Beans…"/>
          <p:cNvSpPr txBox="1"/>
          <p:nvPr>
            <p:ph type="body" idx="1"/>
          </p:nvPr>
        </p:nvSpPr>
        <p:spPr>
          <a:prstGeom prst="rect">
            <a:avLst/>
          </a:prstGeom>
        </p:spPr>
        <p:txBody>
          <a:bodyPr/>
          <a:lstStyle/>
          <a:p>
            <a:pPr marL="0" indent="0" defTabSz="2048255">
              <a:spcBef>
                <a:spcPts val="2000"/>
              </a:spcBef>
              <a:buClrTx/>
              <a:buSzTx/>
              <a:buNone/>
              <a:defRPr sz="4032"/>
            </a:pPr>
            <a:r>
              <a:t>Part Two The Triad of Beans</a:t>
            </a:r>
          </a:p>
          <a:p>
            <a:pPr lvl="1" marL="0" indent="384047" defTabSz="2048255">
              <a:spcBef>
                <a:spcPts val="2000"/>
              </a:spcBef>
              <a:buClrTx/>
              <a:buSzTx/>
              <a:buNone/>
              <a:defRPr sz="4032"/>
            </a:pPr>
            <a:r>
              <a:t>Introduction to Session Beans</a:t>
            </a:r>
          </a:p>
          <a:p>
            <a:pPr lvl="2" marL="0" indent="768095" defTabSz="2048255">
              <a:spcBef>
                <a:spcPts val="2000"/>
              </a:spcBef>
              <a:buClrTx/>
              <a:buSzTx/>
              <a:buNone/>
              <a:defRPr sz="4032"/>
            </a:pPr>
            <a:r>
              <a:t>Session Bean Lifetime</a:t>
            </a:r>
          </a:p>
          <a:p>
            <a:pPr lvl="2" marL="0" indent="768095" defTabSz="2048255">
              <a:spcBef>
                <a:spcPts val="2000"/>
              </a:spcBef>
              <a:buClrTx/>
              <a:buSzTx/>
              <a:buNone/>
              <a:defRPr sz="4032"/>
            </a:pPr>
            <a:r>
              <a:t>Session Bean Subtypes</a:t>
            </a:r>
          </a:p>
          <a:p>
            <a:pPr lvl="3" marL="0" indent="1152143" defTabSz="2048255">
              <a:spcBef>
                <a:spcPts val="2000"/>
              </a:spcBef>
              <a:buClrTx/>
              <a:buSzTx/>
              <a:buNone/>
              <a:defRPr sz="4032"/>
            </a:pPr>
            <a:r>
              <a:t>Stateful Session Beans</a:t>
            </a:r>
          </a:p>
          <a:p>
            <a:pPr lvl="3" marL="0" indent="1152143" defTabSz="2048255">
              <a:spcBef>
                <a:spcPts val="2000"/>
              </a:spcBef>
              <a:buClrTx/>
              <a:buSzTx/>
              <a:buNone/>
              <a:defRPr sz="4032"/>
            </a:pPr>
            <a:r>
              <a:t>Stateless Session Beans</a:t>
            </a:r>
          </a:p>
          <a:p>
            <a:pPr lvl="2" marL="0" indent="768095" defTabSz="2048255">
              <a:spcBef>
                <a:spcPts val="2000"/>
              </a:spcBef>
              <a:buClrTx/>
              <a:buSzTx/>
              <a:buNone/>
              <a:defRPr sz="4032"/>
            </a:pPr>
            <a:r>
              <a:t>Special Characteristics of Stateful Session Beans</a:t>
            </a:r>
          </a:p>
          <a:p>
            <a:pPr lvl="3" marL="0" indent="1152143" defTabSz="2048255">
              <a:spcBef>
                <a:spcPts val="2000"/>
              </a:spcBef>
              <a:buClrTx/>
              <a:buSzTx/>
              <a:buNone/>
              <a:defRPr sz="4032"/>
            </a:pPr>
            <a:r>
              <a:t>Achieving the Effect of Pooling with Stateful Beans</a:t>
            </a:r>
          </a:p>
          <a:p>
            <a:pPr lvl="3" marL="0" indent="1152143" defTabSz="2048255">
              <a:spcBef>
                <a:spcPts val="2000"/>
              </a:spcBef>
              <a:buClrTx/>
              <a:buSzTx/>
              <a:buNone/>
              <a:defRPr sz="4032"/>
            </a:pPr>
            <a:r>
              <a:t>The Rules Governing Conversational State</a:t>
            </a:r>
          </a:p>
          <a:p>
            <a:pPr lvl="3" marL="0" indent="1152143" defTabSz="2048255">
              <a:spcBef>
                <a:spcPts val="2000"/>
              </a:spcBef>
              <a:buClrTx/>
              <a:buSzTx/>
              <a:buNone/>
              <a:defRPr sz="4032"/>
            </a:pPr>
            <a:r>
              <a:t>Activation and Passivation Callbacks</a:t>
            </a:r>
          </a:p>
          <a:p>
            <a:pPr lvl="3" marL="0" indent="1152143" defTabSz="2048255">
              <a:spcBef>
                <a:spcPts val="2000"/>
              </a:spcBef>
              <a:buClrTx/>
              <a:buSzTx/>
              <a:buNone/>
              <a:defRPr sz="4032"/>
            </a:pPr>
            <a:r>
              <a:t>Method Implementation Summary</a:t>
            </a:r>
          </a:p>
          <a:p>
            <a:pPr lvl="3" marL="0" indent="1152143" defTabSz="2048255">
              <a:spcBef>
                <a:spcPts val="2000"/>
              </a:spcBef>
              <a:buClrTx/>
              <a:buSzTx/>
              <a:buNone/>
              <a:defRPr sz="4032"/>
            </a:pPr>
            <a:r>
              <a:t>A Simple Stateful Session Bean</a:t>
            </a:r>
          </a:p>
          <a:p>
            <a:pPr lvl="3" marL="0" indent="1152143" defTabSz="2048255">
              <a:spcBef>
                <a:spcPts val="2000"/>
              </a:spcBef>
              <a:buClrTx/>
              <a:buSzTx/>
              <a:buNone/>
              <a:defRPr sz="4032"/>
            </a:pPr>
            <a:r>
              <a:t>Life Cycle Diagrams for Session Beans</a:t>
            </a:r>
          </a:p>
          <a:p>
            <a:pPr lvl="2" marL="0" indent="768095" defTabSz="2048255">
              <a:spcBef>
                <a:spcPts val="2000"/>
              </a:spcBef>
              <a:buClrTx/>
              <a:buSzTx/>
              <a:buNone/>
              <a:defRPr sz="4032"/>
            </a:pPr>
            <a:r>
              <a:t>Summary</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Introducing Enterprise JavaBeans"/>
          <p:cNvSpPr txBox="1"/>
          <p:nvPr>
            <p:ph type="title"/>
          </p:nvPr>
        </p:nvSpPr>
        <p:spPr>
          <a:prstGeom prst="rect">
            <a:avLst/>
          </a:prstGeom>
        </p:spPr>
        <p:txBody>
          <a:bodyPr/>
          <a:lstStyle/>
          <a:p>
            <a:pPr/>
            <a:r>
              <a:t>Introducing Enterprise JavaBeans</a:t>
            </a:r>
          </a:p>
        </p:txBody>
      </p:sp>
      <p:sp>
        <p:nvSpPr>
          <p:cNvPr id="287" name="Why Jav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Why Java?</a:t>
            </a:r>
          </a:p>
        </p:txBody>
      </p:sp>
      <p:sp>
        <p:nvSpPr>
          <p:cNvPr id="288" name="EJB components must be written in Java only and require dedication to Java. This is indeed a serious restriction. The good news, however, is that Java is an ideal language to build components, for many reasons.…"/>
          <p:cNvSpPr txBox="1"/>
          <p:nvPr>
            <p:ph type="body" idx="1"/>
          </p:nvPr>
        </p:nvSpPr>
        <p:spPr>
          <a:prstGeom prst="rect">
            <a:avLst/>
          </a:prstGeom>
        </p:spPr>
        <p:txBody>
          <a:bodyPr/>
          <a:lstStyle/>
          <a:p>
            <a:pPr marL="0" indent="0">
              <a:buClrTx/>
              <a:buSzTx/>
              <a:buNone/>
            </a:pPr>
            <a:r>
              <a:t>EJB components must be written in Java only and require dedication to Java. This is indeed a serious restriction. The good news, however, is that Java is an ideal language to build components, for many reasons.</a:t>
            </a:r>
          </a:p>
          <a:p>
            <a:pPr/>
            <a:r>
              <a:t>Interface/implementation separation. We need a clean interface/implementation separation to ship components. After all, customers who purchase components shouldn’t be messing with implementation. Upgrades and support will become horrendous. Java supports this at a syntactic level via the interface keyword and class keyword.</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Introducing Enterprise JavaBeans"/>
          <p:cNvSpPr txBox="1"/>
          <p:nvPr>
            <p:ph type="title"/>
          </p:nvPr>
        </p:nvSpPr>
        <p:spPr>
          <a:prstGeom prst="rect">
            <a:avLst/>
          </a:prstGeom>
        </p:spPr>
        <p:txBody>
          <a:bodyPr/>
          <a:lstStyle/>
          <a:p>
            <a:pPr/>
            <a:r>
              <a:t>Introducing Enterprise JavaBeans</a:t>
            </a:r>
          </a:p>
        </p:txBody>
      </p:sp>
      <p:sp>
        <p:nvSpPr>
          <p:cNvPr id="291" name="Why Jav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Why Java?</a:t>
            </a:r>
          </a:p>
        </p:txBody>
      </p:sp>
      <p:sp>
        <p:nvSpPr>
          <p:cNvPr id="292" name="Safe and secure. The Java architecture is much safer than traditional programming languages. In Java, if a thread dies, the application stays up. Pointers are no longer an issue. Memory leaks occur much less often. Java also has a rich library set, so th"/>
          <p:cNvSpPr txBox="1"/>
          <p:nvPr>
            <p:ph type="body" idx="1"/>
          </p:nvPr>
        </p:nvSpPr>
        <p:spPr>
          <a:prstGeom prst="rect">
            <a:avLst/>
          </a:prstGeom>
        </p:spPr>
        <p:txBody>
          <a:bodyPr/>
          <a:lstStyle/>
          <a:p>
            <a:pPr marL="435863" indent="-435863" defTabSz="1901951">
              <a:spcBef>
                <a:spcPts val="1800"/>
              </a:spcBef>
              <a:defRPr sz="3743"/>
            </a:pPr>
            <a:r>
              <a:t>Safe and secure. The Java architecture is much safer than traditional programming languages. In Java, if a thread dies, the application stays up. Pointers are no longer an issue. Memory leaks occur much less often. Java also has a rich library set, so that Java is not just the syntax of a language but a whole set of prewritten, debugged libraries that enable developers to avoid reinventing the wheel in a buggy way. This safety is extremely important for mission-critical applications. Sure, the overhead required to achieve this level of safety might make your application slower, but 90 percent of all business programs are glorified Graphical User Interfaces (GUIs) to databases. That database is going to be your number one bottleneck, not Java.</a:t>
            </a:r>
          </a:p>
          <a:p>
            <a:pPr marL="435863" indent="-435863" defTabSz="1901951">
              <a:spcBef>
                <a:spcPts val="1800"/>
              </a:spcBef>
              <a:defRPr sz="3743"/>
            </a:pPr>
            <a:r>
              <a:t>Cross-platform. Java runs on any platform. Since EJB is an application of Java, this means EJB should also easily run on any platform. This is valuable for customers who have invested in a variety of powerful hardware, such as Win32, UNIX, and mainframes. They do not want to throw away these investments.</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Introducing Enterprise JavaBeans"/>
          <p:cNvSpPr txBox="1"/>
          <p:nvPr>
            <p:ph type="title"/>
          </p:nvPr>
        </p:nvSpPr>
        <p:spPr>
          <a:prstGeom prst="rect">
            <a:avLst/>
          </a:prstGeom>
        </p:spPr>
        <p:txBody>
          <a:bodyPr/>
          <a:lstStyle/>
          <a:p>
            <a:pPr/>
            <a:r>
              <a:t>Introducing Enterprise JavaBeans</a:t>
            </a:r>
          </a:p>
        </p:txBody>
      </p:sp>
      <p:sp>
        <p:nvSpPr>
          <p:cNvPr id="295" name="Why Jav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Why Java?</a:t>
            </a:r>
          </a:p>
        </p:txBody>
      </p:sp>
      <p:sp>
        <p:nvSpPr>
          <p:cNvPr id="296" name="If you don’t want to go the EJB route, you have two other choices as well:…"/>
          <p:cNvSpPr txBox="1"/>
          <p:nvPr>
            <p:ph type="body" idx="1"/>
          </p:nvPr>
        </p:nvSpPr>
        <p:spPr>
          <a:prstGeom prst="rect">
            <a:avLst/>
          </a:prstGeom>
        </p:spPr>
        <p:txBody>
          <a:bodyPr/>
          <a:lstStyle/>
          <a:p>
            <a:pPr/>
            <a:r>
              <a:t>If you don’t want to go the EJB route, you have two other choices as well:</a:t>
            </a:r>
          </a:p>
          <a:p>
            <a:pPr marL="0" indent="0">
              <a:buClrTx/>
              <a:buSzTx/>
              <a:buNone/>
            </a:pPr>
            <a:r>
              <a:t>■■ Microsoft’s .NET managed components, part of the Microsoft.NET platform</a:t>
            </a:r>
          </a:p>
          <a:p>
            <a:pPr marL="0" indent="0">
              <a:buClrTx/>
              <a:buSzTx/>
              <a:buNone/>
            </a:pPr>
            <a:r>
              <a:t>■■ The Object Management Group (OMG’s) Common Object Request Broker Architecture (CORBA)</a:t>
            </a:r>
          </a:p>
          <a:p>
            <a:pPr/>
            <a:r>
              <a:t>Note that many EJB servers are based upon and can interoperate with CORBA.</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Introducing Enterprise JavaBeans"/>
          <p:cNvSpPr txBox="1"/>
          <p:nvPr>
            <p:ph type="title"/>
          </p:nvPr>
        </p:nvSpPr>
        <p:spPr>
          <a:prstGeom prst="rect">
            <a:avLst/>
          </a:prstGeom>
        </p:spPr>
        <p:txBody>
          <a:bodyPr/>
          <a:lstStyle/>
          <a:p>
            <a:pPr/>
            <a:r>
              <a:t>Introducing Enterprise JavaBeans</a:t>
            </a:r>
          </a:p>
        </p:txBody>
      </p:sp>
      <p:sp>
        <p:nvSpPr>
          <p:cNvPr id="299" name="EJB as a Business Solu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EJB as a Business Solution</a:t>
            </a:r>
          </a:p>
        </p:txBody>
      </p:sp>
      <p:sp>
        <p:nvSpPr>
          <p:cNvPr id="300" name="EJB is specifically used to help solve business problems. EJB components (enterprise beans) might perform any of the following tasks.…"/>
          <p:cNvSpPr txBox="1"/>
          <p:nvPr>
            <p:ph type="body" idx="1"/>
          </p:nvPr>
        </p:nvSpPr>
        <p:spPr>
          <a:prstGeom prst="rect">
            <a:avLst/>
          </a:prstGeom>
        </p:spPr>
        <p:txBody>
          <a:bodyPr/>
          <a:lstStyle/>
          <a:p>
            <a:pPr marL="0" indent="0" defTabSz="1804416">
              <a:spcBef>
                <a:spcPts val="1700"/>
              </a:spcBef>
              <a:buClrTx/>
              <a:buSzTx/>
              <a:buNone/>
              <a:defRPr sz="3552"/>
            </a:pPr>
            <a:r>
              <a:t>EJB is specifically used to help solve business problems. EJB components (enterprise beans) might perform any of the following tasks.</a:t>
            </a:r>
          </a:p>
          <a:p>
            <a:pPr marL="413512" indent="-413512" defTabSz="1804416">
              <a:spcBef>
                <a:spcPts val="1700"/>
              </a:spcBef>
              <a:defRPr sz="3552"/>
            </a:pPr>
            <a:r>
              <a:t>Perform business logic. Examples include computing the taxes on the shopping cart, ensuring that the manager has authority to approve the purchase order, or sending an order confirmation email using the JavaMail API.</a:t>
            </a:r>
          </a:p>
          <a:p>
            <a:pPr marL="413512" indent="-413512" defTabSz="1804416">
              <a:spcBef>
                <a:spcPts val="1700"/>
              </a:spcBef>
              <a:defRPr sz="3552"/>
            </a:pPr>
            <a:r>
              <a:t>Access a database. Examples include submitting an order for books, transferring money between two bank accounts, or calling a stored procedure to retrieve a trouble ticket in a customer support system. Enterprise beans achieve database access using the Java Database Connectivity (JDBC) API.</a:t>
            </a:r>
          </a:p>
          <a:p>
            <a:pPr marL="413512" indent="-413512" defTabSz="1804416">
              <a:spcBef>
                <a:spcPts val="1700"/>
              </a:spcBef>
              <a:defRPr sz="3552"/>
            </a:pPr>
            <a:r>
              <a:t>Access another system. Examples include calling a high-performing CICS legacy system written in COBOL that computes the risk factor for a new insurance account, calling a legacy VSAM data store, or calling SAP R/3. Enterprise beans achieve existing application integration via the Java Connector Architecture (JCA).</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Introducing Enterprise JavaBeans"/>
          <p:cNvSpPr txBox="1"/>
          <p:nvPr>
            <p:ph type="title"/>
          </p:nvPr>
        </p:nvSpPr>
        <p:spPr>
          <a:prstGeom prst="rect">
            <a:avLst/>
          </a:prstGeom>
        </p:spPr>
        <p:txBody>
          <a:bodyPr/>
          <a:lstStyle/>
          <a:p>
            <a:pPr/>
            <a:r>
              <a:t>Introducing Enterprise JavaBeans</a:t>
            </a:r>
          </a:p>
        </p:txBody>
      </p:sp>
      <p:sp>
        <p:nvSpPr>
          <p:cNvPr id="303" name="EJB as a Business Solu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EJB as a Business Solution</a:t>
            </a:r>
          </a:p>
        </p:txBody>
      </p:sp>
      <p:sp>
        <p:nvSpPr>
          <p:cNvPr id="304" name="EJB components are not GUI components; rather, enterprise beans sit behind the GUIs and do all the hard work. Examples of GUIs that can connect to enterprise beans include the following:…"/>
          <p:cNvSpPr txBox="1"/>
          <p:nvPr>
            <p:ph type="body" idx="1"/>
          </p:nvPr>
        </p:nvSpPr>
        <p:spPr>
          <a:prstGeom prst="rect">
            <a:avLst/>
          </a:prstGeom>
        </p:spPr>
        <p:txBody>
          <a:bodyPr/>
          <a:lstStyle/>
          <a:p>
            <a:pPr marL="0" indent="0" defTabSz="1950720">
              <a:spcBef>
                <a:spcPts val="1900"/>
              </a:spcBef>
              <a:buClrTx/>
              <a:buSzTx/>
              <a:buNone/>
              <a:defRPr sz="3840"/>
            </a:pPr>
            <a:r>
              <a:t>EJB components are not GUI components; rather, enterprise beans sit behind the GUIs and do all the hard work. Examples of GUIs that can connect to enterprise beans include the following:</a:t>
            </a:r>
          </a:p>
          <a:p>
            <a:pPr marL="447040" indent="-447040" defTabSz="1950720">
              <a:spcBef>
                <a:spcPts val="1900"/>
              </a:spcBef>
              <a:defRPr sz="3840"/>
            </a:pPr>
            <a:r>
              <a:t>Thick clients. Thick clients execute on a user’s desktop. They could connect via the network with EJB components that live on a server. These EJB components may perform any of the tasks listed above (business logic, database logic, or accessing other systems). Thick clients in Java include applets and applications.</a:t>
            </a:r>
          </a:p>
          <a:p>
            <a:pPr marL="447040" indent="-447040" defTabSz="1950720">
              <a:spcBef>
                <a:spcPts val="1900"/>
              </a:spcBef>
              <a:defRPr sz="3840"/>
            </a:pPr>
            <a:r>
              <a:t>Dynamically generated web pages. Web sites that are complex need their Web pages generated specifically for each request. For example, the homepage for Amazon.com is completely different for each user, depending on the user’s profile. Java servlets and JavaServer Pages (JSPs) are used to generate such specific pages. Both servlets and JSPs live within a Web server and can connect to EJB components, generating pages differently based upon the values returned from the EJB layer.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Introduction to Entity Beans…"/>
          <p:cNvSpPr txBox="1"/>
          <p:nvPr>
            <p:ph type="body" idx="1"/>
          </p:nvPr>
        </p:nvSpPr>
        <p:spPr>
          <a:prstGeom prst="rect">
            <a:avLst/>
          </a:prstGeom>
        </p:spPr>
        <p:txBody>
          <a:bodyPr/>
          <a:lstStyle/>
          <a:p>
            <a:pPr lvl="1" marL="0" indent="306324" defTabSz="1633727">
              <a:spcBef>
                <a:spcPts val="1600"/>
              </a:spcBef>
              <a:buClrTx/>
              <a:buSzTx/>
              <a:buNone/>
              <a:defRPr sz="3216"/>
            </a:pPr>
            <a:r>
              <a:t>Introduction to Entity Beans</a:t>
            </a:r>
          </a:p>
          <a:p>
            <a:pPr lvl="2" marL="0" indent="612648" defTabSz="1633727">
              <a:spcBef>
                <a:spcPts val="1600"/>
              </a:spcBef>
              <a:buClrTx/>
              <a:buSzTx/>
              <a:buNone/>
              <a:defRPr sz="3216"/>
            </a:pPr>
            <a:r>
              <a:t>Persistence Concepts</a:t>
            </a:r>
          </a:p>
          <a:p>
            <a:pPr lvl="3" marL="0" indent="918972" defTabSz="1633727">
              <a:spcBef>
                <a:spcPts val="1600"/>
              </a:spcBef>
              <a:buClrTx/>
              <a:buSzTx/>
              <a:buNone/>
              <a:defRPr sz="3216"/>
            </a:pPr>
            <a:r>
              <a:t>Java Object Serialization</a:t>
            </a:r>
          </a:p>
          <a:p>
            <a:pPr lvl="3" marL="0" indent="918972" defTabSz="1633727">
              <a:spcBef>
                <a:spcPts val="1600"/>
              </a:spcBef>
              <a:buClrTx/>
              <a:buSzTx/>
              <a:buNone/>
              <a:defRPr sz="3216"/>
            </a:pPr>
            <a:r>
              <a:t>Object-Relational Mapping</a:t>
            </a:r>
          </a:p>
          <a:p>
            <a:pPr lvl="3" marL="0" indent="918972" defTabSz="1633727">
              <a:spcBef>
                <a:spcPts val="1600"/>
              </a:spcBef>
              <a:buClrTx/>
              <a:buSzTx/>
              <a:buNone/>
              <a:defRPr sz="3216"/>
            </a:pPr>
            <a:r>
              <a:t>Object Databases</a:t>
            </a:r>
          </a:p>
          <a:p>
            <a:pPr lvl="2" marL="0" indent="612648" defTabSz="1633727">
              <a:spcBef>
                <a:spcPts val="1600"/>
              </a:spcBef>
              <a:buClrTx/>
              <a:buSzTx/>
              <a:buNone/>
              <a:defRPr sz="3216"/>
            </a:pPr>
            <a:r>
              <a:t>What Is an Entity Bean?</a:t>
            </a:r>
          </a:p>
          <a:p>
            <a:pPr lvl="3" marL="0" indent="918972" defTabSz="1633727">
              <a:spcBef>
                <a:spcPts val="1600"/>
              </a:spcBef>
              <a:buClrTx/>
              <a:buSzTx/>
              <a:buNone/>
              <a:defRPr sz="3216"/>
            </a:pPr>
            <a:r>
              <a:t>About the Files that Make up an Entity Bean</a:t>
            </a:r>
          </a:p>
          <a:p>
            <a:pPr lvl="2" marL="0" indent="612648" defTabSz="1633727">
              <a:spcBef>
                <a:spcPts val="1600"/>
              </a:spcBef>
              <a:buClrTx/>
              <a:buSzTx/>
              <a:buNone/>
              <a:defRPr sz="3216"/>
            </a:pPr>
            <a:r>
              <a:t>Features of Entity Beans</a:t>
            </a:r>
          </a:p>
          <a:p>
            <a:pPr lvl="3" marL="0" indent="918972" defTabSz="1633727">
              <a:spcBef>
                <a:spcPts val="1600"/>
              </a:spcBef>
              <a:buClrTx/>
              <a:buSzTx/>
              <a:buNone/>
              <a:defRPr sz="3216"/>
            </a:pPr>
            <a:r>
              <a:t>Entity Beans Survive Failures</a:t>
            </a:r>
          </a:p>
          <a:p>
            <a:pPr lvl="3" marL="0" indent="918972" defTabSz="1633727">
              <a:spcBef>
                <a:spcPts val="1600"/>
              </a:spcBef>
              <a:buClrTx/>
              <a:buSzTx/>
              <a:buNone/>
              <a:defRPr sz="3216"/>
            </a:pPr>
            <a:r>
              <a:t>Entity Bean Instances Are a View into a Database</a:t>
            </a:r>
          </a:p>
          <a:p>
            <a:pPr lvl="3" marL="0" indent="918972" defTabSz="1633727">
              <a:spcBef>
                <a:spcPts val="1600"/>
              </a:spcBef>
              <a:buClrTx/>
              <a:buSzTx/>
              <a:buNone/>
              <a:defRPr sz="3216"/>
            </a:pPr>
            <a:r>
              <a:t>Several Entity Bean Instances May Represent the Same Underlying Data</a:t>
            </a:r>
          </a:p>
          <a:p>
            <a:pPr lvl="3" marL="0" indent="918972" defTabSz="1633727">
              <a:spcBef>
                <a:spcPts val="1600"/>
              </a:spcBef>
              <a:buClrTx/>
              <a:buSzTx/>
              <a:buNone/>
              <a:defRPr sz="3216"/>
            </a:pPr>
            <a:r>
              <a:t>Entity Bean Instances Can Be Pooled</a:t>
            </a:r>
          </a:p>
          <a:p>
            <a:pPr lvl="3" marL="0" indent="918972" defTabSz="1633727">
              <a:spcBef>
                <a:spcPts val="1600"/>
              </a:spcBef>
              <a:buClrTx/>
              <a:buSzTx/>
              <a:buNone/>
              <a:defRPr sz="3216"/>
            </a:pPr>
            <a:r>
              <a:t>There Are Two Ways to Persist Entity Beans</a:t>
            </a:r>
          </a:p>
          <a:p>
            <a:pPr lvl="3" marL="0" indent="918972" defTabSz="1633727">
              <a:spcBef>
                <a:spcPts val="1600"/>
              </a:spcBef>
              <a:buClrTx/>
              <a:buSzTx/>
              <a:buNone/>
              <a:defRPr sz="3216"/>
            </a:pPr>
            <a:r>
              <a:t>Creation and Removal of Entity Beans</a:t>
            </a:r>
          </a:p>
          <a:p>
            <a:pPr lvl="3" marL="0" indent="918972" defTabSz="1633727">
              <a:spcBef>
                <a:spcPts val="1600"/>
              </a:spcBef>
              <a:buClrTx/>
              <a:buSzTx/>
              <a:buNone/>
              <a:defRPr sz="3216"/>
            </a:pPr>
            <a:r>
              <a:t>Entity Beans Can Be Found</a:t>
            </a:r>
          </a:p>
          <a:p>
            <a:pPr lvl="3" marL="0" indent="918972" defTabSz="1633727">
              <a:spcBef>
                <a:spcPts val="1600"/>
              </a:spcBef>
              <a:buClrTx/>
              <a:buSzTx/>
              <a:buNone/>
              <a:defRPr sz="3216"/>
            </a:pPr>
            <a:r>
              <a:t>You Can Modify Entity Bean Data without Using EJB</a:t>
            </a:r>
          </a:p>
          <a:p>
            <a:pPr lvl="2" marL="0" indent="612648" defTabSz="1633727">
              <a:spcBef>
                <a:spcPts val="1600"/>
              </a:spcBef>
              <a:buClrTx/>
              <a:buSzTx/>
              <a:buNone/>
              <a:defRPr sz="3216"/>
            </a:pPr>
            <a:r>
              <a:t>Entity Contexts</a:t>
            </a:r>
          </a:p>
          <a:p>
            <a:pPr lvl="3" marL="0" indent="918972" defTabSz="1633727">
              <a:spcBef>
                <a:spcPts val="1600"/>
              </a:spcBef>
              <a:buClrTx/>
              <a:buSzTx/>
              <a:buNone/>
              <a:defRPr sz="3216"/>
            </a:pPr>
            <a:r>
              <a:t>getEJBLocalObject() / getEJBObject()</a:t>
            </a:r>
          </a:p>
          <a:p>
            <a:pPr lvl="3" marL="0" indent="918972" defTabSz="1633727">
              <a:spcBef>
                <a:spcPts val="1600"/>
              </a:spcBef>
              <a:buClrTx/>
              <a:buSzTx/>
              <a:buNone/>
              <a:defRPr sz="3216"/>
            </a:pPr>
            <a:r>
              <a:t>getPrimaryKey()</a:t>
            </a:r>
          </a:p>
          <a:p>
            <a:pPr lvl="2" marL="0" indent="612648" defTabSz="1633727">
              <a:spcBef>
                <a:spcPts val="1600"/>
              </a:spcBef>
              <a:buClrTx/>
              <a:buSzTx/>
              <a:buNone/>
              <a:defRPr sz="3216"/>
            </a:pPr>
            <a:r>
              <a:t>Summary</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Writing Bean-Managed Persistent Entity Beans…"/>
          <p:cNvSpPr txBox="1"/>
          <p:nvPr>
            <p:ph type="body" idx="1"/>
          </p:nvPr>
        </p:nvSpPr>
        <p:spPr>
          <a:prstGeom prst="rect">
            <a:avLst/>
          </a:prstGeom>
        </p:spPr>
        <p:txBody>
          <a:bodyPr/>
          <a:lstStyle/>
          <a:p>
            <a:pPr lvl="1" marL="0" indent="306324" defTabSz="1633727">
              <a:spcBef>
                <a:spcPts val="1600"/>
              </a:spcBef>
              <a:buClrTx/>
              <a:buSzTx/>
              <a:buNone/>
              <a:defRPr sz="3216"/>
            </a:pPr>
            <a:r>
              <a:t>Writing Bean-Managed Persistent Entity Beans</a:t>
            </a:r>
          </a:p>
          <a:p>
            <a:pPr lvl="2" marL="0" indent="612648" defTabSz="1633727">
              <a:spcBef>
                <a:spcPts val="1600"/>
              </a:spcBef>
              <a:buClrTx/>
              <a:buSzTx/>
              <a:buNone/>
              <a:defRPr sz="3216"/>
            </a:pPr>
            <a:r>
              <a:t>Entity Bean Coding Basics</a:t>
            </a:r>
          </a:p>
          <a:p>
            <a:pPr lvl="3" marL="0" indent="918972" defTabSz="1633727">
              <a:spcBef>
                <a:spcPts val="1600"/>
              </a:spcBef>
              <a:buClrTx/>
              <a:buSzTx/>
              <a:buNone/>
              <a:defRPr sz="3216"/>
            </a:pPr>
            <a:r>
              <a:t>Finding Existing Entity Beans: ejbFind()</a:t>
            </a:r>
          </a:p>
          <a:p>
            <a:pPr lvl="2" marL="0" indent="612648" defTabSz="1633727">
              <a:spcBef>
                <a:spcPts val="1600"/>
              </a:spcBef>
              <a:buClrTx/>
              <a:buSzTx/>
              <a:buNone/>
              <a:defRPr sz="3216"/>
            </a:pPr>
            <a:r>
              <a:t>Bean-Managed Persistence Example: A Bank Account</a:t>
            </a:r>
          </a:p>
          <a:p>
            <a:pPr lvl="3" marL="0" indent="918972" defTabSz="1633727">
              <a:spcBef>
                <a:spcPts val="1600"/>
              </a:spcBef>
              <a:buClrTx/>
              <a:buSzTx/>
              <a:buNone/>
              <a:defRPr sz="3216"/>
            </a:pPr>
            <a:r>
              <a:t>Account.java</a:t>
            </a:r>
          </a:p>
          <a:p>
            <a:pPr lvl="3" marL="0" indent="918972" defTabSz="1633727">
              <a:spcBef>
                <a:spcPts val="1600"/>
              </a:spcBef>
              <a:buClrTx/>
              <a:buSzTx/>
              <a:buNone/>
              <a:defRPr sz="3216"/>
            </a:pPr>
            <a:r>
              <a:t>AccountLocal.java</a:t>
            </a:r>
          </a:p>
          <a:p>
            <a:pPr lvl="3" marL="0" indent="918972" defTabSz="1633727">
              <a:spcBef>
                <a:spcPts val="1600"/>
              </a:spcBef>
              <a:buClrTx/>
              <a:buSzTx/>
              <a:buNone/>
              <a:defRPr sz="3216"/>
            </a:pPr>
            <a:r>
              <a:t>AccountHome.java</a:t>
            </a:r>
          </a:p>
          <a:p>
            <a:pPr lvl="3" marL="0" indent="918972" defTabSz="1633727">
              <a:spcBef>
                <a:spcPts val="1600"/>
              </a:spcBef>
              <a:buClrTx/>
              <a:buSzTx/>
              <a:buNone/>
              <a:defRPr sz="3216"/>
            </a:pPr>
            <a:r>
              <a:t>AccountLocalHome.java</a:t>
            </a:r>
          </a:p>
          <a:p>
            <a:pPr lvl="3" marL="0" indent="918972" defTabSz="1633727">
              <a:spcBef>
                <a:spcPts val="1600"/>
              </a:spcBef>
              <a:buClrTx/>
              <a:buSzTx/>
              <a:buNone/>
              <a:defRPr sz="3216"/>
            </a:pPr>
            <a:r>
              <a:t>AccountPK.java</a:t>
            </a:r>
          </a:p>
          <a:p>
            <a:pPr lvl="3" marL="0" indent="918972" defTabSz="1633727">
              <a:spcBef>
                <a:spcPts val="1600"/>
              </a:spcBef>
              <a:buClrTx/>
              <a:buSzTx/>
              <a:buNone/>
              <a:defRPr sz="3216"/>
            </a:pPr>
            <a:r>
              <a:t>AccountBean.java</a:t>
            </a:r>
          </a:p>
          <a:p>
            <a:pPr lvl="3" marL="0" indent="918972" defTabSz="1633727">
              <a:spcBef>
                <a:spcPts val="1600"/>
              </a:spcBef>
              <a:buClrTx/>
              <a:buSzTx/>
              <a:buNone/>
              <a:defRPr sz="3216"/>
            </a:pPr>
            <a:r>
              <a:t>AccountException.java</a:t>
            </a:r>
          </a:p>
          <a:p>
            <a:pPr lvl="3" marL="0" indent="918972" defTabSz="1633727">
              <a:spcBef>
                <a:spcPts val="1600"/>
              </a:spcBef>
              <a:buClrTx/>
              <a:buSzTx/>
              <a:buNone/>
              <a:defRPr sz="3216"/>
            </a:pPr>
            <a:r>
              <a:t>Client.java</a:t>
            </a:r>
          </a:p>
          <a:p>
            <a:pPr lvl="3" marL="0" indent="918972" defTabSz="1633727">
              <a:spcBef>
                <a:spcPts val="1600"/>
              </a:spcBef>
              <a:buClrTx/>
              <a:buSzTx/>
              <a:buNone/>
              <a:defRPr sz="3216"/>
            </a:pPr>
            <a:r>
              <a:t>The Deployment Descriptor</a:t>
            </a:r>
          </a:p>
          <a:p>
            <a:pPr lvl="3" marL="0" indent="918972" defTabSz="1633727">
              <a:spcBef>
                <a:spcPts val="1600"/>
              </a:spcBef>
              <a:buClrTx/>
              <a:buSzTx/>
              <a:buNone/>
              <a:defRPr sz="3216"/>
            </a:pPr>
            <a:r>
              <a:t>The Container-Specific Deployment Descriptor</a:t>
            </a:r>
          </a:p>
          <a:p>
            <a:pPr lvl="3" marL="0" indent="918972" defTabSz="1633727">
              <a:spcBef>
                <a:spcPts val="1600"/>
              </a:spcBef>
              <a:buClrTx/>
              <a:buSzTx/>
              <a:buNone/>
              <a:defRPr sz="3216"/>
            </a:pPr>
            <a:r>
              <a:t>Setting up the Database</a:t>
            </a:r>
          </a:p>
          <a:p>
            <a:pPr lvl="2" marL="0" indent="612648" defTabSz="1633727">
              <a:spcBef>
                <a:spcPts val="1600"/>
              </a:spcBef>
              <a:buClrTx/>
              <a:buSzTx/>
              <a:buNone/>
              <a:defRPr sz="3216"/>
            </a:pPr>
            <a:r>
              <a:t>Running the Client Program</a:t>
            </a:r>
          </a:p>
          <a:p>
            <a:pPr lvl="3" marL="0" indent="918972" defTabSz="1633727">
              <a:spcBef>
                <a:spcPts val="1600"/>
              </a:spcBef>
              <a:buClrTx/>
              <a:buSzTx/>
              <a:buNone/>
              <a:defRPr sz="3216"/>
            </a:pPr>
            <a:r>
              <a:t>Server-Side Output</a:t>
            </a:r>
          </a:p>
          <a:p>
            <a:pPr lvl="3" marL="0" indent="918972" defTabSz="1633727">
              <a:spcBef>
                <a:spcPts val="1600"/>
              </a:spcBef>
              <a:buClrTx/>
              <a:buSzTx/>
              <a:buNone/>
              <a:defRPr sz="3216"/>
            </a:pPr>
            <a:r>
              <a:t>Client-Side Output</a:t>
            </a:r>
          </a:p>
          <a:p>
            <a:pPr lvl="2" marL="0" indent="612648" defTabSz="1633727">
              <a:spcBef>
                <a:spcPts val="1600"/>
              </a:spcBef>
              <a:buClrTx/>
              <a:buSzTx/>
              <a:buNone/>
              <a:defRPr sz="3216"/>
            </a:pPr>
            <a:r>
              <a:t>Putting It All Together: Walking through a BMP Entity Bean’s Life Cycle</a:t>
            </a:r>
          </a:p>
          <a:p>
            <a:pPr lvl="2" marL="0" indent="612648" defTabSz="1633727">
              <a:spcBef>
                <a:spcPts val="1600"/>
              </a:spcBef>
              <a:buClrTx/>
              <a:buSzTx/>
              <a:buNone/>
              <a:defRPr sz="3216"/>
            </a:pPr>
            <a:r>
              <a:t>Summary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Writing Container-Managed Persistent Entity Beans…"/>
          <p:cNvSpPr txBox="1"/>
          <p:nvPr>
            <p:ph type="body" idx="1"/>
          </p:nvPr>
        </p:nvSpPr>
        <p:spPr>
          <a:prstGeom prst="rect">
            <a:avLst/>
          </a:prstGeom>
        </p:spPr>
        <p:txBody>
          <a:bodyPr/>
          <a:lstStyle/>
          <a:p>
            <a:pPr lvl="1" marL="0" indent="283463" defTabSz="1511808">
              <a:spcBef>
                <a:spcPts val="1400"/>
              </a:spcBef>
              <a:buClrTx/>
              <a:buSzTx/>
              <a:buNone/>
              <a:defRPr sz="2976"/>
            </a:pPr>
            <a:r>
              <a:t>Writing Container-Managed Persistent Entity Beans</a:t>
            </a:r>
          </a:p>
          <a:p>
            <a:pPr lvl="2" marL="0" indent="566927" defTabSz="1511808">
              <a:spcBef>
                <a:spcPts val="1400"/>
              </a:spcBef>
              <a:buClrTx/>
              <a:buSzTx/>
              <a:buNone/>
              <a:defRPr sz="2976"/>
            </a:pPr>
            <a:r>
              <a:t>Features of CMP Entity Beans</a:t>
            </a:r>
          </a:p>
          <a:p>
            <a:pPr lvl="3" marL="0" indent="850391" defTabSz="1511808">
              <a:spcBef>
                <a:spcPts val="1400"/>
              </a:spcBef>
              <a:buClrTx/>
              <a:buSzTx/>
              <a:buNone/>
              <a:defRPr sz="2976"/>
            </a:pPr>
            <a:r>
              <a:t>CMP Entity Beans Are Subclassed</a:t>
            </a:r>
          </a:p>
          <a:p>
            <a:pPr lvl="3" marL="0" indent="850391" defTabSz="1511808">
              <a:spcBef>
                <a:spcPts val="1400"/>
              </a:spcBef>
              <a:buClrTx/>
              <a:buSzTx/>
              <a:buNone/>
              <a:defRPr sz="2976"/>
            </a:pPr>
            <a:r>
              <a:t>CMP Entity Beans Have No Declared Fields</a:t>
            </a:r>
          </a:p>
          <a:p>
            <a:pPr lvl="3" marL="0" indent="850391" defTabSz="1511808">
              <a:spcBef>
                <a:spcPts val="1400"/>
              </a:spcBef>
              <a:buClrTx/>
              <a:buSzTx/>
              <a:buNone/>
              <a:defRPr sz="2976"/>
            </a:pPr>
            <a:r>
              <a:t>CMP Get/Set Methods Are Defined in the Subclass</a:t>
            </a:r>
          </a:p>
          <a:p>
            <a:pPr lvl="3" marL="0" indent="850391" defTabSz="1511808">
              <a:spcBef>
                <a:spcPts val="1400"/>
              </a:spcBef>
              <a:buClrTx/>
              <a:buSzTx/>
              <a:buNone/>
              <a:defRPr sz="2976"/>
            </a:pPr>
            <a:r>
              <a:t>CMP Entity Beans Have an Abstract Persistence Schema</a:t>
            </a:r>
          </a:p>
          <a:p>
            <a:pPr lvl="3" marL="0" indent="850391" defTabSz="1511808">
              <a:spcBef>
                <a:spcPts val="1400"/>
              </a:spcBef>
              <a:buClrTx/>
              <a:buSzTx/>
              <a:buNone/>
              <a:defRPr sz="2976"/>
            </a:pPr>
            <a:r>
              <a:t>CMP Entity Beans Have a Query Language</a:t>
            </a:r>
          </a:p>
          <a:p>
            <a:pPr lvl="3" marL="0" indent="850391" defTabSz="1511808">
              <a:spcBef>
                <a:spcPts val="1400"/>
              </a:spcBef>
              <a:buClrTx/>
              <a:buSzTx/>
              <a:buNone/>
              <a:defRPr sz="2976"/>
            </a:pPr>
            <a:r>
              <a:t>CMP Entity Beans Can Have ejbSelect() Methods</a:t>
            </a:r>
          </a:p>
          <a:p>
            <a:pPr lvl="2" marL="0" indent="566927" defTabSz="1511808">
              <a:spcBef>
                <a:spcPts val="1400"/>
              </a:spcBef>
              <a:buClrTx/>
              <a:buSzTx/>
              <a:buNone/>
              <a:defRPr sz="2976"/>
            </a:pPr>
            <a:r>
              <a:t>Implementation Guidelines for Container-Managed Persistence</a:t>
            </a:r>
          </a:p>
          <a:p>
            <a:pPr lvl="2" marL="0" indent="566927" defTabSz="1511808">
              <a:spcBef>
                <a:spcPts val="1400"/>
              </a:spcBef>
              <a:buClrTx/>
              <a:buSzTx/>
              <a:buNone/>
              <a:defRPr sz="2976"/>
            </a:pPr>
            <a:r>
              <a:t>Container-Managed Persistence Example: A Product Line</a:t>
            </a:r>
          </a:p>
          <a:p>
            <a:pPr lvl="3" marL="0" indent="850391" defTabSz="1511808">
              <a:spcBef>
                <a:spcPts val="1400"/>
              </a:spcBef>
              <a:buClrTx/>
              <a:buSzTx/>
              <a:buNone/>
              <a:defRPr sz="2976"/>
            </a:pPr>
            <a:r>
              <a:t>Product.java</a:t>
            </a:r>
          </a:p>
          <a:p>
            <a:pPr lvl="3" marL="0" indent="850391" defTabSz="1511808">
              <a:spcBef>
                <a:spcPts val="1400"/>
              </a:spcBef>
              <a:buClrTx/>
              <a:buSzTx/>
              <a:buNone/>
              <a:defRPr sz="2976"/>
            </a:pPr>
            <a:r>
              <a:t>ProductLocal.java</a:t>
            </a:r>
          </a:p>
          <a:p>
            <a:pPr lvl="3" marL="0" indent="850391" defTabSz="1511808">
              <a:spcBef>
                <a:spcPts val="1400"/>
              </a:spcBef>
              <a:buClrTx/>
              <a:buSzTx/>
              <a:buNone/>
              <a:defRPr sz="2976"/>
            </a:pPr>
            <a:r>
              <a:t>ProductHome.java</a:t>
            </a:r>
          </a:p>
          <a:p>
            <a:pPr lvl="3" marL="0" indent="850391" defTabSz="1511808">
              <a:spcBef>
                <a:spcPts val="1400"/>
              </a:spcBef>
              <a:buClrTx/>
              <a:buSzTx/>
              <a:buNone/>
              <a:defRPr sz="2976"/>
            </a:pPr>
            <a:r>
              <a:t>ProductLocalHome.java</a:t>
            </a:r>
          </a:p>
          <a:p>
            <a:pPr lvl="3" marL="0" indent="850391" defTabSz="1511808">
              <a:spcBef>
                <a:spcPts val="1400"/>
              </a:spcBef>
              <a:buClrTx/>
              <a:buSzTx/>
              <a:buNone/>
              <a:defRPr sz="2976"/>
            </a:pPr>
            <a:r>
              <a:t>ProductPK.java</a:t>
            </a:r>
          </a:p>
          <a:p>
            <a:pPr lvl="3" marL="0" indent="850391" defTabSz="1511808">
              <a:spcBef>
                <a:spcPts val="1400"/>
              </a:spcBef>
              <a:buClrTx/>
              <a:buSzTx/>
              <a:buNone/>
              <a:defRPr sz="2976"/>
            </a:pPr>
            <a:r>
              <a:t>ProductBean.java</a:t>
            </a:r>
          </a:p>
          <a:p>
            <a:pPr lvl="3" marL="0" indent="850391" defTabSz="1511808">
              <a:spcBef>
                <a:spcPts val="1400"/>
              </a:spcBef>
              <a:buClrTx/>
              <a:buSzTx/>
              <a:buNone/>
              <a:defRPr sz="2976"/>
            </a:pPr>
            <a:r>
              <a:t>The Deployment Descriptor</a:t>
            </a:r>
          </a:p>
          <a:p>
            <a:pPr lvl="3" marL="0" indent="850391" defTabSz="1511808">
              <a:spcBef>
                <a:spcPts val="1400"/>
              </a:spcBef>
              <a:buClrTx/>
              <a:buSzTx/>
              <a:buNone/>
              <a:defRPr sz="2976"/>
            </a:pPr>
            <a:r>
              <a:t>The Container-Specific Deployment Descriptor</a:t>
            </a:r>
          </a:p>
          <a:p>
            <a:pPr lvl="3" marL="0" indent="850391" defTabSz="1511808">
              <a:spcBef>
                <a:spcPts val="1400"/>
              </a:spcBef>
              <a:buClrTx/>
              <a:buSzTx/>
              <a:buNone/>
              <a:defRPr sz="2976"/>
            </a:pPr>
            <a:r>
              <a:t>Client.java</a:t>
            </a:r>
          </a:p>
          <a:p>
            <a:pPr lvl="2" marL="0" indent="566927" defTabSz="1511808">
              <a:spcBef>
                <a:spcPts val="1400"/>
              </a:spcBef>
              <a:buClrTx/>
              <a:buSzTx/>
              <a:buNone/>
              <a:defRPr sz="2976"/>
            </a:pPr>
            <a:r>
              <a:t>Running the Client Program</a:t>
            </a:r>
          </a:p>
          <a:p>
            <a:pPr lvl="2" marL="0" indent="566927" defTabSz="1511808">
              <a:spcBef>
                <a:spcPts val="1400"/>
              </a:spcBef>
              <a:buClrTx/>
              <a:buSzTx/>
              <a:buNone/>
              <a:defRPr sz="2976"/>
            </a:pPr>
            <a:r>
              <a:t>The Life Cycle of a CMP Entity Bean</a:t>
            </a:r>
          </a:p>
          <a:p>
            <a:pPr lvl="2" marL="0" indent="566927" defTabSz="1511808">
              <a:spcBef>
                <a:spcPts val="1400"/>
              </a:spcBef>
              <a:buClrTx/>
              <a:buSzTx/>
              <a:buNone/>
              <a:defRPr sz="2976"/>
            </a:pPr>
            <a:r>
              <a:t>Summary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Introduction to Message-Driven Beans…"/>
          <p:cNvSpPr txBox="1"/>
          <p:nvPr>
            <p:ph type="body" idx="1"/>
          </p:nvPr>
        </p:nvSpPr>
        <p:spPr>
          <a:prstGeom prst="rect">
            <a:avLst/>
          </a:prstGeom>
        </p:spPr>
        <p:txBody>
          <a:bodyPr/>
          <a:lstStyle/>
          <a:p>
            <a:pPr lvl="1" marL="0" indent="352043" defTabSz="1877567">
              <a:spcBef>
                <a:spcPts val="1800"/>
              </a:spcBef>
              <a:buClrTx/>
              <a:buSzTx/>
              <a:buNone/>
              <a:defRPr sz="3696"/>
            </a:pPr>
            <a:r>
              <a:t>Introduction to Message-Driven Beans</a:t>
            </a:r>
          </a:p>
          <a:p>
            <a:pPr lvl="2" marL="0" indent="704087" defTabSz="1877567">
              <a:spcBef>
                <a:spcPts val="1800"/>
              </a:spcBef>
              <a:buClrTx/>
              <a:buSzTx/>
              <a:buNone/>
              <a:defRPr sz="3696"/>
            </a:pPr>
            <a:r>
              <a:t>Motivation to Use Message-Driven Beans</a:t>
            </a:r>
          </a:p>
          <a:p>
            <a:pPr lvl="2" marL="0" indent="704087" defTabSz="1877567">
              <a:spcBef>
                <a:spcPts val="1800"/>
              </a:spcBef>
              <a:buClrTx/>
              <a:buSzTx/>
              <a:buNone/>
              <a:defRPr sz="3696"/>
            </a:pPr>
            <a:r>
              <a:t>The Java Message Service (JMS)</a:t>
            </a:r>
          </a:p>
          <a:p>
            <a:pPr lvl="3" marL="0" indent="1056131" defTabSz="1877567">
              <a:spcBef>
                <a:spcPts val="1800"/>
              </a:spcBef>
              <a:buClrTx/>
              <a:buSzTx/>
              <a:buNone/>
              <a:defRPr sz="3696"/>
            </a:pPr>
            <a:r>
              <a:t>Messaging Domains</a:t>
            </a:r>
          </a:p>
          <a:p>
            <a:pPr lvl="3" marL="0" indent="1056131" defTabSz="1877567">
              <a:spcBef>
                <a:spcPts val="1800"/>
              </a:spcBef>
              <a:buClrTx/>
              <a:buSzTx/>
              <a:buNone/>
              <a:defRPr sz="3696"/>
            </a:pPr>
            <a:r>
              <a:t>The JMS API</a:t>
            </a:r>
          </a:p>
          <a:p>
            <a:pPr lvl="2" marL="0" indent="704087" defTabSz="1877567">
              <a:spcBef>
                <a:spcPts val="1800"/>
              </a:spcBef>
              <a:buClrTx/>
              <a:buSzTx/>
              <a:buNone/>
              <a:defRPr sz="3696"/>
            </a:pPr>
            <a:r>
              <a:t>Integrating JMS with EJB</a:t>
            </a:r>
          </a:p>
          <a:p>
            <a:pPr lvl="3" marL="0" indent="1056131" defTabSz="1877567">
              <a:spcBef>
                <a:spcPts val="1800"/>
              </a:spcBef>
              <a:buClrTx/>
              <a:buSzTx/>
              <a:buNone/>
              <a:defRPr sz="3696"/>
            </a:pPr>
            <a:r>
              <a:t>What Is a Message-Driven Bean?</a:t>
            </a:r>
          </a:p>
          <a:p>
            <a:pPr lvl="2" marL="0" indent="704087" defTabSz="1877567">
              <a:spcBef>
                <a:spcPts val="1800"/>
              </a:spcBef>
              <a:buClrTx/>
              <a:buSzTx/>
              <a:buNone/>
              <a:defRPr sz="3696"/>
            </a:pPr>
            <a:r>
              <a:t>Developing Message-Driven Beans</a:t>
            </a:r>
          </a:p>
          <a:p>
            <a:pPr lvl="3" marL="0" indent="1056131" defTabSz="1877567">
              <a:spcBef>
                <a:spcPts val="1800"/>
              </a:spcBef>
              <a:buClrTx/>
              <a:buSzTx/>
              <a:buNone/>
              <a:defRPr sz="3696"/>
            </a:pPr>
            <a:r>
              <a:t>The Semantics</a:t>
            </a:r>
          </a:p>
          <a:p>
            <a:pPr lvl="3" marL="0" indent="1056131" defTabSz="1877567">
              <a:spcBef>
                <a:spcPts val="1800"/>
              </a:spcBef>
              <a:buClrTx/>
              <a:buSzTx/>
              <a:buNone/>
              <a:defRPr sz="3696"/>
            </a:pPr>
            <a:r>
              <a:t>A Simple Example</a:t>
            </a:r>
          </a:p>
          <a:p>
            <a:pPr lvl="2" marL="0" indent="704087" defTabSz="1877567">
              <a:spcBef>
                <a:spcPts val="1800"/>
              </a:spcBef>
              <a:buClrTx/>
              <a:buSzTx/>
              <a:buNone/>
              <a:defRPr sz="3696"/>
            </a:pPr>
            <a:r>
              <a:t>Advanced Concepts</a:t>
            </a:r>
          </a:p>
          <a:p>
            <a:pPr lvl="2" marL="0" indent="704087" defTabSz="1877567">
              <a:spcBef>
                <a:spcPts val="1800"/>
              </a:spcBef>
              <a:buClrTx/>
              <a:buSzTx/>
              <a:buNone/>
              <a:defRPr sz="3696"/>
            </a:pPr>
            <a:r>
              <a:t>Message-Driven Bean Gotchas</a:t>
            </a:r>
          </a:p>
          <a:p>
            <a:pPr lvl="3" marL="0" indent="1056131" defTabSz="1877567">
              <a:spcBef>
                <a:spcPts val="1800"/>
              </a:spcBef>
              <a:buClrTx/>
              <a:buSzTx/>
              <a:buNone/>
              <a:defRPr sz="3696"/>
            </a:pPr>
            <a:r>
              <a:t>Message Ordering</a:t>
            </a:r>
          </a:p>
          <a:p>
            <a:pPr lvl="3" marL="0" indent="1056131" defTabSz="1877567">
              <a:spcBef>
                <a:spcPts val="1800"/>
              </a:spcBef>
              <a:buClrTx/>
              <a:buSzTx/>
              <a:buNone/>
              <a:defRPr sz="3696"/>
            </a:pPr>
            <a:r>
              <a:t>Missed ejbRemove() Calls</a:t>
            </a:r>
          </a:p>
          <a:p>
            <a:pPr lvl="3" marL="0" indent="1056131" defTabSz="1877567">
              <a:spcBef>
                <a:spcPts val="1800"/>
              </a:spcBef>
              <a:buClrTx/>
              <a:buSzTx/>
              <a:buNone/>
              <a:defRPr sz="3696"/>
            </a:pPr>
            <a:r>
              <a:t>Poison Messages</a:t>
            </a:r>
          </a:p>
          <a:p>
            <a:pPr lvl="3" marL="0" indent="1056131" defTabSz="1877567">
              <a:spcBef>
                <a:spcPts val="1800"/>
              </a:spcBef>
              <a:buClrTx/>
              <a:buSzTx/>
              <a:buNone/>
              <a:defRPr sz="3696"/>
            </a:pPr>
            <a:r>
              <a:t>How to Return Results Back to Message Producers</a:t>
            </a:r>
          </a:p>
          <a:p>
            <a:pPr lvl="3" marL="0" indent="1056131" defTabSz="1877567">
              <a:spcBef>
                <a:spcPts val="1800"/>
              </a:spcBef>
              <a:buClrTx/>
              <a:buSzTx/>
              <a:buNone/>
              <a:defRPr sz="3696"/>
            </a:pPr>
            <a:r>
              <a:t>The Future: Asynchronous Method Invocations</a:t>
            </a:r>
          </a:p>
          <a:p>
            <a:pPr lvl="2" marL="0" indent="704087" defTabSz="1877567">
              <a:spcBef>
                <a:spcPts val="1800"/>
              </a:spcBef>
              <a:buClrTx/>
              <a:buSzTx/>
              <a:buNone/>
              <a:defRPr sz="3696"/>
            </a:pPr>
            <a:r>
              <a:t>Summary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