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3 Performance Update"/>
          <p:cNvSpPr txBox="1"/>
          <p:nvPr>
            <p:ph type="title" idx="4294967295"/>
          </p:nvPr>
        </p:nvSpPr>
        <p:spPr>
          <a:xfrm>
            <a:off x="407937" y="-1261721"/>
            <a:ext cx="12188926" cy="3302001"/>
          </a:xfrm>
          <a:prstGeom prst="rect">
            <a:avLst/>
          </a:prstGeom>
        </p:spPr>
        <p:txBody>
          <a:bodyPr anchor="b"/>
          <a:lstStyle>
            <a:lvl1pPr>
              <a:defRPr sz="6900"/>
            </a:lvl1pPr>
          </a:lstStyle>
          <a:p>
            <a:pPr/>
            <a:r>
              <a:t>S3 Performance Update</a:t>
            </a:r>
          </a:p>
        </p:txBody>
      </p:sp>
      <p:sp>
        <p:nvSpPr>
          <p:cNvPr id="120" name="In July 2018, Amazon announced a massive increase in S3 performance"/>
          <p:cNvSpPr txBox="1"/>
          <p:nvPr/>
        </p:nvSpPr>
        <p:spPr>
          <a:xfrm>
            <a:off x="1494980" y="3236570"/>
            <a:ext cx="108166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 July 2018, Amazon announced a massive increase in S3 performance</a:t>
            </a:r>
          </a:p>
        </p:txBody>
      </p:sp>
      <p:sp>
        <p:nvSpPr>
          <p:cNvPr id="121" name="3,500 PUT requests per second"/>
          <p:cNvSpPr txBox="1"/>
          <p:nvPr/>
        </p:nvSpPr>
        <p:spPr>
          <a:xfrm>
            <a:off x="1051917" y="3849345"/>
            <a:ext cx="54202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3,500 PUT requests per second</a:t>
            </a:r>
          </a:p>
        </p:txBody>
      </p:sp>
      <p:sp>
        <p:nvSpPr>
          <p:cNvPr id="122" name="5,500 GET requests"/>
          <p:cNvSpPr txBox="1"/>
          <p:nvPr/>
        </p:nvSpPr>
        <p:spPr>
          <a:xfrm>
            <a:off x="1062732" y="4462120"/>
            <a:ext cx="37039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5,500 GET requests</a:t>
            </a:r>
          </a:p>
        </p:txBody>
      </p:sp>
      <p:sp>
        <p:nvSpPr>
          <p:cNvPr id="123" name="This new increased performance negates the previous guidance to…"/>
          <p:cNvSpPr txBox="1"/>
          <p:nvPr/>
        </p:nvSpPr>
        <p:spPr>
          <a:xfrm>
            <a:off x="1511225" y="5074895"/>
            <a:ext cx="102122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This new increased performance negates the previous guidance to</a:t>
            </a:r>
          </a:p>
          <a:p>
            <a:pPr algn="l"/>
            <a:r>
              <a:t>    randomise your object keynames to achieve faster performance</a:t>
            </a:r>
          </a:p>
        </p:txBody>
      </p:sp>
      <p:sp>
        <p:nvSpPr>
          <p:cNvPr id="124" name="This means logical and sequential naming patterns can now be used…"/>
          <p:cNvSpPr txBox="1"/>
          <p:nvPr/>
        </p:nvSpPr>
        <p:spPr>
          <a:xfrm>
            <a:off x="1518529" y="6055970"/>
            <a:ext cx="1046980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This means logical and sequential naming patterns can now be used</a:t>
            </a:r>
          </a:p>
          <a:p>
            <a:pPr algn="l"/>
            <a:r>
              <a:t>    without any performance implication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 grpId="4"/>
      <p:bldP build="whole" bldLvl="1" animBg="1" rev="0" advAuto="0" spid="120" grpId="1"/>
      <p:bldP build="whole" bldLvl="1" animBg="1" rev="0" advAuto="0" spid="121" grpId="2"/>
      <p:bldP build="whole" bldLvl="1" animBg="1" rev="0" advAuto="0" spid="122" grpId="3"/>
      <p:bldP build="whole" bldLvl="1" animBg="1" rev="0" advAuto="0" spid="124" grpId="5"/>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Question 9"/>
          <p:cNvSpPr txBox="1"/>
          <p:nvPr>
            <p:ph type="title" idx="4294967295"/>
          </p:nvPr>
        </p:nvSpPr>
        <p:spPr>
          <a:xfrm>
            <a:off x="1270000" y="-1246530"/>
            <a:ext cx="10464800" cy="3302001"/>
          </a:xfrm>
          <a:prstGeom prst="rect">
            <a:avLst/>
          </a:prstGeom>
        </p:spPr>
        <p:txBody>
          <a:bodyPr anchor="b"/>
          <a:lstStyle>
            <a:lvl1pPr>
              <a:defRPr sz="6900"/>
            </a:lvl1pPr>
          </a:lstStyle>
          <a:p>
            <a:pPr/>
            <a:r>
              <a:t>Question 9</a:t>
            </a:r>
          </a:p>
        </p:txBody>
      </p:sp>
      <p:sp>
        <p:nvSpPr>
          <p:cNvPr id="175" name="Your application is consistently reading and writing 100s of objects per second to S3 and your workload is steadily rising. What can you do to to achieve the best performance from S3?"/>
          <p:cNvSpPr txBox="1"/>
          <p:nvPr/>
        </p:nvSpPr>
        <p:spPr>
          <a:xfrm>
            <a:off x="1507680" y="2868270"/>
            <a:ext cx="1244071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Your application is consistently reading and writing 100s of objects per second to S3 and your workload is steadily rising. What can you do to to achieve the best performance from S3?</a:t>
            </a:r>
          </a:p>
        </p:txBody>
      </p:sp>
      <p:sp>
        <p:nvSpPr>
          <p:cNvPr id="176" name="Add  a hex hash prefix to the objects key name"/>
          <p:cNvSpPr txBox="1"/>
          <p:nvPr/>
        </p:nvSpPr>
        <p:spPr>
          <a:xfrm>
            <a:off x="1521401" y="4228135"/>
            <a:ext cx="72444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Add  a hex hash prefix to the objects key name</a:t>
            </a:r>
          </a:p>
        </p:txBody>
      </p:sp>
      <p:sp>
        <p:nvSpPr>
          <p:cNvPr id="177" name="Configure a CloudFront CDN and use the S3 bucket as the origin"/>
          <p:cNvSpPr txBox="1"/>
          <p:nvPr/>
        </p:nvSpPr>
        <p:spPr>
          <a:xfrm>
            <a:off x="1518043" y="4851399"/>
            <a:ext cx="98135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a CloudFront CDN and use the S3 bucket as the origin</a:t>
            </a:r>
          </a:p>
        </p:txBody>
      </p:sp>
      <p:sp>
        <p:nvSpPr>
          <p:cNvPr id="178" name="Add a hex hash suffix to the objects key name"/>
          <p:cNvSpPr txBox="1"/>
          <p:nvPr/>
        </p:nvSpPr>
        <p:spPr>
          <a:xfrm>
            <a:off x="1513979" y="5474664"/>
            <a:ext cx="71160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Add a hex hash suffix to the objects key name</a:t>
            </a:r>
          </a:p>
        </p:txBody>
      </p:sp>
      <p:sp>
        <p:nvSpPr>
          <p:cNvPr id="179" name="Configure an additional bucket and distribute the files evenly between the…"/>
          <p:cNvSpPr txBox="1"/>
          <p:nvPr/>
        </p:nvSpPr>
        <p:spPr>
          <a:xfrm>
            <a:off x="1517287" y="6097929"/>
            <a:ext cx="113128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Configure an additional bucket and distribute the files evenly between the </a:t>
            </a:r>
          </a:p>
          <a:p>
            <a:pPr algn="l"/>
            <a:r>
              <a:t>    two buckets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Question 10"/>
          <p:cNvSpPr txBox="1"/>
          <p:nvPr>
            <p:ph type="title" idx="4294967295"/>
          </p:nvPr>
        </p:nvSpPr>
        <p:spPr>
          <a:xfrm>
            <a:off x="1270000" y="-1246530"/>
            <a:ext cx="10464800" cy="3302001"/>
          </a:xfrm>
          <a:prstGeom prst="rect">
            <a:avLst/>
          </a:prstGeom>
        </p:spPr>
        <p:txBody>
          <a:bodyPr anchor="b"/>
          <a:lstStyle>
            <a:lvl1pPr>
              <a:defRPr sz="6900"/>
            </a:lvl1pPr>
          </a:lstStyle>
          <a:p>
            <a:pPr/>
            <a:r>
              <a:t>Question 10</a:t>
            </a:r>
          </a:p>
        </p:txBody>
      </p:sp>
      <p:sp>
        <p:nvSpPr>
          <p:cNvPr id="182" name="How does S3 determine which partition to use to store files?"/>
          <p:cNvSpPr txBox="1"/>
          <p:nvPr/>
        </p:nvSpPr>
        <p:spPr>
          <a:xfrm>
            <a:off x="1507680" y="3236570"/>
            <a:ext cx="887913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How does S3 determine which partition to use to store files?</a:t>
            </a:r>
          </a:p>
        </p:txBody>
      </p:sp>
      <p:sp>
        <p:nvSpPr>
          <p:cNvPr id="183" name="S3 automatically stores your files on a random partition"/>
          <p:cNvSpPr txBox="1"/>
          <p:nvPr/>
        </p:nvSpPr>
        <p:spPr>
          <a:xfrm>
            <a:off x="1521401" y="4228135"/>
            <a:ext cx="848403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S3 automatically stores your files on a random partition</a:t>
            </a:r>
          </a:p>
        </p:txBody>
      </p:sp>
      <p:sp>
        <p:nvSpPr>
          <p:cNvPr id="184" name="The bucket name determines which partition the file is stored in"/>
          <p:cNvSpPr txBox="1"/>
          <p:nvPr/>
        </p:nvSpPr>
        <p:spPr>
          <a:xfrm>
            <a:off x="1518043" y="4851399"/>
            <a:ext cx="969683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bucket name determines which partition the file is stored in</a:t>
            </a:r>
          </a:p>
        </p:txBody>
      </p:sp>
      <p:sp>
        <p:nvSpPr>
          <p:cNvPr id="185" name="By default, all files in the same bucket are stored on the same partition"/>
          <p:cNvSpPr txBox="1"/>
          <p:nvPr/>
        </p:nvSpPr>
        <p:spPr>
          <a:xfrm>
            <a:off x="1513979" y="5474664"/>
            <a:ext cx="106907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By default, all files in the same bucket are stored on the same partition</a:t>
            </a:r>
          </a:p>
        </p:txBody>
      </p:sp>
      <p:sp>
        <p:nvSpPr>
          <p:cNvPr id="186" name="The key name determines which partition the file is stored in"/>
          <p:cNvSpPr txBox="1"/>
          <p:nvPr/>
        </p:nvSpPr>
        <p:spPr>
          <a:xfrm>
            <a:off x="1517749" y="6097929"/>
            <a:ext cx="920580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key name determines which partition the file is stored in</a:t>
            </a:r>
          </a:p>
        </p:txBody>
      </p:sp>
    </p:spTree>
  </p:cSld>
  <p:clrMapOvr>
    <a:masterClrMapping/>
  </p:clrMapOvr>
  <mc:AlternateContent xmlns:mc="http://schemas.openxmlformats.org/markup-compatibility/2006">
    <mc:Choice xmlns:p14="http://schemas.microsoft.com/office/powerpoint/2010/main" Requires="p14">
      <p:transition spd="slow" advClick="1" p14:dur="1500">
        <p:circ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Question 11"/>
          <p:cNvSpPr txBox="1"/>
          <p:nvPr>
            <p:ph type="title" idx="4294967295"/>
          </p:nvPr>
        </p:nvSpPr>
        <p:spPr>
          <a:xfrm>
            <a:off x="1270000" y="-1246530"/>
            <a:ext cx="10464800" cy="3302001"/>
          </a:xfrm>
          <a:prstGeom prst="rect">
            <a:avLst/>
          </a:prstGeom>
        </p:spPr>
        <p:txBody>
          <a:bodyPr anchor="b"/>
          <a:lstStyle>
            <a:lvl1pPr>
              <a:defRPr sz="6900"/>
            </a:lvl1pPr>
          </a:lstStyle>
          <a:p>
            <a:pPr/>
            <a:r>
              <a:t>Question 11</a:t>
            </a:r>
          </a:p>
        </p:txBody>
      </p:sp>
      <p:sp>
        <p:nvSpPr>
          <p:cNvPr id="189" name="Which of the following encryption methods are supported in S3?"/>
          <p:cNvSpPr txBox="1"/>
          <p:nvPr/>
        </p:nvSpPr>
        <p:spPr>
          <a:xfrm>
            <a:off x="1507680" y="3236570"/>
            <a:ext cx="95112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Which of the following encryption methods are supported in S3? </a:t>
            </a:r>
          </a:p>
        </p:txBody>
      </p:sp>
      <p:sp>
        <p:nvSpPr>
          <p:cNvPr id="190" name="SSE-S3, SSE-AES, SSE-KMS"/>
          <p:cNvSpPr txBox="1"/>
          <p:nvPr/>
        </p:nvSpPr>
        <p:spPr>
          <a:xfrm>
            <a:off x="1521401" y="4228135"/>
            <a:ext cx="460392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SSE-AES, SSE-KMS</a:t>
            </a:r>
          </a:p>
        </p:txBody>
      </p:sp>
      <p:sp>
        <p:nvSpPr>
          <p:cNvPr id="191" name="SSE-S3, SSE-KMS, SSE-C"/>
          <p:cNvSpPr txBox="1"/>
          <p:nvPr/>
        </p:nvSpPr>
        <p:spPr>
          <a:xfrm>
            <a:off x="1518043" y="4851399"/>
            <a:ext cx="42256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SSE-KMS, SSE-C</a:t>
            </a:r>
          </a:p>
        </p:txBody>
      </p:sp>
      <p:sp>
        <p:nvSpPr>
          <p:cNvPr id="192" name="SSE-C, SSE-AES, SSE-KMS"/>
          <p:cNvSpPr txBox="1"/>
          <p:nvPr/>
        </p:nvSpPr>
        <p:spPr>
          <a:xfrm>
            <a:off x="1513979" y="5474664"/>
            <a:ext cx="44625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SSE-C, SSE-AES, SSE-KMS</a:t>
            </a:r>
          </a:p>
        </p:txBody>
      </p:sp>
      <p:sp>
        <p:nvSpPr>
          <p:cNvPr id="193" name="SSE-S3, SSE-AES, SSE-C"/>
          <p:cNvSpPr txBox="1"/>
          <p:nvPr/>
        </p:nvSpPr>
        <p:spPr>
          <a:xfrm>
            <a:off x="1517749" y="6097929"/>
            <a:ext cx="41354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SSE-AES, SSE-C</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Question 12"/>
          <p:cNvSpPr txBox="1"/>
          <p:nvPr>
            <p:ph type="title" idx="4294967295"/>
          </p:nvPr>
        </p:nvSpPr>
        <p:spPr>
          <a:xfrm>
            <a:off x="1270000" y="-1246530"/>
            <a:ext cx="10464800" cy="3302001"/>
          </a:xfrm>
          <a:prstGeom prst="rect">
            <a:avLst/>
          </a:prstGeom>
        </p:spPr>
        <p:txBody>
          <a:bodyPr anchor="b"/>
          <a:lstStyle>
            <a:lvl1pPr>
              <a:defRPr sz="6900"/>
            </a:lvl1pPr>
          </a:lstStyle>
          <a:p>
            <a:pPr/>
            <a:r>
              <a:t>Question 12</a:t>
            </a:r>
          </a:p>
        </p:txBody>
      </p:sp>
      <p:sp>
        <p:nvSpPr>
          <p:cNvPr id="196" name="Which feature of AWS can you use to configure S3 to allow one S3 bucket…"/>
          <p:cNvSpPr txBox="1"/>
          <p:nvPr/>
        </p:nvSpPr>
        <p:spPr>
          <a:xfrm>
            <a:off x="1507680" y="3052420"/>
            <a:ext cx="1087800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Which feature of AWS can you use to configure S3 to allow one S3 bucket</a:t>
            </a:r>
          </a:p>
          <a:p>
            <a:pPr algn="l"/>
            <a:r>
              <a:t>to access files in another S3 bucket? </a:t>
            </a:r>
          </a:p>
        </p:txBody>
      </p:sp>
      <p:sp>
        <p:nvSpPr>
          <p:cNvPr id="197" name="Bucket ACL"/>
          <p:cNvSpPr txBox="1"/>
          <p:nvPr/>
        </p:nvSpPr>
        <p:spPr>
          <a:xfrm>
            <a:off x="1521401" y="4228135"/>
            <a:ext cx="21752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Bucket ACL</a:t>
            </a:r>
          </a:p>
        </p:txBody>
      </p:sp>
      <p:sp>
        <p:nvSpPr>
          <p:cNvPr id="198" name="Bucket Policy"/>
          <p:cNvSpPr txBox="1"/>
          <p:nvPr/>
        </p:nvSpPr>
        <p:spPr>
          <a:xfrm>
            <a:off x="1518043" y="4851399"/>
            <a:ext cx="24398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Bucket Policy</a:t>
            </a:r>
          </a:p>
        </p:txBody>
      </p:sp>
      <p:sp>
        <p:nvSpPr>
          <p:cNvPr id="199" name="IAM Role"/>
          <p:cNvSpPr txBox="1"/>
          <p:nvPr/>
        </p:nvSpPr>
        <p:spPr>
          <a:xfrm>
            <a:off x="1513979" y="5474664"/>
            <a:ext cx="17674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Role</a:t>
            </a:r>
          </a:p>
        </p:txBody>
      </p:sp>
      <p:sp>
        <p:nvSpPr>
          <p:cNvPr id="200" name="CORS"/>
          <p:cNvSpPr txBox="1"/>
          <p:nvPr/>
        </p:nvSpPr>
        <p:spPr>
          <a:xfrm>
            <a:off x="1517749" y="6097929"/>
            <a:ext cx="13285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CORS</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Question 13"/>
          <p:cNvSpPr txBox="1"/>
          <p:nvPr>
            <p:ph type="title" idx="4294967295"/>
          </p:nvPr>
        </p:nvSpPr>
        <p:spPr>
          <a:xfrm>
            <a:off x="1270000" y="-1246530"/>
            <a:ext cx="10464800" cy="3302001"/>
          </a:xfrm>
          <a:prstGeom prst="rect">
            <a:avLst/>
          </a:prstGeom>
        </p:spPr>
        <p:txBody>
          <a:bodyPr anchor="b"/>
          <a:lstStyle>
            <a:lvl1pPr>
              <a:defRPr sz="6900"/>
            </a:lvl1pPr>
          </a:lstStyle>
          <a:p>
            <a:pPr/>
            <a:r>
              <a:t>Question 13</a:t>
            </a:r>
          </a:p>
        </p:txBody>
      </p:sp>
      <p:sp>
        <p:nvSpPr>
          <p:cNvPr id="203" name="What is the HTTP code you would see once you successfully place a file…"/>
          <p:cNvSpPr txBox="1"/>
          <p:nvPr/>
        </p:nvSpPr>
        <p:spPr>
          <a:xfrm>
            <a:off x="1507680" y="3052420"/>
            <a:ext cx="1064026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What is the HTTP code you would see once you successfully place a file</a:t>
            </a:r>
          </a:p>
          <a:p>
            <a:pPr algn="l"/>
            <a:r>
              <a:t>in an S3 bucket?</a:t>
            </a:r>
          </a:p>
        </p:txBody>
      </p:sp>
      <p:sp>
        <p:nvSpPr>
          <p:cNvPr id="204" name="404"/>
          <p:cNvSpPr txBox="1"/>
          <p:nvPr/>
        </p:nvSpPr>
        <p:spPr>
          <a:xfrm>
            <a:off x="1521401" y="4228135"/>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404</a:t>
            </a:r>
          </a:p>
        </p:txBody>
      </p:sp>
      <p:sp>
        <p:nvSpPr>
          <p:cNvPr id="205" name="300"/>
          <p:cNvSpPr txBox="1"/>
          <p:nvPr/>
        </p:nvSpPr>
        <p:spPr>
          <a:xfrm>
            <a:off x="1518043" y="4851399"/>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300</a:t>
            </a:r>
          </a:p>
        </p:txBody>
      </p:sp>
      <p:sp>
        <p:nvSpPr>
          <p:cNvPr id="206" name="200"/>
          <p:cNvSpPr txBox="1"/>
          <p:nvPr/>
        </p:nvSpPr>
        <p:spPr>
          <a:xfrm>
            <a:off x="1513979" y="5474664"/>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200</a:t>
            </a:r>
          </a:p>
        </p:txBody>
      </p:sp>
      <p:sp>
        <p:nvSpPr>
          <p:cNvPr id="207" name="512"/>
          <p:cNvSpPr txBox="1"/>
          <p:nvPr/>
        </p:nvSpPr>
        <p:spPr>
          <a:xfrm>
            <a:off x="1517749" y="6097929"/>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512</a:t>
            </a:r>
          </a:p>
        </p:txBody>
      </p:sp>
    </p:spTree>
  </p:cSld>
  <p:clrMapOvr>
    <a:masterClrMapping/>
  </p:clrMapOvr>
  <mc:AlternateContent xmlns:mc="http://schemas.openxmlformats.org/markup-compatibility/2006">
    <mc:Choice xmlns:p14="http://schemas.microsoft.com/office/powerpoint/2010/main" Requires="p14">
      <p:transition spd="slow" advClick="1" p14:dur="1500">
        <p:pull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A Brief History of Cloud"/>
          <p:cNvSpPr txBox="1"/>
          <p:nvPr>
            <p:ph type="title" idx="4294967295"/>
          </p:nvPr>
        </p:nvSpPr>
        <p:spPr>
          <a:xfrm>
            <a:off x="1270000" y="-1246530"/>
            <a:ext cx="10464800" cy="3302001"/>
          </a:xfrm>
          <a:prstGeom prst="rect">
            <a:avLst/>
          </a:prstGeom>
        </p:spPr>
        <p:txBody>
          <a:bodyPr anchor="b"/>
          <a:lstStyle>
            <a:lvl1pPr>
              <a:defRPr sz="6900"/>
            </a:lvl1pPr>
          </a:lstStyle>
          <a:p>
            <a:pPr/>
            <a:r>
              <a:t>A Brief History of Cloud</a:t>
            </a:r>
          </a:p>
        </p:txBody>
      </p:sp>
      <p:pic>
        <p:nvPicPr>
          <p:cNvPr id="210" name="Screenshot 2019-08-21 at 11.57.47 AM.png" descr="Screenshot 2019-08-21 at 11.57.47 AM.png"/>
          <p:cNvPicPr>
            <a:picLocks noChangeAspect="1"/>
          </p:cNvPicPr>
          <p:nvPr/>
        </p:nvPicPr>
        <p:blipFill>
          <a:blip r:embed="rId2">
            <a:extLst/>
          </a:blip>
          <a:stretch>
            <a:fillRect/>
          </a:stretch>
        </p:blipFill>
        <p:spPr>
          <a:xfrm>
            <a:off x="2660650" y="3084583"/>
            <a:ext cx="7683500" cy="6667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13" name="Screenshot 2019-08-21 at 1.33.04 PM.png" descr="Screenshot 2019-08-21 at 1.33.04 PM.png"/>
          <p:cNvPicPr>
            <a:picLocks noChangeAspect="1"/>
          </p:cNvPicPr>
          <p:nvPr/>
        </p:nvPicPr>
        <p:blipFill>
          <a:blip r:embed="rId2">
            <a:extLst/>
          </a:blip>
          <a:stretch>
            <a:fillRect/>
          </a:stretch>
        </p:blipFill>
        <p:spPr>
          <a:xfrm>
            <a:off x="565150" y="2475651"/>
            <a:ext cx="11874500" cy="7277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wipe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Screenshot 2019-08-21 at 1.34.26 PM.png" descr="Screenshot 2019-08-21 at 1.34.26 PM.png"/>
          <p:cNvPicPr>
            <a:picLocks noChangeAspect="1"/>
          </p:cNvPicPr>
          <p:nvPr/>
        </p:nvPicPr>
        <p:blipFill>
          <a:blip r:embed="rId2">
            <a:extLst/>
          </a:blip>
          <a:srcRect l="1535" t="0" r="0" b="0"/>
          <a:stretch>
            <a:fillRect/>
          </a:stretch>
        </p:blipFill>
        <p:spPr>
          <a:xfrm>
            <a:off x="2682081" y="381000"/>
            <a:ext cx="7640516" cy="8991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blind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18" name="Screenshot 2019-08-21 at 1.34.51 PM.png" descr="Screenshot 2019-08-21 at 1.34.51 PM.png"/>
          <p:cNvPicPr>
            <a:picLocks noChangeAspect="1"/>
          </p:cNvPicPr>
          <p:nvPr/>
        </p:nvPicPr>
        <p:blipFill>
          <a:blip r:embed="rId2">
            <a:extLst/>
          </a:blip>
          <a:stretch>
            <a:fillRect/>
          </a:stretch>
        </p:blipFill>
        <p:spPr>
          <a:xfrm>
            <a:off x="1149350" y="3196697"/>
            <a:ext cx="10706100" cy="6553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21" name="Screenshot 2019-08-21 at 1.35.19 PM.png" descr="Screenshot 2019-08-21 at 1.35.19 PM.png"/>
          <p:cNvPicPr>
            <a:picLocks noChangeAspect="1"/>
          </p:cNvPicPr>
          <p:nvPr/>
        </p:nvPicPr>
        <p:blipFill>
          <a:blip r:embed="rId2">
            <a:extLst/>
          </a:blip>
          <a:stretch>
            <a:fillRect/>
          </a:stretch>
        </p:blipFill>
        <p:spPr>
          <a:xfrm>
            <a:off x="2628900" y="2393950"/>
            <a:ext cx="7747000" cy="4965700"/>
          </a:xfrm>
          <a:prstGeom prst="rect">
            <a:avLst/>
          </a:prstGeom>
          <a:ln w="12700">
            <a:miter lim="400000"/>
          </a:ln>
        </p:spPr>
      </p:pic>
      <p:sp>
        <p:nvSpPr>
          <p:cNvPr id="222" name="The future is transitioning from 3-tiered architectures to thick-client apps connected to cloud-based micro-service functions"/>
          <p:cNvSpPr txBox="1"/>
          <p:nvPr/>
        </p:nvSpPr>
        <p:spPr>
          <a:xfrm>
            <a:off x="1270000" y="6442190"/>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The future is transitioning from 3-tiered architectures to thick-client apps connected to cloud-based micro-service functions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Question 1"/>
          <p:cNvSpPr txBox="1"/>
          <p:nvPr>
            <p:ph type="title" idx="4294967295"/>
          </p:nvPr>
        </p:nvSpPr>
        <p:spPr>
          <a:xfrm>
            <a:off x="1270000" y="-1246530"/>
            <a:ext cx="10464800" cy="3302001"/>
          </a:xfrm>
          <a:prstGeom prst="rect">
            <a:avLst/>
          </a:prstGeom>
        </p:spPr>
        <p:txBody>
          <a:bodyPr anchor="b"/>
          <a:lstStyle>
            <a:lvl1pPr>
              <a:defRPr sz="6900"/>
            </a:lvl1pPr>
          </a:lstStyle>
          <a:p>
            <a:pPr/>
            <a:r>
              <a:t>Question 1</a:t>
            </a:r>
          </a:p>
        </p:txBody>
      </p:sp>
      <p:sp>
        <p:nvSpPr>
          <p:cNvPr id="127" name="If you encrypt a bucket on S3, what type of encryption does AWS use?"/>
          <p:cNvSpPr txBox="1"/>
          <p:nvPr/>
        </p:nvSpPr>
        <p:spPr>
          <a:xfrm>
            <a:off x="1507680" y="3236570"/>
            <a:ext cx="102854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If you encrypt a bucket on S3, what type of encryption does AWS use?</a:t>
            </a:r>
          </a:p>
        </p:txBody>
      </p:sp>
      <p:sp>
        <p:nvSpPr>
          <p:cNvPr id="128" name="Data Encryption Standard (DES)"/>
          <p:cNvSpPr txBox="1"/>
          <p:nvPr/>
        </p:nvSpPr>
        <p:spPr>
          <a:xfrm>
            <a:off x="1508239" y="4043985"/>
            <a:ext cx="507697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 Encryption Standard (DES)</a:t>
            </a:r>
          </a:p>
        </p:txBody>
      </p:sp>
      <p:sp>
        <p:nvSpPr>
          <p:cNvPr id="129" name="International Data Encryption Algorithm (IDEA)."/>
          <p:cNvSpPr txBox="1"/>
          <p:nvPr/>
        </p:nvSpPr>
        <p:spPr>
          <a:xfrm>
            <a:off x="1518043" y="4851399"/>
            <a:ext cx="728647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International Data Encryption Algorithm (IDEA).</a:t>
            </a:r>
          </a:p>
        </p:txBody>
      </p:sp>
      <p:sp>
        <p:nvSpPr>
          <p:cNvPr id="130" name="Advanced Encryption Standard (AES) 128"/>
          <p:cNvSpPr txBox="1"/>
          <p:nvPr/>
        </p:nvSpPr>
        <p:spPr>
          <a:xfrm>
            <a:off x="1542681" y="5658814"/>
            <a:ext cx="64153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Advanced Encryption Standard (AES) 128</a:t>
            </a:r>
          </a:p>
        </p:txBody>
      </p:sp>
      <p:sp>
        <p:nvSpPr>
          <p:cNvPr id="131" name="Advanced Encryption Standard (AES) 256"/>
          <p:cNvSpPr txBox="1"/>
          <p:nvPr/>
        </p:nvSpPr>
        <p:spPr>
          <a:xfrm>
            <a:off x="1540852" y="6475272"/>
            <a:ext cx="641535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Advanced Encryption Standard (AES) 256</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25" name="Screenshot 2019-08-21 at 1.35.38 PM.png" descr="Screenshot 2019-08-21 at 1.35.38 PM.png"/>
          <p:cNvPicPr>
            <a:picLocks noChangeAspect="1"/>
          </p:cNvPicPr>
          <p:nvPr/>
        </p:nvPicPr>
        <p:blipFill>
          <a:blip r:embed="rId2">
            <a:extLst/>
          </a:blip>
          <a:stretch>
            <a:fillRect/>
          </a:stretch>
        </p:blipFill>
        <p:spPr>
          <a:xfrm>
            <a:off x="1054100" y="3214359"/>
            <a:ext cx="10896600" cy="6540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erverless Computing"/>
          <p:cNvSpPr txBox="1"/>
          <p:nvPr>
            <p:ph type="title" idx="4294967295"/>
          </p:nvPr>
        </p:nvSpPr>
        <p:spPr>
          <a:xfrm>
            <a:off x="407937" y="-1261721"/>
            <a:ext cx="12188926" cy="3302001"/>
          </a:xfrm>
          <a:prstGeom prst="rect">
            <a:avLst/>
          </a:prstGeom>
        </p:spPr>
        <p:txBody>
          <a:bodyPr anchor="b"/>
          <a:lstStyle>
            <a:lvl1pPr>
              <a:defRPr sz="6900"/>
            </a:lvl1pPr>
          </a:lstStyle>
          <a:p>
            <a:pPr/>
            <a:r>
              <a:t>Serverless Computing</a:t>
            </a:r>
          </a:p>
        </p:txBody>
      </p:sp>
      <p:sp>
        <p:nvSpPr>
          <p:cNvPr id="228" name="Serverless computing is a cloud computing model which aims to abstract server management and low-level infrastructure decisions away from developers. In this model, allocation of resources is managed by the cloud provider instead of the application architect, which can bring some serious benefits. In other words, serverless aims to do exactly what it sounds like — allow applications to be developed without concerns for implementing, tweaking, or scaling a server (at least, to the perspective of a user)."/>
          <p:cNvSpPr txBox="1"/>
          <p:nvPr/>
        </p:nvSpPr>
        <p:spPr>
          <a:xfrm>
            <a:off x="56642" y="3541370"/>
            <a:ext cx="12891517"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Serverless computing is a cloud computing model which aims to abstract server management and low-level infrastructure decisions away from developers. In this model, allocation of resources is managed by the cloud provider instead of the application architect, which can bring some serious benefits. In other words, serverless aims to do exactly what it sounds like — allow applications to be developed without concerns for implementing, tweaking, or scaling a server (at least, to the perspective of a user).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31" name="FaaS is a relatively new concept that was first made available in 2014 by hook.io and is now implemented in services such as AWS Lambda, Google Cloud Functions, IBM OpenWhisk and Microsoft Azure Functions. It provides a means to achieve the serverless dream allowing developers to execute code in response to events without building out or maintaining a complex infrastructure. What this means is that you can simply upload modular chunks of functionality into the cloud that are executed independently. Imagine the possibilities! Instead of scaling a monolithic REST server to handle potential load, you can now split the server into a bunch of functions which can be scaled automatically and independently."/>
          <p:cNvSpPr txBox="1"/>
          <p:nvPr/>
        </p:nvSpPr>
        <p:spPr>
          <a:xfrm>
            <a:off x="108762" y="3173070"/>
            <a:ext cx="12787276" cy="340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FaaS is a relatively new concept that was first made available in 2014 by hook.io and is now implemented in services such as AWS Lambda, Google Cloud Functions, IBM OpenWhisk and Microsoft Azure Functions. It provides a means to achieve the serverless dream allowing developers to execute code in response to events without building out or maintaining a complex infrastructure. What this means is that you can simply upload modular chunks of functionality into the cloud that are executed independently. Imagine the possibilities! Instead of scaling a monolithic REST server to handle potential load, you can now split the server into a bunch of functions which can be scaled automatically and independently.</a:t>
            </a:r>
          </a:p>
        </p:txBody>
      </p:sp>
      <p:pic>
        <p:nvPicPr>
          <p:cNvPr id="232" name="Screenshot 2019-08-21 at 1.59.12 PM.png" descr="Screenshot 2019-08-21 at 1.59.12 PM.png"/>
          <p:cNvPicPr>
            <a:picLocks noChangeAspect="1"/>
          </p:cNvPicPr>
          <p:nvPr/>
        </p:nvPicPr>
        <p:blipFill>
          <a:blip r:embed="rId2">
            <a:extLst/>
          </a:blip>
          <a:stretch>
            <a:fillRect/>
          </a:stretch>
        </p:blipFill>
        <p:spPr>
          <a:xfrm>
            <a:off x="4610100" y="7713320"/>
            <a:ext cx="3784600" cy="2070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flip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2"/>
                                        </p:tgtEl>
                                        <p:attrNameLst>
                                          <p:attrName>style.visibility</p:attrName>
                                        </p:attrNameLst>
                                      </p:cBhvr>
                                      <p:to>
                                        <p:strVal val="visible"/>
                                      </p:to>
                                    </p:set>
                                    <p:animEffect filter="dissolve" transition="in">
                                      <p:cBhvr>
                                        <p:cTn id="7" dur="1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o what defines serverless architecture?"/>
          <p:cNvSpPr txBox="1"/>
          <p:nvPr>
            <p:ph type="title" idx="4294967295"/>
          </p:nvPr>
        </p:nvSpPr>
        <p:spPr>
          <a:xfrm>
            <a:off x="407937" y="-1261721"/>
            <a:ext cx="12188926" cy="3302001"/>
          </a:xfrm>
          <a:prstGeom prst="rect">
            <a:avLst/>
          </a:prstGeom>
        </p:spPr>
        <p:txBody>
          <a:bodyPr anchor="b"/>
          <a:lstStyle>
            <a:lvl1pPr>
              <a:defRPr sz="6900"/>
            </a:lvl1pPr>
          </a:lstStyle>
          <a:p>
            <a:pPr/>
            <a:r>
              <a:t>So what defines serverless architecture?</a:t>
            </a:r>
          </a:p>
        </p:txBody>
      </p:sp>
      <p:sp>
        <p:nvSpPr>
          <p:cNvPr id="235" name="Operators do not need to run and maintain back-end servers themselves"/>
          <p:cNvSpPr txBox="1"/>
          <p:nvPr/>
        </p:nvSpPr>
        <p:spPr>
          <a:xfrm>
            <a:off x="1494980" y="3236570"/>
            <a:ext cx="109974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Operators do not need to run and maintain back-end servers themselves</a:t>
            </a:r>
          </a:p>
        </p:txBody>
      </p:sp>
      <p:sp>
        <p:nvSpPr>
          <p:cNvPr id="236" name="The vast majority (~ 95% +) of the code-base resides in the front-end"/>
          <p:cNvSpPr txBox="1"/>
          <p:nvPr/>
        </p:nvSpPr>
        <p:spPr>
          <a:xfrm>
            <a:off x="1483483" y="3725520"/>
            <a:ext cx="1041494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vast majority (~ 95% +) of the code-base resides in the front-end</a:t>
            </a:r>
          </a:p>
        </p:txBody>
      </p:sp>
      <p:sp>
        <p:nvSpPr>
          <p:cNvPr id="237" name="The code that resides in the cloud is only the code that absolutely must —…"/>
          <p:cNvSpPr txBox="1"/>
          <p:nvPr/>
        </p:nvSpPr>
        <p:spPr>
          <a:xfrm>
            <a:off x="1496352" y="4214470"/>
            <a:ext cx="11475111"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The code that resides in the cloud is only the code that absolutely must —</a:t>
            </a:r>
          </a:p>
          <a:p>
            <a:pPr algn="l"/>
            <a:r>
              <a:t>    as an example, for security purposes some work must be done with access</a:t>
            </a:r>
          </a:p>
          <a:p>
            <a:pPr algn="l"/>
            <a:r>
              <a:t>    to secrets that the user’s browser cannot be trusted with</a:t>
            </a:r>
          </a:p>
        </p:txBody>
      </p:sp>
      <p:sp>
        <p:nvSpPr>
          <p:cNvPr id="238" name="The front end acts as the orchestrator calling a rich array of cloud-based…"/>
          <p:cNvSpPr txBox="1"/>
          <p:nvPr/>
        </p:nvSpPr>
        <p:spPr>
          <a:xfrm>
            <a:off x="1497571" y="5440020"/>
            <a:ext cx="11472673"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The front end acts as the orchestrator calling a rich array of cloud-based</a:t>
            </a:r>
          </a:p>
          <a:p>
            <a:pPr algn="l"/>
            <a:r>
              <a:t>    services to perform specific functions — such as taking a credit card </a:t>
            </a:r>
          </a:p>
          <a:p>
            <a:pPr algn="l"/>
            <a:r>
              <a:t>    payment, giving access to protected resources, shooting off emails or push</a:t>
            </a:r>
          </a:p>
          <a:p>
            <a:pPr algn="l"/>
            <a:r>
              <a:t>    notifications in response to events</a:t>
            </a:r>
          </a:p>
        </p:txBody>
      </p:sp>
      <p:sp>
        <p:nvSpPr>
          <p:cNvPr id="239" name="It’s important to note that this doesn’t mean there aren’t any servers.…"/>
          <p:cNvSpPr txBox="1"/>
          <p:nvPr/>
        </p:nvSpPr>
        <p:spPr>
          <a:xfrm>
            <a:off x="1509808" y="7033870"/>
            <a:ext cx="11237977"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It’s important to note that this doesn’t mean there aren’t any servers. </a:t>
            </a:r>
          </a:p>
          <a:p>
            <a:pPr algn="l"/>
            <a:r>
              <a:t>    Of course there are, but someone else is managing, securing, maintaining</a:t>
            </a:r>
          </a:p>
          <a:p>
            <a:pPr algn="l"/>
            <a:r>
              <a:t>    and patching them, taking the load and responsibility off your shoulders </a:t>
            </a:r>
          </a:p>
          <a:p>
            <a:pPr algn="l"/>
            <a:r>
              <a:t>    and freeing you up to focus on building your unique product.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ageCurlDouble"/>
      </p:transition>
    </mc:Choice>
    <mc:Choice xmlns:p14="http://schemas.microsoft.com/office/powerpoint/2010/main" Requires="p14">
      <p:transition spd="slow" advClick="1" p14:dur="2000">
        <p14:prism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235"/>
                                        </p:tgtEl>
                                        <p:attrNameLst>
                                          <p:attrName>style.visibility</p:attrName>
                                        </p:attrNameLst>
                                      </p:cBhvr>
                                      <p:to>
                                        <p:strVal val="visible"/>
                                      </p:to>
                                    </p:set>
                                    <p:anim calcmode="lin" valueType="num">
                                      <p:cBhvr>
                                        <p:cTn id="7" dur="1500" fill="hold"/>
                                        <p:tgtEl>
                                          <p:spTgt spid="235"/>
                                        </p:tgtEl>
                                        <p:attrNameLst>
                                          <p:attrName>ppt_w</p:attrName>
                                        </p:attrNameLst>
                                      </p:cBhvr>
                                      <p:tavLst>
                                        <p:tav tm="0">
                                          <p:val>
                                            <p:strVal val="4*#ppt_w"/>
                                          </p:val>
                                        </p:tav>
                                        <p:tav tm="100000">
                                          <p:val>
                                            <p:strVal val="#ppt_w"/>
                                          </p:val>
                                        </p:tav>
                                      </p:tavLst>
                                    </p:anim>
                                    <p:anim calcmode="lin" valueType="num">
                                      <p:cBhvr>
                                        <p:cTn id="8" dur="1500" fill="hold"/>
                                        <p:tgtEl>
                                          <p:spTgt spid="23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236"/>
                                        </p:tgtEl>
                                        <p:attrNameLst>
                                          <p:attrName>style.visibility</p:attrName>
                                        </p:attrNameLst>
                                      </p:cBhvr>
                                      <p:to>
                                        <p:strVal val="visible"/>
                                      </p:to>
                                    </p:set>
                                    <p:anim calcmode="lin" valueType="num">
                                      <p:cBhvr>
                                        <p:cTn id="13" dur="1500" fill="hold"/>
                                        <p:tgtEl>
                                          <p:spTgt spid="236"/>
                                        </p:tgtEl>
                                        <p:attrNameLst>
                                          <p:attrName>ppt_w</p:attrName>
                                        </p:attrNameLst>
                                      </p:cBhvr>
                                      <p:tavLst>
                                        <p:tav tm="0">
                                          <p:val>
                                            <p:strVal val="4*#ppt_w"/>
                                          </p:val>
                                        </p:tav>
                                        <p:tav tm="100000">
                                          <p:val>
                                            <p:strVal val="#ppt_w"/>
                                          </p:val>
                                        </p:tav>
                                      </p:tavLst>
                                    </p:anim>
                                    <p:anim calcmode="lin" valueType="num">
                                      <p:cBhvr>
                                        <p:cTn id="14" dur="1500" fill="hold"/>
                                        <p:tgtEl>
                                          <p:spTgt spid="236"/>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237"/>
                                        </p:tgtEl>
                                        <p:attrNameLst>
                                          <p:attrName>style.visibility</p:attrName>
                                        </p:attrNameLst>
                                      </p:cBhvr>
                                      <p:to>
                                        <p:strVal val="visible"/>
                                      </p:to>
                                    </p:set>
                                    <p:anim calcmode="lin" valueType="num">
                                      <p:cBhvr>
                                        <p:cTn id="19" dur="1500" fill="hold"/>
                                        <p:tgtEl>
                                          <p:spTgt spid="237"/>
                                        </p:tgtEl>
                                        <p:attrNameLst>
                                          <p:attrName>ppt_w</p:attrName>
                                        </p:attrNameLst>
                                      </p:cBhvr>
                                      <p:tavLst>
                                        <p:tav tm="0">
                                          <p:val>
                                            <p:strVal val="4*#ppt_w"/>
                                          </p:val>
                                        </p:tav>
                                        <p:tav tm="100000">
                                          <p:val>
                                            <p:strVal val="#ppt_w"/>
                                          </p:val>
                                        </p:tav>
                                      </p:tavLst>
                                    </p:anim>
                                    <p:anim calcmode="lin" valueType="num">
                                      <p:cBhvr>
                                        <p:cTn id="20" dur="1500" fill="hold"/>
                                        <p:tgtEl>
                                          <p:spTgt spid="237"/>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32" presetID="23" grpId="4" fill="hold">
                                  <p:stCondLst>
                                    <p:cond delay="0"/>
                                  </p:stCondLst>
                                  <p:iterate type="el" backwards="0">
                                    <p:tmAbs val="0"/>
                                  </p:iterate>
                                  <p:childTnLst>
                                    <p:set>
                                      <p:cBhvr>
                                        <p:cTn id="24" fill="hold"/>
                                        <p:tgtEl>
                                          <p:spTgt spid="238"/>
                                        </p:tgtEl>
                                        <p:attrNameLst>
                                          <p:attrName>style.visibility</p:attrName>
                                        </p:attrNameLst>
                                      </p:cBhvr>
                                      <p:to>
                                        <p:strVal val="visible"/>
                                      </p:to>
                                    </p:set>
                                    <p:anim calcmode="lin" valueType="num">
                                      <p:cBhvr>
                                        <p:cTn id="25" dur="1500" fill="hold"/>
                                        <p:tgtEl>
                                          <p:spTgt spid="238"/>
                                        </p:tgtEl>
                                        <p:attrNameLst>
                                          <p:attrName>ppt_w</p:attrName>
                                        </p:attrNameLst>
                                      </p:cBhvr>
                                      <p:tavLst>
                                        <p:tav tm="0">
                                          <p:val>
                                            <p:strVal val="4*#ppt_w"/>
                                          </p:val>
                                        </p:tav>
                                        <p:tav tm="100000">
                                          <p:val>
                                            <p:strVal val="#ppt_w"/>
                                          </p:val>
                                        </p:tav>
                                      </p:tavLst>
                                    </p:anim>
                                    <p:anim calcmode="lin" valueType="num">
                                      <p:cBhvr>
                                        <p:cTn id="26" dur="1500" fill="hold"/>
                                        <p:tgtEl>
                                          <p:spTgt spid="238"/>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32" presetID="23" grpId="5" fill="hold">
                                  <p:stCondLst>
                                    <p:cond delay="0"/>
                                  </p:stCondLst>
                                  <p:iterate type="el" backwards="0">
                                    <p:tmAbs val="0"/>
                                  </p:iterate>
                                  <p:childTnLst>
                                    <p:set>
                                      <p:cBhvr>
                                        <p:cTn id="30" fill="hold"/>
                                        <p:tgtEl>
                                          <p:spTgt spid="239"/>
                                        </p:tgtEl>
                                        <p:attrNameLst>
                                          <p:attrName>style.visibility</p:attrName>
                                        </p:attrNameLst>
                                      </p:cBhvr>
                                      <p:to>
                                        <p:strVal val="visible"/>
                                      </p:to>
                                    </p:set>
                                    <p:anim calcmode="lin" valueType="num">
                                      <p:cBhvr>
                                        <p:cTn id="31" dur="1500" fill="hold"/>
                                        <p:tgtEl>
                                          <p:spTgt spid="239"/>
                                        </p:tgtEl>
                                        <p:attrNameLst>
                                          <p:attrName>ppt_w</p:attrName>
                                        </p:attrNameLst>
                                      </p:cBhvr>
                                      <p:tavLst>
                                        <p:tav tm="0">
                                          <p:val>
                                            <p:strVal val="4*#ppt_w"/>
                                          </p:val>
                                        </p:tav>
                                        <p:tav tm="100000">
                                          <p:val>
                                            <p:strVal val="#ppt_w"/>
                                          </p:val>
                                        </p:tav>
                                      </p:tavLst>
                                    </p:anim>
                                    <p:anim calcmode="lin" valueType="num">
                                      <p:cBhvr>
                                        <p:cTn id="32" dur="1500" fill="hold"/>
                                        <p:tgtEl>
                                          <p:spTgt spid="2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5"/>
      <p:bldP build="whole" bldLvl="1" animBg="1" rev="0" advAuto="0" spid="238" grpId="4"/>
      <p:bldP build="whole" bldLvl="1" animBg="1" rev="0" advAuto="0" spid="237" grpId="3"/>
      <p:bldP build="whole" bldLvl="1" animBg="1" rev="0" advAuto="0" spid="235" grpId="1"/>
      <p:bldP build="whole" bldLvl="1" animBg="1" rev="0" advAuto="0" spid="236" grpId="2"/>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42" name="As an illustration, here’s all the code you would need to deploy a fully scalable and useable function to the cloud. This is a simple HTTP request written in NodeJS that displays “Hello World” or “Hello (name)” if you pass in a parameter."/>
          <p:cNvSpPr txBox="1"/>
          <p:nvPr/>
        </p:nvSpPr>
        <p:spPr>
          <a:xfrm>
            <a:off x="249580" y="7529170"/>
            <a:ext cx="1223162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As an illustration, here’s all the code you would need to deploy a fully scalable and useable function to the cloud. This is a simple HTTP request written in NodeJS that displays “Hello World” or “Hello (name)” if you pass in a parameter.</a:t>
            </a:r>
          </a:p>
        </p:txBody>
      </p:sp>
      <p:pic>
        <p:nvPicPr>
          <p:cNvPr id="243" name="Screenshot 2019-08-21 at 4.59.17 PM.png" descr="Screenshot 2019-08-21 at 4.59.17 PM.png"/>
          <p:cNvPicPr>
            <a:picLocks noChangeAspect="1"/>
          </p:cNvPicPr>
          <p:nvPr/>
        </p:nvPicPr>
        <p:blipFill>
          <a:blip r:embed="rId2">
            <a:extLst/>
          </a:blip>
          <a:stretch>
            <a:fillRect/>
          </a:stretch>
        </p:blipFill>
        <p:spPr>
          <a:xfrm>
            <a:off x="3092450" y="3613150"/>
            <a:ext cx="6819900" cy="2527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checker dir="horz"/>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46" name="This is an example of a function that can react to changes in a Google Cloud Storage bucket (i.e. file upload, deletion and metadata changes). It’s pretty damn cool that we can simply write and deploy a JavaScript function and be confident in its availability, scalability AND cost-efficiency!"/>
          <p:cNvSpPr txBox="1"/>
          <p:nvPr/>
        </p:nvSpPr>
        <p:spPr>
          <a:xfrm>
            <a:off x="234492" y="7713320"/>
            <a:ext cx="12535816"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This is an example of a function that can react to changes in a Google Cloud Storage bucket (i.e. file upload, deletion and metadata changes). It’s pretty damn cool that we can simply write and deploy a JavaScript function and be confident in its availability, scalability AND cost-efficiency!</a:t>
            </a:r>
          </a:p>
        </p:txBody>
      </p:sp>
      <p:pic>
        <p:nvPicPr>
          <p:cNvPr id="247" name="Screenshot 2019-08-21 at 4.59.17 PM.png" descr="Screenshot 2019-08-21 at 4.59.17 PM.png"/>
          <p:cNvPicPr>
            <a:picLocks noChangeAspect="1"/>
          </p:cNvPicPr>
          <p:nvPr/>
        </p:nvPicPr>
        <p:blipFill>
          <a:blip r:embed="rId2">
            <a:extLst/>
          </a:blip>
          <a:stretch>
            <a:fillRect/>
          </a:stretch>
        </p:blipFill>
        <p:spPr>
          <a:xfrm>
            <a:off x="3092450" y="3613150"/>
            <a:ext cx="6819900" cy="2527300"/>
          </a:xfrm>
          <a:prstGeom prst="rect">
            <a:avLst/>
          </a:prstGeom>
          <a:ln w="12700">
            <a:miter lim="400000"/>
          </a:ln>
        </p:spPr>
      </p:pic>
      <p:pic>
        <p:nvPicPr>
          <p:cNvPr id="248" name="Screenshot 2019-08-21 at 5.02.56 PM.png" descr="Screenshot 2019-08-21 at 5.02.56 PM.png"/>
          <p:cNvPicPr>
            <a:picLocks noChangeAspect="1"/>
          </p:cNvPicPr>
          <p:nvPr/>
        </p:nvPicPr>
        <p:blipFill>
          <a:blip r:embed="rId3">
            <a:extLst/>
          </a:blip>
          <a:stretch>
            <a:fillRect/>
          </a:stretch>
        </p:blipFill>
        <p:spPr>
          <a:xfrm>
            <a:off x="2178050" y="2076450"/>
            <a:ext cx="8648700" cy="5600700"/>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eelOff" invX="1"/>
      </p:transition>
    </mc:Choice>
    <mc:Choice xmlns:p14="http://schemas.microsoft.com/office/powerpoint/2010/main" Requires="p14">
      <p:transition spd="slow" advClick="1" p14:dur="2000">
        <p:wipe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FaaS Advantages"/>
          <p:cNvSpPr txBox="1"/>
          <p:nvPr>
            <p:ph type="title" idx="4294967295"/>
          </p:nvPr>
        </p:nvSpPr>
        <p:spPr>
          <a:xfrm>
            <a:off x="407937" y="-1261721"/>
            <a:ext cx="12188926" cy="3302001"/>
          </a:xfrm>
          <a:prstGeom prst="rect">
            <a:avLst/>
          </a:prstGeom>
        </p:spPr>
        <p:txBody>
          <a:bodyPr anchor="b"/>
          <a:lstStyle>
            <a:lvl1pPr>
              <a:defRPr sz="6900"/>
            </a:lvl1pPr>
          </a:lstStyle>
          <a:p>
            <a:pPr/>
            <a:r>
              <a:t>FaaS Advantages</a:t>
            </a:r>
          </a:p>
        </p:txBody>
      </p:sp>
      <p:sp>
        <p:nvSpPr>
          <p:cNvPr id="251" name="Fewer developer logistics — server infrastructure management is handled…"/>
          <p:cNvSpPr txBox="1"/>
          <p:nvPr/>
        </p:nvSpPr>
        <p:spPr>
          <a:xfrm>
            <a:off x="1494980" y="3052420"/>
            <a:ext cx="1126655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Fewer developer logistics — server infrastructure management is handled</a:t>
            </a:r>
          </a:p>
          <a:p>
            <a:pPr algn="l"/>
            <a:r>
              <a:t>    by someone else.</a:t>
            </a:r>
          </a:p>
        </p:txBody>
      </p:sp>
      <p:sp>
        <p:nvSpPr>
          <p:cNvPr id="252" name="More time focused on writing code / app specific logic — higher developer…"/>
          <p:cNvSpPr txBox="1"/>
          <p:nvPr/>
        </p:nvSpPr>
        <p:spPr>
          <a:xfrm>
            <a:off x="1498231" y="3933483"/>
            <a:ext cx="11361650"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More time focused on writing code / app specific logic — higher developer</a:t>
            </a:r>
          </a:p>
          <a:p>
            <a:pPr algn="l"/>
            <a:r>
              <a:t>    velocity.</a:t>
            </a:r>
          </a:p>
        </p:txBody>
      </p:sp>
      <p:sp>
        <p:nvSpPr>
          <p:cNvPr id="253" name="Inherently scalable. Rather than scaling your entire application you can…"/>
          <p:cNvSpPr txBox="1"/>
          <p:nvPr/>
        </p:nvSpPr>
        <p:spPr>
          <a:xfrm>
            <a:off x="1510271" y="4814545"/>
            <a:ext cx="1082093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Inherently scalable. Rather than scaling your entire application you can</a:t>
            </a:r>
          </a:p>
          <a:p>
            <a:pPr algn="l"/>
            <a:r>
              <a:t>    scale your functions automatically and independently with usage.</a:t>
            </a:r>
          </a:p>
        </p:txBody>
      </p:sp>
      <p:sp>
        <p:nvSpPr>
          <p:cNvPr id="254" name="Never pay for idle resources."/>
          <p:cNvSpPr txBox="1"/>
          <p:nvPr/>
        </p:nvSpPr>
        <p:spPr>
          <a:xfrm>
            <a:off x="1523428" y="5695608"/>
            <a:ext cx="461368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Never pay for idle resources.</a:t>
            </a:r>
          </a:p>
        </p:txBody>
      </p:sp>
      <p:sp>
        <p:nvSpPr>
          <p:cNvPr id="255" name="Built in availability and fault tolerance."/>
          <p:cNvSpPr txBox="1"/>
          <p:nvPr/>
        </p:nvSpPr>
        <p:spPr>
          <a:xfrm>
            <a:off x="1523428" y="6208370"/>
            <a:ext cx="59599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Built in availability and fault tolerance.</a:t>
            </a:r>
          </a:p>
        </p:txBody>
      </p:sp>
      <p:sp>
        <p:nvSpPr>
          <p:cNvPr id="256" name="Business logic is necessarily modular and conform to minimal shippable…"/>
          <p:cNvSpPr txBox="1"/>
          <p:nvPr/>
        </p:nvSpPr>
        <p:spPr>
          <a:xfrm>
            <a:off x="1523428" y="6721133"/>
            <a:ext cx="11020274"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Business logic is necessarily modular and conform to minimal shippable</a:t>
            </a:r>
          </a:p>
          <a:p>
            <a:pPr algn="l"/>
            <a:r>
              <a:t>    unit sizes.</a:t>
            </a:r>
          </a:p>
        </p:txBody>
      </p:sp>
      <p:sp>
        <p:nvSpPr>
          <p:cNvPr id="257" name="Faas Use Cases - Web apps, Backends, Data/stream processing, Chatbots,…"/>
          <p:cNvSpPr txBox="1"/>
          <p:nvPr/>
        </p:nvSpPr>
        <p:spPr>
          <a:xfrm>
            <a:off x="1523428" y="7602195"/>
            <a:ext cx="1145461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Faas Use Cases - Web apps, Backends, Data/stream processing, Chatbots,</a:t>
            </a:r>
          </a:p>
          <a:p>
            <a:pPr algn="l"/>
            <a:r>
              <a:t>    Scheduled tasks, IT Automation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1"/>
                                        </p:tgtEl>
                                        <p:attrNameLst>
                                          <p:attrName>style.visibility</p:attrName>
                                        </p:attrNameLst>
                                      </p:cBhvr>
                                      <p:to>
                                        <p:strVal val="visible"/>
                                      </p:to>
                                    </p:set>
                                    <p:animEffect filter="dissolve" transition="in">
                                      <p:cBhvr>
                                        <p:cTn id="7" dur="1500"/>
                                        <p:tgtEl>
                                          <p:spTgt spid="25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52"/>
                                        </p:tgtEl>
                                        <p:attrNameLst>
                                          <p:attrName>style.visibility</p:attrName>
                                        </p:attrNameLst>
                                      </p:cBhvr>
                                      <p:to>
                                        <p:strVal val="visible"/>
                                      </p:to>
                                    </p:set>
                                    <p:animEffect filter="dissolve" transition="in">
                                      <p:cBhvr>
                                        <p:cTn id="12" dur="15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53"/>
                                        </p:tgtEl>
                                        <p:attrNameLst>
                                          <p:attrName>style.visibility</p:attrName>
                                        </p:attrNameLst>
                                      </p:cBhvr>
                                      <p:to>
                                        <p:strVal val="visible"/>
                                      </p:to>
                                    </p:set>
                                    <p:animEffect filter="dissolve" transition="in">
                                      <p:cBhvr>
                                        <p:cTn id="17" dur="1500"/>
                                        <p:tgtEl>
                                          <p:spTgt spid="25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254"/>
                                        </p:tgtEl>
                                        <p:attrNameLst>
                                          <p:attrName>style.visibility</p:attrName>
                                        </p:attrNameLst>
                                      </p:cBhvr>
                                      <p:to>
                                        <p:strVal val="visible"/>
                                      </p:to>
                                    </p:set>
                                    <p:animEffect filter="dissolve" transition="in">
                                      <p:cBhvr>
                                        <p:cTn id="22" dur="1500"/>
                                        <p:tgtEl>
                                          <p:spTgt spid="25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255"/>
                                        </p:tgtEl>
                                        <p:attrNameLst>
                                          <p:attrName>style.visibility</p:attrName>
                                        </p:attrNameLst>
                                      </p:cBhvr>
                                      <p:to>
                                        <p:strVal val="visible"/>
                                      </p:to>
                                    </p:set>
                                    <p:animEffect filter="dissolve" transition="in">
                                      <p:cBhvr>
                                        <p:cTn id="27" dur="1500"/>
                                        <p:tgtEl>
                                          <p:spTgt spid="25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256"/>
                                        </p:tgtEl>
                                        <p:attrNameLst>
                                          <p:attrName>style.visibility</p:attrName>
                                        </p:attrNameLst>
                                      </p:cBhvr>
                                      <p:to>
                                        <p:strVal val="visible"/>
                                      </p:to>
                                    </p:set>
                                    <p:animEffect filter="dissolve" transition="in">
                                      <p:cBhvr>
                                        <p:cTn id="32" dur="1500"/>
                                        <p:tgtEl>
                                          <p:spTgt spid="25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257"/>
                                        </p:tgtEl>
                                        <p:attrNameLst>
                                          <p:attrName>style.visibility</p:attrName>
                                        </p:attrNameLst>
                                      </p:cBhvr>
                                      <p:to>
                                        <p:strVal val="visible"/>
                                      </p:to>
                                    </p:set>
                                    <p:animEffect filter="dissolve" transition="in">
                                      <p:cBhvr>
                                        <p:cTn id="37" dur="1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4" grpId="4"/>
      <p:bldP build="whole" bldLvl="1" animBg="1" rev="0" advAuto="0" spid="255" grpId="5"/>
      <p:bldP build="whole" bldLvl="1" animBg="1" rev="0" advAuto="0" spid="257" grpId="7"/>
      <p:bldP build="whole" bldLvl="1" animBg="1" rev="0" advAuto="0" spid="252" grpId="2"/>
      <p:bldP build="whole" bldLvl="1" animBg="1" rev="0" advAuto="0" spid="251" grpId="1"/>
      <p:bldP build="whole" bldLvl="1" animBg="1" rev="0" advAuto="0" spid="256" grpId="6"/>
      <p:bldP build="whole" bldLvl="1" animBg="1" rev="0" advAuto="0" spid="253" grpId="3"/>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FaaS Disadvantages"/>
          <p:cNvSpPr txBox="1"/>
          <p:nvPr>
            <p:ph type="title" idx="4294967295"/>
          </p:nvPr>
        </p:nvSpPr>
        <p:spPr>
          <a:xfrm>
            <a:off x="407937" y="-1261721"/>
            <a:ext cx="12188926" cy="3302001"/>
          </a:xfrm>
          <a:prstGeom prst="rect">
            <a:avLst/>
          </a:prstGeom>
        </p:spPr>
        <p:txBody>
          <a:bodyPr anchor="b"/>
          <a:lstStyle>
            <a:lvl1pPr>
              <a:defRPr sz="6900"/>
            </a:lvl1pPr>
          </a:lstStyle>
          <a:p>
            <a:pPr/>
            <a:r>
              <a:t>FaaS Disadvantages</a:t>
            </a:r>
          </a:p>
        </p:txBody>
      </p:sp>
      <p:sp>
        <p:nvSpPr>
          <p:cNvPr id="260" name="Decreased transparency. Someone else is managing your infrastructure…"/>
          <p:cNvSpPr txBox="1"/>
          <p:nvPr/>
        </p:nvSpPr>
        <p:spPr>
          <a:xfrm>
            <a:off x="1494980" y="3052420"/>
            <a:ext cx="1092944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Decreased transparency. Someone else is managing your infrastructure</a:t>
            </a:r>
          </a:p>
          <a:p>
            <a:pPr algn="l"/>
            <a:r>
              <a:t>    so it can be tough to understand the entire system.</a:t>
            </a:r>
          </a:p>
        </p:txBody>
      </p:sp>
      <p:sp>
        <p:nvSpPr>
          <p:cNvPr id="261" name="Potentially tough to debug. There are tools that allow remote debugging…"/>
          <p:cNvSpPr txBox="1"/>
          <p:nvPr/>
        </p:nvSpPr>
        <p:spPr>
          <a:xfrm>
            <a:off x="1507362" y="4036869"/>
            <a:ext cx="11221823" cy="11976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Potentially tough to debug. There are tools that allow remote debugging</a:t>
            </a:r>
          </a:p>
          <a:p>
            <a:pPr algn="l"/>
            <a:r>
              <a:t>    and some services provide a mirrored local development environment but</a:t>
            </a:r>
          </a:p>
          <a:p>
            <a:pPr algn="l"/>
            <a:r>
              <a:t>    there is still a need for improved tooling.</a:t>
            </a:r>
          </a:p>
        </p:txBody>
      </p:sp>
      <p:sp>
        <p:nvSpPr>
          <p:cNvPr id="262" name="Auto-scaling of function calls often means auto-scaling of cost. This can…"/>
          <p:cNvSpPr txBox="1"/>
          <p:nvPr/>
        </p:nvSpPr>
        <p:spPr>
          <a:xfrm>
            <a:off x="1510271" y="5389617"/>
            <a:ext cx="1105105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Auto-scaling of function calls often means auto-scaling of cost. This can</a:t>
            </a:r>
          </a:p>
          <a:p>
            <a:pPr algn="l"/>
            <a:r>
              <a:t>    make it tough to gauge your business expenses.</a:t>
            </a:r>
          </a:p>
        </p:txBody>
      </p:sp>
      <p:sp>
        <p:nvSpPr>
          <p:cNvPr id="263" name="You now have a ton of functions deployed and it can be tough to keep track…"/>
          <p:cNvSpPr txBox="1"/>
          <p:nvPr/>
        </p:nvSpPr>
        <p:spPr>
          <a:xfrm>
            <a:off x="1520652" y="6374065"/>
            <a:ext cx="11483569"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now have a ton of functions deployed and it can be tough to keep track</a:t>
            </a:r>
          </a:p>
          <a:p>
            <a:pPr algn="l"/>
            <a:r>
              <a:t>    of them. This comes down to a need for better tooling (developmental: </a:t>
            </a:r>
          </a:p>
          <a:p>
            <a:pPr algn="l"/>
            <a:r>
              <a:t>    scripts, frameworks, diagnostic: step-through debugging, local runtimes,</a:t>
            </a:r>
          </a:p>
          <a:p>
            <a:pPr algn="l"/>
            <a:r>
              <a:t>    cloud debugging, and visualisation: user interfaces, analytics, monitoring).</a:t>
            </a:r>
          </a:p>
        </p:txBody>
      </p:sp>
      <p:sp>
        <p:nvSpPr>
          <p:cNvPr id="264" name="Solutions for caching resources between stateless requests"/>
          <p:cNvSpPr txBox="1"/>
          <p:nvPr/>
        </p:nvSpPr>
        <p:spPr>
          <a:xfrm>
            <a:off x="1505638" y="8095114"/>
            <a:ext cx="913996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Solutions for caching resources between stateless requests</a:t>
            </a:r>
          </a:p>
        </p:txBody>
      </p:sp>
      <p:sp>
        <p:nvSpPr>
          <p:cNvPr id="265" name="It’s important to note that FaaS isn’t a hammer that you can use for every…"/>
          <p:cNvSpPr txBox="1"/>
          <p:nvPr/>
        </p:nvSpPr>
        <p:spPr>
          <a:xfrm>
            <a:off x="1527685" y="8711262"/>
            <a:ext cx="111223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It’s important to note that FaaS isn’t a hammer that you can use for every</a:t>
            </a:r>
          </a:p>
          <a:p>
            <a:pPr algn="l"/>
            <a:r>
              <a:t>    nail. Many of its disadvantages can be attributed to its infancy.</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isContent="0" isInverted="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260"/>
                                        </p:tgtEl>
                                        <p:attrNameLst>
                                          <p:attrName>style.visibility</p:attrName>
                                        </p:attrNameLst>
                                      </p:cBhvr>
                                      <p:to>
                                        <p:strVal val="visible"/>
                                      </p:to>
                                    </p:set>
                                    <p:anim calcmode="lin" valueType="num">
                                      <p:cBhvr>
                                        <p:cTn id="7" dur="1500" fill="hold"/>
                                        <p:tgtEl>
                                          <p:spTgt spid="260"/>
                                        </p:tgtEl>
                                        <p:attrNameLst>
                                          <p:attrName>ppt_x</p:attrName>
                                        </p:attrNameLst>
                                      </p:cBhvr>
                                      <p:tavLst>
                                        <p:tav tm="0">
                                          <p:val>
                                            <p:strVal val="#ppt_x"/>
                                          </p:val>
                                        </p:tav>
                                        <p:tav tm="100000">
                                          <p:val>
                                            <p:strVal val="#ppt_x"/>
                                          </p:val>
                                        </p:tav>
                                      </p:tavLst>
                                    </p:anim>
                                    <p:anim calcmode="lin" valueType="num">
                                      <p:cBhvr>
                                        <p:cTn id="8" dur="1500" fill="hold"/>
                                        <p:tgtEl>
                                          <p:spTgt spid="2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261"/>
                                        </p:tgtEl>
                                        <p:attrNameLst>
                                          <p:attrName>style.visibility</p:attrName>
                                        </p:attrNameLst>
                                      </p:cBhvr>
                                      <p:to>
                                        <p:strVal val="visible"/>
                                      </p:to>
                                    </p:set>
                                    <p:anim calcmode="lin" valueType="num">
                                      <p:cBhvr>
                                        <p:cTn id="13" dur="1500" fill="hold"/>
                                        <p:tgtEl>
                                          <p:spTgt spid="261"/>
                                        </p:tgtEl>
                                        <p:attrNameLst>
                                          <p:attrName>ppt_x</p:attrName>
                                        </p:attrNameLst>
                                      </p:cBhvr>
                                      <p:tavLst>
                                        <p:tav tm="0">
                                          <p:val>
                                            <p:strVal val="#ppt_x"/>
                                          </p:val>
                                        </p:tav>
                                        <p:tav tm="100000">
                                          <p:val>
                                            <p:strVal val="#ppt_x"/>
                                          </p:val>
                                        </p:tav>
                                      </p:tavLst>
                                    </p:anim>
                                    <p:anim calcmode="lin" valueType="num">
                                      <p:cBhvr>
                                        <p:cTn id="14" dur="1500" fill="hold"/>
                                        <p:tgtEl>
                                          <p:spTgt spid="26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262"/>
                                        </p:tgtEl>
                                        <p:attrNameLst>
                                          <p:attrName>style.visibility</p:attrName>
                                        </p:attrNameLst>
                                      </p:cBhvr>
                                      <p:to>
                                        <p:strVal val="visible"/>
                                      </p:to>
                                    </p:set>
                                    <p:anim calcmode="lin" valueType="num">
                                      <p:cBhvr>
                                        <p:cTn id="19" dur="1500" fill="hold"/>
                                        <p:tgtEl>
                                          <p:spTgt spid="262"/>
                                        </p:tgtEl>
                                        <p:attrNameLst>
                                          <p:attrName>ppt_x</p:attrName>
                                        </p:attrNameLst>
                                      </p:cBhvr>
                                      <p:tavLst>
                                        <p:tav tm="0">
                                          <p:val>
                                            <p:strVal val="#ppt_x"/>
                                          </p:val>
                                        </p:tav>
                                        <p:tav tm="100000">
                                          <p:val>
                                            <p:strVal val="#ppt_x"/>
                                          </p:val>
                                        </p:tav>
                                      </p:tavLst>
                                    </p:anim>
                                    <p:anim calcmode="lin" valueType="num">
                                      <p:cBhvr>
                                        <p:cTn id="20" dur="1500" fill="hold"/>
                                        <p:tgtEl>
                                          <p:spTgt spid="26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263"/>
                                        </p:tgtEl>
                                        <p:attrNameLst>
                                          <p:attrName>style.visibility</p:attrName>
                                        </p:attrNameLst>
                                      </p:cBhvr>
                                      <p:to>
                                        <p:strVal val="visible"/>
                                      </p:to>
                                    </p:set>
                                    <p:anim calcmode="lin" valueType="num">
                                      <p:cBhvr>
                                        <p:cTn id="25" dur="1500" fill="hold"/>
                                        <p:tgtEl>
                                          <p:spTgt spid="263"/>
                                        </p:tgtEl>
                                        <p:attrNameLst>
                                          <p:attrName>ppt_x</p:attrName>
                                        </p:attrNameLst>
                                      </p:cBhvr>
                                      <p:tavLst>
                                        <p:tav tm="0">
                                          <p:val>
                                            <p:strVal val="#ppt_x"/>
                                          </p:val>
                                        </p:tav>
                                        <p:tav tm="100000">
                                          <p:val>
                                            <p:strVal val="#ppt_x"/>
                                          </p:val>
                                        </p:tav>
                                      </p:tavLst>
                                    </p:anim>
                                    <p:anim calcmode="lin" valueType="num">
                                      <p:cBhvr>
                                        <p:cTn id="26" dur="1500" fill="hold"/>
                                        <p:tgtEl>
                                          <p:spTgt spid="26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264"/>
                                        </p:tgtEl>
                                        <p:attrNameLst>
                                          <p:attrName>style.visibility</p:attrName>
                                        </p:attrNameLst>
                                      </p:cBhvr>
                                      <p:to>
                                        <p:strVal val="visible"/>
                                      </p:to>
                                    </p:set>
                                    <p:anim calcmode="lin" valueType="num">
                                      <p:cBhvr>
                                        <p:cTn id="31" dur="1500" fill="hold"/>
                                        <p:tgtEl>
                                          <p:spTgt spid="264"/>
                                        </p:tgtEl>
                                        <p:attrNameLst>
                                          <p:attrName>ppt_x</p:attrName>
                                        </p:attrNameLst>
                                      </p:cBhvr>
                                      <p:tavLst>
                                        <p:tav tm="0">
                                          <p:val>
                                            <p:strVal val="#ppt_x"/>
                                          </p:val>
                                        </p:tav>
                                        <p:tav tm="100000">
                                          <p:val>
                                            <p:strVal val="#ppt_x"/>
                                          </p:val>
                                        </p:tav>
                                      </p:tavLst>
                                    </p:anim>
                                    <p:anim calcmode="lin" valueType="num">
                                      <p:cBhvr>
                                        <p:cTn id="32" dur="1500" fill="hold"/>
                                        <p:tgtEl>
                                          <p:spTgt spid="26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265"/>
                                        </p:tgtEl>
                                        <p:attrNameLst>
                                          <p:attrName>style.visibility</p:attrName>
                                        </p:attrNameLst>
                                      </p:cBhvr>
                                      <p:to>
                                        <p:strVal val="visible"/>
                                      </p:to>
                                    </p:set>
                                    <p:anim calcmode="lin" valueType="num">
                                      <p:cBhvr>
                                        <p:cTn id="37" dur="1500" fill="hold"/>
                                        <p:tgtEl>
                                          <p:spTgt spid="265"/>
                                        </p:tgtEl>
                                        <p:attrNameLst>
                                          <p:attrName>ppt_x</p:attrName>
                                        </p:attrNameLst>
                                      </p:cBhvr>
                                      <p:tavLst>
                                        <p:tav tm="0">
                                          <p:val>
                                            <p:strVal val="#ppt_x"/>
                                          </p:val>
                                        </p:tav>
                                        <p:tav tm="100000">
                                          <p:val>
                                            <p:strVal val="#ppt_x"/>
                                          </p:val>
                                        </p:tav>
                                      </p:tavLst>
                                    </p:anim>
                                    <p:anim calcmode="lin" valueType="num">
                                      <p:cBhvr>
                                        <p:cTn id="38" dur="1500" fill="hold"/>
                                        <p:tgtEl>
                                          <p:spTgt spid="2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4" grpId="5"/>
      <p:bldP build="whole" bldLvl="1" animBg="1" rev="0" advAuto="0" spid="265" grpId="6"/>
      <p:bldP build="whole" bldLvl="1" animBg="1" rev="0" advAuto="0" spid="261" grpId="2"/>
      <p:bldP build="whole" bldLvl="1" animBg="1" rev="0" advAuto="0" spid="260" grpId="1"/>
      <p:bldP build="whole" bldLvl="1" animBg="1" rev="0" advAuto="0" spid="262" grpId="3"/>
      <p:bldP build="whole" bldLvl="1" animBg="1" rev="0" advAuto="0" spid="263" grpId="4"/>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AWS Lambda"/>
          <p:cNvSpPr txBox="1"/>
          <p:nvPr>
            <p:ph type="ctrTitle"/>
          </p:nvPr>
        </p:nvSpPr>
        <p:spPr>
          <a:prstGeom prst="rect">
            <a:avLst/>
          </a:prstGeom>
        </p:spPr>
        <p:txBody>
          <a:bodyPr/>
          <a:lstStyle/>
          <a:p>
            <a:pPr/>
            <a:r>
              <a:t>AWS Lambda</a:t>
            </a:r>
          </a:p>
        </p:txBody>
      </p:sp>
      <p:sp>
        <p:nvSpPr>
          <p:cNvPr id="268" name="Run code without thinking about servers.…"/>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3700"/>
            </a:pPr>
            <a:r>
              <a:t>Run code without thinking about servers.</a:t>
            </a:r>
          </a:p>
          <a:p>
            <a:pPr>
              <a:defRPr b="0" sz="3700"/>
            </a:pPr>
            <a:r>
              <a:t>Pay only for the compute time you consume.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With Lambda, you can run code for virtually any type of application or backend service - all with zero administration. Just upload your code and Lambda takes care of everything required to run and scale your code with high availability. You can set up your code to automatically trigger from other AWS services or call it directly from any web or mobile app."/>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With Lambda, you can run code for virtually any type of application or backend service - all with zero administration. Just upload your code and Lambda takes care of everything required to run and scale your code with high availability. You can set up your code to automatically trigger from other AWS services or call it directly from any web or mobile app.</a:t>
            </a:r>
          </a:p>
        </p:txBody>
      </p:sp>
      <p:pic>
        <p:nvPicPr>
          <p:cNvPr id="271" name="20728984181536298169-512.png" descr="20728984181536298169-512.png"/>
          <p:cNvPicPr>
            <a:picLocks noChangeAspect="1"/>
          </p:cNvPicPr>
          <p:nvPr/>
        </p:nvPicPr>
        <p:blipFill>
          <a:blip r:embed="rId2">
            <a:extLst/>
          </a:blip>
          <a:stretch>
            <a:fillRect/>
          </a:stretch>
        </p:blipFill>
        <p:spPr>
          <a:xfrm>
            <a:off x="4597400" y="1384300"/>
            <a:ext cx="381000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Question 2"/>
          <p:cNvSpPr txBox="1"/>
          <p:nvPr>
            <p:ph type="title" idx="4294967295"/>
          </p:nvPr>
        </p:nvSpPr>
        <p:spPr>
          <a:xfrm>
            <a:off x="1270000" y="-1246530"/>
            <a:ext cx="10464800" cy="3302001"/>
          </a:xfrm>
          <a:prstGeom prst="rect">
            <a:avLst/>
          </a:prstGeom>
        </p:spPr>
        <p:txBody>
          <a:bodyPr anchor="b"/>
          <a:lstStyle>
            <a:lvl1pPr>
              <a:defRPr sz="6900"/>
            </a:lvl1pPr>
          </a:lstStyle>
          <a:p>
            <a:pPr/>
            <a:r>
              <a:t>Question 2</a:t>
            </a:r>
          </a:p>
        </p:txBody>
      </p:sp>
      <p:sp>
        <p:nvSpPr>
          <p:cNvPr id="134" name="When you first create an S3 bucket, this bucket is publicly accessible by…"/>
          <p:cNvSpPr txBox="1"/>
          <p:nvPr/>
        </p:nvSpPr>
        <p:spPr>
          <a:xfrm>
            <a:off x="1507680" y="3052420"/>
            <a:ext cx="1073688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When you first create an S3 bucket, this bucket is publicly accessible by </a:t>
            </a:r>
          </a:p>
          <a:p>
            <a:pPr algn="l"/>
            <a:r>
              <a:t>default.</a:t>
            </a:r>
          </a:p>
        </p:txBody>
      </p:sp>
      <p:sp>
        <p:nvSpPr>
          <p:cNvPr id="135"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36"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When you’re building applications you want them to deliver a great experience for your use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When you’re building applications you want them to deliver a great experience for your users</a:t>
            </a:r>
          </a:p>
        </p:txBody>
      </p:sp>
      <p:pic>
        <p:nvPicPr>
          <p:cNvPr id="274" name="210-2103806_fileman-looking-man-using-phone-cartoon.png" descr="210-2103806_fileman-looking-man-using-phone-cartoon.png"/>
          <p:cNvPicPr>
            <a:picLocks noChangeAspect="1"/>
          </p:cNvPicPr>
          <p:nvPr/>
        </p:nvPicPr>
        <p:blipFill>
          <a:blip r:embed="rId2">
            <a:extLst/>
          </a:blip>
          <a:stretch>
            <a:fillRect/>
          </a:stretch>
        </p:blipFill>
        <p:spPr>
          <a:xfrm>
            <a:off x="1846461" y="2971800"/>
            <a:ext cx="1555460" cy="3810000"/>
          </a:xfrm>
          <a:prstGeom prst="rect">
            <a:avLst/>
          </a:prstGeom>
          <a:ln w="12700">
            <a:miter lim="400000"/>
          </a:ln>
        </p:spPr>
      </p:pic>
      <p:pic>
        <p:nvPicPr>
          <p:cNvPr id="275" name="816px-Black_Cartoon_Guy_Using_His_Laptop.svg.png" descr="816px-Black_Cartoon_Guy_Using_His_Laptop.svg.png"/>
          <p:cNvPicPr>
            <a:picLocks noChangeAspect="1"/>
          </p:cNvPicPr>
          <p:nvPr/>
        </p:nvPicPr>
        <p:blipFill>
          <a:blip r:embed="rId3">
            <a:extLst/>
          </a:blip>
          <a:stretch>
            <a:fillRect/>
          </a:stretch>
        </p:blipFill>
        <p:spPr>
          <a:xfrm>
            <a:off x="8226884" y="2971800"/>
            <a:ext cx="2944093" cy="3810000"/>
          </a:xfrm>
          <a:prstGeom prst="rect">
            <a:avLst/>
          </a:prstGeom>
          <a:ln w="12700">
            <a:miter lim="400000"/>
          </a:ln>
        </p:spPr>
      </p:pic>
      <p:sp>
        <p:nvSpPr>
          <p:cNvPr id="276" name="Maybe you want your application to generate in-app purchase options during a gaming sess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Maybe you want your application to generate in-app purchase options during a gaming session</a:t>
            </a:r>
          </a:p>
        </p:txBody>
      </p:sp>
      <p:sp>
        <p:nvSpPr>
          <p:cNvPr id="277" name="Rapidly validate street address updat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Rapidly validate street address updates</a:t>
            </a:r>
          </a:p>
        </p:txBody>
      </p:sp>
      <p:sp>
        <p:nvSpPr>
          <p:cNvPr id="278" name="Or make image thumbnails available instantly after a user uploads photo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make image thumbnails available instantly after a user uploads photos</a:t>
            </a:r>
          </a:p>
        </p:txBody>
      </p:sp>
      <p:pic>
        <p:nvPicPr>
          <p:cNvPr id="279" name="thumbnail_placeholder_256_ai.png" descr="thumbnail_placeholder_256_ai.png"/>
          <p:cNvPicPr>
            <a:picLocks noChangeAspect="1"/>
          </p:cNvPicPr>
          <p:nvPr/>
        </p:nvPicPr>
        <p:blipFill>
          <a:blip r:embed="rId4">
            <a:extLst/>
          </a:blip>
          <a:stretch>
            <a:fillRect/>
          </a:stretch>
        </p:blipFill>
        <p:spPr>
          <a:xfrm>
            <a:off x="8073330" y="-279452"/>
            <a:ext cx="3251201" cy="3251201"/>
          </a:xfrm>
          <a:prstGeom prst="rect">
            <a:avLst/>
          </a:prstGeom>
          <a:ln w="12700">
            <a:miter lim="400000"/>
          </a:ln>
        </p:spPr>
      </p:pic>
      <p:pic>
        <p:nvPicPr>
          <p:cNvPr id="280" name="66959-map-google-icons-maps-computer-systems-navigation.png" descr="66959-map-google-icons-maps-computer-systems-navigation.png"/>
          <p:cNvPicPr>
            <a:picLocks noChangeAspect="1"/>
          </p:cNvPicPr>
          <p:nvPr/>
        </p:nvPicPr>
        <p:blipFill>
          <a:blip r:embed="rId5">
            <a:extLst/>
          </a:blip>
          <a:stretch>
            <a:fillRect/>
          </a:stretch>
        </p:blipFill>
        <p:spPr>
          <a:xfrm>
            <a:off x="998590" y="-279452"/>
            <a:ext cx="3251201" cy="3251201"/>
          </a:xfrm>
          <a:prstGeom prst="rect">
            <a:avLst/>
          </a:prstGeom>
          <a:ln w="12700">
            <a:miter lim="400000"/>
          </a:ln>
        </p:spPr>
      </p:pic>
      <p:pic>
        <p:nvPicPr>
          <p:cNvPr id="281" name="bc8a1c000b5c3e9427569d8b388a1b9c.png" descr="bc8a1c000b5c3e9427569d8b388a1b9c.png"/>
          <p:cNvPicPr>
            <a:picLocks noChangeAspect="1"/>
          </p:cNvPicPr>
          <p:nvPr/>
        </p:nvPicPr>
        <p:blipFill>
          <a:blip r:embed="rId6">
            <a:extLst/>
          </a:blip>
          <a:stretch>
            <a:fillRect/>
          </a:stretch>
        </p:blipFill>
        <p:spPr>
          <a:xfrm>
            <a:off x="5030354" y="3404754"/>
            <a:ext cx="2944092" cy="2944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73"/>
                                        </p:tgtEl>
                                        <p:attrNameLst>
                                          <p:attrName>style.visibility</p:attrName>
                                        </p:attrNameLst>
                                      </p:cBhvr>
                                      <p:to>
                                        <p:strVal val="visible"/>
                                      </p:to>
                                    </p:set>
                                    <p:anim calcmode="lin" valueType="num">
                                      <p:cBhvr>
                                        <p:cTn id="7" dur="1000" fill="hold"/>
                                        <p:tgtEl>
                                          <p:spTgt spid="273"/>
                                        </p:tgtEl>
                                        <p:attrNameLst>
                                          <p:attrName>ppt_x</p:attrName>
                                        </p:attrNameLst>
                                      </p:cBhvr>
                                      <p:tavLst>
                                        <p:tav tm="0">
                                          <p:val>
                                            <p:strVal val="0-#ppt_w/2"/>
                                          </p:val>
                                        </p:tav>
                                        <p:tav tm="100000">
                                          <p:val>
                                            <p:strVal val="#ppt_x"/>
                                          </p:val>
                                        </p:tav>
                                      </p:tavLst>
                                    </p:anim>
                                    <p:anim calcmode="lin" valueType="num">
                                      <p:cBhvr>
                                        <p:cTn id="8" dur="1000" fill="hold"/>
                                        <p:tgtEl>
                                          <p:spTgt spid="27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Subtype="8" presetID="2" grpId="2" fill="hold">
                                  <p:stCondLst>
                                    <p:cond delay="0"/>
                                  </p:stCondLst>
                                  <p:iterate type="el" backwards="0">
                                    <p:tmAbs val="0"/>
                                  </p:iterate>
                                  <p:childTnLst>
                                    <p:set>
                                      <p:cBhvr>
                                        <p:cTn id="11" fill="hold"/>
                                        <p:tgtEl>
                                          <p:spTgt spid="274"/>
                                        </p:tgtEl>
                                        <p:attrNameLst>
                                          <p:attrName>style.visibility</p:attrName>
                                        </p:attrNameLst>
                                      </p:cBhvr>
                                      <p:to>
                                        <p:strVal val="visible"/>
                                      </p:to>
                                    </p:set>
                                    <p:anim calcmode="lin" valueType="num">
                                      <p:cBhvr>
                                        <p:cTn id="12" dur="1000" fill="hold"/>
                                        <p:tgtEl>
                                          <p:spTgt spid="274"/>
                                        </p:tgtEl>
                                        <p:attrNameLst>
                                          <p:attrName>ppt_x</p:attrName>
                                        </p:attrNameLst>
                                      </p:cBhvr>
                                      <p:tavLst>
                                        <p:tav tm="0">
                                          <p:val>
                                            <p:strVal val="0-#ppt_w/2"/>
                                          </p:val>
                                        </p:tav>
                                        <p:tav tm="100000">
                                          <p:val>
                                            <p:strVal val="#ppt_x"/>
                                          </p:val>
                                        </p:tav>
                                      </p:tavLst>
                                    </p:anim>
                                    <p:anim calcmode="lin" valueType="num">
                                      <p:cBhvr>
                                        <p:cTn id="13" dur="1000" fill="hold"/>
                                        <p:tgtEl>
                                          <p:spTgt spid="27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Class="entr" nodeType="afterEffect" presetSubtype="8" presetID="2" grpId="3" fill="hold">
                                  <p:stCondLst>
                                    <p:cond delay="0"/>
                                  </p:stCondLst>
                                  <p:iterate type="el" backwards="0">
                                    <p:tmAbs val="0"/>
                                  </p:iterate>
                                  <p:childTnLst>
                                    <p:set>
                                      <p:cBhvr>
                                        <p:cTn id="16" fill="hold"/>
                                        <p:tgtEl>
                                          <p:spTgt spid="275"/>
                                        </p:tgtEl>
                                        <p:attrNameLst>
                                          <p:attrName>style.visibility</p:attrName>
                                        </p:attrNameLst>
                                      </p:cBhvr>
                                      <p:to>
                                        <p:strVal val="visible"/>
                                      </p:to>
                                    </p:set>
                                    <p:anim calcmode="lin" valueType="num">
                                      <p:cBhvr>
                                        <p:cTn id="17" dur="1000" fill="hold"/>
                                        <p:tgtEl>
                                          <p:spTgt spid="275"/>
                                        </p:tgtEl>
                                        <p:attrNameLst>
                                          <p:attrName>ppt_x</p:attrName>
                                        </p:attrNameLst>
                                      </p:cBhvr>
                                      <p:tavLst>
                                        <p:tav tm="0">
                                          <p:val>
                                            <p:strVal val="0-#ppt_w/2"/>
                                          </p:val>
                                        </p:tav>
                                        <p:tav tm="100000">
                                          <p:val>
                                            <p:strVal val="#ppt_x"/>
                                          </p:val>
                                        </p:tav>
                                      </p:tavLst>
                                    </p:anim>
                                    <p:anim calcmode="lin" valueType="num">
                                      <p:cBhvr>
                                        <p:cTn id="18" dur="1000" fill="hold"/>
                                        <p:tgtEl>
                                          <p:spTgt spid="27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xit" nodeType="clickEffect" presetID="9" grpId="4" fill="hold">
                                  <p:stCondLst>
                                    <p:cond delay="0"/>
                                  </p:stCondLst>
                                  <p:iterate type="el" backwards="0">
                                    <p:tmAbs val="0"/>
                                  </p:iterate>
                                  <p:childTnLst>
                                    <p:animEffect filter="dissolve" transition="out">
                                      <p:cBhvr>
                                        <p:cTn id="22" dur="1500" fill="hold"/>
                                        <p:tgtEl>
                                          <p:spTgt spid="273"/>
                                        </p:tgtEl>
                                      </p:cBhvr>
                                    </p:animEffect>
                                    <p:set>
                                      <p:cBhvr>
                                        <p:cTn id="23" fill="hold">
                                          <p:stCondLst>
                                            <p:cond delay="1499"/>
                                          </p:stCondLst>
                                        </p:cTn>
                                        <p:tgtEl>
                                          <p:spTgt spid="273"/>
                                        </p:tgtEl>
                                        <p:attrNameLst>
                                          <p:attrName>style.visibility</p:attrName>
                                        </p:attrNameLst>
                                      </p:cBhvr>
                                      <p:to>
                                        <p:strVal val="hidden"/>
                                      </p:to>
                                    </p:set>
                                  </p:childTnLst>
                                </p:cTn>
                              </p:par>
                            </p:childTnLst>
                          </p:cTn>
                        </p:par>
                        <p:par>
                          <p:cTn id="24" fill="hold">
                            <p:stCondLst>
                              <p:cond delay="1500"/>
                            </p:stCondLst>
                            <p:childTnLst>
                              <p:par>
                                <p:cTn id="25" presetClass="entr" nodeType="afterEffect" presetSubtype="8" presetID="2" grpId="5" fill="hold">
                                  <p:stCondLst>
                                    <p:cond delay="0"/>
                                  </p:stCondLst>
                                  <p:iterate type="el" backwards="0">
                                    <p:tmAbs val="0"/>
                                  </p:iterate>
                                  <p:childTnLst>
                                    <p:set>
                                      <p:cBhvr>
                                        <p:cTn id="26" fill="hold"/>
                                        <p:tgtEl>
                                          <p:spTgt spid="276"/>
                                        </p:tgtEl>
                                        <p:attrNameLst>
                                          <p:attrName>style.visibility</p:attrName>
                                        </p:attrNameLst>
                                      </p:cBhvr>
                                      <p:to>
                                        <p:strVal val="visible"/>
                                      </p:to>
                                    </p:set>
                                    <p:anim calcmode="lin" valueType="num">
                                      <p:cBhvr>
                                        <p:cTn id="27" dur="1000" fill="hold"/>
                                        <p:tgtEl>
                                          <p:spTgt spid="276"/>
                                        </p:tgtEl>
                                        <p:attrNameLst>
                                          <p:attrName>ppt_x</p:attrName>
                                        </p:attrNameLst>
                                      </p:cBhvr>
                                      <p:tavLst>
                                        <p:tav tm="0">
                                          <p:val>
                                            <p:strVal val="0-#ppt_w/2"/>
                                          </p:val>
                                        </p:tav>
                                        <p:tav tm="100000">
                                          <p:val>
                                            <p:strVal val="#ppt_x"/>
                                          </p:val>
                                        </p:tav>
                                      </p:tavLst>
                                    </p:anim>
                                    <p:anim calcmode="lin" valueType="num">
                                      <p:cBhvr>
                                        <p:cTn id="28" dur="1000" fill="hold"/>
                                        <p:tgtEl>
                                          <p:spTgt spid="27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Class="entr" nodeType="afterEffect" presetSubtype="8" presetID="2" grpId="6" fill="hold">
                                  <p:stCondLst>
                                    <p:cond delay="0"/>
                                  </p:stCondLst>
                                  <p:iterate type="el" backwards="0">
                                    <p:tmAbs val="0"/>
                                  </p:iterate>
                                  <p:childTnLst>
                                    <p:set>
                                      <p:cBhvr>
                                        <p:cTn id="31" fill="hold"/>
                                        <p:tgtEl>
                                          <p:spTgt spid="281"/>
                                        </p:tgtEl>
                                        <p:attrNameLst>
                                          <p:attrName>style.visibility</p:attrName>
                                        </p:attrNameLst>
                                      </p:cBhvr>
                                      <p:to>
                                        <p:strVal val="visible"/>
                                      </p:to>
                                    </p:set>
                                    <p:anim calcmode="lin" valueType="num">
                                      <p:cBhvr>
                                        <p:cTn id="32" dur="1000" fill="hold"/>
                                        <p:tgtEl>
                                          <p:spTgt spid="281"/>
                                        </p:tgtEl>
                                        <p:attrNameLst>
                                          <p:attrName>ppt_x</p:attrName>
                                        </p:attrNameLst>
                                      </p:cBhvr>
                                      <p:tavLst>
                                        <p:tav tm="0">
                                          <p:val>
                                            <p:strVal val="0-#ppt_w/2"/>
                                          </p:val>
                                        </p:tav>
                                        <p:tav tm="100000">
                                          <p:val>
                                            <p:strVal val="#ppt_x"/>
                                          </p:val>
                                        </p:tav>
                                      </p:tavLst>
                                    </p:anim>
                                    <p:anim calcmode="lin" valueType="num">
                                      <p:cBhvr>
                                        <p:cTn id="33" dur="1000" fill="hold"/>
                                        <p:tgtEl>
                                          <p:spTgt spid="28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xit" nodeType="clickEffect" presetID="9" grpId="7" fill="hold">
                                  <p:stCondLst>
                                    <p:cond delay="0"/>
                                  </p:stCondLst>
                                  <p:iterate type="el" backwards="0">
                                    <p:tmAbs val="0"/>
                                  </p:iterate>
                                  <p:childTnLst>
                                    <p:animEffect filter="dissolve" transition="out">
                                      <p:cBhvr>
                                        <p:cTn id="37" dur="1500" fill="hold"/>
                                        <p:tgtEl>
                                          <p:spTgt spid="276"/>
                                        </p:tgtEl>
                                      </p:cBhvr>
                                    </p:animEffect>
                                    <p:set>
                                      <p:cBhvr>
                                        <p:cTn id="38" fill="hold">
                                          <p:stCondLst>
                                            <p:cond delay="1499"/>
                                          </p:stCondLst>
                                        </p:cTn>
                                        <p:tgtEl>
                                          <p:spTgt spid="276"/>
                                        </p:tgtEl>
                                        <p:attrNameLst>
                                          <p:attrName>style.visibility</p:attrName>
                                        </p:attrNameLst>
                                      </p:cBhvr>
                                      <p:to>
                                        <p:strVal val="hidden"/>
                                      </p:to>
                                    </p:set>
                                  </p:childTnLst>
                                </p:cTn>
                              </p:par>
                            </p:childTnLst>
                          </p:cTn>
                        </p:par>
                        <p:par>
                          <p:cTn id="39" fill="hold">
                            <p:stCondLst>
                              <p:cond delay="1500"/>
                            </p:stCondLst>
                            <p:childTnLst>
                              <p:par>
                                <p:cTn id="40" presetClass="entr" nodeType="afterEffect" presetSubtype="8" presetID="2" grpId="8" fill="hold">
                                  <p:stCondLst>
                                    <p:cond delay="0"/>
                                  </p:stCondLst>
                                  <p:iterate type="el" backwards="0">
                                    <p:tmAbs val="0"/>
                                  </p:iterate>
                                  <p:childTnLst>
                                    <p:set>
                                      <p:cBhvr>
                                        <p:cTn id="41" fill="hold"/>
                                        <p:tgtEl>
                                          <p:spTgt spid="277"/>
                                        </p:tgtEl>
                                        <p:attrNameLst>
                                          <p:attrName>style.visibility</p:attrName>
                                        </p:attrNameLst>
                                      </p:cBhvr>
                                      <p:to>
                                        <p:strVal val="visible"/>
                                      </p:to>
                                    </p:set>
                                    <p:anim calcmode="lin" valueType="num">
                                      <p:cBhvr>
                                        <p:cTn id="42" dur="1000" fill="hold"/>
                                        <p:tgtEl>
                                          <p:spTgt spid="277"/>
                                        </p:tgtEl>
                                        <p:attrNameLst>
                                          <p:attrName>ppt_x</p:attrName>
                                        </p:attrNameLst>
                                      </p:cBhvr>
                                      <p:tavLst>
                                        <p:tav tm="0">
                                          <p:val>
                                            <p:strVal val="0-#ppt_w/2"/>
                                          </p:val>
                                        </p:tav>
                                        <p:tav tm="100000">
                                          <p:val>
                                            <p:strVal val="#ppt_x"/>
                                          </p:val>
                                        </p:tav>
                                      </p:tavLst>
                                    </p:anim>
                                    <p:anim calcmode="lin" valueType="num">
                                      <p:cBhvr>
                                        <p:cTn id="43" dur="1000" fill="hold"/>
                                        <p:tgtEl>
                                          <p:spTgt spid="277"/>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Class="entr" nodeType="afterEffect" presetSubtype="8" presetID="2" grpId="9" fill="hold">
                                  <p:stCondLst>
                                    <p:cond delay="0"/>
                                  </p:stCondLst>
                                  <p:iterate type="el" backwards="0">
                                    <p:tmAbs val="0"/>
                                  </p:iterate>
                                  <p:childTnLst>
                                    <p:set>
                                      <p:cBhvr>
                                        <p:cTn id="46" fill="hold"/>
                                        <p:tgtEl>
                                          <p:spTgt spid="280"/>
                                        </p:tgtEl>
                                        <p:attrNameLst>
                                          <p:attrName>style.visibility</p:attrName>
                                        </p:attrNameLst>
                                      </p:cBhvr>
                                      <p:to>
                                        <p:strVal val="visible"/>
                                      </p:to>
                                    </p:set>
                                    <p:anim calcmode="lin" valueType="num">
                                      <p:cBhvr>
                                        <p:cTn id="47" dur="1000" fill="hold"/>
                                        <p:tgtEl>
                                          <p:spTgt spid="280"/>
                                        </p:tgtEl>
                                        <p:attrNameLst>
                                          <p:attrName>ppt_x</p:attrName>
                                        </p:attrNameLst>
                                      </p:cBhvr>
                                      <p:tavLst>
                                        <p:tav tm="0">
                                          <p:val>
                                            <p:strVal val="0-#ppt_w/2"/>
                                          </p:val>
                                        </p:tav>
                                        <p:tav tm="100000">
                                          <p:val>
                                            <p:strVal val="#ppt_x"/>
                                          </p:val>
                                        </p:tav>
                                      </p:tavLst>
                                    </p:anim>
                                    <p:anim calcmode="lin" valueType="num">
                                      <p:cBhvr>
                                        <p:cTn id="48" dur="1000" fill="hold"/>
                                        <p:tgtEl>
                                          <p:spTgt spid="28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xit" nodeType="clickEffect" presetID="9" grpId="10" fill="hold">
                                  <p:stCondLst>
                                    <p:cond delay="0"/>
                                  </p:stCondLst>
                                  <p:iterate type="el" backwards="0">
                                    <p:tmAbs val="0"/>
                                  </p:iterate>
                                  <p:childTnLst>
                                    <p:animEffect filter="dissolve" transition="out">
                                      <p:cBhvr>
                                        <p:cTn id="52" dur="1500" fill="hold"/>
                                        <p:tgtEl>
                                          <p:spTgt spid="277"/>
                                        </p:tgtEl>
                                      </p:cBhvr>
                                    </p:animEffect>
                                    <p:set>
                                      <p:cBhvr>
                                        <p:cTn id="53" fill="hold">
                                          <p:stCondLst>
                                            <p:cond delay="1499"/>
                                          </p:stCondLst>
                                        </p:cTn>
                                        <p:tgtEl>
                                          <p:spTgt spid="277"/>
                                        </p:tgtEl>
                                        <p:attrNameLst>
                                          <p:attrName>style.visibility</p:attrName>
                                        </p:attrNameLst>
                                      </p:cBhvr>
                                      <p:to>
                                        <p:strVal val="hidden"/>
                                      </p:to>
                                    </p:set>
                                  </p:childTnLst>
                                </p:cTn>
                              </p:par>
                            </p:childTnLst>
                          </p:cTn>
                        </p:par>
                        <p:par>
                          <p:cTn id="54" fill="hold">
                            <p:stCondLst>
                              <p:cond delay="1500"/>
                            </p:stCondLst>
                            <p:childTnLst>
                              <p:par>
                                <p:cTn id="55" presetClass="entr" nodeType="afterEffect" presetSubtype="8" presetID="2" grpId="11" fill="hold">
                                  <p:stCondLst>
                                    <p:cond delay="0"/>
                                  </p:stCondLst>
                                  <p:iterate type="el" backwards="0">
                                    <p:tmAbs val="0"/>
                                  </p:iterate>
                                  <p:childTnLst>
                                    <p:set>
                                      <p:cBhvr>
                                        <p:cTn id="56" fill="hold"/>
                                        <p:tgtEl>
                                          <p:spTgt spid="278"/>
                                        </p:tgtEl>
                                        <p:attrNameLst>
                                          <p:attrName>style.visibility</p:attrName>
                                        </p:attrNameLst>
                                      </p:cBhvr>
                                      <p:to>
                                        <p:strVal val="visible"/>
                                      </p:to>
                                    </p:set>
                                    <p:anim calcmode="lin" valueType="num">
                                      <p:cBhvr>
                                        <p:cTn id="57" dur="1000" fill="hold"/>
                                        <p:tgtEl>
                                          <p:spTgt spid="278"/>
                                        </p:tgtEl>
                                        <p:attrNameLst>
                                          <p:attrName>ppt_x</p:attrName>
                                        </p:attrNameLst>
                                      </p:cBhvr>
                                      <p:tavLst>
                                        <p:tav tm="0">
                                          <p:val>
                                            <p:strVal val="0-#ppt_w/2"/>
                                          </p:val>
                                        </p:tav>
                                        <p:tav tm="100000">
                                          <p:val>
                                            <p:strVal val="#ppt_x"/>
                                          </p:val>
                                        </p:tav>
                                      </p:tavLst>
                                    </p:anim>
                                    <p:anim calcmode="lin" valueType="num">
                                      <p:cBhvr>
                                        <p:cTn id="58" dur="1000" fill="hold"/>
                                        <p:tgtEl>
                                          <p:spTgt spid="278"/>
                                        </p:tgtEl>
                                        <p:attrNameLst>
                                          <p:attrName>ppt_y</p:attrName>
                                        </p:attrNameLst>
                                      </p:cBhvr>
                                      <p:tavLst>
                                        <p:tav tm="0">
                                          <p:val>
                                            <p:strVal val="#ppt_y"/>
                                          </p:val>
                                        </p:tav>
                                        <p:tav tm="100000">
                                          <p:val>
                                            <p:strVal val="#ppt_y"/>
                                          </p:val>
                                        </p:tav>
                                      </p:tavLst>
                                    </p:anim>
                                  </p:childTnLst>
                                </p:cTn>
                              </p:par>
                            </p:childTnLst>
                          </p:cTn>
                        </p:par>
                        <p:par>
                          <p:cTn id="59" fill="hold">
                            <p:stCondLst>
                              <p:cond delay="2500"/>
                            </p:stCondLst>
                            <p:childTnLst>
                              <p:par>
                                <p:cTn id="60" presetClass="entr" nodeType="afterEffect" presetSubtype="8" presetID="2" grpId="12" fill="hold">
                                  <p:stCondLst>
                                    <p:cond delay="0"/>
                                  </p:stCondLst>
                                  <p:iterate type="el" backwards="0">
                                    <p:tmAbs val="0"/>
                                  </p:iterate>
                                  <p:childTnLst>
                                    <p:set>
                                      <p:cBhvr>
                                        <p:cTn id="61" fill="hold"/>
                                        <p:tgtEl>
                                          <p:spTgt spid="279"/>
                                        </p:tgtEl>
                                        <p:attrNameLst>
                                          <p:attrName>style.visibility</p:attrName>
                                        </p:attrNameLst>
                                      </p:cBhvr>
                                      <p:to>
                                        <p:strVal val="visible"/>
                                      </p:to>
                                    </p:set>
                                    <p:anim calcmode="lin" valueType="num">
                                      <p:cBhvr>
                                        <p:cTn id="62" dur="1000" fill="hold"/>
                                        <p:tgtEl>
                                          <p:spTgt spid="279"/>
                                        </p:tgtEl>
                                        <p:attrNameLst>
                                          <p:attrName>ppt_x</p:attrName>
                                        </p:attrNameLst>
                                      </p:cBhvr>
                                      <p:tavLst>
                                        <p:tav tm="0">
                                          <p:val>
                                            <p:strVal val="0-#ppt_w/2"/>
                                          </p:val>
                                        </p:tav>
                                        <p:tav tm="100000">
                                          <p:val>
                                            <p:strVal val="#ppt_x"/>
                                          </p:val>
                                        </p:tav>
                                      </p:tavLst>
                                    </p:anim>
                                    <p:anim calcmode="lin" valueType="num">
                                      <p:cBhvr>
                                        <p:cTn id="63" dur="1000" fill="hold"/>
                                        <p:tgtEl>
                                          <p:spTgt spid="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3" grpId="1"/>
      <p:bldP build="whole" bldLvl="1" animBg="1" rev="0" advAuto="0" spid="281" grpId="6"/>
      <p:bldP build="whole" bldLvl="1" animBg="1" rev="0" advAuto="0" spid="276" grpId="5"/>
      <p:bldP build="whole" bldLvl="1" animBg="1" rev="0" advAuto="0" spid="276" grpId="7"/>
      <p:bldP build="whole" bldLvl="1" animBg="1" rev="0" advAuto="0" spid="273" grpId="4"/>
      <p:bldP build="whole" bldLvl="1" animBg="1" rev="0" advAuto="0" spid="279" grpId="12"/>
      <p:bldP build="whole" bldLvl="1" animBg="1" rev="0" advAuto="0" spid="280" grpId="9"/>
      <p:bldP build="whole" bldLvl="1" animBg="1" rev="0" advAuto="0" spid="278" grpId="11"/>
      <p:bldP build="whole" bldLvl="1" animBg="1" rev="0" advAuto="0" spid="275" grpId="3"/>
      <p:bldP build="whole" bldLvl="1" animBg="1" rev="0" advAuto="0" spid="277" grpId="10"/>
      <p:bldP build="whole" bldLvl="1" animBg="1" rev="0" advAuto="0" spid="277" grpId="8"/>
      <p:bldP build="whole" bldLvl="1" animBg="1" rev="0" advAuto="0" spid="274" grpId="2"/>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3" name="thumbnail_placeholder_256_ai.png" descr="thumbnail_placeholder_256_ai.png"/>
          <p:cNvPicPr>
            <a:picLocks noChangeAspect="1"/>
          </p:cNvPicPr>
          <p:nvPr/>
        </p:nvPicPr>
        <p:blipFill>
          <a:blip r:embed="rId2">
            <a:extLst/>
          </a:blip>
          <a:stretch>
            <a:fillRect/>
          </a:stretch>
        </p:blipFill>
        <p:spPr>
          <a:xfrm>
            <a:off x="6857175" y="1980324"/>
            <a:ext cx="560449" cy="560449"/>
          </a:xfrm>
          <a:prstGeom prst="rect">
            <a:avLst/>
          </a:prstGeom>
          <a:ln w="12700">
            <a:miter lim="400000"/>
          </a:ln>
        </p:spPr>
      </p:pic>
      <p:pic>
        <p:nvPicPr>
          <p:cNvPr id="284" name="thumbnail_placeholder_256_ai.png" descr="thumbnail_placeholder_256_ai.png"/>
          <p:cNvPicPr>
            <a:picLocks noChangeAspect="1"/>
          </p:cNvPicPr>
          <p:nvPr/>
        </p:nvPicPr>
        <p:blipFill>
          <a:blip r:embed="rId2">
            <a:extLst/>
          </a:blip>
          <a:stretch>
            <a:fillRect/>
          </a:stretch>
        </p:blipFill>
        <p:spPr>
          <a:xfrm>
            <a:off x="6730175" y="1853324"/>
            <a:ext cx="560449" cy="560449"/>
          </a:xfrm>
          <a:prstGeom prst="rect">
            <a:avLst/>
          </a:prstGeom>
          <a:ln w="12700">
            <a:miter lim="400000"/>
          </a:ln>
        </p:spPr>
      </p:pic>
      <p:pic>
        <p:nvPicPr>
          <p:cNvPr id="285" name="thumbnail_placeholder_256_ai.png" descr="thumbnail_placeholder_256_ai.png"/>
          <p:cNvPicPr>
            <a:picLocks noChangeAspect="1"/>
          </p:cNvPicPr>
          <p:nvPr/>
        </p:nvPicPr>
        <p:blipFill>
          <a:blip r:embed="rId2">
            <a:extLst/>
          </a:blip>
          <a:stretch>
            <a:fillRect/>
          </a:stretch>
        </p:blipFill>
        <p:spPr>
          <a:xfrm>
            <a:off x="6603175" y="1726324"/>
            <a:ext cx="560449" cy="560449"/>
          </a:xfrm>
          <a:prstGeom prst="rect">
            <a:avLst/>
          </a:prstGeom>
          <a:ln w="12700">
            <a:miter lim="400000"/>
          </a:ln>
        </p:spPr>
      </p:pic>
      <p:pic>
        <p:nvPicPr>
          <p:cNvPr id="286" name="dc5857c3d0b670c4c0f68da74d3c726e.png" descr="dc5857c3d0b670c4c0f68da74d3c726e.png"/>
          <p:cNvPicPr>
            <a:picLocks noChangeAspect="1"/>
          </p:cNvPicPr>
          <p:nvPr/>
        </p:nvPicPr>
        <p:blipFill>
          <a:blip r:embed="rId3">
            <a:extLst/>
          </a:blip>
          <a:srcRect l="0" t="0" r="0" b="0"/>
          <a:stretch>
            <a:fillRect/>
          </a:stretch>
        </p:blipFill>
        <p:spPr>
          <a:xfrm>
            <a:off x="2781433" y="732944"/>
            <a:ext cx="3251201" cy="3251201"/>
          </a:xfrm>
          <a:prstGeom prst="rect">
            <a:avLst/>
          </a:prstGeom>
          <a:ln w="12700">
            <a:miter lim="400000"/>
          </a:ln>
        </p:spPr>
      </p:pic>
      <p:pic>
        <p:nvPicPr>
          <p:cNvPr id="287" name="dc5857c3d0b670c4c0f68da74d3c726e.png" descr="dc5857c3d0b670c4c0f68da74d3c726e.png"/>
          <p:cNvPicPr>
            <a:picLocks noChangeAspect="1"/>
          </p:cNvPicPr>
          <p:nvPr/>
        </p:nvPicPr>
        <p:blipFill>
          <a:blip r:embed="rId3">
            <a:extLst/>
          </a:blip>
          <a:stretch>
            <a:fillRect/>
          </a:stretch>
        </p:blipFill>
        <p:spPr>
          <a:xfrm>
            <a:off x="341372" y="732944"/>
            <a:ext cx="3251201" cy="3251201"/>
          </a:xfrm>
          <a:prstGeom prst="rect">
            <a:avLst/>
          </a:prstGeom>
          <a:ln w="12700">
            <a:miter lim="400000"/>
          </a:ln>
        </p:spPr>
      </p:pic>
      <p:pic>
        <p:nvPicPr>
          <p:cNvPr id="288" name="thumbnail_placeholder_256_ai.png" descr="thumbnail_placeholder_256_ai.png"/>
          <p:cNvPicPr>
            <a:picLocks noChangeAspect="1"/>
          </p:cNvPicPr>
          <p:nvPr/>
        </p:nvPicPr>
        <p:blipFill>
          <a:blip r:embed="rId2">
            <a:extLst/>
          </a:blip>
          <a:stretch>
            <a:fillRect/>
          </a:stretch>
        </p:blipFill>
        <p:spPr>
          <a:xfrm>
            <a:off x="6476175" y="1599324"/>
            <a:ext cx="560449" cy="560449"/>
          </a:xfrm>
          <a:prstGeom prst="rect">
            <a:avLst/>
          </a:prstGeom>
          <a:ln w="12700">
            <a:miter lim="400000"/>
          </a:ln>
        </p:spPr>
      </p:pic>
      <p:pic>
        <p:nvPicPr>
          <p:cNvPr id="289" name="thumbnail_placeholder_256_ai.png" descr="thumbnail_placeholder_256_ai.png"/>
          <p:cNvPicPr>
            <a:picLocks noChangeAspect="1"/>
          </p:cNvPicPr>
          <p:nvPr/>
        </p:nvPicPr>
        <p:blipFill>
          <a:blip r:embed="rId2">
            <a:extLst/>
          </a:blip>
          <a:stretch>
            <a:fillRect/>
          </a:stretch>
        </p:blipFill>
        <p:spPr>
          <a:xfrm>
            <a:off x="6349175" y="1472324"/>
            <a:ext cx="560449" cy="560449"/>
          </a:xfrm>
          <a:prstGeom prst="rect">
            <a:avLst/>
          </a:prstGeom>
          <a:ln w="12700">
            <a:miter lim="400000"/>
          </a:ln>
        </p:spPr>
      </p:pic>
      <p:pic>
        <p:nvPicPr>
          <p:cNvPr id="290" name="development-512.png" descr="development-512.png"/>
          <p:cNvPicPr>
            <a:picLocks noChangeAspect="1"/>
          </p:cNvPicPr>
          <p:nvPr/>
        </p:nvPicPr>
        <p:blipFill>
          <a:blip r:embed="rId4">
            <a:extLst/>
          </a:blip>
          <a:stretch>
            <a:fillRect/>
          </a:stretch>
        </p:blipFill>
        <p:spPr>
          <a:xfrm>
            <a:off x="1277991" y="3530600"/>
            <a:ext cx="2692400" cy="2692400"/>
          </a:xfrm>
          <a:prstGeom prst="rect">
            <a:avLst/>
          </a:prstGeom>
          <a:ln w="12700">
            <a:miter lim="400000"/>
          </a:ln>
        </p:spPr>
      </p:pic>
      <p:pic>
        <p:nvPicPr>
          <p:cNvPr id="291" name="development-512.png" descr="development-512.png"/>
          <p:cNvPicPr>
            <a:picLocks noChangeAspect="1"/>
          </p:cNvPicPr>
          <p:nvPr/>
        </p:nvPicPr>
        <p:blipFill>
          <a:blip r:embed="rId4">
            <a:extLst/>
          </a:blip>
          <a:stretch>
            <a:fillRect/>
          </a:stretch>
        </p:blipFill>
        <p:spPr>
          <a:xfrm>
            <a:off x="1277991" y="3530600"/>
            <a:ext cx="2692400" cy="2692400"/>
          </a:xfrm>
          <a:prstGeom prst="rect">
            <a:avLst/>
          </a:prstGeom>
          <a:ln w="12700">
            <a:miter lim="400000"/>
          </a:ln>
        </p:spPr>
      </p:pic>
      <p:pic>
        <p:nvPicPr>
          <p:cNvPr id="292" name="dc5857c3d0b670c4c0f68da74d3c726e.png" descr="dc5857c3d0b670c4c0f68da74d3c726e.png"/>
          <p:cNvPicPr>
            <a:picLocks noChangeAspect="1"/>
          </p:cNvPicPr>
          <p:nvPr/>
        </p:nvPicPr>
        <p:blipFill>
          <a:blip r:embed="rId3">
            <a:extLst/>
          </a:blip>
          <a:stretch>
            <a:fillRect/>
          </a:stretch>
        </p:blipFill>
        <p:spPr>
          <a:xfrm>
            <a:off x="719191" y="2971800"/>
            <a:ext cx="3810001" cy="3810000"/>
          </a:xfrm>
          <a:prstGeom prst="rect">
            <a:avLst/>
          </a:prstGeom>
          <a:ln w="12700">
            <a:miter lim="400000"/>
          </a:ln>
        </p:spPr>
      </p:pic>
      <p:pic>
        <p:nvPicPr>
          <p:cNvPr id="293" name="thumbnail_placeholder_256_ai.png" descr="thumbnail_placeholder_256_ai.png"/>
          <p:cNvPicPr>
            <a:picLocks noChangeAspect="1"/>
          </p:cNvPicPr>
          <p:nvPr/>
        </p:nvPicPr>
        <p:blipFill>
          <a:blip r:embed="rId2">
            <a:extLst/>
          </a:blip>
          <a:stretch>
            <a:fillRect/>
          </a:stretch>
        </p:blipFill>
        <p:spPr>
          <a:xfrm>
            <a:off x="6222175" y="1345324"/>
            <a:ext cx="560449" cy="560449"/>
          </a:xfrm>
          <a:prstGeom prst="rect">
            <a:avLst/>
          </a:prstGeom>
          <a:ln w="12700">
            <a:miter lim="400000"/>
          </a:ln>
        </p:spPr>
      </p:pic>
      <p:sp>
        <p:nvSpPr>
          <p:cNvPr id="294" name="To make this magic happen your application needs back-end code that runs in response to events like image uploads, in-app activity, website clicks or sensor output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To make this magic happen your application needs back-end code that runs in response to events like image uploads, in-app activity, website clicks or sensor outputs</a:t>
            </a:r>
          </a:p>
        </p:txBody>
      </p:sp>
      <p:sp>
        <p:nvSpPr>
          <p:cNvPr id="295"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6"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297" name="database.png" descr="database.png"/>
          <p:cNvPicPr>
            <a:picLocks noChangeAspect="1"/>
          </p:cNvPicPr>
          <p:nvPr/>
        </p:nvPicPr>
        <p:blipFill>
          <a:blip r:embed="rId5">
            <a:extLst/>
          </a:blip>
          <a:stretch>
            <a:fillRect/>
          </a:stretch>
        </p:blipFill>
        <p:spPr>
          <a:xfrm>
            <a:off x="8559588" y="3441700"/>
            <a:ext cx="2692400" cy="3251200"/>
          </a:xfrm>
          <a:prstGeom prst="rect">
            <a:avLst/>
          </a:prstGeom>
          <a:ln w="12700">
            <a:miter lim="400000"/>
          </a:ln>
        </p:spPr>
      </p:pic>
      <p:sp>
        <p:nvSpPr>
          <p:cNvPr id="298" name="But managing the infrastructure to host and execute back-end code requires you to size, provision and scale a bunch of servers, manage operating system updates, apply security patches and then monitor all this infrastructure for performance and availability"/>
          <p:cNvSpPr txBox="1"/>
          <p:nvPr/>
        </p:nvSpPr>
        <p:spPr>
          <a:xfrm>
            <a:off x="1270000" y="6424400"/>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54990">
              <a:defRPr b="0" sz="3514"/>
            </a:lvl1pPr>
          </a:lstStyle>
          <a:p>
            <a:pPr/>
            <a:r>
              <a:t>But managing the infrastructure to host and execute back-end code requires you to size, provision and scale a bunch of servers, manage operating system updates, apply security patches and then monitor all this infrastructure for performance and availability</a:t>
            </a:r>
          </a:p>
        </p:txBody>
      </p:sp>
      <p:pic>
        <p:nvPicPr>
          <p:cNvPr id="299" name="database.png" descr="database.png"/>
          <p:cNvPicPr>
            <a:picLocks noChangeAspect="1"/>
          </p:cNvPicPr>
          <p:nvPr/>
        </p:nvPicPr>
        <p:blipFill>
          <a:blip r:embed="rId5">
            <a:extLst/>
          </a:blip>
          <a:stretch>
            <a:fillRect/>
          </a:stretch>
        </p:blipFill>
        <p:spPr>
          <a:xfrm>
            <a:off x="6682782" y="3721100"/>
            <a:ext cx="2229644" cy="2692400"/>
          </a:xfrm>
          <a:prstGeom prst="rect">
            <a:avLst/>
          </a:prstGeom>
          <a:ln w="12700">
            <a:miter lim="400000"/>
          </a:ln>
        </p:spPr>
      </p:pic>
      <p:pic>
        <p:nvPicPr>
          <p:cNvPr id="300" name="database.png" descr="database.png"/>
          <p:cNvPicPr>
            <a:picLocks noChangeAspect="1"/>
          </p:cNvPicPr>
          <p:nvPr/>
        </p:nvPicPr>
        <p:blipFill>
          <a:blip r:embed="rId5">
            <a:extLst/>
          </a:blip>
          <a:stretch>
            <a:fillRect/>
          </a:stretch>
        </p:blipFill>
        <p:spPr>
          <a:xfrm>
            <a:off x="10915670" y="3721100"/>
            <a:ext cx="2229644" cy="2692400"/>
          </a:xfrm>
          <a:prstGeom prst="rect">
            <a:avLst/>
          </a:prstGeom>
          <a:ln w="12700">
            <a:miter lim="400000"/>
          </a:ln>
        </p:spPr>
      </p:pic>
      <p:sp>
        <p:nvSpPr>
          <p:cNvPr id="301" name="Wouldn’t it be nice if you could just focus on building great applications without having to spend lots of time managing serve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Wouldn’t it be nice if you could just focus on building great applications without having to spend lots of time managing servers</a:t>
            </a:r>
          </a:p>
        </p:txBody>
      </p:sp>
      <p:sp>
        <p:nvSpPr>
          <p:cNvPr id="302" name="Line"/>
          <p:cNvSpPr/>
          <p:nvPr/>
        </p:nvSpPr>
        <p:spPr>
          <a:xfrm flipH="1">
            <a:off x="6682782"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3"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4"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5"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6"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7"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94"/>
                                        </p:tgtEl>
                                        <p:attrNameLst>
                                          <p:attrName>style.visibility</p:attrName>
                                        </p:attrNameLst>
                                      </p:cBhvr>
                                      <p:to>
                                        <p:strVal val="visible"/>
                                      </p:to>
                                    </p:set>
                                    <p:anim calcmode="lin" valueType="num">
                                      <p:cBhvr>
                                        <p:cTn id="7" dur="2500" fill="hold"/>
                                        <p:tgtEl>
                                          <p:spTgt spid="294"/>
                                        </p:tgtEl>
                                        <p:attrNameLst>
                                          <p:attrName>ppt_w</p:attrName>
                                        </p:attrNameLst>
                                      </p:cBhvr>
                                      <p:tavLst>
                                        <p:tav tm="0">
                                          <p:val>
                                            <p:fltVal val="0"/>
                                          </p:val>
                                        </p:tav>
                                        <p:tav tm="100000">
                                          <p:val>
                                            <p:strVal val="#ppt_w"/>
                                          </p:val>
                                        </p:tav>
                                      </p:tavLst>
                                    </p:anim>
                                    <p:anim calcmode="lin" valueType="num">
                                      <p:cBhvr>
                                        <p:cTn id="8" dur="2500" fill="hold"/>
                                        <p:tgtEl>
                                          <p:spTgt spid="294"/>
                                        </p:tgtEl>
                                        <p:attrNameLst>
                                          <p:attrName>ppt_h</p:attrName>
                                        </p:attrNameLst>
                                      </p:cBhvr>
                                      <p:tavLst>
                                        <p:tav tm="0">
                                          <p:val>
                                            <p:fltVal val="0"/>
                                          </p:val>
                                        </p:tav>
                                        <p:tav tm="100000">
                                          <p:val>
                                            <p:strVal val="#ppt_h"/>
                                          </p:val>
                                        </p:tav>
                                      </p:tavLst>
                                    </p:anim>
                                  </p:childTnLst>
                                </p:cTn>
                              </p:par>
                            </p:childTnLst>
                          </p:cTn>
                        </p:par>
                        <p:par>
                          <p:cTn id="9" fill="hold">
                            <p:stCondLst>
                              <p:cond delay="2500"/>
                            </p:stCondLst>
                            <p:childTnLst>
                              <p:par>
                                <p:cTn id="10" presetClass="entr" nodeType="afterEffect" presetSubtype="16" presetID="23" grpId="2" fill="hold">
                                  <p:stCondLst>
                                    <p:cond delay="0"/>
                                  </p:stCondLst>
                                  <p:iterate type="el" backwards="0">
                                    <p:tmAbs val="0"/>
                                  </p:iterate>
                                  <p:childTnLst>
                                    <p:set>
                                      <p:cBhvr>
                                        <p:cTn id="11" fill="hold"/>
                                        <p:tgtEl>
                                          <p:spTgt spid="295"/>
                                        </p:tgtEl>
                                        <p:attrNameLst>
                                          <p:attrName>style.visibility</p:attrName>
                                        </p:attrNameLst>
                                      </p:cBhvr>
                                      <p:to>
                                        <p:strVal val="visible"/>
                                      </p:to>
                                    </p:set>
                                    <p:anim calcmode="lin" valueType="num">
                                      <p:cBhvr>
                                        <p:cTn id="12" dur="2500" fill="hold"/>
                                        <p:tgtEl>
                                          <p:spTgt spid="295"/>
                                        </p:tgtEl>
                                        <p:attrNameLst>
                                          <p:attrName>ppt_w</p:attrName>
                                        </p:attrNameLst>
                                      </p:cBhvr>
                                      <p:tavLst>
                                        <p:tav tm="0">
                                          <p:val>
                                            <p:fltVal val="0"/>
                                          </p:val>
                                        </p:tav>
                                        <p:tav tm="100000">
                                          <p:val>
                                            <p:strVal val="#ppt_w"/>
                                          </p:val>
                                        </p:tav>
                                      </p:tavLst>
                                    </p:anim>
                                    <p:anim calcmode="lin" valueType="num">
                                      <p:cBhvr>
                                        <p:cTn id="13" dur="2500" fill="hold"/>
                                        <p:tgtEl>
                                          <p:spTgt spid="295"/>
                                        </p:tgtEl>
                                        <p:attrNameLst>
                                          <p:attrName>ppt_h</p:attrName>
                                        </p:attrNameLst>
                                      </p:cBhvr>
                                      <p:tavLst>
                                        <p:tav tm="0">
                                          <p:val>
                                            <p:fltVal val="0"/>
                                          </p:val>
                                        </p:tav>
                                        <p:tav tm="100000">
                                          <p:val>
                                            <p:strVal val="#ppt_h"/>
                                          </p:val>
                                        </p:tav>
                                      </p:tavLst>
                                    </p:anim>
                                  </p:childTnLst>
                                </p:cTn>
                              </p:par>
                            </p:childTnLst>
                          </p:cTn>
                        </p:par>
                        <p:par>
                          <p:cTn id="14" fill="hold">
                            <p:stCondLst>
                              <p:cond delay="5000"/>
                            </p:stCondLst>
                            <p:childTnLst>
                              <p:par>
                                <p:cTn id="15" presetClass="entr" nodeType="afterEffect" presetSubtype="16" presetID="23" grpId="3" fill="hold">
                                  <p:stCondLst>
                                    <p:cond delay="0"/>
                                  </p:stCondLst>
                                  <p:iterate type="el" backwards="0">
                                    <p:tmAbs val="0"/>
                                  </p:iterate>
                                  <p:childTnLst>
                                    <p:set>
                                      <p:cBhvr>
                                        <p:cTn id="16" fill="hold"/>
                                        <p:tgtEl>
                                          <p:spTgt spid="296"/>
                                        </p:tgtEl>
                                        <p:attrNameLst>
                                          <p:attrName>style.visibility</p:attrName>
                                        </p:attrNameLst>
                                      </p:cBhvr>
                                      <p:to>
                                        <p:strVal val="visible"/>
                                      </p:to>
                                    </p:set>
                                    <p:anim calcmode="lin" valueType="num">
                                      <p:cBhvr>
                                        <p:cTn id="17" dur="2500" fill="hold"/>
                                        <p:tgtEl>
                                          <p:spTgt spid="296"/>
                                        </p:tgtEl>
                                        <p:attrNameLst>
                                          <p:attrName>ppt_w</p:attrName>
                                        </p:attrNameLst>
                                      </p:cBhvr>
                                      <p:tavLst>
                                        <p:tav tm="0">
                                          <p:val>
                                            <p:fltVal val="0"/>
                                          </p:val>
                                        </p:tav>
                                        <p:tav tm="100000">
                                          <p:val>
                                            <p:strVal val="#ppt_w"/>
                                          </p:val>
                                        </p:tav>
                                      </p:tavLst>
                                    </p:anim>
                                    <p:anim calcmode="lin" valueType="num">
                                      <p:cBhvr>
                                        <p:cTn id="18" dur="2500" fill="hold"/>
                                        <p:tgtEl>
                                          <p:spTgt spid="296"/>
                                        </p:tgtEl>
                                        <p:attrNameLst>
                                          <p:attrName>ppt_h</p:attrName>
                                        </p:attrNameLst>
                                      </p:cBhvr>
                                      <p:tavLst>
                                        <p:tav tm="0">
                                          <p:val>
                                            <p:fltVal val="0"/>
                                          </p:val>
                                        </p:tav>
                                        <p:tav tm="100000">
                                          <p:val>
                                            <p:strVal val="#ppt_h"/>
                                          </p:val>
                                        </p:tav>
                                      </p:tavLst>
                                    </p:anim>
                                  </p:childTnLst>
                                </p:cTn>
                              </p:par>
                            </p:childTnLst>
                          </p:cTn>
                        </p:par>
                        <p:par>
                          <p:cTn id="19" fill="hold">
                            <p:stCondLst>
                              <p:cond delay="7500"/>
                            </p:stCondLst>
                            <p:childTnLst>
                              <p:par>
                                <p:cTn id="20" presetClass="entr" nodeType="afterEffect" presetSubtype="16" presetID="23" grpId="4" fill="hold">
                                  <p:stCondLst>
                                    <p:cond delay="0"/>
                                  </p:stCondLst>
                                  <p:iterate type="el" backwards="0">
                                    <p:tmAbs val="0"/>
                                  </p:iterate>
                                  <p:childTnLst>
                                    <p:set>
                                      <p:cBhvr>
                                        <p:cTn id="21" fill="hold"/>
                                        <p:tgtEl>
                                          <p:spTgt spid="292"/>
                                        </p:tgtEl>
                                        <p:attrNameLst>
                                          <p:attrName>style.visibility</p:attrName>
                                        </p:attrNameLst>
                                      </p:cBhvr>
                                      <p:to>
                                        <p:strVal val="visible"/>
                                      </p:to>
                                    </p:set>
                                    <p:anim calcmode="lin" valueType="num">
                                      <p:cBhvr>
                                        <p:cTn id="22" dur="2500" fill="hold"/>
                                        <p:tgtEl>
                                          <p:spTgt spid="292"/>
                                        </p:tgtEl>
                                        <p:attrNameLst>
                                          <p:attrName>ppt_w</p:attrName>
                                        </p:attrNameLst>
                                      </p:cBhvr>
                                      <p:tavLst>
                                        <p:tav tm="0">
                                          <p:val>
                                            <p:fltVal val="0"/>
                                          </p:val>
                                        </p:tav>
                                        <p:tav tm="100000">
                                          <p:val>
                                            <p:strVal val="#ppt_w"/>
                                          </p:val>
                                        </p:tav>
                                      </p:tavLst>
                                    </p:anim>
                                    <p:anim calcmode="lin" valueType="num">
                                      <p:cBhvr>
                                        <p:cTn id="23" dur="2500" fill="hold"/>
                                        <p:tgtEl>
                                          <p:spTgt spid="292"/>
                                        </p:tgtEl>
                                        <p:attrNameLst>
                                          <p:attrName>ppt_h</p:attrName>
                                        </p:attrNameLst>
                                      </p:cBhvr>
                                      <p:tavLst>
                                        <p:tav tm="0">
                                          <p:val>
                                            <p:fltVal val="0"/>
                                          </p:val>
                                        </p:tav>
                                        <p:tav tm="100000">
                                          <p:val>
                                            <p:strVal val="#ppt_h"/>
                                          </p:val>
                                        </p:tav>
                                      </p:tavLst>
                                    </p:anim>
                                  </p:childTnLst>
                                </p:cTn>
                              </p:par>
                            </p:childTnLst>
                          </p:cTn>
                        </p:par>
                        <p:par>
                          <p:cTn id="24" fill="hold">
                            <p:stCondLst>
                              <p:cond delay="10000"/>
                            </p:stCondLst>
                            <p:childTnLst>
                              <p:par>
                                <p:cTn id="25" presetClass="entr" nodeType="afterEffect" presetSubtype="16" presetID="23" grpId="5" fill="hold">
                                  <p:stCondLst>
                                    <p:cond delay="0"/>
                                  </p:stCondLst>
                                  <p:iterate type="el" backwards="0">
                                    <p:tmAbs val="0"/>
                                  </p:iterate>
                                  <p:childTnLst>
                                    <p:set>
                                      <p:cBhvr>
                                        <p:cTn id="26" fill="hold"/>
                                        <p:tgtEl>
                                          <p:spTgt spid="297"/>
                                        </p:tgtEl>
                                        <p:attrNameLst>
                                          <p:attrName>style.visibility</p:attrName>
                                        </p:attrNameLst>
                                      </p:cBhvr>
                                      <p:to>
                                        <p:strVal val="visible"/>
                                      </p:to>
                                    </p:set>
                                    <p:anim calcmode="lin" valueType="num">
                                      <p:cBhvr>
                                        <p:cTn id="27" dur="2500" fill="hold"/>
                                        <p:tgtEl>
                                          <p:spTgt spid="297"/>
                                        </p:tgtEl>
                                        <p:attrNameLst>
                                          <p:attrName>ppt_w</p:attrName>
                                        </p:attrNameLst>
                                      </p:cBhvr>
                                      <p:tavLst>
                                        <p:tav tm="0">
                                          <p:val>
                                            <p:fltVal val="0"/>
                                          </p:val>
                                        </p:tav>
                                        <p:tav tm="100000">
                                          <p:val>
                                            <p:strVal val="#ppt_w"/>
                                          </p:val>
                                        </p:tav>
                                      </p:tavLst>
                                    </p:anim>
                                    <p:anim calcmode="lin" valueType="num">
                                      <p:cBhvr>
                                        <p:cTn id="28" dur="2500" fill="hold"/>
                                        <p:tgtEl>
                                          <p:spTgt spid="297"/>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16" presetID="23" grpId="6" fill="hold">
                                  <p:stCondLst>
                                    <p:cond delay="0"/>
                                  </p:stCondLst>
                                  <p:iterate type="el" backwards="0">
                                    <p:tmAbs val="0"/>
                                  </p:iterate>
                                  <p:childTnLst>
                                    <p:set>
                                      <p:cBhvr>
                                        <p:cTn id="32" fill="hold"/>
                                        <p:tgtEl>
                                          <p:spTgt spid="293"/>
                                        </p:tgtEl>
                                        <p:attrNameLst>
                                          <p:attrName>style.visibility</p:attrName>
                                        </p:attrNameLst>
                                      </p:cBhvr>
                                      <p:to>
                                        <p:strVal val="visible"/>
                                      </p:to>
                                    </p:set>
                                    <p:anim calcmode="lin" valueType="num">
                                      <p:cBhvr>
                                        <p:cTn id="33" dur="2500" fill="hold"/>
                                        <p:tgtEl>
                                          <p:spTgt spid="293"/>
                                        </p:tgtEl>
                                        <p:attrNameLst>
                                          <p:attrName>ppt_w</p:attrName>
                                        </p:attrNameLst>
                                      </p:cBhvr>
                                      <p:tavLst>
                                        <p:tav tm="0">
                                          <p:val>
                                            <p:fltVal val="0"/>
                                          </p:val>
                                        </p:tav>
                                        <p:tav tm="100000">
                                          <p:val>
                                            <p:strVal val="#ppt_w"/>
                                          </p:val>
                                        </p:tav>
                                      </p:tavLst>
                                    </p:anim>
                                    <p:anim calcmode="lin" valueType="num">
                                      <p:cBhvr>
                                        <p:cTn id="34" dur="2500" fill="hold"/>
                                        <p:tgtEl>
                                          <p:spTgt spid="293"/>
                                        </p:tgtEl>
                                        <p:attrNameLst>
                                          <p:attrName>ppt_h</p:attrName>
                                        </p:attrNameLst>
                                      </p:cBhvr>
                                      <p:tavLst>
                                        <p:tav tm="0">
                                          <p:val>
                                            <p:fltVal val="0"/>
                                          </p:val>
                                        </p:tav>
                                        <p:tav tm="100000">
                                          <p:val>
                                            <p:strVal val="#ppt_h"/>
                                          </p:val>
                                        </p:tav>
                                      </p:tavLst>
                                    </p:anim>
                                  </p:childTnLst>
                                </p:cTn>
                              </p:par>
                            </p:childTnLst>
                          </p:cTn>
                        </p:par>
                        <p:par>
                          <p:cTn id="35" fill="hold">
                            <p:stCondLst>
                              <p:cond delay="0"/>
                            </p:stCondLst>
                            <p:childTnLst>
                              <p:par>
                                <p:cTn id="36" presetClass="path" nodeType="afterEffect" presetSubtype="0" presetID="-1" grpId="7" accel="50000" decel="50000" fill="hold">
                                  <p:stCondLst>
                                    <p:cond delay="0"/>
                                  </p:stCondLst>
                                  <p:childTnLst>
                                    <p:animMotion path="M 0.000000 0.000000 L 0.246197 -0.097134" origin="layout" pathEditMode="relative">
                                      <p:cBhvr>
                                        <p:cTn id="37" dur="1000" fill="hold"/>
                                        <p:tgtEl>
                                          <p:spTgt spid="293"/>
                                        </p:tgtEl>
                                        <p:attrNameLst>
                                          <p:attrName>ppt_x</p:attrName>
                                          <p:attrName>ppt_y</p:attrName>
                                        </p:attrNameLst>
                                      </p:cBhvr>
                                    </p:animMotion>
                                  </p:childTnLst>
                                </p:cTn>
                              </p:par>
                            </p:childTnLst>
                          </p:cTn>
                        </p:par>
                        <p:par>
                          <p:cTn id="38" fill="hold">
                            <p:stCondLst>
                              <p:cond delay="0"/>
                            </p:stCondLst>
                            <p:childTnLst>
                              <p:par>
                                <p:cTn id="39" presetClass="path" nodeType="afterEffect" presetSubtype="0" presetID="-1" grpId="8" accel="50000" decel="50000" fill="hold">
                                  <p:stCondLst>
                                    <p:cond delay="0"/>
                                  </p:stCondLst>
                                  <p:childTnLst>
                                    <p:animMotion path="M 0.246197 -0.097134 L 0.245727 0.001829" origin="layout" pathEditMode="relative">
                                      <p:cBhvr>
                                        <p:cTn id="40" dur="1000" fill="hold"/>
                                        <p:tgtEl>
                                          <p:spTgt spid="293"/>
                                        </p:tgtEl>
                                        <p:attrNameLst>
                                          <p:attrName>ppt_x</p:attrName>
                                          <p:attrName>ppt_y</p:attrName>
                                        </p:attrNameLst>
                                      </p:cBhvr>
                                    </p:animMotion>
                                  </p:childTnLst>
                                </p:cTn>
                              </p:par>
                            </p:childTnLst>
                          </p:cTn>
                        </p:par>
                        <p:par>
                          <p:cTn id="41" fill="hold">
                            <p:stCondLst>
                              <p:cond delay="1000"/>
                            </p:stCondLst>
                            <p:childTnLst>
                              <p:par>
                                <p:cTn id="42" presetClass="entr" nodeType="afterEffect" presetSubtype="16" presetID="23" grpId="9" fill="hold">
                                  <p:stCondLst>
                                    <p:cond delay="0"/>
                                  </p:stCondLst>
                                  <p:iterate type="el" backwards="0">
                                    <p:tmAbs val="0"/>
                                  </p:iterate>
                                  <p:childTnLst>
                                    <p:set>
                                      <p:cBhvr>
                                        <p:cTn id="43" fill="hold"/>
                                        <p:tgtEl>
                                          <p:spTgt spid="302"/>
                                        </p:tgtEl>
                                        <p:attrNameLst>
                                          <p:attrName>style.visibility</p:attrName>
                                        </p:attrNameLst>
                                      </p:cBhvr>
                                      <p:to>
                                        <p:strVal val="visible"/>
                                      </p:to>
                                    </p:set>
                                    <p:anim calcmode="lin" valueType="num">
                                      <p:cBhvr>
                                        <p:cTn id="44" dur="2500" fill="hold"/>
                                        <p:tgtEl>
                                          <p:spTgt spid="302"/>
                                        </p:tgtEl>
                                        <p:attrNameLst>
                                          <p:attrName>ppt_w</p:attrName>
                                        </p:attrNameLst>
                                      </p:cBhvr>
                                      <p:tavLst>
                                        <p:tav tm="0">
                                          <p:val>
                                            <p:fltVal val="0"/>
                                          </p:val>
                                        </p:tav>
                                        <p:tav tm="100000">
                                          <p:val>
                                            <p:strVal val="#ppt_w"/>
                                          </p:val>
                                        </p:tav>
                                      </p:tavLst>
                                    </p:anim>
                                    <p:anim calcmode="lin" valueType="num">
                                      <p:cBhvr>
                                        <p:cTn id="45" dur="2500" fill="hold"/>
                                        <p:tgtEl>
                                          <p:spTgt spid="302"/>
                                        </p:tgtEl>
                                        <p:attrNameLst>
                                          <p:attrName>ppt_h</p:attrName>
                                        </p:attrNameLst>
                                      </p:cBhvr>
                                      <p:tavLst>
                                        <p:tav tm="0">
                                          <p:val>
                                            <p:fltVal val="0"/>
                                          </p:val>
                                        </p:tav>
                                        <p:tav tm="100000">
                                          <p:val>
                                            <p:strVal val="#ppt_h"/>
                                          </p:val>
                                        </p:tav>
                                      </p:tavLst>
                                    </p:anim>
                                  </p:childTnLst>
                                </p:cTn>
                              </p:par>
                            </p:childTnLst>
                          </p:cTn>
                        </p:par>
                        <p:par>
                          <p:cTn id="46" fill="hold">
                            <p:stCondLst>
                              <p:cond delay="0"/>
                            </p:stCondLst>
                            <p:childTnLst>
                              <p:par>
                                <p:cTn id="47" presetClass="path" nodeType="afterEffect" presetSubtype="0" presetID="-1" grpId="10" accel="50000" decel="50000" fill="hold">
                                  <p:stCondLst>
                                    <p:cond delay="0"/>
                                  </p:stCondLst>
                                  <p:childTnLst>
                                    <p:animMotion path="M 0.000000 0.000000 L -0.214320 0.205228" origin="layout" pathEditMode="relative">
                                      <p:cBhvr>
                                        <p:cTn id="48" dur="1000" fill="hold"/>
                                        <p:tgtEl>
                                          <p:spTgt spid="302"/>
                                        </p:tgtEl>
                                        <p:attrNameLst>
                                          <p:attrName>ppt_x</p:attrName>
                                          <p:attrName>ppt_y</p:attrName>
                                        </p:attrNameLst>
                                      </p:cBhvr>
                                    </p:animMotion>
                                  </p:childTnLst>
                                </p:cTn>
                              </p:par>
                            </p:childTnLst>
                          </p:cTn>
                        </p:par>
                        <p:par>
                          <p:cTn id="49" fill="hold">
                            <p:stCondLst>
                              <p:cond delay="1000"/>
                            </p:stCondLst>
                            <p:childTnLst>
                              <p:par>
                                <p:cTn id="50" presetClass="exit" nodeType="afterEffect" presetSubtype="0" presetID="1" grpId="11" fill="hold">
                                  <p:stCondLst>
                                    <p:cond delay="0"/>
                                  </p:stCondLst>
                                  <p:iterate type="el" backwards="0">
                                    <p:tmAbs val="0"/>
                                  </p:iterate>
                                  <p:childTnLst>
                                    <p:set>
                                      <p:cBhvr>
                                        <p:cTn id="51" fill="hold">
                                          <p:stCondLst>
                                            <p:cond delay="0"/>
                                          </p:stCondLst>
                                        </p:cTn>
                                        <p:tgtEl>
                                          <p:spTgt spid="302"/>
                                        </p:tgtEl>
                                        <p:attrNameLst>
                                          <p:attrName>style.visibility</p:attrName>
                                        </p:attrNameLst>
                                      </p:cBhvr>
                                      <p:to>
                                        <p:strVal val="hidden"/>
                                      </p:to>
                                    </p:set>
                                  </p:childTnLst>
                                </p:cTn>
                              </p:par>
                            </p:childTnLst>
                          </p:cTn>
                        </p:par>
                        <p:par>
                          <p:cTn id="52" fill="hold">
                            <p:stCondLst>
                              <p:cond delay="1000"/>
                            </p:stCondLst>
                            <p:childTnLst>
                              <p:par>
                                <p:cTn id="53" presetClass="entr" nodeType="afterEffect" presetSubtype="16" presetID="23" grpId="12" fill="hold">
                                  <p:stCondLst>
                                    <p:cond delay="0"/>
                                  </p:stCondLst>
                                  <p:iterate type="el" backwards="0">
                                    <p:tmAbs val="0"/>
                                  </p:iterate>
                                  <p:childTnLst>
                                    <p:set>
                                      <p:cBhvr>
                                        <p:cTn id="54" fill="hold"/>
                                        <p:tgtEl>
                                          <p:spTgt spid="290"/>
                                        </p:tgtEl>
                                        <p:attrNameLst>
                                          <p:attrName>style.visibility</p:attrName>
                                        </p:attrNameLst>
                                      </p:cBhvr>
                                      <p:to>
                                        <p:strVal val="visible"/>
                                      </p:to>
                                    </p:set>
                                    <p:anim calcmode="lin" valueType="num">
                                      <p:cBhvr>
                                        <p:cTn id="55" dur="2500" fill="hold"/>
                                        <p:tgtEl>
                                          <p:spTgt spid="290"/>
                                        </p:tgtEl>
                                        <p:attrNameLst>
                                          <p:attrName>ppt_w</p:attrName>
                                        </p:attrNameLst>
                                      </p:cBhvr>
                                      <p:tavLst>
                                        <p:tav tm="0">
                                          <p:val>
                                            <p:fltVal val="0"/>
                                          </p:val>
                                        </p:tav>
                                        <p:tav tm="100000">
                                          <p:val>
                                            <p:strVal val="#ppt_w"/>
                                          </p:val>
                                        </p:tav>
                                      </p:tavLst>
                                    </p:anim>
                                    <p:anim calcmode="lin" valueType="num">
                                      <p:cBhvr>
                                        <p:cTn id="56" dur="2500" fill="hold"/>
                                        <p:tgtEl>
                                          <p:spTgt spid="290"/>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Class="path" nodeType="afterEffect" presetSubtype="0" presetID="-1" grpId="13" accel="50000" decel="50000" fill="hold">
                                  <p:stCondLst>
                                    <p:cond delay="0"/>
                                  </p:stCondLst>
                                  <p:childTnLst>
                                    <p:animMotion path="M 0.000000 0.000000 L 0.565430 0.000000" origin="layout" pathEditMode="relative">
                                      <p:cBhvr>
                                        <p:cTn id="59" dur="3000" fill="hold"/>
                                        <p:tgtEl>
                                          <p:spTgt spid="290"/>
                                        </p:tgtEl>
                                        <p:attrNameLst>
                                          <p:attrName>ppt_x</p:attrName>
                                          <p:attrName>ppt_y</p:attrName>
                                        </p:attrNameLst>
                                      </p:cBhvr>
                                    </p:animMotion>
                                  </p:childTnLst>
                                </p:cTn>
                              </p:par>
                            </p:childTnLst>
                          </p:cTn>
                        </p:par>
                      </p:childTnLst>
                    </p:cTn>
                  </p:par>
                  <p:par>
                    <p:cTn id="60" fill="hold">
                      <p:stCondLst>
                        <p:cond delay="indefinite"/>
                      </p:stCondLst>
                      <p:childTnLst>
                        <p:par>
                          <p:cTn id="61" fill="hold">
                            <p:stCondLst>
                              <p:cond delay="0"/>
                            </p:stCondLst>
                            <p:childTnLst>
                              <p:par>
                                <p:cTn id="62" presetClass="exit" nodeType="clickEffect" presetSubtype="0" presetID="1" grpId="14" fill="hold">
                                  <p:stCondLst>
                                    <p:cond delay="0"/>
                                  </p:stCondLst>
                                  <p:iterate type="el" backwards="0">
                                    <p:tmAbs val="0"/>
                                  </p:iterate>
                                  <p:childTnLst>
                                    <p:set>
                                      <p:cBhvr>
                                        <p:cTn id="63" fill="hold">
                                          <p:stCondLst>
                                            <p:cond delay="0"/>
                                          </p:stCondLst>
                                        </p:cTn>
                                        <p:tgtEl>
                                          <p:spTgt spid="294"/>
                                        </p:tgtEl>
                                        <p:attrNameLst>
                                          <p:attrName>style.visibility</p:attrName>
                                        </p:attrNameLst>
                                      </p:cBhvr>
                                      <p:to>
                                        <p:strVal val="hidden"/>
                                      </p:to>
                                    </p:set>
                                  </p:childTnLst>
                                </p:cTn>
                              </p:par>
                            </p:childTnLst>
                          </p:cTn>
                        </p:par>
                        <p:par>
                          <p:cTn id="64" fill="hold">
                            <p:stCondLst>
                              <p:cond delay="0"/>
                            </p:stCondLst>
                            <p:childTnLst>
                              <p:par>
                                <p:cTn id="65" presetClass="entr" nodeType="afterEffect" presetSubtype="16" presetID="23" grpId="15" fill="hold">
                                  <p:stCondLst>
                                    <p:cond delay="0"/>
                                  </p:stCondLst>
                                  <p:iterate type="el" backwards="0">
                                    <p:tmAbs val="0"/>
                                  </p:iterate>
                                  <p:childTnLst>
                                    <p:set>
                                      <p:cBhvr>
                                        <p:cTn id="66" fill="hold"/>
                                        <p:tgtEl>
                                          <p:spTgt spid="298"/>
                                        </p:tgtEl>
                                        <p:attrNameLst>
                                          <p:attrName>style.visibility</p:attrName>
                                        </p:attrNameLst>
                                      </p:cBhvr>
                                      <p:to>
                                        <p:strVal val="visible"/>
                                      </p:to>
                                    </p:set>
                                    <p:anim calcmode="lin" valueType="num">
                                      <p:cBhvr>
                                        <p:cTn id="67" dur="2500" fill="hold"/>
                                        <p:tgtEl>
                                          <p:spTgt spid="298"/>
                                        </p:tgtEl>
                                        <p:attrNameLst>
                                          <p:attrName>ppt_w</p:attrName>
                                        </p:attrNameLst>
                                      </p:cBhvr>
                                      <p:tavLst>
                                        <p:tav tm="0">
                                          <p:val>
                                            <p:fltVal val="0"/>
                                          </p:val>
                                        </p:tav>
                                        <p:tav tm="100000">
                                          <p:val>
                                            <p:strVal val="#ppt_w"/>
                                          </p:val>
                                        </p:tav>
                                      </p:tavLst>
                                    </p:anim>
                                    <p:anim calcmode="lin" valueType="num">
                                      <p:cBhvr>
                                        <p:cTn id="68" dur="2500" fill="hold"/>
                                        <p:tgtEl>
                                          <p:spTgt spid="298"/>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6" presetID="23" grpId="16" fill="hold">
                                  <p:stCondLst>
                                    <p:cond delay="0"/>
                                  </p:stCondLst>
                                  <p:iterate type="el" backwards="0">
                                    <p:tmAbs val="0"/>
                                  </p:iterate>
                                  <p:childTnLst>
                                    <p:set>
                                      <p:cBhvr>
                                        <p:cTn id="72" fill="hold"/>
                                        <p:tgtEl>
                                          <p:spTgt spid="289"/>
                                        </p:tgtEl>
                                        <p:attrNameLst>
                                          <p:attrName>style.visibility</p:attrName>
                                        </p:attrNameLst>
                                      </p:cBhvr>
                                      <p:to>
                                        <p:strVal val="visible"/>
                                      </p:to>
                                    </p:set>
                                    <p:anim calcmode="lin" valueType="num">
                                      <p:cBhvr>
                                        <p:cTn id="73" dur="2500" fill="hold"/>
                                        <p:tgtEl>
                                          <p:spTgt spid="289"/>
                                        </p:tgtEl>
                                        <p:attrNameLst>
                                          <p:attrName>ppt_w</p:attrName>
                                        </p:attrNameLst>
                                      </p:cBhvr>
                                      <p:tavLst>
                                        <p:tav tm="0">
                                          <p:val>
                                            <p:fltVal val="0"/>
                                          </p:val>
                                        </p:tav>
                                        <p:tav tm="100000">
                                          <p:val>
                                            <p:strVal val="#ppt_w"/>
                                          </p:val>
                                        </p:tav>
                                      </p:tavLst>
                                    </p:anim>
                                    <p:anim calcmode="lin" valueType="num">
                                      <p:cBhvr>
                                        <p:cTn id="74" dur="2500" fill="hold"/>
                                        <p:tgtEl>
                                          <p:spTgt spid="289"/>
                                        </p:tgtEl>
                                        <p:attrNameLst>
                                          <p:attrName>ppt_h</p:attrName>
                                        </p:attrNameLst>
                                      </p:cBhvr>
                                      <p:tavLst>
                                        <p:tav tm="0">
                                          <p:val>
                                            <p:fltVal val="0"/>
                                          </p:val>
                                        </p:tav>
                                        <p:tav tm="100000">
                                          <p:val>
                                            <p:strVal val="#ppt_h"/>
                                          </p:val>
                                        </p:tav>
                                      </p:tavLst>
                                    </p:anim>
                                  </p:childTnLst>
                                </p:cTn>
                              </p:par>
                            </p:childTnLst>
                          </p:cTn>
                        </p:par>
                        <p:par>
                          <p:cTn id="75" fill="hold">
                            <p:stCondLst>
                              <p:cond delay="2500"/>
                            </p:stCondLst>
                            <p:childTnLst>
                              <p:par>
                                <p:cTn id="76" presetClass="entr" nodeType="afterEffect" presetSubtype="16" presetID="23" grpId="17" fill="hold">
                                  <p:stCondLst>
                                    <p:cond delay="0"/>
                                  </p:stCondLst>
                                  <p:iterate type="el" backwards="0">
                                    <p:tmAbs val="0"/>
                                  </p:iterate>
                                  <p:childTnLst>
                                    <p:set>
                                      <p:cBhvr>
                                        <p:cTn id="77" fill="hold"/>
                                        <p:tgtEl>
                                          <p:spTgt spid="288"/>
                                        </p:tgtEl>
                                        <p:attrNameLst>
                                          <p:attrName>style.visibility</p:attrName>
                                        </p:attrNameLst>
                                      </p:cBhvr>
                                      <p:to>
                                        <p:strVal val="visible"/>
                                      </p:to>
                                    </p:set>
                                    <p:anim calcmode="lin" valueType="num">
                                      <p:cBhvr>
                                        <p:cTn id="78" dur="2500" fill="hold"/>
                                        <p:tgtEl>
                                          <p:spTgt spid="288"/>
                                        </p:tgtEl>
                                        <p:attrNameLst>
                                          <p:attrName>ppt_w</p:attrName>
                                        </p:attrNameLst>
                                      </p:cBhvr>
                                      <p:tavLst>
                                        <p:tav tm="0">
                                          <p:val>
                                            <p:fltVal val="0"/>
                                          </p:val>
                                        </p:tav>
                                        <p:tav tm="100000">
                                          <p:val>
                                            <p:strVal val="#ppt_w"/>
                                          </p:val>
                                        </p:tav>
                                      </p:tavLst>
                                    </p:anim>
                                    <p:anim calcmode="lin" valueType="num">
                                      <p:cBhvr>
                                        <p:cTn id="79" dur="2500" fill="hold"/>
                                        <p:tgtEl>
                                          <p:spTgt spid="288"/>
                                        </p:tgtEl>
                                        <p:attrNameLst>
                                          <p:attrName>ppt_h</p:attrName>
                                        </p:attrNameLst>
                                      </p:cBhvr>
                                      <p:tavLst>
                                        <p:tav tm="0">
                                          <p:val>
                                            <p:fltVal val="0"/>
                                          </p:val>
                                        </p:tav>
                                        <p:tav tm="100000">
                                          <p:val>
                                            <p:strVal val="#ppt_h"/>
                                          </p:val>
                                        </p:tav>
                                      </p:tavLst>
                                    </p:anim>
                                  </p:childTnLst>
                                </p:cTn>
                              </p:par>
                            </p:childTnLst>
                          </p:cTn>
                        </p:par>
                        <p:par>
                          <p:cTn id="80" fill="hold">
                            <p:stCondLst>
                              <p:cond delay="0"/>
                            </p:stCondLst>
                            <p:childTnLst>
                              <p:par>
                                <p:cTn id="81" presetClass="path" nodeType="afterEffect" presetSubtype="0" presetID="-1" grpId="18" accel="50000" decel="50000" fill="hold">
                                  <p:stCondLst>
                                    <p:cond delay="0"/>
                                  </p:stCondLst>
                                  <p:childTnLst>
                                    <p:animMotion path="M 0.000000 0.000000 L 0.246197 -0.097134" origin="layout" pathEditMode="relative">
                                      <p:cBhvr>
                                        <p:cTn id="82" dur="1000" fill="hold"/>
                                        <p:tgtEl>
                                          <p:spTgt spid="289"/>
                                        </p:tgtEl>
                                        <p:attrNameLst>
                                          <p:attrName>ppt_x</p:attrName>
                                          <p:attrName>ppt_y</p:attrName>
                                        </p:attrNameLst>
                                      </p:cBhvr>
                                    </p:animMotion>
                                  </p:childTnLst>
                                </p:cTn>
                              </p:par>
                            </p:childTnLst>
                          </p:cTn>
                        </p:par>
                        <p:par>
                          <p:cTn id="83" fill="hold">
                            <p:stCondLst>
                              <p:cond delay="0"/>
                            </p:stCondLst>
                            <p:childTnLst>
                              <p:par>
                                <p:cTn id="84" presetClass="path" nodeType="withEffect" presetSubtype="0" presetID="-1" grpId="19" accel="50000" decel="50000" fill="hold">
                                  <p:stCondLst>
                                    <p:cond delay="0"/>
                                  </p:stCondLst>
                                  <p:childTnLst>
                                    <p:animMotion path="M 0.000000 0.000000 L 0.246197 -0.097134" origin="layout" pathEditMode="relative">
                                      <p:cBhvr>
                                        <p:cTn id="85" dur="1000" fill="hold"/>
                                        <p:tgtEl>
                                          <p:spTgt spid="288"/>
                                        </p:tgtEl>
                                        <p:attrNameLst>
                                          <p:attrName>ppt_x</p:attrName>
                                          <p:attrName>ppt_y</p:attrName>
                                        </p:attrNameLst>
                                      </p:cBhvr>
                                    </p:animMotion>
                                  </p:childTnLst>
                                </p:cTn>
                              </p:par>
                            </p:childTnLst>
                          </p:cTn>
                        </p:par>
                        <p:par>
                          <p:cTn id="86" fill="hold">
                            <p:stCondLst>
                              <p:cond delay="0"/>
                            </p:stCondLst>
                            <p:childTnLst>
                              <p:par>
                                <p:cTn id="87" presetClass="path" nodeType="afterEffect" presetSubtype="0" presetID="-1" grpId="20" accel="50000" decel="50000" fill="hold">
                                  <p:stCondLst>
                                    <p:cond delay="0"/>
                                  </p:stCondLst>
                                  <p:childTnLst>
                                    <p:animMotion path="M 0.246197 -0.097134 L 0.245727 0.001829" origin="layout" pathEditMode="relative">
                                      <p:cBhvr>
                                        <p:cTn id="88" dur="1000" fill="hold"/>
                                        <p:tgtEl>
                                          <p:spTgt spid="289"/>
                                        </p:tgtEl>
                                        <p:attrNameLst>
                                          <p:attrName>ppt_x</p:attrName>
                                          <p:attrName>ppt_y</p:attrName>
                                        </p:attrNameLst>
                                      </p:cBhvr>
                                    </p:animMotion>
                                  </p:childTnLst>
                                </p:cTn>
                              </p:par>
                            </p:childTnLst>
                          </p:cTn>
                        </p:par>
                        <p:par>
                          <p:cTn id="89" fill="hold">
                            <p:stCondLst>
                              <p:cond delay="0"/>
                            </p:stCondLst>
                            <p:childTnLst>
                              <p:par>
                                <p:cTn id="90" presetClass="path" nodeType="withEffect" presetSubtype="0" presetID="-1" grpId="21" accel="50000" decel="50000" fill="hold">
                                  <p:stCondLst>
                                    <p:cond delay="0"/>
                                  </p:stCondLst>
                                  <p:childTnLst>
                                    <p:animMotion path="M 0.246197 -0.097134 L 0.245727 0.001829" origin="layout" pathEditMode="relative">
                                      <p:cBhvr>
                                        <p:cTn id="91" dur="1000" fill="hold"/>
                                        <p:tgtEl>
                                          <p:spTgt spid="288"/>
                                        </p:tgtEl>
                                        <p:attrNameLst>
                                          <p:attrName>ppt_x</p:attrName>
                                          <p:attrName>ppt_y</p:attrName>
                                        </p:attrNameLst>
                                      </p:cBhvr>
                                    </p:animMotion>
                                  </p:childTnLst>
                                </p:cTn>
                              </p:par>
                            </p:childTnLst>
                          </p:cTn>
                        </p:par>
                        <p:par>
                          <p:cTn id="92" fill="hold">
                            <p:stCondLst>
                              <p:cond delay="1000"/>
                            </p:stCondLst>
                            <p:childTnLst>
                              <p:par>
                                <p:cTn id="93" presetClass="entr" nodeType="afterEffect" presetSubtype="16" presetID="23" grpId="22" fill="hold">
                                  <p:stCondLst>
                                    <p:cond delay="0"/>
                                  </p:stCondLst>
                                  <p:iterate type="el" backwards="0">
                                    <p:tmAbs val="0"/>
                                  </p:iterate>
                                  <p:childTnLst>
                                    <p:set>
                                      <p:cBhvr>
                                        <p:cTn id="94" fill="hold"/>
                                        <p:tgtEl>
                                          <p:spTgt spid="303"/>
                                        </p:tgtEl>
                                        <p:attrNameLst>
                                          <p:attrName>style.visibility</p:attrName>
                                        </p:attrNameLst>
                                      </p:cBhvr>
                                      <p:to>
                                        <p:strVal val="visible"/>
                                      </p:to>
                                    </p:set>
                                    <p:anim calcmode="lin" valueType="num">
                                      <p:cBhvr>
                                        <p:cTn id="95" dur="2500" fill="hold"/>
                                        <p:tgtEl>
                                          <p:spTgt spid="303"/>
                                        </p:tgtEl>
                                        <p:attrNameLst>
                                          <p:attrName>ppt_w</p:attrName>
                                        </p:attrNameLst>
                                      </p:cBhvr>
                                      <p:tavLst>
                                        <p:tav tm="0">
                                          <p:val>
                                            <p:fltVal val="0"/>
                                          </p:val>
                                        </p:tav>
                                        <p:tav tm="100000">
                                          <p:val>
                                            <p:strVal val="#ppt_w"/>
                                          </p:val>
                                        </p:tav>
                                      </p:tavLst>
                                    </p:anim>
                                    <p:anim calcmode="lin" valueType="num">
                                      <p:cBhvr>
                                        <p:cTn id="96" dur="2500" fill="hold"/>
                                        <p:tgtEl>
                                          <p:spTgt spid="303"/>
                                        </p:tgtEl>
                                        <p:attrNameLst>
                                          <p:attrName>ppt_h</p:attrName>
                                        </p:attrNameLst>
                                      </p:cBhvr>
                                      <p:tavLst>
                                        <p:tav tm="0">
                                          <p:val>
                                            <p:fltVal val="0"/>
                                          </p:val>
                                        </p:tav>
                                        <p:tav tm="100000">
                                          <p:val>
                                            <p:strVal val="#ppt_h"/>
                                          </p:val>
                                        </p:tav>
                                      </p:tavLst>
                                    </p:anim>
                                  </p:childTnLst>
                                </p:cTn>
                              </p:par>
                            </p:childTnLst>
                          </p:cTn>
                        </p:par>
                        <p:par>
                          <p:cTn id="97" fill="hold">
                            <p:stCondLst>
                              <p:cond delay="3500"/>
                            </p:stCondLst>
                            <p:childTnLst>
                              <p:par>
                                <p:cTn id="98" presetClass="entr" nodeType="afterEffect" presetSubtype="16" presetID="23" grpId="23" fill="hold">
                                  <p:stCondLst>
                                    <p:cond delay="0"/>
                                  </p:stCondLst>
                                  <p:iterate type="el" backwards="0">
                                    <p:tmAbs val="0"/>
                                  </p:iterate>
                                  <p:childTnLst>
                                    <p:set>
                                      <p:cBhvr>
                                        <p:cTn id="99" fill="hold"/>
                                        <p:tgtEl>
                                          <p:spTgt spid="304"/>
                                        </p:tgtEl>
                                        <p:attrNameLst>
                                          <p:attrName>style.visibility</p:attrName>
                                        </p:attrNameLst>
                                      </p:cBhvr>
                                      <p:to>
                                        <p:strVal val="visible"/>
                                      </p:to>
                                    </p:set>
                                    <p:anim calcmode="lin" valueType="num">
                                      <p:cBhvr>
                                        <p:cTn id="100" dur="2500" fill="hold"/>
                                        <p:tgtEl>
                                          <p:spTgt spid="304"/>
                                        </p:tgtEl>
                                        <p:attrNameLst>
                                          <p:attrName>ppt_w</p:attrName>
                                        </p:attrNameLst>
                                      </p:cBhvr>
                                      <p:tavLst>
                                        <p:tav tm="0">
                                          <p:val>
                                            <p:fltVal val="0"/>
                                          </p:val>
                                        </p:tav>
                                        <p:tav tm="100000">
                                          <p:val>
                                            <p:strVal val="#ppt_w"/>
                                          </p:val>
                                        </p:tav>
                                      </p:tavLst>
                                    </p:anim>
                                    <p:anim calcmode="lin" valueType="num">
                                      <p:cBhvr>
                                        <p:cTn id="101" dur="2500" fill="hold"/>
                                        <p:tgtEl>
                                          <p:spTgt spid="304"/>
                                        </p:tgtEl>
                                        <p:attrNameLst>
                                          <p:attrName>ppt_h</p:attrName>
                                        </p:attrNameLst>
                                      </p:cBhvr>
                                      <p:tavLst>
                                        <p:tav tm="0">
                                          <p:val>
                                            <p:fltVal val="0"/>
                                          </p:val>
                                        </p:tav>
                                        <p:tav tm="100000">
                                          <p:val>
                                            <p:strVal val="#ppt_h"/>
                                          </p:val>
                                        </p:tav>
                                      </p:tavLst>
                                    </p:anim>
                                  </p:childTnLst>
                                </p:cTn>
                              </p:par>
                            </p:childTnLst>
                          </p:cTn>
                        </p:par>
                        <p:par>
                          <p:cTn id="102" fill="hold">
                            <p:stCondLst>
                              <p:cond delay="0"/>
                            </p:stCondLst>
                            <p:childTnLst>
                              <p:par>
                                <p:cTn id="103" presetClass="path" nodeType="afterEffect" presetSubtype="0" presetID="-1" grpId="24" accel="50000" decel="50000" fill="hold">
                                  <p:stCondLst>
                                    <p:cond delay="0"/>
                                  </p:stCondLst>
                                  <p:childTnLst>
                                    <p:animMotion path="M 0.000000 0.000000 L -0.214320 0.205228" origin="layout" pathEditMode="relative">
                                      <p:cBhvr>
                                        <p:cTn id="104" dur="1000" fill="hold"/>
                                        <p:tgtEl>
                                          <p:spTgt spid="303"/>
                                        </p:tgtEl>
                                        <p:attrNameLst>
                                          <p:attrName>ppt_x</p:attrName>
                                          <p:attrName>ppt_y</p:attrName>
                                        </p:attrNameLst>
                                      </p:cBhvr>
                                    </p:animMotion>
                                  </p:childTnLst>
                                </p:cTn>
                              </p:par>
                            </p:childTnLst>
                          </p:cTn>
                        </p:par>
                        <p:par>
                          <p:cTn id="105" fill="hold">
                            <p:stCondLst>
                              <p:cond delay="0"/>
                            </p:stCondLst>
                            <p:childTnLst>
                              <p:par>
                                <p:cTn id="106" presetClass="path" nodeType="withEffect" presetSubtype="0" presetID="-1" grpId="25" accel="50000" decel="50000" fill="hold">
                                  <p:stCondLst>
                                    <p:cond delay="0"/>
                                  </p:stCondLst>
                                  <p:childTnLst>
                                    <p:animMotion path="M 0.000000 0.000000 L -0.214320 0.205228" origin="layout" pathEditMode="relative">
                                      <p:cBhvr>
                                        <p:cTn id="107" dur="1000" fill="hold"/>
                                        <p:tgtEl>
                                          <p:spTgt spid="304"/>
                                        </p:tgtEl>
                                        <p:attrNameLst>
                                          <p:attrName>ppt_x</p:attrName>
                                          <p:attrName>ppt_y</p:attrName>
                                        </p:attrNameLst>
                                      </p:cBhvr>
                                    </p:animMotion>
                                  </p:childTnLst>
                                </p:cTn>
                              </p:par>
                            </p:childTnLst>
                          </p:cTn>
                        </p:par>
                        <p:par>
                          <p:cTn id="108" fill="hold">
                            <p:stCondLst>
                              <p:cond delay="1000"/>
                            </p:stCondLst>
                            <p:childTnLst>
                              <p:par>
                                <p:cTn id="109" presetClass="exit" nodeType="afterEffect" presetSubtype="0" presetID="1" grpId="26" fill="hold">
                                  <p:stCondLst>
                                    <p:cond delay="0"/>
                                  </p:stCondLst>
                                  <p:iterate type="el" backwards="0">
                                    <p:tmAbs val="0"/>
                                  </p:iterate>
                                  <p:childTnLst>
                                    <p:set>
                                      <p:cBhvr>
                                        <p:cTn id="110" fill="hold">
                                          <p:stCondLst>
                                            <p:cond delay="0"/>
                                          </p:stCondLst>
                                        </p:cTn>
                                        <p:tgtEl>
                                          <p:spTgt spid="303"/>
                                        </p:tgtEl>
                                        <p:attrNameLst>
                                          <p:attrName>style.visibility</p:attrName>
                                        </p:attrNameLst>
                                      </p:cBhvr>
                                      <p:to>
                                        <p:strVal val="hidden"/>
                                      </p:to>
                                    </p:set>
                                  </p:childTnLst>
                                </p:cTn>
                              </p:par>
                            </p:childTnLst>
                          </p:cTn>
                        </p:par>
                        <p:par>
                          <p:cTn id="111" fill="hold">
                            <p:stCondLst>
                              <p:cond delay="1000"/>
                            </p:stCondLst>
                            <p:childTnLst>
                              <p:par>
                                <p:cTn id="112" presetClass="exit" nodeType="afterEffect" presetSubtype="0" presetID="1" grpId="27" fill="hold">
                                  <p:stCondLst>
                                    <p:cond delay="0"/>
                                  </p:stCondLst>
                                  <p:iterate type="el" backwards="0">
                                    <p:tmAbs val="0"/>
                                  </p:iterate>
                                  <p:childTnLst>
                                    <p:set>
                                      <p:cBhvr>
                                        <p:cTn id="113" fill="hold">
                                          <p:stCondLst>
                                            <p:cond delay="0"/>
                                          </p:stCondLst>
                                        </p:cTn>
                                        <p:tgtEl>
                                          <p:spTgt spid="30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Class="entr" nodeType="clickEffect" presetSubtype="16" presetID="23" grpId="28" fill="hold">
                                  <p:stCondLst>
                                    <p:cond delay="0"/>
                                  </p:stCondLst>
                                  <p:iterate type="el" backwards="0">
                                    <p:tmAbs val="0"/>
                                  </p:iterate>
                                  <p:childTnLst>
                                    <p:set>
                                      <p:cBhvr>
                                        <p:cTn id="117" fill="hold"/>
                                        <p:tgtEl>
                                          <p:spTgt spid="287"/>
                                        </p:tgtEl>
                                        <p:attrNameLst>
                                          <p:attrName>style.visibility</p:attrName>
                                        </p:attrNameLst>
                                      </p:cBhvr>
                                      <p:to>
                                        <p:strVal val="visible"/>
                                      </p:to>
                                    </p:set>
                                    <p:anim calcmode="lin" valueType="num">
                                      <p:cBhvr>
                                        <p:cTn id="118" dur="2500" fill="hold"/>
                                        <p:tgtEl>
                                          <p:spTgt spid="287"/>
                                        </p:tgtEl>
                                        <p:attrNameLst>
                                          <p:attrName>ppt_w</p:attrName>
                                        </p:attrNameLst>
                                      </p:cBhvr>
                                      <p:tavLst>
                                        <p:tav tm="0">
                                          <p:val>
                                            <p:fltVal val="0"/>
                                          </p:val>
                                        </p:tav>
                                        <p:tav tm="100000">
                                          <p:val>
                                            <p:strVal val="#ppt_w"/>
                                          </p:val>
                                        </p:tav>
                                      </p:tavLst>
                                    </p:anim>
                                    <p:anim calcmode="lin" valueType="num">
                                      <p:cBhvr>
                                        <p:cTn id="119" dur="2500" fill="hold"/>
                                        <p:tgtEl>
                                          <p:spTgt spid="287"/>
                                        </p:tgtEl>
                                        <p:attrNameLst>
                                          <p:attrName>ppt_h</p:attrName>
                                        </p:attrNameLst>
                                      </p:cBhvr>
                                      <p:tavLst>
                                        <p:tav tm="0">
                                          <p:val>
                                            <p:fltVal val="0"/>
                                          </p:val>
                                        </p:tav>
                                        <p:tav tm="100000">
                                          <p:val>
                                            <p:strVal val="#ppt_h"/>
                                          </p:val>
                                        </p:tav>
                                      </p:tavLst>
                                    </p:anim>
                                  </p:childTnLst>
                                </p:cTn>
                              </p:par>
                            </p:childTnLst>
                          </p:cTn>
                        </p:par>
                        <p:par>
                          <p:cTn id="120" fill="hold">
                            <p:stCondLst>
                              <p:cond delay="2500"/>
                            </p:stCondLst>
                            <p:childTnLst>
                              <p:par>
                                <p:cTn id="121" presetClass="entr" nodeType="afterEffect" presetSubtype="16" presetID="23" grpId="29" fill="hold">
                                  <p:stCondLst>
                                    <p:cond delay="0"/>
                                  </p:stCondLst>
                                  <p:iterate type="el" backwards="0">
                                    <p:tmAbs val="0"/>
                                  </p:iterate>
                                  <p:childTnLst>
                                    <p:set>
                                      <p:cBhvr>
                                        <p:cTn id="122" fill="hold"/>
                                        <p:tgtEl>
                                          <p:spTgt spid="286"/>
                                        </p:tgtEl>
                                        <p:attrNameLst>
                                          <p:attrName>style.visibility</p:attrName>
                                        </p:attrNameLst>
                                      </p:cBhvr>
                                      <p:to>
                                        <p:strVal val="visible"/>
                                      </p:to>
                                    </p:set>
                                    <p:anim calcmode="lin" valueType="num">
                                      <p:cBhvr>
                                        <p:cTn id="123" dur="2500" fill="hold"/>
                                        <p:tgtEl>
                                          <p:spTgt spid="286"/>
                                        </p:tgtEl>
                                        <p:attrNameLst>
                                          <p:attrName>ppt_w</p:attrName>
                                        </p:attrNameLst>
                                      </p:cBhvr>
                                      <p:tavLst>
                                        <p:tav tm="0">
                                          <p:val>
                                            <p:fltVal val="0"/>
                                          </p:val>
                                        </p:tav>
                                        <p:tav tm="100000">
                                          <p:val>
                                            <p:strVal val="#ppt_w"/>
                                          </p:val>
                                        </p:tav>
                                      </p:tavLst>
                                    </p:anim>
                                    <p:anim calcmode="lin" valueType="num">
                                      <p:cBhvr>
                                        <p:cTn id="124" dur="2500" fill="hold"/>
                                        <p:tgtEl>
                                          <p:spTgt spid="286"/>
                                        </p:tgtEl>
                                        <p:attrNameLst>
                                          <p:attrName>ppt_h</p:attrName>
                                        </p:attrNameLst>
                                      </p:cBhvr>
                                      <p:tavLst>
                                        <p:tav tm="0">
                                          <p:val>
                                            <p:fltVal val="0"/>
                                          </p:val>
                                        </p:tav>
                                        <p:tav tm="100000">
                                          <p:val>
                                            <p:strVal val="#ppt_h"/>
                                          </p:val>
                                        </p:tav>
                                      </p:tavLst>
                                    </p:anim>
                                  </p:childTnLst>
                                </p:cTn>
                              </p:par>
                            </p:childTnLst>
                          </p:cTn>
                        </p:par>
                        <p:par>
                          <p:cTn id="125" fill="hold">
                            <p:stCondLst>
                              <p:cond delay="5000"/>
                            </p:stCondLst>
                            <p:childTnLst>
                              <p:par>
                                <p:cTn id="126" presetClass="entr" nodeType="afterEffect" presetSubtype="16" presetID="23" grpId="30" fill="hold">
                                  <p:stCondLst>
                                    <p:cond delay="0"/>
                                  </p:stCondLst>
                                  <p:iterate type="el" backwards="0">
                                    <p:tmAbs val="0"/>
                                  </p:iterate>
                                  <p:childTnLst>
                                    <p:set>
                                      <p:cBhvr>
                                        <p:cTn id="127" fill="hold"/>
                                        <p:tgtEl>
                                          <p:spTgt spid="291"/>
                                        </p:tgtEl>
                                        <p:attrNameLst>
                                          <p:attrName>style.visibility</p:attrName>
                                        </p:attrNameLst>
                                      </p:cBhvr>
                                      <p:to>
                                        <p:strVal val="visible"/>
                                      </p:to>
                                    </p:set>
                                    <p:anim calcmode="lin" valueType="num">
                                      <p:cBhvr>
                                        <p:cTn id="128" dur="2500" fill="hold"/>
                                        <p:tgtEl>
                                          <p:spTgt spid="291"/>
                                        </p:tgtEl>
                                        <p:attrNameLst>
                                          <p:attrName>ppt_w</p:attrName>
                                        </p:attrNameLst>
                                      </p:cBhvr>
                                      <p:tavLst>
                                        <p:tav tm="0">
                                          <p:val>
                                            <p:fltVal val="0"/>
                                          </p:val>
                                        </p:tav>
                                        <p:tav tm="100000">
                                          <p:val>
                                            <p:strVal val="#ppt_w"/>
                                          </p:val>
                                        </p:tav>
                                      </p:tavLst>
                                    </p:anim>
                                    <p:anim calcmode="lin" valueType="num">
                                      <p:cBhvr>
                                        <p:cTn id="129" dur="2500" fill="hold"/>
                                        <p:tgtEl>
                                          <p:spTgt spid="291"/>
                                        </p:tgtEl>
                                        <p:attrNameLst>
                                          <p:attrName>ppt_h</p:attrName>
                                        </p:attrNameLst>
                                      </p:cBhvr>
                                      <p:tavLst>
                                        <p:tav tm="0">
                                          <p:val>
                                            <p:fltVal val="0"/>
                                          </p:val>
                                        </p:tav>
                                        <p:tav tm="100000">
                                          <p:val>
                                            <p:strVal val="#ppt_h"/>
                                          </p:val>
                                        </p:tav>
                                      </p:tavLst>
                                    </p:anim>
                                  </p:childTnLst>
                                </p:cTn>
                              </p:par>
                            </p:childTnLst>
                          </p:cTn>
                        </p:par>
                        <p:par>
                          <p:cTn id="130" fill="hold">
                            <p:stCondLst>
                              <p:cond delay="0"/>
                            </p:stCondLst>
                            <p:childTnLst>
                              <p:par>
                                <p:cTn id="131" presetClass="path" nodeType="afterEffect" presetSubtype="0" presetID="-1" grpId="31" accel="50000" decel="50000" fill="hold">
                                  <p:stCondLst>
                                    <p:cond delay="0"/>
                                  </p:stCondLst>
                                  <p:childTnLst>
                                    <p:animMotion path="M 0.000000 0.000000 L 0.565430 0.000000" origin="layout" pathEditMode="relative">
                                      <p:cBhvr>
                                        <p:cTn id="132" dur="3000" fill="hold"/>
                                        <p:tgtEl>
                                          <p:spTgt spid="291"/>
                                        </p:tgtEl>
                                        <p:attrNameLst>
                                          <p:attrName>ppt_x</p:attrName>
                                          <p:attrName>ppt_y</p:attrName>
                                        </p:attrNameLst>
                                      </p:cBhvr>
                                    </p:animMotion>
                                  </p:childTnLst>
                                </p:cTn>
                              </p:par>
                            </p:childTnLst>
                          </p:cTn>
                        </p:par>
                      </p:childTnLst>
                    </p:cTn>
                  </p:par>
                  <p:par>
                    <p:cTn id="133" fill="hold">
                      <p:stCondLst>
                        <p:cond delay="indefinite"/>
                      </p:stCondLst>
                      <p:childTnLst>
                        <p:par>
                          <p:cTn id="134" fill="hold">
                            <p:stCondLst>
                              <p:cond delay="0"/>
                            </p:stCondLst>
                            <p:childTnLst>
                              <p:par>
                                <p:cTn id="135" presetClass="entr" nodeType="clickEffect" presetSubtype="16" presetID="23" grpId="32" fill="hold">
                                  <p:stCondLst>
                                    <p:cond delay="0"/>
                                  </p:stCondLst>
                                  <p:iterate type="el" backwards="0">
                                    <p:tmAbs val="0"/>
                                  </p:iterate>
                                  <p:childTnLst>
                                    <p:set>
                                      <p:cBhvr>
                                        <p:cTn id="136" fill="hold"/>
                                        <p:tgtEl>
                                          <p:spTgt spid="299"/>
                                        </p:tgtEl>
                                        <p:attrNameLst>
                                          <p:attrName>style.visibility</p:attrName>
                                        </p:attrNameLst>
                                      </p:cBhvr>
                                      <p:to>
                                        <p:strVal val="visible"/>
                                      </p:to>
                                    </p:set>
                                    <p:anim calcmode="lin" valueType="num">
                                      <p:cBhvr>
                                        <p:cTn id="137" dur="2500" fill="hold"/>
                                        <p:tgtEl>
                                          <p:spTgt spid="299"/>
                                        </p:tgtEl>
                                        <p:attrNameLst>
                                          <p:attrName>ppt_w</p:attrName>
                                        </p:attrNameLst>
                                      </p:cBhvr>
                                      <p:tavLst>
                                        <p:tav tm="0">
                                          <p:val>
                                            <p:fltVal val="0"/>
                                          </p:val>
                                        </p:tav>
                                        <p:tav tm="100000">
                                          <p:val>
                                            <p:strVal val="#ppt_w"/>
                                          </p:val>
                                        </p:tav>
                                      </p:tavLst>
                                    </p:anim>
                                    <p:anim calcmode="lin" valueType="num">
                                      <p:cBhvr>
                                        <p:cTn id="138" dur="2500" fill="hold"/>
                                        <p:tgtEl>
                                          <p:spTgt spid="299"/>
                                        </p:tgtEl>
                                        <p:attrNameLst>
                                          <p:attrName>ppt_h</p:attrName>
                                        </p:attrNameLst>
                                      </p:cBhvr>
                                      <p:tavLst>
                                        <p:tav tm="0">
                                          <p:val>
                                            <p:fltVal val="0"/>
                                          </p:val>
                                        </p:tav>
                                        <p:tav tm="100000">
                                          <p:val>
                                            <p:strVal val="#ppt_h"/>
                                          </p:val>
                                        </p:tav>
                                      </p:tavLst>
                                    </p:anim>
                                  </p:childTnLst>
                                </p:cTn>
                              </p:par>
                            </p:childTnLst>
                          </p:cTn>
                        </p:par>
                        <p:par>
                          <p:cTn id="139" fill="hold">
                            <p:stCondLst>
                              <p:cond delay="2500"/>
                            </p:stCondLst>
                            <p:childTnLst>
                              <p:par>
                                <p:cTn id="140" presetClass="entr" nodeType="afterEffect" presetSubtype="16" presetID="23" grpId="33" fill="hold">
                                  <p:stCondLst>
                                    <p:cond delay="0"/>
                                  </p:stCondLst>
                                  <p:iterate type="el" backwards="0">
                                    <p:tmAbs val="0"/>
                                  </p:iterate>
                                  <p:childTnLst>
                                    <p:set>
                                      <p:cBhvr>
                                        <p:cTn id="141" fill="hold"/>
                                        <p:tgtEl>
                                          <p:spTgt spid="300"/>
                                        </p:tgtEl>
                                        <p:attrNameLst>
                                          <p:attrName>style.visibility</p:attrName>
                                        </p:attrNameLst>
                                      </p:cBhvr>
                                      <p:to>
                                        <p:strVal val="visible"/>
                                      </p:to>
                                    </p:set>
                                    <p:anim calcmode="lin" valueType="num">
                                      <p:cBhvr>
                                        <p:cTn id="142" dur="2500" fill="hold"/>
                                        <p:tgtEl>
                                          <p:spTgt spid="300"/>
                                        </p:tgtEl>
                                        <p:attrNameLst>
                                          <p:attrName>ppt_w</p:attrName>
                                        </p:attrNameLst>
                                      </p:cBhvr>
                                      <p:tavLst>
                                        <p:tav tm="0">
                                          <p:val>
                                            <p:fltVal val="0"/>
                                          </p:val>
                                        </p:tav>
                                        <p:tav tm="100000">
                                          <p:val>
                                            <p:strVal val="#ppt_w"/>
                                          </p:val>
                                        </p:tav>
                                      </p:tavLst>
                                    </p:anim>
                                    <p:anim calcmode="lin" valueType="num">
                                      <p:cBhvr>
                                        <p:cTn id="143" dur="2500" fill="hold"/>
                                        <p:tgtEl>
                                          <p:spTgt spid="300"/>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Class="entr" nodeType="clickEffect" presetSubtype="16" presetID="23" grpId="34" fill="hold">
                                  <p:stCondLst>
                                    <p:cond delay="0"/>
                                  </p:stCondLst>
                                  <p:iterate type="el" backwards="0">
                                    <p:tmAbs val="0"/>
                                  </p:iterate>
                                  <p:childTnLst>
                                    <p:set>
                                      <p:cBhvr>
                                        <p:cTn id="147" fill="hold"/>
                                        <p:tgtEl>
                                          <p:spTgt spid="285"/>
                                        </p:tgtEl>
                                        <p:attrNameLst>
                                          <p:attrName>style.visibility</p:attrName>
                                        </p:attrNameLst>
                                      </p:cBhvr>
                                      <p:to>
                                        <p:strVal val="visible"/>
                                      </p:to>
                                    </p:set>
                                    <p:anim calcmode="lin" valueType="num">
                                      <p:cBhvr>
                                        <p:cTn id="148" dur="2500" fill="hold"/>
                                        <p:tgtEl>
                                          <p:spTgt spid="285"/>
                                        </p:tgtEl>
                                        <p:attrNameLst>
                                          <p:attrName>ppt_w</p:attrName>
                                        </p:attrNameLst>
                                      </p:cBhvr>
                                      <p:tavLst>
                                        <p:tav tm="0">
                                          <p:val>
                                            <p:fltVal val="0"/>
                                          </p:val>
                                        </p:tav>
                                        <p:tav tm="100000">
                                          <p:val>
                                            <p:strVal val="#ppt_w"/>
                                          </p:val>
                                        </p:tav>
                                      </p:tavLst>
                                    </p:anim>
                                    <p:anim calcmode="lin" valueType="num">
                                      <p:cBhvr>
                                        <p:cTn id="149" dur="2500" fill="hold"/>
                                        <p:tgtEl>
                                          <p:spTgt spid="285"/>
                                        </p:tgtEl>
                                        <p:attrNameLst>
                                          <p:attrName>ppt_h</p:attrName>
                                        </p:attrNameLst>
                                      </p:cBhvr>
                                      <p:tavLst>
                                        <p:tav tm="0">
                                          <p:val>
                                            <p:fltVal val="0"/>
                                          </p:val>
                                        </p:tav>
                                        <p:tav tm="100000">
                                          <p:val>
                                            <p:strVal val="#ppt_h"/>
                                          </p:val>
                                        </p:tav>
                                      </p:tavLst>
                                    </p:anim>
                                  </p:childTnLst>
                                </p:cTn>
                              </p:par>
                            </p:childTnLst>
                          </p:cTn>
                        </p:par>
                        <p:par>
                          <p:cTn id="150" fill="hold">
                            <p:stCondLst>
                              <p:cond delay="2500"/>
                            </p:stCondLst>
                            <p:childTnLst>
                              <p:par>
                                <p:cTn id="151" presetClass="entr" nodeType="afterEffect" presetSubtype="16" presetID="23" grpId="35" fill="hold">
                                  <p:stCondLst>
                                    <p:cond delay="0"/>
                                  </p:stCondLst>
                                  <p:iterate type="el" backwards="0">
                                    <p:tmAbs val="0"/>
                                  </p:iterate>
                                  <p:childTnLst>
                                    <p:set>
                                      <p:cBhvr>
                                        <p:cTn id="152" fill="hold"/>
                                        <p:tgtEl>
                                          <p:spTgt spid="284"/>
                                        </p:tgtEl>
                                        <p:attrNameLst>
                                          <p:attrName>style.visibility</p:attrName>
                                        </p:attrNameLst>
                                      </p:cBhvr>
                                      <p:to>
                                        <p:strVal val="visible"/>
                                      </p:to>
                                    </p:set>
                                    <p:anim calcmode="lin" valueType="num">
                                      <p:cBhvr>
                                        <p:cTn id="153" dur="2500" fill="hold"/>
                                        <p:tgtEl>
                                          <p:spTgt spid="284"/>
                                        </p:tgtEl>
                                        <p:attrNameLst>
                                          <p:attrName>ppt_w</p:attrName>
                                        </p:attrNameLst>
                                      </p:cBhvr>
                                      <p:tavLst>
                                        <p:tav tm="0">
                                          <p:val>
                                            <p:fltVal val="0"/>
                                          </p:val>
                                        </p:tav>
                                        <p:tav tm="100000">
                                          <p:val>
                                            <p:strVal val="#ppt_w"/>
                                          </p:val>
                                        </p:tav>
                                      </p:tavLst>
                                    </p:anim>
                                    <p:anim calcmode="lin" valueType="num">
                                      <p:cBhvr>
                                        <p:cTn id="154" dur="2500" fill="hold"/>
                                        <p:tgtEl>
                                          <p:spTgt spid="284"/>
                                        </p:tgtEl>
                                        <p:attrNameLst>
                                          <p:attrName>ppt_h</p:attrName>
                                        </p:attrNameLst>
                                      </p:cBhvr>
                                      <p:tavLst>
                                        <p:tav tm="0">
                                          <p:val>
                                            <p:fltVal val="0"/>
                                          </p:val>
                                        </p:tav>
                                        <p:tav tm="100000">
                                          <p:val>
                                            <p:strVal val="#ppt_h"/>
                                          </p:val>
                                        </p:tav>
                                      </p:tavLst>
                                    </p:anim>
                                  </p:childTnLst>
                                </p:cTn>
                              </p:par>
                            </p:childTnLst>
                          </p:cTn>
                        </p:par>
                        <p:par>
                          <p:cTn id="155" fill="hold">
                            <p:stCondLst>
                              <p:cond delay="5000"/>
                            </p:stCondLst>
                            <p:childTnLst>
                              <p:par>
                                <p:cTn id="156" presetClass="entr" nodeType="afterEffect" presetSubtype="16" presetID="23" grpId="36" fill="hold">
                                  <p:stCondLst>
                                    <p:cond delay="0"/>
                                  </p:stCondLst>
                                  <p:iterate type="el" backwards="0">
                                    <p:tmAbs val="0"/>
                                  </p:iterate>
                                  <p:childTnLst>
                                    <p:set>
                                      <p:cBhvr>
                                        <p:cTn id="157" fill="hold"/>
                                        <p:tgtEl>
                                          <p:spTgt spid="283"/>
                                        </p:tgtEl>
                                        <p:attrNameLst>
                                          <p:attrName>style.visibility</p:attrName>
                                        </p:attrNameLst>
                                      </p:cBhvr>
                                      <p:to>
                                        <p:strVal val="visible"/>
                                      </p:to>
                                    </p:set>
                                    <p:anim calcmode="lin" valueType="num">
                                      <p:cBhvr>
                                        <p:cTn id="158" dur="2500" fill="hold"/>
                                        <p:tgtEl>
                                          <p:spTgt spid="283"/>
                                        </p:tgtEl>
                                        <p:attrNameLst>
                                          <p:attrName>ppt_w</p:attrName>
                                        </p:attrNameLst>
                                      </p:cBhvr>
                                      <p:tavLst>
                                        <p:tav tm="0">
                                          <p:val>
                                            <p:fltVal val="0"/>
                                          </p:val>
                                        </p:tav>
                                        <p:tav tm="100000">
                                          <p:val>
                                            <p:strVal val="#ppt_w"/>
                                          </p:val>
                                        </p:tav>
                                      </p:tavLst>
                                    </p:anim>
                                    <p:anim calcmode="lin" valueType="num">
                                      <p:cBhvr>
                                        <p:cTn id="159" dur="2500" fill="hold"/>
                                        <p:tgtEl>
                                          <p:spTgt spid="283"/>
                                        </p:tgtEl>
                                        <p:attrNameLst>
                                          <p:attrName>ppt_h</p:attrName>
                                        </p:attrNameLst>
                                      </p:cBhvr>
                                      <p:tavLst>
                                        <p:tav tm="0">
                                          <p:val>
                                            <p:fltVal val="0"/>
                                          </p:val>
                                        </p:tav>
                                        <p:tav tm="100000">
                                          <p:val>
                                            <p:strVal val="#ppt_h"/>
                                          </p:val>
                                        </p:tav>
                                      </p:tavLst>
                                    </p:anim>
                                  </p:childTnLst>
                                </p:cTn>
                              </p:par>
                            </p:childTnLst>
                          </p:cTn>
                        </p:par>
                        <p:par>
                          <p:cTn id="160" fill="hold">
                            <p:stCondLst>
                              <p:cond delay="0"/>
                            </p:stCondLst>
                            <p:childTnLst>
                              <p:par>
                                <p:cTn id="161" presetClass="path" nodeType="afterEffect" presetSubtype="0" presetID="-1" grpId="37" accel="50000" decel="50000" fill="hold">
                                  <p:stCondLst>
                                    <p:cond delay="0"/>
                                  </p:stCondLst>
                                  <p:childTnLst>
                                    <p:animMotion path="M 0.000000 0.000000 L 0.246197 -0.097134" origin="layout" pathEditMode="relative">
                                      <p:cBhvr>
                                        <p:cTn id="162" dur="1000" fill="hold"/>
                                        <p:tgtEl>
                                          <p:spTgt spid="285"/>
                                        </p:tgtEl>
                                        <p:attrNameLst>
                                          <p:attrName>ppt_x</p:attrName>
                                          <p:attrName>ppt_y</p:attrName>
                                        </p:attrNameLst>
                                      </p:cBhvr>
                                    </p:animMotion>
                                  </p:childTnLst>
                                </p:cTn>
                              </p:par>
                            </p:childTnLst>
                          </p:cTn>
                        </p:par>
                        <p:par>
                          <p:cTn id="163" fill="hold">
                            <p:stCondLst>
                              <p:cond delay="0"/>
                            </p:stCondLst>
                            <p:childTnLst>
                              <p:par>
                                <p:cTn id="164" presetClass="path" nodeType="withEffect" presetSubtype="0" presetID="-1" grpId="38" accel="50000" decel="50000" fill="hold">
                                  <p:stCondLst>
                                    <p:cond delay="0"/>
                                  </p:stCondLst>
                                  <p:childTnLst>
                                    <p:animMotion path="M 0.000000 0.000000 L 0.246197 -0.097134" origin="layout" pathEditMode="relative">
                                      <p:cBhvr>
                                        <p:cTn id="165" dur="1000" fill="hold"/>
                                        <p:tgtEl>
                                          <p:spTgt spid="284"/>
                                        </p:tgtEl>
                                        <p:attrNameLst>
                                          <p:attrName>ppt_x</p:attrName>
                                          <p:attrName>ppt_y</p:attrName>
                                        </p:attrNameLst>
                                      </p:cBhvr>
                                    </p:animMotion>
                                  </p:childTnLst>
                                </p:cTn>
                              </p:par>
                            </p:childTnLst>
                          </p:cTn>
                        </p:par>
                        <p:par>
                          <p:cTn id="166" fill="hold">
                            <p:stCondLst>
                              <p:cond delay="0"/>
                            </p:stCondLst>
                            <p:childTnLst>
                              <p:par>
                                <p:cTn id="167" presetClass="path" nodeType="withEffect" presetSubtype="0" presetID="-1" grpId="39" accel="50000" decel="50000" fill="hold">
                                  <p:stCondLst>
                                    <p:cond delay="0"/>
                                  </p:stCondLst>
                                  <p:childTnLst>
                                    <p:animMotion path="M 0.000000 0.000000 L 0.246197 -0.097134" origin="layout" pathEditMode="relative">
                                      <p:cBhvr>
                                        <p:cTn id="168" dur="1000" fill="hold"/>
                                        <p:tgtEl>
                                          <p:spTgt spid="283"/>
                                        </p:tgtEl>
                                        <p:attrNameLst>
                                          <p:attrName>ppt_x</p:attrName>
                                          <p:attrName>ppt_y</p:attrName>
                                        </p:attrNameLst>
                                      </p:cBhvr>
                                    </p:animMotion>
                                  </p:childTnLst>
                                </p:cTn>
                              </p:par>
                            </p:childTnLst>
                          </p:cTn>
                        </p:par>
                        <p:par>
                          <p:cTn id="169" fill="hold">
                            <p:stCondLst>
                              <p:cond delay="0"/>
                            </p:stCondLst>
                            <p:childTnLst>
                              <p:par>
                                <p:cTn id="170" presetClass="path" nodeType="afterEffect" presetSubtype="0" presetID="-1" grpId="40" accel="50000" decel="50000" fill="hold">
                                  <p:stCondLst>
                                    <p:cond delay="0"/>
                                  </p:stCondLst>
                                  <p:childTnLst>
                                    <p:animMotion path="M 0.246197 -0.097134 L 0.245727 0.001829" origin="layout" pathEditMode="relative">
                                      <p:cBhvr>
                                        <p:cTn id="171" dur="1000" fill="hold"/>
                                        <p:tgtEl>
                                          <p:spTgt spid="285"/>
                                        </p:tgtEl>
                                        <p:attrNameLst>
                                          <p:attrName>ppt_x</p:attrName>
                                          <p:attrName>ppt_y</p:attrName>
                                        </p:attrNameLst>
                                      </p:cBhvr>
                                    </p:animMotion>
                                  </p:childTnLst>
                                </p:cTn>
                              </p:par>
                            </p:childTnLst>
                          </p:cTn>
                        </p:par>
                        <p:par>
                          <p:cTn id="172" fill="hold">
                            <p:stCondLst>
                              <p:cond delay="0"/>
                            </p:stCondLst>
                            <p:childTnLst>
                              <p:par>
                                <p:cTn id="173" presetClass="path" nodeType="withEffect" presetSubtype="0" presetID="-1" grpId="41" accel="50000" decel="50000" fill="hold">
                                  <p:stCondLst>
                                    <p:cond delay="0"/>
                                  </p:stCondLst>
                                  <p:childTnLst>
                                    <p:animMotion path="M 0.246197 -0.097134 L 0.245727 0.001829" origin="layout" pathEditMode="relative">
                                      <p:cBhvr>
                                        <p:cTn id="174" dur="1000" fill="hold"/>
                                        <p:tgtEl>
                                          <p:spTgt spid="284"/>
                                        </p:tgtEl>
                                        <p:attrNameLst>
                                          <p:attrName>ppt_x</p:attrName>
                                          <p:attrName>ppt_y</p:attrName>
                                        </p:attrNameLst>
                                      </p:cBhvr>
                                    </p:animMotion>
                                  </p:childTnLst>
                                </p:cTn>
                              </p:par>
                            </p:childTnLst>
                          </p:cTn>
                        </p:par>
                        <p:par>
                          <p:cTn id="175" fill="hold">
                            <p:stCondLst>
                              <p:cond delay="0"/>
                            </p:stCondLst>
                            <p:childTnLst>
                              <p:par>
                                <p:cTn id="176" presetClass="path" nodeType="withEffect" presetSubtype="0" presetID="-1" grpId="42" accel="50000" decel="50000" fill="hold">
                                  <p:stCondLst>
                                    <p:cond delay="0"/>
                                  </p:stCondLst>
                                  <p:childTnLst>
                                    <p:animMotion path="M 0.246197 -0.097134 L 0.245727 0.001829" origin="layout" pathEditMode="relative">
                                      <p:cBhvr>
                                        <p:cTn id="177" dur="1000" fill="hold"/>
                                        <p:tgtEl>
                                          <p:spTgt spid="283"/>
                                        </p:tgtEl>
                                        <p:attrNameLst>
                                          <p:attrName>ppt_x</p:attrName>
                                          <p:attrName>ppt_y</p:attrName>
                                        </p:attrNameLst>
                                      </p:cBhvr>
                                    </p:animMotion>
                                  </p:childTnLst>
                                </p:cTn>
                              </p:par>
                            </p:childTnLst>
                          </p:cTn>
                        </p:par>
                        <p:par>
                          <p:cTn id="178" fill="hold">
                            <p:stCondLst>
                              <p:cond delay="1000"/>
                            </p:stCondLst>
                            <p:childTnLst>
                              <p:par>
                                <p:cTn id="179" presetClass="entr" nodeType="afterEffect" presetSubtype="16" presetID="23" grpId="43" fill="hold">
                                  <p:stCondLst>
                                    <p:cond delay="0"/>
                                  </p:stCondLst>
                                  <p:iterate type="el" backwards="0">
                                    <p:tmAbs val="0"/>
                                  </p:iterate>
                                  <p:childTnLst>
                                    <p:set>
                                      <p:cBhvr>
                                        <p:cTn id="180" fill="hold"/>
                                        <p:tgtEl>
                                          <p:spTgt spid="305"/>
                                        </p:tgtEl>
                                        <p:attrNameLst>
                                          <p:attrName>style.visibility</p:attrName>
                                        </p:attrNameLst>
                                      </p:cBhvr>
                                      <p:to>
                                        <p:strVal val="visible"/>
                                      </p:to>
                                    </p:set>
                                    <p:anim calcmode="lin" valueType="num">
                                      <p:cBhvr>
                                        <p:cTn id="181" dur="2500" fill="hold"/>
                                        <p:tgtEl>
                                          <p:spTgt spid="305"/>
                                        </p:tgtEl>
                                        <p:attrNameLst>
                                          <p:attrName>ppt_w</p:attrName>
                                        </p:attrNameLst>
                                      </p:cBhvr>
                                      <p:tavLst>
                                        <p:tav tm="0">
                                          <p:val>
                                            <p:fltVal val="0"/>
                                          </p:val>
                                        </p:tav>
                                        <p:tav tm="100000">
                                          <p:val>
                                            <p:strVal val="#ppt_w"/>
                                          </p:val>
                                        </p:tav>
                                      </p:tavLst>
                                    </p:anim>
                                    <p:anim calcmode="lin" valueType="num">
                                      <p:cBhvr>
                                        <p:cTn id="182" dur="2500" fill="hold"/>
                                        <p:tgtEl>
                                          <p:spTgt spid="305"/>
                                        </p:tgtEl>
                                        <p:attrNameLst>
                                          <p:attrName>ppt_h</p:attrName>
                                        </p:attrNameLst>
                                      </p:cBhvr>
                                      <p:tavLst>
                                        <p:tav tm="0">
                                          <p:val>
                                            <p:fltVal val="0"/>
                                          </p:val>
                                        </p:tav>
                                        <p:tav tm="100000">
                                          <p:val>
                                            <p:strVal val="#ppt_h"/>
                                          </p:val>
                                        </p:tav>
                                      </p:tavLst>
                                    </p:anim>
                                  </p:childTnLst>
                                </p:cTn>
                              </p:par>
                            </p:childTnLst>
                          </p:cTn>
                        </p:par>
                        <p:par>
                          <p:cTn id="183" fill="hold">
                            <p:stCondLst>
                              <p:cond delay="3500"/>
                            </p:stCondLst>
                            <p:childTnLst>
                              <p:par>
                                <p:cTn id="184" presetClass="entr" nodeType="afterEffect" presetSubtype="16" presetID="23" grpId="44" fill="hold">
                                  <p:stCondLst>
                                    <p:cond delay="0"/>
                                  </p:stCondLst>
                                  <p:iterate type="el" backwards="0">
                                    <p:tmAbs val="0"/>
                                  </p:iterate>
                                  <p:childTnLst>
                                    <p:set>
                                      <p:cBhvr>
                                        <p:cTn id="185" fill="hold"/>
                                        <p:tgtEl>
                                          <p:spTgt spid="306"/>
                                        </p:tgtEl>
                                        <p:attrNameLst>
                                          <p:attrName>style.visibility</p:attrName>
                                        </p:attrNameLst>
                                      </p:cBhvr>
                                      <p:to>
                                        <p:strVal val="visible"/>
                                      </p:to>
                                    </p:set>
                                    <p:anim calcmode="lin" valueType="num">
                                      <p:cBhvr>
                                        <p:cTn id="186" dur="2500" fill="hold"/>
                                        <p:tgtEl>
                                          <p:spTgt spid="306"/>
                                        </p:tgtEl>
                                        <p:attrNameLst>
                                          <p:attrName>ppt_w</p:attrName>
                                        </p:attrNameLst>
                                      </p:cBhvr>
                                      <p:tavLst>
                                        <p:tav tm="0">
                                          <p:val>
                                            <p:fltVal val="0"/>
                                          </p:val>
                                        </p:tav>
                                        <p:tav tm="100000">
                                          <p:val>
                                            <p:strVal val="#ppt_w"/>
                                          </p:val>
                                        </p:tav>
                                      </p:tavLst>
                                    </p:anim>
                                    <p:anim calcmode="lin" valueType="num">
                                      <p:cBhvr>
                                        <p:cTn id="187" dur="2500" fill="hold"/>
                                        <p:tgtEl>
                                          <p:spTgt spid="306"/>
                                        </p:tgtEl>
                                        <p:attrNameLst>
                                          <p:attrName>ppt_h</p:attrName>
                                        </p:attrNameLst>
                                      </p:cBhvr>
                                      <p:tavLst>
                                        <p:tav tm="0">
                                          <p:val>
                                            <p:fltVal val="0"/>
                                          </p:val>
                                        </p:tav>
                                        <p:tav tm="100000">
                                          <p:val>
                                            <p:strVal val="#ppt_h"/>
                                          </p:val>
                                        </p:tav>
                                      </p:tavLst>
                                    </p:anim>
                                  </p:childTnLst>
                                </p:cTn>
                              </p:par>
                            </p:childTnLst>
                          </p:cTn>
                        </p:par>
                        <p:par>
                          <p:cTn id="188" fill="hold">
                            <p:stCondLst>
                              <p:cond delay="6000"/>
                            </p:stCondLst>
                            <p:childTnLst>
                              <p:par>
                                <p:cTn id="189" presetClass="entr" nodeType="afterEffect" presetSubtype="16" presetID="23" grpId="45" fill="hold">
                                  <p:stCondLst>
                                    <p:cond delay="0"/>
                                  </p:stCondLst>
                                  <p:iterate type="el" backwards="0">
                                    <p:tmAbs val="0"/>
                                  </p:iterate>
                                  <p:childTnLst>
                                    <p:set>
                                      <p:cBhvr>
                                        <p:cTn id="190" fill="hold"/>
                                        <p:tgtEl>
                                          <p:spTgt spid="307"/>
                                        </p:tgtEl>
                                        <p:attrNameLst>
                                          <p:attrName>style.visibility</p:attrName>
                                        </p:attrNameLst>
                                      </p:cBhvr>
                                      <p:to>
                                        <p:strVal val="visible"/>
                                      </p:to>
                                    </p:set>
                                    <p:anim calcmode="lin" valueType="num">
                                      <p:cBhvr>
                                        <p:cTn id="191" dur="2500" fill="hold"/>
                                        <p:tgtEl>
                                          <p:spTgt spid="307"/>
                                        </p:tgtEl>
                                        <p:attrNameLst>
                                          <p:attrName>ppt_w</p:attrName>
                                        </p:attrNameLst>
                                      </p:cBhvr>
                                      <p:tavLst>
                                        <p:tav tm="0">
                                          <p:val>
                                            <p:fltVal val="0"/>
                                          </p:val>
                                        </p:tav>
                                        <p:tav tm="100000">
                                          <p:val>
                                            <p:strVal val="#ppt_w"/>
                                          </p:val>
                                        </p:tav>
                                      </p:tavLst>
                                    </p:anim>
                                    <p:anim calcmode="lin" valueType="num">
                                      <p:cBhvr>
                                        <p:cTn id="192" dur="2500" fill="hold"/>
                                        <p:tgtEl>
                                          <p:spTgt spid="307"/>
                                        </p:tgtEl>
                                        <p:attrNameLst>
                                          <p:attrName>ppt_h</p:attrName>
                                        </p:attrNameLst>
                                      </p:cBhvr>
                                      <p:tavLst>
                                        <p:tav tm="0">
                                          <p:val>
                                            <p:fltVal val="0"/>
                                          </p:val>
                                        </p:tav>
                                        <p:tav tm="100000">
                                          <p:val>
                                            <p:strVal val="#ppt_h"/>
                                          </p:val>
                                        </p:tav>
                                      </p:tavLst>
                                    </p:anim>
                                  </p:childTnLst>
                                </p:cTn>
                              </p:par>
                            </p:childTnLst>
                          </p:cTn>
                        </p:par>
                        <p:par>
                          <p:cTn id="193" fill="hold">
                            <p:stCondLst>
                              <p:cond delay="0"/>
                            </p:stCondLst>
                            <p:childTnLst>
                              <p:par>
                                <p:cTn id="194" presetClass="path" nodeType="afterEffect" presetSubtype="0" presetID="-1" grpId="46" accel="50000" decel="50000" fill="hold">
                                  <p:stCondLst>
                                    <p:cond delay="0"/>
                                  </p:stCondLst>
                                  <p:childTnLst>
                                    <p:animMotion path="M 0.000000 0.000000 L -0.214320 0.205228" origin="layout" pathEditMode="relative">
                                      <p:cBhvr>
                                        <p:cTn id="195" dur="1000" fill="hold"/>
                                        <p:tgtEl>
                                          <p:spTgt spid="305"/>
                                        </p:tgtEl>
                                        <p:attrNameLst>
                                          <p:attrName>ppt_x</p:attrName>
                                          <p:attrName>ppt_y</p:attrName>
                                        </p:attrNameLst>
                                      </p:cBhvr>
                                    </p:animMotion>
                                  </p:childTnLst>
                                </p:cTn>
                              </p:par>
                            </p:childTnLst>
                          </p:cTn>
                        </p:par>
                        <p:par>
                          <p:cTn id="196" fill="hold">
                            <p:stCondLst>
                              <p:cond delay="0"/>
                            </p:stCondLst>
                            <p:childTnLst>
                              <p:par>
                                <p:cTn id="197" presetClass="path" nodeType="withEffect" presetSubtype="0" presetID="-1" grpId="47" accel="50000" decel="50000" fill="hold">
                                  <p:stCondLst>
                                    <p:cond delay="0"/>
                                  </p:stCondLst>
                                  <p:childTnLst>
                                    <p:animMotion path="M 0.000000 0.000000 L -0.214320 0.205228" origin="layout" pathEditMode="relative">
                                      <p:cBhvr>
                                        <p:cTn id="198" dur="1000" fill="hold"/>
                                        <p:tgtEl>
                                          <p:spTgt spid="306"/>
                                        </p:tgtEl>
                                        <p:attrNameLst>
                                          <p:attrName>ppt_x</p:attrName>
                                          <p:attrName>ppt_y</p:attrName>
                                        </p:attrNameLst>
                                      </p:cBhvr>
                                    </p:animMotion>
                                  </p:childTnLst>
                                </p:cTn>
                              </p:par>
                            </p:childTnLst>
                          </p:cTn>
                        </p:par>
                        <p:par>
                          <p:cTn id="199" fill="hold">
                            <p:stCondLst>
                              <p:cond delay="0"/>
                            </p:stCondLst>
                            <p:childTnLst>
                              <p:par>
                                <p:cTn id="200" presetClass="path" nodeType="withEffect" presetSubtype="0" presetID="-1" grpId="48" accel="50000" decel="50000" fill="hold">
                                  <p:stCondLst>
                                    <p:cond delay="0"/>
                                  </p:stCondLst>
                                  <p:childTnLst>
                                    <p:animMotion path="M 0.000000 0.000000 L -0.214320 0.205228" origin="layout" pathEditMode="relative">
                                      <p:cBhvr>
                                        <p:cTn id="201" dur="1000" fill="hold"/>
                                        <p:tgtEl>
                                          <p:spTgt spid="307"/>
                                        </p:tgtEl>
                                        <p:attrNameLst>
                                          <p:attrName>ppt_x</p:attrName>
                                          <p:attrName>ppt_y</p:attrName>
                                        </p:attrNameLst>
                                      </p:cBhvr>
                                    </p:animMotion>
                                  </p:childTnLst>
                                </p:cTn>
                              </p:par>
                            </p:childTnLst>
                          </p:cTn>
                        </p:par>
                        <p:par>
                          <p:cTn id="202" fill="hold">
                            <p:stCondLst>
                              <p:cond delay="1000"/>
                            </p:stCondLst>
                            <p:childTnLst>
                              <p:par>
                                <p:cTn id="203" presetClass="exit" nodeType="afterEffect" presetSubtype="0" presetID="1" grpId="49" fill="hold">
                                  <p:stCondLst>
                                    <p:cond delay="0"/>
                                  </p:stCondLst>
                                  <p:iterate type="el" backwards="0">
                                    <p:tmAbs val="0"/>
                                  </p:iterate>
                                  <p:childTnLst>
                                    <p:set>
                                      <p:cBhvr>
                                        <p:cTn id="204" fill="hold">
                                          <p:stCondLst>
                                            <p:cond delay="0"/>
                                          </p:stCondLst>
                                        </p:cTn>
                                        <p:tgtEl>
                                          <p:spTgt spid="305"/>
                                        </p:tgtEl>
                                        <p:attrNameLst>
                                          <p:attrName>style.visibility</p:attrName>
                                        </p:attrNameLst>
                                      </p:cBhvr>
                                      <p:to>
                                        <p:strVal val="hidden"/>
                                      </p:to>
                                    </p:set>
                                  </p:childTnLst>
                                </p:cTn>
                              </p:par>
                            </p:childTnLst>
                          </p:cTn>
                        </p:par>
                        <p:par>
                          <p:cTn id="205" fill="hold">
                            <p:stCondLst>
                              <p:cond delay="1000"/>
                            </p:stCondLst>
                            <p:childTnLst>
                              <p:par>
                                <p:cTn id="206" presetClass="exit" nodeType="afterEffect" presetSubtype="0" presetID="1" grpId="50" fill="hold">
                                  <p:stCondLst>
                                    <p:cond delay="0"/>
                                  </p:stCondLst>
                                  <p:iterate type="el" backwards="0">
                                    <p:tmAbs val="0"/>
                                  </p:iterate>
                                  <p:childTnLst>
                                    <p:set>
                                      <p:cBhvr>
                                        <p:cTn id="207" fill="hold">
                                          <p:stCondLst>
                                            <p:cond delay="0"/>
                                          </p:stCondLst>
                                        </p:cTn>
                                        <p:tgtEl>
                                          <p:spTgt spid="306"/>
                                        </p:tgtEl>
                                        <p:attrNameLst>
                                          <p:attrName>style.visibility</p:attrName>
                                        </p:attrNameLst>
                                      </p:cBhvr>
                                      <p:to>
                                        <p:strVal val="hidden"/>
                                      </p:to>
                                    </p:set>
                                  </p:childTnLst>
                                </p:cTn>
                              </p:par>
                            </p:childTnLst>
                          </p:cTn>
                        </p:par>
                        <p:par>
                          <p:cTn id="208" fill="hold">
                            <p:stCondLst>
                              <p:cond delay="1000"/>
                            </p:stCondLst>
                            <p:childTnLst>
                              <p:par>
                                <p:cTn id="209" presetClass="exit" nodeType="afterEffect" presetSubtype="0" presetID="1" grpId="51" fill="hold">
                                  <p:stCondLst>
                                    <p:cond delay="0"/>
                                  </p:stCondLst>
                                  <p:iterate type="el" backwards="0">
                                    <p:tmAbs val="0"/>
                                  </p:iterate>
                                  <p:childTnLst>
                                    <p:set>
                                      <p:cBhvr>
                                        <p:cTn id="210" fill="hold">
                                          <p:stCondLst>
                                            <p:cond delay="0"/>
                                          </p:stCondLst>
                                        </p:cTn>
                                        <p:tgtEl>
                                          <p:spTgt spid="307"/>
                                        </p:tgtEl>
                                        <p:attrNameLst>
                                          <p:attrName>style.visibility</p:attrName>
                                        </p:attrNameLst>
                                      </p:cBhvr>
                                      <p:to>
                                        <p:strVal val="hidden"/>
                                      </p:to>
                                    </p:set>
                                  </p:childTnLst>
                                </p:cTn>
                              </p:par>
                            </p:childTnLst>
                          </p:cTn>
                        </p:par>
                        <p:par>
                          <p:cTn id="211" fill="hold">
                            <p:stCondLst>
                              <p:cond delay="1000"/>
                            </p:stCondLst>
                            <p:childTnLst>
                              <p:par>
                                <p:cTn id="212" presetClass="exit" nodeType="afterEffect" presetSubtype="4" presetID="22" grpId="52" fill="hold">
                                  <p:stCondLst>
                                    <p:cond delay="0"/>
                                  </p:stCondLst>
                                  <p:iterate type="el" backwards="0">
                                    <p:tmAbs val="0"/>
                                  </p:iterate>
                                  <p:childTnLst>
                                    <p:animEffect filter="wipe(down)" transition="out">
                                      <p:cBhvr>
                                        <p:cTn id="213" dur="2500" fill="hold"/>
                                        <p:tgtEl>
                                          <p:spTgt spid="292"/>
                                        </p:tgtEl>
                                      </p:cBhvr>
                                    </p:animEffect>
                                    <p:set>
                                      <p:cBhvr>
                                        <p:cTn id="214" fill="hold">
                                          <p:stCondLst>
                                            <p:cond delay="2499"/>
                                          </p:stCondLst>
                                        </p:cTn>
                                        <p:tgtEl>
                                          <p:spTgt spid="292"/>
                                        </p:tgtEl>
                                        <p:attrNameLst>
                                          <p:attrName>style.visibility</p:attrName>
                                        </p:attrNameLst>
                                      </p:cBhvr>
                                      <p:to>
                                        <p:strVal val="hidden"/>
                                      </p:to>
                                    </p:set>
                                  </p:childTnLst>
                                </p:cTn>
                              </p:par>
                            </p:childTnLst>
                          </p:cTn>
                        </p:par>
                        <p:par>
                          <p:cTn id="215" fill="hold">
                            <p:stCondLst>
                              <p:cond delay="3500"/>
                            </p:stCondLst>
                            <p:childTnLst>
                              <p:par>
                                <p:cTn id="216" presetClass="exit" nodeType="afterEffect" presetSubtype="4" presetID="22" grpId="53" fill="hold">
                                  <p:stCondLst>
                                    <p:cond delay="100"/>
                                  </p:stCondLst>
                                  <p:iterate type="el" backwards="0">
                                    <p:tmAbs val="0"/>
                                  </p:iterate>
                                  <p:childTnLst>
                                    <p:animEffect filter="wipe(down)" transition="out">
                                      <p:cBhvr>
                                        <p:cTn id="217" dur="2500" fill="hold"/>
                                        <p:tgtEl>
                                          <p:spTgt spid="286"/>
                                        </p:tgtEl>
                                      </p:cBhvr>
                                    </p:animEffect>
                                    <p:set>
                                      <p:cBhvr>
                                        <p:cTn id="218" fill="hold">
                                          <p:stCondLst>
                                            <p:cond delay="2499"/>
                                          </p:stCondLst>
                                        </p:cTn>
                                        <p:tgtEl>
                                          <p:spTgt spid="286"/>
                                        </p:tgtEl>
                                        <p:attrNameLst>
                                          <p:attrName>style.visibility</p:attrName>
                                        </p:attrNameLst>
                                      </p:cBhvr>
                                      <p:to>
                                        <p:strVal val="hidden"/>
                                      </p:to>
                                    </p:set>
                                  </p:childTnLst>
                                </p:cTn>
                              </p:par>
                            </p:childTnLst>
                          </p:cTn>
                        </p:par>
                        <p:par>
                          <p:cTn id="219" fill="hold">
                            <p:stCondLst>
                              <p:cond delay="6100"/>
                            </p:stCondLst>
                            <p:childTnLst>
                              <p:par>
                                <p:cTn id="220" presetClass="exit" nodeType="afterEffect" presetSubtype="4" presetID="22" grpId="54" fill="hold">
                                  <p:stCondLst>
                                    <p:cond delay="100"/>
                                  </p:stCondLst>
                                  <p:iterate type="el" backwards="0">
                                    <p:tmAbs val="0"/>
                                  </p:iterate>
                                  <p:childTnLst>
                                    <p:animEffect filter="wipe(down)" transition="out">
                                      <p:cBhvr>
                                        <p:cTn id="221" dur="2500" fill="hold"/>
                                        <p:tgtEl>
                                          <p:spTgt spid="287"/>
                                        </p:tgtEl>
                                      </p:cBhvr>
                                    </p:animEffect>
                                    <p:set>
                                      <p:cBhvr>
                                        <p:cTn id="222" fill="hold">
                                          <p:stCondLst>
                                            <p:cond delay="2499"/>
                                          </p:stCondLst>
                                        </p:cTn>
                                        <p:tgtEl>
                                          <p:spTgt spid="287"/>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Class="exit" nodeType="clickEffect" presetSubtype="4" presetID="22" grpId="55" fill="hold">
                                  <p:stCondLst>
                                    <p:cond delay="0"/>
                                  </p:stCondLst>
                                  <p:iterate type="el" backwards="0">
                                    <p:tmAbs val="0"/>
                                  </p:iterate>
                                  <p:childTnLst>
                                    <p:animEffect filter="wipe(down)" transition="out">
                                      <p:cBhvr>
                                        <p:cTn id="226" dur="2500" fill="hold"/>
                                        <p:tgtEl>
                                          <p:spTgt spid="298"/>
                                        </p:tgtEl>
                                      </p:cBhvr>
                                    </p:animEffect>
                                    <p:set>
                                      <p:cBhvr>
                                        <p:cTn id="227" fill="hold">
                                          <p:stCondLst>
                                            <p:cond delay="2499"/>
                                          </p:stCondLst>
                                        </p:cTn>
                                        <p:tgtEl>
                                          <p:spTgt spid="298"/>
                                        </p:tgtEl>
                                        <p:attrNameLst>
                                          <p:attrName>style.visibility</p:attrName>
                                        </p:attrNameLst>
                                      </p:cBhvr>
                                      <p:to>
                                        <p:strVal val="hidden"/>
                                      </p:to>
                                    </p:set>
                                  </p:childTnLst>
                                </p:cTn>
                              </p:par>
                            </p:childTnLst>
                          </p:cTn>
                        </p:par>
                        <p:par>
                          <p:cTn id="228" fill="hold">
                            <p:stCondLst>
                              <p:cond delay="2500"/>
                            </p:stCondLst>
                            <p:childTnLst>
                              <p:par>
                                <p:cTn id="229" presetClass="entr" nodeType="afterEffect" presetSubtype="16" presetID="23" grpId="56" fill="hold">
                                  <p:stCondLst>
                                    <p:cond delay="0"/>
                                  </p:stCondLst>
                                  <p:iterate type="el" backwards="0">
                                    <p:tmAbs val="0"/>
                                  </p:iterate>
                                  <p:childTnLst>
                                    <p:set>
                                      <p:cBhvr>
                                        <p:cTn id="230" fill="hold"/>
                                        <p:tgtEl>
                                          <p:spTgt spid="301"/>
                                        </p:tgtEl>
                                        <p:attrNameLst>
                                          <p:attrName>style.visibility</p:attrName>
                                        </p:attrNameLst>
                                      </p:cBhvr>
                                      <p:to>
                                        <p:strVal val="visible"/>
                                      </p:to>
                                    </p:set>
                                    <p:anim calcmode="lin" valueType="num">
                                      <p:cBhvr>
                                        <p:cTn id="231" dur="2500" fill="hold"/>
                                        <p:tgtEl>
                                          <p:spTgt spid="301"/>
                                        </p:tgtEl>
                                        <p:attrNameLst>
                                          <p:attrName>ppt_w</p:attrName>
                                        </p:attrNameLst>
                                      </p:cBhvr>
                                      <p:tavLst>
                                        <p:tav tm="0">
                                          <p:val>
                                            <p:fltVal val="0"/>
                                          </p:val>
                                        </p:tav>
                                        <p:tav tm="100000">
                                          <p:val>
                                            <p:strVal val="#ppt_w"/>
                                          </p:val>
                                        </p:tav>
                                      </p:tavLst>
                                    </p:anim>
                                    <p:anim calcmode="lin" valueType="num">
                                      <p:cBhvr>
                                        <p:cTn id="232" dur="2500" fill="hold"/>
                                        <p:tgtEl>
                                          <p:spTgt spid="3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3" grpId="6"/>
      <p:bldP build="whole" bldLvl="1" animBg="1" rev="0" advAuto="0" spid="291" grpId="30"/>
      <p:bldP build="whole" bldLvl="1" animBg="1" rev="0" advAuto="0" spid="298" grpId="55"/>
      <p:bldP build="whole" bldLvl="1" animBg="1" rev="0" advAuto="0" spid="307" grpId="45"/>
      <p:bldP build="whole" bldLvl="1" animBg="1" rev="0" advAuto="0" spid="306" grpId="44"/>
      <p:bldP build="whole" bldLvl="1" animBg="1" rev="0" advAuto="0" spid="304" grpId="23"/>
      <p:bldP build="whole" bldLvl="1" animBg="1" rev="0" advAuto="0" spid="297" grpId="5"/>
      <p:bldP build="whole" bldLvl="1" animBg="1" rev="0" advAuto="0" spid="285" grpId="34"/>
      <p:bldP build="whole" bldLvl="1" animBg="1" rev="0" advAuto="0" spid="304" grpId="27"/>
      <p:bldP build="whole" bldLvl="1" animBg="1" rev="0" advAuto="0" spid="306" grpId="50"/>
      <p:bldP build="whole" bldLvl="1" animBg="1" rev="0" advAuto="0" spid="302" grpId="9"/>
      <p:bldP build="whole" bldLvl="1" animBg="1" rev="0" advAuto="0" spid="307" grpId="51"/>
      <p:bldP build="whole" bldLvl="1" animBg="1" rev="0" advAuto="0" spid="302" grpId="11"/>
      <p:bldP build="whole" bldLvl="1" animBg="1" rev="0" advAuto="0" spid="292" grpId="4"/>
      <p:bldP build="whole" bldLvl="1" animBg="1" rev="0" advAuto="0" spid="286" grpId="53"/>
      <p:bldP build="whole" bldLvl="1" animBg="1" rev="0" advAuto="0" spid="299" grpId="32"/>
      <p:bldP build="whole" bldLvl="1" animBg="1" rev="0" advAuto="0" spid="287" grpId="28"/>
      <p:bldP build="whole" bldLvl="1" animBg="1" rev="0" advAuto="0" spid="283" grpId="36"/>
      <p:bldP build="whole" bldLvl="1" animBg="1" rev="0" advAuto="0" spid="289" grpId="16"/>
      <p:bldP build="whole" bldLvl="1" animBg="1" rev="0" advAuto="0" spid="298" grpId="15"/>
      <p:bldP build="whole" bldLvl="1" animBg="1" rev="0" advAuto="0" spid="290" grpId="12"/>
      <p:bldP build="whole" bldLvl="1" animBg="1" rev="0" advAuto="0" spid="303" grpId="22"/>
      <p:bldP build="whole" bldLvl="1" animBg="1" rev="0" advAuto="0" spid="294" grpId="1"/>
      <p:bldP build="whole" bldLvl="1" animBg="1" rev="0" advAuto="0" spid="303" grpId="26"/>
      <p:bldP build="whole" bldLvl="1" animBg="1" rev="0" advAuto="0" spid="296" grpId="3"/>
      <p:bldP build="whole" bldLvl="1" animBg="1" rev="0" advAuto="0" spid="305" grpId="43"/>
      <p:bldP build="whole" bldLvl="1" animBg="1" rev="0" advAuto="0" spid="300" grpId="33"/>
      <p:bldP build="whole" bldLvl="1" animBg="1" rev="0" advAuto="0" spid="287" grpId="54"/>
      <p:bldP build="whole" bldLvl="1" animBg="1" rev="0" advAuto="0" spid="295" grpId="2"/>
      <p:bldP build="whole" bldLvl="1" animBg="1" rev="0" advAuto="0" spid="288" grpId="17"/>
      <p:bldP build="whole" bldLvl="1" animBg="1" rev="0" advAuto="0" spid="305" grpId="49"/>
      <p:bldP build="whole" bldLvl="1" animBg="1" rev="0" advAuto="0" spid="294" grpId="14"/>
      <p:bldP build="whole" bldLvl="1" animBg="1" rev="0" advAuto="0" spid="284" grpId="35"/>
      <p:bldP build="whole" bldLvl="1" animBg="1" rev="0" advAuto="0" spid="292" grpId="52"/>
      <p:bldP build="whole" bldLvl="1" animBg="1" rev="0" advAuto="0" spid="286" grpId="29"/>
      <p:bldP build="whole" bldLvl="1" animBg="1" rev="0" advAuto="0" spid="301" grpId="56"/>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AWS Lambda is a compute service that runs your backend code in response to events like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AWS Lambda is a compute service that runs your backend code in response to events like -</a:t>
            </a:r>
          </a:p>
        </p:txBody>
      </p:sp>
      <p:sp>
        <p:nvSpPr>
          <p:cNvPr id="310" name="Object uploads to Amazon S3 bucket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Object uploads to Amazon S3 buckets</a:t>
            </a:r>
          </a:p>
        </p:txBody>
      </p:sp>
      <p:sp>
        <p:nvSpPr>
          <p:cNvPr id="311" name="Updates to Amazon DynamoDB tabl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Updates to Amazon DynamoDB tables</a:t>
            </a:r>
          </a:p>
        </p:txBody>
      </p:sp>
      <p:sp>
        <p:nvSpPr>
          <p:cNvPr id="312" name="Data in Amazon Kinesis stream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Data in Amazon Kinesis streams</a:t>
            </a:r>
          </a:p>
        </p:txBody>
      </p:sp>
      <p:sp>
        <p:nvSpPr>
          <p:cNvPr id="313" name="Or in-app activit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in-app activity</a:t>
            </a:r>
          </a:p>
        </p:txBody>
      </p:sp>
      <p:pic>
        <p:nvPicPr>
          <p:cNvPr id="314" name="kinesis.png" descr="kinesis.png"/>
          <p:cNvPicPr>
            <a:picLocks noChangeAspect="1"/>
          </p:cNvPicPr>
          <p:nvPr/>
        </p:nvPicPr>
        <p:blipFill>
          <a:blip r:embed="rId2">
            <a:extLst/>
          </a:blip>
          <a:stretch>
            <a:fillRect/>
          </a:stretch>
        </p:blipFill>
        <p:spPr>
          <a:xfrm>
            <a:off x="8073330" y="2971800"/>
            <a:ext cx="3810001" cy="3810000"/>
          </a:xfrm>
          <a:prstGeom prst="rect">
            <a:avLst/>
          </a:prstGeom>
          <a:ln w="12700">
            <a:miter lim="400000"/>
          </a:ln>
        </p:spPr>
      </p:pic>
      <p:pic>
        <p:nvPicPr>
          <p:cNvPr id="315" name="AWS_Simple_Icons_Database_AmazonRDS.svg_-20160325070440.png" descr="AWS_Simple_Icons_Database_AmazonRDS.svg_-20160325070440.png"/>
          <p:cNvPicPr>
            <a:picLocks noChangeAspect="1"/>
          </p:cNvPicPr>
          <p:nvPr/>
        </p:nvPicPr>
        <p:blipFill>
          <a:blip r:embed="rId3">
            <a:extLst/>
          </a:blip>
          <a:stretch>
            <a:fillRect/>
          </a:stretch>
        </p:blipFill>
        <p:spPr>
          <a:xfrm>
            <a:off x="1100190" y="2971800"/>
            <a:ext cx="3810001" cy="3810000"/>
          </a:xfrm>
          <a:prstGeom prst="rect">
            <a:avLst/>
          </a:prstGeom>
          <a:ln w="12700">
            <a:miter lim="400000"/>
          </a:ln>
        </p:spPr>
      </p:pic>
      <p:pic>
        <p:nvPicPr>
          <p:cNvPr id="316" name="s3.png" descr="s3.png"/>
          <p:cNvPicPr>
            <a:picLocks noChangeAspect="1"/>
          </p:cNvPicPr>
          <p:nvPr/>
        </p:nvPicPr>
        <p:blipFill>
          <a:blip r:embed="rId4">
            <a:extLst/>
          </a:blip>
          <a:stretch>
            <a:fillRect/>
          </a:stretch>
        </p:blipFill>
        <p:spPr>
          <a:xfrm>
            <a:off x="4927206" y="-59696"/>
            <a:ext cx="3150388" cy="3810001"/>
          </a:xfrm>
          <a:prstGeom prst="rect">
            <a:avLst/>
          </a:prstGeom>
          <a:ln w="12700">
            <a:miter lim="400000"/>
          </a:ln>
        </p:spPr>
      </p:pic>
      <p:pic>
        <p:nvPicPr>
          <p:cNvPr id="317" name="Activity-Data-in-Apple-Health.png" descr="Activity-Data-in-Apple-Health.png"/>
          <p:cNvPicPr>
            <a:picLocks noChangeAspect="1"/>
          </p:cNvPicPr>
          <p:nvPr/>
        </p:nvPicPr>
        <p:blipFill>
          <a:blip r:embed="rId5">
            <a:extLst/>
          </a:blip>
          <a:stretch>
            <a:fillRect/>
          </a:stretch>
        </p:blipFill>
        <p:spPr>
          <a:xfrm>
            <a:off x="5369697" y="3492500"/>
            <a:ext cx="2265406"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309"/>
                                        </p:tgtEl>
                                        <p:attrNameLst>
                                          <p:attrName>style.visibility</p:attrName>
                                        </p:attrNameLst>
                                      </p:cBhvr>
                                      <p:to>
                                        <p:strVal val="visible"/>
                                      </p:to>
                                    </p:set>
                                    <p:animEffect filter="box(out)" transition="in">
                                      <p:cBhvr>
                                        <p:cTn id="7" dur="1500"/>
                                        <p:tgtEl>
                                          <p:spTgt spid="309"/>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Subtype="8" presetID="22" grpId="2" fill="hold">
                                  <p:stCondLst>
                                    <p:cond delay="0"/>
                                  </p:stCondLst>
                                  <p:iterate type="el" backwards="0">
                                    <p:tmAbs val="0"/>
                                  </p:iterate>
                                  <p:childTnLst>
                                    <p:animEffect filter="wipe(left)" transition="out">
                                      <p:cBhvr>
                                        <p:cTn id="11" dur="1500" fill="hold"/>
                                        <p:tgtEl>
                                          <p:spTgt spid="309"/>
                                        </p:tgtEl>
                                      </p:cBhvr>
                                    </p:animEffect>
                                    <p:set>
                                      <p:cBhvr>
                                        <p:cTn id="12" fill="hold">
                                          <p:stCondLst>
                                            <p:cond delay="1499"/>
                                          </p:stCondLst>
                                        </p:cTn>
                                        <p:tgtEl>
                                          <p:spTgt spid="309"/>
                                        </p:tgtEl>
                                        <p:attrNameLst>
                                          <p:attrName>style.visibility</p:attrName>
                                        </p:attrNameLst>
                                      </p:cBhvr>
                                      <p:to>
                                        <p:strVal val="hidden"/>
                                      </p:to>
                                    </p:set>
                                  </p:childTnLst>
                                </p:cTn>
                              </p:par>
                            </p:childTnLst>
                          </p:cTn>
                        </p:par>
                        <p:par>
                          <p:cTn id="13" fill="hold">
                            <p:stCondLst>
                              <p:cond delay="1500"/>
                            </p:stCondLst>
                            <p:childTnLst>
                              <p:par>
                                <p:cTn id="14" presetClass="entr" nodeType="afterEffect" presetSubtype="32" presetID="4" grpId="3" fill="hold">
                                  <p:stCondLst>
                                    <p:cond delay="0"/>
                                  </p:stCondLst>
                                  <p:iterate type="el" backwards="0">
                                    <p:tmAbs val="0"/>
                                  </p:iterate>
                                  <p:childTnLst>
                                    <p:set>
                                      <p:cBhvr>
                                        <p:cTn id="15" fill="hold"/>
                                        <p:tgtEl>
                                          <p:spTgt spid="310"/>
                                        </p:tgtEl>
                                        <p:attrNameLst>
                                          <p:attrName>style.visibility</p:attrName>
                                        </p:attrNameLst>
                                      </p:cBhvr>
                                      <p:to>
                                        <p:strVal val="visible"/>
                                      </p:to>
                                    </p:set>
                                    <p:animEffect filter="box(out)" transition="in">
                                      <p:cBhvr>
                                        <p:cTn id="16" dur="1500"/>
                                        <p:tgtEl>
                                          <p:spTgt spid="310"/>
                                        </p:tgtEl>
                                      </p:cBhvr>
                                    </p:animEffect>
                                  </p:childTnLst>
                                </p:cTn>
                              </p:par>
                            </p:childTnLst>
                          </p:cTn>
                        </p:par>
                        <p:par>
                          <p:cTn id="17" fill="hold">
                            <p:stCondLst>
                              <p:cond delay="3000"/>
                            </p:stCondLst>
                            <p:childTnLst>
                              <p:par>
                                <p:cTn id="18" presetClass="entr" nodeType="afterEffect" presetSubtype="32" presetID="4" grpId="4" fill="hold">
                                  <p:stCondLst>
                                    <p:cond delay="0"/>
                                  </p:stCondLst>
                                  <p:iterate type="el" backwards="0">
                                    <p:tmAbs val="0"/>
                                  </p:iterate>
                                  <p:childTnLst>
                                    <p:set>
                                      <p:cBhvr>
                                        <p:cTn id="19" fill="hold"/>
                                        <p:tgtEl>
                                          <p:spTgt spid="316"/>
                                        </p:tgtEl>
                                        <p:attrNameLst>
                                          <p:attrName>style.visibility</p:attrName>
                                        </p:attrNameLst>
                                      </p:cBhvr>
                                      <p:to>
                                        <p:strVal val="visible"/>
                                      </p:to>
                                    </p:set>
                                    <p:animEffect filter="box(out)" transition="in">
                                      <p:cBhvr>
                                        <p:cTn id="20" dur="1500"/>
                                        <p:tgtEl>
                                          <p:spTgt spid="316"/>
                                        </p:tgtEl>
                                      </p:cBhvr>
                                    </p:animEffect>
                                  </p:childTnLst>
                                </p:cTn>
                              </p:par>
                            </p:childTnLst>
                          </p:cTn>
                        </p:par>
                      </p:childTnLst>
                    </p:cTn>
                  </p:par>
                  <p:par>
                    <p:cTn id="21" fill="hold">
                      <p:stCondLst>
                        <p:cond delay="indefinite"/>
                      </p:stCondLst>
                      <p:childTnLst>
                        <p:par>
                          <p:cTn id="22" fill="hold">
                            <p:stCondLst>
                              <p:cond delay="0"/>
                            </p:stCondLst>
                            <p:childTnLst>
                              <p:par>
                                <p:cTn id="23" presetClass="exit" nodeType="clickEffect" presetSubtype="8" presetID="22" grpId="5" fill="hold">
                                  <p:stCondLst>
                                    <p:cond delay="0"/>
                                  </p:stCondLst>
                                  <p:iterate type="el" backwards="0">
                                    <p:tmAbs val="0"/>
                                  </p:iterate>
                                  <p:childTnLst>
                                    <p:animEffect filter="wipe(left)" transition="out">
                                      <p:cBhvr>
                                        <p:cTn id="24" dur="1500" fill="hold"/>
                                        <p:tgtEl>
                                          <p:spTgt spid="310"/>
                                        </p:tgtEl>
                                      </p:cBhvr>
                                    </p:animEffect>
                                    <p:set>
                                      <p:cBhvr>
                                        <p:cTn id="25" fill="hold">
                                          <p:stCondLst>
                                            <p:cond delay="1499"/>
                                          </p:stCondLst>
                                        </p:cTn>
                                        <p:tgtEl>
                                          <p:spTgt spid="310"/>
                                        </p:tgtEl>
                                        <p:attrNameLst>
                                          <p:attrName>style.visibility</p:attrName>
                                        </p:attrNameLst>
                                      </p:cBhvr>
                                      <p:to>
                                        <p:strVal val="hidden"/>
                                      </p:to>
                                    </p:set>
                                  </p:childTnLst>
                                </p:cTn>
                              </p:par>
                            </p:childTnLst>
                          </p:cTn>
                        </p:par>
                        <p:par>
                          <p:cTn id="26" fill="hold">
                            <p:stCondLst>
                              <p:cond delay="1500"/>
                            </p:stCondLst>
                            <p:childTnLst>
                              <p:par>
                                <p:cTn id="27" presetClass="entr" nodeType="afterEffect" presetSubtype="32" presetID="4" grpId="6" fill="hold">
                                  <p:stCondLst>
                                    <p:cond delay="0"/>
                                  </p:stCondLst>
                                  <p:iterate type="el" backwards="0">
                                    <p:tmAbs val="0"/>
                                  </p:iterate>
                                  <p:childTnLst>
                                    <p:set>
                                      <p:cBhvr>
                                        <p:cTn id="28" fill="hold"/>
                                        <p:tgtEl>
                                          <p:spTgt spid="311"/>
                                        </p:tgtEl>
                                        <p:attrNameLst>
                                          <p:attrName>style.visibility</p:attrName>
                                        </p:attrNameLst>
                                      </p:cBhvr>
                                      <p:to>
                                        <p:strVal val="visible"/>
                                      </p:to>
                                    </p:set>
                                    <p:animEffect filter="box(out)" transition="in">
                                      <p:cBhvr>
                                        <p:cTn id="29" dur="1500"/>
                                        <p:tgtEl>
                                          <p:spTgt spid="311"/>
                                        </p:tgtEl>
                                      </p:cBhvr>
                                    </p:animEffect>
                                  </p:childTnLst>
                                </p:cTn>
                              </p:par>
                            </p:childTnLst>
                          </p:cTn>
                        </p:par>
                        <p:par>
                          <p:cTn id="30" fill="hold">
                            <p:stCondLst>
                              <p:cond delay="3000"/>
                            </p:stCondLst>
                            <p:childTnLst>
                              <p:par>
                                <p:cTn id="31" presetClass="entr" nodeType="afterEffect" presetSubtype="32" presetID="4" grpId="7" fill="hold">
                                  <p:stCondLst>
                                    <p:cond delay="0"/>
                                  </p:stCondLst>
                                  <p:iterate type="el" backwards="0">
                                    <p:tmAbs val="0"/>
                                  </p:iterate>
                                  <p:childTnLst>
                                    <p:set>
                                      <p:cBhvr>
                                        <p:cTn id="32" fill="hold"/>
                                        <p:tgtEl>
                                          <p:spTgt spid="315"/>
                                        </p:tgtEl>
                                        <p:attrNameLst>
                                          <p:attrName>style.visibility</p:attrName>
                                        </p:attrNameLst>
                                      </p:cBhvr>
                                      <p:to>
                                        <p:strVal val="visible"/>
                                      </p:to>
                                    </p:set>
                                    <p:animEffect filter="box(out)" transition="in">
                                      <p:cBhvr>
                                        <p:cTn id="33" dur="1500"/>
                                        <p:tgtEl>
                                          <p:spTgt spid="315"/>
                                        </p:tgtEl>
                                      </p:cBhvr>
                                    </p:animEffect>
                                  </p:childTnLst>
                                </p:cTn>
                              </p:par>
                            </p:childTnLst>
                          </p:cTn>
                        </p:par>
                      </p:childTnLst>
                    </p:cTn>
                  </p:par>
                  <p:par>
                    <p:cTn id="34" fill="hold">
                      <p:stCondLst>
                        <p:cond delay="indefinite"/>
                      </p:stCondLst>
                      <p:childTnLst>
                        <p:par>
                          <p:cTn id="35" fill="hold">
                            <p:stCondLst>
                              <p:cond delay="0"/>
                            </p:stCondLst>
                            <p:childTnLst>
                              <p:par>
                                <p:cTn id="36" presetClass="exit" nodeType="clickEffect" presetSubtype="8" presetID="22" grpId="8" fill="hold">
                                  <p:stCondLst>
                                    <p:cond delay="0"/>
                                  </p:stCondLst>
                                  <p:iterate type="el" backwards="0">
                                    <p:tmAbs val="0"/>
                                  </p:iterate>
                                  <p:childTnLst>
                                    <p:animEffect filter="wipe(left)" transition="out">
                                      <p:cBhvr>
                                        <p:cTn id="37" dur="1500" fill="hold"/>
                                        <p:tgtEl>
                                          <p:spTgt spid="311"/>
                                        </p:tgtEl>
                                      </p:cBhvr>
                                    </p:animEffect>
                                    <p:set>
                                      <p:cBhvr>
                                        <p:cTn id="38" fill="hold">
                                          <p:stCondLst>
                                            <p:cond delay="1499"/>
                                          </p:stCondLst>
                                        </p:cTn>
                                        <p:tgtEl>
                                          <p:spTgt spid="311"/>
                                        </p:tgtEl>
                                        <p:attrNameLst>
                                          <p:attrName>style.visibility</p:attrName>
                                        </p:attrNameLst>
                                      </p:cBhvr>
                                      <p:to>
                                        <p:strVal val="hidden"/>
                                      </p:to>
                                    </p:set>
                                  </p:childTnLst>
                                </p:cTn>
                              </p:par>
                            </p:childTnLst>
                          </p:cTn>
                        </p:par>
                        <p:par>
                          <p:cTn id="39" fill="hold">
                            <p:stCondLst>
                              <p:cond delay="1500"/>
                            </p:stCondLst>
                            <p:childTnLst>
                              <p:par>
                                <p:cTn id="40" presetClass="entr" nodeType="afterEffect" presetSubtype="32" presetID="4" grpId="9" fill="hold">
                                  <p:stCondLst>
                                    <p:cond delay="0"/>
                                  </p:stCondLst>
                                  <p:iterate type="el" backwards="0">
                                    <p:tmAbs val="0"/>
                                  </p:iterate>
                                  <p:childTnLst>
                                    <p:set>
                                      <p:cBhvr>
                                        <p:cTn id="41" fill="hold"/>
                                        <p:tgtEl>
                                          <p:spTgt spid="312"/>
                                        </p:tgtEl>
                                        <p:attrNameLst>
                                          <p:attrName>style.visibility</p:attrName>
                                        </p:attrNameLst>
                                      </p:cBhvr>
                                      <p:to>
                                        <p:strVal val="visible"/>
                                      </p:to>
                                    </p:set>
                                    <p:animEffect filter="box(out)" transition="in">
                                      <p:cBhvr>
                                        <p:cTn id="42" dur="1500"/>
                                        <p:tgtEl>
                                          <p:spTgt spid="312"/>
                                        </p:tgtEl>
                                      </p:cBhvr>
                                    </p:animEffect>
                                  </p:childTnLst>
                                </p:cTn>
                              </p:par>
                            </p:childTnLst>
                          </p:cTn>
                        </p:par>
                        <p:par>
                          <p:cTn id="43" fill="hold">
                            <p:stCondLst>
                              <p:cond delay="3000"/>
                            </p:stCondLst>
                            <p:childTnLst>
                              <p:par>
                                <p:cTn id="44" presetClass="entr" nodeType="afterEffect" presetSubtype="32" presetID="4" grpId="10" fill="hold">
                                  <p:stCondLst>
                                    <p:cond delay="0"/>
                                  </p:stCondLst>
                                  <p:iterate type="el" backwards="0">
                                    <p:tmAbs val="0"/>
                                  </p:iterate>
                                  <p:childTnLst>
                                    <p:set>
                                      <p:cBhvr>
                                        <p:cTn id="45" fill="hold"/>
                                        <p:tgtEl>
                                          <p:spTgt spid="314"/>
                                        </p:tgtEl>
                                        <p:attrNameLst>
                                          <p:attrName>style.visibility</p:attrName>
                                        </p:attrNameLst>
                                      </p:cBhvr>
                                      <p:to>
                                        <p:strVal val="visible"/>
                                      </p:to>
                                    </p:set>
                                    <p:animEffect filter="box(out)" transition="in">
                                      <p:cBhvr>
                                        <p:cTn id="46" dur="1500"/>
                                        <p:tgtEl>
                                          <p:spTgt spid="314"/>
                                        </p:tgtEl>
                                      </p:cBhvr>
                                    </p:animEffect>
                                  </p:childTnLst>
                                </p:cTn>
                              </p:par>
                            </p:childTnLst>
                          </p:cTn>
                        </p:par>
                      </p:childTnLst>
                    </p:cTn>
                  </p:par>
                  <p:par>
                    <p:cTn id="47" fill="hold">
                      <p:stCondLst>
                        <p:cond delay="indefinite"/>
                      </p:stCondLst>
                      <p:childTnLst>
                        <p:par>
                          <p:cTn id="48" fill="hold">
                            <p:stCondLst>
                              <p:cond delay="0"/>
                            </p:stCondLst>
                            <p:childTnLst>
                              <p:par>
                                <p:cTn id="49" presetClass="exit" nodeType="clickEffect" presetSubtype="8" presetID="22" grpId="11" fill="hold">
                                  <p:stCondLst>
                                    <p:cond delay="0"/>
                                  </p:stCondLst>
                                  <p:iterate type="el" backwards="0">
                                    <p:tmAbs val="0"/>
                                  </p:iterate>
                                  <p:childTnLst>
                                    <p:animEffect filter="wipe(left)" transition="out">
                                      <p:cBhvr>
                                        <p:cTn id="50" dur="1500" fill="hold"/>
                                        <p:tgtEl>
                                          <p:spTgt spid="312"/>
                                        </p:tgtEl>
                                      </p:cBhvr>
                                    </p:animEffect>
                                    <p:set>
                                      <p:cBhvr>
                                        <p:cTn id="51" fill="hold">
                                          <p:stCondLst>
                                            <p:cond delay="1499"/>
                                          </p:stCondLst>
                                        </p:cTn>
                                        <p:tgtEl>
                                          <p:spTgt spid="312"/>
                                        </p:tgtEl>
                                        <p:attrNameLst>
                                          <p:attrName>style.visibility</p:attrName>
                                        </p:attrNameLst>
                                      </p:cBhvr>
                                      <p:to>
                                        <p:strVal val="hidden"/>
                                      </p:to>
                                    </p:set>
                                  </p:childTnLst>
                                </p:cTn>
                              </p:par>
                            </p:childTnLst>
                          </p:cTn>
                        </p:par>
                        <p:par>
                          <p:cTn id="52" fill="hold">
                            <p:stCondLst>
                              <p:cond delay="1500"/>
                            </p:stCondLst>
                            <p:childTnLst>
                              <p:par>
                                <p:cTn id="53" presetClass="entr" nodeType="afterEffect" presetSubtype="32" presetID="4" grpId="12" fill="hold">
                                  <p:stCondLst>
                                    <p:cond delay="0"/>
                                  </p:stCondLst>
                                  <p:iterate type="el" backwards="0">
                                    <p:tmAbs val="0"/>
                                  </p:iterate>
                                  <p:childTnLst>
                                    <p:set>
                                      <p:cBhvr>
                                        <p:cTn id="54" fill="hold"/>
                                        <p:tgtEl>
                                          <p:spTgt spid="313"/>
                                        </p:tgtEl>
                                        <p:attrNameLst>
                                          <p:attrName>style.visibility</p:attrName>
                                        </p:attrNameLst>
                                      </p:cBhvr>
                                      <p:to>
                                        <p:strVal val="visible"/>
                                      </p:to>
                                    </p:set>
                                    <p:animEffect filter="box(out)" transition="in">
                                      <p:cBhvr>
                                        <p:cTn id="55" dur="1500"/>
                                        <p:tgtEl>
                                          <p:spTgt spid="313"/>
                                        </p:tgtEl>
                                      </p:cBhvr>
                                    </p:animEffect>
                                  </p:childTnLst>
                                </p:cTn>
                              </p:par>
                            </p:childTnLst>
                          </p:cTn>
                        </p:par>
                        <p:par>
                          <p:cTn id="56" fill="hold">
                            <p:stCondLst>
                              <p:cond delay="3000"/>
                            </p:stCondLst>
                            <p:childTnLst>
                              <p:par>
                                <p:cTn id="57" presetClass="entr" nodeType="afterEffect" presetSubtype="32" presetID="4" grpId="13" fill="hold">
                                  <p:stCondLst>
                                    <p:cond delay="0"/>
                                  </p:stCondLst>
                                  <p:iterate type="el" backwards="0">
                                    <p:tmAbs val="0"/>
                                  </p:iterate>
                                  <p:childTnLst>
                                    <p:set>
                                      <p:cBhvr>
                                        <p:cTn id="58" fill="hold"/>
                                        <p:tgtEl>
                                          <p:spTgt spid="317"/>
                                        </p:tgtEl>
                                        <p:attrNameLst>
                                          <p:attrName>style.visibility</p:attrName>
                                        </p:attrNameLst>
                                      </p:cBhvr>
                                      <p:to>
                                        <p:strVal val="visible"/>
                                      </p:to>
                                    </p:set>
                                    <p:animEffect filter="box(out)" transition="in">
                                      <p:cBhvr>
                                        <p:cTn id="59"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7" grpId="13"/>
      <p:bldP build="whole" bldLvl="1" animBg="1" rev="0" advAuto="0" spid="312" grpId="9"/>
      <p:bldP build="whole" bldLvl="1" animBg="1" rev="0" advAuto="0" spid="312" grpId="11"/>
      <p:bldP build="whole" bldLvl="1" animBg="1" rev="0" advAuto="0" spid="315" grpId="7"/>
      <p:bldP build="whole" bldLvl="1" animBg="1" rev="0" advAuto="0" spid="314" grpId="10"/>
      <p:bldP build="whole" bldLvl="1" animBg="1" rev="0" advAuto="0" spid="310" grpId="3"/>
      <p:bldP build="whole" bldLvl="1" animBg="1" rev="0" advAuto="0" spid="311" grpId="6"/>
      <p:bldP build="whole" bldLvl="1" animBg="1" rev="0" advAuto="0" spid="309" grpId="1"/>
      <p:bldP build="whole" bldLvl="1" animBg="1" rev="0" advAuto="0" spid="311" grpId="8"/>
      <p:bldP build="whole" bldLvl="1" animBg="1" rev="0" advAuto="0" spid="309" grpId="2"/>
      <p:bldP build="whole" bldLvl="1" animBg="1" rev="0" advAuto="0" spid="316" grpId="4"/>
      <p:bldP build="whole" bldLvl="1" animBg="1" rev="0" advAuto="0" spid="310" grpId="5"/>
      <p:bldP build="whole" bldLvl="1" animBg="1" rev="0" advAuto="0" spid="313" grpId="12"/>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9" name="development-512.png" descr="development-512.png"/>
          <p:cNvPicPr>
            <a:picLocks noChangeAspect="1"/>
          </p:cNvPicPr>
          <p:nvPr/>
        </p:nvPicPr>
        <p:blipFill>
          <a:blip r:embed="rId2">
            <a:extLst/>
          </a:blip>
          <a:stretch>
            <a:fillRect/>
          </a:stretch>
        </p:blipFill>
        <p:spPr>
          <a:xfrm>
            <a:off x="452491" y="3530600"/>
            <a:ext cx="2692400" cy="2692400"/>
          </a:xfrm>
          <a:prstGeom prst="rect">
            <a:avLst/>
          </a:prstGeom>
          <a:ln w="12700">
            <a:miter lim="400000"/>
          </a:ln>
        </p:spPr>
      </p:pic>
      <p:sp>
        <p:nvSpPr>
          <p:cNvPr id="320" name="Once you upload your code to Lambda the service handles all the capacity, scaling, patching and administration of the infrastructure to run your cod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Once you upload your code to Lambda the service handles all the capacity, scaling, patching and administration of the infrastructure to run your code</a:t>
            </a:r>
          </a:p>
        </p:txBody>
      </p:sp>
      <p:pic>
        <p:nvPicPr>
          <p:cNvPr id="321" name="thumbnail_placeholder_256_ai.png" descr="thumbnail_placeholder_256_ai.png"/>
          <p:cNvPicPr>
            <a:picLocks noChangeAspect="1"/>
          </p:cNvPicPr>
          <p:nvPr/>
        </p:nvPicPr>
        <p:blipFill>
          <a:blip r:embed="rId3">
            <a:extLst/>
          </a:blip>
          <a:stretch>
            <a:fillRect/>
          </a:stretch>
        </p:blipFill>
        <p:spPr>
          <a:xfrm>
            <a:off x="6857175" y="1980324"/>
            <a:ext cx="560449" cy="560449"/>
          </a:xfrm>
          <a:prstGeom prst="rect">
            <a:avLst/>
          </a:prstGeom>
          <a:ln w="12700">
            <a:miter lim="400000"/>
          </a:ln>
        </p:spPr>
      </p:pic>
      <p:pic>
        <p:nvPicPr>
          <p:cNvPr id="322" name="thumbnail_placeholder_256_ai.png" descr="thumbnail_placeholder_256_ai.png"/>
          <p:cNvPicPr>
            <a:picLocks noChangeAspect="1"/>
          </p:cNvPicPr>
          <p:nvPr/>
        </p:nvPicPr>
        <p:blipFill>
          <a:blip r:embed="rId3">
            <a:extLst/>
          </a:blip>
          <a:stretch>
            <a:fillRect/>
          </a:stretch>
        </p:blipFill>
        <p:spPr>
          <a:xfrm>
            <a:off x="6730175" y="1853324"/>
            <a:ext cx="560449" cy="560449"/>
          </a:xfrm>
          <a:prstGeom prst="rect">
            <a:avLst/>
          </a:prstGeom>
          <a:ln w="12700">
            <a:miter lim="400000"/>
          </a:ln>
        </p:spPr>
      </p:pic>
      <p:pic>
        <p:nvPicPr>
          <p:cNvPr id="323" name="thumbnail_placeholder_256_ai.png" descr="thumbnail_placeholder_256_ai.png"/>
          <p:cNvPicPr>
            <a:picLocks noChangeAspect="1"/>
          </p:cNvPicPr>
          <p:nvPr/>
        </p:nvPicPr>
        <p:blipFill>
          <a:blip r:embed="rId3">
            <a:extLst/>
          </a:blip>
          <a:stretch>
            <a:fillRect/>
          </a:stretch>
        </p:blipFill>
        <p:spPr>
          <a:xfrm>
            <a:off x="6603175" y="1726324"/>
            <a:ext cx="560449" cy="560449"/>
          </a:xfrm>
          <a:prstGeom prst="rect">
            <a:avLst/>
          </a:prstGeom>
          <a:ln w="12700">
            <a:miter lim="400000"/>
          </a:ln>
        </p:spPr>
      </p:pic>
      <p:sp>
        <p:nvSpPr>
          <p:cNvPr id="324"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5"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326" name="database.png" descr="database.png"/>
          <p:cNvPicPr>
            <a:picLocks noChangeAspect="1"/>
          </p:cNvPicPr>
          <p:nvPr/>
        </p:nvPicPr>
        <p:blipFill>
          <a:blip r:embed="rId4">
            <a:extLst/>
          </a:blip>
          <a:stretch>
            <a:fillRect/>
          </a:stretch>
        </p:blipFill>
        <p:spPr>
          <a:xfrm>
            <a:off x="8352731" y="3467100"/>
            <a:ext cx="2692400" cy="3251200"/>
          </a:xfrm>
          <a:prstGeom prst="rect">
            <a:avLst/>
          </a:prstGeom>
          <a:ln w="12700">
            <a:miter lim="400000"/>
          </a:ln>
        </p:spPr>
      </p:pic>
      <p:sp>
        <p:nvSpPr>
          <p:cNvPr id="327"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28"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29"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pic>
        <p:nvPicPr>
          <p:cNvPr id="330" name="20728984181536298169-512.png" descr="20728984181536298169-512.png"/>
          <p:cNvPicPr>
            <a:picLocks noChangeAspect="1"/>
          </p:cNvPicPr>
          <p:nvPr/>
        </p:nvPicPr>
        <p:blipFill>
          <a:blip r:embed="rId5">
            <a:extLst/>
          </a:blip>
          <a:stretch>
            <a:fillRect/>
          </a:stretch>
        </p:blipFill>
        <p:spPr>
          <a:xfrm>
            <a:off x="719191" y="2971800"/>
            <a:ext cx="3810001" cy="3810000"/>
          </a:xfrm>
          <a:prstGeom prst="rect">
            <a:avLst/>
          </a:prstGeom>
          <a:ln w="12700">
            <a:miter lim="400000"/>
          </a:ln>
        </p:spPr>
      </p:pic>
      <p:sp>
        <p:nvSpPr>
          <p:cNvPr id="331" name="And provides visibility into performance by publishing real-time metrics and logs to Amazon CloudWatch"/>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provides visibility into performance by publishing real-time metrics and logs to Amazon CloudWatch</a:t>
            </a:r>
          </a:p>
        </p:txBody>
      </p:sp>
      <p:pic>
        <p:nvPicPr>
          <p:cNvPr id="332" name="cloudwatch.png" descr="cloudwatch.png"/>
          <p:cNvPicPr>
            <a:picLocks noChangeAspect="1"/>
          </p:cNvPicPr>
          <p:nvPr/>
        </p:nvPicPr>
        <p:blipFill>
          <a:blip r:embed="rId6">
            <a:extLst/>
          </a:blip>
          <a:stretch>
            <a:fillRect/>
          </a:stretch>
        </p:blipFill>
        <p:spPr>
          <a:xfrm>
            <a:off x="5073650" y="3448050"/>
            <a:ext cx="2857500" cy="2857500"/>
          </a:xfrm>
          <a:prstGeom prst="rect">
            <a:avLst/>
          </a:prstGeom>
          <a:ln w="12700">
            <a:miter lim="400000"/>
          </a:ln>
        </p:spPr>
      </p:pic>
      <p:sp>
        <p:nvSpPr>
          <p:cNvPr id="333" name="All you need to do is write the cod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All you need to do is write the code</a:t>
            </a:r>
          </a:p>
        </p:txBody>
      </p:sp>
      <p:pic>
        <p:nvPicPr>
          <p:cNvPr id="334" name="dc5857c3d0b670c4c0f68da74d3c726e.png" descr="dc5857c3d0b670c4c0f68da74d3c726e.png"/>
          <p:cNvPicPr>
            <a:picLocks noChangeAspect="1"/>
          </p:cNvPicPr>
          <p:nvPr/>
        </p:nvPicPr>
        <p:blipFill>
          <a:blip r:embed="rId7">
            <a:extLst/>
          </a:blip>
          <a:stretch>
            <a:fillRect/>
          </a:stretch>
        </p:blipFill>
        <p:spPr>
          <a:xfrm>
            <a:off x="4597400" y="-279452"/>
            <a:ext cx="3810000" cy="381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320"/>
                                        </p:tgtEl>
                                        <p:attrNameLst>
                                          <p:attrName>style.visibility</p:attrName>
                                        </p:attrNameLst>
                                      </p:cBhvr>
                                      <p:to>
                                        <p:strVal val="visible"/>
                                      </p:to>
                                    </p:set>
                                    <p:anim calcmode="lin" valueType="num">
                                      <p:cBhvr>
                                        <p:cTn id="7" dur="1500" fill="hold"/>
                                        <p:tgtEl>
                                          <p:spTgt spid="320"/>
                                        </p:tgtEl>
                                        <p:attrNameLst>
                                          <p:attrName>ppt_x</p:attrName>
                                        </p:attrNameLst>
                                      </p:cBhvr>
                                      <p:tavLst>
                                        <p:tav tm="0">
                                          <p:val>
                                            <p:strVal val="0-#ppt_w/2"/>
                                          </p:val>
                                        </p:tav>
                                        <p:tav tm="100000">
                                          <p:val>
                                            <p:strVal val="#ppt_x"/>
                                          </p:val>
                                        </p:tav>
                                      </p:tavLst>
                                    </p:anim>
                                    <p:anim calcmode="lin" valueType="num">
                                      <p:cBhvr>
                                        <p:cTn id="8" dur="1500" fill="hold"/>
                                        <p:tgtEl>
                                          <p:spTgt spid="320"/>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Class="entr" nodeType="afterEffect" presetSubtype="8" presetID="2" grpId="2" fill="hold">
                                  <p:stCondLst>
                                    <p:cond delay="0"/>
                                  </p:stCondLst>
                                  <p:iterate type="el" backwards="0">
                                    <p:tmAbs val="0"/>
                                  </p:iterate>
                                  <p:childTnLst>
                                    <p:set>
                                      <p:cBhvr>
                                        <p:cTn id="11" fill="hold"/>
                                        <p:tgtEl>
                                          <p:spTgt spid="324"/>
                                        </p:tgtEl>
                                        <p:attrNameLst>
                                          <p:attrName>style.visibility</p:attrName>
                                        </p:attrNameLst>
                                      </p:cBhvr>
                                      <p:to>
                                        <p:strVal val="visible"/>
                                      </p:to>
                                    </p:set>
                                    <p:anim calcmode="lin" valueType="num">
                                      <p:cBhvr>
                                        <p:cTn id="12" dur="2500" fill="hold"/>
                                        <p:tgtEl>
                                          <p:spTgt spid="324"/>
                                        </p:tgtEl>
                                        <p:attrNameLst>
                                          <p:attrName>ppt_x</p:attrName>
                                        </p:attrNameLst>
                                      </p:cBhvr>
                                      <p:tavLst>
                                        <p:tav tm="0">
                                          <p:val>
                                            <p:strVal val="0-#ppt_w/2"/>
                                          </p:val>
                                        </p:tav>
                                        <p:tav tm="100000">
                                          <p:val>
                                            <p:strVal val="#ppt_x"/>
                                          </p:val>
                                        </p:tav>
                                      </p:tavLst>
                                    </p:anim>
                                    <p:anim calcmode="lin" valueType="num">
                                      <p:cBhvr>
                                        <p:cTn id="13" dur="2500" fill="hold"/>
                                        <p:tgtEl>
                                          <p:spTgt spid="324"/>
                                        </p:tgtEl>
                                        <p:attrNameLst>
                                          <p:attrName>ppt_y</p:attrName>
                                        </p:attrNameLst>
                                      </p:cBhvr>
                                      <p:tavLst>
                                        <p:tav tm="0">
                                          <p:val>
                                            <p:strVal val="#ppt_y"/>
                                          </p:val>
                                        </p:tav>
                                        <p:tav tm="100000">
                                          <p:val>
                                            <p:strVal val="#ppt_y"/>
                                          </p:val>
                                        </p:tav>
                                      </p:tavLst>
                                    </p:anim>
                                  </p:childTnLst>
                                </p:cTn>
                              </p:par>
                            </p:childTnLst>
                          </p:cTn>
                        </p:par>
                        <p:par>
                          <p:cTn id="14" fill="hold">
                            <p:stCondLst>
                              <p:cond delay="4000"/>
                            </p:stCondLst>
                            <p:childTnLst>
                              <p:par>
                                <p:cTn id="15" presetClass="entr" nodeType="afterEffect" presetSubtype="8" presetID="2" grpId="3" fill="hold">
                                  <p:stCondLst>
                                    <p:cond delay="0"/>
                                  </p:stCondLst>
                                  <p:iterate type="el" backwards="0">
                                    <p:tmAbs val="0"/>
                                  </p:iterate>
                                  <p:childTnLst>
                                    <p:set>
                                      <p:cBhvr>
                                        <p:cTn id="16" fill="hold"/>
                                        <p:tgtEl>
                                          <p:spTgt spid="325"/>
                                        </p:tgtEl>
                                        <p:attrNameLst>
                                          <p:attrName>style.visibility</p:attrName>
                                        </p:attrNameLst>
                                      </p:cBhvr>
                                      <p:to>
                                        <p:strVal val="visible"/>
                                      </p:to>
                                    </p:set>
                                    <p:anim calcmode="lin" valueType="num">
                                      <p:cBhvr>
                                        <p:cTn id="17" dur="2500" fill="hold"/>
                                        <p:tgtEl>
                                          <p:spTgt spid="325"/>
                                        </p:tgtEl>
                                        <p:attrNameLst>
                                          <p:attrName>ppt_x</p:attrName>
                                        </p:attrNameLst>
                                      </p:cBhvr>
                                      <p:tavLst>
                                        <p:tav tm="0">
                                          <p:val>
                                            <p:strVal val="0-#ppt_w/2"/>
                                          </p:val>
                                        </p:tav>
                                        <p:tav tm="100000">
                                          <p:val>
                                            <p:strVal val="#ppt_x"/>
                                          </p:val>
                                        </p:tav>
                                      </p:tavLst>
                                    </p:anim>
                                    <p:anim calcmode="lin" valueType="num">
                                      <p:cBhvr>
                                        <p:cTn id="18" dur="2500" fill="hold"/>
                                        <p:tgtEl>
                                          <p:spTgt spid="325"/>
                                        </p:tgtEl>
                                        <p:attrNameLst>
                                          <p:attrName>ppt_y</p:attrName>
                                        </p:attrNameLst>
                                      </p:cBhvr>
                                      <p:tavLst>
                                        <p:tav tm="0">
                                          <p:val>
                                            <p:strVal val="#ppt_y"/>
                                          </p:val>
                                        </p:tav>
                                        <p:tav tm="100000">
                                          <p:val>
                                            <p:strVal val="#ppt_y"/>
                                          </p:val>
                                        </p:tav>
                                      </p:tavLst>
                                    </p:anim>
                                  </p:childTnLst>
                                </p:cTn>
                              </p:par>
                            </p:childTnLst>
                          </p:cTn>
                        </p:par>
                        <p:par>
                          <p:cTn id="19" fill="hold">
                            <p:stCondLst>
                              <p:cond delay="6500"/>
                            </p:stCondLst>
                            <p:childTnLst>
                              <p:par>
                                <p:cTn id="20" presetClass="entr" nodeType="afterEffect" presetSubtype="8" presetID="7" grpId="4" fill="hold">
                                  <p:stCondLst>
                                    <p:cond delay="0"/>
                                  </p:stCondLst>
                                  <p:iterate type="el" backwards="0">
                                    <p:tmAbs val="0"/>
                                  </p:iterate>
                                  <p:childTnLst>
                                    <p:set>
                                      <p:cBhvr>
                                        <p:cTn id="21" fill="hold"/>
                                        <p:tgtEl>
                                          <p:spTgt spid="330"/>
                                        </p:tgtEl>
                                        <p:attrNameLst>
                                          <p:attrName>style.visibility</p:attrName>
                                        </p:attrNameLst>
                                      </p:cBhvr>
                                      <p:to>
                                        <p:strVal val="visible"/>
                                      </p:to>
                                    </p:set>
                                    <p:anim calcmode="lin" valueType="num">
                                      <p:cBhvr>
                                        <p:cTn id="22" dur="2500" fill="hold"/>
                                        <p:tgtEl>
                                          <p:spTgt spid="330"/>
                                        </p:tgtEl>
                                        <p:attrNameLst>
                                          <p:attrName>ppt_x</p:attrName>
                                        </p:attrNameLst>
                                      </p:cBhvr>
                                      <p:tavLst>
                                        <p:tav tm="0">
                                          <p:val>
                                            <p:strVal val="0-#ppt_w/2"/>
                                          </p:val>
                                        </p:tav>
                                        <p:tav tm="100000">
                                          <p:val>
                                            <p:strVal val="#ppt_x"/>
                                          </p:val>
                                        </p:tav>
                                      </p:tavLst>
                                    </p:anim>
                                    <p:anim calcmode="lin" valueType="num">
                                      <p:cBhvr>
                                        <p:cTn id="23" dur="2500" fill="hold"/>
                                        <p:tgtEl>
                                          <p:spTgt spid="330"/>
                                        </p:tgtEl>
                                        <p:attrNameLst>
                                          <p:attrName>ppt_y</p:attrName>
                                        </p:attrNameLst>
                                      </p:cBhvr>
                                      <p:tavLst>
                                        <p:tav tm="0">
                                          <p:val>
                                            <p:strVal val="#ppt_y"/>
                                          </p:val>
                                        </p:tav>
                                        <p:tav tm="100000">
                                          <p:val>
                                            <p:strVal val="#ppt_y"/>
                                          </p:val>
                                        </p:tav>
                                      </p:tavLst>
                                    </p:anim>
                                  </p:childTnLst>
                                </p:cTn>
                              </p:par>
                            </p:childTnLst>
                          </p:cTn>
                        </p:par>
                        <p:par>
                          <p:cTn id="24" fill="hold">
                            <p:stCondLst>
                              <p:cond delay="9000"/>
                            </p:stCondLst>
                            <p:childTnLst>
                              <p:par>
                                <p:cTn id="25" presetClass="entr" nodeType="afterEffect" presetSubtype="8" presetID="7" grpId="5" fill="hold">
                                  <p:stCondLst>
                                    <p:cond delay="0"/>
                                  </p:stCondLst>
                                  <p:iterate type="el" backwards="0">
                                    <p:tmAbs val="0"/>
                                  </p:iterate>
                                  <p:childTnLst>
                                    <p:set>
                                      <p:cBhvr>
                                        <p:cTn id="26" fill="hold"/>
                                        <p:tgtEl>
                                          <p:spTgt spid="326"/>
                                        </p:tgtEl>
                                        <p:attrNameLst>
                                          <p:attrName>style.visibility</p:attrName>
                                        </p:attrNameLst>
                                      </p:cBhvr>
                                      <p:to>
                                        <p:strVal val="visible"/>
                                      </p:to>
                                    </p:set>
                                    <p:anim calcmode="lin" valueType="num">
                                      <p:cBhvr>
                                        <p:cTn id="27" dur="2500" fill="hold"/>
                                        <p:tgtEl>
                                          <p:spTgt spid="326"/>
                                        </p:tgtEl>
                                        <p:attrNameLst>
                                          <p:attrName>ppt_x</p:attrName>
                                        </p:attrNameLst>
                                      </p:cBhvr>
                                      <p:tavLst>
                                        <p:tav tm="0">
                                          <p:val>
                                            <p:strVal val="0-#ppt_w/2"/>
                                          </p:val>
                                        </p:tav>
                                        <p:tav tm="100000">
                                          <p:val>
                                            <p:strVal val="#ppt_x"/>
                                          </p:val>
                                        </p:tav>
                                      </p:tavLst>
                                    </p:anim>
                                    <p:anim calcmode="lin" valueType="num">
                                      <p:cBhvr>
                                        <p:cTn id="28" dur="2500" fill="hold"/>
                                        <p:tgtEl>
                                          <p:spTgt spid="32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7" grpId="6" fill="hold">
                                  <p:stCondLst>
                                    <p:cond delay="0"/>
                                  </p:stCondLst>
                                  <p:iterate type="el" backwards="0">
                                    <p:tmAbs val="0"/>
                                  </p:iterate>
                                  <p:childTnLst>
                                    <p:set>
                                      <p:cBhvr>
                                        <p:cTn id="32" fill="hold"/>
                                        <p:tgtEl>
                                          <p:spTgt spid="323"/>
                                        </p:tgtEl>
                                        <p:attrNameLst>
                                          <p:attrName>style.visibility</p:attrName>
                                        </p:attrNameLst>
                                      </p:cBhvr>
                                      <p:to>
                                        <p:strVal val="visible"/>
                                      </p:to>
                                    </p:set>
                                    <p:anim calcmode="lin" valueType="num">
                                      <p:cBhvr>
                                        <p:cTn id="33" dur="2500" fill="hold"/>
                                        <p:tgtEl>
                                          <p:spTgt spid="323"/>
                                        </p:tgtEl>
                                        <p:attrNameLst>
                                          <p:attrName>ppt_x</p:attrName>
                                        </p:attrNameLst>
                                      </p:cBhvr>
                                      <p:tavLst>
                                        <p:tav tm="0">
                                          <p:val>
                                            <p:strVal val="0-#ppt_w/2"/>
                                          </p:val>
                                        </p:tav>
                                        <p:tav tm="100000">
                                          <p:val>
                                            <p:strVal val="#ppt_x"/>
                                          </p:val>
                                        </p:tav>
                                      </p:tavLst>
                                    </p:anim>
                                    <p:anim calcmode="lin" valueType="num">
                                      <p:cBhvr>
                                        <p:cTn id="34" dur="2500" fill="hold"/>
                                        <p:tgtEl>
                                          <p:spTgt spid="323"/>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Class="entr" nodeType="afterEffect" presetSubtype="8" presetID="7" grpId="7" fill="hold">
                                  <p:stCondLst>
                                    <p:cond delay="0"/>
                                  </p:stCondLst>
                                  <p:iterate type="el" backwards="0">
                                    <p:tmAbs val="0"/>
                                  </p:iterate>
                                  <p:childTnLst>
                                    <p:set>
                                      <p:cBhvr>
                                        <p:cTn id="37" fill="hold"/>
                                        <p:tgtEl>
                                          <p:spTgt spid="322"/>
                                        </p:tgtEl>
                                        <p:attrNameLst>
                                          <p:attrName>style.visibility</p:attrName>
                                        </p:attrNameLst>
                                      </p:cBhvr>
                                      <p:to>
                                        <p:strVal val="visible"/>
                                      </p:to>
                                    </p:set>
                                    <p:anim calcmode="lin" valueType="num">
                                      <p:cBhvr>
                                        <p:cTn id="38" dur="2500" fill="hold"/>
                                        <p:tgtEl>
                                          <p:spTgt spid="322"/>
                                        </p:tgtEl>
                                        <p:attrNameLst>
                                          <p:attrName>ppt_x</p:attrName>
                                        </p:attrNameLst>
                                      </p:cBhvr>
                                      <p:tavLst>
                                        <p:tav tm="0">
                                          <p:val>
                                            <p:strVal val="0-#ppt_w/2"/>
                                          </p:val>
                                        </p:tav>
                                        <p:tav tm="100000">
                                          <p:val>
                                            <p:strVal val="#ppt_x"/>
                                          </p:val>
                                        </p:tav>
                                      </p:tavLst>
                                    </p:anim>
                                    <p:anim calcmode="lin" valueType="num">
                                      <p:cBhvr>
                                        <p:cTn id="39" dur="2500" fill="hold"/>
                                        <p:tgtEl>
                                          <p:spTgt spid="322"/>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Class="entr" nodeType="afterEffect" presetSubtype="8" presetID="7" grpId="8" fill="hold">
                                  <p:stCondLst>
                                    <p:cond delay="0"/>
                                  </p:stCondLst>
                                  <p:iterate type="el" backwards="0">
                                    <p:tmAbs val="0"/>
                                  </p:iterate>
                                  <p:childTnLst>
                                    <p:set>
                                      <p:cBhvr>
                                        <p:cTn id="42" fill="hold"/>
                                        <p:tgtEl>
                                          <p:spTgt spid="321"/>
                                        </p:tgtEl>
                                        <p:attrNameLst>
                                          <p:attrName>style.visibility</p:attrName>
                                        </p:attrNameLst>
                                      </p:cBhvr>
                                      <p:to>
                                        <p:strVal val="visible"/>
                                      </p:to>
                                    </p:set>
                                    <p:anim calcmode="lin" valueType="num">
                                      <p:cBhvr>
                                        <p:cTn id="43" dur="2500" fill="hold"/>
                                        <p:tgtEl>
                                          <p:spTgt spid="321"/>
                                        </p:tgtEl>
                                        <p:attrNameLst>
                                          <p:attrName>ppt_x</p:attrName>
                                        </p:attrNameLst>
                                      </p:cBhvr>
                                      <p:tavLst>
                                        <p:tav tm="0">
                                          <p:val>
                                            <p:strVal val="0-#ppt_w/2"/>
                                          </p:val>
                                        </p:tav>
                                        <p:tav tm="100000">
                                          <p:val>
                                            <p:strVal val="#ppt_x"/>
                                          </p:val>
                                        </p:tav>
                                      </p:tavLst>
                                    </p:anim>
                                    <p:anim calcmode="lin" valueType="num">
                                      <p:cBhvr>
                                        <p:cTn id="44" dur="2500" fill="hold"/>
                                        <p:tgtEl>
                                          <p:spTgt spid="321"/>
                                        </p:tgtEl>
                                        <p:attrNameLst>
                                          <p:attrName>ppt_y</p:attrName>
                                        </p:attrNameLst>
                                      </p:cBhvr>
                                      <p:tavLst>
                                        <p:tav tm="0">
                                          <p:val>
                                            <p:strVal val="#ppt_y"/>
                                          </p:val>
                                        </p:tav>
                                        <p:tav tm="100000">
                                          <p:val>
                                            <p:strVal val="#ppt_y"/>
                                          </p:val>
                                        </p:tav>
                                      </p:tavLst>
                                    </p:anim>
                                  </p:childTnLst>
                                </p:cTn>
                              </p:par>
                            </p:childTnLst>
                          </p:cTn>
                        </p:par>
                        <p:par>
                          <p:cTn id="45" fill="hold">
                            <p:stCondLst>
                              <p:cond delay="0"/>
                            </p:stCondLst>
                            <p:childTnLst>
                              <p:par>
                                <p:cTn id="46" presetClass="path" nodeType="afterEffect" presetSubtype="0" presetID="-1" grpId="9" accel="50000" decel="50000" fill="hold">
                                  <p:stCondLst>
                                    <p:cond delay="0"/>
                                  </p:stCondLst>
                                  <p:childTnLst>
                                    <p:animMotion path="M 0.000000 0.000000 L 0.246197 -0.097134" origin="layout" pathEditMode="relative">
                                      <p:cBhvr>
                                        <p:cTn id="47" dur="1000" fill="hold"/>
                                        <p:tgtEl>
                                          <p:spTgt spid="323"/>
                                        </p:tgtEl>
                                        <p:attrNameLst>
                                          <p:attrName>ppt_x</p:attrName>
                                          <p:attrName>ppt_y</p:attrName>
                                        </p:attrNameLst>
                                      </p:cBhvr>
                                    </p:animMotion>
                                  </p:childTnLst>
                                </p:cTn>
                              </p:par>
                            </p:childTnLst>
                          </p:cTn>
                        </p:par>
                        <p:par>
                          <p:cTn id="48" fill="hold">
                            <p:stCondLst>
                              <p:cond delay="0"/>
                            </p:stCondLst>
                            <p:childTnLst>
                              <p:par>
                                <p:cTn id="49" presetClass="path" nodeType="withEffect" presetSubtype="0" presetID="-1" grpId="10" accel="50000" decel="50000" fill="hold">
                                  <p:stCondLst>
                                    <p:cond delay="0"/>
                                  </p:stCondLst>
                                  <p:childTnLst>
                                    <p:animMotion path="M 0.000000 0.000000 L 0.246197 -0.097134" origin="layout" pathEditMode="relative">
                                      <p:cBhvr>
                                        <p:cTn id="50" dur="1000" fill="hold"/>
                                        <p:tgtEl>
                                          <p:spTgt spid="322"/>
                                        </p:tgtEl>
                                        <p:attrNameLst>
                                          <p:attrName>ppt_x</p:attrName>
                                          <p:attrName>ppt_y</p:attrName>
                                        </p:attrNameLst>
                                      </p:cBhvr>
                                    </p:animMotion>
                                  </p:childTnLst>
                                </p:cTn>
                              </p:par>
                            </p:childTnLst>
                          </p:cTn>
                        </p:par>
                        <p:par>
                          <p:cTn id="51" fill="hold">
                            <p:stCondLst>
                              <p:cond delay="0"/>
                            </p:stCondLst>
                            <p:childTnLst>
                              <p:par>
                                <p:cTn id="52" presetClass="path" nodeType="withEffect" presetSubtype="0" presetID="-1" grpId="11" accel="50000" decel="50000" fill="hold">
                                  <p:stCondLst>
                                    <p:cond delay="0"/>
                                  </p:stCondLst>
                                  <p:childTnLst>
                                    <p:animMotion path="M 0.000000 0.000000 L 0.246197 -0.097134" origin="layout" pathEditMode="relative">
                                      <p:cBhvr>
                                        <p:cTn id="53" dur="1000" fill="hold"/>
                                        <p:tgtEl>
                                          <p:spTgt spid="321"/>
                                        </p:tgtEl>
                                        <p:attrNameLst>
                                          <p:attrName>ppt_x</p:attrName>
                                          <p:attrName>ppt_y</p:attrName>
                                        </p:attrNameLst>
                                      </p:cBhvr>
                                    </p:animMotion>
                                  </p:childTnLst>
                                </p:cTn>
                              </p:par>
                            </p:childTnLst>
                          </p:cTn>
                        </p:par>
                        <p:par>
                          <p:cTn id="54" fill="hold">
                            <p:stCondLst>
                              <p:cond delay="0"/>
                            </p:stCondLst>
                            <p:childTnLst>
                              <p:par>
                                <p:cTn id="55" presetClass="path" nodeType="afterEffect" presetSubtype="0" presetID="-1" grpId="12" accel="50000" decel="50000" fill="hold">
                                  <p:stCondLst>
                                    <p:cond delay="0"/>
                                  </p:stCondLst>
                                  <p:childTnLst>
                                    <p:animMotion path="M 0.246197 -0.097134 L 0.245727 0.001829" origin="layout" pathEditMode="relative">
                                      <p:cBhvr>
                                        <p:cTn id="56" dur="1000" fill="hold"/>
                                        <p:tgtEl>
                                          <p:spTgt spid="323"/>
                                        </p:tgtEl>
                                        <p:attrNameLst>
                                          <p:attrName>ppt_x</p:attrName>
                                          <p:attrName>ppt_y</p:attrName>
                                        </p:attrNameLst>
                                      </p:cBhvr>
                                    </p:animMotion>
                                  </p:childTnLst>
                                </p:cTn>
                              </p:par>
                            </p:childTnLst>
                          </p:cTn>
                        </p:par>
                        <p:par>
                          <p:cTn id="57" fill="hold">
                            <p:stCondLst>
                              <p:cond delay="0"/>
                            </p:stCondLst>
                            <p:childTnLst>
                              <p:par>
                                <p:cTn id="58" presetClass="path" nodeType="withEffect" presetSubtype="0" presetID="-1" grpId="13" accel="50000" decel="50000" fill="hold">
                                  <p:stCondLst>
                                    <p:cond delay="0"/>
                                  </p:stCondLst>
                                  <p:childTnLst>
                                    <p:animMotion path="M 0.246197 -0.097134 L 0.245727 0.001829" origin="layout" pathEditMode="relative">
                                      <p:cBhvr>
                                        <p:cTn id="59" dur="1000" fill="hold"/>
                                        <p:tgtEl>
                                          <p:spTgt spid="322"/>
                                        </p:tgtEl>
                                        <p:attrNameLst>
                                          <p:attrName>ppt_x</p:attrName>
                                          <p:attrName>ppt_y</p:attrName>
                                        </p:attrNameLst>
                                      </p:cBhvr>
                                    </p:animMotion>
                                  </p:childTnLst>
                                </p:cTn>
                              </p:par>
                            </p:childTnLst>
                          </p:cTn>
                        </p:par>
                        <p:par>
                          <p:cTn id="60" fill="hold">
                            <p:stCondLst>
                              <p:cond delay="0"/>
                            </p:stCondLst>
                            <p:childTnLst>
                              <p:par>
                                <p:cTn id="61" presetClass="path" nodeType="withEffect" presetSubtype="0" presetID="-1" grpId="14" accel="50000" decel="50000" fill="hold">
                                  <p:stCondLst>
                                    <p:cond delay="0"/>
                                  </p:stCondLst>
                                  <p:childTnLst>
                                    <p:animMotion path="M 0.246197 -0.097134 L 0.245727 0.001829" origin="layout" pathEditMode="relative">
                                      <p:cBhvr>
                                        <p:cTn id="62" dur="1000" fill="hold"/>
                                        <p:tgtEl>
                                          <p:spTgt spid="321"/>
                                        </p:tgtEl>
                                        <p:attrNameLst>
                                          <p:attrName>ppt_x</p:attrName>
                                          <p:attrName>ppt_y</p:attrName>
                                        </p:attrNameLst>
                                      </p:cBhvr>
                                    </p:animMotion>
                                  </p:childTnLst>
                                </p:cTn>
                              </p:par>
                            </p:childTnLst>
                          </p:cTn>
                        </p:par>
                        <p:par>
                          <p:cTn id="63" fill="hold">
                            <p:stCondLst>
                              <p:cond delay="1000"/>
                            </p:stCondLst>
                            <p:childTnLst>
                              <p:par>
                                <p:cTn id="64" presetClass="entr" nodeType="afterEffect" presetSubtype="0" presetID="1" grpId="15" fill="hold">
                                  <p:stCondLst>
                                    <p:cond delay="0"/>
                                  </p:stCondLst>
                                  <p:iterate type="lt" backwards="0">
                                    <p:tmAbs val="100"/>
                                  </p:iterate>
                                  <p:childTnLst>
                                    <p:set>
                                      <p:cBhvr>
                                        <p:cTn id="65" fill="hold"/>
                                        <p:tgtEl>
                                          <p:spTgt spid="327"/>
                                        </p:tgtEl>
                                        <p:attrNameLst>
                                          <p:attrName>style.visibility</p:attrName>
                                        </p:attrNameLst>
                                      </p:cBhvr>
                                      <p:to>
                                        <p:strVal val="visible"/>
                                      </p:to>
                                    </p:set>
                                  </p:childTnLst>
                                </p:cTn>
                              </p:par>
                            </p:childTnLst>
                          </p:cTn>
                        </p:par>
                        <p:par>
                          <p:cTn id="66" fill="hold">
                            <p:stCondLst>
                              <p:cond delay="1000"/>
                            </p:stCondLst>
                            <p:childTnLst>
                              <p:par>
                                <p:cTn id="67" presetClass="entr" nodeType="afterEffect" presetSubtype="0" presetID="1" grpId="16" fill="hold">
                                  <p:stCondLst>
                                    <p:cond delay="0"/>
                                  </p:stCondLst>
                                  <p:iterate type="lt" backwards="0">
                                    <p:tmAbs val="100"/>
                                  </p:iterate>
                                  <p:childTnLst>
                                    <p:set>
                                      <p:cBhvr>
                                        <p:cTn id="68" fill="hold"/>
                                        <p:tgtEl>
                                          <p:spTgt spid="328"/>
                                        </p:tgtEl>
                                        <p:attrNameLst>
                                          <p:attrName>style.visibility</p:attrName>
                                        </p:attrNameLst>
                                      </p:cBhvr>
                                      <p:to>
                                        <p:strVal val="visible"/>
                                      </p:to>
                                    </p:set>
                                  </p:childTnLst>
                                </p:cTn>
                              </p:par>
                            </p:childTnLst>
                          </p:cTn>
                        </p:par>
                        <p:par>
                          <p:cTn id="69" fill="hold">
                            <p:stCondLst>
                              <p:cond delay="1000"/>
                            </p:stCondLst>
                            <p:childTnLst>
                              <p:par>
                                <p:cTn id="70" presetClass="entr" nodeType="afterEffect" presetSubtype="0" presetID="1" grpId="17" fill="hold">
                                  <p:stCondLst>
                                    <p:cond delay="0"/>
                                  </p:stCondLst>
                                  <p:iterate type="lt" backwards="0">
                                    <p:tmAbs val="100"/>
                                  </p:iterate>
                                  <p:childTnLst>
                                    <p:set>
                                      <p:cBhvr>
                                        <p:cTn id="71" fill="hold"/>
                                        <p:tgtEl>
                                          <p:spTgt spid="329"/>
                                        </p:tgtEl>
                                        <p:attrNameLst>
                                          <p:attrName>style.visibility</p:attrName>
                                        </p:attrNameLst>
                                      </p:cBhvr>
                                      <p:to>
                                        <p:strVal val="visible"/>
                                      </p:to>
                                    </p:set>
                                  </p:childTnLst>
                                </p:cTn>
                              </p:par>
                            </p:childTnLst>
                          </p:cTn>
                        </p:par>
                        <p:par>
                          <p:cTn id="72" fill="hold">
                            <p:stCondLst>
                              <p:cond delay="0"/>
                            </p:stCondLst>
                            <p:childTnLst>
                              <p:par>
                                <p:cTn id="73" presetClass="path" nodeType="afterEffect" presetSubtype="0" presetID="-1" grpId="18" accel="50000" decel="50000" fill="hold">
                                  <p:stCondLst>
                                    <p:cond delay="0"/>
                                  </p:stCondLst>
                                  <p:childTnLst>
                                    <p:animMotion path="M 0.000000 0.000000 L -0.214320 0.205228" origin="layout" pathEditMode="relative">
                                      <p:cBhvr>
                                        <p:cTn id="74" dur="1000" fill="hold"/>
                                        <p:tgtEl>
                                          <p:spTgt spid="327"/>
                                        </p:tgtEl>
                                        <p:attrNameLst>
                                          <p:attrName>ppt_x</p:attrName>
                                          <p:attrName>ppt_y</p:attrName>
                                        </p:attrNameLst>
                                      </p:cBhvr>
                                    </p:animMotion>
                                  </p:childTnLst>
                                </p:cTn>
                              </p:par>
                            </p:childTnLst>
                          </p:cTn>
                        </p:par>
                        <p:par>
                          <p:cTn id="75" fill="hold">
                            <p:stCondLst>
                              <p:cond delay="0"/>
                            </p:stCondLst>
                            <p:childTnLst>
                              <p:par>
                                <p:cTn id="76" presetClass="path" nodeType="withEffect" presetSubtype="0" presetID="-1" grpId="19" accel="50000" decel="50000" fill="hold">
                                  <p:stCondLst>
                                    <p:cond delay="0"/>
                                  </p:stCondLst>
                                  <p:childTnLst>
                                    <p:animMotion path="M 0.000000 0.000000 L -0.214320 0.205228" origin="layout" pathEditMode="relative">
                                      <p:cBhvr>
                                        <p:cTn id="77" dur="1000" fill="hold"/>
                                        <p:tgtEl>
                                          <p:spTgt spid="328"/>
                                        </p:tgtEl>
                                        <p:attrNameLst>
                                          <p:attrName>ppt_x</p:attrName>
                                          <p:attrName>ppt_y</p:attrName>
                                        </p:attrNameLst>
                                      </p:cBhvr>
                                    </p:animMotion>
                                  </p:childTnLst>
                                </p:cTn>
                              </p:par>
                            </p:childTnLst>
                          </p:cTn>
                        </p:par>
                        <p:par>
                          <p:cTn id="78" fill="hold">
                            <p:stCondLst>
                              <p:cond delay="0"/>
                            </p:stCondLst>
                            <p:childTnLst>
                              <p:par>
                                <p:cTn id="79" presetClass="path" nodeType="withEffect" presetSubtype="0" presetID="-1" grpId="20" accel="50000" decel="50000" fill="hold">
                                  <p:stCondLst>
                                    <p:cond delay="0"/>
                                  </p:stCondLst>
                                  <p:childTnLst>
                                    <p:animMotion path="M 0.000000 0.000000 L -0.214320 0.205228" origin="layout" pathEditMode="relative">
                                      <p:cBhvr>
                                        <p:cTn id="80" dur="1000" fill="hold"/>
                                        <p:tgtEl>
                                          <p:spTgt spid="329"/>
                                        </p:tgtEl>
                                        <p:attrNameLst>
                                          <p:attrName>ppt_x</p:attrName>
                                          <p:attrName>ppt_y</p:attrName>
                                        </p:attrNameLst>
                                      </p:cBhvr>
                                    </p:animMotion>
                                  </p:childTnLst>
                                </p:cTn>
                              </p:par>
                            </p:childTnLst>
                          </p:cTn>
                        </p:par>
                        <p:par>
                          <p:cTn id="81" fill="hold">
                            <p:stCondLst>
                              <p:cond delay="1000"/>
                            </p:stCondLst>
                            <p:childTnLst>
                              <p:par>
                                <p:cTn id="82" presetClass="exit" nodeType="afterEffect" presetID="9" grpId="21" fill="hold">
                                  <p:stCondLst>
                                    <p:cond delay="0"/>
                                  </p:stCondLst>
                                  <p:iterate type="el" backwards="0">
                                    <p:tmAbs val="0"/>
                                  </p:iterate>
                                  <p:childTnLst>
                                    <p:animEffect filter="dissolve" transition="out">
                                      <p:cBhvr>
                                        <p:cTn id="83" dur="500" fill="hold"/>
                                        <p:tgtEl>
                                          <p:spTgt spid="327"/>
                                        </p:tgtEl>
                                      </p:cBhvr>
                                    </p:animEffect>
                                    <p:set>
                                      <p:cBhvr>
                                        <p:cTn id="84" fill="hold">
                                          <p:stCondLst>
                                            <p:cond delay="499"/>
                                          </p:stCondLst>
                                        </p:cTn>
                                        <p:tgtEl>
                                          <p:spTgt spid="327"/>
                                        </p:tgtEl>
                                        <p:attrNameLst>
                                          <p:attrName>style.visibility</p:attrName>
                                        </p:attrNameLst>
                                      </p:cBhvr>
                                      <p:to>
                                        <p:strVal val="hidden"/>
                                      </p:to>
                                    </p:set>
                                  </p:childTnLst>
                                </p:cTn>
                              </p:par>
                            </p:childTnLst>
                          </p:cTn>
                        </p:par>
                        <p:par>
                          <p:cTn id="85" fill="hold">
                            <p:stCondLst>
                              <p:cond delay="1500"/>
                            </p:stCondLst>
                            <p:childTnLst>
                              <p:par>
                                <p:cTn id="86" presetClass="exit" nodeType="afterEffect" presetID="9" grpId="22" fill="hold">
                                  <p:stCondLst>
                                    <p:cond delay="0"/>
                                  </p:stCondLst>
                                  <p:iterate type="el" backwards="0">
                                    <p:tmAbs val="0"/>
                                  </p:iterate>
                                  <p:childTnLst>
                                    <p:animEffect filter="dissolve" transition="out">
                                      <p:cBhvr>
                                        <p:cTn id="87" dur="500" fill="hold"/>
                                        <p:tgtEl>
                                          <p:spTgt spid="328"/>
                                        </p:tgtEl>
                                      </p:cBhvr>
                                    </p:animEffect>
                                    <p:set>
                                      <p:cBhvr>
                                        <p:cTn id="88" fill="hold">
                                          <p:stCondLst>
                                            <p:cond delay="499"/>
                                          </p:stCondLst>
                                        </p:cTn>
                                        <p:tgtEl>
                                          <p:spTgt spid="328"/>
                                        </p:tgtEl>
                                        <p:attrNameLst>
                                          <p:attrName>style.visibility</p:attrName>
                                        </p:attrNameLst>
                                      </p:cBhvr>
                                      <p:to>
                                        <p:strVal val="hidden"/>
                                      </p:to>
                                    </p:set>
                                  </p:childTnLst>
                                </p:cTn>
                              </p:par>
                            </p:childTnLst>
                          </p:cTn>
                        </p:par>
                        <p:par>
                          <p:cTn id="89" fill="hold">
                            <p:stCondLst>
                              <p:cond delay="2000"/>
                            </p:stCondLst>
                            <p:childTnLst>
                              <p:par>
                                <p:cTn id="90" presetClass="exit" nodeType="afterEffect" presetID="9" grpId="23" fill="hold">
                                  <p:stCondLst>
                                    <p:cond delay="0"/>
                                  </p:stCondLst>
                                  <p:iterate type="el" backwards="0">
                                    <p:tmAbs val="0"/>
                                  </p:iterate>
                                  <p:childTnLst>
                                    <p:animEffect filter="dissolve" transition="out">
                                      <p:cBhvr>
                                        <p:cTn id="91" dur="500" fill="hold"/>
                                        <p:tgtEl>
                                          <p:spTgt spid="329"/>
                                        </p:tgtEl>
                                      </p:cBhvr>
                                    </p:animEffect>
                                    <p:set>
                                      <p:cBhvr>
                                        <p:cTn id="92" fill="hold">
                                          <p:stCondLst>
                                            <p:cond delay="499"/>
                                          </p:stCondLst>
                                        </p:cTn>
                                        <p:tgtEl>
                                          <p:spTgt spid="329"/>
                                        </p:tgtEl>
                                        <p:attrNameLst>
                                          <p:attrName>style.visibility</p:attrName>
                                        </p:attrNameLst>
                                      </p:cBhvr>
                                      <p:to>
                                        <p:strVal val="hidden"/>
                                      </p:to>
                                    </p:set>
                                  </p:childTnLst>
                                </p:cTn>
                              </p:par>
                            </p:childTnLst>
                          </p:cTn>
                        </p:par>
                        <p:par>
                          <p:cTn id="93" fill="hold">
                            <p:stCondLst>
                              <p:cond delay="2500"/>
                            </p:stCondLst>
                            <p:childTnLst>
                              <p:par>
                                <p:cTn id="94" presetClass="entr" nodeType="afterEffect" presetSubtype="16" presetID="23" grpId="24" fill="hold">
                                  <p:stCondLst>
                                    <p:cond delay="0"/>
                                  </p:stCondLst>
                                  <p:iterate type="el" backwards="0">
                                    <p:tmAbs val="0"/>
                                  </p:iterate>
                                  <p:childTnLst>
                                    <p:set>
                                      <p:cBhvr>
                                        <p:cTn id="95" fill="hold"/>
                                        <p:tgtEl>
                                          <p:spTgt spid="319"/>
                                        </p:tgtEl>
                                        <p:attrNameLst>
                                          <p:attrName>style.visibility</p:attrName>
                                        </p:attrNameLst>
                                      </p:cBhvr>
                                      <p:to>
                                        <p:strVal val="visible"/>
                                      </p:to>
                                    </p:set>
                                    <p:anim calcmode="lin" valueType="num">
                                      <p:cBhvr>
                                        <p:cTn id="96" dur="2500" fill="hold"/>
                                        <p:tgtEl>
                                          <p:spTgt spid="319"/>
                                        </p:tgtEl>
                                        <p:attrNameLst>
                                          <p:attrName>ppt_w</p:attrName>
                                        </p:attrNameLst>
                                      </p:cBhvr>
                                      <p:tavLst>
                                        <p:tav tm="0">
                                          <p:val>
                                            <p:fltVal val="0"/>
                                          </p:val>
                                        </p:tav>
                                        <p:tav tm="100000">
                                          <p:val>
                                            <p:strVal val="#ppt_w"/>
                                          </p:val>
                                        </p:tav>
                                      </p:tavLst>
                                    </p:anim>
                                    <p:anim calcmode="lin" valueType="num">
                                      <p:cBhvr>
                                        <p:cTn id="97" dur="2500" fill="hold"/>
                                        <p:tgtEl>
                                          <p:spTgt spid="319"/>
                                        </p:tgtEl>
                                        <p:attrNameLst>
                                          <p:attrName>ppt_h</p:attrName>
                                        </p:attrNameLst>
                                      </p:cBhvr>
                                      <p:tavLst>
                                        <p:tav tm="0">
                                          <p:val>
                                            <p:fltVal val="0"/>
                                          </p:val>
                                        </p:tav>
                                        <p:tav tm="100000">
                                          <p:val>
                                            <p:strVal val="#ppt_h"/>
                                          </p:val>
                                        </p:tav>
                                      </p:tavLst>
                                    </p:anim>
                                  </p:childTnLst>
                                </p:cTn>
                              </p:par>
                            </p:childTnLst>
                          </p:cTn>
                        </p:par>
                        <p:par>
                          <p:cTn id="98" fill="hold">
                            <p:stCondLst>
                              <p:cond delay="0"/>
                            </p:stCondLst>
                            <p:childTnLst>
                              <p:par>
                                <p:cTn id="99" presetClass="path" nodeType="afterEffect" presetSubtype="0" presetID="-1" grpId="25" accel="50000" decel="50000" fill="hold">
                                  <p:stCondLst>
                                    <p:cond delay="0"/>
                                  </p:stCondLst>
                                  <p:childTnLst>
                                    <p:animMotion path="M 0.000000 0.000000 L 0.613281 0.000000" origin="layout" pathEditMode="relative">
                                      <p:cBhvr>
                                        <p:cTn id="100" dur="3000" fill="hold"/>
                                        <p:tgtEl>
                                          <p:spTgt spid="319"/>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Class="exit" nodeType="clickEffect" presetID="9" grpId="26" fill="hold">
                                  <p:stCondLst>
                                    <p:cond delay="0"/>
                                  </p:stCondLst>
                                  <p:iterate type="el" backwards="0">
                                    <p:tmAbs val="0"/>
                                  </p:iterate>
                                  <p:childTnLst>
                                    <p:animEffect filter="dissolve" transition="out">
                                      <p:cBhvr>
                                        <p:cTn id="104" dur="1000" fill="hold"/>
                                        <p:tgtEl>
                                          <p:spTgt spid="320"/>
                                        </p:tgtEl>
                                      </p:cBhvr>
                                    </p:animEffect>
                                    <p:set>
                                      <p:cBhvr>
                                        <p:cTn id="105" fill="hold">
                                          <p:stCondLst>
                                            <p:cond delay="999"/>
                                          </p:stCondLst>
                                        </p:cTn>
                                        <p:tgtEl>
                                          <p:spTgt spid="320"/>
                                        </p:tgtEl>
                                        <p:attrNameLst>
                                          <p:attrName>style.visibility</p:attrName>
                                        </p:attrNameLst>
                                      </p:cBhvr>
                                      <p:to>
                                        <p:strVal val="hidden"/>
                                      </p:to>
                                    </p:set>
                                  </p:childTnLst>
                                </p:cTn>
                              </p:par>
                            </p:childTnLst>
                          </p:cTn>
                        </p:par>
                        <p:par>
                          <p:cTn id="106" fill="hold">
                            <p:stCondLst>
                              <p:cond delay="1000"/>
                            </p:stCondLst>
                            <p:childTnLst>
                              <p:par>
                                <p:cTn id="107" presetClass="entr" nodeType="afterEffect" presetSubtype="8" presetID="2" grpId="27" fill="hold">
                                  <p:stCondLst>
                                    <p:cond delay="0"/>
                                  </p:stCondLst>
                                  <p:iterate type="el" backwards="0">
                                    <p:tmAbs val="0"/>
                                  </p:iterate>
                                  <p:childTnLst>
                                    <p:set>
                                      <p:cBhvr>
                                        <p:cTn id="108" fill="hold"/>
                                        <p:tgtEl>
                                          <p:spTgt spid="331"/>
                                        </p:tgtEl>
                                        <p:attrNameLst>
                                          <p:attrName>style.visibility</p:attrName>
                                        </p:attrNameLst>
                                      </p:cBhvr>
                                      <p:to>
                                        <p:strVal val="visible"/>
                                      </p:to>
                                    </p:set>
                                    <p:anim calcmode="lin" valueType="num">
                                      <p:cBhvr>
                                        <p:cTn id="109" dur="1500" fill="hold"/>
                                        <p:tgtEl>
                                          <p:spTgt spid="331"/>
                                        </p:tgtEl>
                                        <p:attrNameLst>
                                          <p:attrName>ppt_x</p:attrName>
                                        </p:attrNameLst>
                                      </p:cBhvr>
                                      <p:tavLst>
                                        <p:tav tm="0">
                                          <p:val>
                                            <p:strVal val="0-#ppt_w/2"/>
                                          </p:val>
                                        </p:tav>
                                        <p:tav tm="100000">
                                          <p:val>
                                            <p:strVal val="#ppt_x"/>
                                          </p:val>
                                        </p:tav>
                                      </p:tavLst>
                                    </p:anim>
                                    <p:anim calcmode="lin" valueType="num">
                                      <p:cBhvr>
                                        <p:cTn id="110" dur="1500" fill="hold"/>
                                        <p:tgtEl>
                                          <p:spTgt spid="331"/>
                                        </p:tgtEl>
                                        <p:attrNameLst>
                                          <p:attrName>ppt_y</p:attrName>
                                        </p:attrNameLst>
                                      </p:cBhvr>
                                      <p:tavLst>
                                        <p:tav tm="0">
                                          <p:val>
                                            <p:strVal val="#ppt_y"/>
                                          </p:val>
                                        </p:tav>
                                        <p:tav tm="100000">
                                          <p:val>
                                            <p:strVal val="#ppt_y"/>
                                          </p:val>
                                        </p:tav>
                                      </p:tavLst>
                                    </p:anim>
                                  </p:childTnLst>
                                </p:cTn>
                              </p:par>
                            </p:childTnLst>
                          </p:cTn>
                        </p:par>
                        <p:par>
                          <p:cTn id="111" fill="hold">
                            <p:stCondLst>
                              <p:cond delay="2500"/>
                            </p:stCondLst>
                            <p:childTnLst>
                              <p:par>
                                <p:cTn id="112" presetClass="entr" nodeType="afterEffect" presetSubtype="8" presetID="7" grpId="28" fill="hold">
                                  <p:stCondLst>
                                    <p:cond delay="0"/>
                                  </p:stCondLst>
                                  <p:iterate type="el" backwards="0">
                                    <p:tmAbs val="0"/>
                                  </p:iterate>
                                  <p:childTnLst>
                                    <p:set>
                                      <p:cBhvr>
                                        <p:cTn id="113" fill="hold"/>
                                        <p:tgtEl>
                                          <p:spTgt spid="332"/>
                                        </p:tgtEl>
                                        <p:attrNameLst>
                                          <p:attrName>style.visibility</p:attrName>
                                        </p:attrNameLst>
                                      </p:cBhvr>
                                      <p:to>
                                        <p:strVal val="visible"/>
                                      </p:to>
                                    </p:set>
                                    <p:anim calcmode="lin" valueType="num">
                                      <p:cBhvr>
                                        <p:cTn id="114" dur="1500" fill="hold"/>
                                        <p:tgtEl>
                                          <p:spTgt spid="332"/>
                                        </p:tgtEl>
                                        <p:attrNameLst>
                                          <p:attrName>ppt_x</p:attrName>
                                        </p:attrNameLst>
                                      </p:cBhvr>
                                      <p:tavLst>
                                        <p:tav tm="0">
                                          <p:val>
                                            <p:strVal val="0-#ppt_w/2"/>
                                          </p:val>
                                        </p:tav>
                                        <p:tav tm="100000">
                                          <p:val>
                                            <p:strVal val="#ppt_x"/>
                                          </p:val>
                                        </p:tav>
                                      </p:tavLst>
                                    </p:anim>
                                    <p:anim calcmode="lin" valueType="num">
                                      <p:cBhvr>
                                        <p:cTn id="115" dur="1500" fill="hold"/>
                                        <p:tgtEl>
                                          <p:spTgt spid="332"/>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Class="exit" nodeType="clickEffect" presetID="9" grpId="29" fill="hold">
                                  <p:stCondLst>
                                    <p:cond delay="0"/>
                                  </p:stCondLst>
                                  <p:iterate type="el" backwards="0">
                                    <p:tmAbs val="0"/>
                                  </p:iterate>
                                  <p:childTnLst>
                                    <p:animEffect filter="dissolve" transition="out">
                                      <p:cBhvr>
                                        <p:cTn id="119" dur="1000" fill="hold"/>
                                        <p:tgtEl>
                                          <p:spTgt spid="331"/>
                                        </p:tgtEl>
                                      </p:cBhvr>
                                    </p:animEffect>
                                    <p:set>
                                      <p:cBhvr>
                                        <p:cTn id="120" fill="hold">
                                          <p:stCondLst>
                                            <p:cond delay="999"/>
                                          </p:stCondLst>
                                        </p:cTn>
                                        <p:tgtEl>
                                          <p:spTgt spid="331"/>
                                        </p:tgtEl>
                                        <p:attrNameLst>
                                          <p:attrName>style.visibility</p:attrName>
                                        </p:attrNameLst>
                                      </p:cBhvr>
                                      <p:to>
                                        <p:strVal val="hidden"/>
                                      </p:to>
                                    </p:set>
                                  </p:childTnLst>
                                </p:cTn>
                              </p:par>
                            </p:childTnLst>
                          </p:cTn>
                        </p:par>
                        <p:par>
                          <p:cTn id="121" fill="hold">
                            <p:stCondLst>
                              <p:cond delay="1000"/>
                            </p:stCondLst>
                            <p:childTnLst>
                              <p:par>
                                <p:cTn id="122" presetClass="entr" nodeType="afterEffect" presetSubtype="8" presetID="2" grpId="30" fill="hold">
                                  <p:stCondLst>
                                    <p:cond delay="0"/>
                                  </p:stCondLst>
                                  <p:iterate type="el" backwards="0">
                                    <p:tmAbs val="0"/>
                                  </p:iterate>
                                  <p:childTnLst>
                                    <p:set>
                                      <p:cBhvr>
                                        <p:cTn id="123" fill="hold"/>
                                        <p:tgtEl>
                                          <p:spTgt spid="333"/>
                                        </p:tgtEl>
                                        <p:attrNameLst>
                                          <p:attrName>style.visibility</p:attrName>
                                        </p:attrNameLst>
                                      </p:cBhvr>
                                      <p:to>
                                        <p:strVal val="visible"/>
                                      </p:to>
                                    </p:set>
                                    <p:anim calcmode="lin" valueType="num">
                                      <p:cBhvr>
                                        <p:cTn id="124" dur="1500" fill="hold"/>
                                        <p:tgtEl>
                                          <p:spTgt spid="333"/>
                                        </p:tgtEl>
                                        <p:attrNameLst>
                                          <p:attrName>ppt_x</p:attrName>
                                        </p:attrNameLst>
                                      </p:cBhvr>
                                      <p:tavLst>
                                        <p:tav tm="0">
                                          <p:val>
                                            <p:strVal val="0-#ppt_w/2"/>
                                          </p:val>
                                        </p:tav>
                                        <p:tav tm="100000">
                                          <p:val>
                                            <p:strVal val="#ppt_x"/>
                                          </p:val>
                                        </p:tav>
                                      </p:tavLst>
                                    </p:anim>
                                    <p:anim calcmode="lin" valueType="num">
                                      <p:cBhvr>
                                        <p:cTn id="125" dur="1500" fill="hold"/>
                                        <p:tgtEl>
                                          <p:spTgt spid="333"/>
                                        </p:tgtEl>
                                        <p:attrNameLst>
                                          <p:attrName>ppt_y</p:attrName>
                                        </p:attrNameLst>
                                      </p:cBhvr>
                                      <p:tavLst>
                                        <p:tav tm="0">
                                          <p:val>
                                            <p:strVal val="#ppt_y"/>
                                          </p:val>
                                        </p:tav>
                                        <p:tav tm="100000">
                                          <p:val>
                                            <p:strVal val="#ppt_y"/>
                                          </p:val>
                                        </p:tav>
                                      </p:tavLst>
                                    </p:anim>
                                  </p:childTnLst>
                                </p:cTn>
                              </p:par>
                            </p:childTnLst>
                          </p:cTn>
                        </p:par>
                        <p:par>
                          <p:cTn id="126" fill="hold">
                            <p:stCondLst>
                              <p:cond delay="2500"/>
                            </p:stCondLst>
                            <p:childTnLst>
                              <p:par>
                                <p:cTn id="127" presetClass="entr" nodeType="afterEffect" presetSubtype="8" presetID="7" grpId="31" fill="hold">
                                  <p:stCondLst>
                                    <p:cond delay="0"/>
                                  </p:stCondLst>
                                  <p:iterate type="el" backwards="0">
                                    <p:tmAbs val="0"/>
                                  </p:iterate>
                                  <p:childTnLst>
                                    <p:set>
                                      <p:cBhvr>
                                        <p:cTn id="128" fill="hold"/>
                                        <p:tgtEl>
                                          <p:spTgt spid="334"/>
                                        </p:tgtEl>
                                        <p:attrNameLst>
                                          <p:attrName>style.visibility</p:attrName>
                                        </p:attrNameLst>
                                      </p:cBhvr>
                                      <p:to>
                                        <p:strVal val="visible"/>
                                      </p:to>
                                    </p:set>
                                    <p:anim calcmode="lin" valueType="num">
                                      <p:cBhvr>
                                        <p:cTn id="129" dur="2500" fill="hold"/>
                                        <p:tgtEl>
                                          <p:spTgt spid="334"/>
                                        </p:tgtEl>
                                        <p:attrNameLst>
                                          <p:attrName>ppt_x</p:attrName>
                                        </p:attrNameLst>
                                      </p:cBhvr>
                                      <p:tavLst>
                                        <p:tav tm="0">
                                          <p:val>
                                            <p:strVal val="0-#ppt_w/2"/>
                                          </p:val>
                                        </p:tav>
                                        <p:tav tm="100000">
                                          <p:val>
                                            <p:strVal val="#ppt_x"/>
                                          </p:val>
                                        </p:tav>
                                      </p:tavLst>
                                    </p:anim>
                                    <p:anim calcmode="lin" valueType="num">
                                      <p:cBhvr>
                                        <p:cTn id="130" dur="2500" fill="hold"/>
                                        <p:tgtEl>
                                          <p:spTgt spid="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7" grpId="21"/>
      <p:bldP build="whole" bldLvl="1" animBg="1" rev="0" advAuto="0" spid="319" grpId="24"/>
      <p:bldP build="whole" bldLvl="1" animBg="1" rev="0" advAuto="0" spid="333" grpId="30"/>
      <p:bldP build="whole" bldLvl="1" animBg="1" rev="0" advAuto="0" spid="321" grpId="8"/>
      <p:bldP build="whole" bldLvl="1" animBg="1" rev="0" advAuto="0" spid="320" grpId="26"/>
      <p:bldP build="whole" bldLvl="1" animBg="1" rev="0" advAuto="0" spid="332" grpId="28"/>
      <p:bldP build="whole" bldLvl="1" animBg="1" rev="0" advAuto="0" spid="330" grpId="4"/>
      <p:bldP build="whole" bldLvl="1" animBg="1" rev="0" advAuto="0" spid="328" grpId="16"/>
      <p:bldP build="whole" bldLvl="1" animBg="1" rev="0" advAuto="0" spid="326" grpId="5"/>
      <p:bldP build="whole" bldLvl="1" animBg="1" rev="0" advAuto="0" spid="331" grpId="27"/>
      <p:bldP build="whole" bldLvl="1" animBg="1" rev="0" advAuto="0" spid="328" grpId="22"/>
      <p:bldP build="whole" bldLvl="1" animBg="1" rev="0" advAuto="0" spid="323" grpId="6"/>
      <p:bldP build="whole" bldLvl="1" animBg="1" rev="0" advAuto="0" spid="331" grpId="29"/>
      <p:bldP build="whole" bldLvl="1" animBg="1" rev="0" advAuto="0" spid="329" grpId="17"/>
      <p:bldP build="whole" bldLvl="1" animBg="1" rev="0" advAuto="0" spid="320" grpId="1"/>
      <p:bldP build="whole" bldLvl="1" animBg="1" rev="0" advAuto="0" spid="325" grpId="3"/>
      <p:bldP build="whole" bldLvl="1" animBg="1" rev="0" advAuto="0" spid="324" grpId="2"/>
      <p:bldP build="whole" bldLvl="1" animBg="1" rev="0" advAuto="0" spid="329" grpId="23"/>
      <p:bldP build="whole" bldLvl="1" animBg="1" rev="0" advAuto="0" spid="334" grpId="31"/>
      <p:bldP build="whole" bldLvl="1" animBg="1" rev="0" advAuto="0" spid="322" grpId="7"/>
      <p:bldP build="whole" bldLvl="1" animBg="1" rev="0" advAuto="0" spid="327" grpId="15"/>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Question 3"/>
          <p:cNvSpPr txBox="1"/>
          <p:nvPr>
            <p:ph type="title" idx="4294967295"/>
          </p:nvPr>
        </p:nvSpPr>
        <p:spPr>
          <a:xfrm>
            <a:off x="1270000" y="-1246530"/>
            <a:ext cx="10464800" cy="3302001"/>
          </a:xfrm>
          <a:prstGeom prst="rect">
            <a:avLst/>
          </a:prstGeom>
        </p:spPr>
        <p:txBody>
          <a:bodyPr anchor="b"/>
          <a:lstStyle>
            <a:lvl1pPr>
              <a:defRPr sz="6900"/>
            </a:lvl1pPr>
          </a:lstStyle>
          <a:p>
            <a:pPr/>
            <a:r>
              <a:t>Question 3</a:t>
            </a:r>
          </a:p>
        </p:txBody>
      </p:sp>
      <p:sp>
        <p:nvSpPr>
          <p:cNvPr id="139" name="If you want to enable a user to download your private data directly from S3,…"/>
          <p:cNvSpPr txBox="1"/>
          <p:nvPr/>
        </p:nvSpPr>
        <p:spPr>
          <a:xfrm>
            <a:off x="1507680" y="3052420"/>
            <a:ext cx="113187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If you want to enable a user to download your private data directly from S3,</a:t>
            </a:r>
          </a:p>
          <a:p>
            <a:pPr algn="l"/>
            <a:r>
              <a:t>you can insert a pre-signed URL into a web page before giving it to your user.</a:t>
            </a:r>
          </a:p>
        </p:txBody>
      </p:sp>
      <p:sp>
        <p:nvSpPr>
          <p:cNvPr id="140"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41"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Question 4"/>
          <p:cNvSpPr txBox="1"/>
          <p:nvPr>
            <p:ph type="title" idx="4294967295"/>
          </p:nvPr>
        </p:nvSpPr>
        <p:spPr>
          <a:xfrm>
            <a:off x="1270000" y="-1246530"/>
            <a:ext cx="10464800" cy="3302001"/>
          </a:xfrm>
          <a:prstGeom prst="rect">
            <a:avLst/>
          </a:prstGeom>
        </p:spPr>
        <p:txBody>
          <a:bodyPr anchor="b"/>
          <a:lstStyle>
            <a:lvl1pPr>
              <a:defRPr sz="6900"/>
            </a:lvl1pPr>
          </a:lstStyle>
          <a:p>
            <a:pPr/>
            <a:r>
              <a:t>Question 4</a:t>
            </a:r>
          </a:p>
        </p:txBody>
      </p:sp>
      <p:sp>
        <p:nvSpPr>
          <p:cNvPr id="144" name="The minimum file size allowed on S3 is 1 byte."/>
          <p:cNvSpPr txBox="1"/>
          <p:nvPr/>
        </p:nvSpPr>
        <p:spPr>
          <a:xfrm>
            <a:off x="1507680" y="3236570"/>
            <a:ext cx="676656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The minimum file size allowed on S3 is 1 byte.</a:t>
            </a:r>
          </a:p>
        </p:txBody>
      </p:sp>
      <p:sp>
        <p:nvSpPr>
          <p:cNvPr id="145"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46"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Question 5"/>
          <p:cNvSpPr txBox="1"/>
          <p:nvPr>
            <p:ph type="title" idx="4294967295"/>
          </p:nvPr>
        </p:nvSpPr>
        <p:spPr>
          <a:xfrm>
            <a:off x="1270000" y="-1246530"/>
            <a:ext cx="10464800" cy="3302001"/>
          </a:xfrm>
          <a:prstGeom prst="rect">
            <a:avLst/>
          </a:prstGeom>
        </p:spPr>
        <p:txBody>
          <a:bodyPr anchor="b"/>
          <a:lstStyle>
            <a:lvl1pPr>
              <a:defRPr sz="6900"/>
            </a:lvl1pPr>
          </a:lstStyle>
          <a:p>
            <a:pPr/>
            <a:r>
              <a:t>Question 5</a:t>
            </a:r>
          </a:p>
        </p:txBody>
      </p:sp>
      <p:sp>
        <p:nvSpPr>
          <p:cNvPr id="149" name="What is the largest size file you can transfer to S3 using a PUT operation?"/>
          <p:cNvSpPr txBox="1"/>
          <p:nvPr/>
        </p:nvSpPr>
        <p:spPr>
          <a:xfrm>
            <a:off x="1507680" y="3236570"/>
            <a:ext cx="1076828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What is the largest size file you can transfer to S3 using a PUT operation?</a:t>
            </a:r>
          </a:p>
        </p:txBody>
      </p:sp>
      <p:sp>
        <p:nvSpPr>
          <p:cNvPr id="150" name="100MB"/>
          <p:cNvSpPr txBox="1"/>
          <p:nvPr/>
        </p:nvSpPr>
        <p:spPr>
          <a:xfrm>
            <a:off x="1508239" y="4043985"/>
            <a:ext cx="144711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100MB</a:t>
            </a:r>
          </a:p>
        </p:txBody>
      </p:sp>
      <p:sp>
        <p:nvSpPr>
          <p:cNvPr id="151" name="1GB"/>
          <p:cNvSpPr txBox="1"/>
          <p:nvPr/>
        </p:nvSpPr>
        <p:spPr>
          <a:xfrm>
            <a:off x="1518043" y="4851399"/>
            <a:ext cx="10630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1GB</a:t>
            </a:r>
          </a:p>
        </p:txBody>
      </p:sp>
      <p:sp>
        <p:nvSpPr>
          <p:cNvPr id="152" name="5GB"/>
          <p:cNvSpPr txBox="1"/>
          <p:nvPr/>
        </p:nvSpPr>
        <p:spPr>
          <a:xfrm>
            <a:off x="1542681" y="5658814"/>
            <a:ext cx="10630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5GB</a:t>
            </a:r>
          </a:p>
        </p:txBody>
      </p:sp>
      <p:sp>
        <p:nvSpPr>
          <p:cNvPr id="153" name="5TB"/>
          <p:cNvSpPr txBox="1"/>
          <p:nvPr/>
        </p:nvSpPr>
        <p:spPr>
          <a:xfrm>
            <a:off x="1540852" y="6475272"/>
            <a:ext cx="101795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5TB</a:t>
            </a:r>
          </a:p>
        </p:txBody>
      </p:sp>
    </p:spTree>
  </p:cSld>
  <p:clrMapOvr>
    <a:masterClrMapping/>
  </p:clrMapOvr>
  <mc:AlternateContent xmlns:mc="http://schemas.openxmlformats.org/markup-compatibility/2006">
    <mc:Choice xmlns:p14="http://schemas.microsoft.com/office/powerpoint/2010/main" Requires="p14">
      <p:transition spd="med" advClick="1" p14:dur="1000">
        <p:cover dir="d"/>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Question 6"/>
          <p:cNvSpPr txBox="1"/>
          <p:nvPr>
            <p:ph type="title" idx="4294967295"/>
          </p:nvPr>
        </p:nvSpPr>
        <p:spPr>
          <a:xfrm>
            <a:off x="1270000" y="-1246530"/>
            <a:ext cx="10464800" cy="3302001"/>
          </a:xfrm>
          <a:prstGeom prst="rect">
            <a:avLst/>
          </a:prstGeom>
        </p:spPr>
        <p:txBody>
          <a:bodyPr anchor="b"/>
          <a:lstStyle>
            <a:lvl1pPr>
              <a:defRPr sz="6900"/>
            </a:lvl1pPr>
          </a:lstStyle>
          <a:p>
            <a:pPr/>
            <a:r>
              <a:t>Question 6</a:t>
            </a:r>
          </a:p>
        </p:txBody>
      </p:sp>
      <p:sp>
        <p:nvSpPr>
          <p:cNvPr id="156" name="You are hosting a static website in an S3 bucket that uses Java script to…"/>
          <p:cNvSpPr txBox="1"/>
          <p:nvPr/>
        </p:nvSpPr>
        <p:spPr>
          <a:xfrm>
            <a:off x="1507680" y="2868270"/>
            <a:ext cx="1095908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hosting a static website in an S3 bucket that uses Java script to </a:t>
            </a:r>
          </a:p>
          <a:p>
            <a:pPr algn="l"/>
            <a:r>
              <a:t>reference assets in another S3 bucket. For some reason, these assets are </a:t>
            </a:r>
          </a:p>
          <a:p>
            <a:pPr algn="l"/>
            <a:r>
              <a:t>not displaying when users browse to the site. What could be the problem?</a:t>
            </a:r>
          </a:p>
        </p:txBody>
      </p:sp>
      <p:sp>
        <p:nvSpPr>
          <p:cNvPr id="157" name="Amazon S3 does not support Javascript."/>
          <p:cNvSpPr txBox="1"/>
          <p:nvPr/>
        </p:nvSpPr>
        <p:spPr>
          <a:xfrm>
            <a:off x="1521401" y="4228135"/>
            <a:ext cx="63300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Amazon S3 does not support Javascript.</a:t>
            </a:r>
          </a:p>
        </p:txBody>
      </p:sp>
      <p:sp>
        <p:nvSpPr>
          <p:cNvPr id="158" name="You cannot use one S3 bucket to reference another S3 bucket."/>
          <p:cNvSpPr txBox="1"/>
          <p:nvPr/>
        </p:nvSpPr>
        <p:spPr>
          <a:xfrm>
            <a:off x="1518043" y="4851399"/>
            <a:ext cx="95154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cannot use one S3 bucket to reference another S3 bucket.</a:t>
            </a:r>
          </a:p>
        </p:txBody>
      </p:sp>
      <p:sp>
        <p:nvSpPr>
          <p:cNvPr id="159" name="You haven't enabled Cross Origin Resource Sharing (CORS) on the bucket…"/>
          <p:cNvSpPr txBox="1"/>
          <p:nvPr/>
        </p:nvSpPr>
        <p:spPr>
          <a:xfrm>
            <a:off x="1503193" y="5474664"/>
            <a:ext cx="1126411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haven't enabled Cross Origin Resource Sharing (CORS) on the bucket</a:t>
            </a:r>
          </a:p>
          <a:p>
            <a:pPr algn="l"/>
            <a:r>
              <a:t>    where the assets are stored.</a:t>
            </a:r>
          </a:p>
        </p:txBody>
      </p:sp>
      <p:sp>
        <p:nvSpPr>
          <p:cNvPr id="160" name="You need to open port 80 on the appropriate security group in which the S3…"/>
          <p:cNvSpPr txBox="1"/>
          <p:nvPr/>
        </p:nvSpPr>
        <p:spPr>
          <a:xfrm>
            <a:off x="1518788" y="6466229"/>
            <a:ext cx="1141072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need to open port 80 on the appropriate security group in which the S3</a:t>
            </a:r>
          </a:p>
          <a:p>
            <a:pPr algn="l"/>
            <a:r>
              <a:t>    bucket is located.</a:t>
            </a:r>
          </a:p>
        </p:txBody>
      </p:sp>
    </p:spTree>
  </p:cSld>
  <p:clrMapOvr>
    <a:masterClrMapping/>
  </p:clrMapOvr>
  <mc:AlternateContent xmlns:mc="http://schemas.openxmlformats.org/markup-compatibility/2006">
    <mc:Choice xmlns:p14="http://schemas.microsoft.com/office/powerpoint/2010/main" Requires="p14">
      <p:transition spd="slow" advClick="1" p14:dur="15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Question 7"/>
          <p:cNvSpPr txBox="1"/>
          <p:nvPr>
            <p:ph type="title" idx="4294967295"/>
          </p:nvPr>
        </p:nvSpPr>
        <p:spPr>
          <a:xfrm>
            <a:off x="1270000" y="-1246530"/>
            <a:ext cx="10464800" cy="3302001"/>
          </a:xfrm>
          <a:prstGeom prst="rect">
            <a:avLst/>
          </a:prstGeom>
        </p:spPr>
        <p:txBody>
          <a:bodyPr anchor="b"/>
          <a:lstStyle>
            <a:lvl1pPr>
              <a:defRPr sz="6900"/>
            </a:lvl1pPr>
          </a:lstStyle>
          <a:p>
            <a:pPr/>
            <a:r>
              <a:t>Question 7</a:t>
            </a:r>
          </a:p>
        </p:txBody>
      </p:sp>
      <p:sp>
        <p:nvSpPr>
          <p:cNvPr id="163" name="You are using S3 in ap-northeast-1 to host a static website in a bucket called…"/>
          <p:cNvSpPr txBox="1"/>
          <p:nvPr/>
        </p:nvSpPr>
        <p:spPr>
          <a:xfrm>
            <a:off x="1507680" y="3052420"/>
            <a:ext cx="1132362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using S3 in ap-northeast-1 to host a static website in a bucket called</a:t>
            </a:r>
          </a:p>
          <a:p>
            <a:pPr algn="l"/>
            <a:r>
              <a:t>“anmols-bucket”. What would the new URL endpoint be?</a:t>
            </a:r>
          </a:p>
        </p:txBody>
      </p:sp>
      <p:sp>
        <p:nvSpPr>
          <p:cNvPr id="164" name="http://www.anmols-bucket.s3-website.ap-northeast-1.amazonaws.com"/>
          <p:cNvSpPr txBox="1"/>
          <p:nvPr/>
        </p:nvSpPr>
        <p:spPr>
          <a:xfrm>
            <a:off x="1521401" y="4228135"/>
            <a:ext cx="108145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http://www.anmols-bucket.s3-website.ap-northeast-1.amazonaws.com</a:t>
            </a:r>
          </a:p>
        </p:txBody>
      </p:sp>
      <p:sp>
        <p:nvSpPr>
          <p:cNvPr id="165" name="https://s3.ap-northeast-1.amazonaws.com/anmols-bucket/"/>
          <p:cNvSpPr txBox="1"/>
          <p:nvPr/>
        </p:nvSpPr>
        <p:spPr>
          <a:xfrm>
            <a:off x="1518043" y="4851399"/>
            <a:ext cx="90494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https://s3.ap-northeast-1.amazonaws.com/anmols-bucket/</a:t>
            </a:r>
          </a:p>
        </p:txBody>
      </p:sp>
      <p:sp>
        <p:nvSpPr>
          <p:cNvPr id="166" name="http://anmols-bucket.s3-website.ap-northeast-1.amazonaws.com"/>
          <p:cNvSpPr txBox="1"/>
          <p:nvPr/>
        </p:nvSpPr>
        <p:spPr>
          <a:xfrm>
            <a:off x="1513979" y="5474664"/>
            <a:ext cx="100022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http://anmols-bucket.s3-website.ap-northeast-1.amazonaws.com</a:t>
            </a:r>
          </a:p>
        </p:txBody>
      </p:sp>
      <p:sp>
        <p:nvSpPr>
          <p:cNvPr id="167" name="http://anmols-bucket.s3-website.ap-southeast-1.amazonaws.com"/>
          <p:cNvSpPr txBox="1"/>
          <p:nvPr/>
        </p:nvSpPr>
        <p:spPr>
          <a:xfrm>
            <a:off x="1516824" y="6097929"/>
            <a:ext cx="100473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http://anmols-bucket.s3-website.ap-southeast-1.amazonaws.com</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Question 8"/>
          <p:cNvSpPr txBox="1"/>
          <p:nvPr>
            <p:ph type="title" idx="4294967295"/>
          </p:nvPr>
        </p:nvSpPr>
        <p:spPr>
          <a:xfrm>
            <a:off x="1270000" y="-1246530"/>
            <a:ext cx="10464800" cy="3302001"/>
          </a:xfrm>
          <a:prstGeom prst="rect">
            <a:avLst/>
          </a:prstGeom>
        </p:spPr>
        <p:txBody>
          <a:bodyPr anchor="b"/>
          <a:lstStyle>
            <a:lvl1pPr>
              <a:defRPr sz="6900"/>
            </a:lvl1pPr>
          </a:lstStyle>
          <a:p>
            <a:pPr/>
            <a:r>
              <a:t>Question 8</a:t>
            </a:r>
          </a:p>
        </p:txBody>
      </p:sp>
      <p:sp>
        <p:nvSpPr>
          <p:cNvPr id="170" name="S3 provides unlimited storage."/>
          <p:cNvSpPr txBox="1"/>
          <p:nvPr/>
        </p:nvSpPr>
        <p:spPr>
          <a:xfrm>
            <a:off x="1507680" y="3236570"/>
            <a:ext cx="45220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S3 provides unlimited storage.</a:t>
            </a:r>
          </a:p>
        </p:txBody>
      </p:sp>
      <p:sp>
        <p:nvSpPr>
          <p:cNvPr id="171" name="True"/>
          <p:cNvSpPr txBox="1"/>
          <p:nvPr/>
        </p:nvSpPr>
        <p:spPr>
          <a:xfrm>
            <a:off x="1521401" y="422813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72"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