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0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aint Bucket"/>
          <p:cNvSpPr/>
          <p:nvPr/>
        </p:nvSpPr>
        <p:spPr>
          <a:xfrm>
            <a:off x="2542398" y="638303"/>
            <a:ext cx="1417604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S3"/>
          <p:cNvSpPr txBox="1"/>
          <p:nvPr/>
        </p:nvSpPr>
        <p:spPr>
          <a:xfrm>
            <a:off x="29644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21" name="AWSLambda.png" descr="AWSLambd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0502" y="638303"/>
            <a:ext cx="2144495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Amazon S3 also works with AWS Lambda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also works with AWS Lambda</a:t>
            </a:r>
          </a:p>
        </p:txBody>
      </p:sp>
      <p:sp>
        <p:nvSpPr>
          <p:cNvPr id="123" name="So you can develop workflows without adding dedicated computing resources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So you can develop workflows without adding dedicated computing resources</a:t>
            </a:r>
          </a:p>
        </p:txBody>
      </p:sp>
      <p:sp>
        <p:nvSpPr>
          <p:cNvPr id="124" name="Line"/>
          <p:cNvSpPr/>
          <p:nvPr/>
        </p:nvSpPr>
        <p:spPr>
          <a:xfrm>
            <a:off x="5353004" y="1752600"/>
            <a:ext cx="2144495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25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20607" y="19095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code_icon.png" descr="code_icon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Line"/>
          <p:cNvSpPr/>
          <p:nvPr/>
        </p:nvSpPr>
        <p:spPr>
          <a:xfrm flipV="1">
            <a:off x="6416903" y="40062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Line"/>
          <p:cNvSpPr/>
          <p:nvPr/>
        </p:nvSpPr>
        <p:spPr>
          <a:xfrm>
            <a:off x="6437538" y="45708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Line"/>
          <p:cNvSpPr/>
          <p:nvPr/>
        </p:nvSpPr>
        <p:spPr>
          <a:xfrm flipV="1">
            <a:off x="9962749" y="45965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Line"/>
          <p:cNvSpPr/>
          <p:nvPr/>
        </p:nvSpPr>
        <p:spPr>
          <a:xfrm>
            <a:off x="3261702" y="45708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 flipV="1">
            <a:off x="3251200" y="45965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Subtype="0" presetID="1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2" dur="15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Class="entr" nodeType="afterEffect" presetSubtype="0" presetID="1" grpId="10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Class="entr" nodeType="afterEffect" presetSubtype="0" presetID="1" grpId="1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Class="entr" nodeType="afterEffect" presetSubtype="0" presetID="1" grpId="14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6"/>
      <p:bldP build="whole" bldLvl="1" animBg="1" rev="0" advAuto="0" spid="131" grpId="10"/>
      <p:bldP build="whole" bldLvl="1" animBg="1" rev="0" advAuto="0" spid="129" grpId="11"/>
      <p:bldP build="whole" bldLvl="1" animBg="1" rev="0" advAuto="0" spid="128" grpId="9"/>
      <p:bldP build="whole" bldLvl="1" animBg="1" rev="0" advAuto="0" spid="121" grpId="5"/>
      <p:bldP build="whole" bldLvl="1" animBg="1" rev="0" advAuto="0" spid="119" grpId="2"/>
      <p:bldP build="whole" bldLvl="1" animBg="1" rev="0" advAuto="0" spid="132" grpId="12"/>
      <p:bldP build="whole" bldLvl="1" animBg="1" rev="0" advAuto="0" spid="125" grpId="8"/>
      <p:bldP build="whole" bldLvl="1" animBg="1" rev="0" advAuto="0" spid="130" grpId="13"/>
      <p:bldP build="whole" bldLvl="1" animBg="1" rev="0" advAuto="0" spid="126" grpId="14"/>
      <p:bldP build="whole" bldLvl="1" animBg="1" rev="0" advAuto="0" spid="120" grpId="3"/>
      <p:bldP build="whole" bldLvl="1" animBg="1" rev="0" advAuto="0" spid="122" grpId="1"/>
      <p:bldP build="whole" bldLvl="1" animBg="1" rev="0" advAuto="0" spid="123" grpId="7"/>
      <p:bldP build="whole" bldLvl="1" animBg="1" rev="0" advAuto="0" spid="127" grpId="15"/>
      <p:bldP build="whole" bldLvl="1" animBg="1" rev="0" advAuto="0" spid="124" grpId="4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mazon S3 is the single place for whatever data your business needs to store, manage and analyse"/>
          <p:cNvSpPr txBox="1"/>
          <p:nvPr/>
        </p:nvSpPr>
        <p:spPr>
          <a:xfrm>
            <a:off x="1270000" y="64389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is the single place for whatever data your business needs to store, manage and analyse</a:t>
            </a:r>
          </a:p>
        </p:txBody>
      </p:sp>
      <p:pic>
        <p:nvPicPr>
          <p:cNvPr id="424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20607" y="2201673"/>
            <a:ext cx="2409290" cy="2228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6555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26" name="code_icon.png" descr="code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8104" y="5080000"/>
            <a:ext cx="2409290" cy="2228593"/>
          </a:xfrm>
          <a:prstGeom prst="rect">
            <a:avLst/>
          </a:prstGeom>
          <a:ln w="12700">
            <a:miter lim="400000"/>
          </a:ln>
        </p:spPr>
      </p:pic>
      <p:sp>
        <p:nvSpPr>
          <p:cNvPr id="427" name="Line"/>
          <p:cNvSpPr/>
          <p:nvPr/>
        </p:nvSpPr>
        <p:spPr>
          <a:xfrm flipV="1">
            <a:off x="6416903" y="4247505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" name="Line"/>
          <p:cNvSpPr/>
          <p:nvPr/>
        </p:nvSpPr>
        <p:spPr>
          <a:xfrm>
            <a:off x="6437538" y="4812162"/>
            <a:ext cx="3527005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Line"/>
          <p:cNvSpPr/>
          <p:nvPr/>
        </p:nvSpPr>
        <p:spPr>
          <a:xfrm flipV="1">
            <a:off x="9962749" y="4837875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Line"/>
          <p:cNvSpPr/>
          <p:nvPr/>
        </p:nvSpPr>
        <p:spPr>
          <a:xfrm>
            <a:off x="3261702" y="4812162"/>
            <a:ext cx="310874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Line"/>
          <p:cNvSpPr/>
          <p:nvPr/>
        </p:nvSpPr>
        <p:spPr>
          <a:xfrm flipV="1">
            <a:off x="3251200" y="4837875"/>
            <a:ext cx="0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" name="Paint Bucket"/>
          <p:cNvSpPr/>
          <p:nvPr/>
        </p:nvSpPr>
        <p:spPr>
          <a:xfrm>
            <a:off x="5793599" y="3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" name="S3"/>
          <p:cNvSpPr txBox="1"/>
          <p:nvPr/>
        </p:nvSpPr>
        <p:spPr>
          <a:xfrm>
            <a:off x="6215697" y="1472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434" name="Rectangle"/>
          <p:cNvSpPr/>
          <p:nvPr/>
        </p:nvSpPr>
        <p:spPr>
          <a:xfrm>
            <a:off x="1301750" y="2334011"/>
            <a:ext cx="10401300" cy="5568178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" name="Circle"/>
          <p:cNvSpPr/>
          <p:nvPr/>
        </p:nvSpPr>
        <p:spPr>
          <a:xfrm>
            <a:off x="125356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6" name="Line"/>
          <p:cNvSpPr/>
          <p:nvPr/>
        </p:nvSpPr>
        <p:spPr>
          <a:xfrm>
            <a:off x="126754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" name="Circle"/>
          <p:cNvSpPr/>
          <p:nvPr/>
        </p:nvSpPr>
        <p:spPr>
          <a:xfrm>
            <a:off x="125356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" name="Circle"/>
          <p:cNvSpPr/>
          <p:nvPr/>
        </p:nvSpPr>
        <p:spPr>
          <a:xfrm>
            <a:off x="125356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126754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" name="Line"/>
          <p:cNvSpPr/>
          <p:nvPr/>
        </p:nvSpPr>
        <p:spPr>
          <a:xfrm>
            <a:off x="126754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" name="Circle"/>
          <p:cNvSpPr/>
          <p:nvPr/>
        </p:nvSpPr>
        <p:spPr>
          <a:xfrm>
            <a:off x="53224" y="1550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2" name="Line"/>
          <p:cNvSpPr/>
          <p:nvPr/>
        </p:nvSpPr>
        <p:spPr>
          <a:xfrm>
            <a:off x="193089" y="16128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" name="Circle"/>
          <p:cNvSpPr/>
          <p:nvPr/>
        </p:nvSpPr>
        <p:spPr>
          <a:xfrm>
            <a:off x="53224" y="1690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" name="Circle"/>
          <p:cNvSpPr/>
          <p:nvPr/>
        </p:nvSpPr>
        <p:spPr>
          <a:xfrm>
            <a:off x="53224" y="18301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" name="Line"/>
          <p:cNvSpPr/>
          <p:nvPr/>
        </p:nvSpPr>
        <p:spPr>
          <a:xfrm>
            <a:off x="193089" y="17525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" name="Line"/>
          <p:cNvSpPr/>
          <p:nvPr/>
        </p:nvSpPr>
        <p:spPr>
          <a:xfrm>
            <a:off x="193089" y="18923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" name="Line"/>
          <p:cNvSpPr/>
          <p:nvPr/>
        </p:nvSpPr>
        <p:spPr>
          <a:xfrm>
            <a:off x="11761569" y="4876800"/>
            <a:ext cx="573406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" name="Line"/>
          <p:cNvSpPr/>
          <p:nvPr/>
        </p:nvSpPr>
        <p:spPr>
          <a:xfrm>
            <a:off x="482921" y="1907573"/>
            <a:ext cx="767604" cy="416543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5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1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5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5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5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19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5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Class="entr" nodeType="afterEffect" presetSubtype="5" presetID="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27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Class="entr" nodeType="afterEffect" presetSubtype="5" presetID="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Class="entr" nodeType="afterEffect" presetSubtype="5" presetID="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5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Class="entr" nodeType="afterEffect" presetSubtype="5" presetID="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9" dur="1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Class="entr" nodeType="afterEffect" presetSubtype="5" presetID="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3" dur="1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Class="entr" nodeType="afterEffect" presetSubtype="5" presetID="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47" dur="1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Class="entr" nodeType="afterEffect" presetSubtype="5" presetID="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1" dur="1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Class="entr" nodeType="afterEffect" presetSubtype="5" presetID="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5" dur="1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Class="entr" nodeType="afterEffect" presetSubtype="5" presetID="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59" dur="1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3000"/>
                            </p:stCondLst>
                            <p:childTnLst>
                              <p:par>
                                <p:cTn id="61" presetClass="entr" nodeType="afterEffect" presetSubtype="5" presetID="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3" dur="1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4500"/>
                            </p:stCondLst>
                            <p:childTnLst>
                              <p:par>
                                <p:cTn id="65" presetClass="entr" nodeType="afterEffect" presetSubtype="5" presetID="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67" dur="1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Class="entr" nodeType="afterEffect" presetSubtype="5" presetID="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1" dur="1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0"/>
                            </p:stCondLst>
                            <p:childTnLst>
                              <p:par>
                                <p:cTn id="73" presetClass="entr" nodeType="afterEffect" presetSubtype="5" presetID="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5" dur="1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9000"/>
                            </p:stCondLst>
                            <p:childTnLst>
                              <p:par>
                                <p:cTn id="77" presetClass="entr" nodeType="afterEffect" presetSubtype="5" presetID="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79" dur="1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500"/>
                            </p:stCondLst>
                            <p:childTnLst>
                              <p:par>
                                <p:cTn id="81" presetClass="entr" nodeType="afterEffect" presetSubtype="5" presetID="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3" dur="1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0"/>
                            </p:stCondLst>
                            <p:childTnLst>
                              <p:par>
                                <p:cTn id="85" presetClass="entr" nodeType="afterEffect" presetSubtype="5" presetID="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87" dur="1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3500"/>
                            </p:stCondLst>
                            <p:childTnLst>
                              <p:par>
                                <p:cTn id="89" presetClass="entr" nodeType="afterEffect" presetSubtype="5" presetID="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1" dur="1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0"/>
                            </p:stCondLst>
                            <p:childTnLst>
                              <p:par>
                                <p:cTn id="93" presetClass="entr" nodeType="afterEffect" presetSubtype="5" presetID="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95" dur="1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1" grpId="12"/>
      <p:bldP build="whole" bldLvl="1" animBg="1" rev="0" advAuto="0" spid="434" grpId="9"/>
      <p:bldP build="whole" bldLvl="1" animBg="1" rev="0" advAuto="0" spid="448" grpId="10"/>
      <p:bldP build="whole" bldLvl="1" animBg="1" rev="0" advAuto="0" spid="431" grpId="5"/>
      <p:bldP build="whole" bldLvl="1" animBg="1" rev="0" advAuto="0" spid="430" grpId="3"/>
      <p:bldP build="whole" bldLvl="1" animBg="1" rev="0" advAuto="0" spid="440" grpId="23"/>
      <p:bldP build="whole" bldLvl="1" animBg="1" rev="0" advAuto="0" spid="447" grpId="11"/>
      <p:bldP build="whole" bldLvl="1" animBg="1" rev="0" advAuto="0" spid="439" grpId="21"/>
      <p:bldP build="whole" bldLvl="1" animBg="1" rev="0" advAuto="0" spid="438" grpId="22"/>
      <p:bldP build="whole" bldLvl="1" animBg="1" rev="0" advAuto="0" spid="429" grpId="6"/>
      <p:bldP build="whole" bldLvl="1" animBg="1" rev="0" advAuto="0" spid="437" grpId="20"/>
      <p:bldP build="whole" bldLvl="1" animBg="1" rev="0" advAuto="0" spid="428" grpId="4"/>
      <p:bldP build="whole" bldLvl="1" animBg="1" rev="0" advAuto="0" spid="446" grpId="17"/>
      <p:bldP build="whole" bldLvl="1" animBg="1" rev="0" advAuto="0" spid="436" grpId="19"/>
      <p:bldP build="whole" bldLvl="1" animBg="1" rev="0" advAuto="0" spid="445" grpId="15"/>
      <p:bldP build="whole" bldLvl="1" animBg="1" rev="0" advAuto="0" spid="427" grpId="2"/>
      <p:bldP build="whole" bldLvl="1" animBg="1" rev="0" advAuto="0" spid="424" grpId="1"/>
      <p:bldP build="whole" bldLvl="1" animBg="1" rev="0" advAuto="0" spid="444" grpId="16"/>
      <p:bldP build="whole" bldLvl="1" animBg="1" rev="0" advAuto="0" spid="443" grpId="14"/>
      <p:bldP build="whole" bldLvl="1" animBg="1" rev="0" advAuto="0" spid="425" grpId="7"/>
      <p:bldP build="whole" bldLvl="1" animBg="1" rev="0" advAuto="0" spid="426" grpId="8"/>
      <p:bldP build="whole" bldLvl="1" animBg="1" rev="0" advAuto="0" spid="442" grpId="13"/>
      <p:bldP build="whole" bldLvl="1" animBg="1" rev="0" advAuto="0" spid="435" grpId="18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3 Benefi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Benefits</a:t>
            </a:r>
          </a:p>
        </p:txBody>
      </p:sp>
      <p:sp>
        <p:nvSpPr>
          <p:cNvPr id="451" name="Industry-leading performance, scalability, availability, and durability"/>
          <p:cNvSpPr txBox="1"/>
          <p:nvPr/>
        </p:nvSpPr>
        <p:spPr>
          <a:xfrm>
            <a:off x="1507680" y="3236570"/>
            <a:ext cx="101912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Industry-leading performance, scalability, availability, and durability</a:t>
            </a:r>
          </a:p>
        </p:txBody>
      </p:sp>
      <p:sp>
        <p:nvSpPr>
          <p:cNvPr id="452" name="Wide range of cost-effective storage classes"/>
          <p:cNvSpPr txBox="1"/>
          <p:nvPr/>
        </p:nvSpPr>
        <p:spPr>
          <a:xfrm>
            <a:off x="1508239" y="3789020"/>
            <a:ext cx="69228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Wide range of cost-effective storage classes</a:t>
            </a:r>
          </a:p>
        </p:txBody>
      </p:sp>
      <p:sp>
        <p:nvSpPr>
          <p:cNvPr id="453" name="Unmatched security, compliance, and audit capabilities"/>
          <p:cNvSpPr txBox="1"/>
          <p:nvPr/>
        </p:nvSpPr>
        <p:spPr>
          <a:xfrm>
            <a:off x="1518043" y="4341470"/>
            <a:ext cx="84712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Unmatched security, compliance, and audit capabilities</a:t>
            </a:r>
          </a:p>
        </p:txBody>
      </p:sp>
      <p:sp>
        <p:nvSpPr>
          <p:cNvPr id="454" name="Management tools for granular data control"/>
          <p:cNvSpPr txBox="1"/>
          <p:nvPr/>
        </p:nvSpPr>
        <p:spPr>
          <a:xfrm>
            <a:off x="1533487" y="4893920"/>
            <a:ext cx="67911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Management tools for granular data control</a:t>
            </a:r>
          </a:p>
        </p:txBody>
      </p:sp>
      <p:sp>
        <p:nvSpPr>
          <p:cNvPr id="455" name="Query in place services for analytics"/>
          <p:cNvSpPr txBox="1"/>
          <p:nvPr/>
        </p:nvSpPr>
        <p:spPr>
          <a:xfrm>
            <a:off x="1534757" y="5446370"/>
            <a:ext cx="569633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Query in place services for analytics</a:t>
            </a:r>
          </a:p>
        </p:txBody>
      </p:sp>
      <p:sp>
        <p:nvSpPr>
          <p:cNvPr id="456" name="Most supported cloud storage service"/>
          <p:cNvSpPr txBox="1"/>
          <p:nvPr/>
        </p:nvSpPr>
        <p:spPr>
          <a:xfrm>
            <a:off x="1546187" y="5998820"/>
            <a:ext cx="59733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Most supported cloud storage 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rippl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3" grpId="3"/>
      <p:bldP build="whole" bldLvl="1" animBg="1" rev="0" advAuto="0" spid="451" grpId="1"/>
      <p:bldP build="whole" bldLvl="1" animBg="1" rev="0" advAuto="0" spid="454" grpId="4"/>
      <p:bldP build="whole" bldLvl="1" animBg="1" rev="0" advAuto="0" spid="456" grpId="6"/>
      <p:bldP build="whole" bldLvl="1" animBg="1" rev="0" advAuto="0" spid="455" grpId="5"/>
      <p:bldP build="whole" bldLvl="1" animBg="1" rev="0" advAuto="0" spid="452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59" name="S3 is Object-based - i.e. allows you to upload files"/>
          <p:cNvSpPr txBox="1"/>
          <p:nvPr/>
        </p:nvSpPr>
        <p:spPr>
          <a:xfrm>
            <a:off x="1507680" y="3236570"/>
            <a:ext cx="768789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Object-based - i.e. allows you to upload files</a:t>
            </a:r>
          </a:p>
        </p:txBody>
      </p:sp>
      <p:sp>
        <p:nvSpPr>
          <p:cNvPr id="460" name="Files can be from 0 Bytes to 5 TB"/>
          <p:cNvSpPr txBox="1"/>
          <p:nvPr/>
        </p:nvSpPr>
        <p:spPr>
          <a:xfrm>
            <a:off x="1508239" y="3789020"/>
            <a:ext cx="52229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can be from 0 Bytes to 5 TB</a:t>
            </a:r>
          </a:p>
        </p:txBody>
      </p:sp>
      <p:sp>
        <p:nvSpPr>
          <p:cNvPr id="461" name="There is unlimited storage"/>
          <p:cNvSpPr txBox="1"/>
          <p:nvPr/>
        </p:nvSpPr>
        <p:spPr>
          <a:xfrm>
            <a:off x="1518043" y="4341470"/>
            <a:ext cx="42281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There is unlimited storage</a:t>
            </a:r>
          </a:p>
        </p:txBody>
      </p:sp>
      <p:sp>
        <p:nvSpPr>
          <p:cNvPr id="462" name="Files are stored in Buckets (similar to a folder)"/>
          <p:cNvSpPr txBox="1"/>
          <p:nvPr/>
        </p:nvSpPr>
        <p:spPr>
          <a:xfrm>
            <a:off x="1533487" y="4893920"/>
            <a:ext cx="711151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Files are stored in Buckets (similar to a folder)</a:t>
            </a:r>
          </a:p>
        </p:txBody>
      </p:sp>
      <p:sp>
        <p:nvSpPr>
          <p:cNvPr id="463" name="S3 is a universal namespace. That is, names must be unique globally."/>
          <p:cNvSpPr txBox="1"/>
          <p:nvPr/>
        </p:nvSpPr>
        <p:spPr>
          <a:xfrm>
            <a:off x="1534757" y="5446370"/>
            <a:ext cx="1044785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S3 is a universal namespace. That is, names must be unique globally.</a:t>
            </a:r>
          </a:p>
        </p:txBody>
      </p:sp>
      <p:sp>
        <p:nvSpPr>
          <p:cNvPr id="464" name="https://anmols-bucket.s3.ap-south-1.amazonaws.com"/>
          <p:cNvSpPr txBox="1"/>
          <p:nvPr/>
        </p:nvSpPr>
        <p:spPr>
          <a:xfrm>
            <a:off x="1546187" y="5998820"/>
            <a:ext cx="83322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https://anmols-bucket.s3.ap-south-1.amazonaws.com</a:t>
            </a:r>
          </a:p>
        </p:txBody>
      </p:sp>
      <p:sp>
        <p:nvSpPr>
          <p:cNvPr id="465" name="When you upload a file to S3, you will receive a HTTP 200 code if the…"/>
          <p:cNvSpPr txBox="1"/>
          <p:nvPr/>
        </p:nvSpPr>
        <p:spPr>
          <a:xfrm>
            <a:off x="1550759" y="6551270"/>
            <a:ext cx="10415855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 you upload a file to S3, you will receive a HTTP 200 code if the</a:t>
            </a:r>
          </a:p>
          <a:p>
            <a:pPr algn="l"/>
            <a:r>
              <a:t>    upload was successful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0" presetID="1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0" presetID="1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0" presetID="1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5" grpId="7"/>
      <p:bldP build="whole" bldLvl="1" animBg="1" rev="0" advAuto="0" spid="459" grpId="1"/>
      <p:bldP build="whole" bldLvl="1" animBg="1" rev="0" advAuto="0" spid="460" grpId="2"/>
      <p:bldP build="whole" bldLvl="1" animBg="1" rev="0" advAuto="0" spid="462" grpId="4"/>
      <p:bldP build="whole" bldLvl="1" animBg="1" rev="0" advAuto="0" spid="463" grpId="5"/>
      <p:bldP build="whole" bldLvl="1" animBg="1" rev="0" advAuto="0" spid="461" grpId="3"/>
      <p:bldP build="whole" bldLvl="1" animBg="1" rev="0" advAuto="0" spid="464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Data Consistency Model for S3"/>
          <p:cNvSpPr txBox="1"/>
          <p:nvPr>
            <p:ph type="title" idx="4294967295"/>
          </p:nvPr>
        </p:nvSpPr>
        <p:spPr>
          <a:xfrm>
            <a:off x="67667" y="-1261721"/>
            <a:ext cx="1286946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Data Consistency Model for S3</a:t>
            </a:r>
          </a:p>
        </p:txBody>
      </p:sp>
      <p:sp>
        <p:nvSpPr>
          <p:cNvPr id="468" name="Read after Write consistency for PUTS of new Objects"/>
          <p:cNvSpPr txBox="1"/>
          <p:nvPr/>
        </p:nvSpPr>
        <p:spPr>
          <a:xfrm>
            <a:off x="1507680" y="3236570"/>
            <a:ext cx="83048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Read after Write consistency for PUTS of new Objects</a:t>
            </a:r>
          </a:p>
        </p:txBody>
      </p:sp>
      <p:sp>
        <p:nvSpPr>
          <p:cNvPr id="469" name="Eventual Consistency for overwrite PUTS and DELETES (can take some…"/>
          <p:cNvSpPr txBox="1"/>
          <p:nvPr/>
        </p:nvSpPr>
        <p:spPr>
          <a:xfrm>
            <a:off x="1518043" y="4157320"/>
            <a:ext cx="10907803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Eventual Consistency for overwrite PUTS and DELETES (can take some</a:t>
            </a:r>
          </a:p>
          <a:p>
            <a:pPr algn="l"/>
            <a:r>
              <a:t>    time to propagate)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 thruBlk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9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9" grpId="2"/>
      <p:bldP build="whole" bldLvl="1" animBg="1" rev="0" advAuto="0" spid="46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3 is a Simple Key-Value Store"/>
          <p:cNvSpPr txBox="1"/>
          <p:nvPr>
            <p:ph type="title" idx="4294967295"/>
          </p:nvPr>
        </p:nvSpPr>
        <p:spPr>
          <a:xfrm>
            <a:off x="220563" y="-1261721"/>
            <a:ext cx="12563674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is a Simple Key-Value Store</a:t>
            </a:r>
          </a:p>
        </p:txBody>
      </p:sp>
      <p:sp>
        <p:nvSpPr>
          <p:cNvPr id="472" name="S3 is Object based. Objects consist of the following -"/>
          <p:cNvSpPr txBox="1"/>
          <p:nvPr/>
        </p:nvSpPr>
        <p:spPr>
          <a:xfrm>
            <a:off x="1507680" y="3236570"/>
            <a:ext cx="78065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S3 is Object based. Objects consist of the following -</a:t>
            </a:r>
          </a:p>
        </p:txBody>
      </p:sp>
      <p:sp>
        <p:nvSpPr>
          <p:cNvPr id="473" name="Key (this is simply the name of the object)"/>
          <p:cNvSpPr txBox="1"/>
          <p:nvPr/>
        </p:nvSpPr>
        <p:spPr>
          <a:xfrm>
            <a:off x="1508239" y="3789020"/>
            <a:ext cx="650831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Key (this is simply the name of the object)</a:t>
            </a:r>
          </a:p>
        </p:txBody>
      </p:sp>
      <p:sp>
        <p:nvSpPr>
          <p:cNvPr id="474" name="Value (this is simply the data, which is made up of a sequence of bytes)"/>
          <p:cNvSpPr txBox="1"/>
          <p:nvPr/>
        </p:nvSpPr>
        <p:spPr>
          <a:xfrm>
            <a:off x="1518043" y="4341470"/>
            <a:ext cx="107410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Value (this is simply the data, which is made up of a sequence of bytes)</a:t>
            </a:r>
          </a:p>
        </p:txBody>
      </p:sp>
      <p:sp>
        <p:nvSpPr>
          <p:cNvPr id="475" name="Version ID (important for versioning)"/>
          <p:cNvSpPr txBox="1"/>
          <p:nvPr/>
        </p:nvSpPr>
        <p:spPr>
          <a:xfrm>
            <a:off x="1533487" y="4893920"/>
            <a:ext cx="56902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 ID (important for versioning)</a:t>
            </a:r>
          </a:p>
        </p:txBody>
      </p:sp>
      <p:sp>
        <p:nvSpPr>
          <p:cNvPr id="476" name="Metadata (data about data you are storing)"/>
          <p:cNvSpPr txBox="1"/>
          <p:nvPr/>
        </p:nvSpPr>
        <p:spPr>
          <a:xfrm>
            <a:off x="1534757" y="5446370"/>
            <a:ext cx="664547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Metadata (data about data you are storing)</a:t>
            </a:r>
          </a:p>
        </p:txBody>
      </p:sp>
      <p:sp>
        <p:nvSpPr>
          <p:cNvPr id="477" name="Sub-resources - bucket specific configuration:…"/>
          <p:cNvSpPr txBox="1"/>
          <p:nvPr/>
        </p:nvSpPr>
        <p:spPr>
          <a:xfrm>
            <a:off x="1546187" y="5998820"/>
            <a:ext cx="72947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Sub-resources - bucket specific configuration:</a:t>
            </a:r>
          </a:p>
          <a:p>
            <a:pPr lvl="1" marL="777875" indent="-333375" algn="l">
              <a:buSzPct val="145000"/>
              <a:buChar char="•"/>
            </a:pPr>
            <a:r>
              <a:t>Bucket Policies, Access Control Lists</a:t>
            </a:r>
          </a:p>
          <a:p>
            <a:pPr lvl="1" marL="777875" indent="-333375" algn="l">
              <a:buSzPct val="145000"/>
              <a:buChar char="•"/>
            </a:pPr>
            <a:r>
              <a:t>Cross Origin Resource Sharing (CORS)</a:t>
            </a:r>
          </a:p>
          <a:p>
            <a:pPr lvl="1" marL="777875" indent="-333375" algn="l">
              <a:buSzPct val="145000"/>
              <a:buChar char="•"/>
            </a:pPr>
            <a:r>
              <a:t>Transfer Acceleration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6" grpId="5"/>
      <p:bldP build="whole" bldLvl="1" animBg="1" rev="0" advAuto="0" spid="473" grpId="2"/>
      <p:bldP build="whole" bldLvl="1" animBg="1" rev="0" advAuto="0" spid="474" grpId="3"/>
      <p:bldP build="whole" bldLvl="1" animBg="1" rev="0" advAuto="0" spid="475" grpId="4"/>
      <p:bldP build="whole" bldLvl="1" animBg="1" rev="0" advAuto="0" spid="477" grpId="6"/>
      <p:bldP build="whole" bldLvl="1" animBg="1" rev="0" advAuto="0" spid="47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3 - The Basic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The Basics</a:t>
            </a:r>
          </a:p>
        </p:txBody>
      </p:sp>
      <p:sp>
        <p:nvSpPr>
          <p:cNvPr id="480" name="Built for 99.99% availability for the S3 platform"/>
          <p:cNvSpPr txBox="1"/>
          <p:nvPr/>
        </p:nvSpPr>
        <p:spPr>
          <a:xfrm>
            <a:off x="1507680" y="3236570"/>
            <a:ext cx="716882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Built for 99.99% availability for the S3 platform</a:t>
            </a:r>
          </a:p>
        </p:txBody>
      </p:sp>
      <p:sp>
        <p:nvSpPr>
          <p:cNvPr id="481" name="Amazon guarantee 99.9% availability"/>
          <p:cNvSpPr txBox="1"/>
          <p:nvPr/>
        </p:nvSpPr>
        <p:spPr>
          <a:xfrm>
            <a:off x="1508239" y="3789020"/>
            <a:ext cx="578655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Amazon guarantee 99.9% availability</a:t>
            </a:r>
          </a:p>
        </p:txBody>
      </p:sp>
      <p:sp>
        <p:nvSpPr>
          <p:cNvPr id="482" name="Amazon guarantees 99.999999999% durability for S3 information…"/>
          <p:cNvSpPr txBox="1"/>
          <p:nvPr/>
        </p:nvSpPr>
        <p:spPr>
          <a:xfrm>
            <a:off x="1510271" y="4341470"/>
            <a:ext cx="990805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Amazon guarantees 99.999999999% durability for S3 information</a:t>
            </a:r>
          </a:p>
          <a:p>
            <a:pPr algn="l"/>
            <a:r>
              <a:t>    (remember 11 x 9s)</a:t>
            </a:r>
          </a:p>
        </p:txBody>
      </p:sp>
      <p:sp>
        <p:nvSpPr>
          <p:cNvPr id="483" name="Tiered Storage available"/>
          <p:cNvSpPr txBox="1"/>
          <p:nvPr/>
        </p:nvSpPr>
        <p:spPr>
          <a:xfrm>
            <a:off x="1508087" y="5262220"/>
            <a:ext cx="395775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Tiered Storage available</a:t>
            </a:r>
          </a:p>
        </p:txBody>
      </p:sp>
      <p:sp>
        <p:nvSpPr>
          <p:cNvPr id="484" name="Lifecycle Management"/>
          <p:cNvSpPr txBox="1"/>
          <p:nvPr/>
        </p:nvSpPr>
        <p:spPr>
          <a:xfrm>
            <a:off x="1509357" y="5814670"/>
            <a:ext cx="373738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Lifecycle Management</a:t>
            </a:r>
          </a:p>
        </p:txBody>
      </p:sp>
      <p:sp>
        <p:nvSpPr>
          <p:cNvPr id="485" name="Versioning"/>
          <p:cNvSpPr txBox="1"/>
          <p:nvPr/>
        </p:nvSpPr>
        <p:spPr>
          <a:xfrm>
            <a:off x="1505394" y="6367120"/>
            <a:ext cx="197137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Versioning</a:t>
            </a:r>
          </a:p>
        </p:txBody>
      </p:sp>
      <p:sp>
        <p:nvSpPr>
          <p:cNvPr id="486" name="Encryption"/>
          <p:cNvSpPr txBox="1"/>
          <p:nvPr/>
        </p:nvSpPr>
        <p:spPr>
          <a:xfrm>
            <a:off x="1508087" y="6919570"/>
            <a:ext cx="20167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Encryption</a:t>
            </a:r>
          </a:p>
        </p:txBody>
      </p:sp>
      <p:sp>
        <p:nvSpPr>
          <p:cNvPr id="487" name="Secure your data - Access Control Lists and Bucket Policies"/>
          <p:cNvSpPr txBox="1"/>
          <p:nvPr/>
        </p:nvSpPr>
        <p:spPr>
          <a:xfrm>
            <a:off x="1508087" y="7472020"/>
            <a:ext cx="917958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Secure your data - Access Control Lists and Bucket Policies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82" grpId="3"/>
      <p:bldP build="whole" bldLvl="1" animBg="1" rev="0" advAuto="0" spid="480" grpId="1"/>
      <p:bldP build="whole" bldLvl="1" animBg="1" rev="0" advAuto="0" spid="485" grpId="6"/>
      <p:bldP build="whole" bldLvl="1" animBg="1" rev="0" advAuto="0" spid="481" grpId="2"/>
      <p:bldP build="whole" bldLvl="1" animBg="1" rev="0" advAuto="0" spid="483" grpId="4"/>
      <p:bldP build="whole" bldLvl="1" animBg="1" rev="0" advAuto="0" spid="486" grpId="7"/>
      <p:bldP build="whole" bldLvl="1" animBg="1" rev="0" advAuto="0" spid="487" grpId="8"/>
      <p:bldP build="whole" bldLvl="1" animBg="1" rev="0" advAuto="0" spid="484" grpId="5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Amazon S3 Storage Class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Storage Classes</a:t>
            </a:r>
          </a:p>
        </p:txBody>
      </p:sp>
      <p:sp>
        <p:nvSpPr>
          <p:cNvPr id="490" name="Amazon S3 offers a range of storage classes designed for different use cases.…"/>
          <p:cNvSpPr txBox="1"/>
          <p:nvPr/>
        </p:nvSpPr>
        <p:spPr>
          <a:xfrm>
            <a:off x="575106" y="2988920"/>
            <a:ext cx="11854588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Amazon S3 offers a range of storage classes designed for different use cases.</a:t>
            </a:r>
          </a:p>
          <a:p>
            <a:pPr algn="l"/>
            <a:r>
              <a:t>These include </a:t>
            </a:r>
            <a:r>
              <a:t>S3 Standard</a:t>
            </a:r>
            <a:r>
              <a:t> for general-purpose storage of frequently accessed </a:t>
            </a:r>
          </a:p>
          <a:p>
            <a:pPr algn="l"/>
            <a:r>
              <a:t>data; </a:t>
            </a:r>
            <a:r>
              <a:t>S3 Intelligent-Tiering</a:t>
            </a:r>
            <a:r>
              <a:t> for data with unknown or changing access patterns; </a:t>
            </a:r>
          </a:p>
          <a:p>
            <a:pPr algn="l"/>
            <a:r>
              <a:t>S3 Standard-Infrequent Access (S3 Standard-IA) </a:t>
            </a:r>
            <a:r>
              <a:t>and </a:t>
            </a:r>
            <a:r>
              <a:t>S3 One Zone-Infrequent </a:t>
            </a:r>
          </a:p>
          <a:p>
            <a:pPr algn="l"/>
            <a:r>
              <a:t>Access (S3 One Zone-IA) </a:t>
            </a:r>
            <a:r>
              <a:t>for long-lived, but less frequently accessed data; </a:t>
            </a:r>
          </a:p>
          <a:p>
            <a:pPr algn="l"/>
            <a:r>
              <a:t>and </a:t>
            </a:r>
            <a:r>
              <a:t>Amazon S3 Glacier (S3 Glacier)</a:t>
            </a:r>
            <a:r>
              <a:t> and </a:t>
            </a:r>
            <a:r>
              <a:t>Amazon S3 Glacier Deep Archive </a:t>
            </a:r>
          </a:p>
          <a:p>
            <a:pPr algn="l"/>
            <a:r>
              <a:t>(S3 Glacier Deep Archive) </a:t>
            </a:r>
            <a:r>
              <a:t>for long-term archive and digital preservation. </a:t>
            </a:r>
          </a:p>
          <a:p>
            <a:pPr algn="l"/>
            <a:r>
              <a:t>Amazon S3 also offers capabilities to manage your data throughout its lifecycle. </a:t>
            </a:r>
          </a:p>
          <a:p>
            <a:pPr algn="l"/>
            <a:r>
              <a:t>Once an </a:t>
            </a:r>
            <a:r>
              <a:t>S3 Lifecycle</a:t>
            </a:r>
            <a:r>
              <a:t> policy is set, your data will automatically transfer to a </a:t>
            </a:r>
          </a:p>
          <a:p>
            <a:pPr algn="l"/>
            <a:r>
              <a:t>different storage class without any changes to your application. 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3 - Storage Tiers / Classes"/>
          <p:cNvSpPr txBox="1"/>
          <p:nvPr>
            <p:ph type="title" idx="4294967295"/>
          </p:nvPr>
        </p:nvSpPr>
        <p:spPr>
          <a:xfrm>
            <a:off x="797197" y="-12969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Storage Tiers / Classes</a:t>
            </a:r>
          </a:p>
        </p:txBody>
      </p:sp>
      <p:sp>
        <p:nvSpPr>
          <p:cNvPr id="493" name="S3: 99.99% availability, 99.999999999% durability, stored redundantly across…"/>
          <p:cNvSpPr txBox="1"/>
          <p:nvPr/>
        </p:nvSpPr>
        <p:spPr>
          <a:xfrm>
            <a:off x="1507680" y="2656693"/>
            <a:ext cx="11529290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S3: 99.99% availability, 99.999999999% durability, stored redundantly across</a:t>
            </a:r>
          </a:p>
          <a:p>
            <a:pPr algn="l"/>
            <a:r>
              <a:t>    multiple devices in multiple facilities, and is designed to sustain the loss of</a:t>
            </a:r>
          </a:p>
          <a:p>
            <a:pPr algn="l"/>
            <a:r>
              <a:t>    2 facilities concurrently.</a:t>
            </a:r>
          </a:p>
        </p:txBody>
      </p:sp>
      <p:sp>
        <p:nvSpPr>
          <p:cNvPr id="494" name="S3 - IA (Infrequently Accessed): For data that is accessed less frequently,…"/>
          <p:cNvSpPr txBox="1"/>
          <p:nvPr/>
        </p:nvSpPr>
        <p:spPr>
          <a:xfrm>
            <a:off x="1508239" y="3898729"/>
            <a:ext cx="1109830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IA (Infrequently Accessed): For data that is accessed less frequently,</a:t>
            </a:r>
          </a:p>
          <a:p>
            <a:pPr algn="l"/>
            <a:r>
              <a:t>    but requires rapid access when needed. Lower fee than S3, but you are</a:t>
            </a:r>
          </a:p>
          <a:p>
            <a:pPr algn="l"/>
            <a:r>
              <a:t>    charged a retrieval fee.</a:t>
            </a:r>
          </a:p>
        </p:txBody>
      </p:sp>
      <p:sp>
        <p:nvSpPr>
          <p:cNvPr id="495" name="S3 - One Zone IA: Same as IA however data is stored in a single…"/>
          <p:cNvSpPr txBox="1"/>
          <p:nvPr/>
        </p:nvSpPr>
        <p:spPr>
          <a:xfrm>
            <a:off x="1526692" y="5140764"/>
            <a:ext cx="1032479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S3 - One Zone IA: Same as IA however data is stored in a single</a:t>
            </a:r>
          </a:p>
          <a:p>
            <a:pPr algn="l"/>
            <a:r>
              <a:t>    Availability Zone only, still 99.999999999% durability, but only 99.5%</a:t>
            </a:r>
          </a:p>
          <a:p>
            <a:pPr algn="l"/>
            <a:r>
              <a:t>    availability. Cost is 20% less than regular S3 - IA.</a:t>
            </a:r>
          </a:p>
        </p:txBody>
      </p:sp>
      <p:sp>
        <p:nvSpPr>
          <p:cNvPr id="496" name="Reduced Redundancy Storage: Designed to provide 99.99% durability and…"/>
          <p:cNvSpPr txBox="1"/>
          <p:nvPr/>
        </p:nvSpPr>
        <p:spPr>
          <a:xfrm>
            <a:off x="1551826" y="6382800"/>
            <a:ext cx="1126319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Reduced Redundancy Storage: Designed to provide 99.99% durability and</a:t>
            </a:r>
          </a:p>
          <a:p>
            <a:pPr algn="l"/>
            <a:r>
              <a:t>    99.99% availability of objects over a given year. Used for data that can be</a:t>
            </a:r>
          </a:p>
          <a:p>
            <a:pPr algn="l"/>
            <a:r>
              <a:t>    recreated if lost, e.g. thumbnails. (Starting to disappear from AWS</a:t>
            </a:r>
          </a:p>
          <a:p>
            <a:pPr algn="l"/>
            <a:r>
              <a:t>    documentation but may still feature in exam)</a:t>
            </a:r>
          </a:p>
        </p:txBody>
      </p:sp>
      <p:sp>
        <p:nvSpPr>
          <p:cNvPr id="497" name="Glacier: Very cheap, but used for archival only. Optimised for data that is…"/>
          <p:cNvSpPr txBox="1"/>
          <p:nvPr/>
        </p:nvSpPr>
        <p:spPr>
          <a:xfrm>
            <a:off x="1540954" y="7993136"/>
            <a:ext cx="11007472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Glacier: Very cheap, but used for archival only. Optimised for data that is</a:t>
            </a:r>
          </a:p>
          <a:p>
            <a:pPr algn="l"/>
            <a:r>
              <a:t>    infrequently accessed and it takes 3 - 5 hours to restore from Glacier.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6" grpId="4"/>
      <p:bldP build="whole" bldLvl="1" animBg="1" rev="0" advAuto="0" spid="493" grpId="1"/>
      <p:bldP build="whole" bldLvl="1" animBg="1" rev="0" advAuto="0" spid="497" grpId="5"/>
      <p:bldP build="whole" bldLvl="1" animBg="1" rev="0" advAuto="0" spid="495" grpId="3"/>
      <p:bldP build="whole" bldLvl="1" animBg="1" rev="0" advAuto="0" spid="494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eneral Purpose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General Purpose Storage Class</a:t>
            </a:r>
          </a:p>
        </p:txBody>
      </p:sp>
      <p:sp>
        <p:nvSpPr>
          <p:cNvPr id="500" name="Amazon S3 Standard"/>
          <p:cNvSpPr txBox="1"/>
          <p:nvPr/>
        </p:nvSpPr>
        <p:spPr>
          <a:xfrm>
            <a:off x="1494980" y="2614270"/>
            <a:ext cx="315742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</a:t>
            </a:r>
          </a:p>
        </p:txBody>
      </p:sp>
      <p:sp>
        <p:nvSpPr>
          <p:cNvPr id="501" name="S3 Standard offers high durability, availability, and performance object…"/>
          <p:cNvSpPr txBox="1"/>
          <p:nvPr/>
        </p:nvSpPr>
        <p:spPr>
          <a:xfrm>
            <a:off x="1533639" y="3281020"/>
            <a:ext cx="11562284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 offers high durability, availability, and performance object </a:t>
            </a:r>
          </a:p>
          <a:p>
            <a:pPr algn="l"/>
            <a:r>
              <a:t>    storage for frequently accessed data. Because it delivers low latency and </a:t>
            </a:r>
          </a:p>
          <a:p>
            <a:pPr algn="l"/>
            <a:r>
              <a:t>    high throughput, S3 Standard is appropriate for a wide variety of use cases,</a:t>
            </a:r>
          </a:p>
          <a:p>
            <a:pPr algn="l"/>
            <a:r>
              <a:t>    including cloud applications, dynamic websites, content distribution, mobile</a:t>
            </a:r>
          </a:p>
          <a:p>
            <a:pPr algn="l"/>
            <a:r>
              <a:t>    and gaming applications, and big data analytics. S3 Storage Classes can be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S3 </a:t>
            </a:r>
          </a:p>
          <a:p>
            <a:pPr algn="l"/>
            <a:r>
              <a:t>    One Zone-IA. You can also use S3 Lifecycle policies to automatically </a:t>
            </a:r>
          </a:p>
          <a:p>
            <a:pPr algn="l"/>
            <a:r>
              <a:t>    transition objects between storage classes without any application </a:t>
            </a:r>
          </a:p>
          <a:p>
            <a:pPr algn="l"/>
            <a:r>
              <a:t>   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ll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00" grpId="1"/>
      <p:bldP build="whole" bldLvl="1" animBg="1" rev="0" advAuto="0" spid="501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Amazon S3 Standard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Standard</a:t>
            </a:r>
          </a:p>
        </p:txBody>
      </p:sp>
      <p:sp>
        <p:nvSpPr>
          <p:cNvPr id="504" name="Low latency and high throughput performance"/>
          <p:cNvSpPr txBox="1"/>
          <p:nvPr/>
        </p:nvSpPr>
        <p:spPr>
          <a:xfrm>
            <a:off x="1494980" y="2868270"/>
            <a:ext cx="718162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 latency and high throughput performance</a:t>
            </a:r>
          </a:p>
        </p:txBody>
      </p:sp>
      <p:sp>
        <p:nvSpPr>
          <p:cNvPr id="505" name="Designed for durability of 99.999999999% of objects across multiple…"/>
          <p:cNvSpPr txBox="1"/>
          <p:nvPr/>
        </p:nvSpPr>
        <p:spPr>
          <a:xfrm>
            <a:off x="1503667" y="342072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06" name="Resilient against events that impact an entire Availability Zones"/>
          <p:cNvSpPr txBox="1"/>
          <p:nvPr/>
        </p:nvSpPr>
        <p:spPr>
          <a:xfrm>
            <a:off x="1518043" y="4341470"/>
            <a:ext cx="96233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Zones</a:t>
            </a:r>
          </a:p>
        </p:txBody>
      </p:sp>
      <p:sp>
        <p:nvSpPr>
          <p:cNvPr id="507" name="Designed for 99.99% availability over a given year"/>
          <p:cNvSpPr txBox="1"/>
          <p:nvPr/>
        </p:nvSpPr>
        <p:spPr>
          <a:xfrm>
            <a:off x="1533487" y="489392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08" name="Backed with the Amazon S3 Service Level Agreement for availability"/>
          <p:cNvSpPr txBox="1"/>
          <p:nvPr/>
        </p:nvSpPr>
        <p:spPr>
          <a:xfrm>
            <a:off x="1534757" y="54463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09" name="Supports SSL for data in transit and encryption of data at rest"/>
          <p:cNvSpPr txBox="1"/>
          <p:nvPr/>
        </p:nvSpPr>
        <p:spPr>
          <a:xfrm>
            <a:off x="1546187" y="59988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10" name="S3 Lifecycle management for automatic migration of objects to other…"/>
          <p:cNvSpPr txBox="1"/>
          <p:nvPr/>
        </p:nvSpPr>
        <p:spPr>
          <a:xfrm>
            <a:off x="1550759" y="6551270"/>
            <a:ext cx="1054905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</a:t>
            </a:r>
          </a:p>
          <a:p>
            <a:pPr algn="l"/>
            <a:r>
              <a:t>    S3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15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15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8" presetID="15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00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15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15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0" grpId="7"/>
      <p:bldP build="whole" bldLvl="1" animBg="1" rev="0" advAuto="0" spid="509" grpId="6"/>
      <p:bldP build="whole" bldLvl="1" animBg="1" rev="0" advAuto="0" spid="507" grpId="4"/>
      <p:bldP build="whole" bldLvl="1" animBg="1" rev="0" advAuto="0" spid="508" grpId="5"/>
      <p:bldP build="whole" bldLvl="1" animBg="1" rev="0" advAuto="0" spid="506" grpId="3"/>
      <p:bldP build="whole" bldLvl="1" animBg="1" rev="0" advAuto="0" spid="504" grpId="1"/>
      <p:bldP build="whole" bldLvl="1" animBg="1" rev="0" advAuto="0" spid="505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Amazon S3 lets you run sophisticated big data analytics on your data without requiring you to extract and move the data to a separate analytics platform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Amazon S3 lets you run sophisticated big data analytics on your data without requiring you to extract and move the data to a separate analytics platform</a:t>
            </a:r>
          </a:p>
        </p:txBody>
      </p:sp>
      <p:sp>
        <p:nvSpPr>
          <p:cNvPr id="135" name="4. Query in Place"/>
          <p:cNvSpPr txBox="1"/>
          <p:nvPr/>
        </p:nvSpPr>
        <p:spPr>
          <a:xfrm>
            <a:off x="1270000" y="5600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4. Query in Place</a:t>
            </a:r>
          </a:p>
        </p:txBody>
      </p:sp>
      <p:sp>
        <p:nvSpPr>
          <p:cNvPr id="136" name="Paint Bucket"/>
          <p:cNvSpPr/>
          <p:nvPr/>
        </p:nvSpPr>
        <p:spPr>
          <a:xfrm>
            <a:off x="5793599" y="638303"/>
            <a:ext cx="1417603" cy="2228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S3"/>
          <p:cNvSpPr txBox="1"/>
          <p:nvPr/>
        </p:nvSpPr>
        <p:spPr>
          <a:xfrm>
            <a:off x="6215697" y="21073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pic>
        <p:nvPicPr>
          <p:cNvPr id="1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1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1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600"/>
                            </p:stCondLst>
                            <p:childTnLst>
                              <p:par>
                                <p:cTn id="20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200"/>
                            </p:stCondLst>
                            <p:childTnLst>
                              <p:par>
                                <p:cTn id="24" presetClass="entr" nodeType="afterEffect" presetID="9" grpId="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1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1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400"/>
                            </p:stCondLst>
                            <p:childTnLst>
                              <p:par>
                                <p:cTn id="32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1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600"/>
                            </p:stCondLst>
                            <p:childTnLst>
                              <p:par>
                                <p:cTn id="40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2" dur="1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200"/>
                            </p:stCondLst>
                            <p:childTnLst>
                              <p:par>
                                <p:cTn id="44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6" dur="1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800"/>
                            </p:stCondLst>
                            <p:childTnLst>
                              <p:par>
                                <p:cTn id="48" presetClass="entr" nodeType="afterEffect" presetID="9" grpId="1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1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7400"/>
                            </p:stCondLst>
                            <p:childTnLst>
                              <p:par>
                                <p:cTn id="52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1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9000"/>
                            </p:stCondLst>
                            <p:childTnLst>
                              <p:par>
                                <p:cTn id="56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8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600"/>
                            </p:stCondLst>
                            <p:childTnLst>
                              <p:par>
                                <p:cTn id="60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200"/>
                            </p:stCondLst>
                            <p:childTnLst>
                              <p:par>
                                <p:cTn id="64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6" dur="1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3800"/>
                            </p:stCondLst>
                            <p:childTnLst>
                              <p:par>
                                <p:cTn id="68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0" dur="1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400"/>
                            </p:stCondLst>
                            <p:childTnLst>
                              <p:par>
                                <p:cTn id="72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4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6900"/>
                            </p:stCondLst>
                            <p:childTnLst>
                              <p:par>
                                <p:cTn id="76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8" dur="1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8400"/>
                            </p:stCondLst>
                            <p:childTnLst>
                              <p:par>
                                <p:cTn id="80" presetClass="entr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2" dur="1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9900"/>
                            </p:stCondLst>
                            <p:childTnLst>
                              <p:par>
                                <p:cTn id="84" presetClass="entr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6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1400"/>
                            </p:stCondLst>
                            <p:childTnLst>
                              <p:par>
                                <p:cTn id="88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0" dur="1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2900"/>
                            </p:stCondLst>
                            <p:childTnLst>
                              <p:par>
                                <p:cTn id="92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4" dur="1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4400"/>
                            </p:stCondLst>
                            <p:childTnLst>
                              <p:par>
                                <p:cTn id="96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8"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900"/>
                            </p:stCondLst>
                            <p:childTnLst>
                              <p:par>
                                <p:cTn id="100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2" dur="1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7400"/>
                            </p:stCondLst>
                            <p:childTnLst>
                              <p:par>
                                <p:cTn id="104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6" dur="1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8900"/>
                            </p:stCondLst>
                            <p:childTnLst>
                              <p:par>
                                <p:cTn id="108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0" dur="1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400"/>
                            </p:stCondLst>
                            <p:childTnLst>
                              <p:par>
                                <p:cTn id="112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4" dur="1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1900"/>
                            </p:stCondLst>
                            <p:childTnLst>
                              <p:par>
                                <p:cTn id="116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8" dur="1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3400"/>
                            </p:stCondLst>
                            <p:childTnLst>
                              <p:par>
                                <p:cTn id="120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2" dur="1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4900"/>
                            </p:stCondLst>
                            <p:childTnLst>
                              <p:par>
                                <p:cTn id="124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6" dur="1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6400"/>
                            </p:stCondLst>
                            <p:childTnLst>
                              <p:par>
                                <p:cTn id="128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0" dur="1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5" grpId="6"/>
      <p:bldP build="whole" bldLvl="1" animBg="1" rev="0" advAuto="0" spid="153" grpId="18"/>
      <p:bldP build="whole" bldLvl="1" animBg="1" rev="0" advAuto="0" spid="158" grpId="30"/>
      <p:bldP build="whole" bldLvl="1" animBg="1" rev="0" advAuto="0" spid="141" grpId="12"/>
      <p:bldP build="whole" bldLvl="1" animBg="1" rev="0" advAuto="0" spid="159" grpId="32"/>
      <p:bldP build="whole" bldLvl="1" animBg="1" rev="0" advAuto="0" spid="139" grpId="10"/>
      <p:bldP build="whole" bldLvl="1" animBg="1" rev="0" advAuto="0" spid="150" grpId="16"/>
      <p:bldP build="whole" bldLvl="1" animBg="1" rev="0" advAuto="0" spid="138" grpId="9"/>
      <p:bldP build="whole" bldLvl="1" animBg="1" rev="0" advAuto="0" spid="165" grpId="26"/>
      <p:bldP build="whole" bldLvl="1" animBg="1" rev="0" advAuto="0" spid="142" grpId="8"/>
      <p:bldP build="whole" bldLvl="1" animBg="1" rev="0" advAuto="0" spid="144" grpId="5"/>
      <p:bldP build="whole" bldLvl="1" animBg="1" rev="0" advAuto="0" spid="151" grpId="17"/>
      <p:bldP build="whole" bldLvl="1" animBg="1" rev="0" advAuto="0" spid="164" grpId="24"/>
      <p:bldP build="whole" bldLvl="1" animBg="1" rev="0" advAuto="0" spid="155" grpId="28"/>
      <p:bldP build="whole" bldLvl="1" animBg="1" rev="0" advAuto="0" spid="154" grpId="27"/>
      <p:bldP build="whole" bldLvl="1" animBg="1" rev="0" advAuto="0" spid="163" grpId="25"/>
      <p:bldP build="whole" bldLvl="1" animBg="1" rev="0" advAuto="0" spid="140" grpId="11"/>
      <p:bldP build="whole" bldLvl="1" animBg="1" rev="0" advAuto="0" spid="147" grpId="3"/>
      <p:bldP build="whole" bldLvl="1" animBg="1" rev="0" advAuto="0" spid="162" grpId="23"/>
      <p:bldP build="whole" bldLvl="1" animBg="1" rev="0" advAuto="0" spid="156" grpId="29"/>
      <p:bldP build="whole" bldLvl="1" animBg="1" rev="0" advAuto="0" spid="161" grpId="22"/>
      <p:bldP build="whole" bldLvl="1" animBg="1" rev="0" advAuto="0" spid="157" grpId="31"/>
      <p:bldP build="whole" bldLvl="1" animBg="1" rev="0" advAuto="0" spid="135" grpId="1"/>
      <p:bldP build="whole" bldLvl="1" animBg="1" rev="0" advAuto="0" spid="160" grpId="21"/>
      <p:bldP build="whole" bldLvl="1" animBg="1" rev="0" advAuto="0" spid="146" grpId="7"/>
      <p:bldP build="whole" bldLvl="1" animBg="1" rev="0" advAuto="0" spid="134" grpId="2"/>
      <p:bldP build="whole" bldLvl="1" animBg="1" rev="0" advAuto="0" spid="148" grpId="14"/>
      <p:bldP build="whole" bldLvl="1" animBg="1" rev="0" advAuto="0" spid="167" grpId="19"/>
      <p:bldP build="whole" bldLvl="1" animBg="1" rev="0" advAuto="0" spid="143" grpId="4"/>
      <p:bldP build="whole" bldLvl="1" animBg="1" rev="0" advAuto="0" spid="149" grpId="15"/>
      <p:bldP build="whole" bldLvl="1" animBg="1" rev="0" advAuto="0" spid="166" grpId="20"/>
      <p:bldP build="whole" bldLvl="1" animBg="1" rev="0" advAuto="0" spid="152" grpId="13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he S3 Intelligent-Tiering storage class is designed to optimise costs by…"/>
          <p:cNvSpPr txBox="1"/>
          <p:nvPr/>
        </p:nvSpPr>
        <p:spPr>
          <a:xfrm>
            <a:off x="1533639" y="2665070"/>
            <a:ext cx="11526622" cy="7090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The S3 Intelligent-Tiering storage class is designed to optimise costs by </a:t>
            </a:r>
          </a:p>
          <a:p>
            <a:pPr algn="l"/>
            <a:r>
              <a:t>    automatically moving data to the most cost-effective access tier, without </a:t>
            </a:r>
          </a:p>
          <a:p>
            <a:pPr algn="l"/>
            <a:r>
              <a:t>    performance impact or operational overhead. It works by storing objects in </a:t>
            </a:r>
          </a:p>
          <a:p>
            <a:pPr algn="l"/>
            <a:r>
              <a:t>    two access tiers: one tier that is optimised for frequent access and another </a:t>
            </a:r>
          </a:p>
          <a:p>
            <a:pPr algn="l"/>
            <a:r>
              <a:t>    lower-cost tier that is optimised for infrequent access. For a small monthly </a:t>
            </a:r>
          </a:p>
          <a:p>
            <a:pPr algn="l"/>
            <a:r>
              <a:t>    monitoring and automation fee per object, Amazon S3 monitors access </a:t>
            </a:r>
          </a:p>
          <a:p>
            <a:pPr algn="l"/>
            <a:r>
              <a:t>    patterns of the objects in S3 Intelligent-Tiering, and moves the ones that </a:t>
            </a:r>
          </a:p>
          <a:p>
            <a:pPr algn="l"/>
            <a:r>
              <a:t>    have not been accessed for 30 consecutive days to the infrequent access </a:t>
            </a:r>
          </a:p>
          <a:p>
            <a:pPr algn="l"/>
            <a:r>
              <a:t>    tier. If an object in the infrequent access tier is accessed, it is automatically </a:t>
            </a:r>
          </a:p>
          <a:p>
            <a:pPr algn="l"/>
            <a:r>
              <a:t>    moved back to the frequent access tier. There are no retrieval fees when </a:t>
            </a:r>
          </a:p>
          <a:p>
            <a:pPr algn="l"/>
            <a:r>
              <a:t>    using the S3 Intelligent-Tiering storage class, and no additional tiering fees </a:t>
            </a:r>
          </a:p>
          <a:p>
            <a:pPr algn="l"/>
            <a:r>
              <a:t>    when objects are moved between access tiers. It is the ideal storage class </a:t>
            </a:r>
          </a:p>
          <a:p>
            <a:pPr algn="l"/>
            <a:r>
              <a:t>    for long-lived data with access patterns that are unknown or unpredictable.</a:t>
            </a:r>
          </a:p>
          <a:p>
            <a:pPr algn="l"/>
            <a:r>
              <a:t>    S3 Storage Classes can be configured at the object level and a single </a:t>
            </a:r>
          </a:p>
          <a:p>
            <a:pPr algn="l"/>
            <a:r>
              <a:t>    bucket can contain objects stored in S3 Standard, S3 Intelligent-Tiering, </a:t>
            </a:r>
          </a:p>
          <a:p>
            <a:pPr algn="l"/>
            <a:r>
              <a:t>    S3 Standard-IA, and S3 One Zone-IA. You can upload objects directly to </a:t>
            </a:r>
          </a:p>
          <a:p>
            <a:pPr algn="l"/>
            <a:r>
              <a:t>    S3 Intelligent-Tiering, or use S3 Lifecycle policies to transfer objects from </a:t>
            </a:r>
          </a:p>
          <a:p>
            <a:pPr algn="l"/>
            <a:r>
              <a:t>    S3 Standard and S3 Standard-IA to S3 Intelligent-Tiering. You can also </a:t>
            </a:r>
          </a:p>
          <a:p>
            <a:pPr algn="l"/>
            <a:r>
              <a:t>    archive objects from S3 Intelligent-Tiering to S3 Glacier.</a:t>
            </a:r>
          </a:p>
        </p:txBody>
      </p:sp>
      <p:sp>
        <p:nvSpPr>
          <p:cNvPr id="513" name="Unknown or Changing Access Storage Clas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Unknown or Changing Access Storage Class</a:t>
            </a:r>
          </a:p>
        </p:txBody>
      </p:sp>
      <p:sp>
        <p:nvSpPr>
          <p:cNvPr id="514" name="Amazon S3 Intelligent-Tiering"/>
          <p:cNvSpPr txBox="1"/>
          <p:nvPr/>
        </p:nvSpPr>
        <p:spPr>
          <a:xfrm>
            <a:off x="1507680" y="2122145"/>
            <a:ext cx="44022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Intelligent-Tiering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wipe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4" grpId="1"/>
      <p:bldP build="whole" bldLvl="1" animBg="1" rev="0" advAuto="0" spid="512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Amazon S3 Intelligent-Tiering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Intelligent-Tiering</a:t>
            </a:r>
          </a:p>
        </p:txBody>
      </p:sp>
      <p:sp>
        <p:nvSpPr>
          <p:cNvPr id="517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18" name="Small monthly monitoring and auto-tiering fee"/>
          <p:cNvSpPr txBox="1"/>
          <p:nvPr/>
        </p:nvSpPr>
        <p:spPr>
          <a:xfrm>
            <a:off x="1503667" y="3236570"/>
            <a:ext cx="71167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Small monthly monitoring and auto-tiering fee</a:t>
            </a:r>
          </a:p>
        </p:txBody>
      </p:sp>
      <p:sp>
        <p:nvSpPr>
          <p:cNvPr id="519" name="Automatically moves objects between two access tiers based on changing…"/>
          <p:cNvSpPr txBox="1"/>
          <p:nvPr/>
        </p:nvSpPr>
        <p:spPr>
          <a:xfrm>
            <a:off x="1505343" y="3789020"/>
            <a:ext cx="1137353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Automatically moves objects between two access tiers based on changing</a:t>
            </a:r>
          </a:p>
          <a:p>
            <a:pPr algn="l"/>
            <a:r>
              <a:t>    access patterns</a:t>
            </a:r>
          </a:p>
        </p:txBody>
      </p:sp>
      <p:sp>
        <p:nvSpPr>
          <p:cNvPr id="520" name="Designed for durability of 99.999999999% of objects across multiple…"/>
          <p:cNvSpPr txBox="1"/>
          <p:nvPr/>
        </p:nvSpPr>
        <p:spPr>
          <a:xfrm>
            <a:off x="1519669" y="47097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21" name="Resilient against events that impact an entire Availability Zone"/>
          <p:cNvSpPr txBox="1"/>
          <p:nvPr/>
        </p:nvSpPr>
        <p:spPr>
          <a:xfrm>
            <a:off x="1526781" y="56305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22" name="Designed for 99.99% availability over a given year"/>
          <p:cNvSpPr txBox="1"/>
          <p:nvPr/>
        </p:nvSpPr>
        <p:spPr>
          <a:xfrm>
            <a:off x="1533487" y="6182970"/>
            <a:ext cx="763303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99.99% availability over a given year</a:t>
            </a:r>
          </a:p>
        </p:txBody>
      </p:sp>
      <p:sp>
        <p:nvSpPr>
          <p:cNvPr id="523" name="Backed with the Amazon S3 Service Level Agreement for availability"/>
          <p:cNvSpPr txBox="1"/>
          <p:nvPr/>
        </p:nvSpPr>
        <p:spPr>
          <a:xfrm>
            <a:off x="1538059" y="673542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24" name="Supports SSL for data in transit and encryption of data at rest"/>
          <p:cNvSpPr txBox="1"/>
          <p:nvPr/>
        </p:nvSpPr>
        <p:spPr>
          <a:xfrm>
            <a:off x="1551876" y="72878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25" name="S3 Lifecycle management for automatic migration of objects to other S3…"/>
          <p:cNvSpPr txBox="1"/>
          <p:nvPr/>
        </p:nvSpPr>
        <p:spPr>
          <a:xfrm>
            <a:off x="1550759" y="78403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blind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6"/>
      <p:bldP build="whole" bldLvl="1" animBg="1" rev="0" advAuto="0" spid="518" grpId="2"/>
      <p:bldP build="whole" bldLvl="1" animBg="1" rev="0" advAuto="0" spid="525" grpId="9"/>
      <p:bldP build="whole" bldLvl="1" animBg="1" rev="0" advAuto="0" spid="523" grpId="7"/>
      <p:bldP build="whole" bldLvl="1" animBg="1" rev="0" advAuto="0" spid="520" grpId="4"/>
      <p:bldP build="whole" bldLvl="1" animBg="1" rev="0" advAuto="0" spid="517" grpId="1"/>
      <p:bldP build="whole" bldLvl="1" animBg="1" rev="0" advAuto="0" spid="519" grpId="3"/>
      <p:bldP build="whole" bldLvl="1" animBg="1" rev="0" advAuto="0" spid="521" grpId="5"/>
      <p:bldP build="whole" bldLvl="1" animBg="1" rev="0" advAuto="0" spid="524" grpId="8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3 Standard-IA is for data that is accessed less frequently, but requires…"/>
          <p:cNvSpPr txBox="1"/>
          <p:nvPr/>
        </p:nvSpPr>
        <p:spPr>
          <a:xfrm>
            <a:off x="1495539" y="2988920"/>
            <a:ext cx="11571123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Standard-IA is for data that is accessed less frequently, but requires </a:t>
            </a:r>
          </a:p>
          <a:p>
            <a:pPr algn="l"/>
            <a:r>
              <a:t>    rapid access when needed. S3 Standard-IA offers the high durability, high </a:t>
            </a:r>
          </a:p>
          <a:p>
            <a:pPr algn="l"/>
            <a:r>
              <a:t>    throughput, and low latency of S3 Standard, with a low per GB storage </a:t>
            </a:r>
          </a:p>
          <a:p>
            <a:pPr algn="l"/>
            <a:r>
              <a:t>    price and per GB retrieval fee. This combination of low cost and high </a:t>
            </a:r>
          </a:p>
          <a:p>
            <a:pPr algn="l"/>
            <a:r>
              <a:t>    performance make S3 Standard-IA ideal for long-term storage, backups, </a:t>
            </a:r>
          </a:p>
          <a:p>
            <a:pPr algn="l"/>
            <a:r>
              <a:t>    and as a data store for disaster recovery files. S3 Storage Classes can be </a:t>
            </a:r>
          </a:p>
          <a:p>
            <a:pPr algn="l"/>
            <a:r>
              <a:t>    configured at the object level and a single bucket can contain objects </a:t>
            </a:r>
          </a:p>
          <a:p>
            <a:pPr algn="l"/>
            <a:r>
              <a:t>    stored across S3 Standard, S3 Intelligent-Tiering, S3 Standard-IA, and </a:t>
            </a:r>
          </a:p>
          <a:p>
            <a:pPr algn="l"/>
            <a:r>
              <a:t>    S3 One Zone-IA. You can also use S3 Lifecycle policies to automatically </a:t>
            </a:r>
          </a:p>
          <a:p>
            <a:pPr algn="l"/>
            <a:r>
              <a:t>    transition objects between storage classes without any application changes.</a:t>
            </a:r>
          </a:p>
        </p:txBody>
      </p:sp>
      <p:sp>
        <p:nvSpPr>
          <p:cNvPr id="528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29" name="Amazon S3 Standard-Infrequent Access (S3 Standard-IA)"/>
          <p:cNvSpPr txBox="1"/>
          <p:nvPr/>
        </p:nvSpPr>
        <p:spPr>
          <a:xfrm>
            <a:off x="1482280" y="2284070"/>
            <a:ext cx="83786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Standard-Infrequent Access (S3 Standard-IA)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0" presetID="19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9" grpId="1"/>
      <p:bldP build="whole" bldLvl="1" animBg="1" rev="0" advAuto="0" spid="527" grpId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3 Standard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Standard-Infrequent Access</a:t>
            </a:r>
          </a:p>
          <a:p>
            <a:pPr>
              <a:defRPr sz="6900"/>
            </a:pPr>
            <a:r>
              <a:t>(S3 Standard-IA)</a:t>
            </a:r>
          </a:p>
        </p:txBody>
      </p:sp>
      <p:sp>
        <p:nvSpPr>
          <p:cNvPr id="532" name="Same low latency and high throughput performance of S3 Standard"/>
          <p:cNvSpPr txBox="1"/>
          <p:nvPr/>
        </p:nvSpPr>
        <p:spPr>
          <a:xfrm>
            <a:off x="1494980" y="268412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33" name="Designed for durability of 99.999999999% of objects across multiple…"/>
          <p:cNvSpPr txBox="1"/>
          <p:nvPr/>
        </p:nvSpPr>
        <p:spPr>
          <a:xfrm>
            <a:off x="1502397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34" name="Resilient against events that impact an entire Availability Zone"/>
          <p:cNvSpPr txBox="1"/>
          <p:nvPr/>
        </p:nvSpPr>
        <p:spPr>
          <a:xfrm>
            <a:off x="1500263" y="4157320"/>
            <a:ext cx="94596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Resilient against events that impact an entire Availability Zone</a:t>
            </a:r>
          </a:p>
        </p:txBody>
      </p:sp>
      <p:sp>
        <p:nvSpPr>
          <p:cNvPr id="535" name="Data is resilient in the event of one entire Availability Zone destruction"/>
          <p:cNvSpPr txBox="1"/>
          <p:nvPr/>
        </p:nvSpPr>
        <p:spPr>
          <a:xfrm>
            <a:off x="1494269" y="470977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36" name="Designed for 99.9% availability over a given year"/>
          <p:cNvSpPr txBox="1"/>
          <p:nvPr/>
        </p:nvSpPr>
        <p:spPr>
          <a:xfrm>
            <a:off x="1501381" y="5262220"/>
            <a:ext cx="74635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99.9% availability over a given year</a:t>
            </a:r>
          </a:p>
        </p:txBody>
      </p:sp>
      <p:sp>
        <p:nvSpPr>
          <p:cNvPr id="537" name="Backed with the Amazon S3 Service Level Agreement for availability"/>
          <p:cNvSpPr txBox="1"/>
          <p:nvPr/>
        </p:nvSpPr>
        <p:spPr>
          <a:xfrm>
            <a:off x="1508087" y="5814670"/>
            <a:ext cx="103189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38" name="Supports SSL for data in transit and encryption of data at rest"/>
          <p:cNvSpPr txBox="1"/>
          <p:nvPr/>
        </p:nvSpPr>
        <p:spPr>
          <a:xfrm>
            <a:off x="1512659" y="636712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39" name="S3 Lifecycle management for automatic migration of objects to other S3…"/>
          <p:cNvSpPr txBox="1"/>
          <p:nvPr/>
        </p:nvSpPr>
        <p:spPr>
          <a:xfrm>
            <a:off x="1526476" y="691957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6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6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6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8" presetID="26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8" presetID="26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9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Subtype="8" presetID="26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9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Class="entr" nodeType="clickEffect" presetSubtype="8" presetID="26" grpId="7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5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Class="entr" nodeType="clickEffect" presetSubtype="8" presetID="26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3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367" fill="hold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498" fill="hold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498" fill="hold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49" fill="hold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23" fill="hold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0" fill="hold">
                                          <p:stCondLst>
                                            <p:cond delay="488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25" decel="50000" fill="hold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0" decel="50000" fill="hold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25" decel="50000" fill="hold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0" decel="50000" fill="hold">
                                          <p:stCondLst>
                                            <p:cond delay="1232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25" decel="50000" fill="hold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0" decel="50000" fill="hold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25" decel="50000" fill="hold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8" grpId="7"/>
      <p:bldP build="whole" bldLvl="1" animBg="1" rev="0" advAuto="0" spid="539" grpId="8"/>
      <p:bldP build="whole" bldLvl="1" animBg="1" rev="0" advAuto="0" spid="535" grpId="4"/>
      <p:bldP build="whole" bldLvl="1" animBg="1" rev="0" advAuto="0" spid="532" grpId="1"/>
      <p:bldP build="whole" bldLvl="1" animBg="1" rev="0" advAuto="0" spid="536" grpId="5"/>
      <p:bldP build="whole" bldLvl="1" animBg="1" rev="0" advAuto="0" spid="534" grpId="3"/>
      <p:bldP build="whole" bldLvl="1" animBg="1" rev="0" advAuto="0" spid="533" grpId="2"/>
      <p:bldP build="whole" bldLvl="1" animBg="1" rev="0" advAuto="0" spid="537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3 One Zone-IA is for data that is accessed less frequently, but requires…"/>
          <p:cNvSpPr txBox="1"/>
          <p:nvPr/>
        </p:nvSpPr>
        <p:spPr>
          <a:xfrm>
            <a:off x="1406639" y="2988920"/>
            <a:ext cx="11629950" cy="377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is for data that is accessed less frequently, but requires </a:t>
            </a:r>
          </a:p>
          <a:p>
            <a:pPr algn="l"/>
            <a:r>
              <a:t>    rapid access when needed. Unlike other S3 Storage Classes which store </a:t>
            </a:r>
          </a:p>
          <a:p>
            <a:pPr algn="l"/>
            <a:r>
              <a:t>    data in a minimum of three Availability Zones (AZs), S3 One Zone-IA stores </a:t>
            </a:r>
          </a:p>
          <a:p>
            <a:pPr algn="l"/>
            <a:r>
              <a:t>    data in a single AZ and costs 20% less than S3 Standard-IA. S3 One Zone-IA</a:t>
            </a:r>
          </a:p>
          <a:p>
            <a:pPr algn="l"/>
            <a:r>
              <a:t>    is ideal for customers who want a lower-cost option for infrequently </a:t>
            </a:r>
          </a:p>
          <a:p>
            <a:pPr algn="l"/>
            <a:r>
              <a:t>    accessed data but do not require the availability and resilience of S3 </a:t>
            </a:r>
          </a:p>
          <a:p>
            <a:pPr algn="l"/>
            <a:r>
              <a:t>    Standard or S3 Standard-IA. It’s a good choice for storing secondary backup</a:t>
            </a:r>
          </a:p>
          <a:p>
            <a:pPr algn="l"/>
            <a:r>
              <a:t>    copies of on-premises data or easily re-creatable data. You can also use it </a:t>
            </a:r>
          </a:p>
          <a:p>
            <a:pPr algn="l"/>
            <a:r>
              <a:t>    as cost-effective storage for data that is replicated from another AWS </a:t>
            </a:r>
          </a:p>
          <a:p>
            <a:pPr algn="l"/>
            <a:r>
              <a:t>    Region using S3 Cross-Region Replication.</a:t>
            </a:r>
          </a:p>
        </p:txBody>
      </p:sp>
      <p:sp>
        <p:nvSpPr>
          <p:cNvPr id="542" name="Infrequent Access…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Infrequent Access</a:t>
            </a:r>
          </a:p>
          <a:p>
            <a:pPr>
              <a:defRPr sz="6900"/>
            </a:pPr>
            <a:r>
              <a:t>Storage Classes</a:t>
            </a:r>
          </a:p>
        </p:txBody>
      </p:sp>
      <p:sp>
        <p:nvSpPr>
          <p:cNvPr id="543" name="Amazon S3 One Zone-Infrequent Access (S3 One Zone-IA)"/>
          <p:cNvSpPr txBox="1"/>
          <p:nvPr/>
        </p:nvSpPr>
        <p:spPr>
          <a:xfrm>
            <a:off x="1393380" y="2284070"/>
            <a:ext cx="85700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One Zone-Infrequent Access (S3 One Zone-IA)</a:t>
            </a:r>
          </a:p>
        </p:txBody>
      </p:sp>
      <p:sp>
        <p:nvSpPr>
          <p:cNvPr id="544" name="S3 One Zone-IA offers the same high durability, high throughput, and low…"/>
          <p:cNvSpPr txBox="1"/>
          <p:nvPr/>
        </p:nvSpPr>
        <p:spPr>
          <a:xfrm>
            <a:off x="1432039" y="7008470"/>
            <a:ext cx="1169151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One Zone-IA offers the same high durability, high throughput, and low </a:t>
            </a:r>
          </a:p>
          <a:p>
            <a:pPr algn="l"/>
            <a:r>
              <a:t>    latency of S3 Standard, with a low per GB storage price and per GB retrieval</a:t>
            </a:r>
          </a:p>
          <a:p>
            <a:pPr algn="l"/>
            <a:r>
              <a:t>    fee. S3 Storage Classes can be configured at the object level, and a single </a:t>
            </a:r>
          </a:p>
          <a:p>
            <a:pPr algn="l"/>
            <a:r>
              <a:t>    bucket can contain objects stored across S3 Standard, S3 Intelligent-Tiering,</a:t>
            </a:r>
          </a:p>
          <a:p>
            <a:pPr algn="l"/>
            <a:r>
              <a:t>    S3 Standard-IA, and S3 One Zone-IA. You can also use S3 Lifecycle policies</a:t>
            </a:r>
          </a:p>
          <a:p>
            <a:pPr algn="l"/>
            <a:r>
              <a:t>    to automatically transition objects between storage classes without any </a:t>
            </a:r>
          </a:p>
          <a:p>
            <a:pPr algn="l"/>
            <a:r>
              <a:t>    application changes.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doors dir="vert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4" grpId="3"/>
      <p:bldP build="whole" bldLvl="1" animBg="1" rev="0" advAuto="0" spid="541" grpId="2"/>
      <p:bldP build="whole" bldLvl="1" animBg="1" rev="0" advAuto="0" spid="54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3 One Zone-Infrequent Access…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S3 One Zone-Infrequent Access</a:t>
            </a:r>
          </a:p>
          <a:p>
            <a:pPr>
              <a:defRPr sz="6900"/>
            </a:pPr>
            <a:r>
              <a:t>(S3 One Zone-IA)</a:t>
            </a:r>
          </a:p>
        </p:txBody>
      </p:sp>
      <p:sp>
        <p:nvSpPr>
          <p:cNvPr id="547" name="Same low latency and high throughput performance of S3 Standard"/>
          <p:cNvSpPr txBox="1"/>
          <p:nvPr/>
        </p:nvSpPr>
        <p:spPr>
          <a:xfrm>
            <a:off x="1456575" y="2499970"/>
            <a:ext cx="1021865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Same low latency and high throughput performance of S3 Standard</a:t>
            </a:r>
          </a:p>
        </p:txBody>
      </p:sp>
      <p:sp>
        <p:nvSpPr>
          <p:cNvPr id="548" name="Designed for durability of 99.999999999% of objects in a single Availability…"/>
          <p:cNvSpPr txBox="1"/>
          <p:nvPr/>
        </p:nvSpPr>
        <p:spPr>
          <a:xfrm>
            <a:off x="1464297" y="3052420"/>
            <a:ext cx="11564418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in a single Availability</a:t>
            </a:r>
          </a:p>
          <a:p>
            <a:pPr algn="l"/>
            <a:r>
              <a:t>    Zone because S3 One Zone-IA stores data in a single AWS Availability Zone,</a:t>
            </a:r>
          </a:p>
          <a:p>
            <a:pPr algn="l"/>
            <a:r>
              <a:t>    data stored in this storage class will be lost in the event of Availability Zone</a:t>
            </a:r>
          </a:p>
          <a:p>
            <a:pPr algn="l"/>
            <a:r>
              <a:t>    destruction.</a:t>
            </a:r>
          </a:p>
        </p:txBody>
      </p:sp>
      <p:sp>
        <p:nvSpPr>
          <p:cNvPr id="549" name="Designed for 99.5% availability over a given year"/>
          <p:cNvSpPr txBox="1"/>
          <p:nvPr/>
        </p:nvSpPr>
        <p:spPr>
          <a:xfrm>
            <a:off x="1494269" y="4709770"/>
            <a:ext cx="746356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Designed for 99.5% availability over a given year</a:t>
            </a:r>
          </a:p>
        </p:txBody>
      </p:sp>
      <p:sp>
        <p:nvSpPr>
          <p:cNvPr id="550" name="Backed with the Amazon S3 Service Level Agreement for availability"/>
          <p:cNvSpPr txBox="1"/>
          <p:nvPr/>
        </p:nvSpPr>
        <p:spPr>
          <a:xfrm>
            <a:off x="1501381" y="5262220"/>
            <a:ext cx="103189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Backed with the Amazon S3 Service Level Agreement for availability</a:t>
            </a:r>
          </a:p>
        </p:txBody>
      </p:sp>
      <p:sp>
        <p:nvSpPr>
          <p:cNvPr id="551" name="Supports SSL for data in transit and encryption of data at rest"/>
          <p:cNvSpPr txBox="1"/>
          <p:nvPr/>
        </p:nvSpPr>
        <p:spPr>
          <a:xfrm>
            <a:off x="1508087" y="58146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52" name="S3 Lifecycle management for automatic migration of objects to other S3…"/>
          <p:cNvSpPr txBox="1"/>
          <p:nvPr/>
        </p:nvSpPr>
        <p:spPr>
          <a:xfrm>
            <a:off x="1512659" y="6367120"/>
            <a:ext cx="1100107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Lifecycle management for automatic migration of objects to other S3</a:t>
            </a:r>
          </a:p>
          <a:p>
            <a:pPr algn="l"/>
            <a:r>
              <a:t>    Storage Classes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1" grpId="5"/>
      <p:bldP build="whole" bldLvl="1" animBg="1" rev="0" advAuto="0" spid="552" grpId="6"/>
      <p:bldP build="whole" bldLvl="1" animBg="1" rev="0" advAuto="0" spid="547" grpId="1"/>
      <p:bldP build="whole" bldLvl="1" animBg="1" rev="0" advAuto="0" spid="548" grpId="2"/>
      <p:bldP build="whole" bldLvl="1" animBg="1" rev="0" advAuto="0" spid="549" grpId="3"/>
      <p:bldP build="whole" bldLvl="1" animBg="1" rev="0" advAuto="0" spid="550" grpId="4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3 Glacier is a secure, durable, and low-cost storage class for data…"/>
          <p:cNvSpPr txBox="1"/>
          <p:nvPr/>
        </p:nvSpPr>
        <p:spPr>
          <a:xfrm>
            <a:off x="1406639" y="3357220"/>
            <a:ext cx="11396473" cy="3039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is a secure, durable, and low-cost storage class for data </a:t>
            </a:r>
          </a:p>
          <a:p>
            <a:pPr algn="l"/>
            <a:r>
              <a:t>    archiving. You can reliably store any amount of data at costs that are </a:t>
            </a:r>
          </a:p>
          <a:p>
            <a:pPr algn="l"/>
            <a:r>
              <a:t>    competitive with or cheaper than on-premises solutions. To keep costs </a:t>
            </a:r>
          </a:p>
          <a:p>
            <a:pPr algn="l"/>
            <a:r>
              <a:t>    low yet suitable for varying needs, S3 Glacier provides three retrieval </a:t>
            </a:r>
          </a:p>
          <a:p>
            <a:pPr algn="l"/>
            <a:r>
              <a:t>    options that range from a few minutes to hours. You can upload objects </a:t>
            </a:r>
          </a:p>
          <a:p>
            <a:pPr algn="l"/>
            <a:r>
              <a:t>    directly to S3 Glacier, or use S3 Lifecycle policies to transfer data between </a:t>
            </a:r>
          </a:p>
          <a:p>
            <a:pPr algn="l"/>
            <a:r>
              <a:t>    any of the S3 Storage Classes for active data (S3 Standard, S3 Intelligent-</a:t>
            </a:r>
          </a:p>
          <a:p>
            <a:pPr algn="l"/>
            <a:r>
              <a:t>    Tiering, S3 Standard-IA, and S3 One Zone-IA) and S3 Glacier.</a:t>
            </a:r>
          </a:p>
        </p:txBody>
      </p:sp>
      <p:sp>
        <p:nvSpPr>
          <p:cNvPr id="555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56" name="Amazon S3 Glacier"/>
          <p:cNvSpPr txBox="1"/>
          <p:nvPr/>
        </p:nvSpPr>
        <p:spPr>
          <a:xfrm>
            <a:off x="1393380" y="2468220"/>
            <a:ext cx="286816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1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1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6" grpId="1"/>
      <p:bldP build="whole" bldLvl="1" animBg="1" rev="0" advAuto="0" spid="55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Amazon S3 Glacier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Amazon S3 Glacier</a:t>
            </a:r>
          </a:p>
        </p:txBody>
      </p:sp>
      <p:sp>
        <p:nvSpPr>
          <p:cNvPr id="559" name="Designed for durability of 99.999999999% of objects across multiple…"/>
          <p:cNvSpPr txBox="1"/>
          <p:nvPr/>
        </p:nvSpPr>
        <p:spPr>
          <a:xfrm>
            <a:off x="1481975" y="3236570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60" name="Data is resilient in the event of one entire Availability Zone destruction"/>
          <p:cNvSpPr txBox="1"/>
          <p:nvPr/>
        </p:nvSpPr>
        <p:spPr>
          <a:xfrm>
            <a:off x="1502397" y="4157320"/>
            <a:ext cx="105892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is resilient in the event of one entire Availability Zone destruction</a:t>
            </a:r>
          </a:p>
        </p:txBody>
      </p:sp>
      <p:sp>
        <p:nvSpPr>
          <p:cNvPr id="561" name="Supports SSL for data in transit and encryption of data at rest"/>
          <p:cNvSpPr txBox="1"/>
          <p:nvPr/>
        </p:nvSpPr>
        <p:spPr>
          <a:xfrm>
            <a:off x="1494269" y="4709770"/>
            <a:ext cx="938410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Supports SSL for data in transit and encryption of data at rest</a:t>
            </a:r>
          </a:p>
        </p:txBody>
      </p:sp>
      <p:sp>
        <p:nvSpPr>
          <p:cNvPr id="562" name="Low-cost design is ideal for long-term archive"/>
          <p:cNvSpPr txBox="1"/>
          <p:nvPr/>
        </p:nvSpPr>
        <p:spPr>
          <a:xfrm>
            <a:off x="1501381" y="5262220"/>
            <a:ext cx="71285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Low-cost design is ideal for long-term archive</a:t>
            </a:r>
          </a:p>
        </p:txBody>
      </p:sp>
      <p:sp>
        <p:nvSpPr>
          <p:cNvPr id="563" name="Configurable retrieval times, from minutes to hours"/>
          <p:cNvSpPr txBox="1"/>
          <p:nvPr/>
        </p:nvSpPr>
        <p:spPr>
          <a:xfrm>
            <a:off x="1508087" y="5814670"/>
            <a:ext cx="78631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Configurable retrieval times, from minutes to hours</a:t>
            </a:r>
          </a:p>
        </p:txBody>
      </p:sp>
      <p:sp>
        <p:nvSpPr>
          <p:cNvPr id="564" name="S3 PUT API for direct uploads to S3 Glacier, and S3 Lifecycle management…"/>
          <p:cNvSpPr txBox="1"/>
          <p:nvPr/>
        </p:nvSpPr>
        <p:spPr>
          <a:xfrm>
            <a:off x="1512659" y="6367120"/>
            <a:ext cx="112955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Glacier, and S3 Lifecycle management</a:t>
            </a:r>
          </a:p>
          <a:p>
            <a:pPr algn="l"/>
            <a:r>
              <a:t>   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ageCurlDouble"/>
      </p:transition>
    </mc:Choice>
    <mc:Choice xmlns:p14="http://schemas.microsoft.com/office/powerpoint/2010/main" Requires="p14">
      <p:transition spd="slow" advClick="1" p14:dur="1500">
        <p14:prism dir="d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1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1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2" dur="1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2" grpId="4"/>
      <p:bldP build="whole" bldLvl="1" animBg="1" rev="0" advAuto="0" spid="561" grpId="3"/>
      <p:bldP build="whole" bldLvl="1" animBg="1" rev="0" advAuto="0" spid="559" grpId="1"/>
      <p:bldP build="whole" bldLvl="1" animBg="1" rev="0" advAuto="0" spid="563" grpId="5"/>
      <p:bldP build="whole" bldLvl="1" animBg="1" rev="0" advAuto="0" spid="564" grpId="6"/>
      <p:bldP build="whole" bldLvl="1" animBg="1" rev="0" advAuto="0" spid="560" grpId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3 Glacier Deep Archive is Amazon S3’s lowest-cost storage class and…"/>
          <p:cNvSpPr txBox="1"/>
          <p:nvPr/>
        </p:nvSpPr>
        <p:spPr>
          <a:xfrm>
            <a:off x="1419339" y="2988920"/>
            <a:ext cx="11517478" cy="5617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Glacier Deep Archive is Amazon S3’s lowest-cost storage class and </a:t>
            </a:r>
          </a:p>
          <a:p>
            <a:pPr algn="l"/>
            <a:r>
              <a:t>    supports long-term retention and digital preservation for data that may </a:t>
            </a:r>
          </a:p>
          <a:p>
            <a:pPr algn="l"/>
            <a:r>
              <a:t>    be accessed once or twice in a year. It is designed for customers — </a:t>
            </a:r>
          </a:p>
          <a:p>
            <a:pPr algn="l"/>
            <a:r>
              <a:t>    particularly those in highly-regulated industries, such as the Financial </a:t>
            </a:r>
          </a:p>
          <a:p>
            <a:pPr algn="l"/>
            <a:r>
              <a:t>    Services, Healthcare, and Public Sectors — that retain data sets for 7-10 </a:t>
            </a:r>
          </a:p>
          <a:p>
            <a:pPr algn="l"/>
            <a:r>
              <a:t>    years or longer to meet regulatory compliance requirements. S3 Glacier </a:t>
            </a:r>
          </a:p>
          <a:p>
            <a:pPr algn="l"/>
            <a:r>
              <a:t>    Deep Archive can also be used for backup and disaster recovery use cases,</a:t>
            </a:r>
          </a:p>
          <a:p>
            <a:pPr algn="l"/>
            <a:r>
              <a:t>    and is a cost-effective and easy-to-manage alternative to magnetic tape </a:t>
            </a:r>
          </a:p>
          <a:p>
            <a:pPr algn="l"/>
            <a:r>
              <a:t>    systems, whether they are on-premises libraries or off-premises services.</a:t>
            </a:r>
          </a:p>
          <a:p>
            <a:pPr algn="l"/>
            <a:r>
              <a:t>    S3 Glacier Deep Archive complements Amazon S3 Glacier, which is ideal </a:t>
            </a:r>
          </a:p>
          <a:p>
            <a:pPr algn="l"/>
            <a:r>
              <a:t>    for archives where data is regularly retrieved and some of the data may be</a:t>
            </a:r>
          </a:p>
          <a:p>
            <a:pPr algn="l"/>
            <a:r>
              <a:t>    needed in minutes. All objects stored in S3 Glacier Deep Archive are </a:t>
            </a:r>
          </a:p>
          <a:p>
            <a:pPr algn="l"/>
            <a:r>
              <a:t>    replicated and stored across at least three geographically-dispersed </a:t>
            </a:r>
          </a:p>
          <a:p>
            <a:pPr algn="l"/>
            <a:r>
              <a:t>    Availability Zones, protected by 99.999999999% of durability, and can be </a:t>
            </a:r>
          </a:p>
          <a:p>
            <a:pPr algn="l"/>
            <a:r>
              <a:t>    restored within 12 hours.</a:t>
            </a:r>
          </a:p>
        </p:txBody>
      </p:sp>
      <p:sp>
        <p:nvSpPr>
          <p:cNvPr id="567" name="Archive Storage Classes"/>
          <p:cNvSpPr txBox="1"/>
          <p:nvPr>
            <p:ph type="title" idx="4294967295"/>
          </p:nvPr>
        </p:nvSpPr>
        <p:spPr>
          <a:xfrm>
            <a:off x="80714" y="-1261721"/>
            <a:ext cx="12843372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Archive Storage Classes</a:t>
            </a:r>
          </a:p>
        </p:txBody>
      </p:sp>
      <p:sp>
        <p:nvSpPr>
          <p:cNvPr id="568" name="Amazon S3 Glacier Deep Archive"/>
          <p:cNvSpPr txBox="1"/>
          <p:nvPr/>
        </p:nvSpPr>
        <p:spPr>
          <a:xfrm>
            <a:off x="1393380" y="2468220"/>
            <a:ext cx="488929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Amazon S3 Glacier Deep Archive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hecker dir="horz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8" grpId="1"/>
      <p:bldP build="whole" bldLvl="1" animBg="1" rev="0" advAuto="0" spid="566" grpId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3 Glacier Deep Archive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Glacier Deep Archive</a:t>
            </a:r>
          </a:p>
        </p:txBody>
      </p:sp>
      <p:sp>
        <p:nvSpPr>
          <p:cNvPr id="571" name="Designed for durability of 99.999999999% of objects across multiple…"/>
          <p:cNvSpPr txBox="1"/>
          <p:nvPr/>
        </p:nvSpPr>
        <p:spPr>
          <a:xfrm>
            <a:off x="1481975" y="2928595"/>
            <a:ext cx="10381108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Designed for durability of 99.999999999% of objects across multiple</a:t>
            </a:r>
          </a:p>
          <a:p>
            <a:pPr algn="l"/>
            <a:r>
              <a:t>    Availability Zones</a:t>
            </a:r>
          </a:p>
        </p:txBody>
      </p:sp>
      <p:sp>
        <p:nvSpPr>
          <p:cNvPr id="572" name="Lowest cost storage class designed for long-term retention of data that…"/>
          <p:cNvSpPr txBox="1"/>
          <p:nvPr/>
        </p:nvSpPr>
        <p:spPr>
          <a:xfrm>
            <a:off x="1502397" y="3787433"/>
            <a:ext cx="10916947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Lowest cost storage class designed for long-term retention of data that</a:t>
            </a:r>
          </a:p>
          <a:p>
            <a:pPr algn="l"/>
            <a:r>
              <a:t>    will be retained for 7-10 years</a:t>
            </a:r>
          </a:p>
        </p:txBody>
      </p:sp>
      <p:sp>
        <p:nvSpPr>
          <p:cNvPr id="573" name="Ideal alternative to magnetic tape libraries"/>
          <p:cNvSpPr txBox="1"/>
          <p:nvPr/>
        </p:nvSpPr>
        <p:spPr>
          <a:xfrm>
            <a:off x="1494269" y="4646270"/>
            <a:ext cx="657476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Ideal alternative to magnetic tape libraries</a:t>
            </a:r>
          </a:p>
        </p:txBody>
      </p:sp>
      <p:sp>
        <p:nvSpPr>
          <p:cNvPr id="574" name="Retrieval time within 12 hours"/>
          <p:cNvSpPr txBox="1"/>
          <p:nvPr/>
        </p:nvSpPr>
        <p:spPr>
          <a:xfrm>
            <a:off x="1501381" y="5138395"/>
            <a:ext cx="475328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Retrieval time within 12 hours</a:t>
            </a:r>
          </a:p>
        </p:txBody>
      </p:sp>
      <p:sp>
        <p:nvSpPr>
          <p:cNvPr id="575" name="S3 PUT API for direct uploads to S3 Glacier Deep Archive, and S3 Lifecycle…"/>
          <p:cNvSpPr txBox="1"/>
          <p:nvPr/>
        </p:nvSpPr>
        <p:spPr>
          <a:xfrm>
            <a:off x="1495387" y="5630520"/>
            <a:ext cx="1135281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PUT API for direct uploads to S3 Glacier Deep Archive, and S3 Lifecycle</a:t>
            </a:r>
          </a:p>
          <a:p>
            <a:pPr algn="l"/>
            <a:r>
              <a:t>    management for automatic migration of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advClick="1" p14:dur="1500">
        <p15:prstTrans prst="peelOff" invX="1"/>
      </p:transition>
    </mc:Choice>
    <mc:Choice xmlns:p14="http://schemas.microsoft.com/office/powerpoint/2010/main" Requires="p14">
      <p:transition spd="slow" advClick="1" p14:dur="1500">
        <p:wipe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3" grpId="3"/>
      <p:bldP build="whole" bldLvl="1" animBg="1" rev="0" advAuto="0" spid="571" grpId="1"/>
      <p:bldP build="whole" bldLvl="1" animBg="1" rev="0" advAuto="0" spid="574" grpId="4"/>
      <p:bldP build="whole" bldLvl="1" animBg="1" rev="0" advAuto="0" spid="572" grpId="2"/>
      <p:bldP build="whole" bldLvl="1" animBg="1" rev="0" advAuto="0" spid="575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nyone who knows SQL can use Amazon Athena to analyse vast amounts of unstructured data in Amazon S3 on-demand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Anyone who knows SQL can use Amazon Athena to analyse vast amounts of unstructured data in Amazon S3 on-demand</a:t>
            </a:r>
          </a:p>
        </p:txBody>
      </p:sp>
      <p:pic>
        <p:nvPicPr>
          <p:cNvPr id="1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"/>
          <p:cNvSpPr/>
          <p:nvPr/>
        </p:nvSpPr>
        <p:spPr>
          <a:xfrm>
            <a:off x="656811" y="189638"/>
            <a:ext cx="10401301" cy="6153755"/>
          </a:xfrm>
          <a:prstGeom prst="rect">
            <a:avLst/>
          </a:prstGeom>
          <a:ln w="635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76533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261323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261323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-882752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-882752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562" y="13418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8955" y="1354598"/>
            <a:ext cx="631527" cy="713352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Circle"/>
          <p:cNvSpPr/>
          <p:nvPr/>
        </p:nvSpPr>
        <p:spPr>
          <a:xfrm>
            <a:off x="3659511" y="14967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Line"/>
          <p:cNvSpPr/>
          <p:nvPr/>
        </p:nvSpPr>
        <p:spPr>
          <a:xfrm>
            <a:off x="3799377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" name="Circle"/>
          <p:cNvSpPr/>
          <p:nvPr/>
        </p:nvSpPr>
        <p:spPr>
          <a:xfrm>
            <a:off x="3659511" y="16364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" name="Circle"/>
          <p:cNvSpPr/>
          <p:nvPr/>
        </p:nvSpPr>
        <p:spPr>
          <a:xfrm>
            <a:off x="3659511" y="1776129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Line"/>
          <p:cNvSpPr/>
          <p:nvPr/>
        </p:nvSpPr>
        <p:spPr>
          <a:xfrm>
            <a:off x="3799377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>
            <a:off x="3799377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Line"/>
          <p:cNvSpPr/>
          <p:nvPr/>
        </p:nvSpPr>
        <p:spPr>
          <a:xfrm>
            <a:off x="2829112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" name="Circle"/>
          <p:cNvSpPr/>
          <p:nvPr/>
        </p:nvSpPr>
        <p:spPr>
          <a:xfrm>
            <a:off x="3659511" y="46749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>
            <a:off x="3799377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Circle"/>
          <p:cNvSpPr/>
          <p:nvPr/>
        </p:nvSpPr>
        <p:spPr>
          <a:xfrm>
            <a:off x="3659511" y="48146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" name="Circle"/>
          <p:cNvSpPr/>
          <p:nvPr/>
        </p:nvSpPr>
        <p:spPr>
          <a:xfrm>
            <a:off x="3659511" y="4954355"/>
            <a:ext cx="126473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5" name="Line"/>
          <p:cNvSpPr/>
          <p:nvPr/>
        </p:nvSpPr>
        <p:spPr>
          <a:xfrm>
            <a:off x="3799377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" name="Line"/>
          <p:cNvSpPr/>
          <p:nvPr/>
        </p:nvSpPr>
        <p:spPr>
          <a:xfrm>
            <a:off x="3799377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" name="Line"/>
          <p:cNvSpPr/>
          <p:nvPr/>
        </p:nvSpPr>
        <p:spPr>
          <a:xfrm>
            <a:off x="2829112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" name="Circle"/>
          <p:cNvSpPr/>
          <p:nvPr/>
        </p:nvSpPr>
        <p:spPr>
          <a:xfrm>
            <a:off x="9734325" y="14967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" name="Line"/>
          <p:cNvSpPr/>
          <p:nvPr/>
        </p:nvSpPr>
        <p:spPr>
          <a:xfrm>
            <a:off x="9874189" y="15588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Circle"/>
          <p:cNvSpPr/>
          <p:nvPr/>
        </p:nvSpPr>
        <p:spPr>
          <a:xfrm>
            <a:off x="9734325" y="16364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" name="Circle"/>
          <p:cNvSpPr/>
          <p:nvPr/>
        </p:nvSpPr>
        <p:spPr>
          <a:xfrm>
            <a:off x="9734325" y="1776129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" name="Line"/>
          <p:cNvSpPr/>
          <p:nvPr/>
        </p:nvSpPr>
        <p:spPr>
          <a:xfrm>
            <a:off x="9874189" y="1698573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3" name="Line"/>
          <p:cNvSpPr/>
          <p:nvPr/>
        </p:nvSpPr>
        <p:spPr>
          <a:xfrm>
            <a:off x="9874189" y="1838274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Line"/>
          <p:cNvSpPr/>
          <p:nvPr/>
        </p:nvSpPr>
        <p:spPr>
          <a:xfrm>
            <a:off x="8903924" y="1698574"/>
            <a:ext cx="631526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5" name="Circle"/>
          <p:cNvSpPr/>
          <p:nvPr/>
        </p:nvSpPr>
        <p:spPr>
          <a:xfrm>
            <a:off x="9734325" y="46749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" name="Line"/>
          <p:cNvSpPr/>
          <p:nvPr/>
        </p:nvSpPr>
        <p:spPr>
          <a:xfrm>
            <a:off x="9874189" y="47370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" name="Circle"/>
          <p:cNvSpPr/>
          <p:nvPr/>
        </p:nvSpPr>
        <p:spPr>
          <a:xfrm>
            <a:off x="9734325" y="48146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Circle"/>
          <p:cNvSpPr/>
          <p:nvPr/>
        </p:nvSpPr>
        <p:spPr>
          <a:xfrm>
            <a:off x="9734325" y="4954355"/>
            <a:ext cx="126472" cy="124290"/>
          </a:xfrm>
          <a:prstGeom prst="ellipse">
            <a:avLst/>
          </a:prstGeom>
          <a:solidFill>
            <a:srgbClr val="F1853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Line"/>
          <p:cNvSpPr/>
          <p:nvPr/>
        </p:nvSpPr>
        <p:spPr>
          <a:xfrm>
            <a:off x="9874189" y="4876799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Line"/>
          <p:cNvSpPr/>
          <p:nvPr/>
        </p:nvSpPr>
        <p:spPr>
          <a:xfrm>
            <a:off x="9874189" y="5016500"/>
            <a:ext cx="237999" cy="1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" name="Line"/>
          <p:cNvSpPr/>
          <p:nvPr/>
        </p:nvSpPr>
        <p:spPr>
          <a:xfrm>
            <a:off x="8903924" y="4876800"/>
            <a:ext cx="631526" cy="0"/>
          </a:xfrm>
          <a:prstGeom prst="line">
            <a:avLst/>
          </a:prstGeom>
          <a:ln w="25400">
            <a:solidFill>
              <a:srgbClr val="F1853B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2" name="athena-logo.png" descr="athena-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94318" y="2152219"/>
            <a:ext cx="2254968" cy="22285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1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7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1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300"/>
                            </p:stCondLst>
                            <p:childTnLst>
                              <p:par>
                                <p:cTn id="29" presetClass="entr" nodeType="afterEffect" presetID="9" grpId="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1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900"/>
                            </p:stCondLst>
                            <p:childTnLst>
                              <p:par>
                                <p:cTn id="33" presetClass="entr" nodeType="afterEffect" presetID="9" grpId="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Class="entr" nodeType="afterEffect" presetID="9" grpId="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1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100"/>
                            </p:stCondLst>
                            <p:childTnLst>
                              <p:par>
                                <p:cTn id="41" presetClass="entr" nodeType="afterEffect" presetID="9" grpId="1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1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700"/>
                            </p:stCondLst>
                            <p:childTnLst>
                              <p:par>
                                <p:cTn id="45" presetClass="entr" nodeType="afterEffect" presetID="9" grpId="1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1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8300"/>
                            </p:stCondLst>
                            <p:childTnLst>
                              <p:par>
                                <p:cTn id="49" presetClass="entr" nodeType="afterEffect" presetID="9" grpId="1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1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300"/>
                            </p:stCondLst>
                            <p:childTnLst>
                              <p:par>
                                <p:cTn id="53" presetClass="entr" nodeType="afterEffect" presetID="9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1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900"/>
                            </p:stCondLst>
                            <p:childTnLst>
                              <p:par>
                                <p:cTn id="57" presetClass="entr" nodeType="afterEffect" presetID="9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9" dur="1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00"/>
                            </p:stCondLst>
                            <p:childTnLst>
                              <p:par>
                                <p:cTn id="61" presetClass="entr" nodeType="afterEffect" presetID="9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3" dur="1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100"/>
                            </p:stCondLst>
                            <p:childTnLst>
                              <p:par>
                                <p:cTn id="65" presetClass="entr" nodeType="afterEffect" presetID="9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7" dur="1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6700"/>
                            </p:stCondLst>
                            <p:childTnLst>
                              <p:par>
                                <p:cTn id="69" presetClass="entr" nodeType="afterEffect" presetID="9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1" dur="1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8300"/>
                            </p:stCondLst>
                            <p:childTnLst>
                              <p:par>
                                <p:cTn id="73" presetClass="entr" nodeType="afterEffect" presetID="9" grpId="1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5" dur="1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300"/>
                            </p:stCondLst>
                            <p:childTnLst>
                              <p:par>
                                <p:cTn id="77" presetClass="entr" nodeType="afterEffect" presetID="9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9" dur="1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1900"/>
                            </p:stCondLst>
                            <p:childTnLst>
                              <p:par>
                                <p:cTn id="81" presetClass="entr" nodeType="afterEffect" presetID="9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3" dur="1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3500"/>
                            </p:stCondLst>
                            <p:childTnLst>
                              <p:par>
                                <p:cTn id="85" presetClass="entr" nodeType="afterEffect" presetID="9" grpId="21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7" dur="1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100"/>
                            </p:stCondLst>
                            <p:childTnLst>
                              <p:par>
                                <p:cTn id="89" presetClass="entr" nodeType="afterEffect" presetID="9" grpId="22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1" dur="1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6700"/>
                            </p:stCondLst>
                            <p:childTnLst>
                              <p:par>
                                <p:cTn id="93" presetClass="entr" nodeType="afterEffect" presetID="9" grpId="2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5"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300"/>
                            </p:stCondLst>
                            <p:childTnLst>
                              <p:par>
                                <p:cTn id="97" presetClass="entr" nodeType="afterEffect" presetID="9" grpId="2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9" dur="1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9900"/>
                            </p:stCondLst>
                            <p:childTnLst>
                              <p:par>
                                <p:cTn id="101" presetClass="entr" nodeType="afterEffect" presetID="9" grpId="2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3" dur="1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1500"/>
                            </p:stCondLst>
                            <p:childTnLst>
                              <p:par>
                                <p:cTn id="105" presetClass="entr" nodeType="afterEffect" presetID="9" grpId="2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7" dur="1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3100"/>
                            </p:stCondLst>
                            <p:childTnLst>
                              <p:par>
                                <p:cTn id="109" presetClass="entr" nodeType="afterEffect" presetID="9" grpId="27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1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4600"/>
                            </p:stCondLst>
                            <p:childTnLst>
                              <p:par>
                                <p:cTn id="113" presetClass="entr" nodeType="afterEffect" presetID="9" grpId="28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5" dur="1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6600"/>
                            </p:stCondLst>
                            <p:childTnLst>
                              <p:par>
                                <p:cTn id="117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9" dur="1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8100"/>
                            </p:stCondLst>
                            <p:childTnLst>
                              <p:par>
                                <p:cTn id="121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3" dur="1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9600"/>
                            </p:stCondLst>
                            <p:childTnLst>
                              <p:par>
                                <p:cTn id="125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7" dur="1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1100"/>
                            </p:stCondLst>
                            <p:childTnLst>
                              <p:par>
                                <p:cTn id="129" presetClass="entr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1" dur="1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2600"/>
                            </p:stCondLst>
                            <p:childTnLst>
                              <p:par>
                                <p:cTn id="133" presetClass="entr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5" dur="1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4100"/>
                            </p:stCondLst>
                            <p:childTnLst>
                              <p:par>
                                <p:cTn id="137" presetClass="entr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9" dur="1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600"/>
                            </p:stCondLst>
                            <p:childTnLst>
                              <p:par>
                                <p:cTn id="141" presetClass="entr" nodeType="afterEffect" presetID="9" grpId="3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3"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7600"/>
                            </p:stCondLst>
                            <p:childTnLst>
                              <p:par>
                                <p:cTn id="145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7" dur="1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9100"/>
                            </p:stCondLst>
                            <p:childTnLst>
                              <p:par>
                                <p:cTn id="149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1" dur="1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60600"/>
                            </p:stCondLst>
                            <p:childTnLst>
                              <p:par>
                                <p:cTn id="153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1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2100"/>
                            </p:stCondLst>
                            <p:childTnLst>
                              <p:par>
                                <p:cTn id="157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9" dur="1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3600"/>
                            </p:stCondLst>
                            <p:childTnLst>
                              <p:par>
                                <p:cTn id="161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3" dur="1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100"/>
                            </p:stCondLst>
                            <p:childTnLst>
                              <p:par>
                                <p:cTn id="165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7" dur="1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6600"/>
                            </p:stCondLst>
                            <p:childTnLst>
                              <p:par>
                                <p:cTn id="169" presetClass="entr" nodeType="afterEffect" presetID="9" grpId="42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1" dur="1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8600"/>
                            </p:stCondLst>
                            <p:childTnLst>
                              <p:par>
                                <p:cTn id="173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4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5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0100"/>
                            </p:stCondLst>
                            <p:childTnLst>
                              <p:par>
                                <p:cTn id="177" presetClass="entr" nodeType="afterEffect" presetID="9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9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71600"/>
                            </p:stCondLst>
                            <p:childTnLst>
                              <p:par>
                                <p:cTn id="181" presetClass="entr" nodeType="afterEffect" presetID="9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3" dur="1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73100"/>
                            </p:stCondLst>
                            <p:childTnLst>
                              <p:par>
                                <p:cTn id="185" presetClass="entr" nodeType="afterEffect" presetID="9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7" dur="1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74600"/>
                            </p:stCondLst>
                            <p:childTnLst>
                              <p:par>
                                <p:cTn id="189" presetClass="entr" nodeType="afterEffect" presetID="9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1" dur="1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6100"/>
                            </p:stCondLst>
                            <p:childTnLst>
                              <p:par>
                                <p:cTn id="193" presetClass="entr" nodeType="afterEffect" presetID="9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5" dur="1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7600"/>
                            </p:stCondLst>
                            <p:childTnLst>
                              <p:par>
                                <p:cTn id="197" presetClass="entr" nodeType="afterEffect" presetID="9" grpId="49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9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9600"/>
                            </p:stCondLst>
                            <p:childTnLst>
                              <p:par>
                                <p:cTn id="201" presetClass="entr" nodeType="afterEffect" presetID="9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3" dur="1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1100"/>
                            </p:stCondLst>
                            <p:childTnLst>
                              <p:par>
                                <p:cTn id="205" presetClass="entr" nodeType="afterEffect" presetID="9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7" dur="1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82600"/>
                            </p:stCondLst>
                            <p:childTnLst>
                              <p:par>
                                <p:cTn id="209" presetClass="entr" nodeType="afterEffect" presetID="9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1" dur="1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84100"/>
                            </p:stCondLst>
                            <p:childTnLst>
                              <p:par>
                                <p:cTn id="213" presetClass="entr" nodeType="afterEffect" presetID="9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5" dur="1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85600"/>
                            </p:stCondLst>
                            <p:childTnLst>
                              <p:par>
                                <p:cTn id="217" presetClass="entr" nodeType="afterEffect" presetID="9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9" dur="1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7100"/>
                            </p:stCondLst>
                            <p:childTnLst>
                              <p:par>
                                <p:cTn id="221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3" dur="1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34"/>
      <p:bldP build="whole" bldLvl="1" animBg="1" rev="0" advAuto="0" spid="204" grpId="29"/>
      <p:bldP build="whole" bldLvl="1" animBg="1" rev="0" advAuto="0" spid="198" grpId="2"/>
      <p:bldP build="whole" bldLvl="1" animBg="1" rev="0" advAuto="0" spid="190" grpId="8"/>
      <p:bldP build="whole" bldLvl="1" animBg="1" rev="0" advAuto="0" spid="183" grpId="12"/>
      <p:bldP build="whole" bldLvl="1" animBg="1" rev="0" advAuto="0" spid="230" grpId="55"/>
      <p:bldP build="whole" bldLvl="1" animBg="1" rev="0" advAuto="0" spid="217" grpId="35"/>
      <p:bldP build="whole" bldLvl="1" animBg="1" rev="0" advAuto="0" spid="180" grpId="14"/>
      <p:bldP build="whole" bldLvl="1" animBg="1" rev="0" advAuto="0" spid="223" grpId="48"/>
      <p:bldP build="whole" bldLvl="1" animBg="1" rev="0" advAuto="0" spid="169" grpId="1"/>
      <p:bldP build="whole" bldLvl="1" animBg="1" rev="0" advAuto="0" spid="206" grpId="31"/>
      <p:bldP build="whole" bldLvl="1" animBg="1" rev="0" advAuto="0" spid="203" grpId="5"/>
      <p:bldP build="whole" bldLvl="1" animBg="1" rev="0" advAuto="0" spid="195" grpId="10"/>
      <p:bldP build="whole" bldLvl="1" animBg="1" rev="0" advAuto="0" spid="187" grpId="17"/>
      <p:bldP build="whole" bldLvl="1" animBg="1" rev="0" advAuto="0" spid="214" grpId="40"/>
      <p:bldP build="whole" bldLvl="1" animBg="1" rev="0" advAuto="0" spid="175" grpId="18"/>
      <p:bldP build="whole" bldLvl="1" animBg="1" rev="0" advAuto="0" spid="227" grpId="52"/>
      <p:bldP build="whole" bldLvl="1" animBg="1" rev="0" advAuto="0" spid="210" grpId="28"/>
      <p:bldP build="whole" bldLvl="1" animBg="1" rev="0" advAuto="0" spid="231" grpId="49"/>
      <p:bldP build="whole" bldLvl="1" animBg="1" rev="0" advAuto="0" spid="216" grpId="41"/>
      <p:bldP build="whole" bldLvl="1" animBg="1" rev="0" advAuto="0" spid="224" grpId="42"/>
      <p:bldP build="whole" bldLvl="1" animBg="1" rev="0" advAuto="0" spid="189" grpId="7"/>
      <p:bldP build="whole" bldLvl="1" animBg="1" rev="0" advAuto="0" spid="177" grpId="26"/>
      <p:bldP build="whole" bldLvl="1" animBg="1" rev="0" advAuto="0" spid="219" grpId="44"/>
      <p:bldP build="whole" bldLvl="1" animBg="1" rev="0" advAuto="0" spid="197" grpId="9"/>
      <p:bldP build="whole" bldLvl="1" animBg="1" rev="0" advAuto="0" spid="207" grpId="33"/>
      <p:bldP build="whole" bldLvl="1" animBg="1" rev="0" advAuto="0" spid="220" grpId="45"/>
      <p:bldP build="whole" bldLvl="1" animBg="1" rev="0" advAuto="0" spid="178" grpId="24"/>
      <p:bldP build="whole" bldLvl="1" animBg="1" rev="0" advAuto="0" spid="172" grpId="21"/>
      <p:bldP build="whole" bldLvl="1" animBg="1" rev="0" advAuto="0" spid="211" grpId="36"/>
      <p:bldP build="whole" bldLvl="1" animBg="1" rev="0" advAuto="0" spid="228" grpId="54"/>
      <p:bldP build="whole" bldLvl="1" animBg="1" rev="0" advAuto="0" spid="202" grpId="4"/>
      <p:bldP build="whole" bldLvl="1" animBg="1" rev="0" advAuto="0" spid="186" grpId="16"/>
      <p:bldP build="whole" bldLvl="1" animBg="1" rev="0" advAuto="0" spid="171" grpId="23"/>
      <p:bldP build="whole" bldLvl="1" animBg="1" rev="0" advAuto="0" spid="174" grpId="20"/>
      <p:bldP build="whole" bldLvl="1" animBg="1" rev="0" advAuto="0" spid="218" grpId="43"/>
      <p:bldP build="whole" bldLvl="1" animBg="1" rev="0" advAuto="0" spid="191" grpId="6"/>
      <p:bldP build="whole" bldLvl="1" animBg="1" rev="0" advAuto="0" spid="199" grpId="3"/>
      <p:bldP build="whole" bldLvl="1" animBg="1" rev="0" advAuto="0" spid="184" grpId="13"/>
      <p:bldP build="whole" bldLvl="1" animBg="1" rev="0" advAuto="0" spid="213" grpId="38"/>
      <p:bldP build="whole" bldLvl="1" animBg="1" rev="0" advAuto="0" spid="225" grpId="50"/>
      <p:bldP build="whole" bldLvl="1" animBg="1" rev="0" advAuto="0" spid="208" grpId="32"/>
      <p:bldP build="whole" bldLvl="1" animBg="1" rev="0" advAuto="0" spid="176" grpId="25"/>
      <p:bldP build="whole" bldLvl="1" animBg="1" rev="0" advAuto="0" spid="215" grpId="39"/>
      <p:bldP build="whole" bldLvl="1" animBg="1" rev="0" advAuto="0" spid="229" grpId="53"/>
      <p:bldP build="whole" bldLvl="1" animBg="1" rev="0" advAuto="0" spid="181" grpId="15"/>
      <p:bldP build="whole" bldLvl="1" animBg="1" rev="0" advAuto="0" spid="212" grpId="37"/>
      <p:bldP build="whole" bldLvl="1" animBg="1" rev="0" advAuto="0" spid="170" grpId="22"/>
      <p:bldP build="whole" bldLvl="1" animBg="1" rev="0" advAuto="0" spid="196" grpId="11"/>
      <p:bldP build="whole" bldLvl="1" animBg="1" rev="0" advAuto="0" spid="173" grpId="19"/>
      <p:bldP build="whole" bldLvl="1" animBg="1" rev="0" advAuto="0" spid="222" grpId="46"/>
      <p:bldP build="whole" bldLvl="1" animBg="1" rev="0" advAuto="0" spid="205" grpId="30"/>
      <p:bldP build="whole" bldLvl="1" animBg="1" rev="0" advAuto="0" spid="226" grpId="51"/>
      <p:bldP build="whole" bldLvl="1" animBg="1" rev="0" advAuto="0" spid="232" grpId="27"/>
      <p:bldP build="whole" bldLvl="1" animBg="1" rev="0" advAuto="0" spid="221" grpId="47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erformance across the S3 Storage Classes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Performance across the S3 Storage Classes</a:t>
            </a:r>
          </a:p>
        </p:txBody>
      </p:sp>
      <p:pic>
        <p:nvPicPr>
          <p:cNvPr id="578" name="Screenshot 2019-08-02 at 5.37.22 PM.png" descr="Screenshot 2019-08-02 at 5.37.2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602" y="0"/>
            <a:ext cx="11753596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2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How It Works -…"/>
          <p:cNvSpPr txBox="1"/>
          <p:nvPr>
            <p:ph type="title" idx="4294967295"/>
          </p:nvPr>
        </p:nvSpPr>
        <p:spPr>
          <a:xfrm>
            <a:off x="797197" y="-1347788"/>
            <a:ext cx="1141040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How It Works - </a:t>
            </a:r>
          </a:p>
          <a:p>
            <a:pPr>
              <a:defRPr sz="6900"/>
            </a:pPr>
            <a:r>
              <a:t>S3 Batch Operations</a:t>
            </a:r>
          </a:p>
        </p:txBody>
      </p:sp>
      <p:sp>
        <p:nvSpPr>
          <p:cNvPr id="581" name="S3 Batch Operations lets you manage billions of objects at scale with just…"/>
          <p:cNvSpPr txBox="1"/>
          <p:nvPr/>
        </p:nvSpPr>
        <p:spPr>
          <a:xfrm>
            <a:off x="1494675" y="3541370"/>
            <a:ext cx="11593679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Batch Operations</a:t>
            </a:r>
            <a:r>
              <a:t> lets you manage billions of objects at scale with just</a:t>
            </a:r>
          </a:p>
          <a:p>
            <a:pPr algn="l"/>
            <a:r>
              <a:t>    a few clicks in the Amazon S3 Management Console or a single API request.</a:t>
            </a:r>
          </a:p>
          <a:p>
            <a:pPr algn="l"/>
            <a:r>
              <a:t>    With S3 Batch Operations, you can make changes to object metadata and</a:t>
            </a:r>
          </a:p>
          <a:p>
            <a:pPr algn="l"/>
            <a:r>
              <a:t>    properties, or perform other storage management tasks, such as copying </a:t>
            </a:r>
          </a:p>
          <a:p>
            <a:pPr algn="l"/>
            <a:r>
              <a:t>    objects between buckets, replacing object tag sets, modifying access </a:t>
            </a:r>
          </a:p>
          <a:p>
            <a:pPr algn="l"/>
            <a:r>
              <a:t>    controls, and restoring archived objects from S3 Glacier — instead of taking</a:t>
            </a:r>
          </a:p>
          <a:p>
            <a:pPr algn="l"/>
            <a:r>
              <a:t>    months to develop custom applications to perform these tasks.</a:t>
            </a:r>
          </a:p>
        </p:txBody>
      </p:sp>
      <p:pic>
        <p:nvPicPr>
          <p:cNvPr id="582" name="Screenshot 2019-08-02 at 10.46.17 PM.png" descr="Screenshot 2019-08-02 at 10.46.1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9654"/>
            <a:ext cx="13004800" cy="52742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r" isContent="0" isInverted="1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1" grpId="1"/>
      <p:bldP build="whole" bldLvl="1" animBg="1" rev="0" advAuto="0" spid="582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3 Use Cas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Use Cases</a:t>
            </a:r>
          </a:p>
        </p:txBody>
      </p:sp>
      <p:sp>
        <p:nvSpPr>
          <p:cNvPr id="585" name="Backup and restore"/>
          <p:cNvSpPr txBox="1"/>
          <p:nvPr/>
        </p:nvSpPr>
        <p:spPr>
          <a:xfrm>
            <a:off x="1481975" y="3112745"/>
            <a:ext cx="329877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Backup and restore</a:t>
            </a:r>
          </a:p>
        </p:txBody>
      </p:sp>
      <p:sp>
        <p:nvSpPr>
          <p:cNvPr id="586" name="Disaster Recovery (DR)"/>
          <p:cNvSpPr txBox="1"/>
          <p:nvPr/>
        </p:nvSpPr>
        <p:spPr>
          <a:xfrm>
            <a:off x="1502397" y="3696945"/>
            <a:ext cx="381754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Disaster Recovery (DR)</a:t>
            </a:r>
          </a:p>
        </p:txBody>
      </p:sp>
      <p:sp>
        <p:nvSpPr>
          <p:cNvPr id="587" name="Archive"/>
          <p:cNvSpPr txBox="1"/>
          <p:nvPr/>
        </p:nvSpPr>
        <p:spPr>
          <a:xfrm>
            <a:off x="1506969" y="4281145"/>
            <a:ext cx="153733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Archive</a:t>
            </a:r>
          </a:p>
        </p:txBody>
      </p:sp>
      <p:sp>
        <p:nvSpPr>
          <p:cNvPr id="588" name="Data lakes and big data analytics"/>
          <p:cNvSpPr txBox="1"/>
          <p:nvPr/>
        </p:nvSpPr>
        <p:spPr>
          <a:xfrm>
            <a:off x="1514081" y="4865345"/>
            <a:ext cx="525010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Data lakes and big data analytics</a:t>
            </a:r>
          </a:p>
        </p:txBody>
      </p:sp>
      <p:sp>
        <p:nvSpPr>
          <p:cNvPr id="589" name="Hybrid cloud storage"/>
          <p:cNvSpPr txBox="1"/>
          <p:nvPr/>
        </p:nvSpPr>
        <p:spPr>
          <a:xfrm>
            <a:off x="1526273" y="5449545"/>
            <a:ext cx="34895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Hybrid cloud storage</a:t>
            </a:r>
          </a:p>
        </p:txBody>
      </p:sp>
      <p:sp>
        <p:nvSpPr>
          <p:cNvPr id="590" name="Cloud-native application data"/>
          <p:cNvSpPr txBox="1"/>
          <p:nvPr/>
        </p:nvSpPr>
        <p:spPr>
          <a:xfrm>
            <a:off x="1520787" y="6033745"/>
            <a:ext cx="472493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Cloud-native application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1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1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1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7" grpId="3"/>
      <p:bldP build="whole" bldLvl="1" animBg="1" rev="0" advAuto="0" spid="590" grpId="6"/>
      <p:bldP build="whole" bldLvl="1" animBg="1" rev="0" advAuto="0" spid="586" grpId="2"/>
      <p:bldP build="whole" bldLvl="1" animBg="1" rev="0" advAuto="0" spid="585" grpId="1"/>
      <p:bldP build="whole" bldLvl="1" animBg="1" rev="0" advAuto="0" spid="588" grpId="4"/>
      <p:bldP build="whole" bldLvl="1" animBg="1" rev="0" advAuto="0" spid="589" grpId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3" name="Netflix delivers billions of hours of content from Amazon S3 to customers…"/>
          <p:cNvSpPr txBox="1"/>
          <p:nvPr/>
        </p:nvSpPr>
        <p:spPr>
          <a:xfrm>
            <a:off x="1520787" y="5665445"/>
            <a:ext cx="11092587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Netflix delivers billions of hours of content from Amazon S3 to customers</a:t>
            </a:r>
          </a:p>
          <a:p>
            <a:pPr algn="l"/>
            <a:r>
              <a:t>around the world. Amazon S3 also serves as the data lake for their big data</a:t>
            </a:r>
          </a:p>
          <a:p>
            <a:pPr algn="l"/>
            <a:r>
              <a:t>analytics solution.</a:t>
            </a:r>
          </a:p>
        </p:txBody>
      </p:sp>
      <p:pic>
        <p:nvPicPr>
          <p:cNvPr id="594" name="df87ee0c-c4ea-11e7-8d40-066b49664af6_cm_800w.png" descr="df87ee0c-c4ea-11e7-8d40-066b49664af6_cm_800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201862"/>
            <a:ext cx="5844248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597" name="FINRA uses Amazon S3 to ingest and store data for over 75 billion market…"/>
          <p:cNvSpPr txBox="1"/>
          <p:nvPr/>
        </p:nvSpPr>
        <p:spPr>
          <a:xfrm>
            <a:off x="1520787" y="5665445"/>
            <a:ext cx="1093988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FINRA uses Amazon S3 to ingest and store data for over 75 billion market </a:t>
            </a:r>
          </a:p>
          <a:p>
            <a:pPr algn="l"/>
            <a:r>
              <a:t>events daily and AWS Lambda functions to format and validate the data </a:t>
            </a:r>
          </a:p>
          <a:p>
            <a:pPr algn="l"/>
            <a:r>
              <a:t>against more than 200 rules.</a:t>
            </a:r>
          </a:p>
        </p:txBody>
      </p:sp>
      <p:pic>
        <p:nvPicPr>
          <p:cNvPr id="598" name="finra-logo.png" descr="finra-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80276" y="2814138"/>
            <a:ext cx="5844248" cy="20774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1" name="Airbnb houses backup data and static files on Amazon S3, including over 10…"/>
          <p:cNvSpPr txBox="1"/>
          <p:nvPr/>
        </p:nvSpPr>
        <p:spPr>
          <a:xfrm>
            <a:off x="1520787" y="5665445"/>
            <a:ext cx="1129040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Airbnb houses backup data and static files on Amazon S3, including over 10 </a:t>
            </a:r>
          </a:p>
          <a:p>
            <a:pPr algn="l"/>
            <a:r>
              <a:t>petabytes of user pictures. As a born-in-the-cloud solution, they continually</a:t>
            </a:r>
          </a:p>
          <a:p>
            <a:pPr algn="l"/>
            <a:r>
              <a:t>innovate new ways to analyse data stored on Amazon S3.</a:t>
            </a:r>
          </a:p>
        </p:txBody>
      </p:sp>
      <p:pic>
        <p:nvPicPr>
          <p:cNvPr id="602" name="logo_airbnb21.png" descr="logo_airbnb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201862"/>
            <a:ext cx="7361386" cy="330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Case Studies"/>
          <p:cNvSpPr txBox="1"/>
          <p:nvPr>
            <p:ph type="title" idx="4294967295"/>
          </p:nvPr>
        </p:nvSpPr>
        <p:spPr>
          <a:xfrm>
            <a:off x="-1863403" y="-1261721"/>
            <a:ext cx="1673160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Case Studies</a:t>
            </a:r>
          </a:p>
        </p:txBody>
      </p:sp>
      <p:sp>
        <p:nvSpPr>
          <p:cNvPr id="605" name="GE uses Amazon S3 to store and protect a petabyte of critical medical…"/>
          <p:cNvSpPr txBox="1"/>
          <p:nvPr/>
        </p:nvSpPr>
        <p:spPr>
          <a:xfrm>
            <a:off x="1520787" y="5665445"/>
            <a:ext cx="10995661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 uses Amazon S3 to store and protect a petabyte of critical medical </a:t>
            </a:r>
          </a:p>
          <a:p>
            <a:pPr algn="l"/>
            <a:r>
              <a:t>imaging data for its GE Health Cloud service, which connects hundreds of </a:t>
            </a:r>
          </a:p>
          <a:p>
            <a:pPr algn="l"/>
            <a:r>
              <a:t>thousands of imaging machines and other medical devices.</a:t>
            </a:r>
          </a:p>
        </p:txBody>
      </p:sp>
      <p:pic>
        <p:nvPicPr>
          <p:cNvPr id="606" name="GE_Healthcare_Logo_v2.860c4d8091b325dc6a6fd7b3d3570ef811672acd.png" descr="GE_Healthcare_Logo_v2.860c4d8091b325dc6a6fd7b3d3570ef811672ac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1707" y="2953137"/>
            <a:ext cx="7361386" cy="1799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3 - Charge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S3 - Charges</a:t>
            </a:r>
          </a:p>
        </p:txBody>
      </p:sp>
      <p:sp>
        <p:nvSpPr>
          <p:cNvPr id="609" name="Charged for:"/>
          <p:cNvSpPr txBox="1"/>
          <p:nvPr/>
        </p:nvSpPr>
        <p:spPr>
          <a:xfrm>
            <a:off x="1507680" y="3236570"/>
            <a:ext cx="192908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Charged for:</a:t>
            </a:r>
          </a:p>
        </p:txBody>
      </p:sp>
      <p:sp>
        <p:nvSpPr>
          <p:cNvPr id="610" name="Storage per GB"/>
          <p:cNvSpPr txBox="1"/>
          <p:nvPr/>
        </p:nvSpPr>
        <p:spPr>
          <a:xfrm>
            <a:off x="1508239" y="3881095"/>
            <a:ext cx="268887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Storage per GB</a:t>
            </a:r>
          </a:p>
        </p:txBody>
      </p:sp>
      <p:sp>
        <p:nvSpPr>
          <p:cNvPr id="611" name="Requests (Get, Put, Copy, etc.)"/>
          <p:cNvSpPr txBox="1"/>
          <p:nvPr/>
        </p:nvSpPr>
        <p:spPr>
          <a:xfrm>
            <a:off x="1510271" y="4525620"/>
            <a:ext cx="487367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Requests (Get, Put, Copy, etc.)</a:t>
            </a:r>
          </a:p>
        </p:txBody>
      </p:sp>
      <p:sp>
        <p:nvSpPr>
          <p:cNvPr id="612" name="Storage Management Pricing…"/>
          <p:cNvSpPr txBox="1"/>
          <p:nvPr/>
        </p:nvSpPr>
        <p:spPr>
          <a:xfrm>
            <a:off x="1508087" y="5078070"/>
            <a:ext cx="6243549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Storage Management Pricing</a:t>
            </a:r>
          </a:p>
          <a:p>
            <a:pPr lvl="1"/>
            <a:r>
              <a:t>Inventory, Analytics, and Object Tags</a:t>
            </a:r>
          </a:p>
        </p:txBody>
      </p:sp>
      <p:sp>
        <p:nvSpPr>
          <p:cNvPr id="613" name="Data Management Pricing…"/>
          <p:cNvSpPr txBox="1"/>
          <p:nvPr/>
        </p:nvSpPr>
        <p:spPr>
          <a:xfrm>
            <a:off x="1503819" y="5998820"/>
            <a:ext cx="46579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Data Management Pricing</a:t>
            </a:r>
          </a:p>
          <a:p>
            <a:pPr lvl="1"/>
            <a:r>
              <a:t>Data transferred out of S3</a:t>
            </a:r>
          </a:p>
        </p:txBody>
      </p:sp>
      <p:sp>
        <p:nvSpPr>
          <p:cNvPr id="614" name="Transfer Acceleration…"/>
          <p:cNvSpPr txBox="1"/>
          <p:nvPr/>
        </p:nvSpPr>
        <p:spPr>
          <a:xfrm>
            <a:off x="1498790" y="6919570"/>
            <a:ext cx="664314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  <a:lvl2pPr marL="777875" indent="-333375" algn="l">
              <a:buSzPct val="145000"/>
              <a:buChar char="•"/>
            </a:lvl2pPr>
          </a:lstStyle>
          <a:p>
            <a:pPr/>
            <a:r>
              <a:t>Transfer Acceleration</a:t>
            </a:r>
          </a:p>
          <a:p>
            <a:pPr lvl="1"/>
            <a:r>
              <a:t>Use of CloudFront to optimise transfers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32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9" grpId="1"/>
      <p:bldP build="whole" bldLvl="1" animBg="1" rev="0" advAuto="0" spid="612" grpId="4"/>
      <p:bldP build="whole" bldLvl="1" animBg="1" rev="0" advAuto="0" spid="613" grpId="5"/>
      <p:bldP build="whole" bldLvl="1" animBg="1" rev="0" advAuto="0" spid="611" grpId="3"/>
      <p:bldP build="whole" bldLvl="1" animBg="1" rev="0" advAuto="0" spid="614" grpId="6"/>
      <p:bldP build="whole" bldLvl="1" animBg="1" rev="0" advAuto="0" spid="610" grpId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ecuring Your Buckets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Securing Your Buckets</a:t>
            </a:r>
          </a:p>
        </p:txBody>
      </p:sp>
      <p:sp>
        <p:nvSpPr>
          <p:cNvPr id="617" name="By default, all newly created buckets are PRIVATE"/>
          <p:cNvSpPr txBox="1"/>
          <p:nvPr/>
        </p:nvSpPr>
        <p:spPr>
          <a:xfrm>
            <a:off x="1507680" y="3236570"/>
            <a:ext cx="766351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By default, all newly created buckets are PRIVATE</a:t>
            </a:r>
          </a:p>
        </p:txBody>
      </p:sp>
      <p:sp>
        <p:nvSpPr>
          <p:cNvPr id="618" name="You can set up access control to your buckets using:…"/>
          <p:cNvSpPr txBox="1"/>
          <p:nvPr/>
        </p:nvSpPr>
        <p:spPr>
          <a:xfrm>
            <a:off x="1536687" y="4277970"/>
            <a:ext cx="820422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set up access control to your buckets using:</a:t>
            </a:r>
          </a:p>
          <a:p>
            <a:pPr lvl="1" marL="777875" indent="-333375" algn="l">
              <a:buSzPct val="145000"/>
              <a:buChar char="•"/>
            </a:pPr>
            <a:r>
              <a:t>Bucket Policies - Applied at a bucket level</a:t>
            </a:r>
          </a:p>
          <a:p>
            <a:pPr lvl="1" marL="777875" indent="-333375" algn="l">
              <a:buSzPct val="145000"/>
              <a:buChar char="•"/>
            </a:pPr>
            <a:r>
              <a:t>Access Control Lists - Applied at an object level</a:t>
            </a:r>
          </a:p>
        </p:txBody>
      </p:sp>
      <p:sp>
        <p:nvSpPr>
          <p:cNvPr id="619" name="S3 buckets can be configured to create access logs, which log all…"/>
          <p:cNvSpPr txBox="1"/>
          <p:nvPr/>
        </p:nvSpPr>
        <p:spPr>
          <a:xfrm>
            <a:off x="1541119" y="6055970"/>
            <a:ext cx="106591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buckets can be configured to create access logs, which log all</a:t>
            </a:r>
          </a:p>
          <a:p>
            <a:pPr algn="l"/>
            <a:r>
              <a:t>    requests made to the S3 bucket. These logs can be written to another</a:t>
            </a:r>
          </a:p>
          <a:p>
            <a:pPr algn="l"/>
            <a:r>
              <a:t>    bucket.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1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9" grpId="3"/>
      <p:bldP build="whole" bldLvl="1" animBg="1" rev="0" advAuto="0" spid="617" grpId="1"/>
      <p:bldP build="whole" bldLvl="1" animBg="1" rev="0" advAuto="0" spid="618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22" name="IAM policies specify what actions are allowed or denied on what AWS…"/>
          <p:cNvSpPr txBox="1"/>
          <p:nvPr/>
        </p:nvSpPr>
        <p:spPr>
          <a:xfrm>
            <a:off x="1507680" y="2315820"/>
            <a:ext cx="10907574" cy="2302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specify what actions are allowed or denied on what AWS </a:t>
            </a:r>
          </a:p>
          <a:p>
            <a:pPr algn="l"/>
            <a:r>
              <a:t>    resources (e.g. allow ec2:TerminateInstance on the EC2 instance with</a:t>
            </a:r>
          </a:p>
          <a:p>
            <a:pPr algn="l"/>
            <a:r>
              <a:t>    instance_id=i-8b3620ec). You attach IAM policies to IAM users, groups, </a:t>
            </a:r>
          </a:p>
          <a:p>
            <a:pPr algn="l"/>
            <a:r>
              <a:t>    or roles, which are then subject to the permissions you’ve defined. </a:t>
            </a:r>
          </a:p>
          <a:p>
            <a:pPr algn="l"/>
            <a:r>
              <a:t>    In other words, IAM policies define what a principal can do in your AWS</a:t>
            </a:r>
          </a:p>
          <a:p>
            <a:pPr algn="l"/>
            <a:r>
              <a:t>    environment.</a:t>
            </a:r>
          </a:p>
        </p:txBody>
      </p:sp>
      <p:sp>
        <p:nvSpPr>
          <p:cNvPr id="623" name="S3 bucket policies, on the other hand, are attached only to S3 buckets.…"/>
          <p:cNvSpPr txBox="1"/>
          <p:nvPr/>
        </p:nvSpPr>
        <p:spPr>
          <a:xfrm>
            <a:off x="1523987" y="4893920"/>
            <a:ext cx="10920985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policies, on the other hand, are attached only to S3 buckets. </a:t>
            </a:r>
          </a:p>
          <a:p>
            <a:pPr algn="l"/>
            <a:r>
              <a:t>    S3 bucket policies specify what actions are allowed or denied for which</a:t>
            </a:r>
          </a:p>
          <a:p>
            <a:pPr algn="l"/>
            <a:r>
              <a:t>    principals on the bucket that the bucket policy is attached to (e.g. allow</a:t>
            </a:r>
          </a:p>
          <a:p>
            <a:pPr algn="l"/>
            <a:r>
              <a:t>    user Alice to PUT but not DELETE objects in the bucket).</a:t>
            </a:r>
          </a:p>
        </p:txBody>
      </p:sp>
      <p:sp>
        <p:nvSpPr>
          <p:cNvPr id="624" name="You attach S3 bucket policies at the bucket level (i.e. you can’t attach a…"/>
          <p:cNvSpPr txBox="1"/>
          <p:nvPr/>
        </p:nvSpPr>
        <p:spPr>
          <a:xfrm>
            <a:off x="1515719" y="6735420"/>
            <a:ext cx="1127851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attach S3 bucket policies at the bucket level (i.e. you can’t attach a</a:t>
            </a:r>
          </a:p>
          <a:p>
            <a:pPr algn="l"/>
            <a:r>
              <a:t>    bucket policy to an S3 object), but the permissions specified in the bucket</a:t>
            </a:r>
          </a:p>
          <a:p>
            <a:pPr algn="l"/>
            <a:r>
              <a:t>    policy apply to all the objects in the bucket.</a:t>
            </a:r>
          </a:p>
        </p:txBody>
      </p:sp>
      <p:sp>
        <p:nvSpPr>
          <p:cNvPr id="625" name="IAM policies and S3 bucket policies are both used for access control and…"/>
          <p:cNvSpPr txBox="1"/>
          <p:nvPr/>
        </p:nvSpPr>
        <p:spPr>
          <a:xfrm>
            <a:off x="1515719" y="8392770"/>
            <a:ext cx="111083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IAM policies and S3 bucket policies are both used for access control and</a:t>
            </a:r>
          </a:p>
          <a:p>
            <a:pPr algn="l"/>
            <a:r>
              <a:t>    they’re both written in JSON using the AWS access policy language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4" grpId="3"/>
      <p:bldP build="whole" bldLvl="1" animBg="1" rev="0" advAuto="0" spid="622" grpId="1"/>
      <p:bldP build="whole" bldLvl="1" animBg="1" rev="0" advAuto="0" spid="623" grpId="2"/>
      <p:bldP build="whole" bldLvl="1" animBg="1" rev="0" advAuto="0" spid="625" grpId="4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278398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278398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197823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197823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2358974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2358974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6681275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5455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8842426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062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6681275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8842426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8842425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8842425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776185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776185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57818" y="9923001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48213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9923001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Rectangle"/>
          <p:cNvSpPr/>
          <p:nvPr/>
        </p:nvSpPr>
        <p:spPr>
          <a:xfrm>
            <a:off x="8967424" y="3439549"/>
            <a:ext cx="3412314" cy="713352"/>
          </a:xfrm>
          <a:prstGeom prst="rect">
            <a:avLst/>
          </a:prstGeom>
          <a:ln w="63500">
            <a:solidFill>
              <a:srgbClr val="ED833A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6" name="Search"/>
          <p:cNvSpPr/>
          <p:nvPr/>
        </p:nvSpPr>
        <p:spPr>
          <a:xfrm>
            <a:off x="9067770" y="3471299"/>
            <a:ext cx="554456" cy="64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400" h="21502" fill="norm" stroke="1" extrusionOk="0">
                <a:moveTo>
                  <a:pt x="7928" y="4"/>
                </a:moveTo>
                <a:cubicBezTo>
                  <a:pt x="6343" y="54"/>
                  <a:pt x="4758" y="513"/>
                  <a:pt x="3383" y="1414"/>
                </a:cubicBezTo>
                <a:cubicBezTo>
                  <a:pt x="-286" y="3816"/>
                  <a:pt x="-1098" y="8454"/>
                  <a:pt x="1573" y="11753"/>
                </a:cubicBezTo>
                <a:cubicBezTo>
                  <a:pt x="3866" y="14587"/>
                  <a:pt x="8102" y="15587"/>
                  <a:pt x="11645" y="14130"/>
                </a:cubicBezTo>
                <a:lnTo>
                  <a:pt x="11895" y="14028"/>
                </a:lnTo>
                <a:lnTo>
                  <a:pt x="12039" y="14238"/>
                </a:lnTo>
                <a:cubicBezTo>
                  <a:pt x="12051" y="14256"/>
                  <a:pt x="12060" y="14269"/>
                  <a:pt x="12071" y="14282"/>
                </a:cubicBezTo>
                <a:lnTo>
                  <a:pt x="17686" y="21218"/>
                </a:lnTo>
                <a:cubicBezTo>
                  <a:pt x="17806" y="21366"/>
                  <a:pt x="17984" y="21464"/>
                  <a:pt x="18188" y="21493"/>
                </a:cubicBezTo>
                <a:cubicBezTo>
                  <a:pt x="18392" y="21522"/>
                  <a:pt x="18597" y="21479"/>
                  <a:pt x="18762" y="21371"/>
                </a:cubicBezTo>
                <a:lnTo>
                  <a:pt x="20082" y="20505"/>
                </a:lnTo>
                <a:cubicBezTo>
                  <a:pt x="20425" y="20281"/>
                  <a:pt x="20502" y="19847"/>
                  <a:pt x="20252" y="19538"/>
                </a:cubicBezTo>
                <a:lnTo>
                  <a:pt x="14637" y="12602"/>
                </a:lnTo>
                <a:cubicBezTo>
                  <a:pt x="14613" y="12572"/>
                  <a:pt x="14586" y="12546"/>
                  <a:pt x="14559" y="12521"/>
                </a:cubicBezTo>
                <a:lnTo>
                  <a:pt x="14359" y="12340"/>
                </a:lnTo>
                <a:lnTo>
                  <a:pt x="14540" y="12143"/>
                </a:lnTo>
                <a:cubicBezTo>
                  <a:pt x="16964" y="9533"/>
                  <a:pt x="17103" y="5790"/>
                  <a:pt x="14878" y="3042"/>
                </a:cubicBezTo>
                <a:cubicBezTo>
                  <a:pt x="13209" y="980"/>
                  <a:pt x="10569" y="-78"/>
                  <a:pt x="7928" y="4"/>
                </a:cubicBezTo>
                <a:close/>
                <a:moveTo>
                  <a:pt x="7952" y="1548"/>
                </a:moveTo>
                <a:cubicBezTo>
                  <a:pt x="8377" y="1533"/>
                  <a:pt x="8807" y="1556"/>
                  <a:pt x="9237" y="1617"/>
                </a:cubicBezTo>
                <a:cubicBezTo>
                  <a:pt x="10956" y="1861"/>
                  <a:pt x="12466" y="2690"/>
                  <a:pt x="13488" y="3952"/>
                </a:cubicBezTo>
                <a:cubicBezTo>
                  <a:pt x="15601" y="6562"/>
                  <a:pt x="14959" y="10231"/>
                  <a:pt x="12058" y="12131"/>
                </a:cubicBezTo>
                <a:cubicBezTo>
                  <a:pt x="10904" y="12887"/>
                  <a:pt x="9563" y="13250"/>
                  <a:pt x="8234" y="13250"/>
                </a:cubicBezTo>
                <a:cubicBezTo>
                  <a:pt x="6221" y="13250"/>
                  <a:pt x="4235" y="12415"/>
                  <a:pt x="2963" y="10843"/>
                </a:cubicBezTo>
                <a:cubicBezTo>
                  <a:pt x="850" y="8233"/>
                  <a:pt x="1491" y="4565"/>
                  <a:pt x="4393" y="2665"/>
                </a:cubicBezTo>
                <a:cubicBezTo>
                  <a:pt x="5446" y="1976"/>
                  <a:pt x="6677" y="1593"/>
                  <a:pt x="7952" y="1548"/>
                </a:cubicBezTo>
                <a:close/>
              </a:path>
            </a:pathLst>
          </a:custGeom>
          <a:solidFill>
            <a:srgbClr val="ED833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ample S3 Bucket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S3 Bucket Policy</a:t>
            </a:r>
          </a:p>
        </p:txBody>
      </p:sp>
      <p:sp>
        <p:nvSpPr>
          <p:cNvPr id="628" name="This S3 bucket policy enables the root account 111122223333 and…"/>
          <p:cNvSpPr txBox="1"/>
          <p:nvPr/>
        </p:nvSpPr>
        <p:spPr>
          <a:xfrm>
            <a:off x="1427327" y="7713320"/>
            <a:ext cx="10150146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S3 bucket policy enables the root account 111122223333 and</a:t>
            </a:r>
          </a:p>
          <a:p>
            <a:pPr/>
            <a:r>
              <a:t>the IAM user Alice under that account to perform any S3 operation</a:t>
            </a:r>
          </a:p>
          <a:p>
            <a:pPr/>
            <a:r>
              <a:t>on the bucket named “my_bucket”, as well as that bucket’s contents.</a:t>
            </a:r>
          </a:p>
        </p:txBody>
      </p:sp>
      <p:pic>
        <p:nvPicPr>
          <p:cNvPr id="629" name="Screenshot 2019-08-06 at 10.14.38 PM.png" descr="Screenshot 2019-08-06 at 10.14.38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2533650"/>
            <a:ext cx="9855200" cy="4686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ample IAM Policy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Sample IAM Policy</a:t>
            </a:r>
          </a:p>
        </p:txBody>
      </p:sp>
      <p:sp>
        <p:nvSpPr>
          <p:cNvPr id="632" name="This IAM policy grants the IAM entity (user, group, or role) it is attached to…"/>
          <p:cNvSpPr txBox="1"/>
          <p:nvPr/>
        </p:nvSpPr>
        <p:spPr>
          <a:xfrm>
            <a:off x="880211" y="7713320"/>
            <a:ext cx="11244378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This IAM policy grants the IAM entity (user, group, or role) it is attached to</a:t>
            </a:r>
          </a:p>
          <a:p>
            <a:pPr/>
            <a:r>
              <a:t> permission to perform any S3 operation on the bucket named “my_bucket”,</a:t>
            </a:r>
          </a:p>
          <a:p>
            <a:pPr/>
            <a:r>
              <a:t> as well as that bucket’s contents.</a:t>
            </a:r>
          </a:p>
        </p:txBody>
      </p:sp>
      <p:pic>
        <p:nvPicPr>
          <p:cNvPr id="633" name="Screenshot 2019-08-06 at 10.18.41 PM.png" descr="Screenshot 2019-08-06 at 10.18.4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4800" y="3276600"/>
            <a:ext cx="9855200" cy="320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:push dir="r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IAM Policies vs.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IAM Policies vs.</a:t>
            </a:r>
          </a:p>
          <a:p>
            <a:pPr>
              <a:defRPr sz="6900"/>
            </a:pPr>
            <a:r>
              <a:t>S3 Bucket Policies</a:t>
            </a:r>
          </a:p>
        </p:txBody>
      </p:sp>
      <p:sp>
        <p:nvSpPr>
          <p:cNvPr id="636" name="S3 bucket policy includes a “Principal” element, which lists the principals…"/>
          <p:cNvSpPr txBox="1"/>
          <p:nvPr/>
        </p:nvSpPr>
        <p:spPr>
          <a:xfrm>
            <a:off x="1507680" y="2684120"/>
            <a:ext cx="11328503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policy includes a “</a:t>
            </a:r>
            <a:r>
              <a:t>Principal</a:t>
            </a:r>
            <a:r>
              <a:t>” element, which lists the principals</a:t>
            </a:r>
          </a:p>
          <a:p>
            <a:pPr algn="l"/>
            <a:r>
              <a:t>    that bucket policy controls access for. The “Principal” element is </a:t>
            </a:r>
          </a:p>
          <a:p>
            <a:pPr algn="l"/>
            <a:r>
              <a:t>    unnecessary in an IAM policy, because the principal is by default the entity</a:t>
            </a:r>
          </a:p>
          <a:p>
            <a:pPr algn="l"/>
            <a:r>
              <a:t>    that the IAM policy is attached to.</a:t>
            </a:r>
          </a:p>
        </p:txBody>
      </p:sp>
      <p:sp>
        <p:nvSpPr>
          <p:cNvPr id="637" name="S3 bucket policies (as the name would imply) only control access to S3…"/>
          <p:cNvSpPr txBox="1"/>
          <p:nvPr/>
        </p:nvSpPr>
        <p:spPr>
          <a:xfrm>
            <a:off x="1523987" y="4709770"/>
            <a:ext cx="10803256" cy="1934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S3 bucket policies (as the name would imply) only control access to S3</a:t>
            </a:r>
          </a:p>
          <a:p>
            <a:pPr algn="l"/>
            <a:r>
              <a:t>    resources, whereas IAM policies can specify nearly any AWS action. </a:t>
            </a:r>
          </a:p>
          <a:p>
            <a:pPr algn="l"/>
            <a:r>
              <a:t>    One of the neat things about AWS is that you can actually apply both </a:t>
            </a:r>
          </a:p>
          <a:p>
            <a:pPr algn="l"/>
            <a:r>
              <a:t>    IAM policies and S3 bucket policies simultaneously, with the ultimate</a:t>
            </a:r>
          </a:p>
          <a:p>
            <a:pPr algn="l"/>
            <a:r>
              <a:t>    authorisation being the least-privilege union of all the permissions.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prism dir="r" isContent="1" isInverted="0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1"/>
      <p:bldP build="whole" bldLvl="1" animBg="1" rev="0" advAuto="0" spid="637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0" name="Use IAM policies if:"/>
          <p:cNvSpPr txBox="1"/>
          <p:nvPr/>
        </p:nvSpPr>
        <p:spPr>
          <a:xfrm>
            <a:off x="1507680" y="3236570"/>
            <a:ext cx="289499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IAM policies if:</a:t>
            </a:r>
          </a:p>
        </p:txBody>
      </p:sp>
      <p:sp>
        <p:nvSpPr>
          <p:cNvPr id="641" name="You need to control access to AWS services other than S3. IAM policies…"/>
          <p:cNvSpPr txBox="1"/>
          <p:nvPr/>
        </p:nvSpPr>
        <p:spPr>
          <a:xfrm>
            <a:off x="1497977" y="4277970"/>
            <a:ext cx="1089957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need to control access to AWS services other than S3. IAM policies</a:t>
            </a:r>
          </a:p>
          <a:p>
            <a:pPr algn="l"/>
            <a:r>
              <a:t>    will be easier to manage since you can centrally manage all of your </a:t>
            </a:r>
          </a:p>
          <a:p>
            <a:pPr algn="l"/>
            <a:r>
              <a:t>    permissions in IAM, instead of spreading them between IAM and S3.</a:t>
            </a:r>
          </a:p>
        </p:txBody>
      </p:sp>
      <p:sp>
        <p:nvSpPr>
          <p:cNvPr id="642" name="You have numerous S3 buckets each with different permissions…"/>
          <p:cNvSpPr txBox="1"/>
          <p:nvPr/>
        </p:nvSpPr>
        <p:spPr>
          <a:xfrm>
            <a:off x="1503019" y="5811495"/>
            <a:ext cx="10457689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have numerous S3 buckets each with different permissions </a:t>
            </a:r>
          </a:p>
          <a:p>
            <a:pPr algn="l"/>
            <a:r>
              <a:t>    requirements. IAM policies will be easier to manage since you don’t</a:t>
            </a:r>
          </a:p>
          <a:p>
            <a:pPr algn="l"/>
            <a:r>
              <a:t>    have to define a large number of S3 bucket policies and can instead </a:t>
            </a:r>
          </a:p>
          <a:p>
            <a:pPr algn="l"/>
            <a:r>
              <a:t>    rely on fewer, more detailed IAM policies.</a:t>
            </a:r>
          </a:p>
        </p:txBody>
      </p:sp>
      <p:sp>
        <p:nvSpPr>
          <p:cNvPr id="643" name="You prefer to keep access control policies in the IAM environment."/>
          <p:cNvSpPr txBox="1"/>
          <p:nvPr/>
        </p:nvSpPr>
        <p:spPr>
          <a:xfrm>
            <a:off x="1502498" y="7713320"/>
            <a:ext cx="1007600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IAM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500">
        <p14:warp dir="in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1" grpId="2"/>
      <p:bldP build="whole" bldLvl="1" animBg="1" rev="0" advAuto="0" spid="642" grpId="3"/>
      <p:bldP build="whole" bldLvl="1" animBg="1" rev="0" advAuto="0" spid="640" grpId="1"/>
      <p:bldP build="whole" bldLvl="1" animBg="1" rev="0" advAuto="0" spid="643" grpId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46" name="Use S3 bucket policies if:"/>
          <p:cNvSpPr txBox="1"/>
          <p:nvPr/>
        </p:nvSpPr>
        <p:spPr>
          <a:xfrm>
            <a:off x="1507680" y="3236570"/>
            <a:ext cx="377098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Use S3 bucket policies if:</a:t>
            </a:r>
          </a:p>
        </p:txBody>
      </p:sp>
      <p:sp>
        <p:nvSpPr>
          <p:cNvPr id="647" name="You want a simple way to grant cross-account access to your S3…"/>
          <p:cNvSpPr txBox="1"/>
          <p:nvPr/>
        </p:nvSpPr>
        <p:spPr>
          <a:xfrm>
            <a:off x="1497977" y="4109695"/>
            <a:ext cx="9925127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want a simple way to grant cross-account access to your S3</a:t>
            </a:r>
          </a:p>
          <a:p>
            <a:pPr algn="l"/>
            <a:r>
              <a:t>    environment, without using IAM roles.</a:t>
            </a:r>
          </a:p>
        </p:txBody>
      </p:sp>
      <p:sp>
        <p:nvSpPr>
          <p:cNvPr id="648" name="Your IAM policies bump up against the size limit (up to 2 kb for users,…"/>
          <p:cNvSpPr txBox="1"/>
          <p:nvPr/>
        </p:nvSpPr>
        <p:spPr>
          <a:xfrm>
            <a:off x="1490319" y="5174908"/>
            <a:ext cx="10565512" cy="1197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Your IAM policies bump up against the size limit (up to 2 kb for users,</a:t>
            </a:r>
          </a:p>
          <a:p>
            <a:pPr algn="l"/>
            <a:r>
              <a:t>    5 kb for groups, and 10 kb for roles). S3 supports bucket policies of </a:t>
            </a:r>
          </a:p>
          <a:p>
            <a:pPr algn="l"/>
            <a:r>
              <a:t>    up to 20 kb.</a:t>
            </a:r>
          </a:p>
        </p:txBody>
      </p:sp>
      <p:sp>
        <p:nvSpPr>
          <p:cNvPr id="649" name="You prefer to keep access control policies in the S3 environment."/>
          <p:cNvSpPr txBox="1"/>
          <p:nvPr/>
        </p:nvSpPr>
        <p:spPr>
          <a:xfrm>
            <a:off x="1526476" y="6608420"/>
            <a:ext cx="986812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333375" indent="-333375" algn="l">
              <a:buSzPct val="145000"/>
              <a:buChar char="•"/>
            </a:lvl1pPr>
          </a:lstStyle>
          <a:p>
            <a:pPr/>
            <a:r>
              <a:t>You prefer to keep access control policies in the S3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9" grpId="4"/>
      <p:bldP build="whole" bldLvl="1" animBg="1" rev="0" advAuto="0" spid="646" grpId="1"/>
      <p:bldP build="whole" bldLvl="1" animBg="1" rev="0" advAuto="0" spid="648" grpId="3"/>
      <p:bldP build="whole" bldLvl="1" animBg="1" rev="0" advAuto="0" spid="647" grpId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When to Use IAM Policies…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/>
          <a:p>
            <a:pPr>
              <a:defRPr sz="6900"/>
            </a:pPr>
            <a:r>
              <a:t>When to Use IAM Policies</a:t>
            </a:r>
          </a:p>
          <a:p>
            <a:pPr>
              <a:defRPr sz="6900"/>
            </a:pPr>
            <a:r>
              <a:t>vs. S3 Policies</a:t>
            </a:r>
          </a:p>
        </p:txBody>
      </p:sp>
      <p:sp>
        <p:nvSpPr>
          <p:cNvPr id="652" name="If you’re still unsure of which to use, consider which audit question is most…"/>
          <p:cNvSpPr txBox="1"/>
          <p:nvPr/>
        </p:nvSpPr>
        <p:spPr>
          <a:xfrm>
            <a:off x="1507680" y="3052420"/>
            <a:ext cx="11028580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If you’re still unsure of which to use, consider which audit question is most</a:t>
            </a:r>
          </a:p>
          <a:p>
            <a:pPr algn="l"/>
            <a:r>
              <a:t>important to you:</a:t>
            </a:r>
          </a:p>
        </p:txBody>
      </p:sp>
      <p:sp>
        <p:nvSpPr>
          <p:cNvPr id="653" name="If you’re more interested in “What can this user do in AWS?” then IAM…"/>
          <p:cNvSpPr txBox="1"/>
          <p:nvPr/>
        </p:nvSpPr>
        <p:spPr>
          <a:xfrm>
            <a:off x="1497977" y="4093820"/>
            <a:ext cx="11192867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What can this user do in AWS?</a:t>
            </a:r>
            <a:r>
              <a:t>” then IAM</a:t>
            </a:r>
          </a:p>
          <a:p>
            <a:pPr algn="l"/>
            <a:r>
              <a:t>    policies are probably the way to go. You can easily answer this by looking</a:t>
            </a:r>
          </a:p>
          <a:p>
            <a:pPr algn="l"/>
            <a:r>
              <a:t>    up an IAM user and then examining their IAM policies to see what rights</a:t>
            </a:r>
          </a:p>
          <a:p>
            <a:pPr algn="l"/>
            <a:r>
              <a:t>    they have.</a:t>
            </a:r>
          </a:p>
        </p:txBody>
      </p:sp>
      <p:sp>
        <p:nvSpPr>
          <p:cNvPr id="654" name="Whichever method you choose, you should stay as consistent as possible.…"/>
          <p:cNvSpPr txBox="1"/>
          <p:nvPr/>
        </p:nvSpPr>
        <p:spPr>
          <a:xfrm>
            <a:off x="1542935" y="7345020"/>
            <a:ext cx="11301909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Whichever method you choose, you should stay as consistent as possible.</a:t>
            </a:r>
          </a:p>
          <a:p>
            <a:pPr algn="l"/>
            <a:r>
              <a:t>    Auditing permissions becomes more challenging as the number of IAM</a:t>
            </a:r>
          </a:p>
          <a:p>
            <a:pPr algn="l"/>
            <a:r>
              <a:t>    policies and S3 bucket policies grows.</a:t>
            </a:r>
          </a:p>
        </p:txBody>
      </p:sp>
      <p:sp>
        <p:nvSpPr>
          <p:cNvPr id="655" name="If you’re more interested in “Who can access this S3 bucket?” then S3…"/>
          <p:cNvSpPr txBox="1"/>
          <p:nvPr/>
        </p:nvSpPr>
        <p:spPr>
          <a:xfrm>
            <a:off x="1515719" y="5871820"/>
            <a:ext cx="108021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If you’re more interested in “</a:t>
            </a:r>
            <a:r>
              <a:t>Who can access this S3 bucket?</a:t>
            </a:r>
            <a:r>
              <a:t>” then S3 </a:t>
            </a:r>
          </a:p>
          <a:p>
            <a:pPr algn="l"/>
            <a:r>
              <a:t>    bucket policies will likely suit you better. You can easily answer this by </a:t>
            </a:r>
          </a:p>
          <a:p>
            <a:pPr algn="l"/>
            <a:r>
              <a:t>    looking up a bucket and examining the bucket policy.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1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1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2" grpId="1"/>
      <p:bldP build="whole" bldLvl="1" animBg="1" rev="0" advAuto="0" spid="653" grpId="2"/>
      <p:bldP build="whole" bldLvl="1" animBg="1" rev="0" advAuto="0" spid="654" grpId="4"/>
      <p:bldP build="whole" bldLvl="1" animBg="1" rev="0" advAuto="0" spid="655" grpId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What about S3 ACLs?"/>
          <p:cNvSpPr txBox="1"/>
          <p:nvPr>
            <p:ph type="title" idx="4294967295"/>
          </p:nvPr>
        </p:nvSpPr>
        <p:spPr>
          <a:xfrm>
            <a:off x="407937" y="-1261721"/>
            <a:ext cx="12188926" cy="3302001"/>
          </a:xfrm>
          <a:prstGeom prst="rect">
            <a:avLst/>
          </a:prstGeom>
        </p:spPr>
        <p:txBody>
          <a:bodyPr anchor="b"/>
          <a:lstStyle>
            <a:lvl1pPr>
              <a:defRPr sz="6900"/>
            </a:lvl1pPr>
          </a:lstStyle>
          <a:p>
            <a:pPr/>
            <a:r>
              <a:t>What about S3 ACLs?</a:t>
            </a:r>
          </a:p>
        </p:txBody>
      </p:sp>
      <p:sp>
        <p:nvSpPr>
          <p:cNvPr id="658" name="As a general rule, AWS recommends using S3 bucket policies or IAM…"/>
          <p:cNvSpPr txBox="1"/>
          <p:nvPr/>
        </p:nvSpPr>
        <p:spPr>
          <a:xfrm>
            <a:off x="1507680" y="2684120"/>
            <a:ext cx="11384281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As a general rule, AWS recommends using S3 bucket policies or IAM</a:t>
            </a:r>
          </a:p>
          <a:p>
            <a:pPr algn="l"/>
            <a:r>
              <a:t>    policies for access control. S3 ACLs is a legacy access control mechanism</a:t>
            </a:r>
          </a:p>
          <a:p>
            <a:pPr algn="l"/>
            <a:r>
              <a:t>    that predates IAM. However, if you already use S3 ACLs and you find them</a:t>
            </a:r>
          </a:p>
          <a:p>
            <a:pPr algn="l"/>
            <a:r>
              <a:t>    sufficient, there is no need to change.</a:t>
            </a:r>
          </a:p>
        </p:txBody>
      </p:sp>
      <p:sp>
        <p:nvSpPr>
          <p:cNvPr id="659" name="An S3 ACL is a sub-resource that’s attached to every S3 bucket and object.…"/>
          <p:cNvSpPr txBox="1"/>
          <p:nvPr/>
        </p:nvSpPr>
        <p:spPr>
          <a:xfrm>
            <a:off x="1513459" y="4878045"/>
            <a:ext cx="11423524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An S3 ACL is a sub-resource that’s attached to every S3 bucket and object.</a:t>
            </a:r>
          </a:p>
          <a:p>
            <a:pPr algn="l"/>
            <a:r>
              <a:t>    It defines which AWS accounts or groups are granted access and the type</a:t>
            </a:r>
          </a:p>
          <a:p>
            <a:pPr algn="l"/>
            <a:r>
              <a:t>    of access. When you create a bucket or an object, Amazon S3 creates a</a:t>
            </a:r>
          </a:p>
          <a:p>
            <a:pPr algn="l"/>
            <a:r>
              <a:t>    default ACL that grants the resource owner full control over the resource.</a:t>
            </a:r>
          </a:p>
        </p:txBody>
      </p:sp>
      <p:sp>
        <p:nvSpPr>
          <p:cNvPr id="660" name="You can attach S3 ACLs to individual objects within a bucket to manage…"/>
          <p:cNvSpPr txBox="1"/>
          <p:nvPr/>
        </p:nvSpPr>
        <p:spPr>
          <a:xfrm>
            <a:off x="1515719" y="7071970"/>
            <a:ext cx="11644580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You can attach S3 ACLs to individual objects within a bucket to manage</a:t>
            </a:r>
          </a:p>
          <a:p>
            <a:pPr algn="l"/>
            <a:r>
              <a:t>    permissions for those objects. S3 bucket policies and IAM policies define</a:t>
            </a:r>
          </a:p>
          <a:p>
            <a:pPr algn="l"/>
            <a:r>
              <a:t>    object-level permissions by providing those objects in the Resource element</a:t>
            </a:r>
          </a:p>
          <a:p>
            <a:pPr algn="l"/>
            <a:r>
              <a:t>    in your policy statements. The statement will apply to those objects in the</a:t>
            </a:r>
          </a:p>
          <a:p>
            <a:pPr algn="l"/>
            <a:r>
              <a:t>    bucket. Consolidating object-specific permissions into one policy </a:t>
            </a:r>
          </a:p>
          <a:p>
            <a:pPr algn="l"/>
            <a:r>
              <a:t>    (as opposed to multiple S3 ACLs) makes it simpler for you to determine</a:t>
            </a:r>
          </a:p>
          <a:p>
            <a:pPr algn="l"/>
            <a:r>
              <a:t>    effective permissions for your users and roles.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9" grpId="2"/>
      <p:bldP build="whole" bldLvl="1" animBg="1" rev="0" advAuto="0" spid="660" grpId="3"/>
      <p:bldP build="whole" bldLvl="1" animBg="1" rev="0" advAuto="0" spid="658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How does authorisation work with…"/>
          <p:cNvSpPr txBox="1"/>
          <p:nvPr>
            <p:ph type="title" idx="4294967295"/>
          </p:nvPr>
        </p:nvSpPr>
        <p:spPr>
          <a:xfrm>
            <a:off x="-1286272" y="-1245846"/>
            <a:ext cx="15577344" cy="3302001"/>
          </a:xfrm>
          <a:prstGeom prst="rect">
            <a:avLst/>
          </a:prstGeom>
        </p:spPr>
        <p:txBody>
          <a:bodyPr anchor="b"/>
          <a:lstStyle/>
          <a:p>
            <a:pPr>
              <a:defRPr sz="5700"/>
            </a:pPr>
            <a:r>
              <a:t>How does authorisation work with</a:t>
            </a:r>
          </a:p>
          <a:p>
            <a:pPr>
              <a:defRPr sz="5700"/>
            </a:pPr>
            <a:r>
              <a:t>multiple access control mechanisms?</a:t>
            </a:r>
          </a:p>
        </p:txBody>
      </p:sp>
      <p:sp>
        <p:nvSpPr>
          <p:cNvPr id="663" name="Whenever an AWS principal issues a request to S3, the authorisation…"/>
          <p:cNvSpPr txBox="1"/>
          <p:nvPr/>
        </p:nvSpPr>
        <p:spPr>
          <a:xfrm>
            <a:off x="1507680" y="2868270"/>
            <a:ext cx="11106913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Whenever an AWS principal issues a request to S3, the authorisation </a:t>
            </a:r>
          </a:p>
          <a:p>
            <a:pPr algn="l"/>
            <a:r>
              <a:t>    decision depends on the </a:t>
            </a:r>
            <a:r>
              <a:t>union of all the IAM policies, S3 bucket policies,</a:t>
            </a:r>
          </a:p>
          <a:p>
            <a:pPr algn="l"/>
            <a:r>
              <a:t>    and S3 ACLs that apply</a:t>
            </a:r>
            <a:r>
              <a:t>.</a:t>
            </a:r>
          </a:p>
        </p:txBody>
      </p:sp>
      <p:sp>
        <p:nvSpPr>
          <p:cNvPr id="664" name="In accordance with the principle of least-privilege, decisions default to…"/>
          <p:cNvSpPr txBox="1"/>
          <p:nvPr/>
        </p:nvSpPr>
        <p:spPr>
          <a:xfrm>
            <a:off x="1513459" y="4325595"/>
            <a:ext cx="11582705" cy="2670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333375" indent="-333375" algn="l">
              <a:buSzPct val="145000"/>
              <a:buChar char="•"/>
            </a:pPr>
            <a:r>
              <a:t>In accordance with the principle of </a:t>
            </a:r>
            <a:r>
              <a:t>least-privilege</a:t>
            </a:r>
            <a:r>
              <a:t>, decisions default to </a:t>
            </a:r>
          </a:p>
          <a:p>
            <a:pPr algn="l"/>
            <a:r>
              <a:t>    DENY and an explicit DENY always trumps an ALLOW. For example, if an </a:t>
            </a:r>
          </a:p>
          <a:p>
            <a:pPr algn="l"/>
            <a:r>
              <a:t>    IAM policy grants access to an object, the S3 bucket policies denies access</a:t>
            </a:r>
          </a:p>
          <a:p>
            <a:pPr algn="l"/>
            <a:r>
              <a:t>    to that object, and there is no S3 ACL, then access will be denied. Similarly, </a:t>
            </a:r>
          </a:p>
          <a:p>
            <a:pPr algn="l"/>
            <a:r>
              <a:t>    if no method specifies an ALLOW, then the request will be denied by default.</a:t>
            </a:r>
          </a:p>
          <a:p>
            <a:pPr algn="l"/>
            <a:r>
              <a:t>    Only if no method specifies a DENY and one or more methods specify an </a:t>
            </a:r>
          </a:p>
          <a:p>
            <a:pPr algn="l"/>
            <a:r>
              <a:t>    ALLOW will the request be allowed.</a:t>
            </a:r>
          </a:p>
        </p:txBody>
      </p:sp>
      <p:pic>
        <p:nvPicPr>
          <p:cNvPr id="665" name="Screenshot 2019-08-07 at 7.53.27 PM.png" descr="Screenshot 2019-08-07 at 7.53.2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900" y="7256120"/>
            <a:ext cx="7747000" cy="2387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14:flip dir="r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10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5" grpId="3"/>
      <p:bldP build="whole" bldLvl="1" animBg="1" rev="0" advAuto="0" spid="663" grpId="1"/>
      <p:bldP build="whole" bldLvl="1" animBg="1" rev="0" advAuto="0" spid="664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And with Amazon Redshift Spectrum you can run analytics against exabytes of data in S3"/>
          <p:cNvSpPr txBox="1"/>
          <p:nvPr/>
        </p:nvSpPr>
        <p:spPr>
          <a:xfrm>
            <a:off x="1397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with Amazon Redshift Spectrum you can run analytics against exabytes of data in S3</a:t>
            </a:r>
          </a:p>
        </p:txBody>
      </p:sp>
      <p:sp>
        <p:nvSpPr>
          <p:cNvPr id="319" name="And run queries that span both the data you have in S3 and in your Redshift data warehouses"/>
          <p:cNvSpPr txBox="1"/>
          <p:nvPr/>
        </p:nvSpPr>
        <p:spPr>
          <a:xfrm>
            <a:off x="1270000" y="5727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run queries that span both the data you have in S3 and in your Redshift data warehouses</a:t>
            </a:r>
          </a:p>
        </p:txBody>
      </p:sp>
      <p:sp>
        <p:nvSpPr>
          <p:cNvPr id="320" name="Coins"/>
          <p:cNvSpPr/>
          <p:nvPr/>
        </p:nvSpPr>
        <p:spPr>
          <a:xfrm>
            <a:off x="5014014" y="4240849"/>
            <a:ext cx="1268094" cy="127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7949" y="0"/>
                  <a:pt x="5266" y="392"/>
                  <a:pt x="3255" y="1111"/>
                </a:cubicBezTo>
                <a:cubicBezTo>
                  <a:pt x="1360" y="1787"/>
                  <a:pt x="273" y="2685"/>
                  <a:pt x="273" y="3572"/>
                </a:cubicBezTo>
                <a:cubicBezTo>
                  <a:pt x="273" y="4460"/>
                  <a:pt x="1360" y="5360"/>
                  <a:pt x="3255" y="6035"/>
                </a:cubicBezTo>
                <a:cubicBezTo>
                  <a:pt x="5266" y="6749"/>
                  <a:pt x="7949" y="7147"/>
                  <a:pt x="10801" y="7147"/>
                </a:cubicBezTo>
                <a:cubicBezTo>
                  <a:pt x="13652" y="7147"/>
                  <a:pt x="16334" y="6754"/>
                  <a:pt x="18345" y="6035"/>
                </a:cubicBezTo>
                <a:cubicBezTo>
                  <a:pt x="20240" y="5360"/>
                  <a:pt x="21327" y="4460"/>
                  <a:pt x="21327" y="3572"/>
                </a:cubicBezTo>
                <a:cubicBezTo>
                  <a:pt x="21327" y="2685"/>
                  <a:pt x="20240" y="1787"/>
                  <a:pt x="18345" y="1111"/>
                </a:cubicBezTo>
                <a:cubicBezTo>
                  <a:pt x="16334" y="398"/>
                  <a:pt x="13652" y="0"/>
                  <a:pt x="10801" y="0"/>
                </a:cubicBezTo>
                <a:close/>
                <a:moveTo>
                  <a:pt x="12" y="4505"/>
                </a:moveTo>
                <a:lnTo>
                  <a:pt x="12" y="5914"/>
                </a:lnTo>
                <a:cubicBezTo>
                  <a:pt x="12" y="8033"/>
                  <a:pt x="4846" y="9754"/>
                  <a:pt x="10811" y="9754"/>
                </a:cubicBezTo>
                <a:cubicBezTo>
                  <a:pt x="16776" y="9754"/>
                  <a:pt x="21600" y="8039"/>
                  <a:pt x="21600" y="5914"/>
                </a:cubicBezTo>
                <a:lnTo>
                  <a:pt x="21600" y="4505"/>
                </a:lnTo>
                <a:cubicBezTo>
                  <a:pt x="21136" y="5284"/>
                  <a:pt x="20088" y="5991"/>
                  <a:pt x="18531" y="6541"/>
                </a:cubicBezTo>
                <a:cubicBezTo>
                  <a:pt x="16460" y="7276"/>
                  <a:pt x="13718" y="7679"/>
                  <a:pt x="10806" y="7679"/>
                </a:cubicBezTo>
                <a:cubicBezTo>
                  <a:pt x="7894" y="7679"/>
                  <a:pt x="5146" y="7276"/>
                  <a:pt x="3081" y="6541"/>
                </a:cubicBezTo>
                <a:cubicBezTo>
                  <a:pt x="1524" y="5985"/>
                  <a:pt x="476" y="5284"/>
                  <a:pt x="12" y="4505"/>
                </a:cubicBezTo>
                <a:close/>
                <a:moveTo>
                  <a:pt x="0" y="7320"/>
                </a:moveTo>
                <a:lnTo>
                  <a:pt x="0" y="8284"/>
                </a:lnTo>
                <a:cubicBezTo>
                  <a:pt x="0" y="10402"/>
                  <a:pt x="4836" y="12123"/>
                  <a:pt x="10801" y="12123"/>
                </a:cubicBezTo>
                <a:cubicBezTo>
                  <a:pt x="16766" y="12123"/>
                  <a:pt x="21600" y="10408"/>
                  <a:pt x="21600" y="8284"/>
                </a:cubicBezTo>
                <a:lnTo>
                  <a:pt x="21600" y="7320"/>
                </a:lnTo>
                <a:cubicBezTo>
                  <a:pt x="21458" y="7495"/>
                  <a:pt x="21295" y="7664"/>
                  <a:pt x="21098" y="7827"/>
                </a:cubicBezTo>
                <a:cubicBezTo>
                  <a:pt x="20508" y="8329"/>
                  <a:pt x="19672" y="8769"/>
                  <a:pt x="18618" y="9145"/>
                </a:cubicBezTo>
                <a:cubicBezTo>
                  <a:pt x="16520" y="9891"/>
                  <a:pt x="13745" y="10299"/>
                  <a:pt x="10801" y="10299"/>
                </a:cubicBezTo>
                <a:cubicBezTo>
                  <a:pt x="7856" y="10299"/>
                  <a:pt x="5080" y="9891"/>
                  <a:pt x="2982" y="9145"/>
                </a:cubicBezTo>
                <a:cubicBezTo>
                  <a:pt x="1928" y="8769"/>
                  <a:pt x="1099" y="8329"/>
                  <a:pt x="504" y="7827"/>
                </a:cubicBezTo>
                <a:cubicBezTo>
                  <a:pt x="307" y="7664"/>
                  <a:pt x="142" y="7495"/>
                  <a:pt x="0" y="7320"/>
                </a:cubicBezTo>
                <a:close/>
                <a:moveTo>
                  <a:pt x="0" y="9689"/>
                </a:moveTo>
                <a:lnTo>
                  <a:pt x="0" y="10653"/>
                </a:lnTo>
                <a:cubicBezTo>
                  <a:pt x="0" y="12771"/>
                  <a:pt x="4836" y="14492"/>
                  <a:pt x="10801" y="14492"/>
                </a:cubicBezTo>
                <a:cubicBezTo>
                  <a:pt x="16766" y="14492"/>
                  <a:pt x="21600" y="12777"/>
                  <a:pt x="21600" y="10653"/>
                </a:cubicBezTo>
                <a:lnTo>
                  <a:pt x="21600" y="9689"/>
                </a:lnTo>
                <a:cubicBezTo>
                  <a:pt x="21458" y="9864"/>
                  <a:pt x="21295" y="10033"/>
                  <a:pt x="21098" y="10197"/>
                </a:cubicBezTo>
                <a:cubicBezTo>
                  <a:pt x="20508" y="10698"/>
                  <a:pt x="19672" y="11138"/>
                  <a:pt x="18618" y="11514"/>
                </a:cubicBezTo>
                <a:cubicBezTo>
                  <a:pt x="16520" y="12260"/>
                  <a:pt x="13745" y="12668"/>
                  <a:pt x="10801" y="12668"/>
                </a:cubicBezTo>
                <a:cubicBezTo>
                  <a:pt x="7856" y="12668"/>
                  <a:pt x="5080" y="12260"/>
                  <a:pt x="2982" y="11514"/>
                </a:cubicBezTo>
                <a:cubicBezTo>
                  <a:pt x="1928" y="11138"/>
                  <a:pt x="1099" y="10698"/>
                  <a:pt x="504" y="10197"/>
                </a:cubicBezTo>
                <a:cubicBezTo>
                  <a:pt x="307" y="10033"/>
                  <a:pt x="142" y="9864"/>
                  <a:pt x="0" y="9689"/>
                </a:cubicBezTo>
                <a:close/>
                <a:moveTo>
                  <a:pt x="0" y="12059"/>
                </a:moveTo>
                <a:lnTo>
                  <a:pt x="0" y="13022"/>
                </a:lnTo>
                <a:cubicBezTo>
                  <a:pt x="0" y="15141"/>
                  <a:pt x="4836" y="16862"/>
                  <a:pt x="10801" y="16862"/>
                </a:cubicBezTo>
                <a:cubicBezTo>
                  <a:pt x="16766" y="16862"/>
                  <a:pt x="21600" y="15146"/>
                  <a:pt x="21600" y="13022"/>
                </a:cubicBezTo>
                <a:lnTo>
                  <a:pt x="21600" y="12059"/>
                </a:lnTo>
                <a:cubicBezTo>
                  <a:pt x="21458" y="12233"/>
                  <a:pt x="21295" y="12402"/>
                  <a:pt x="21098" y="12566"/>
                </a:cubicBezTo>
                <a:cubicBezTo>
                  <a:pt x="20508" y="13067"/>
                  <a:pt x="19672" y="13507"/>
                  <a:pt x="18618" y="13883"/>
                </a:cubicBezTo>
                <a:cubicBezTo>
                  <a:pt x="16520" y="14629"/>
                  <a:pt x="13745" y="15037"/>
                  <a:pt x="10801" y="15037"/>
                </a:cubicBezTo>
                <a:cubicBezTo>
                  <a:pt x="7856" y="15037"/>
                  <a:pt x="5080" y="14629"/>
                  <a:pt x="2982" y="13883"/>
                </a:cubicBezTo>
                <a:cubicBezTo>
                  <a:pt x="1928" y="13507"/>
                  <a:pt x="1099" y="13067"/>
                  <a:pt x="504" y="12566"/>
                </a:cubicBezTo>
                <a:cubicBezTo>
                  <a:pt x="307" y="12402"/>
                  <a:pt x="142" y="12233"/>
                  <a:pt x="0" y="12059"/>
                </a:cubicBezTo>
                <a:close/>
                <a:moveTo>
                  <a:pt x="0" y="14428"/>
                </a:moveTo>
                <a:lnTo>
                  <a:pt x="0" y="15391"/>
                </a:lnTo>
                <a:cubicBezTo>
                  <a:pt x="0" y="17510"/>
                  <a:pt x="4836" y="19231"/>
                  <a:pt x="10801" y="19231"/>
                </a:cubicBezTo>
                <a:cubicBezTo>
                  <a:pt x="16766" y="19231"/>
                  <a:pt x="21600" y="17515"/>
                  <a:pt x="21600" y="15391"/>
                </a:cubicBezTo>
                <a:lnTo>
                  <a:pt x="21600" y="14428"/>
                </a:lnTo>
                <a:cubicBezTo>
                  <a:pt x="21458" y="14602"/>
                  <a:pt x="21295" y="14772"/>
                  <a:pt x="21098" y="14935"/>
                </a:cubicBezTo>
                <a:cubicBezTo>
                  <a:pt x="20508" y="15436"/>
                  <a:pt x="19672" y="15877"/>
                  <a:pt x="18618" y="16252"/>
                </a:cubicBezTo>
                <a:cubicBezTo>
                  <a:pt x="16520" y="16998"/>
                  <a:pt x="13745" y="17406"/>
                  <a:pt x="10801" y="17406"/>
                </a:cubicBezTo>
                <a:cubicBezTo>
                  <a:pt x="7856" y="17406"/>
                  <a:pt x="5080" y="16998"/>
                  <a:pt x="2982" y="16252"/>
                </a:cubicBezTo>
                <a:cubicBezTo>
                  <a:pt x="1928" y="15877"/>
                  <a:pt x="1099" y="15436"/>
                  <a:pt x="504" y="14935"/>
                </a:cubicBezTo>
                <a:cubicBezTo>
                  <a:pt x="307" y="14772"/>
                  <a:pt x="142" y="14602"/>
                  <a:pt x="0" y="14428"/>
                </a:cubicBezTo>
                <a:close/>
                <a:moveTo>
                  <a:pt x="0" y="16797"/>
                </a:moveTo>
                <a:lnTo>
                  <a:pt x="0" y="17760"/>
                </a:lnTo>
                <a:cubicBezTo>
                  <a:pt x="0" y="19879"/>
                  <a:pt x="4836" y="21600"/>
                  <a:pt x="10801" y="21600"/>
                </a:cubicBezTo>
                <a:cubicBezTo>
                  <a:pt x="16766" y="21600"/>
                  <a:pt x="21600" y="19879"/>
                  <a:pt x="21600" y="17760"/>
                </a:cubicBezTo>
                <a:lnTo>
                  <a:pt x="21600" y="16797"/>
                </a:lnTo>
                <a:cubicBezTo>
                  <a:pt x="21458" y="16971"/>
                  <a:pt x="21295" y="17141"/>
                  <a:pt x="21098" y="17304"/>
                </a:cubicBezTo>
                <a:cubicBezTo>
                  <a:pt x="20508" y="17805"/>
                  <a:pt x="19672" y="18246"/>
                  <a:pt x="18618" y="18622"/>
                </a:cubicBezTo>
                <a:cubicBezTo>
                  <a:pt x="16520" y="19368"/>
                  <a:pt x="13745" y="19775"/>
                  <a:pt x="10801" y="19775"/>
                </a:cubicBezTo>
                <a:cubicBezTo>
                  <a:pt x="7856" y="19775"/>
                  <a:pt x="5080" y="19368"/>
                  <a:pt x="2982" y="18622"/>
                </a:cubicBezTo>
                <a:cubicBezTo>
                  <a:pt x="1928" y="18246"/>
                  <a:pt x="1099" y="17805"/>
                  <a:pt x="504" y="17304"/>
                </a:cubicBezTo>
                <a:cubicBezTo>
                  <a:pt x="307" y="17141"/>
                  <a:pt x="142" y="16971"/>
                  <a:pt x="0" y="16797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Paint Bucket"/>
          <p:cNvSpPr/>
          <p:nvPr/>
        </p:nvSpPr>
        <p:spPr>
          <a:xfrm>
            <a:off x="433107" y="3762504"/>
            <a:ext cx="1417603" cy="2228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79" fill="norm" stroke="1" extrusionOk="0">
                <a:moveTo>
                  <a:pt x="10728" y="1"/>
                </a:moveTo>
                <a:cubicBezTo>
                  <a:pt x="4770" y="22"/>
                  <a:pt x="0" y="3150"/>
                  <a:pt x="0" y="6931"/>
                </a:cubicBezTo>
                <a:lnTo>
                  <a:pt x="0" y="9843"/>
                </a:lnTo>
                <a:cubicBezTo>
                  <a:pt x="0" y="9897"/>
                  <a:pt x="68" y="9946"/>
                  <a:pt x="162" y="9946"/>
                </a:cubicBezTo>
                <a:lnTo>
                  <a:pt x="501" y="9946"/>
                </a:lnTo>
                <a:cubicBezTo>
                  <a:pt x="586" y="9946"/>
                  <a:pt x="660" y="9990"/>
                  <a:pt x="660" y="10049"/>
                </a:cubicBezTo>
                <a:lnTo>
                  <a:pt x="660" y="10297"/>
                </a:lnTo>
                <a:cubicBezTo>
                  <a:pt x="660" y="10351"/>
                  <a:pt x="729" y="10400"/>
                  <a:pt x="822" y="10400"/>
                </a:cubicBezTo>
                <a:lnTo>
                  <a:pt x="1289" y="10400"/>
                </a:lnTo>
                <a:cubicBezTo>
                  <a:pt x="1374" y="10400"/>
                  <a:pt x="1451" y="10441"/>
                  <a:pt x="1451" y="10501"/>
                </a:cubicBezTo>
                <a:lnTo>
                  <a:pt x="1451" y="20382"/>
                </a:lnTo>
                <a:cubicBezTo>
                  <a:pt x="1451" y="20431"/>
                  <a:pt x="1392" y="20468"/>
                  <a:pt x="1316" y="20468"/>
                </a:cubicBezTo>
                <a:cubicBezTo>
                  <a:pt x="1129" y="20468"/>
                  <a:pt x="984" y="20566"/>
                  <a:pt x="984" y="20679"/>
                </a:cubicBezTo>
                <a:lnTo>
                  <a:pt x="984" y="21368"/>
                </a:lnTo>
                <a:cubicBezTo>
                  <a:pt x="984" y="21487"/>
                  <a:pt x="1137" y="21579"/>
                  <a:pt x="1316" y="21579"/>
                </a:cubicBezTo>
                <a:lnTo>
                  <a:pt x="20284" y="21579"/>
                </a:lnTo>
                <a:cubicBezTo>
                  <a:pt x="20471" y="21579"/>
                  <a:pt x="20616" y="21482"/>
                  <a:pt x="20616" y="21368"/>
                </a:cubicBezTo>
                <a:lnTo>
                  <a:pt x="20616" y="20679"/>
                </a:lnTo>
                <a:cubicBezTo>
                  <a:pt x="20616" y="20560"/>
                  <a:pt x="20463" y="20468"/>
                  <a:pt x="20284" y="20468"/>
                </a:cubicBezTo>
                <a:cubicBezTo>
                  <a:pt x="20208" y="20468"/>
                  <a:pt x="20149" y="20431"/>
                  <a:pt x="20149" y="20382"/>
                </a:cubicBezTo>
                <a:lnTo>
                  <a:pt x="20149" y="10496"/>
                </a:lnTo>
                <a:cubicBezTo>
                  <a:pt x="20149" y="10442"/>
                  <a:pt x="20215" y="10393"/>
                  <a:pt x="20308" y="10393"/>
                </a:cubicBezTo>
                <a:lnTo>
                  <a:pt x="20775" y="10393"/>
                </a:lnTo>
                <a:cubicBezTo>
                  <a:pt x="20860" y="10393"/>
                  <a:pt x="20937" y="10351"/>
                  <a:pt x="20937" y="10292"/>
                </a:cubicBezTo>
                <a:lnTo>
                  <a:pt x="20937" y="10042"/>
                </a:lnTo>
                <a:cubicBezTo>
                  <a:pt x="20937" y="9988"/>
                  <a:pt x="21005" y="9941"/>
                  <a:pt x="21099" y="9941"/>
                </a:cubicBezTo>
                <a:lnTo>
                  <a:pt x="21438" y="9941"/>
                </a:lnTo>
                <a:cubicBezTo>
                  <a:pt x="21523" y="9941"/>
                  <a:pt x="21600" y="9898"/>
                  <a:pt x="21600" y="9838"/>
                </a:cubicBezTo>
                <a:lnTo>
                  <a:pt x="21600" y="6850"/>
                </a:lnTo>
                <a:cubicBezTo>
                  <a:pt x="21583" y="3064"/>
                  <a:pt x="16712" y="-21"/>
                  <a:pt x="10728" y="1"/>
                </a:cubicBezTo>
                <a:close/>
                <a:moveTo>
                  <a:pt x="10718" y="459"/>
                </a:moveTo>
                <a:cubicBezTo>
                  <a:pt x="16294" y="437"/>
                  <a:pt x="20844" y="3317"/>
                  <a:pt x="20844" y="6855"/>
                </a:cubicBezTo>
                <a:lnTo>
                  <a:pt x="20844" y="8630"/>
                </a:lnTo>
                <a:lnTo>
                  <a:pt x="20860" y="8630"/>
                </a:lnTo>
                <a:cubicBezTo>
                  <a:pt x="20860" y="8684"/>
                  <a:pt x="20794" y="8733"/>
                  <a:pt x="20701" y="8733"/>
                </a:cubicBezTo>
                <a:lnTo>
                  <a:pt x="20300" y="8733"/>
                </a:lnTo>
                <a:cubicBezTo>
                  <a:pt x="20216" y="8733"/>
                  <a:pt x="20139" y="8689"/>
                  <a:pt x="20139" y="8630"/>
                </a:cubicBezTo>
                <a:lnTo>
                  <a:pt x="20139" y="7384"/>
                </a:lnTo>
                <a:cubicBezTo>
                  <a:pt x="20139" y="7336"/>
                  <a:pt x="20182" y="7293"/>
                  <a:pt x="20250" y="7277"/>
                </a:cubicBezTo>
                <a:cubicBezTo>
                  <a:pt x="20403" y="7233"/>
                  <a:pt x="20513" y="7130"/>
                  <a:pt x="20505" y="7017"/>
                </a:cubicBezTo>
                <a:cubicBezTo>
                  <a:pt x="20496" y="6866"/>
                  <a:pt x="20291" y="6752"/>
                  <a:pt x="20054" y="6752"/>
                </a:cubicBezTo>
                <a:lnTo>
                  <a:pt x="1520" y="6752"/>
                </a:lnTo>
                <a:cubicBezTo>
                  <a:pt x="1282" y="6752"/>
                  <a:pt x="1077" y="6866"/>
                  <a:pt x="1069" y="7017"/>
                </a:cubicBezTo>
                <a:cubicBezTo>
                  <a:pt x="1060" y="7136"/>
                  <a:pt x="1171" y="7233"/>
                  <a:pt x="1323" y="7277"/>
                </a:cubicBezTo>
                <a:cubicBezTo>
                  <a:pt x="1391" y="7293"/>
                  <a:pt x="1435" y="7336"/>
                  <a:pt x="1435" y="7384"/>
                </a:cubicBezTo>
                <a:lnTo>
                  <a:pt x="1435" y="8630"/>
                </a:lnTo>
                <a:cubicBezTo>
                  <a:pt x="1435" y="8684"/>
                  <a:pt x="1366" y="8733"/>
                  <a:pt x="1273" y="8733"/>
                </a:cubicBezTo>
                <a:lnTo>
                  <a:pt x="873" y="8733"/>
                </a:lnTo>
                <a:cubicBezTo>
                  <a:pt x="788" y="8733"/>
                  <a:pt x="713" y="8689"/>
                  <a:pt x="713" y="8630"/>
                </a:cubicBezTo>
                <a:lnTo>
                  <a:pt x="713" y="6926"/>
                </a:lnTo>
                <a:cubicBezTo>
                  <a:pt x="713" y="3399"/>
                  <a:pt x="5167" y="481"/>
                  <a:pt x="10718" y="459"/>
                </a:cubicBezTo>
                <a:close/>
                <a:moveTo>
                  <a:pt x="12458" y="7309"/>
                </a:moveTo>
                <a:cubicBezTo>
                  <a:pt x="14877" y="7309"/>
                  <a:pt x="15650" y="7309"/>
                  <a:pt x="18502" y="7309"/>
                </a:cubicBezTo>
                <a:cubicBezTo>
                  <a:pt x="18511" y="8198"/>
                  <a:pt x="18510" y="11833"/>
                  <a:pt x="18510" y="11984"/>
                </a:cubicBezTo>
                <a:cubicBezTo>
                  <a:pt x="18510" y="12156"/>
                  <a:pt x="18288" y="12297"/>
                  <a:pt x="18017" y="12297"/>
                </a:cubicBezTo>
                <a:cubicBezTo>
                  <a:pt x="17745" y="12297"/>
                  <a:pt x="17526" y="12156"/>
                  <a:pt x="17526" y="11984"/>
                </a:cubicBezTo>
                <a:lnTo>
                  <a:pt x="17526" y="9385"/>
                </a:lnTo>
                <a:cubicBezTo>
                  <a:pt x="17526" y="9175"/>
                  <a:pt x="17263" y="9007"/>
                  <a:pt x="16932" y="9007"/>
                </a:cubicBezTo>
                <a:cubicBezTo>
                  <a:pt x="16601" y="9007"/>
                  <a:pt x="16338" y="9175"/>
                  <a:pt x="16338" y="9385"/>
                </a:cubicBezTo>
                <a:cubicBezTo>
                  <a:pt x="16338" y="10140"/>
                  <a:pt x="16338" y="10738"/>
                  <a:pt x="16338" y="10797"/>
                </a:cubicBezTo>
                <a:cubicBezTo>
                  <a:pt x="16338" y="10970"/>
                  <a:pt x="16116" y="11111"/>
                  <a:pt x="15845" y="11111"/>
                </a:cubicBezTo>
                <a:cubicBezTo>
                  <a:pt x="15573" y="11111"/>
                  <a:pt x="15354" y="10970"/>
                  <a:pt x="15354" y="10797"/>
                </a:cubicBezTo>
                <a:lnTo>
                  <a:pt x="15354" y="9147"/>
                </a:lnTo>
                <a:cubicBezTo>
                  <a:pt x="15354" y="8133"/>
                  <a:pt x="14053" y="7309"/>
                  <a:pt x="12458" y="7309"/>
                </a:cubicBezTo>
                <a:close/>
              </a:path>
            </a:pathLst>
          </a:cu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S3"/>
          <p:cNvSpPr txBox="1"/>
          <p:nvPr/>
        </p:nvSpPr>
        <p:spPr>
          <a:xfrm>
            <a:off x="855205" y="5231575"/>
            <a:ext cx="573406" cy="560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pPr/>
            <a:r>
              <a:t>S3</a:t>
            </a:r>
          </a:p>
        </p:txBody>
      </p:sp>
      <p:sp>
        <p:nvSpPr>
          <p:cNvPr id="323" name="Rectangle"/>
          <p:cNvSpPr/>
          <p:nvPr/>
        </p:nvSpPr>
        <p:spPr>
          <a:xfrm>
            <a:off x="6443128" y="3410207"/>
            <a:ext cx="4304789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2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79758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7015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9365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Line"/>
          <p:cNvSpPr/>
          <p:nvPr/>
        </p:nvSpPr>
        <p:spPr>
          <a:xfrm flipV="1">
            <a:off x="5648061" y="3681100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4" name="Line"/>
          <p:cNvSpPr/>
          <p:nvPr/>
        </p:nvSpPr>
        <p:spPr>
          <a:xfrm flipV="1">
            <a:off x="5648061" y="5410450"/>
            <a:ext cx="1" cy="560450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5" name="Line"/>
          <p:cNvSpPr/>
          <p:nvPr/>
        </p:nvSpPr>
        <p:spPr>
          <a:xfrm>
            <a:off x="5635361" y="3796224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6" name="Line"/>
          <p:cNvSpPr/>
          <p:nvPr/>
        </p:nvSpPr>
        <p:spPr>
          <a:xfrm>
            <a:off x="5635361" y="5957375"/>
            <a:ext cx="719877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7" name="Line"/>
          <p:cNvSpPr/>
          <p:nvPr/>
        </p:nvSpPr>
        <p:spPr>
          <a:xfrm>
            <a:off x="2360114" y="4876800"/>
            <a:ext cx="2144496" cy="0"/>
          </a:xfrm>
          <a:prstGeom prst="line">
            <a:avLst/>
          </a:prstGeom>
          <a:ln w="63500">
            <a:solidFill>
              <a:srgbClr val="FFFFFF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8" name="Circle"/>
          <p:cNvSpPr/>
          <p:nvPr/>
        </p:nvSpPr>
        <p:spPr>
          <a:xfrm>
            <a:off x="12160328" y="2616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" name="Line"/>
          <p:cNvSpPr/>
          <p:nvPr/>
        </p:nvSpPr>
        <p:spPr>
          <a:xfrm>
            <a:off x="12300193" y="26786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" name="Circle"/>
          <p:cNvSpPr/>
          <p:nvPr/>
        </p:nvSpPr>
        <p:spPr>
          <a:xfrm>
            <a:off x="12160328" y="27561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1" name="Circle"/>
          <p:cNvSpPr/>
          <p:nvPr/>
        </p:nvSpPr>
        <p:spPr>
          <a:xfrm>
            <a:off x="12160328" y="28958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2" name="Line"/>
          <p:cNvSpPr/>
          <p:nvPr/>
        </p:nvSpPr>
        <p:spPr>
          <a:xfrm>
            <a:off x="12300193" y="28183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3" name="Line"/>
          <p:cNvSpPr/>
          <p:nvPr/>
        </p:nvSpPr>
        <p:spPr>
          <a:xfrm>
            <a:off x="12300193" y="29580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4" name="Line"/>
          <p:cNvSpPr/>
          <p:nvPr/>
        </p:nvSpPr>
        <p:spPr>
          <a:xfrm flipH="1">
            <a:off x="10840790" y="2848493"/>
            <a:ext cx="1258414" cy="53696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5" name="Circle"/>
          <p:cNvSpPr/>
          <p:nvPr/>
        </p:nvSpPr>
        <p:spPr>
          <a:xfrm>
            <a:off x="12160328" y="68720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6" name="Line"/>
          <p:cNvSpPr/>
          <p:nvPr/>
        </p:nvSpPr>
        <p:spPr>
          <a:xfrm>
            <a:off x="12300193" y="69342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" name="Circle"/>
          <p:cNvSpPr/>
          <p:nvPr/>
        </p:nvSpPr>
        <p:spPr>
          <a:xfrm>
            <a:off x="12160328" y="70117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" name="Circle"/>
          <p:cNvSpPr/>
          <p:nvPr/>
        </p:nvSpPr>
        <p:spPr>
          <a:xfrm>
            <a:off x="12160328" y="71514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9" name="Line"/>
          <p:cNvSpPr/>
          <p:nvPr/>
        </p:nvSpPr>
        <p:spPr>
          <a:xfrm>
            <a:off x="12300193" y="7073900"/>
            <a:ext cx="237999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0" name="Line"/>
          <p:cNvSpPr/>
          <p:nvPr/>
        </p:nvSpPr>
        <p:spPr>
          <a:xfrm>
            <a:off x="12300193" y="72136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1" name="Line"/>
          <p:cNvSpPr/>
          <p:nvPr/>
        </p:nvSpPr>
        <p:spPr>
          <a:xfrm flipH="1" flipV="1">
            <a:off x="10840791" y="6336023"/>
            <a:ext cx="1258413" cy="691606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" dur="1000" fill="hold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Class="entr" nodeType="after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Class="entr" nodeType="after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0"/>
                            </p:stCondLst>
                            <p:childTnLst>
                              <p:par>
                                <p:cTn id="44" presetClass="entr" nodeType="after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Class="entr" nodeType="after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00"/>
                            </p:stCondLst>
                            <p:childTnLst>
                              <p:par>
                                <p:cTn id="54" presetClass="entr" nodeType="after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Class="entr" nodeType="afterEffect" presetSubtype="16" presetID="23" grpId="13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100"/>
                            </p:stCondLst>
                            <p:childTnLst>
                              <p:par>
                                <p:cTn id="69" presetClass="entr" nodeType="afterEffect" presetSubtype="16" presetID="23" grpId="14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700"/>
                            </p:stCondLst>
                            <p:childTnLst>
                              <p:par>
                                <p:cTn id="74" presetClass="entr" nodeType="afterEffect" presetSubtype="16" presetID="23" grpId="15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6300"/>
                            </p:stCondLst>
                            <p:childTnLst>
                              <p:par>
                                <p:cTn id="79" presetClass="entr" nodeType="afterEffect" presetSubtype="16" presetID="23" grpId="16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7900"/>
                            </p:stCondLst>
                            <p:childTnLst>
                              <p:par>
                                <p:cTn id="84" presetClass="entr" nodeType="afterEffect" presetSubtype="16" presetID="23" grpId="17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9500"/>
                            </p:stCondLst>
                            <p:childTnLst>
                              <p:par>
                                <p:cTn id="89" presetClass="entr" nodeType="afterEffect" presetSubtype="16" presetID="23" grpId="18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100"/>
                            </p:stCondLst>
                            <p:childTnLst>
                              <p:par>
                                <p:cTn id="94" presetClass="entr" nodeType="afterEffect" presetSubtype="16" presetID="23" grpId="19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2700"/>
                            </p:stCondLst>
                            <p:childTnLst>
                              <p:par>
                                <p:cTn id="99" presetClass="entr" nodeType="afterEffect" presetSubtype="16" presetID="23" grpId="20" fill="hold">
                                  <p:stCondLst>
                                    <p:cond delay="1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4300"/>
                            </p:stCondLst>
                            <p:childTnLst>
                              <p:par>
                                <p:cTn id="104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800"/>
                            </p:stCondLst>
                            <p:childTnLst>
                              <p:par>
                                <p:cTn id="109" presetClass="entr" nodeType="afterEffect" presetSubtype="16" presetID="23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7300"/>
                            </p:stCondLst>
                            <p:childTnLst>
                              <p:par>
                                <p:cTn id="114" presetClass="entr" nodeType="afterEffect" presetSubtype="16" presetID="23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8800"/>
                            </p:stCondLst>
                            <p:childTnLst>
                              <p:par>
                                <p:cTn id="119" presetClass="entr" nodeType="afterEffect" presetSubtype="16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300"/>
                            </p:stCondLst>
                            <p:childTnLst>
                              <p:par>
                                <p:cTn id="124" presetClass="entr" nodeType="afterEffect" presetSubtype="16" presetID="23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1800"/>
                            </p:stCondLst>
                            <p:childTnLst>
                              <p:par>
                                <p:cTn id="129" presetClass="entr" nodeType="afterEffect" presetSubtype="16" presetID="23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5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300"/>
                            </p:stCondLst>
                            <p:childTnLst>
                              <p:par>
                                <p:cTn id="134" presetClass="entr" nodeType="afterEffect" presetSubtype="16" presetID="23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5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4800"/>
                            </p:stCondLst>
                            <p:childTnLst>
                              <p:par>
                                <p:cTn id="139" presetClass="entr" nodeType="afterEffect" presetSubtype="16" presetID="23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300"/>
                            </p:stCondLst>
                            <p:childTnLst>
                              <p:par>
                                <p:cTn id="144" presetClass="entr" nodeType="afterEffect" presetSubtype="16" presetID="23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7800"/>
                            </p:stCondLst>
                            <p:childTnLst>
                              <p:par>
                                <p:cTn id="149" presetClass="entr" nodeType="afterEffect" presetSubtype="16" presetID="23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9300"/>
                            </p:stCondLst>
                            <p:childTnLst>
                              <p:par>
                                <p:cTn id="154" presetClass="entr" nodeType="afterEffect" presetSubtype="16" presetID="23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800"/>
                            </p:stCondLst>
                            <p:childTnLst>
                              <p:par>
                                <p:cTn id="159" presetClass="entr" nodeType="after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2300"/>
                            </p:stCondLst>
                            <p:childTnLst>
                              <p:par>
                                <p:cTn id="164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43800"/>
                            </p:stCondLst>
                            <p:childTnLst>
                              <p:par>
                                <p:cTn id="169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0" grpId="25"/>
      <p:bldP build="whole" bldLvl="1" animBg="1" rev="0" advAuto="0" spid="320" grpId="6"/>
      <p:bldP build="whole" bldLvl="1" animBg="1" rev="0" advAuto="0" spid="348" grpId="33"/>
      <p:bldP build="whole" bldLvl="1" animBg="1" rev="0" advAuto="0" spid="325" grpId="17"/>
      <p:bldP build="whole" bldLvl="1" animBg="1" rev="0" advAuto="0" spid="334" grpId="8"/>
      <p:bldP build="whole" bldLvl="1" animBg="1" rev="0" advAuto="0" spid="341" grpId="27"/>
      <p:bldP build="whole" bldLvl="1" animBg="1" rev="0" advAuto="0" spid="326" grpId="15"/>
      <p:bldP build="whole" bldLvl="1" animBg="1" rev="0" advAuto="0" spid="345" grpId="29"/>
      <p:bldP build="whole" bldLvl="1" animBg="1" rev="0" advAuto="0" spid="349" grpId="32"/>
      <p:bldP build="whole" bldLvl="1" animBg="1" rev="0" advAuto="0" spid="319" grpId="2"/>
      <p:bldP build="whole" bldLvl="1" animBg="1" rev="0" advAuto="0" spid="327" grpId="13"/>
      <p:bldP build="whole" bldLvl="1" animBg="1" rev="0" advAuto="0" spid="322" grpId="4"/>
      <p:bldP build="whole" bldLvl="1" animBg="1" rev="0" advAuto="0" spid="338" grpId="23"/>
      <p:bldP build="whole" bldLvl="1" animBg="1" rev="0" advAuto="0" spid="323" grpId="11"/>
      <p:bldP build="whole" bldLvl="1" animBg="1" rev="0" advAuto="0" spid="335" grpId="9"/>
      <p:bldP build="whole" bldLvl="1" animBg="1" rev="0" advAuto="0" spid="342" grpId="26"/>
      <p:bldP build="whole" bldLvl="1" animBg="1" rev="0" advAuto="0" spid="328" grpId="14"/>
      <p:bldP build="whole" bldLvl="1" animBg="1" rev="0" advAuto="0" spid="346" grpId="30"/>
      <p:bldP build="whole" bldLvl="1" animBg="1" rev="0" advAuto="0" spid="350" grpId="34"/>
      <p:bldP build="whole" bldLvl="1" animBg="1" rev="0" advAuto="0" spid="339" grpId="24"/>
      <p:bldP build="whole" bldLvl="1" animBg="1" rev="0" advAuto="0" spid="351" grpId="22"/>
      <p:bldP build="whole" bldLvl="1" animBg="1" rev="0" advAuto="0" spid="318" grpId="1"/>
      <p:bldP build="whole" bldLvl="1" animBg="1" rev="0" advAuto="0" spid="330" grpId="19"/>
      <p:bldP build="whole" bldLvl="1" animBg="1" rev="0" advAuto="0" spid="336" grpId="10"/>
      <p:bldP build="whole" bldLvl="1" animBg="1" rev="0" advAuto="0" spid="343" grpId="28"/>
      <p:bldP build="whole" bldLvl="1" animBg="1" rev="0" advAuto="0" spid="347" grpId="31"/>
      <p:bldP build="whole" bldLvl="1" animBg="1" rev="0" advAuto="0" spid="331" grpId="20"/>
      <p:bldP build="whole" bldLvl="1" animBg="1" rev="0" advAuto="0" spid="344" grpId="21"/>
      <p:bldP build="whole" bldLvl="1" animBg="1" rev="0" advAuto="0" spid="333" grpId="7"/>
      <p:bldP build="whole" bldLvl="1" animBg="1" rev="0" advAuto="0" spid="337" grpId="5"/>
      <p:bldP build="whole" bldLvl="1" animBg="1" rev="0" advAuto="0" spid="332" grpId="18"/>
      <p:bldP build="whole" bldLvl="1" animBg="1" rev="0" advAuto="0" spid="324" grpId="16"/>
      <p:bldP build="whole" bldLvl="1" animBg="1" rev="0" advAuto="0" spid="321" grpId="3"/>
      <p:bldP build="whole" bldLvl="1" animBg="1" rev="0" advAuto="0" spid="329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And now you can even query data directly in Amazon Glacier making archive data useful without requiring a restore"/>
          <p:cNvSpPr txBox="1"/>
          <p:nvPr/>
        </p:nvSpPr>
        <p:spPr>
          <a:xfrm>
            <a:off x="1397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now you can even query data directly in Amazon Glacier making archive data useful without requiring a restore</a:t>
            </a:r>
          </a:p>
        </p:txBody>
      </p:sp>
      <p:pic>
        <p:nvPicPr>
          <p:cNvPr id="35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4520124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4520124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3439549"/>
            <a:ext cx="631526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3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3439549"/>
            <a:ext cx="631527" cy="713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96243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6637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7031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7424" y="5600700"/>
            <a:ext cx="631526" cy="713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box-1299001__340.png" descr="box-1299001__3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5849" y="5600700"/>
            <a:ext cx="631527" cy="713351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Rectangle"/>
          <p:cNvSpPr/>
          <p:nvPr/>
        </p:nvSpPr>
        <p:spPr>
          <a:xfrm>
            <a:off x="2959612" y="3410207"/>
            <a:ext cx="7085576" cy="2933186"/>
          </a:xfrm>
          <a:prstGeom prst="rect">
            <a:avLst/>
          </a:prstGeom>
          <a:ln w="635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11748212" y="46749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Line"/>
          <p:cNvSpPr/>
          <p:nvPr/>
        </p:nvSpPr>
        <p:spPr>
          <a:xfrm>
            <a:off x="11888077" y="47370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Circle"/>
          <p:cNvSpPr/>
          <p:nvPr/>
        </p:nvSpPr>
        <p:spPr>
          <a:xfrm>
            <a:off x="11748212" y="48146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" name="Circle"/>
          <p:cNvSpPr/>
          <p:nvPr/>
        </p:nvSpPr>
        <p:spPr>
          <a:xfrm>
            <a:off x="11748212" y="4954355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Line"/>
          <p:cNvSpPr/>
          <p:nvPr/>
        </p:nvSpPr>
        <p:spPr>
          <a:xfrm>
            <a:off x="11888077" y="4876799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Line"/>
          <p:cNvSpPr/>
          <p:nvPr/>
        </p:nvSpPr>
        <p:spPr>
          <a:xfrm>
            <a:off x="11888077" y="5016500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Circle"/>
          <p:cNvSpPr/>
          <p:nvPr/>
        </p:nvSpPr>
        <p:spPr>
          <a:xfrm>
            <a:off x="878724" y="22100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7" name="Line"/>
          <p:cNvSpPr/>
          <p:nvPr/>
        </p:nvSpPr>
        <p:spPr>
          <a:xfrm>
            <a:off x="1018589" y="22722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" name="Circle"/>
          <p:cNvSpPr/>
          <p:nvPr/>
        </p:nvSpPr>
        <p:spPr>
          <a:xfrm>
            <a:off x="878724" y="23497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" name="Circle"/>
          <p:cNvSpPr/>
          <p:nvPr/>
        </p:nvSpPr>
        <p:spPr>
          <a:xfrm>
            <a:off x="878724" y="2489480"/>
            <a:ext cx="126473" cy="124290"/>
          </a:xfrm>
          <a:prstGeom prst="ellipse">
            <a:avLst/>
          </a:prstGeom>
          <a:solidFill>
            <a:srgbClr val="E0524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" name="Line"/>
          <p:cNvSpPr/>
          <p:nvPr/>
        </p:nvSpPr>
        <p:spPr>
          <a:xfrm>
            <a:off x="1018589" y="2411924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" name="Line"/>
          <p:cNvSpPr/>
          <p:nvPr/>
        </p:nvSpPr>
        <p:spPr>
          <a:xfrm>
            <a:off x="1018589" y="2551625"/>
            <a:ext cx="237999" cy="1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" name="Line"/>
          <p:cNvSpPr/>
          <p:nvPr/>
        </p:nvSpPr>
        <p:spPr>
          <a:xfrm>
            <a:off x="10277574" y="4876800"/>
            <a:ext cx="1270001" cy="0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" name="Line"/>
          <p:cNvSpPr/>
          <p:nvPr/>
        </p:nvSpPr>
        <p:spPr>
          <a:xfrm>
            <a:off x="1473521" y="2631473"/>
            <a:ext cx="1406542" cy="690487"/>
          </a:xfrm>
          <a:prstGeom prst="line">
            <a:avLst/>
          </a:prstGeom>
          <a:ln w="25400">
            <a:solidFill>
              <a:srgbClr val="E05243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384" name="glacier.png" descr="glaci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8103" y="638303"/>
            <a:ext cx="2228593" cy="2228594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These query and place tools make it simple for anyone to use simple SQL commands against your entire datase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These query and place tools make it simple for anyone to use simple SQL commands against your entire dataset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4*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4*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3" grpId="1"/>
      <p:bldP build="whole" bldLvl="1" animBg="1" rev="0" advAuto="0" spid="38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58336"/>
            <a:ext cx="2228593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compatibility_word_icon.png" descr="compatibility_word_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8103" y="3482537"/>
            <a:ext cx="2228593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6236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80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58336"/>
            <a:ext cx="2788528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4" name="want39950-1U6mJH1466211503.png" descr="want39950-1U6mJH146621150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11692" y="3482537"/>
            <a:ext cx="2788528" cy="2788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58336"/>
            <a:ext cx="2788527" cy="2788528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folder-document-archive-interface-512.png" descr="folder-document-archive-interface-51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83037" y="3482537"/>
            <a:ext cx="2788527" cy="2788527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And even when application data increases automatic scaling means performance stays fast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even when application data increases automatic scaling means performance stays fast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32" presetID="4" grpId="2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400"/>
                            </p:stCondLst>
                            <p:childTnLst>
                              <p:par>
                                <p:cTn id="17" presetClass="entr" nodeType="afterEffect" presetSubtype="32" presetID="4" grpId="4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800"/>
                            </p:stCondLst>
                            <p:childTnLst>
                              <p:par>
                                <p:cTn id="25" presetClass="entr" nodeType="afterEffect" presetSubtype="32" presetID="4" grpId="6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200"/>
                            </p:stCondLst>
                            <p:childTnLst>
                              <p:par>
                                <p:cTn id="33" presetClass="entr" nodeType="afterEffect" presetSubtype="32" presetID="4" grpId="8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5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400"/>
                            </p:stCondLst>
                            <p:childTnLst>
                              <p:par>
                                <p:cTn id="37" presetClass="entr" nodeType="afterEffect" presetSubtype="32" presetID="4" grpId="9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9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600"/>
                            </p:stCondLst>
                            <p:childTnLst>
                              <p:par>
                                <p:cTn id="41" presetClass="entr" nodeType="afterEffect" presetSubtype="32" presetID="4" grpId="10" fill="hold">
                                  <p:stCondLst>
                                    <p:cond delay="2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3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3" grpId="5"/>
      <p:bldP build="whole" bldLvl="1" animBg="1" rev="0" advAuto="0" spid="396" grpId="9"/>
      <p:bldP build="whole" bldLvl="1" animBg="1" rev="0" advAuto="0" spid="391" grpId="1"/>
      <p:bldP build="whole" bldLvl="1" animBg="1" rev="0" advAuto="0" spid="389" grpId="2"/>
      <p:bldP build="whole" bldLvl="1" animBg="1" rev="0" advAuto="0" spid="392" grpId="6"/>
      <p:bldP build="whole" bldLvl="1" animBg="1" rev="0" advAuto="0" spid="387" grpId="3"/>
      <p:bldP build="whole" bldLvl="1" animBg="1" rev="0" advAuto="0" spid="390" grpId="7"/>
      <p:bldP build="whole" bldLvl="1" animBg="1" rev="0" advAuto="0" spid="394" grpId="10"/>
      <p:bldP build="whole" bldLvl="1" animBg="1" rev="0" advAuto="0" spid="395" grpId="4"/>
      <p:bldP build="whole" bldLvl="1" animBg="1" rev="0" advAuto="0" spid="388" grpId="8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And finally the Partner Network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And finally the Partner Network</a:t>
            </a:r>
          </a:p>
        </p:txBody>
      </p:sp>
      <p:sp>
        <p:nvSpPr>
          <p:cNvPr id="400" name="In addition to integration with most AWS services  the Amazon S3 ecosystem includes tens of thousands of consulting, systems integrator and independent software vendor partners with more joining every month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In addition to integration with most AWS services  the Amazon S3 ecosystem includes tens of thousands of consulting, systems integrator and independent software vendor partners with more joining every month</a:t>
            </a:r>
          </a:p>
        </p:txBody>
      </p:sp>
      <p:pic>
        <p:nvPicPr>
          <p:cNvPr id="401" name="aws_side_img.png" descr="aws_side_im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22700" y="1522924"/>
            <a:ext cx="5359400" cy="4546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2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99" grpId="1"/>
      <p:bldP build="whole" bldLvl="1" animBg="1" rev="0" advAuto="0" spid="40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he AWS Marketplace offers software pre-configured to deploy on the AWS cloud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The AWS Marketplace offers software pre-configured to deploy on the AWS cloud</a:t>
            </a:r>
          </a:p>
        </p:txBody>
      </p:sp>
      <p:sp>
        <p:nvSpPr>
          <p:cNvPr id="404" name="This means customers can easily use Amazon S3 with popular solutions for -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This means customers can easily use Amazon S3 with popular solutions for - </a:t>
            </a:r>
          </a:p>
        </p:txBody>
      </p:sp>
      <p:sp>
        <p:nvSpPr>
          <p:cNvPr id="405" name="Backup and Rest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Backup and Restore</a:t>
            </a:r>
          </a:p>
        </p:txBody>
      </p:sp>
      <p:sp>
        <p:nvSpPr>
          <p:cNvPr id="406" name="Archiving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Archiving</a:t>
            </a:r>
          </a:p>
        </p:txBody>
      </p:sp>
      <p:sp>
        <p:nvSpPr>
          <p:cNvPr id="407" name="Disaster Recovery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Disaster Recovery</a:t>
            </a:r>
          </a:p>
        </p:txBody>
      </p:sp>
      <p:sp>
        <p:nvSpPr>
          <p:cNvPr id="408" name="Data Lakes and many more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Data Lakes and many more</a:t>
            </a:r>
          </a:p>
        </p:txBody>
      </p:sp>
      <p:sp>
        <p:nvSpPr>
          <p:cNvPr id="409" name="No other cloud provider has more partners with pre-integrated solutions"/>
          <p:cNvSpPr txBox="1"/>
          <p:nvPr/>
        </p:nvSpPr>
        <p:spPr>
          <a:xfrm>
            <a:off x="1270000" y="5854700"/>
            <a:ext cx="10464800" cy="330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defRPr b="0" sz="3700"/>
            </a:lvl1pPr>
          </a:lstStyle>
          <a:p>
            <a:pPr/>
            <a:r>
              <a:t>No other cloud provider has more partners with pre-integrated solutions</a:t>
            </a:r>
          </a:p>
        </p:txBody>
      </p:sp>
      <p:pic>
        <p:nvPicPr>
          <p:cNvPr id="410" name="aws (1).png" descr="aws (1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500" y="538162"/>
            <a:ext cx="4318000" cy="242887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smartrac-marketplacelogo.png" descr="smartrac-marketplace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34150" y="615950"/>
            <a:ext cx="4686300" cy="2273300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Line"/>
          <p:cNvSpPr/>
          <p:nvPr/>
        </p:nvSpPr>
        <p:spPr>
          <a:xfrm>
            <a:off x="5430152" y="1435100"/>
            <a:ext cx="2144496" cy="0"/>
          </a:xfrm>
          <a:prstGeom prst="line">
            <a:avLst/>
          </a:prstGeom>
          <a:ln w="63500">
            <a:solidFill>
              <a:srgbClr val="F3983E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413" name="unnamed (1).png" descr="unnamed (1)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575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4" name="17-512.png" descr="17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3594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new_database-512 (1).png" descr="new_database-512 (1)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861300" y="3733800"/>
            <a:ext cx="2286000" cy="228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aws_v1_solution-icon_DLF-on-aws_using-aws-solutionspace.62ccc9d317dff731b29d87e52a25d4ff9fda71fb.png" descr="aws_v1_solution-icon_DLF-on-aws_using-aws-solutionspace.62ccc9d317dff731b29d87e52a25d4ff9fda71fb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58009" y="6007100"/>
            <a:ext cx="4088782" cy="228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17" name="Line"/>
          <p:cNvSpPr/>
          <p:nvPr/>
        </p:nvSpPr>
        <p:spPr>
          <a:xfrm flipV="1">
            <a:off x="4000500" y="2841607"/>
            <a:ext cx="1" cy="789036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" name="Line"/>
          <p:cNvSpPr/>
          <p:nvPr/>
        </p:nvSpPr>
        <p:spPr>
          <a:xfrm flipV="1">
            <a:off x="65024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" name="Line"/>
          <p:cNvSpPr/>
          <p:nvPr/>
        </p:nvSpPr>
        <p:spPr>
          <a:xfrm flipV="1">
            <a:off x="8877300" y="3070194"/>
            <a:ext cx="1" cy="560449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0" name="Line"/>
          <p:cNvSpPr/>
          <p:nvPr/>
        </p:nvSpPr>
        <p:spPr>
          <a:xfrm flipH="1" flipV="1">
            <a:off x="409752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 flipV="1">
            <a:off x="6544560" y="3177791"/>
            <a:ext cx="2286001" cy="1"/>
          </a:xfrm>
          <a:prstGeom prst="line">
            <a:avLst/>
          </a:prstGeom>
          <a:ln w="25400">
            <a:solidFill>
              <a:srgbClr val="FFFFFF"/>
            </a:solidFill>
            <a:custDash>
              <a:ds d="600000" sp="6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dissolv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5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32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9" dur="1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Subtype="32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3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Subtype="32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Class="entr" nodeType="after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1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xit" nodeType="clickEffect" presetSubtype="32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9" dur="1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xit" nodeType="clickEffect" presetSubtype="32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Class="entr" nodeType="afterEffect" presetSubtype="8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1" dur="1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Class="entr" nodeType="afterEffect" presetSubtype="8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5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xit" nodeType="clickEffect" presetSubtype="32" presetID="23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9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5" dur="1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7" grpId="17"/>
      <p:bldP build="whole" bldLvl="1" animBg="1" rev="0" advAuto="0" spid="412" grpId="3"/>
      <p:bldP build="whole" bldLvl="1" animBg="1" rev="0" advAuto="0" spid="406" grpId="12"/>
      <p:bldP build="whole" bldLvl="1" animBg="1" rev="0" advAuto="0" spid="407" grpId="21"/>
      <p:bldP build="whole" bldLvl="1" animBg="1" rev="0" advAuto="0" spid="411" grpId="4"/>
      <p:bldP build="whole" bldLvl="1" animBg="1" rev="0" advAuto="0" spid="406" grpId="16"/>
      <p:bldP build="whole" bldLvl="1" animBg="1" rev="0" advAuto="0" spid="410" grpId="2"/>
      <p:bldP build="whole" bldLvl="1" animBg="1" rev="0" advAuto="0" spid="413" grpId="10"/>
      <p:bldP build="whole" bldLvl="1" animBg="1" rev="0" advAuto="0" spid="420" grpId="13"/>
      <p:bldP build="whole" bldLvl="1" animBg="1" rev="0" advAuto="0" spid="421" grpId="18"/>
      <p:bldP build="whole" bldLvl="1" animBg="1" rev="0" advAuto="0" spid="415" grpId="20"/>
      <p:bldP build="whole" bldLvl="1" animBg="1" rev="0" advAuto="0" spid="418" grpId="14"/>
      <p:bldP build="whole" bldLvl="1" animBg="1" rev="0" advAuto="0" spid="419" grpId="19"/>
      <p:bldP build="whole" bldLvl="1" animBg="1" rev="0" advAuto="0" spid="404" grpId="6"/>
      <p:bldP build="whole" bldLvl="1" animBg="1" rev="0" advAuto="0" spid="404" grpId="7"/>
      <p:bldP build="whole" bldLvl="1" animBg="1" rev="0" advAuto="0" spid="405" grpId="8"/>
      <p:bldP build="whole" bldLvl="1" animBg="1" rev="0" advAuto="0" spid="414" grpId="15"/>
      <p:bldP build="whole" bldLvl="1" animBg="1" rev="0" advAuto="0" spid="417" grpId="9"/>
      <p:bldP build="whole" bldLvl="1" animBg="1" rev="0" advAuto="0" spid="405" grpId="11"/>
      <p:bldP build="whole" bldLvl="1" animBg="1" rev="0" advAuto="0" spid="408" grpId="22"/>
      <p:bldP build="whole" bldLvl="1" animBg="1" rev="0" advAuto="0" spid="416" grpId="23"/>
      <p:bldP build="whole" bldLvl="1" animBg="1" rev="0" advAuto="0" spid="408" grpId="24"/>
      <p:bldP build="whole" bldLvl="1" animBg="1" rev="0" advAuto="0" spid="403" grpId="1"/>
      <p:bldP build="whole" bldLvl="1" animBg="1" rev="0" advAuto="0" spid="403" grpId="5"/>
      <p:bldP build="whole" bldLvl="1" animBg="1" rev="0" advAuto="0" spid="409" grpId="2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