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tep Functions Benefits"/>
          <p:cNvSpPr txBox="1"/>
          <p:nvPr>
            <p:ph type="title" idx="4294967295"/>
          </p:nvPr>
        </p:nvSpPr>
        <p:spPr>
          <a:xfrm>
            <a:off x="407937" y="-1261721"/>
            <a:ext cx="12188926" cy="3302001"/>
          </a:xfrm>
          <a:prstGeom prst="rect">
            <a:avLst/>
          </a:prstGeom>
        </p:spPr>
        <p:txBody>
          <a:bodyPr anchor="b"/>
          <a:lstStyle>
            <a:lvl1pPr>
              <a:defRPr sz="6900"/>
            </a:lvl1pPr>
          </a:lstStyle>
          <a:p>
            <a:pPr/>
            <a:r>
              <a:t>Step Functions Benefits</a:t>
            </a:r>
          </a:p>
        </p:txBody>
      </p:sp>
      <p:sp>
        <p:nvSpPr>
          <p:cNvPr id="120" name="Build and update apps quickly"/>
          <p:cNvSpPr txBox="1"/>
          <p:nvPr/>
        </p:nvSpPr>
        <p:spPr>
          <a:xfrm>
            <a:off x="1494980" y="3236570"/>
            <a:ext cx="482125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Build and update apps quickly</a:t>
            </a:r>
          </a:p>
        </p:txBody>
      </p:sp>
      <p:sp>
        <p:nvSpPr>
          <p:cNvPr id="121" name="Improve resiliency"/>
          <p:cNvSpPr txBox="1"/>
          <p:nvPr/>
        </p:nvSpPr>
        <p:spPr>
          <a:xfrm>
            <a:off x="1493737" y="3941420"/>
            <a:ext cx="30939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Improve resiliency</a:t>
            </a:r>
          </a:p>
        </p:txBody>
      </p:sp>
      <p:sp>
        <p:nvSpPr>
          <p:cNvPr id="122" name="Write less code"/>
          <p:cNvSpPr txBox="1"/>
          <p:nvPr/>
        </p:nvSpPr>
        <p:spPr>
          <a:xfrm>
            <a:off x="1483483" y="4646270"/>
            <a:ext cx="268216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Write less code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2" grpId="3"/>
      <p:bldP build="whole" bldLvl="1" animBg="1" rev="0" advAuto="0" spid="120" grpId="1"/>
      <p:bldP build="whole" bldLvl="1" animBg="1" rev="0" advAuto="0" spid="121" grpId="2"/>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AWS X-Ray is a service that collects data about requests that your application serves, and provides tools you can use to view, filter, and gain insights into that data to identify issues and opportunities for optimisation. For any traced request to your application, you can see detailed information not only about the request and response, but also about calls that your application makes to downstream AWS resources, micro services, databases and HTTP web APIs."/>
          <p:cNvSpPr txBox="1"/>
          <p:nvPr>
            <p:ph type="ctrTitle"/>
          </p:nvPr>
        </p:nvSpPr>
        <p:spPr>
          <a:xfrm>
            <a:off x="1270000" y="4914900"/>
            <a:ext cx="10464800" cy="3302000"/>
          </a:xfrm>
          <a:prstGeom prst="rect">
            <a:avLst/>
          </a:prstGeom>
        </p:spPr>
        <p:txBody>
          <a:bodyPr/>
          <a:lstStyle>
            <a:lvl1pPr defTabSz="420624">
              <a:defRPr sz="2664">
                <a:latin typeface="Helvetica Neue"/>
                <a:ea typeface="Helvetica Neue"/>
                <a:cs typeface="Helvetica Neue"/>
                <a:sym typeface="Helvetica Neue"/>
              </a:defRPr>
            </a:lvl1pPr>
          </a:lstStyle>
          <a:p>
            <a:pPr/>
            <a:r>
              <a:t>AWS X-Ray is a service that collects data about requests that your application serves, and provides tools you can use to view, filter, and gain insights into that data to identify issues and opportunities for optimisation. For any traced request to your application, you can see detailed information not only about the request and response, but also about calls that your application makes to downstream AWS resources, micro services, databases and HTTP web APIs.</a:t>
            </a:r>
          </a:p>
        </p:txBody>
      </p:sp>
      <p:pic>
        <p:nvPicPr>
          <p:cNvPr id="156" name="DeveloperTools_AWSX-Ray_LARGE.png" descr="DeveloperTools_AWSX-Ray_LARGE.png"/>
          <p:cNvPicPr>
            <a:picLocks noChangeAspect="1"/>
          </p:cNvPicPr>
          <p:nvPr/>
        </p:nvPicPr>
        <p:blipFill>
          <a:blip r:embed="rId2">
            <a:extLst/>
          </a:blip>
          <a:stretch>
            <a:fillRect/>
          </a:stretch>
        </p:blipFill>
        <p:spPr>
          <a:xfrm>
            <a:off x="4810720" y="1384300"/>
            <a:ext cx="3383360"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X-Ray Architecture"/>
          <p:cNvSpPr txBox="1"/>
          <p:nvPr>
            <p:ph type="title" idx="4294967295"/>
          </p:nvPr>
        </p:nvSpPr>
        <p:spPr>
          <a:xfrm>
            <a:off x="407937" y="-1261721"/>
            <a:ext cx="12188926" cy="3302001"/>
          </a:xfrm>
          <a:prstGeom prst="rect">
            <a:avLst/>
          </a:prstGeom>
        </p:spPr>
        <p:txBody>
          <a:bodyPr anchor="b"/>
          <a:lstStyle>
            <a:lvl1pPr>
              <a:defRPr sz="6900"/>
            </a:lvl1pPr>
          </a:lstStyle>
          <a:p>
            <a:pPr/>
            <a:r>
              <a:t>X-Ray Architecture</a:t>
            </a:r>
          </a:p>
        </p:txBody>
      </p:sp>
      <p:pic>
        <p:nvPicPr>
          <p:cNvPr id="159" name="photo-1515879218367-8466d910aaa4.jpeg" descr="photo-1515879218367-8466d910aaa4.jpeg"/>
          <p:cNvPicPr>
            <a:picLocks noChangeAspect="1"/>
          </p:cNvPicPr>
          <p:nvPr/>
        </p:nvPicPr>
        <p:blipFill>
          <a:blip r:embed="rId2">
            <a:extLst/>
          </a:blip>
          <a:stretch>
            <a:fillRect/>
          </a:stretch>
        </p:blipFill>
        <p:spPr>
          <a:xfrm>
            <a:off x="3804" y="3462866"/>
            <a:ext cx="4233335" cy="2827868"/>
          </a:xfrm>
          <a:prstGeom prst="rect">
            <a:avLst/>
          </a:prstGeom>
          <a:ln w="12700">
            <a:miter lim="400000"/>
          </a:ln>
        </p:spPr>
      </p:pic>
      <p:pic>
        <p:nvPicPr>
          <p:cNvPr id="160" name="Screenshot 2019-09-10 at 4.45.15 PM.png" descr="Screenshot 2019-09-10 at 4.45.15 PM.png"/>
          <p:cNvPicPr>
            <a:picLocks noChangeAspect="1"/>
          </p:cNvPicPr>
          <p:nvPr/>
        </p:nvPicPr>
        <p:blipFill>
          <a:blip r:embed="rId3">
            <a:extLst/>
          </a:blip>
          <a:stretch>
            <a:fillRect/>
          </a:stretch>
        </p:blipFill>
        <p:spPr>
          <a:xfrm>
            <a:off x="679021" y="7629745"/>
            <a:ext cx="2882901" cy="1447801"/>
          </a:xfrm>
          <a:prstGeom prst="rect">
            <a:avLst/>
          </a:prstGeom>
          <a:ln w="12700">
            <a:miter lim="400000"/>
          </a:ln>
        </p:spPr>
      </p:pic>
      <p:pic>
        <p:nvPicPr>
          <p:cNvPr id="161" name="Screenshot 2019-09-10 at 4.44.38 PM.png" descr="Screenshot 2019-09-10 at 4.44.38 PM.png"/>
          <p:cNvPicPr>
            <a:picLocks noChangeAspect="1"/>
          </p:cNvPicPr>
          <p:nvPr/>
        </p:nvPicPr>
        <p:blipFill>
          <a:blip r:embed="rId4">
            <a:extLst/>
          </a:blip>
          <a:stretch>
            <a:fillRect/>
          </a:stretch>
        </p:blipFill>
        <p:spPr>
          <a:xfrm>
            <a:off x="5130800" y="3975100"/>
            <a:ext cx="2743200" cy="1803400"/>
          </a:xfrm>
          <a:prstGeom prst="rect">
            <a:avLst/>
          </a:prstGeom>
          <a:ln w="12700">
            <a:miter lim="400000"/>
          </a:ln>
        </p:spPr>
      </p:pic>
      <p:pic>
        <p:nvPicPr>
          <p:cNvPr id="162" name="DeveloperTools_AWSX-Ray_LARGE.png" descr="DeveloperTools_AWSX-Ray_LARGE.png"/>
          <p:cNvPicPr>
            <a:picLocks noChangeAspect="1"/>
          </p:cNvPicPr>
          <p:nvPr/>
        </p:nvPicPr>
        <p:blipFill>
          <a:blip r:embed="rId5">
            <a:extLst/>
          </a:blip>
          <a:stretch>
            <a:fillRect/>
          </a:stretch>
        </p:blipFill>
        <p:spPr>
          <a:xfrm>
            <a:off x="5701671" y="7451945"/>
            <a:ext cx="1601458" cy="1803401"/>
          </a:xfrm>
          <a:prstGeom prst="rect">
            <a:avLst/>
          </a:prstGeom>
          <a:ln w="12700">
            <a:miter lim="400000"/>
          </a:ln>
        </p:spPr>
      </p:pic>
      <p:pic>
        <p:nvPicPr>
          <p:cNvPr id="163" name="Screenshot 2019-09-10 at 4.44.58 PM.png" descr="Screenshot 2019-09-10 at 4.44.58 PM.png"/>
          <p:cNvPicPr>
            <a:picLocks noChangeAspect="1"/>
          </p:cNvPicPr>
          <p:nvPr/>
        </p:nvPicPr>
        <p:blipFill>
          <a:blip r:embed="rId6">
            <a:extLst/>
          </a:blip>
          <a:stretch>
            <a:fillRect/>
          </a:stretch>
        </p:blipFill>
        <p:spPr>
          <a:xfrm>
            <a:off x="8767096" y="4643299"/>
            <a:ext cx="4233334" cy="3041243"/>
          </a:xfrm>
          <a:prstGeom prst="rect">
            <a:avLst/>
          </a:prstGeom>
          <a:ln w="12700">
            <a:miter lim="400000"/>
          </a:ln>
        </p:spPr>
      </p:pic>
      <p:sp>
        <p:nvSpPr>
          <p:cNvPr id="164" name="X-Ray SDK"/>
          <p:cNvSpPr txBox="1"/>
          <p:nvPr/>
        </p:nvSpPr>
        <p:spPr>
          <a:xfrm>
            <a:off x="1258801" y="2521043"/>
            <a:ext cx="172334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759C3E"/>
                </a:solidFill>
              </a:defRPr>
            </a:lvl1pPr>
          </a:lstStyle>
          <a:p>
            <a:pPr/>
            <a:r>
              <a:t>X-Ray SDK</a:t>
            </a:r>
          </a:p>
        </p:txBody>
      </p:sp>
      <p:sp>
        <p:nvSpPr>
          <p:cNvPr id="165" name="X-Ray Daemon"/>
          <p:cNvSpPr txBox="1"/>
          <p:nvPr/>
        </p:nvSpPr>
        <p:spPr>
          <a:xfrm>
            <a:off x="5353151" y="2777160"/>
            <a:ext cx="229849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759C3E"/>
                </a:solidFill>
              </a:defRPr>
            </a:lvl1pPr>
          </a:lstStyle>
          <a:p>
            <a:pPr/>
            <a:r>
              <a:t>X-Ray Daemon</a:t>
            </a:r>
          </a:p>
        </p:txBody>
      </p:sp>
      <p:sp>
        <p:nvSpPr>
          <p:cNvPr id="174" name="Connection Line"/>
          <p:cNvSpPr/>
          <p:nvPr/>
        </p:nvSpPr>
        <p:spPr>
          <a:xfrm>
            <a:off x="4237138" y="4337984"/>
            <a:ext cx="893663" cy="75358"/>
          </a:xfrm>
          <a:custGeom>
            <a:avLst/>
            <a:gdLst/>
            <a:ahLst/>
            <a:cxnLst>
              <a:cxn ang="0">
                <a:pos x="wd2" y="hd2"/>
              </a:cxn>
              <a:cxn ang="5400000">
                <a:pos x="wd2" y="hd2"/>
              </a:cxn>
              <a:cxn ang="10800000">
                <a:pos x="wd2" y="hd2"/>
              </a:cxn>
              <a:cxn ang="16200000">
                <a:pos x="wd2" y="hd2"/>
              </a:cxn>
            </a:cxnLst>
            <a:rect l="0" t="0" r="r" b="b"/>
            <a:pathLst>
              <a:path w="21600" h="20421" fill="norm" stroke="1" extrusionOk="0">
                <a:moveTo>
                  <a:pt x="0" y="167"/>
                </a:moveTo>
                <a:cubicBezTo>
                  <a:pt x="7200" y="-1179"/>
                  <a:pt x="14400" y="5572"/>
                  <a:pt x="21600" y="20421"/>
                </a:cubicBezTo>
              </a:path>
            </a:pathLst>
          </a:custGeom>
          <a:ln w="63500">
            <a:solidFill>
              <a:srgbClr val="759C3E"/>
            </a:solidFill>
            <a:miter lim="400000"/>
            <a:tailEnd type="triangle"/>
          </a:ln>
        </p:spPr>
        <p:txBody>
          <a:bodyPr/>
          <a:lstStyle/>
          <a:p>
            <a:pPr/>
          </a:p>
        </p:txBody>
      </p:sp>
      <p:sp>
        <p:nvSpPr>
          <p:cNvPr id="167" name="X-Ray API"/>
          <p:cNvSpPr txBox="1"/>
          <p:nvPr/>
        </p:nvSpPr>
        <p:spPr>
          <a:xfrm>
            <a:off x="5711596" y="9281154"/>
            <a:ext cx="158160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759C3E"/>
                </a:solidFill>
              </a:defRPr>
            </a:lvl1pPr>
          </a:lstStyle>
          <a:p>
            <a:pPr/>
            <a:r>
              <a:t>X-Ray API</a:t>
            </a:r>
          </a:p>
        </p:txBody>
      </p:sp>
      <p:sp>
        <p:nvSpPr>
          <p:cNvPr id="175" name="Connection Line"/>
          <p:cNvSpPr/>
          <p:nvPr/>
        </p:nvSpPr>
        <p:spPr>
          <a:xfrm>
            <a:off x="6875764" y="5778499"/>
            <a:ext cx="165452" cy="1800044"/>
          </a:xfrm>
          <a:custGeom>
            <a:avLst/>
            <a:gdLst/>
            <a:ahLst/>
            <a:cxnLst>
              <a:cxn ang="0">
                <a:pos x="wd2" y="hd2"/>
              </a:cxn>
              <a:cxn ang="5400000">
                <a:pos x="wd2" y="hd2"/>
              </a:cxn>
              <a:cxn ang="10800000">
                <a:pos x="wd2" y="hd2"/>
              </a:cxn>
              <a:cxn ang="16200000">
                <a:pos x="wd2" y="hd2"/>
              </a:cxn>
            </a:cxnLst>
            <a:rect l="0" t="0" r="r" b="b"/>
            <a:pathLst>
              <a:path w="16270" h="21600" fill="norm" stroke="1" extrusionOk="0">
                <a:moveTo>
                  <a:pt x="3995" y="0"/>
                </a:moveTo>
                <a:cubicBezTo>
                  <a:pt x="21600" y="7200"/>
                  <a:pt x="20268" y="14400"/>
                  <a:pt x="0" y="21600"/>
                </a:cubicBezTo>
              </a:path>
            </a:pathLst>
          </a:custGeom>
          <a:ln w="63500">
            <a:solidFill>
              <a:srgbClr val="759C3E"/>
            </a:solidFill>
            <a:miter lim="400000"/>
            <a:tailEnd type="triangle"/>
          </a:ln>
        </p:spPr>
        <p:txBody>
          <a:bodyPr/>
          <a:lstStyle/>
          <a:p>
            <a:pPr/>
          </a:p>
        </p:txBody>
      </p:sp>
      <p:sp>
        <p:nvSpPr>
          <p:cNvPr id="169" name="X-Ray Console"/>
          <p:cNvSpPr txBox="1"/>
          <p:nvPr/>
        </p:nvSpPr>
        <p:spPr>
          <a:xfrm>
            <a:off x="9745791" y="3111260"/>
            <a:ext cx="227594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759C3E"/>
                </a:solidFill>
              </a:defRPr>
            </a:lvl1pPr>
          </a:lstStyle>
          <a:p>
            <a:pPr/>
            <a:r>
              <a:t>X-Ray Console</a:t>
            </a:r>
          </a:p>
        </p:txBody>
      </p:sp>
      <p:sp>
        <p:nvSpPr>
          <p:cNvPr id="176" name="Connection Line"/>
          <p:cNvSpPr/>
          <p:nvPr/>
        </p:nvSpPr>
        <p:spPr>
          <a:xfrm>
            <a:off x="7191554" y="7684541"/>
            <a:ext cx="2498133" cy="1596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483" y="9417"/>
                  <a:pt x="8283" y="16617"/>
                  <a:pt x="0" y="21600"/>
                </a:cubicBezTo>
              </a:path>
            </a:pathLst>
          </a:custGeom>
          <a:ln w="63500">
            <a:solidFill>
              <a:srgbClr val="759C3E"/>
            </a:solidFill>
            <a:miter lim="400000"/>
            <a:headEnd type="triangle"/>
          </a:ln>
        </p:spPr>
        <p:txBody>
          <a:bodyPr/>
          <a:lstStyle/>
          <a:p>
            <a:pPr/>
          </a:p>
        </p:txBody>
      </p:sp>
      <p:sp>
        <p:nvSpPr>
          <p:cNvPr id="177" name="Connection Line"/>
          <p:cNvSpPr/>
          <p:nvPr/>
        </p:nvSpPr>
        <p:spPr>
          <a:xfrm>
            <a:off x="2597446" y="5442498"/>
            <a:ext cx="2533354" cy="21872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5839" y="12414"/>
                  <a:pt x="13039" y="5214"/>
                  <a:pt x="21600" y="0"/>
                </a:cubicBezTo>
              </a:path>
            </a:pathLst>
          </a:custGeom>
          <a:ln w="63500">
            <a:solidFill>
              <a:srgbClr val="759C3E"/>
            </a:solidFill>
            <a:miter lim="400000"/>
            <a:tailEnd type="triangle"/>
          </a:ln>
        </p:spPr>
        <p:txBody>
          <a:bodyPr/>
          <a:lstStyle/>
          <a:p>
            <a:pPr/>
          </a:p>
        </p:txBody>
      </p:sp>
      <p:sp>
        <p:nvSpPr>
          <p:cNvPr id="172" name="Scripts &amp; Tools"/>
          <p:cNvSpPr txBox="1"/>
          <p:nvPr/>
        </p:nvSpPr>
        <p:spPr>
          <a:xfrm>
            <a:off x="977014" y="9281154"/>
            <a:ext cx="228691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759C3E"/>
                </a:solidFill>
              </a:defRPr>
            </a:lvl1pPr>
          </a:lstStyle>
          <a:p>
            <a:pPr/>
            <a:r>
              <a:t>Scripts &amp; Tools</a:t>
            </a:r>
          </a:p>
        </p:txBody>
      </p:sp>
      <p:sp>
        <p:nvSpPr>
          <p:cNvPr id="178" name="Connection Line"/>
          <p:cNvSpPr/>
          <p:nvPr/>
        </p:nvSpPr>
        <p:spPr>
          <a:xfrm>
            <a:off x="3561921" y="7814830"/>
            <a:ext cx="2256607" cy="254947"/>
          </a:xfrm>
          <a:custGeom>
            <a:avLst/>
            <a:gdLst/>
            <a:ahLst/>
            <a:cxnLst>
              <a:cxn ang="0">
                <a:pos x="wd2" y="hd2"/>
              </a:cxn>
              <a:cxn ang="5400000">
                <a:pos x="wd2" y="hd2"/>
              </a:cxn>
              <a:cxn ang="10800000">
                <a:pos x="wd2" y="hd2"/>
              </a:cxn>
              <a:cxn ang="16200000">
                <a:pos x="wd2" y="hd2"/>
              </a:cxn>
            </a:cxnLst>
            <a:rect l="0" t="0" r="r" b="b"/>
            <a:pathLst>
              <a:path w="21600" h="17292" fill="norm" stroke="1" extrusionOk="0">
                <a:moveTo>
                  <a:pt x="0" y="4277"/>
                </a:moveTo>
                <a:cubicBezTo>
                  <a:pt x="7200" y="-4308"/>
                  <a:pt x="14400" y="30"/>
                  <a:pt x="21600" y="17292"/>
                </a:cubicBezTo>
              </a:path>
            </a:pathLst>
          </a:custGeom>
          <a:ln w="63500">
            <a:solidFill>
              <a:srgbClr val="759C3E"/>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2000">
        <p:circl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9"/>
                                        </p:tgtEl>
                                        <p:attrNameLst>
                                          <p:attrName>style.visibility</p:attrName>
                                        </p:attrNameLst>
                                      </p:cBhvr>
                                      <p:to>
                                        <p:strVal val="visible"/>
                                      </p:to>
                                    </p:set>
                                    <p:animEffect filter="dissolve" transition="in">
                                      <p:cBhvr>
                                        <p:cTn id="7" dur="10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64"/>
                                        </p:tgtEl>
                                        <p:attrNameLst>
                                          <p:attrName>style.visibility</p:attrName>
                                        </p:attrNameLst>
                                      </p:cBhvr>
                                      <p:to>
                                        <p:strVal val="visible"/>
                                      </p:to>
                                    </p:set>
                                    <p:animEffect filter="dissolve" transition="in">
                                      <p:cBhvr>
                                        <p:cTn id="12" dur="1000"/>
                                        <p:tgtEl>
                                          <p:spTgt spid="16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74"/>
                                        </p:tgtEl>
                                        <p:attrNameLst>
                                          <p:attrName>style.visibility</p:attrName>
                                        </p:attrNameLst>
                                      </p:cBhvr>
                                      <p:to>
                                        <p:strVal val="visible"/>
                                      </p:to>
                                    </p:set>
                                    <p:animEffect filter="dissolve" transition="in">
                                      <p:cBhvr>
                                        <p:cTn id="17" dur="1000"/>
                                        <p:tgtEl>
                                          <p:spTgt spid="174"/>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61"/>
                                        </p:tgtEl>
                                        <p:attrNameLst>
                                          <p:attrName>style.visibility</p:attrName>
                                        </p:attrNameLst>
                                      </p:cBhvr>
                                      <p:to>
                                        <p:strVal val="visible"/>
                                      </p:to>
                                    </p:set>
                                    <p:animEffect filter="dissolve" transition="in">
                                      <p:cBhvr>
                                        <p:cTn id="22" dur="1000"/>
                                        <p:tgtEl>
                                          <p:spTgt spid="161"/>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165"/>
                                        </p:tgtEl>
                                        <p:attrNameLst>
                                          <p:attrName>style.visibility</p:attrName>
                                        </p:attrNameLst>
                                      </p:cBhvr>
                                      <p:to>
                                        <p:strVal val="visible"/>
                                      </p:to>
                                    </p:set>
                                    <p:animEffect filter="dissolve" transition="in">
                                      <p:cBhvr>
                                        <p:cTn id="27" dur="1000"/>
                                        <p:tgtEl>
                                          <p:spTgt spid="16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175"/>
                                        </p:tgtEl>
                                        <p:attrNameLst>
                                          <p:attrName>style.visibility</p:attrName>
                                        </p:attrNameLst>
                                      </p:cBhvr>
                                      <p:to>
                                        <p:strVal val="visible"/>
                                      </p:to>
                                    </p:set>
                                    <p:animEffect filter="dissolve" transition="in">
                                      <p:cBhvr>
                                        <p:cTn id="32" dur="1000"/>
                                        <p:tgtEl>
                                          <p:spTgt spid="175"/>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162"/>
                                        </p:tgtEl>
                                        <p:attrNameLst>
                                          <p:attrName>style.visibility</p:attrName>
                                        </p:attrNameLst>
                                      </p:cBhvr>
                                      <p:to>
                                        <p:strVal val="visible"/>
                                      </p:to>
                                    </p:set>
                                    <p:animEffect filter="dissolve" transition="in">
                                      <p:cBhvr>
                                        <p:cTn id="37" dur="1000"/>
                                        <p:tgtEl>
                                          <p:spTgt spid="162"/>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9" grpId="8" fill="hold">
                                  <p:stCondLst>
                                    <p:cond delay="0"/>
                                  </p:stCondLst>
                                  <p:iterate type="el" backwards="0">
                                    <p:tmAbs val="0"/>
                                  </p:iterate>
                                  <p:childTnLst>
                                    <p:set>
                                      <p:cBhvr>
                                        <p:cTn id="41" fill="hold"/>
                                        <p:tgtEl>
                                          <p:spTgt spid="167"/>
                                        </p:tgtEl>
                                        <p:attrNameLst>
                                          <p:attrName>style.visibility</p:attrName>
                                        </p:attrNameLst>
                                      </p:cBhvr>
                                      <p:to>
                                        <p:strVal val="visible"/>
                                      </p:to>
                                    </p:set>
                                    <p:animEffect filter="dissolve" transition="in">
                                      <p:cBhvr>
                                        <p:cTn id="42" dur="1000"/>
                                        <p:tgtEl>
                                          <p:spTgt spid="167"/>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9" grpId="9" fill="hold">
                                  <p:stCondLst>
                                    <p:cond delay="0"/>
                                  </p:stCondLst>
                                  <p:iterate type="el" backwards="0">
                                    <p:tmAbs val="0"/>
                                  </p:iterate>
                                  <p:childTnLst>
                                    <p:set>
                                      <p:cBhvr>
                                        <p:cTn id="46" fill="hold"/>
                                        <p:tgtEl>
                                          <p:spTgt spid="176"/>
                                        </p:tgtEl>
                                        <p:attrNameLst>
                                          <p:attrName>style.visibility</p:attrName>
                                        </p:attrNameLst>
                                      </p:cBhvr>
                                      <p:to>
                                        <p:strVal val="visible"/>
                                      </p:to>
                                    </p:set>
                                    <p:animEffect filter="dissolve" transition="in">
                                      <p:cBhvr>
                                        <p:cTn id="47" dur="1000"/>
                                        <p:tgtEl>
                                          <p:spTgt spid="176"/>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ID="9" grpId="10" fill="hold">
                                  <p:stCondLst>
                                    <p:cond delay="0"/>
                                  </p:stCondLst>
                                  <p:iterate type="el" backwards="0">
                                    <p:tmAbs val="0"/>
                                  </p:iterate>
                                  <p:childTnLst>
                                    <p:set>
                                      <p:cBhvr>
                                        <p:cTn id="51" fill="hold"/>
                                        <p:tgtEl>
                                          <p:spTgt spid="163"/>
                                        </p:tgtEl>
                                        <p:attrNameLst>
                                          <p:attrName>style.visibility</p:attrName>
                                        </p:attrNameLst>
                                      </p:cBhvr>
                                      <p:to>
                                        <p:strVal val="visible"/>
                                      </p:to>
                                    </p:set>
                                    <p:animEffect filter="dissolve" transition="in">
                                      <p:cBhvr>
                                        <p:cTn id="52" dur="1000"/>
                                        <p:tgtEl>
                                          <p:spTgt spid="163"/>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ID="9" grpId="11" fill="hold">
                                  <p:stCondLst>
                                    <p:cond delay="0"/>
                                  </p:stCondLst>
                                  <p:iterate type="el" backwards="0">
                                    <p:tmAbs val="0"/>
                                  </p:iterate>
                                  <p:childTnLst>
                                    <p:set>
                                      <p:cBhvr>
                                        <p:cTn id="56" fill="hold"/>
                                        <p:tgtEl>
                                          <p:spTgt spid="169"/>
                                        </p:tgtEl>
                                        <p:attrNameLst>
                                          <p:attrName>style.visibility</p:attrName>
                                        </p:attrNameLst>
                                      </p:cBhvr>
                                      <p:to>
                                        <p:strVal val="visible"/>
                                      </p:to>
                                    </p:set>
                                    <p:animEffect filter="dissolve" transition="in">
                                      <p:cBhvr>
                                        <p:cTn id="57" dur="1000"/>
                                        <p:tgtEl>
                                          <p:spTgt spid="169"/>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9" grpId="12" fill="hold">
                                  <p:stCondLst>
                                    <p:cond delay="0"/>
                                  </p:stCondLst>
                                  <p:iterate type="el" backwards="0">
                                    <p:tmAbs val="0"/>
                                  </p:iterate>
                                  <p:childTnLst>
                                    <p:set>
                                      <p:cBhvr>
                                        <p:cTn id="61" fill="hold"/>
                                        <p:tgtEl>
                                          <p:spTgt spid="160"/>
                                        </p:tgtEl>
                                        <p:attrNameLst>
                                          <p:attrName>style.visibility</p:attrName>
                                        </p:attrNameLst>
                                      </p:cBhvr>
                                      <p:to>
                                        <p:strVal val="visible"/>
                                      </p:to>
                                    </p:set>
                                    <p:animEffect filter="dissolve" transition="in">
                                      <p:cBhvr>
                                        <p:cTn id="62" dur="1000"/>
                                        <p:tgtEl>
                                          <p:spTgt spid="160"/>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9" grpId="13" fill="hold">
                                  <p:stCondLst>
                                    <p:cond delay="0"/>
                                  </p:stCondLst>
                                  <p:iterate type="el" backwards="0">
                                    <p:tmAbs val="0"/>
                                  </p:iterate>
                                  <p:childTnLst>
                                    <p:set>
                                      <p:cBhvr>
                                        <p:cTn id="66" fill="hold"/>
                                        <p:tgtEl>
                                          <p:spTgt spid="172"/>
                                        </p:tgtEl>
                                        <p:attrNameLst>
                                          <p:attrName>style.visibility</p:attrName>
                                        </p:attrNameLst>
                                      </p:cBhvr>
                                      <p:to>
                                        <p:strVal val="visible"/>
                                      </p:to>
                                    </p:set>
                                    <p:animEffect filter="dissolve" transition="in">
                                      <p:cBhvr>
                                        <p:cTn id="67" dur="1000"/>
                                        <p:tgtEl>
                                          <p:spTgt spid="172"/>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ID="9" grpId="14" fill="hold">
                                  <p:stCondLst>
                                    <p:cond delay="0"/>
                                  </p:stCondLst>
                                  <p:iterate type="el" backwards="0">
                                    <p:tmAbs val="0"/>
                                  </p:iterate>
                                  <p:childTnLst>
                                    <p:set>
                                      <p:cBhvr>
                                        <p:cTn id="71" fill="hold"/>
                                        <p:tgtEl>
                                          <p:spTgt spid="177"/>
                                        </p:tgtEl>
                                        <p:attrNameLst>
                                          <p:attrName>style.visibility</p:attrName>
                                        </p:attrNameLst>
                                      </p:cBhvr>
                                      <p:to>
                                        <p:strVal val="visible"/>
                                      </p:to>
                                    </p:set>
                                    <p:animEffect filter="dissolve" transition="in">
                                      <p:cBhvr>
                                        <p:cTn id="72" dur="1000"/>
                                        <p:tgtEl>
                                          <p:spTgt spid="177"/>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ID="9" grpId="15" fill="hold">
                                  <p:stCondLst>
                                    <p:cond delay="0"/>
                                  </p:stCondLst>
                                  <p:iterate type="el" backwards="0">
                                    <p:tmAbs val="0"/>
                                  </p:iterate>
                                  <p:childTnLst>
                                    <p:set>
                                      <p:cBhvr>
                                        <p:cTn id="76" fill="hold"/>
                                        <p:tgtEl>
                                          <p:spTgt spid="178"/>
                                        </p:tgtEl>
                                        <p:attrNameLst>
                                          <p:attrName>style.visibility</p:attrName>
                                        </p:attrNameLst>
                                      </p:cBhvr>
                                      <p:to>
                                        <p:strVal val="visible"/>
                                      </p:to>
                                    </p:set>
                                    <p:animEffect filter="dissolve" transition="in">
                                      <p:cBhvr>
                                        <p:cTn id="77"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7" grpId="8"/>
      <p:bldP build="whole" bldLvl="1" animBg="1" rev="0" advAuto="0" spid="161" grpId="4"/>
      <p:bldP build="whole" bldLvl="1" animBg="1" rev="0" advAuto="0" spid="176" grpId="9"/>
      <p:bldP build="whole" bldLvl="1" animBg="1" rev="0" advAuto="0" spid="172" grpId="13"/>
      <p:bldP build="whole" bldLvl="1" animBg="1" rev="0" advAuto="0" spid="177" grpId="14"/>
      <p:bldP build="whole" bldLvl="1" animBg="1" rev="0" advAuto="0" spid="162" grpId="7"/>
      <p:bldP build="whole" bldLvl="1" animBg="1" rev="0" advAuto="0" spid="178" grpId="15"/>
      <p:bldP build="whole" bldLvl="1" animBg="1" rev="0" advAuto="0" spid="174" grpId="3"/>
      <p:bldP build="whole" bldLvl="1" animBg="1" rev="0" advAuto="0" spid="159" grpId="1"/>
      <p:bldP build="whole" bldLvl="1" animBg="1" rev="0" advAuto="0" spid="164" grpId="2"/>
      <p:bldP build="whole" bldLvl="1" animBg="1" rev="0" advAuto="0" spid="160" grpId="12"/>
      <p:bldP build="whole" bldLvl="1" animBg="1" rev="0" advAuto="0" spid="169" grpId="11"/>
      <p:bldP build="whole" bldLvl="1" animBg="1" rev="0" advAuto="0" spid="163" grpId="10"/>
      <p:bldP build="whole" bldLvl="1" animBg="1" rev="0" advAuto="0" spid="175" grpId="6"/>
      <p:bldP build="whole" bldLvl="1" animBg="1" rev="0" advAuto="0" spid="165" grpId="5"/>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X-Ray SDK"/>
          <p:cNvSpPr txBox="1"/>
          <p:nvPr>
            <p:ph type="title" idx="4294967295"/>
          </p:nvPr>
        </p:nvSpPr>
        <p:spPr>
          <a:xfrm>
            <a:off x="407937" y="-1261721"/>
            <a:ext cx="12188926" cy="3302001"/>
          </a:xfrm>
          <a:prstGeom prst="rect">
            <a:avLst/>
          </a:prstGeom>
        </p:spPr>
        <p:txBody>
          <a:bodyPr anchor="b"/>
          <a:lstStyle>
            <a:lvl1pPr>
              <a:defRPr sz="6900"/>
            </a:lvl1pPr>
          </a:lstStyle>
          <a:p>
            <a:pPr/>
            <a:r>
              <a:t>X-Ray SDK</a:t>
            </a:r>
          </a:p>
        </p:txBody>
      </p:sp>
      <p:sp>
        <p:nvSpPr>
          <p:cNvPr id="181" name="The X-Ray SDK provides:"/>
          <p:cNvSpPr txBox="1"/>
          <p:nvPr/>
        </p:nvSpPr>
        <p:spPr>
          <a:xfrm>
            <a:off x="1471291" y="2493620"/>
            <a:ext cx="376702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The X-Ray SDK provides:</a:t>
            </a:r>
          </a:p>
        </p:txBody>
      </p:sp>
      <p:sp>
        <p:nvSpPr>
          <p:cNvPr id="182" name="Interceptors to add to your code to trace incoming HTTP requests"/>
          <p:cNvSpPr txBox="1"/>
          <p:nvPr/>
        </p:nvSpPr>
        <p:spPr>
          <a:xfrm>
            <a:off x="1493737" y="3408020"/>
            <a:ext cx="1047082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Interceptors to add to your code to trace incoming HTTP requests</a:t>
            </a:r>
          </a:p>
        </p:txBody>
      </p:sp>
      <p:sp>
        <p:nvSpPr>
          <p:cNvPr id="183" name="An HTTP client to use to instrument calls to other internal and external…"/>
          <p:cNvSpPr txBox="1"/>
          <p:nvPr/>
        </p:nvSpPr>
        <p:spPr>
          <a:xfrm>
            <a:off x="1938445" y="5541620"/>
            <a:ext cx="1076424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An HTTP client to use to instrument calls to other internal and external</a:t>
            </a:r>
          </a:p>
          <a:p>
            <a:pPr algn="l"/>
            <a:r>
              <a:t>    HTTP web services</a:t>
            </a:r>
          </a:p>
        </p:txBody>
      </p:sp>
      <p:sp>
        <p:nvSpPr>
          <p:cNvPr id="184" name="Client handlers to instrument AWS SDK clients that your application…"/>
          <p:cNvSpPr txBox="1"/>
          <p:nvPr/>
        </p:nvSpPr>
        <p:spPr>
          <a:xfrm>
            <a:off x="1930774" y="4290670"/>
            <a:ext cx="1037318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Client handlers to instrument AWS SDK clients that your application</a:t>
            </a:r>
          </a:p>
          <a:p>
            <a:pPr lvl="3" indent="0" algn="l"/>
            <a:r>
              <a:t>    uses to call other AWS services</a:t>
            </a:r>
          </a:p>
        </p:txBody>
      </p:sp>
    </p:spTree>
  </p:cSld>
  <p:clrMapOvr>
    <a:masterClrMapping/>
  </p:clrMapOvr>
  <mc:AlternateContent xmlns:mc="http://schemas.openxmlformats.org/markup-compatibility/2006">
    <mc:Choice xmlns:p14="http://schemas.microsoft.com/office/powerpoint/2010/main" Requires="p14">
      <p:transition spd="slow" advClick="1" p14:dur="2000">
        <p:cover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81"/>
                                        </p:tgtEl>
                                        <p:attrNameLst>
                                          <p:attrName>style.visibility</p:attrName>
                                        </p:attrNameLst>
                                      </p:cBhvr>
                                      <p:to>
                                        <p:strVal val="visible"/>
                                      </p:to>
                                    </p:set>
                                    <p:anim calcmode="lin" valueType="num">
                                      <p:cBhvr>
                                        <p:cTn id="7" dur="1500" fill="hold"/>
                                        <p:tgtEl>
                                          <p:spTgt spid="181"/>
                                        </p:tgtEl>
                                        <p:attrNameLst>
                                          <p:attrName>ppt_x</p:attrName>
                                        </p:attrNameLst>
                                      </p:cBhvr>
                                      <p:tavLst>
                                        <p:tav tm="0">
                                          <p:val>
                                            <p:strVal val="#ppt_x"/>
                                          </p:val>
                                        </p:tav>
                                        <p:tav tm="100000">
                                          <p:val>
                                            <p:strVal val="#ppt_x"/>
                                          </p:val>
                                        </p:tav>
                                      </p:tavLst>
                                    </p:anim>
                                    <p:anim calcmode="lin" valueType="num">
                                      <p:cBhvr>
                                        <p:cTn id="8" dur="1500" fill="hold"/>
                                        <p:tgtEl>
                                          <p:spTgt spid="18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182"/>
                                        </p:tgtEl>
                                        <p:attrNameLst>
                                          <p:attrName>style.visibility</p:attrName>
                                        </p:attrNameLst>
                                      </p:cBhvr>
                                      <p:to>
                                        <p:strVal val="visible"/>
                                      </p:to>
                                    </p:set>
                                    <p:anim calcmode="lin" valueType="num">
                                      <p:cBhvr>
                                        <p:cTn id="13" dur="1500" fill="hold"/>
                                        <p:tgtEl>
                                          <p:spTgt spid="182"/>
                                        </p:tgtEl>
                                        <p:attrNameLst>
                                          <p:attrName>ppt_x</p:attrName>
                                        </p:attrNameLst>
                                      </p:cBhvr>
                                      <p:tavLst>
                                        <p:tav tm="0">
                                          <p:val>
                                            <p:strVal val="#ppt_x"/>
                                          </p:val>
                                        </p:tav>
                                        <p:tav tm="100000">
                                          <p:val>
                                            <p:strVal val="#ppt_x"/>
                                          </p:val>
                                        </p:tav>
                                      </p:tavLst>
                                    </p:anim>
                                    <p:anim calcmode="lin" valueType="num">
                                      <p:cBhvr>
                                        <p:cTn id="14" dur="1500" fill="hold"/>
                                        <p:tgtEl>
                                          <p:spTgt spid="18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184"/>
                                        </p:tgtEl>
                                        <p:attrNameLst>
                                          <p:attrName>style.visibility</p:attrName>
                                        </p:attrNameLst>
                                      </p:cBhvr>
                                      <p:to>
                                        <p:strVal val="visible"/>
                                      </p:to>
                                    </p:set>
                                    <p:anim calcmode="lin" valueType="num">
                                      <p:cBhvr>
                                        <p:cTn id="19" dur="1500" fill="hold"/>
                                        <p:tgtEl>
                                          <p:spTgt spid="184"/>
                                        </p:tgtEl>
                                        <p:attrNameLst>
                                          <p:attrName>ppt_x</p:attrName>
                                        </p:attrNameLst>
                                      </p:cBhvr>
                                      <p:tavLst>
                                        <p:tav tm="0">
                                          <p:val>
                                            <p:strVal val="#ppt_x"/>
                                          </p:val>
                                        </p:tav>
                                        <p:tav tm="100000">
                                          <p:val>
                                            <p:strVal val="#ppt_x"/>
                                          </p:val>
                                        </p:tav>
                                      </p:tavLst>
                                    </p:anim>
                                    <p:anim calcmode="lin" valueType="num">
                                      <p:cBhvr>
                                        <p:cTn id="20" dur="1500" fill="hold"/>
                                        <p:tgtEl>
                                          <p:spTgt spid="18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183"/>
                                        </p:tgtEl>
                                        <p:attrNameLst>
                                          <p:attrName>style.visibility</p:attrName>
                                        </p:attrNameLst>
                                      </p:cBhvr>
                                      <p:to>
                                        <p:strVal val="visible"/>
                                      </p:to>
                                    </p:set>
                                    <p:anim calcmode="lin" valueType="num">
                                      <p:cBhvr>
                                        <p:cTn id="25" dur="1500" fill="hold"/>
                                        <p:tgtEl>
                                          <p:spTgt spid="183"/>
                                        </p:tgtEl>
                                        <p:attrNameLst>
                                          <p:attrName>ppt_x</p:attrName>
                                        </p:attrNameLst>
                                      </p:cBhvr>
                                      <p:tavLst>
                                        <p:tav tm="0">
                                          <p:val>
                                            <p:strVal val="#ppt_x"/>
                                          </p:val>
                                        </p:tav>
                                        <p:tav tm="100000">
                                          <p:val>
                                            <p:strVal val="#ppt_x"/>
                                          </p:val>
                                        </p:tav>
                                      </p:tavLst>
                                    </p:anim>
                                    <p:anim calcmode="lin" valueType="num">
                                      <p:cBhvr>
                                        <p:cTn id="26" dur="1500" fill="hold"/>
                                        <p:tgtEl>
                                          <p:spTgt spid="18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2" grpId="2"/>
      <p:bldP build="whole" bldLvl="1" animBg="1" rev="0" advAuto="0" spid="184" grpId="3"/>
      <p:bldP build="whole" bldLvl="1" animBg="1" rev="0" advAuto="0" spid="181" grpId="1"/>
      <p:bldP build="whole" bldLvl="1" animBg="1" rev="0" advAuto="0" spid="183" grpId="4"/>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X-Ray Integration"/>
          <p:cNvSpPr txBox="1"/>
          <p:nvPr>
            <p:ph type="title" idx="4294967295"/>
          </p:nvPr>
        </p:nvSpPr>
        <p:spPr>
          <a:xfrm>
            <a:off x="407937" y="-1261721"/>
            <a:ext cx="12188926" cy="3302001"/>
          </a:xfrm>
          <a:prstGeom prst="rect">
            <a:avLst/>
          </a:prstGeom>
        </p:spPr>
        <p:txBody>
          <a:bodyPr anchor="b"/>
          <a:lstStyle>
            <a:lvl1pPr>
              <a:defRPr sz="6900"/>
            </a:lvl1pPr>
          </a:lstStyle>
          <a:p>
            <a:pPr/>
            <a:r>
              <a:t>X-Ray Integration</a:t>
            </a:r>
          </a:p>
        </p:txBody>
      </p:sp>
      <p:sp>
        <p:nvSpPr>
          <p:cNvPr id="187" name="The X-Ray integrates with the following AWS services:"/>
          <p:cNvSpPr txBox="1"/>
          <p:nvPr/>
        </p:nvSpPr>
        <p:spPr>
          <a:xfrm>
            <a:off x="1494980" y="3236570"/>
            <a:ext cx="797966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The X-Ray integrates with the following AWS services:</a:t>
            </a:r>
          </a:p>
        </p:txBody>
      </p:sp>
      <p:sp>
        <p:nvSpPr>
          <p:cNvPr id="188" name="Elastic Load Balancing"/>
          <p:cNvSpPr txBox="1"/>
          <p:nvPr/>
        </p:nvSpPr>
        <p:spPr>
          <a:xfrm>
            <a:off x="1493737" y="3725520"/>
            <a:ext cx="37654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Elastic Load Balancing</a:t>
            </a:r>
          </a:p>
        </p:txBody>
      </p:sp>
      <p:sp>
        <p:nvSpPr>
          <p:cNvPr id="189" name="AWS Lambda"/>
          <p:cNvSpPr txBox="1"/>
          <p:nvPr/>
        </p:nvSpPr>
        <p:spPr>
          <a:xfrm>
            <a:off x="1499180" y="4214470"/>
            <a:ext cx="239870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AWS Lambda</a:t>
            </a:r>
          </a:p>
        </p:txBody>
      </p:sp>
      <p:sp>
        <p:nvSpPr>
          <p:cNvPr id="190" name="Amazon API Gateway"/>
          <p:cNvSpPr txBox="1"/>
          <p:nvPr/>
        </p:nvSpPr>
        <p:spPr>
          <a:xfrm>
            <a:off x="1505175" y="4703420"/>
            <a:ext cx="357401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Amazon API Gateway</a:t>
            </a:r>
          </a:p>
        </p:txBody>
      </p:sp>
      <p:sp>
        <p:nvSpPr>
          <p:cNvPr id="191" name="Amazon Elastic Compute Cloud"/>
          <p:cNvSpPr txBox="1"/>
          <p:nvPr/>
        </p:nvSpPr>
        <p:spPr>
          <a:xfrm>
            <a:off x="1508070" y="5192370"/>
            <a:ext cx="505777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Amazon Elastic Compute Cloud</a:t>
            </a:r>
          </a:p>
        </p:txBody>
      </p:sp>
      <p:sp>
        <p:nvSpPr>
          <p:cNvPr id="192" name="Amazon Elastic Beanstalk"/>
          <p:cNvSpPr txBox="1"/>
          <p:nvPr/>
        </p:nvSpPr>
        <p:spPr>
          <a:xfrm>
            <a:off x="1505581" y="5681320"/>
            <a:ext cx="42226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Amazon Elastic Beanstalk</a:t>
            </a:r>
          </a:p>
        </p:txBody>
      </p:sp>
    </p:spTree>
  </p:cSld>
  <p:clrMapOvr>
    <a:masterClrMapping/>
  </p:clrMapOvr>
  <mc:AlternateContent xmlns:mc="http://schemas.openxmlformats.org/markup-compatibility/2006">
    <mc:Choice xmlns:p14="http://schemas.microsoft.com/office/powerpoint/2010/main" Requires="p14">
      <p:transition spd="slow" advClick="1" p14:dur="2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87"/>
                                        </p:tgtEl>
                                        <p:attrNameLst>
                                          <p:attrName>style.visibility</p:attrName>
                                        </p:attrNameLst>
                                      </p:cBhvr>
                                      <p:to>
                                        <p:strVal val="visible"/>
                                      </p:to>
                                    </p:set>
                                    <p:anim calcmode="lin" valueType="num">
                                      <p:cBhvr>
                                        <p:cTn id="7" dur="1500" fill="hold"/>
                                        <p:tgtEl>
                                          <p:spTgt spid="187"/>
                                        </p:tgtEl>
                                        <p:attrNameLst>
                                          <p:attrName>ppt_x</p:attrName>
                                        </p:attrNameLst>
                                      </p:cBhvr>
                                      <p:tavLst>
                                        <p:tav tm="0">
                                          <p:val>
                                            <p:strVal val="0-#ppt_w/2"/>
                                          </p:val>
                                        </p:tav>
                                        <p:tav tm="100000">
                                          <p:val>
                                            <p:strVal val="#ppt_x"/>
                                          </p:val>
                                        </p:tav>
                                      </p:tavLst>
                                    </p:anim>
                                    <p:anim calcmode="lin" valueType="num">
                                      <p:cBhvr>
                                        <p:cTn id="8" dur="1500" fill="hold"/>
                                        <p:tgtEl>
                                          <p:spTgt spid="1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88"/>
                                        </p:tgtEl>
                                        <p:attrNameLst>
                                          <p:attrName>style.visibility</p:attrName>
                                        </p:attrNameLst>
                                      </p:cBhvr>
                                      <p:to>
                                        <p:strVal val="visible"/>
                                      </p:to>
                                    </p:set>
                                    <p:anim calcmode="lin" valueType="num">
                                      <p:cBhvr>
                                        <p:cTn id="13" dur="1500" fill="hold"/>
                                        <p:tgtEl>
                                          <p:spTgt spid="188"/>
                                        </p:tgtEl>
                                        <p:attrNameLst>
                                          <p:attrName>ppt_x</p:attrName>
                                        </p:attrNameLst>
                                      </p:cBhvr>
                                      <p:tavLst>
                                        <p:tav tm="0">
                                          <p:val>
                                            <p:strVal val="0-#ppt_w/2"/>
                                          </p:val>
                                        </p:tav>
                                        <p:tav tm="100000">
                                          <p:val>
                                            <p:strVal val="#ppt_x"/>
                                          </p:val>
                                        </p:tav>
                                      </p:tavLst>
                                    </p:anim>
                                    <p:anim calcmode="lin" valueType="num">
                                      <p:cBhvr>
                                        <p:cTn id="14" dur="1500" fill="hold"/>
                                        <p:tgtEl>
                                          <p:spTgt spid="18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189"/>
                                        </p:tgtEl>
                                        <p:attrNameLst>
                                          <p:attrName>style.visibility</p:attrName>
                                        </p:attrNameLst>
                                      </p:cBhvr>
                                      <p:to>
                                        <p:strVal val="visible"/>
                                      </p:to>
                                    </p:set>
                                    <p:anim calcmode="lin" valueType="num">
                                      <p:cBhvr>
                                        <p:cTn id="19" dur="1500" fill="hold"/>
                                        <p:tgtEl>
                                          <p:spTgt spid="189"/>
                                        </p:tgtEl>
                                        <p:attrNameLst>
                                          <p:attrName>ppt_x</p:attrName>
                                        </p:attrNameLst>
                                      </p:cBhvr>
                                      <p:tavLst>
                                        <p:tav tm="0">
                                          <p:val>
                                            <p:strVal val="0-#ppt_w/2"/>
                                          </p:val>
                                        </p:tav>
                                        <p:tav tm="100000">
                                          <p:val>
                                            <p:strVal val="#ppt_x"/>
                                          </p:val>
                                        </p:tav>
                                      </p:tavLst>
                                    </p:anim>
                                    <p:anim calcmode="lin" valueType="num">
                                      <p:cBhvr>
                                        <p:cTn id="20" dur="1500" fill="hold"/>
                                        <p:tgtEl>
                                          <p:spTgt spid="18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 grpId="4" fill="hold">
                                  <p:stCondLst>
                                    <p:cond delay="0"/>
                                  </p:stCondLst>
                                  <p:iterate type="el" backwards="0">
                                    <p:tmAbs val="0"/>
                                  </p:iterate>
                                  <p:childTnLst>
                                    <p:set>
                                      <p:cBhvr>
                                        <p:cTn id="24" fill="hold"/>
                                        <p:tgtEl>
                                          <p:spTgt spid="190"/>
                                        </p:tgtEl>
                                        <p:attrNameLst>
                                          <p:attrName>style.visibility</p:attrName>
                                        </p:attrNameLst>
                                      </p:cBhvr>
                                      <p:to>
                                        <p:strVal val="visible"/>
                                      </p:to>
                                    </p:set>
                                    <p:anim calcmode="lin" valueType="num">
                                      <p:cBhvr>
                                        <p:cTn id="25" dur="1500" fill="hold"/>
                                        <p:tgtEl>
                                          <p:spTgt spid="190"/>
                                        </p:tgtEl>
                                        <p:attrNameLst>
                                          <p:attrName>ppt_x</p:attrName>
                                        </p:attrNameLst>
                                      </p:cBhvr>
                                      <p:tavLst>
                                        <p:tav tm="0">
                                          <p:val>
                                            <p:strVal val="0-#ppt_w/2"/>
                                          </p:val>
                                        </p:tav>
                                        <p:tav tm="100000">
                                          <p:val>
                                            <p:strVal val="#ppt_x"/>
                                          </p:val>
                                        </p:tav>
                                      </p:tavLst>
                                    </p:anim>
                                    <p:anim calcmode="lin" valueType="num">
                                      <p:cBhvr>
                                        <p:cTn id="26" dur="1500" fill="hold"/>
                                        <p:tgtEl>
                                          <p:spTgt spid="19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 grpId="5" fill="hold">
                                  <p:stCondLst>
                                    <p:cond delay="0"/>
                                  </p:stCondLst>
                                  <p:iterate type="el" backwards="0">
                                    <p:tmAbs val="0"/>
                                  </p:iterate>
                                  <p:childTnLst>
                                    <p:set>
                                      <p:cBhvr>
                                        <p:cTn id="30" fill="hold"/>
                                        <p:tgtEl>
                                          <p:spTgt spid="191"/>
                                        </p:tgtEl>
                                        <p:attrNameLst>
                                          <p:attrName>style.visibility</p:attrName>
                                        </p:attrNameLst>
                                      </p:cBhvr>
                                      <p:to>
                                        <p:strVal val="visible"/>
                                      </p:to>
                                    </p:set>
                                    <p:anim calcmode="lin" valueType="num">
                                      <p:cBhvr>
                                        <p:cTn id="31" dur="1500" fill="hold"/>
                                        <p:tgtEl>
                                          <p:spTgt spid="191"/>
                                        </p:tgtEl>
                                        <p:attrNameLst>
                                          <p:attrName>ppt_x</p:attrName>
                                        </p:attrNameLst>
                                      </p:cBhvr>
                                      <p:tavLst>
                                        <p:tav tm="0">
                                          <p:val>
                                            <p:strVal val="0-#ppt_w/2"/>
                                          </p:val>
                                        </p:tav>
                                        <p:tav tm="100000">
                                          <p:val>
                                            <p:strVal val="#ppt_x"/>
                                          </p:val>
                                        </p:tav>
                                      </p:tavLst>
                                    </p:anim>
                                    <p:anim calcmode="lin" valueType="num">
                                      <p:cBhvr>
                                        <p:cTn id="32" dur="1500" fill="hold"/>
                                        <p:tgtEl>
                                          <p:spTgt spid="19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 grpId="6" fill="hold">
                                  <p:stCondLst>
                                    <p:cond delay="0"/>
                                  </p:stCondLst>
                                  <p:iterate type="el" backwards="0">
                                    <p:tmAbs val="0"/>
                                  </p:iterate>
                                  <p:childTnLst>
                                    <p:set>
                                      <p:cBhvr>
                                        <p:cTn id="36" fill="hold"/>
                                        <p:tgtEl>
                                          <p:spTgt spid="192"/>
                                        </p:tgtEl>
                                        <p:attrNameLst>
                                          <p:attrName>style.visibility</p:attrName>
                                        </p:attrNameLst>
                                      </p:cBhvr>
                                      <p:to>
                                        <p:strVal val="visible"/>
                                      </p:to>
                                    </p:set>
                                    <p:anim calcmode="lin" valueType="num">
                                      <p:cBhvr>
                                        <p:cTn id="37" dur="1500" fill="hold"/>
                                        <p:tgtEl>
                                          <p:spTgt spid="192"/>
                                        </p:tgtEl>
                                        <p:attrNameLst>
                                          <p:attrName>ppt_x</p:attrName>
                                        </p:attrNameLst>
                                      </p:cBhvr>
                                      <p:tavLst>
                                        <p:tav tm="0">
                                          <p:val>
                                            <p:strVal val="0-#ppt_w/2"/>
                                          </p:val>
                                        </p:tav>
                                        <p:tav tm="100000">
                                          <p:val>
                                            <p:strVal val="#ppt_x"/>
                                          </p:val>
                                        </p:tav>
                                      </p:tavLst>
                                    </p:anim>
                                    <p:anim calcmode="lin" valueType="num">
                                      <p:cBhvr>
                                        <p:cTn id="38" dur="1500" fill="hold"/>
                                        <p:tgtEl>
                                          <p:spTgt spid="1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7" grpId="1"/>
      <p:bldP build="whole" bldLvl="1" animBg="1" rev="0" advAuto="0" spid="189" grpId="3"/>
      <p:bldP build="whole" bldLvl="1" animBg="1" rev="0" advAuto="0" spid="188" grpId="2"/>
      <p:bldP build="whole" bldLvl="1" animBg="1" rev="0" advAuto="0" spid="190" grpId="4"/>
      <p:bldP build="whole" bldLvl="1" animBg="1" rev="0" advAuto="0" spid="191" grpId="5"/>
      <p:bldP build="whole" bldLvl="1" animBg="1" rev="0" advAuto="0" spid="192" grpId="6"/>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X-Ray Languages"/>
          <p:cNvSpPr txBox="1"/>
          <p:nvPr>
            <p:ph type="title" idx="4294967295"/>
          </p:nvPr>
        </p:nvSpPr>
        <p:spPr>
          <a:xfrm>
            <a:off x="407937" y="-1261721"/>
            <a:ext cx="12188926" cy="3302001"/>
          </a:xfrm>
          <a:prstGeom prst="rect">
            <a:avLst/>
          </a:prstGeom>
        </p:spPr>
        <p:txBody>
          <a:bodyPr anchor="b"/>
          <a:lstStyle>
            <a:lvl1pPr>
              <a:defRPr sz="6900"/>
            </a:lvl1pPr>
          </a:lstStyle>
          <a:p>
            <a:pPr/>
            <a:r>
              <a:t>X-Ray Languages</a:t>
            </a:r>
          </a:p>
        </p:txBody>
      </p:sp>
      <p:sp>
        <p:nvSpPr>
          <p:cNvPr id="195" name="X-Ray supported languages:"/>
          <p:cNvSpPr txBox="1"/>
          <p:nvPr/>
        </p:nvSpPr>
        <p:spPr>
          <a:xfrm>
            <a:off x="1494980" y="3236570"/>
            <a:ext cx="424037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X-Ray supported languages:</a:t>
            </a:r>
          </a:p>
        </p:txBody>
      </p:sp>
      <p:sp>
        <p:nvSpPr>
          <p:cNvPr id="196" name="Java"/>
          <p:cNvSpPr txBox="1"/>
          <p:nvPr/>
        </p:nvSpPr>
        <p:spPr>
          <a:xfrm>
            <a:off x="1493737" y="3725520"/>
            <a:ext cx="112555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Java</a:t>
            </a:r>
          </a:p>
        </p:txBody>
      </p:sp>
      <p:sp>
        <p:nvSpPr>
          <p:cNvPr id="197" name="Go"/>
          <p:cNvSpPr txBox="1"/>
          <p:nvPr/>
        </p:nvSpPr>
        <p:spPr>
          <a:xfrm>
            <a:off x="1499180" y="4214470"/>
            <a:ext cx="8652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Go</a:t>
            </a:r>
          </a:p>
        </p:txBody>
      </p:sp>
      <p:sp>
        <p:nvSpPr>
          <p:cNvPr id="198" name="Node.js"/>
          <p:cNvSpPr txBox="1"/>
          <p:nvPr/>
        </p:nvSpPr>
        <p:spPr>
          <a:xfrm>
            <a:off x="1505175" y="4703420"/>
            <a:ext cx="155410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Node.js</a:t>
            </a:r>
          </a:p>
        </p:txBody>
      </p:sp>
      <p:sp>
        <p:nvSpPr>
          <p:cNvPr id="199" name="Python"/>
          <p:cNvSpPr txBox="1"/>
          <p:nvPr/>
        </p:nvSpPr>
        <p:spPr>
          <a:xfrm>
            <a:off x="1508070" y="5192370"/>
            <a:ext cx="14641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Python</a:t>
            </a:r>
          </a:p>
        </p:txBody>
      </p:sp>
      <p:sp>
        <p:nvSpPr>
          <p:cNvPr id="200" name="Ruby"/>
          <p:cNvSpPr txBox="1"/>
          <p:nvPr/>
        </p:nvSpPr>
        <p:spPr>
          <a:xfrm>
            <a:off x="1505581" y="5681320"/>
            <a:ext cx="119291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Ruby</a:t>
            </a:r>
          </a:p>
        </p:txBody>
      </p:sp>
      <p:sp>
        <p:nvSpPr>
          <p:cNvPr id="201" name=".Net"/>
          <p:cNvSpPr txBox="1"/>
          <p:nvPr/>
        </p:nvSpPr>
        <p:spPr>
          <a:xfrm>
            <a:off x="1510247" y="6170270"/>
            <a:ext cx="104051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.Net</a:t>
            </a:r>
          </a:p>
        </p:txBody>
      </p:sp>
    </p:spTree>
  </p:cSld>
  <p:clrMapOvr>
    <a:masterClrMapping/>
  </p:clrMapOvr>
  <mc:AlternateContent xmlns:mc="http://schemas.openxmlformats.org/markup-compatibility/2006">
    <mc:Choice xmlns:p14="http://schemas.microsoft.com/office/powerpoint/2010/main" Requires="p14">
      <p:transition spd="slow" advClick="1" p14:dur="2000">
        <p:pull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95"/>
                                        </p:tgtEl>
                                        <p:attrNameLst>
                                          <p:attrName>style.visibility</p:attrName>
                                        </p:attrNameLst>
                                      </p:cBhvr>
                                      <p:to>
                                        <p:strVal val="visible"/>
                                      </p:to>
                                    </p:set>
                                    <p:anim calcmode="lin" valueType="num">
                                      <p:cBhvr>
                                        <p:cTn id="7" dur="1500" fill="hold"/>
                                        <p:tgtEl>
                                          <p:spTgt spid="195"/>
                                        </p:tgtEl>
                                        <p:attrNameLst>
                                          <p:attrName>ppt_w</p:attrName>
                                        </p:attrNameLst>
                                      </p:cBhvr>
                                      <p:tavLst>
                                        <p:tav tm="0">
                                          <p:val>
                                            <p:fltVal val="0"/>
                                          </p:val>
                                        </p:tav>
                                        <p:tav tm="100000">
                                          <p:val>
                                            <p:strVal val="#ppt_w"/>
                                          </p:val>
                                        </p:tav>
                                      </p:tavLst>
                                    </p:anim>
                                    <p:anim calcmode="lin" valueType="num">
                                      <p:cBhvr>
                                        <p:cTn id="8" dur="1500" fill="hold"/>
                                        <p:tgtEl>
                                          <p:spTgt spid="19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96"/>
                                        </p:tgtEl>
                                        <p:attrNameLst>
                                          <p:attrName>style.visibility</p:attrName>
                                        </p:attrNameLst>
                                      </p:cBhvr>
                                      <p:to>
                                        <p:strVal val="visible"/>
                                      </p:to>
                                    </p:set>
                                    <p:anim calcmode="lin" valueType="num">
                                      <p:cBhvr>
                                        <p:cTn id="13" dur="1500" fill="hold"/>
                                        <p:tgtEl>
                                          <p:spTgt spid="196"/>
                                        </p:tgtEl>
                                        <p:attrNameLst>
                                          <p:attrName>ppt_w</p:attrName>
                                        </p:attrNameLst>
                                      </p:cBhvr>
                                      <p:tavLst>
                                        <p:tav tm="0">
                                          <p:val>
                                            <p:fltVal val="0"/>
                                          </p:val>
                                        </p:tav>
                                        <p:tav tm="100000">
                                          <p:val>
                                            <p:strVal val="#ppt_w"/>
                                          </p:val>
                                        </p:tav>
                                      </p:tavLst>
                                    </p:anim>
                                    <p:anim calcmode="lin" valueType="num">
                                      <p:cBhvr>
                                        <p:cTn id="14" dur="1500" fill="hold"/>
                                        <p:tgtEl>
                                          <p:spTgt spid="19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197"/>
                                        </p:tgtEl>
                                        <p:attrNameLst>
                                          <p:attrName>style.visibility</p:attrName>
                                        </p:attrNameLst>
                                      </p:cBhvr>
                                      <p:to>
                                        <p:strVal val="visible"/>
                                      </p:to>
                                    </p:set>
                                    <p:anim calcmode="lin" valueType="num">
                                      <p:cBhvr>
                                        <p:cTn id="19" dur="1500" fill="hold"/>
                                        <p:tgtEl>
                                          <p:spTgt spid="197"/>
                                        </p:tgtEl>
                                        <p:attrNameLst>
                                          <p:attrName>ppt_w</p:attrName>
                                        </p:attrNameLst>
                                      </p:cBhvr>
                                      <p:tavLst>
                                        <p:tav tm="0">
                                          <p:val>
                                            <p:fltVal val="0"/>
                                          </p:val>
                                        </p:tav>
                                        <p:tav tm="100000">
                                          <p:val>
                                            <p:strVal val="#ppt_w"/>
                                          </p:val>
                                        </p:tav>
                                      </p:tavLst>
                                    </p:anim>
                                    <p:anim calcmode="lin" valueType="num">
                                      <p:cBhvr>
                                        <p:cTn id="20" dur="1500" fill="hold"/>
                                        <p:tgtEl>
                                          <p:spTgt spid="19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6" presetID="23" grpId="4" fill="hold">
                                  <p:stCondLst>
                                    <p:cond delay="0"/>
                                  </p:stCondLst>
                                  <p:iterate type="el" backwards="0">
                                    <p:tmAbs val="0"/>
                                  </p:iterate>
                                  <p:childTnLst>
                                    <p:set>
                                      <p:cBhvr>
                                        <p:cTn id="24" fill="hold"/>
                                        <p:tgtEl>
                                          <p:spTgt spid="198"/>
                                        </p:tgtEl>
                                        <p:attrNameLst>
                                          <p:attrName>style.visibility</p:attrName>
                                        </p:attrNameLst>
                                      </p:cBhvr>
                                      <p:to>
                                        <p:strVal val="visible"/>
                                      </p:to>
                                    </p:set>
                                    <p:anim calcmode="lin" valueType="num">
                                      <p:cBhvr>
                                        <p:cTn id="25" dur="1500" fill="hold"/>
                                        <p:tgtEl>
                                          <p:spTgt spid="198"/>
                                        </p:tgtEl>
                                        <p:attrNameLst>
                                          <p:attrName>ppt_w</p:attrName>
                                        </p:attrNameLst>
                                      </p:cBhvr>
                                      <p:tavLst>
                                        <p:tav tm="0">
                                          <p:val>
                                            <p:fltVal val="0"/>
                                          </p:val>
                                        </p:tav>
                                        <p:tav tm="100000">
                                          <p:val>
                                            <p:strVal val="#ppt_w"/>
                                          </p:val>
                                        </p:tav>
                                      </p:tavLst>
                                    </p:anim>
                                    <p:anim calcmode="lin" valueType="num">
                                      <p:cBhvr>
                                        <p:cTn id="26" dur="1500" fill="hold"/>
                                        <p:tgtEl>
                                          <p:spTgt spid="198"/>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6" presetID="23" grpId="5" fill="hold">
                                  <p:stCondLst>
                                    <p:cond delay="0"/>
                                  </p:stCondLst>
                                  <p:iterate type="el" backwards="0">
                                    <p:tmAbs val="0"/>
                                  </p:iterate>
                                  <p:childTnLst>
                                    <p:set>
                                      <p:cBhvr>
                                        <p:cTn id="30" fill="hold"/>
                                        <p:tgtEl>
                                          <p:spTgt spid="199"/>
                                        </p:tgtEl>
                                        <p:attrNameLst>
                                          <p:attrName>style.visibility</p:attrName>
                                        </p:attrNameLst>
                                      </p:cBhvr>
                                      <p:to>
                                        <p:strVal val="visible"/>
                                      </p:to>
                                    </p:set>
                                    <p:anim calcmode="lin" valueType="num">
                                      <p:cBhvr>
                                        <p:cTn id="31" dur="1500" fill="hold"/>
                                        <p:tgtEl>
                                          <p:spTgt spid="199"/>
                                        </p:tgtEl>
                                        <p:attrNameLst>
                                          <p:attrName>ppt_w</p:attrName>
                                        </p:attrNameLst>
                                      </p:cBhvr>
                                      <p:tavLst>
                                        <p:tav tm="0">
                                          <p:val>
                                            <p:fltVal val="0"/>
                                          </p:val>
                                        </p:tav>
                                        <p:tav tm="100000">
                                          <p:val>
                                            <p:strVal val="#ppt_w"/>
                                          </p:val>
                                        </p:tav>
                                      </p:tavLst>
                                    </p:anim>
                                    <p:anim calcmode="lin" valueType="num">
                                      <p:cBhvr>
                                        <p:cTn id="32" dur="1500" fill="hold"/>
                                        <p:tgtEl>
                                          <p:spTgt spid="199"/>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6" presetID="23" grpId="6" fill="hold">
                                  <p:stCondLst>
                                    <p:cond delay="0"/>
                                  </p:stCondLst>
                                  <p:iterate type="el" backwards="0">
                                    <p:tmAbs val="0"/>
                                  </p:iterate>
                                  <p:childTnLst>
                                    <p:set>
                                      <p:cBhvr>
                                        <p:cTn id="36" fill="hold"/>
                                        <p:tgtEl>
                                          <p:spTgt spid="200"/>
                                        </p:tgtEl>
                                        <p:attrNameLst>
                                          <p:attrName>style.visibility</p:attrName>
                                        </p:attrNameLst>
                                      </p:cBhvr>
                                      <p:to>
                                        <p:strVal val="visible"/>
                                      </p:to>
                                    </p:set>
                                    <p:anim calcmode="lin" valueType="num">
                                      <p:cBhvr>
                                        <p:cTn id="37" dur="1500" fill="hold"/>
                                        <p:tgtEl>
                                          <p:spTgt spid="200"/>
                                        </p:tgtEl>
                                        <p:attrNameLst>
                                          <p:attrName>ppt_w</p:attrName>
                                        </p:attrNameLst>
                                      </p:cBhvr>
                                      <p:tavLst>
                                        <p:tav tm="0">
                                          <p:val>
                                            <p:fltVal val="0"/>
                                          </p:val>
                                        </p:tav>
                                        <p:tav tm="100000">
                                          <p:val>
                                            <p:strVal val="#ppt_w"/>
                                          </p:val>
                                        </p:tav>
                                      </p:tavLst>
                                    </p:anim>
                                    <p:anim calcmode="lin" valueType="num">
                                      <p:cBhvr>
                                        <p:cTn id="38" dur="1500" fill="hold"/>
                                        <p:tgtEl>
                                          <p:spTgt spid="200"/>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6" presetID="23" grpId="7" fill="hold">
                                  <p:stCondLst>
                                    <p:cond delay="0"/>
                                  </p:stCondLst>
                                  <p:iterate type="el" backwards="0">
                                    <p:tmAbs val="0"/>
                                  </p:iterate>
                                  <p:childTnLst>
                                    <p:set>
                                      <p:cBhvr>
                                        <p:cTn id="42" fill="hold"/>
                                        <p:tgtEl>
                                          <p:spTgt spid="201"/>
                                        </p:tgtEl>
                                        <p:attrNameLst>
                                          <p:attrName>style.visibility</p:attrName>
                                        </p:attrNameLst>
                                      </p:cBhvr>
                                      <p:to>
                                        <p:strVal val="visible"/>
                                      </p:to>
                                    </p:set>
                                    <p:anim calcmode="lin" valueType="num">
                                      <p:cBhvr>
                                        <p:cTn id="43" dur="1500" fill="hold"/>
                                        <p:tgtEl>
                                          <p:spTgt spid="201"/>
                                        </p:tgtEl>
                                        <p:attrNameLst>
                                          <p:attrName>ppt_w</p:attrName>
                                        </p:attrNameLst>
                                      </p:cBhvr>
                                      <p:tavLst>
                                        <p:tav tm="0">
                                          <p:val>
                                            <p:fltVal val="0"/>
                                          </p:val>
                                        </p:tav>
                                        <p:tav tm="100000">
                                          <p:val>
                                            <p:strVal val="#ppt_w"/>
                                          </p:val>
                                        </p:tav>
                                      </p:tavLst>
                                    </p:anim>
                                    <p:anim calcmode="lin" valueType="num">
                                      <p:cBhvr>
                                        <p:cTn id="44" dur="1500" fill="hold"/>
                                        <p:tgtEl>
                                          <p:spTgt spid="2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0" grpId="6"/>
      <p:bldP build="whole" bldLvl="1" animBg="1" rev="0" advAuto="0" spid="196" grpId="2"/>
      <p:bldP build="whole" bldLvl="1" animBg="1" rev="0" advAuto="0" spid="195" grpId="1"/>
      <p:bldP build="whole" bldLvl="1" animBg="1" rev="0" advAuto="0" spid="199" grpId="5"/>
      <p:bldP build="whole" bldLvl="1" animBg="1" rev="0" advAuto="0" spid="197" grpId="3"/>
      <p:bldP build="whole" bldLvl="1" animBg="1" rev="0" advAuto="0" spid="198" grpId="4"/>
      <p:bldP build="whole" bldLvl="1" animBg="1" rev="0" advAuto="0" spid="201" grpId="7"/>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tep Functions Use Cases"/>
          <p:cNvSpPr txBox="1"/>
          <p:nvPr>
            <p:ph type="title" idx="4294967295"/>
          </p:nvPr>
        </p:nvSpPr>
        <p:spPr>
          <a:xfrm>
            <a:off x="407937" y="-1261721"/>
            <a:ext cx="12188926" cy="3302001"/>
          </a:xfrm>
          <a:prstGeom prst="rect">
            <a:avLst/>
          </a:prstGeom>
        </p:spPr>
        <p:txBody>
          <a:bodyPr anchor="b"/>
          <a:lstStyle>
            <a:lvl1pPr>
              <a:defRPr sz="6900"/>
            </a:lvl1pPr>
          </a:lstStyle>
          <a:p>
            <a:pPr/>
            <a:r>
              <a:t>Step Functions Use Cases</a:t>
            </a:r>
          </a:p>
        </p:txBody>
      </p:sp>
      <p:sp>
        <p:nvSpPr>
          <p:cNvPr id="204" name="Transcode Media Files"/>
          <p:cNvSpPr txBox="1"/>
          <p:nvPr/>
        </p:nvSpPr>
        <p:spPr>
          <a:xfrm>
            <a:off x="1532617" y="2103554"/>
            <a:ext cx="337017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Transcode Media Files</a:t>
            </a:r>
          </a:p>
        </p:txBody>
      </p:sp>
      <p:pic>
        <p:nvPicPr>
          <p:cNvPr id="205" name="Screenshot 2019-09-11 at 12.30.14 AM.png" descr="Screenshot 2019-09-11 at 12.30.14 AM.png"/>
          <p:cNvPicPr>
            <a:picLocks noChangeAspect="1"/>
          </p:cNvPicPr>
          <p:nvPr/>
        </p:nvPicPr>
        <p:blipFill>
          <a:blip r:embed="rId2">
            <a:extLst/>
          </a:blip>
          <a:stretch>
            <a:fillRect/>
          </a:stretch>
        </p:blipFill>
        <p:spPr>
          <a:xfrm>
            <a:off x="0" y="4369586"/>
            <a:ext cx="13004801" cy="5383227"/>
          </a:xfrm>
          <a:prstGeom prst="rect">
            <a:avLst/>
          </a:prstGeom>
          <a:ln w="12700">
            <a:miter lim="400000"/>
          </a:ln>
        </p:spPr>
      </p:pic>
      <p:sp>
        <p:nvSpPr>
          <p:cNvPr id="206" name="You can use Amazon S3 to trigger AWS Lambda to process data…"/>
          <p:cNvSpPr txBox="1"/>
          <p:nvPr/>
        </p:nvSpPr>
        <p:spPr>
          <a:xfrm>
            <a:off x="1538274" y="2684120"/>
            <a:ext cx="9928252"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use Amazon S3 to trigger AWS Lambda to process data</a:t>
            </a:r>
          </a:p>
          <a:p>
            <a:pPr algn="l"/>
            <a:r>
              <a:t>    immediately after an upload. For example, you can use Lambda </a:t>
            </a:r>
          </a:p>
          <a:p>
            <a:pPr algn="l"/>
            <a:r>
              <a:t>    to thumbnail images, transcode videos, index files, process logs,</a:t>
            </a:r>
          </a:p>
          <a:p>
            <a:pPr algn="l"/>
            <a:r>
              <a:t>    validate content, and aggregate and filter data in real-time. </a:t>
            </a:r>
          </a:p>
        </p:txBody>
      </p:sp>
    </p:spTree>
  </p:cSld>
  <p:clrMapOvr>
    <a:masterClrMapping/>
  </p:clrMapOvr>
  <mc:AlternateContent xmlns:mc="http://schemas.openxmlformats.org/markup-compatibility/2006">
    <mc:Choice xmlns:p14="http://schemas.microsoft.com/office/powerpoint/2010/main" Requires="p14">
      <p:transition spd="slow" advClick="1" p14:dur="20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04"/>
                                        </p:tgtEl>
                                        <p:attrNameLst>
                                          <p:attrName>style.visibility</p:attrName>
                                        </p:attrNameLst>
                                      </p:cBhvr>
                                      <p:to>
                                        <p:strVal val="visible"/>
                                      </p:to>
                                    </p:set>
                                    <p:animEffect filter="box(out)" transition="in">
                                      <p:cBhvr>
                                        <p:cTn id="7" dur="15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206"/>
                                        </p:tgtEl>
                                        <p:attrNameLst>
                                          <p:attrName>style.visibility</p:attrName>
                                        </p:attrNameLst>
                                      </p:cBhvr>
                                      <p:to>
                                        <p:strVal val="visible"/>
                                      </p:to>
                                    </p:set>
                                    <p:animEffect filter="box(out)" transition="in">
                                      <p:cBhvr>
                                        <p:cTn id="12" dur="1500"/>
                                        <p:tgtEl>
                                          <p:spTgt spid="20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205"/>
                                        </p:tgtEl>
                                        <p:attrNameLst>
                                          <p:attrName>style.visibility</p:attrName>
                                        </p:attrNameLst>
                                      </p:cBhvr>
                                      <p:to>
                                        <p:strVal val="visible"/>
                                      </p:to>
                                    </p:set>
                                    <p:animEffect filter="box(out)" transition="in">
                                      <p:cBhvr>
                                        <p:cTn id="17" dur="15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6" grpId="2"/>
      <p:bldP build="whole" bldLvl="1" animBg="1" rev="0" advAuto="0" spid="204" grpId="1"/>
      <p:bldP build="whole" bldLvl="1" animBg="1" rev="0" advAuto="0" spid="205" grpId="3"/>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tep Functions Use Cases"/>
          <p:cNvSpPr txBox="1"/>
          <p:nvPr>
            <p:ph type="title" idx="4294967295"/>
          </p:nvPr>
        </p:nvSpPr>
        <p:spPr>
          <a:xfrm>
            <a:off x="407937" y="-1261721"/>
            <a:ext cx="12188926" cy="3302001"/>
          </a:xfrm>
          <a:prstGeom prst="rect">
            <a:avLst/>
          </a:prstGeom>
        </p:spPr>
        <p:txBody>
          <a:bodyPr anchor="b"/>
          <a:lstStyle>
            <a:lvl1pPr>
              <a:defRPr sz="6900"/>
            </a:lvl1pPr>
          </a:lstStyle>
          <a:p>
            <a:pPr/>
            <a:r>
              <a:t>Step Functions Use Cases</a:t>
            </a:r>
          </a:p>
        </p:txBody>
      </p:sp>
      <p:sp>
        <p:nvSpPr>
          <p:cNvPr id="209" name="Sequence Batch Processing Jobs"/>
          <p:cNvSpPr txBox="1"/>
          <p:nvPr/>
        </p:nvSpPr>
        <p:spPr>
          <a:xfrm>
            <a:off x="1585268" y="1274301"/>
            <a:ext cx="499750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Sequence Batch Processing Jobs</a:t>
            </a:r>
          </a:p>
        </p:txBody>
      </p:sp>
      <p:sp>
        <p:nvSpPr>
          <p:cNvPr id="210" name="You can perform secondary analysis on genomic data to identify…"/>
          <p:cNvSpPr txBox="1"/>
          <p:nvPr/>
        </p:nvSpPr>
        <p:spPr>
          <a:xfrm>
            <a:off x="1589074" y="1755679"/>
            <a:ext cx="11268457"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perform secondary analysis on genomic data to identify</a:t>
            </a:r>
          </a:p>
          <a:p>
            <a:pPr algn="l"/>
            <a:r>
              <a:t>    meaningful information that clinicians and researchers can act on</a:t>
            </a:r>
          </a:p>
          <a:p>
            <a:pPr algn="l"/>
            <a:r>
              <a:t>    in a timely fashion. Step Functions can coordinate multiple AWS Batch</a:t>
            </a:r>
          </a:p>
          <a:p>
            <a:pPr algn="l"/>
            <a:r>
              <a:t>    jobs that takes raw reads generated from sequencers and then processes</a:t>
            </a:r>
          </a:p>
          <a:p>
            <a:pPr algn="l"/>
            <a:r>
              <a:t>    them in a genomics pipeline to identify the variation in a biological sample</a:t>
            </a:r>
          </a:p>
          <a:p>
            <a:pPr algn="l"/>
            <a:r>
              <a:t>    compared to a standard genome reference. Step Functions will wait for</a:t>
            </a:r>
          </a:p>
          <a:p>
            <a:pPr algn="l"/>
            <a:r>
              <a:t>    each job to complete before moving to the next step in the pipeline.</a:t>
            </a:r>
          </a:p>
        </p:txBody>
      </p:sp>
      <p:pic>
        <p:nvPicPr>
          <p:cNvPr id="211" name="Screenshot 2019-09-11 at 12.34.10 AM.png" descr="Screenshot 2019-09-11 at 12.34.10 AM.png"/>
          <p:cNvPicPr>
            <a:picLocks noChangeAspect="1"/>
          </p:cNvPicPr>
          <p:nvPr/>
        </p:nvPicPr>
        <p:blipFill>
          <a:blip r:embed="rId2">
            <a:extLst/>
          </a:blip>
          <a:stretch>
            <a:fillRect/>
          </a:stretch>
        </p:blipFill>
        <p:spPr>
          <a:xfrm>
            <a:off x="0" y="4446857"/>
            <a:ext cx="13004801" cy="530488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wipe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09"/>
                                        </p:tgtEl>
                                        <p:attrNameLst>
                                          <p:attrName>style.visibility</p:attrName>
                                        </p:attrNameLst>
                                      </p:cBhvr>
                                      <p:to>
                                        <p:strVal val="visible"/>
                                      </p:to>
                                    </p:set>
                                    <p:anim calcmode="lin" valueType="num">
                                      <p:cBhvr>
                                        <p:cTn id="7" dur="1500" fill="hold"/>
                                        <p:tgtEl>
                                          <p:spTgt spid="209"/>
                                        </p:tgtEl>
                                        <p:attrNameLst>
                                          <p:attrName>ppt_x</p:attrName>
                                        </p:attrNameLst>
                                      </p:cBhvr>
                                      <p:tavLst>
                                        <p:tav tm="0">
                                          <p:val>
                                            <p:strVal val="0-#ppt_w/2"/>
                                          </p:val>
                                        </p:tav>
                                        <p:tav tm="100000">
                                          <p:val>
                                            <p:strVal val="#ppt_x"/>
                                          </p:val>
                                        </p:tav>
                                      </p:tavLst>
                                    </p:anim>
                                    <p:anim calcmode="lin" valueType="num">
                                      <p:cBhvr>
                                        <p:cTn id="8" dur="1500" fill="hold"/>
                                        <p:tgtEl>
                                          <p:spTgt spid="2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210"/>
                                        </p:tgtEl>
                                        <p:attrNameLst>
                                          <p:attrName>style.visibility</p:attrName>
                                        </p:attrNameLst>
                                      </p:cBhvr>
                                      <p:to>
                                        <p:strVal val="visible"/>
                                      </p:to>
                                    </p:set>
                                    <p:anim calcmode="lin" valueType="num">
                                      <p:cBhvr>
                                        <p:cTn id="13" dur="1500" fill="hold"/>
                                        <p:tgtEl>
                                          <p:spTgt spid="210"/>
                                        </p:tgtEl>
                                        <p:attrNameLst>
                                          <p:attrName>ppt_x</p:attrName>
                                        </p:attrNameLst>
                                      </p:cBhvr>
                                      <p:tavLst>
                                        <p:tav tm="0">
                                          <p:val>
                                            <p:strVal val="0-#ppt_w/2"/>
                                          </p:val>
                                        </p:tav>
                                        <p:tav tm="100000">
                                          <p:val>
                                            <p:strVal val="#ppt_x"/>
                                          </p:val>
                                        </p:tav>
                                      </p:tavLst>
                                    </p:anim>
                                    <p:anim calcmode="lin" valueType="num">
                                      <p:cBhvr>
                                        <p:cTn id="14" dur="1500" fill="hold"/>
                                        <p:tgtEl>
                                          <p:spTgt spid="2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7" grpId="3" fill="hold">
                                  <p:stCondLst>
                                    <p:cond delay="0"/>
                                  </p:stCondLst>
                                  <p:iterate type="el" backwards="0">
                                    <p:tmAbs val="0"/>
                                  </p:iterate>
                                  <p:childTnLst>
                                    <p:set>
                                      <p:cBhvr>
                                        <p:cTn id="18" fill="hold"/>
                                        <p:tgtEl>
                                          <p:spTgt spid="211"/>
                                        </p:tgtEl>
                                        <p:attrNameLst>
                                          <p:attrName>style.visibility</p:attrName>
                                        </p:attrNameLst>
                                      </p:cBhvr>
                                      <p:to>
                                        <p:strVal val="visible"/>
                                      </p:to>
                                    </p:set>
                                    <p:anim calcmode="lin" valueType="num">
                                      <p:cBhvr>
                                        <p:cTn id="19" dur="1500" fill="hold"/>
                                        <p:tgtEl>
                                          <p:spTgt spid="211"/>
                                        </p:tgtEl>
                                        <p:attrNameLst>
                                          <p:attrName>ppt_x</p:attrName>
                                        </p:attrNameLst>
                                      </p:cBhvr>
                                      <p:tavLst>
                                        <p:tav tm="0">
                                          <p:val>
                                            <p:strVal val="0-#ppt_w/2"/>
                                          </p:val>
                                        </p:tav>
                                        <p:tav tm="100000">
                                          <p:val>
                                            <p:strVal val="#ppt_x"/>
                                          </p:val>
                                        </p:tav>
                                      </p:tavLst>
                                    </p:anim>
                                    <p:anim calcmode="lin" valueType="num">
                                      <p:cBhvr>
                                        <p:cTn id="20" dur="1500" fill="hold"/>
                                        <p:tgtEl>
                                          <p:spTgt spid="2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1" grpId="3"/>
      <p:bldP build="whole" bldLvl="1" animBg="1" rev="0" advAuto="0" spid="209" grpId="1"/>
      <p:bldP build="whole" bldLvl="1" animBg="1" rev="0" advAuto="0" spid="210" grpId="2"/>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tep Functions Use Cases"/>
          <p:cNvSpPr txBox="1"/>
          <p:nvPr>
            <p:ph type="title" idx="4294967295"/>
          </p:nvPr>
        </p:nvSpPr>
        <p:spPr>
          <a:xfrm>
            <a:off x="407937" y="-1261721"/>
            <a:ext cx="12188926" cy="3302001"/>
          </a:xfrm>
          <a:prstGeom prst="rect">
            <a:avLst/>
          </a:prstGeom>
        </p:spPr>
        <p:txBody>
          <a:bodyPr anchor="b"/>
          <a:lstStyle>
            <a:lvl1pPr>
              <a:defRPr sz="6900"/>
            </a:lvl1pPr>
          </a:lstStyle>
          <a:p>
            <a:pPr/>
            <a:r>
              <a:t>Step Functions Use Cases</a:t>
            </a:r>
          </a:p>
        </p:txBody>
      </p:sp>
      <p:sp>
        <p:nvSpPr>
          <p:cNvPr id="214" name="Send messages from automated workflows"/>
          <p:cNvSpPr txBox="1"/>
          <p:nvPr/>
        </p:nvSpPr>
        <p:spPr>
          <a:xfrm>
            <a:off x="1532617" y="2037740"/>
            <a:ext cx="642914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Send messages from automated workflows</a:t>
            </a:r>
          </a:p>
        </p:txBody>
      </p:sp>
      <p:sp>
        <p:nvSpPr>
          <p:cNvPr id="215" name="You can identify valuable data that fits specific criteria related to litigation…"/>
          <p:cNvSpPr txBox="1"/>
          <p:nvPr/>
        </p:nvSpPr>
        <p:spPr>
          <a:xfrm>
            <a:off x="1538274" y="2443738"/>
            <a:ext cx="11552226" cy="30391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identify valuable data that fits specific criteria related to litigation</a:t>
            </a:r>
          </a:p>
          <a:p>
            <a:pPr algn="l"/>
            <a:r>
              <a:t>    cases by using Step Functions to automate processing of the datasets,</a:t>
            </a:r>
          </a:p>
          <a:p>
            <a:pPr algn="l"/>
            <a:r>
              <a:t>    which can easily contain millions of records. In this example, various</a:t>
            </a:r>
          </a:p>
          <a:p>
            <a:pPr algn="l"/>
            <a:r>
              <a:t>    internet sites and data repositories are monitored, and the Step Functions</a:t>
            </a:r>
          </a:p>
          <a:p>
            <a:pPr algn="l"/>
            <a:r>
              <a:t>    workflow manages a manual approval from an administrator before</a:t>
            </a:r>
          </a:p>
          <a:p>
            <a:pPr algn="l"/>
            <a:r>
              <a:t>    continuing on to ingest the data. Data is then sent to Amazon SQS.</a:t>
            </a:r>
          </a:p>
          <a:p>
            <a:pPr algn="l"/>
            <a:r>
              <a:t>    SQS expands the data, extracts the hashes and metadata about the hashes,</a:t>
            </a:r>
          </a:p>
          <a:p>
            <a:pPr algn="l"/>
            <a:r>
              <a:t>    performs any necessary de-duplication, and publishes it to Amazon S3.</a:t>
            </a:r>
          </a:p>
        </p:txBody>
      </p:sp>
      <p:pic>
        <p:nvPicPr>
          <p:cNvPr id="216" name="Screenshot 2019-09-11 at 12.36.33 AM.png" descr="Screenshot 2019-09-11 at 12.36.33 AM.png"/>
          <p:cNvPicPr>
            <a:picLocks noChangeAspect="1"/>
          </p:cNvPicPr>
          <p:nvPr/>
        </p:nvPicPr>
        <p:blipFill>
          <a:blip r:embed="rId2">
            <a:extLst/>
          </a:blip>
          <a:stretch>
            <a:fillRect/>
          </a:stretch>
        </p:blipFill>
        <p:spPr>
          <a:xfrm>
            <a:off x="-1" y="5434594"/>
            <a:ext cx="13004801" cy="432001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14"/>
                                        </p:tgtEl>
                                        <p:attrNameLst>
                                          <p:attrName>style.visibility</p:attrName>
                                        </p:attrNameLst>
                                      </p:cBhvr>
                                      <p:to>
                                        <p:strVal val="visible"/>
                                      </p:to>
                                    </p:set>
                                    <p:animEffect filter="wipe(left)" transition="in">
                                      <p:cBhvr>
                                        <p:cTn id="7" dur="1500"/>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215"/>
                                        </p:tgtEl>
                                        <p:attrNameLst>
                                          <p:attrName>style.visibility</p:attrName>
                                        </p:attrNameLst>
                                      </p:cBhvr>
                                      <p:to>
                                        <p:strVal val="visible"/>
                                      </p:to>
                                    </p:set>
                                    <p:animEffect filter="wipe(left)" transition="in">
                                      <p:cBhvr>
                                        <p:cTn id="12" dur="1500"/>
                                        <p:tgtEl>
                                          <p:spTgt spid="21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216"/>
                                        </p:tgtEl>
                                        <p:attrNameLst>
                                          <p:attrName>style.visibility</p:attrName>
                                        </p:attrNameLst>
                                      </p:cBhvr>
                                      <p:to>
                                        <p:strVal val="visible"/>
                                      </p:to>
                                    </p:set>
                                    <p:animEffect filter="wipe(left)" transition="in">
                                      <p:cBhvr>
                                        <p:cTn id="17" dur="15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4" grpId="1"/>
      <p:bldP build="whole" bldLvl="1" animBg="1" rev="0" advAuto="0" spid="216" grpId="3"/>
      <p:bldP build="whole" bldLvl="1" animBg="1" rev="0" advAuto="0" spid="215" grpId="2"/>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tep Functions Use Cases"/>
          <p:cNvSpPr txBox="1"/>
          <p:nvPr>
            <p:ph type="title" idx="4294967295"/>
          </p:nvPr>
        </p:nvSpPr>
        <p:spPr>
          <a:xfrm>
            <a:off x="407937" y="-1261721"/>
            <a:ext cx="12188926" cy="3302001"/>
          </a:xfrm>
          <a:prstGeom prst="rect">
            <a:avLst/>
          </a:prstGeom>
        </p:spPr>
        <p:txBody>
          <a:bodyPr anchor="b"/>
          <a:lstStyle>
            <a:lvl1pPr>
              <a:defRPr sz="6900"/>
            </a:lvl1pPr>
          </a:lstStyle>
          <a:p>
            <a:pPr/>
            <a:r>
              <a:t>Step Functions Use Cases</a:t>
            </a:r>
          </a:p>
        </p:txBody>
      </p:sp>
      <p:sp>
        <p:nvSpPr>
          <p:cNvPr id="219" name="Publish Events From Serverless Workflows"/>
          <p:cNvSpPr txBox="1"/>
          <p:nvPr/>
        </p:nvSpPr>
        <p:spPr>
          <a:xfrm>
            <a:off x="1585268" y="1274301"/>
            <a:ext cx="632277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Publish Events From Serverless Workflows</a:t>
            </a:r>
          </a:p>
        </p:txBody>
      </p:sp>
      <p:sp>
        <p:nvSpPr>
          <p:cNvPr id="220" name="You can integrate Amazon SNS into your Step Functions workflows in order…"/>
          <p:cNvSpPr txBox="1"/>
          <p:nvPr/>
        </p:nvSpPr>
        <p:spPr>
          <a:xfrm>
            <a:off x="1589074" y="1755679"/>
            <a:ext cx="11489056"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integrate Amazon SNS into your Step Functions workflows in order</a:t>
            </a:r>
          </a:p>
          <a:p>
            <a:pPr algn="l"/>
            <a:r>
              <a:t>    to trigger notifications regarding the success or failure of the workflow.</a:t>
            </a:r>
          </a:p>
          <a:p>
            <a:pPr algn="l"/>
            <a:r>
              <a:t>    By taking advantage of SNS message filtering, you can trigger another</a:t>
            </a:r>
          </a:p>
          <a:p>
            <a:pPr algn="l"/>
            <a:r>
              <a:t>    micro-service if your workflow succeeds, or notify developers with a </a:t>
            </a:r>
          </a:p>
          <a:p>
            <a:pPr algn="l"/>
            <a:r>
              <a:t>    mobile notification if it fails, including the error type and exactly at what</a:t>
            </a:r>
          </a:p>
          <a:p>
            <a:pPr algn="l"/>
            <a:r>
              <a:t>    point in the execution the failure happened. At the same time, you can log</a:t>
            </a:r>
          </a:p>
          <a:p>
            <a:pPr algn="l"/>
            <a:r>
              <a:t>    the status of each workflow execution in Amazon SQS for later analytics.</a:t>
            </a:r>
          </a:p>
        </p:txBody>
      </p:sp>
      <p:pic>
        <p:nvPicPr>
          <p:cNvPr id="221" name="Screenshot 2019-09-11 at 12.37.15 AM.png" descr="Screenshot 2019-09-11 at 12.37.15 AM.png"/>
          <p:cNvPicPr>
            <a:picLocks noChangeAspect="1"/>
          </p:cNvPicPr>
          <p:nvPr/>
        </p:nvPicPr>
        <p:blipFill>
          <a:blip r:embed="rId2">
            <a:extLst/>
          </a:blip>
          <a:stretch>
            <a:fillRect/>
          </a:stretch>
        </p:blipFill>
        <p:spPr>
          <a:xfrm>
            <a:off x="-1" y="4353673"/>
            <a:ext cx="13004801" cy="561825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5" presetID="3" grpId="1" fill="hold">
                                  <p:stCondLst>
                                    <p:cond delay="0"/>
                                  </p:stCondLst>
                                  <p:iterate type="el" backwards="0">
                                    <p:tmAbs val="0"/>
                                  </p:iterate>
                                  <p:childTnLst>
                                    <p:set>
                                      <p:cBhvr>
                                        <p:cTn id="6" fill="hold"/>
                                        <p:tgtEl>
                                          <p:spTgt spid="219"/>
                                        </p:tgtEl>
                                        <p:attrNameLst>
                                          <p:attrName>style.visibility</p:attrName>
                                        </p:attrNameLst>
                                      </p:cBhvr>
                                      <p:to>
                                        <p:strVal val="visible"/>
                                      </p:to>
                                    </p:set>
                                    <p:animEffect filter="blinds(vertical)" transition="in">
                                      <p:cBhvr>
                                        <p:cTn id="7" dur="1500"/>
                                        <p:tgtEl>
                                          <p:spTgt spid="21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5" presetID="3" grpId="2" fill="hold">
                                  <p:stCondLst>
                                    <p:cond delay="0"/>
                                  </p:stCondLst>
                                  <p:iterate type="el" backwards="0">
                                    <p:tmAbs val="0"/>
                                  </p:iterate>
                                  <p:childTnLst>
                                    <p:set>
                                      <p:cBhvr>
                                        <p:cTn id="11" fill="hold"/>
                                        <p:tgtEl>
                                          <p:spTgt spid="220"/>
                                        </p:tgtEl>
                                        <p:attrNameLst>
                                          <p:attrName>style.visibility</p:attrName>
                                        </p:attrNameLst>
                                      </p:cBhvr>
                                      <p:to>
                                        <p:strVal val="visible"/>
                                      </p:to>
                                    </p:set>
                                    <p:animEffect filter="blinds(vertical)" transition="in">
                                      <p:cBhvr>
                                        <p:cTn id="12" dur="1500"/>
                                        <p:tgtEl>
                                          <p:spTgt spid="220"/>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5" presetID="3" grpId="3" fill="hold">
                                  <p:stCondLst>
                                    <p:cond delay="0"/>
                                  </p:stCondLst>
                                  <p:iterate type="el" backwards="0">
                                    <p:tmAbs val="0"/>
                                  </p:iterate>
                                  <p:childTnLst>
                                    <p:set>
                                      <p:cBhvr>
                                        <p:cTn id="16" fill="hold"/>
                                        <p:tgtEl>
                                          <p:spTgt spid="221"/>
                                        </p:tgtEl>
                                        <p:attrNameLst>
                                          <p:attrName>style.visibility</p:attrName>
                                        </p:attrNameLst>
                                      </p:cBhvr>
                                      <p:to>
                                        <p:strVal val="visible"/>
                                      </p:to>
                                    </p:set>
                                    <p:animEffect filter="blinds(vertical)" transition="in">
                                      <p:cBhvr>
                                        <p:cTn id="17" dur="1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 grpId="3"/>
      <p:bldP build="whole" bldLvl="1" animBg="1" rev="0" advAuto="0" spid="219" grpId="1"/>
      <p:bldP build="whole" bldLvl="1" animBg="1" rev="0" advAuto="0" spid="220" grpId="2"/>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tep Functions Use Cases"/>
          <p:cNvSpPr txBox="1"/>
          <p:nvPr>
            <p:ph type="title" idx="4294967295"/>
          </p:nvPr>
        </p:nvSpPr>
        <p:spPr>
          <a:xfrm>
            <a:off x="407937" y="-1261721"/>
            <a:ext cx="12188926" cy="3302001"/>
          </a:xfrm>
          <a:prstGeom prst="rect">
            <a:avLst/>
          </a:prstGeom>
        </p:spPr>
        <p:txBody>
          <a:bodyPr anchor="b"/>
          <a:lstStyle>
            <a:lvl1pPr>
              <a:defRPr sz="6900"/>
            </a:lvl1pPr>
          </a:lstStyle>
          <a:p>
            <a:pPr/>
            <a:r>
              <a:t>Step Functions Use Cases</a:t>
            </a:r>
          </a:p>
        </p:txBody>
      </p:sp>
      <p:sp>
        <p:nvSpPr>
          <p:cNvPr id="224" name="Coordinate Container Tasks in Micro-services and Serverless Applications"/>
          <p:cNvSpPr txBox="1"/>
          <p:nvPr/>
        </p:nvSpPr>
        <p:spPr>
          <a:xfrm>
            <a:off x="1598431" y="557548"/>
            <a:ext cx="1087130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Coordinate Container Tasks in Micro-services and Serverless Applications</a:t>
            </a:r>
          </a:p>
        </p:txBody>
      </p:sp>
      <p:pic>
        <p:nvPicPr>
          <p:cNvPr id="225" name="Screenshot 2019-09-11 at 12.38.11 AM.png" descr="Screenshot 2019-09-11 at 12.38.11 AM.png"/>
          <p:cNvPicPr>
            <a:picLocks noChangeAspect="1"/>
          </p:cNvPicPr>
          <p:nvPr/>
        </p:nvPicPr>
        <p:blipFill>
          <a:blip r:embed="rId2">
            <a:extLst/>
          </a:blip>
          <a:srcRect l="0" t="5886" r="0" b="0"/>
          <a:stretch>
            <a:fillRect/>
          </a:stretch>
        </p:blipFill>
        <p:spPr>
          <a:xfrm>
            <a:off x="0" y="3462601"/>
            <a:ext cx="13004801" cy="6593613"/>
          </a:xfrm>
          <a:prstGeom prst="rect">
            <a:avLst/>
          </a:prstGeom>
          <a:ln w="12700">
            <a:miter lim="400000"/>
          </a:ln>
        </p:spPr>
      </p:pic>
      <p:sp>
        <p:nvSpPr>
          <p:cNvPr id="226" name="You can use Step Functions to make decisions about how best to process…"/>
          <p:cNvSpPr txBox="1"/>
          <p:nvPr/>
        </p:nvSpPr>
        <p:spPr>
          <a:xfrm>
            <a:off x="1589074" y="1228629"/>
            <a:ext cx="11379709" cy="2302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use Step Functions to make decisions about how best to process</a:t>
            </a:r>
          </a:p>
          <a:p>
            <a:pPr algn="l"/>
            <a:r>
              <a:t>    data, for example, to do post processing of groups of satellite images to</a:t>
            </a:r>
          </a:p>
          <a:p>
            <a:pPr algn="l"/>
            <a:r>
              <a:t>    determine the amount of trees per acre of land. Depending on the size and</a:t>
            </a:r>
          </a:p>
          <a:p>
            <a:pPr algn="l"/>
            <a:r>
              <a:t>    resolution of the image, this Step Functions workflow will determine</a:t>
            </a:r>
          </a:p>
          <a:p>
            <a:pPr algn="l"/>
            <a:r>
              <a:t>    whether to use AWS Lambda or AWS Fargate to complete post-processing</a:t>
            </a:r>
          </a:p>
          <a:p>
            <a:pPr algn="l"/>
            <a:r>
              <a:t>    of each file, in order to optimise runtime and costs.</a:t>
            </a:r>
          </a:p>
        </p:txBody>
      </p:sp>
    </p:spTree>
  </p:cSld>
  <p:clrMapOvr>
    <a:masterClrMapping/>
  </p:clrMapOvr>
  <mc:AlternateContent xmlns:mc="http://schemas.openxmlformats.org/markup-compatibility/2006">
    <mc:Choice xmlns:p14="http://schemas.microsoft.com/office/powerpoint/2010/main" Requires="p14">
      <p:transition spd="slow" advClick="1" p14:dur="2000">
        <p14:prism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ID="9" grpId="1" fill="hold">
                                  <p:stCondLst>
                                    <p:cond delay="0"/>
                                  </p:stCondLst>
                                  <p:iterate type="el" backwards="0">
                                    <p:tmAbs val="0"/>
                                  </p:iterate>
                                  <p:childTnLst>
                                    <p:animEffect filter="dissolve" transition="out">
                                      <p:cBhvr>
                                        <p:cTn id="6" dur="1500" fill="hold"/>
                                        <p:tgtEl>
                                          <p:spTgt spid="223"/>
                                        </p:tgtEl>
                                      </p:cBhvr>
                                    </p:animEffect>
                                    <p:set>
                                      <p:cBhvr>
                                        <p:cTn id="7" fill="hold">
                                          <p:stCondLst>
                                            <p:cond delay="1499"/>
                                          </p:stCondLst>
                                        </p:cTn>
                                        <p:tgtEl>
                                          <p:spTgt spid="223"/>
                                        </p:tgtEl>
                                        <p:attrNameLst>
                                          <p:attrName>style.visibility</p:attrName>
                                        </p:attrNameLst>
                                      </p:cBhvr>
                                      <p:to>
                                        <p:strVal val="hidden"/>
                                      </p:to>
                                    </p:set>
                                  </p:childTnLst>
                                </p:cTn>
                              </p:par>
                            </p:childTnLst>
                          </p:cTn>
                        </p:par>
                        <p:par>
                          <p:cTn id="8" fill="hold">
                            <p:stCondLst>
                              <p:cond delay="1500"/>
                            </p:stCondLst>
                            <p:childTnLst>
                              <p:par>
                                <p:cTn id="9" presetClass="entr" nodeType="afterEffect" presetSubtype="8" presetID="2" grpId="2" fill="hold">
                                  <p:stCondLst>
                                    <p:cond delay="0"/>
                                  </p:stCondLst>
                                  <p:iterate type="el" backwards="0">
                                    <p:tmAbs val="0"/>
                                  </p:iterate>
                                  <p:childTnLst>
                                    <p:set>
                                      <p:cBhvr>
                                        <p:cTn id="10" fill="hold"/>
                                        <p:tgtEl>
                                          <p:spTgt spid="224"/>
                                        </p:tgtEl>
                                        <p:attrNameLst>
                                          <p:attrName>style.visibility</p:attrName>
                                        </p:attrNameLst>
                                      </p:cBhvr>
                                      <p:to>
                                        <p:strVal val="visible"/>
                                      </p:to>
                                    </p:set>
                                    <p:anim calcmode="lin" valueType="num">
                                      <p:cBhvr>
                                        <p:cTn id="11" dur="1500" fill="hold"/>
                                        <p:tgtEl>
                                          <p:spTgt spid="224"/>
                                        </p:tgtEl>
                                        <p:attrNameLst>
                                          <p:attrName>ppt_x</p:attrName>
                                        </p:attrNameLst>
                                      </p:cBhvr>
                                      <p:tavLst>
                                        <p:tav tm="0">
                                          <p:val>
                                            <p:strVal val="0-#ppt_w/2"/>
                                          </p:val>
                                        </p:tav>
                                        <p:tav tm="100000">
                                          <p:val>
                                            <p:strVal val="#ppt_x"/>
                                          </p:val>
                                        </p:tav>
                                      </p:tavLst>
                                    </p:anim>
                                    <p:anim calcmode="lin" valueType="num">
                                      <p:cBhvr>
                                        <p:cTn id="12" dur="1500" fill="hold"/>
                                        <p:tgtEl>
                                          <p:spTgt spid="22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3" fill="hold">
                                  <p:stCondLst>
                                    <p:cond delay="0"/>
                                  </p:stCondLst>
                                  <p:iterate type="el" backwards="0">
                                    <p:tmAbs val="0"/>
                                  </p:iterate>
                                  <p:childTnLst>
                                    <p:set>
                                      <p:cBhvr>
                                        <p:cTn id="16" fill="hold"/>
                                        <p:tgtEl>
                                          <p:spTgt spid="226"/>
                                        </p:tgtEl>
                                        <p:attrNameLst>
                                          <p:attrName>style.visibility</p:attrName>
                                        </p:attrNameLst>
                                      </p:cBhvr>
                                      <p:to>
                                        <p:strVal val="visible"/>
                                      </p:to>
                                    </p:set>
                                    <p:anim calcmode="lin" valueType="num">
                                      <p:cBhvr>
                                        <p:cTn id="17" dur="1500" fill="hold"/>
                                        <p:tgtEl>
                                          <p:spTgt spid="226"/>
                                        </p:tgtEl>
                                        <p:attrNameLst>
                                          <p:attrName>ppt_x</p:attrName>
                                        </p:attrNameLst>
                                      </p:cBhvr>
                                      <p:tavLst>
                                        <p:tav tm="0">
                                          <p:val>
                                            <p:strVal val="0-#ppt_w/2"/>
                                          </p:val>
                                        </p:tav>
                                        <p:tav tm="100000">
                                          <p:val>
                                            <p:strVal val="#ppt_x"/>
                                          </p:val>
                                        </p:tav>
                                      </p:tavLst>
                                    </p:anim>
                                    <p:anim calcmode="lin" valueType="num">
                                      <p:cBhvr>
                                        <p:cTn id="18" dur="1500" fill="hold"/>
                                        <p:tgtEl>
                                          <p:spTgt spid="22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4" fill="hold">
                                  <p:stCondLst>
                                    <p:cond delay="0"/>
                                  </p:stCondLst>
                                  <p:iterate type="el" backwards="0">
                                    <p:tmAbs val="0"/>
                                  </p:iterate>
                                  <p:childTnLst>
                                    <p:set>
                                      <p:cBhvr>
                                        <p:cTn id="22" fill="hold"/>
                                        <p:tgtEl>
                                          <p:spTgt spid="225"/>
                                        </p:tgtEl>
                                        <p:attrNameLst>
                                          <p:attrName>style.visibility</p:attrName>
                                        </p:attrNameLst>
                                      </p:cBhvr>
                                      <p:to>
                                        <p:strVal val="visible"/>
                                      </p:to>
                                    </p:set>
                                    <p:anim calcmode="lin" valueType="num">
                                      <p:cBhvr>
                                        <p:cTn id="23" dur="1500" fill="hold"/>
                                        <p:tgtEl>
                                          <p:spTgt spid="225"/>
                                        </p:tgtEl>
                                        <p:attrNameLst>
                                          <p:attrName>ppt_x</p:attrName>
                                        </p:attrNameLst>
                                      </p:cBhvr>
                                      <p:tavLst>
                                        <p:tav tm="0">
                                          <p:val>
                                            <p:strVal val="0-#ppt_w/2"/>
                                          </p:val>
                                        </p:tav>
                                        <p:tav tm="100000">
                                          <p:val>
                                            <p:strVal val="#ppt_x"/>
                                          </p:val>
                                        </p:tav>
                                      </p:tavLst>
                                    </p:anim>
                                    <p:anim calcmode="lin" valueType="num">
                                      <p:cBhvr>
                                        <p:cTn id="24" dur="1500" fill="hold"/>
                                        <p:tgtEl>
                                          <p:spTgt spid="2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4" grpId="2"/>
      <p:bldP build="whole" bldLvl="1" animBg="1" rev="0" advAuto="0" spid="226" grpId="3"/>
      <p:bldP build="whole" bldLvl="1" animBg="1" rev="0" advAuto="0" spid="223" grpId="1"/>
      <p:bldP build="whole" bldLvl="1" animBg="1" rev="0" advAuto="0" spid="225" grpId="4"/>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How Step Functions works"/>
          <p:cNvSpPr txBox="1"/>
          <p:nvPr>
            <p:ph type="title" idx="4294967295"/>
          </p:nvPr>
        </p:nvSpPr>
        <p:spPr>
          <a:xfrm>
            <a:off x="407937" y="-1261721"/>
            <a:ext cx="12188926" cy="3302001"/>
          </a:xfrm>
          <a:prstGeom prst="rect">
            <a:avLst/>
          </a:prstGeom>
        </p:spPr>
        <p:txBody>
          <a:bodyPr anchor="b"/>
          <a:lstStyle>
            <a:lvl1pPr>
              <a:defRPr sz="6900"/>
            </a:lvl1pPr>
          </a:lstStyle>
          <a:p>
            <a:pPr/>
            <a:r>
              <a:t>How Step Functions works</a:t>
            </a:r>
          </a:p>
        </p:txBody>
      </p:sp>
      <p:pic>
        <p:nvPicPr>
          <p:cNvPr id="125" name="Screenshot 2019-09-10 at 12.51.50 AM.png" descr="Screenshot 2019-09-10 at 12.51.50 AM.png"/>
          <p:cNvPicPr>
            <a:picLocks noChangeAspect="1"/>
          </p:cNvPicPr>
          <p:nvPr/>
        </p:nvPicPr>
        <p:blipFill>
          <a:blip r:embed="rId2">
            <a:extLst/>
          </a:blip>
          <a:stretch>
            <a:fillRect/>
          </a:stretch>
        </p:blipFill>
        <p:spPr>
          <a:xfrm>
            <a:off x="0" y="2870441"/>
            <a:ext cx="13004800" cy="401271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Step Functions Use Cases"/>
          <p:cNvSpPr txBox="1"/>
          <p:nvPr>
            <p:ph type="title" idx="4294967295"/>
          </p:nvPr>
        </p:nvSpPr>
        <p:spPr>
          <a:xfrm>
            <a:off x="407937" y="-1261721"/>
            <a:ext cx="12188926" cy="3302001"/>
          </a:xfrm>
          <a:prstGeom prst="rect">
            <a:avLst/>
          </a:prstGeom>
        </p:spPr>
        <p:txBody>
          <a:bodyPr anchor="b"/>
          <a:lstStyle>
            <a:lvl1pPr>
              <a:defRPr sz="6900"/>
            </a:lvl1pPr>
          </a:lstStyle>
          <a:p>
            <a:pPr/>
            <a:r>
              <a:t>Step Functions Use Cases</a:t>
            </a:r>
          </a:p>
        </p:txBody>
      </p:sp>
      <p:sp>
        <p:nvSpPr>
          <p:cNvPr id="229" name="Access Databases From Serverless Workflows"/>
          <p:cNvSpPr txBox="1"/>
          <p:nvPr/>
        </p:nvSpPr>
        <p:spPr>
          <a:xfrm>
            <a:off x="1598431" y="557548"/>
            <a:ext cx="687568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Access Databases From Serverless Workflows</a:t>
            </a:r>
          </a:p>
        </p:txBody>
      </p:sp>
      <p:sp>
        <p:nvSpPr>
          <p:cNvPr id="230" name="Step Functions is ideal for coordinating session-based applications.…"/>
          <p:cNvSpPr txBox="1"/>
          <p:nvPr/>
        </p:nvSpPr>
        <p:spPr>
          <a:xfrm>
            <a:off x="1589074" y="1254029"/>
            <a:ext cx="11233710"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Step Functions is ideal for coordinating session-based applications. </a:t>
            </a:r>
          </a:p>
          <a:p>
            <a:pPr algn="l"/>
            <a:r>
              <a:t>    You can use Step Functions to coordinate all of the steps of a checkout</a:t>
            </a:r>
          </a:p>
          <a:p>
            <a:pPr algn="l"/>
            <a:r>
              <a:t>    process on an ecommerce site, for example. Step Functions can read and</a:t>
            </a:r>
          </a:p>
          <a:p>
            <a:pPr algn="l"/>
            <a:r>
              <a:t>    write from Amazon DynamoDB as needed to manage inventory records.</a:t>
            </a:r>
          </a:p>
        </p:txBody>
      </p:sp>
      <p:pic>
        <p:nvPicPr>
          <p:cNvPr id="231" name="Screenshot 2019-09-11 at 12.39.10 AM.png" descr="Screenshot 2019-09-11 at 12.39.10 AM.png"/>
          <p:cNvPicPr>
            <a:picLocks noChangeAspect="1"/>
          </p:cNvPicPr>
          <p:nvPr/>
        </p:nvPicPr>
        <p:blipFill>
          <a:blip r:embed="rId2">
            <a:extLst/>
          </a:blip>
          <a:stretch>
            <a:fillRect/>
          </a:stretch>
        </p:blipFill>
        <p:spPr>
          <a:xfrm>
            <a:off x="0" y="2745385"/>
            <a:ext cx="13004801" cy="700602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door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228"/>
                                        </p:tgtEl>
                                        <p:attrNameLst>
                                          <p:attrName>style.visibility</p:attrName>
                                        </p:attrNameLst>
                                      </p:cBhvr>
                                      <p:to>
                                        <p:strVal val="hidden"/>
                                      </p:to>
                                    </p:set>
                                  </p:childTnLst>
                                </p:cTn>
                              </p:par>
                            </p:childTnLst>
                          </p:cTn>
                        </p:par>
                        <p:par>
                          <p:cTn id="7" fill="hold">
                            <p:stCondLst>
                              <p:cond delay="0"/>
                            </p:stCondLst>
                            <p:childTnLst>
                              <p:par>
                                <p:cTn id="8" presetClass="entr" nodeType="afterEffect" presetSubtype="10" presetID="19" grpId="2" fill="hold">
                                  <p:stCondLst>
                                    <p:cond delay="0"/>
                                  </p:stCondLst>
                                  <p:iterate type="el" backwards="0">
                                    <p:tmAbs val="0"/>
                                  </p:iterate>
                                  <p:childTnLst>
                                    <p:set>
                                      <p:cBhvr>
                                        <p:cTn id="9" fill="hold"/>
                                        <p:tgtEl>
                                          <p:spTgt spid="229"/>
                                        </p:tgtEl>
                                        <p:attrNameLst>
                                          <p:attrName>style.visibility</p:attrName>
                                        </p:attrNameLst>
                                      </p:cBhvr>
                                      <p:to>
                                        <p:strVal val="visible"/>
                                      </p:to>
                                    </p:set>
                                    <p:anim calcmode="lin" valueType="num">
                                      <p:cBhvr>
                                        <p:cTn id="10" dur="1500" fill="hold"/>
                                        <p:tgtEl>
                                          <p:spTgt spid="229"/>
                                        </p:tgtEl>
                                        <p:attrNameLst>
                                          <p:attrName>ppt_w</p:attrName>
                                        </p:attrNameLst>
                                      </p:cBhvr>
                                      <p:tavLst>
                                        <p:tav tm="0" fmla="#ppt_w*sin(2.5*pi*$)">
                                          <p:val>
                                            <p:fltVal val="0"/>
                                          </p:val>
                                        </p:tav>
                                        <p:tav tm="100000">
                                          <p:val>
                                            <p:fltVal val="1"/>
                                          </p:val>
                                        </p:tav>
                                      </p:tavLst>
                                    </p:anim>
                                    <p:anim calcmode="lin" valueType="num">
                                      <p:cBhvr>
                                        <p:cTn id="11" dur="1500" fill="hold"/>
                                        <p:tgtEl>
                                          <p:spTgt spid="229"/>
                                        </p:tgtEl>
                                        <p:attrNameLst>
                                          <p:attrName>ppt_h</p:attrName>
                                        </p:attrNameLst>
                                      </p:cBhvr>
                                      <p:tavLst>
                                        <p:tav tm="0">
                                          <p:val>
                                            <p:strVal val="#ppt_h"/>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10" presetID="19" grpId="3" fill="hold">
                                  <p:stCondLst>
                                    <p:cond delay="0"/>
                                  </p:stCondLst>
                                  <p:iterate type="el" backwards="0">
                                    <p:tmAbs val="0"/>
                                  </p:iterate>
                                  <p:childTnLst>
                                    <p:set>
                                      <p:cBhvr>
                                        <p:cTn id="15" fill="hold"/>
                                        <p:tgtEl>
                                          <p:spTgt spid="230"/>
                                        </p:tgtEl>
                                        <p:attrNameLst>
                                          <p:attrName>style.visibility</p:attrName>
                                        </p:attrNameLst>
                                      </p:cBhvr>
                                      <p:to>
                                        <p:strVal val="visible"/>
                                      </p:to>
                                    </p:set>
                                    <p:anim calcmode="lin" valueType="num">
                                      <p:cBhvr>
                                        <p:cTn id="16" dur="1500" fill="hold"/>
                                        <p:tgtEl>
                                          <p:spTgt spid="230"/>
                                        </p:tgtEl>
                                        <p:attrNameLst>
                                          <p:attrName>ppt_w</p:attrName>
                                        </p:attrNameLst>
                                      </p:cBhvr>
                                      <p:tavLst>
                                        <p:tav tm="0" fmla="#ppt_w*sin(2.5*pi*$)">
                                          <p:val>
                                            <p:fltVal val="0"/>
                                          </p:val>
                                        </p:tav>
                                        <p:tav tm="100000">
                                          <p:val>
                                            <p:fltVal val="1"/>
                                          </p:val>
                                        </p:tav>
                                      </p:tavLst>
                                    </p:anim>
                                    <p:anim calcmode="lin" valueType="num">
                                      <p:cBhvr>
                                        <p:cTn id="17" dur="1500" fill="hold"/>
                                        <p:tgtEl>
                                          <p:spTgt spid="230"/>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0" presetID="19" grpId="4" fill="hold">
                                  <p:stCondLst>
                                    <p:cond delay="0"/>
                                  </p:stCondLst>
                                  <p:iterate type="el" backwards="0">
                                    <p:tmAbs val="0"/>
                                  </p:iterate>
                                  <p:childTnLst>
                                    <p:set>
                                      <p:cBhvr>
                                        <p:cTn id="21" fill="hold"/>
                                        <p:tgtEl>
                                          <p:spTgt spid="231"/>
                                        </p:tgtEl>
                                        <p:attrNameLst>
                                          <p:attrName>style.visibility</p:attrName>
                                        </p:attrNameLst>
                                      </p:cBhvr>
                                      <p:to>
                                        <p:strVal val="visible"/>
                                      </p:to>
                                    </p:set>
                                    <p:anim calcmode="lin" valueType="num">
                                      <p:cBhvr>
                                        <p:cTn id="22" dur="1500" fill="hold"/>
                                        <p:tgtEl>
                                          <p:spTgt spid="231"/>
                                        </p:tgtEl>
                                        <p:attrNameLst>
                                          <p:attrName>ppt_w</p:attrName>
                                        </p:attrNameLst>
                                      </p:cBhvr>
                                      <p:tavLst>
                                        <p:tav tm="0" fmla="#ppt_w*sin(2.5*pi*$)">
                                          <p:val>
                                            <p:fltVal val="0"/>
                                          </p:val>
                                        </p:tav>
                                        <p:tav tm="100000">
                                          <p:val>
                                            <p:fltVal val="1"/>
                                          </p:val>
                                        </p:tav>
                                      </p:tavLst>
                                    </p:anim>
                                    <p:anim calcmode="lin" valueType="num">
                                      <p:cBhvr>
                                        <p:cTn id="23" dur="1500" fill="hold"/>
                                        <p:tgtEl>
                                          <p:spTgt spid="2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9" grpId="2"/>
      <p:bldP build="whole" bldLvl="1" animBg="1" rev="0" advAuto="0" spid="231" grpId="4"/>
      <p:bldP build="whole" bldLvl="1" animBg="1" rev="0" advAuto="0" spid="228" grpId="1"/>
      <p:bldP build="whole" bldLvl="1" animBg="1" rev="0" advAuto="0" spid="230" grpId="3"/>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tep Functions Use Cases"/>
          <p:cNvSpPr txBox="1"/>
          <p:nvPr>
            <p:ph type="title" idx="4294967295"/>
          </p:nvPr>
        </p:nvSpPr>
        <p:spPr>
          <a:xfrm>
            <a:off x="407937" y="-1261721"/>
            <a:ext cx="12188926" cy="3302001"/>
          </a:xfrm>
          <a:prstGeom prst="rect">
            <a:avLst/>
          </a:prstGeom>
        </p:spPr>
        <p:txBody>
          <a:bodyPr anchor="b"/>
          <a:lstStyle>
            <a:lvl1pPr>
              <a:defRPr sz="6900"/>
            </a:lvl1pPr>
          </a:lstStyle>
          <a:p>
            <a:pPr/>
            <a:r>
              <a:t>Step Functions Use Cases</a:t>
            </a:r>
          </a:p>
        </p:txBody>
      </p:sp>
      <p:sp>
        <p:nvSpPr>
          <p:cNvPr id="234" name="Sequence Steps of Machine Learning Workflows"/>
          <p:cNvSpPr txBox="1"/>
          <p:nvPr/>
        </p:nvSpPr>
        <p:spPr>
          <a:xfrm>
            <a:off x="1532617" y="2103554"/>
            <a:ext cx="715792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Sequence Steps of Machine Learning Workflows</a:t>
            </a:r>
          </a:p>
        </p:txBody>
      </p:sp>
      <p:sp>
        <p:nvSpPr>
          <p:cNvPr id="235" name="You can use Step Functions to accelerate the delivery of secure, resilient…"/>
          <p:cNvSpPr txBox="1"/>
          <p:nvPr/>
        </p:nvSpPr>
        <p:spPr>
          <a:xfrm>
            <a:off x="1537811" y="2515313"/>
            <a:ext cx="11545216" cy="23025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use Step Functions to accelerate the delivery of secure, resilient</a:t>
            </a:r>
          </a:p>
          <a:p>
            <a:pPr algn="l"/>
            <a:r>
              <a:t>    machine learning applications, all while reducing the amount of code that</a:t>
            </a:r>
          </a:p>
          <a:p>
            <a:pPr algn="l"/>
            <a:r>
              <a:t>    you have to write and maintain. Using Step Functions, you can automate</a:t>
            </a:r>
          </a:p>
          <a:p>
            <a:pPr algn="l"/>
            <a:r>
              <a:t>    the pre-processing of your data with AWS Glue, create an Amazon</a:t>
            </a:r>
          </a:p>
          <a:p>
            <a:pPr algn="l"/>
            <a:r>
              <a:t>    SageMaker job to train your ML model on the data, and then trigger another</a:t>
            </a:r>
          </a:p>
          <a:p>
            <a:pPr algn="l"/>
            <a:r>
              <a:t>    SageMaker job to deploy your model into production for online prediction.  </a:t>
            </a:r>
          </a:p>
        </p:txBody>
      </p:sp>
      <p:pic>
        <p:nvPicPr>
          <p:cNvPr id="236" name="Screenshot 2019-09-11 at 12.40.01 AM.png" descr="Screenshot 2019-09-11 at 12.40.01 AM.png"/>
          <p:cNvPicPr>
            <a:picLocks noChangeAspect="1"/>
          </p:cNvPicPr>
          <p:nvPr/>
        </p:nvPicPr>
        <p:blipFill>
          <a:blip r:embed="rId2">
            <a:extLst/>
          </a:blip>
          <a:stretch>
            <a:fillRect/>
          </a:stretch>
        </p:blipFill>
        <p:spPr>
          <a:xfrm>
            <a:off x="0" y="5292905"/>
            <a:ext cx="13004801" cy="3536590"/>
          </a:xfrm>
          <a:prstGeom prst="rect">
            <a:avLst/>
          </a:prstGeom>
          <a:ln w="12700">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2000">
        <p15:prstTrans prst="fallOve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9" presetID="15" grpId="1" fill="hold">
                                  <p:stCondLst>
                                    <p:cond delay="0"/>
                                  </p:stCondLst>
                                  <p:iterate type="el" backwards="0">
                                    <p:tmAbs val="0"/>
                                  </p:iterate>
                                  <p:childTnLst>
                                    <p:set>
                                      <p:cBhvr>
                                        <p:cTn id="6" fill="hold"/>
                                        <p:tgtEl>
                                          <p:spTgt spid="234"/>
                                        </p:tgtEl>
                                        <p:attrNameLst>
                                          <p:attrName>style.visibility</p:attrName>
                                        </p:attrNameLst>
                                      </p:cBhvr>
                                      <p:to>
                                        <p:strVal val="visible"/>
                                      </p:to>
                                    </p:set>
                                    <p:anim calcmode="lin" valueType="num">
                                      <p:cBhvr>
                                        <p:cTn id="7" dur="1500" fill="hold"/>
                                        <p:tgtEl>
                                          <p:spTgt spid="234"/>
                                        </p:tgtEl>
                                        <p:attrNameLst>
                                          <p:attrName>ppt_w</p:attrName>
                                        </p:attrNameLst>
                                      </p:cBhvr>
                                      <p:tavLst>
                                        <p:tav tm="0">
                                          <p:val>
                                            <p:fltVal val="0"/>
                                          </p:val>
                                        </p:tav>
                                        <p:tav tm="100000">
                                          <p:val>
                                            <p:strVal val="#ppt_w"/>
                                          </p:val>
                                        </p:tav>
                                      </p:tavLst>
                                    </p:anim>
                                    <p:anim calcmode="lin" valueType="num">
                                      <p:cBhvr>
                                        <p:cTn id="8" dur="1500" fill="hold"/>
                                        <p:tgtEl>
                                          <p:spTgt spid="234"/>
                                        </p:tgtEl>
                                        <p:attrNameLst>
                                          <p:attrName>ppt_h</p:attrName>
                                        </p:attrNameLst>
                                      </p:cBhvr>
                                      <p:tavLst>
                                        <p:tav tm="0">
                                          <p:val>
                                            <p:fltVal val="0"/>
                                          </p:val>
                                        </p:tav>
                                        <p:tav tm="100000">
                                          <p:val>
                                            <p:strVal val="#ppt_h"/>
                                          </p:val>
                                        </p:tav>
                                      </p:tavLst>
                                    </p:anim>
                                    <p:anim calcmode="lin" valueType="num">
                                      <p:cBhvr>
                                        <p:cTn id="9" dur="1500" fill="hold"/>
                                        <p:tgtEl>
                                          <p:spTgt spid="234"/>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2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9" presetID="15" grpId="2" fill="hold">
                                  <p:stCondLst>
                                    <p:cond delay="0"/>
                                  </p:stCondLst>
                                  <p:iterate type="el" backwards="0">
                                    <p:tmAbs val="0"/>
                                  </p:iterate>
                                  <p:childTnLst>
                                    <p:set>
                                      <p:cBhvr>
                                        <p:cTn id="14" fill="hold"/>
                                        <p:tgtEl>
                                          <p:spTgt spid="235"/>
                                        </p:tgtEl>
                                        <p:attrNameLst>
                                          <p:attrName>style.visibility</p:attrName>
                                        </p:attrNameLst>
                                      </p:cBhvr>
                                      <p:to>
                                        <p:strVal val="visible"/>
                                      </p:to>
                                    </p:set>
                                    <p:anim calcmode="lin" valueType="num">
                                      <p:cBhvr>
                                        <p:cTn id="15" dur="1500" fill="hold"/>
                                        <p:tgtEl>
                                          <p:spTgt spid="235"/>
                                        </p:tgtEl>
                                        <p:attrNameLst>
                                          <p:attrName>ppt_w</p:attrName>
                                        </p:attrNameLst>
                                      </p:cBhvr>
                                      <p:tavLst>
                                        <p:tav tm="0">
                                          <p:val>
                                            <p:fltVal val="0"/>
                                          </p:val>
                                        </p:tav>
                                        <p:tav tm="100000">
                                          <p:val>
                                            <p:strVal val="#ppt_w"/>
                                          </p:val>
                                        </p:tav>
                                      </p:tavLst>
                                    </p:anim>
                                    <p:anim calcmode="lin" valueType="num">
                                      <p:cBhvr>
                                        <p:cTn id="16" dur="1500" fill="hold"/>
                                        <p:tgtEl>
                                          <p:spTgt spid="235"/>
                                        </p:tgtEl>
                                        <p:attrNameLst>
                                          <p:attrName>ppt_h</p:attrName>
                                        </p:attrNameLst>
                                      </p:cBhvr>
                                      <p:tavLst>
                                        <p:tav tm="0">
                                          <p:val>
                                            <p:fltVal val="0"/>
                                          </p:val>
                                        </p:tav>
                                        <p:tav tm="100000">
                                          <p:val>
                                            <p:strVal val="#ppt_h"/>
                                          </p:val>
                                        </p:tav>
                                      </p:tavLst>
                                    </p:anim>
                                    <p:anim calcmode="lin" valueType="num">
                                      <p:cBhvr>
                                        <p:cTn id="17" dur="1500" fill="hold"/>
                                        <p:tgtEl>
                                          <p:spTgt spid="235"/>
                                        </p:tgtEl>
                                        <p:attrNameLst>
                                          <p:attrName>ppt_x</p:attrName>
                                        </p:attrNameLst>
                                      </p:cBhvr>
                                      <p:tavLst>
                                        <p:tav tm="0" fmla="#ppt_x+(cos(-2*pi*(1-$))*-#ppt_x-sin(-2*pi*(1-$))*(1-#ppt_y))*(1-$)">
                                          <p:val>
                                            <p:fltVal val="0"/>
                                          </p:val>
                                        </p:tav>
                                        <p:tav tm="100000">
                                          <p:val>
                                            <p:fltVal val="1"/>
                                          </p:val>
                                        </p:tav>
                                      </p:tavLst>
                                    </p:anim>
                                    <p:anim calcmode="lin" valueType="num">
                                      <p:cBhvr>
                                        <p:cTn id="18" dur="1500" fill="hold"/>
                                        <p:tgtEl>
                                          <p:spTgt spid="23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9" presetID="15" grpId="3" fill="hold">
                                  <p:stCondLst>
                                    <p:cond delay="0"/>
                                  </p:stCondLst>
                                  <p:iterate type="el" backwards="0">
                                    <p:tmAbs val="0"/>
                                  </p:iterate>
                                  <p:childTnLst>
                                    <p:set>
                                      <p:cBhvr>
                                        <p:cTn id="22" fill="hold"/>
                                        <p:tgtEl>
                                          <p:spTgt spid="236"/>
                                        </p:tgtEl>
                                        <p:attrNameLst>
                                          <p:attrName>style.visibility</p:attrName>
                                        </p:attrNameLst>
                                      </p:cBhvr>
                                      <p:to>
                                        <p:strVal val="visible"/>
                                      </p:to>
                                    </p:set>
                                    <p:anim calcmode="lin" valueType="num">
                                      <p:cBhvr>
                                        <p:cTn id="23" dur="1500" fill="hold"/>
                                        <p:tgtEl>
                                          <p:spTgt spid="236"/>
                                        </p:tgtEl>
                                        <p:attrNameLst>
                                          <p:attrName>ppt_w</p:attrName>
                                        </p:attrNameLst>
                                      </p:cBhvr>
                                      <p:tavLst>
                                        <p:tav tm="0">
                                          <p:val>
                                            <p:fltVal val="0"/>
                                          </p:val>
                                        </p:tav>
                                        <p:tav tm="100000">
                                          <p:val>
                                            <p:strVal val="#ppt_w"/>
                                          </p:val>
                                        </p:tav>
                                      </p:tavLst>
                                    </p:anim>
                                    <p:anim calcmode="lin" valueType="num">
                                      <p:cBhvr>
                                        <p:cTn id="24" dur="1500" fill="hold"/>
                                        <p:tgtEl>
                                          <p:spTgt spid="236"/>
                                        </p:tgtEl>
                                        <p:attrNameLst>
                                          <p:attrName>ppt_h</p:attrName>
                                        </p:attrNameLst>
                                      </p:cBhvr>
                                      <p:tavLst>
                                        <p:tav tm="0">
                                          <p:val>
                                            <p:fltVal val="0"/>
                                          </p:val>
                                        </p:tav>
                                        <p:tav tm="100000">
                                          <p:val>
                                            <p:strVal val="#ppt_h"/>
                                          </p:val>
                                        </p:tav>
                                      </p:tavLst>
                                    </p:anim>
                                    <p:anim calcmode="lin" valueType="num">
                                      <p:cBhvr>
                                        <p:cTn id="25" dur="1500" fill="hold"/>
                                        <p:tgtEl>
                                          <p:spTgt spid="236"/>
                                        </p:tgtEl>
                                        <p:attrNameLst>
                                          <p:attrName>ppt_x</p:attrName>
                                        </p:attrNameLst>
                                      </p:cBhvr>
                                      <p:tavLst>
                                        <p:tav tm="0" fmla="#ppt_x+(cos(-2*pi*(1-$))*-#ppt_x-sin(-2*pi*(1-$))*(1-#ppt_y))*(1-$)">
                                          <p:val>
                                            <p:fltVal val="0"/>
                                          </p:val>
                                        </p:tav>
                                        <p:tav tm="100000">
                                          <p:val>
                                            <p:fltVal val="1"/>
                                          </p:val>
                                        </p:tav>
                                      </p:tavLst>
                                    </p:anim>
                                    <p:anim calcmode="lin" valueType="num">
                                      <p:cBhvr>
                                        <p:cTn id="26" dur="1500" fill="hold"/>
                                        <p:tgtEl>
                                          <p:spTgt spid="23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4" grpId="1"/>
      <p:bldP build="whole" bldLvl="1" animBg="1" rev="0" advAuto="0" spid="235" grpId="2"/>
      <p:bldP build="whole" bldLvl="1" animBg="1" rev="0" advAuto="0" spid="236" grpId="3"/>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tep Functions Use Cases"/>
          <p:cNvSpPr txBox="1"/>
          <p:nvPr>
            <p:ph type="title" idx="4294967295"/>
          </p:nvPr>
        </p:nvSpPr>
        <p:spPr>
          <a:xfrm>
            <a:off x="407937" y="-1261721"/>
            <a:ext cx="12188926" cy="3302001"/>
          </a:xfrm>
          <a:prstGeom prst="rect">
            <a:avLst/>
          </a:prstGeom>
        </p:spPr>
        <p:txBody>
          <a:bodyPr anchor="b"/>
          <a:lstStyle>
            <a:lvl1pPr>
              <a:defRPr sz="6900"/>
            </a:lvl1pPr>
          </a:lstStyle>
          <a:p>
            <a:pPr/>
            <a:r>
              <a:t>Step Functions Use Cases</a:t>
            </a:r>
          </a:p>
        </p:txBody>
      </p:sp>
      <p:sp>
        <p:nvSpPr>
          <p:cNvPr id="239" name="Coordinate Extract, Transform and Load (ETL) Jobs"/>
          <p:cNvSpPr txBox="1"/>
          <p:nvPr/>
        </p:nvSpPr>
        <p:spPr>
          <a:xfrm>
            <a:off x="1545780" y="1590207"/>
            <a:ext cx="756513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Coordinate Extract, Transform and Load (ETL) Jobs</a:t>
            </a:r>
          </a:p>
        </p:txBody>
      </p:sp>
      <p:sp>
        <p:nvSpPr>
          <p:cNvPr id="240" name="You can use Step Functions to orchestrate multiple ETL jobs involving…"/>
          <p:cNvSpPr txBox="1"/>
          <p:nvPr/>
        </p:nvSpPr>
        <p:spPr>
          <a:xfrm>
            <a:off x="1538274" y="2290420"/>
            <a:ext cx="10814915" cy="2302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use Step Functions to orchestrate multiple ETL jobs involving</a:t>
            </a:r>
          </a:p>
          <a:p>
            <a:pPr algn="l"/>
            <a:r>
              <a:t>    a diverse set of technologies in an arbitrarily complex ETL workflow. </a:t>
            </a:r>
          </a:p>
          <a:p>
            <a:pPr algn="l"/>
            <a:r>
              <a:t>    For example, you may want to explore the correlations between online </a:t>
            </a:r>
          </a:p>
          <a:p>
            <a:pPr algn="l"/>
            <a:r>
              <a:t>    user engagement and forecasted sales revenue and opportunities.</a:t>
            </a:r>
          </a:p>
          <a:p>
            <a:pPr algn="l"/>
            <a:r>
              <a:t>    You can use Step Functions to coordinate multiple AWS Glue jobs</a:t>
            </a:r>
          </a:p>
          <a:p>
            <a:pPr algn="l"/>
            <a:r>
              <a:t>    to blend and prepare the data for analysis.</a:t>
            </a:r>
          </a:p>
        </p:txBody>
      </p:sp>
      <p:pic>
        <p:nvPicPr>
          <p:cNvPr id="241" name="Screenshot 2019-09-11 at 12.40.56 AM.png" descr="Screenshot 2019-09-11 at 12.40.56 AM.png"/>
          <p:cNvPicPr>
            <a:picLocks noChangeAspect="1"/>
          </p:cNvPicPr>
          <p:nvPr/>
        </p:nvPicPr>
        <p:blipFill>
          <a:blip r:embed="rId2">
            <a:extLst/>
          </a:blip>
          <a:stretch>
            <a:fillRect/>
          </a:stretch>
        </p:blipFill>
        <p:spPr>
          <a:xfrm>
            <a:off x="0" y="4524128"/>
            <a:ext cx="13004801" cy="522654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flip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39"/>
                                        </p:tgtEl>
                                        <p:attrNameLst>
                                          <p:attrName>style.visibility</p:attrName>
                                        </p:attrNameLst>
                                      </p:cBhvr>
                                      <p:to>
                                        <p:strVal val="visible"/>
                                      </p:to>
                                    </p:set>
                                    <p:anim calcmode="lin" valueType="num">
                                      <p:cBhvr>
                                        <p:cTn id="7" dur="1500" fill="hold"/>
                                        <p:tgtEl>
                                          <p:spTgt spid="239"/>
                                        </p:tgtEl>
                                        <p:attrNameLst>
                                          <p:attrName>ppt_w</p:attrName>
                                        </p:attrNameLst>
                                      </p:cBhvr>
                                      <p:tavLst>
                                        <p:tav tm="0">
                                          <p:val>
                                            <p:fltVal val="0"/>
                                          </p:val>
                                        </p:tav>
                                        <p:tav tm="100000">
                                          <p:val>
                                            <p:strVal val="#ppt_w"/>
                                          </p:val>
                                        </p:tav>
                                      </p:tavLst>
                                    </p:anim>
                                    <p:anim calcmode="lin" valueType="num">
                                      <p:cBhvr>
                                        <p:cTn id="8" dur="1500" fill="hold"/>
                                        <p:tgtEl>
                                          <p:spTgt spid="23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240"/>
                                        </p:tgtEl>
                                        <p:attrNameLst>
                                          <p:attrName>style.visibility</p:attrName>
                                        </p:attrNameLst>
                                      </p:cBhvr>
                                      <p:to>
                                        <p:strVal val="visible"/>
                                      </p:to>
                                    </p:set>
                                    <p:anim calcmode="lin" valueType="num">
                                      <p:cBhvr>
                                        <p:cTn id="13" dur="1500" fill="hold"/>
                                        <p:tgtEl>
                                          <p:spTgt spid="240"/>
                                        </p:tgtEl>
                                        <p:attrNameLst>
                                          <p:attrName>ppt_w</p:attrName>
                                        </p:attrNameLst>
                                      </p:cBhvr>
                                      <p:tavLst>
                                        <p:tav tm="0">
                                          <p:val>
                                            <p:fltVal val="0"/>
                                          </p:val>
                                        </p:tav>
                                        <p:tav tm="100000">
                                          <p:val>
                                            <p:strVal val="#ppt_w"/>
                                          </p:val>
                                        </p:tav>
                                      </p:tavLst>
                                    </p:anim>
                                    <p:anim calcmode="lin" valueType="num">
                                      <p:cBhvr>
                                        <p:cTn id="14" dur="1500" fill="hold"/>
                                        <p:tgtEl>
                                          <p:spTgt spid="240"/>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241"/>
                                        </p:tgtEl>
                                        <p:attrNameLst>
                                          <p:attrName>style.visibility</p:attrName>
                                        </p:attrNameLst>
                                      </p:cBhvr>
                                      <p:to>
                                        <p:strVal val="visible"/>
                                      </p:to>
                                    </p:set>
                                    <p:anim calcmode="lin" valueType="num">
                                      <p:cBhvr>
                                        <p:cTn id="19" dur="1500" fill="hold"/>
                                        <p:tgtEl>
                                          <p:spTgt spid="241"/>
                                        </p:tgtEl>
                                        <p:attrNameLst>
                                          <p:attrName>ppt_w</p:attrName>
                                        </p:attrNameLst>
                                      </p:cBhvr>
                                      <p:tavLst>
                                        <p:tav tm="0">
                                          <p:val>
                                            <p:fltVal val="0"/>
                                          </p:val>
                                        </p:tav>
                                        <p:tav tm="100000">
                                          <p:val>
                                            <p:strVal val="#ppt_w"/>
                                          </p:val>
                                        </p:tav>
                                      </p:tavLst>
                                    </p:anim>
                                    <p:anim calcmode="lin" valueType="num">
                                      <p:cBhvr>
                                        <p:cTn id="20" dur="1500" fill="hold"/>
                                        <p:tgtEl>
                                          <p:spTgt spid="2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9" grpId="1"/>
      <p:bldP build="whole" bldLvl="1" animBg="1" rev="0" advAuto="0" spid="240" grpId="2"/>
      <p:bldP build="whole" bldLvl="1" animBg="1" rev="0" advAuto="0" spid="241" grpId="3"/>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Import APIs"/>
          <p:cNvSpPr txBox="1"/>
          <p:nvPr>
            <p:ph type="title" idx="4294967295"/>
          </p:nvPr>
        </p:nvSpPr>
        <p:spPr>
          <a:xfrm>
            <a:off x="407937" y="-1261721"/>
            <a:ext cx="12188926" cy="3302001"/>
          </a:xfrm>
          <a:prstGeom prst="rect">
            <a:avLst/>
          </a:prstGeom>
        </p:spPr>
        <p:txBody>
          <a:bodyPr anchor="b"/>
          <a:lstStyle>
            <a:lvl1pPr>
              <a:defRPr sz="6900"/>
            </a:lvl1pPr>
          </a:lstStyle>
          <a:p>
            <a:pPr/>
            <a:r>
              <a:t>Import APIs</a:t>
            </a:r>
          </a:p>
        </p:txBody>
      </p:sp>
      <p:sp>
        <p:nvSpPr>
          <p:cNvPr id="244" name="You can use the API Gateway Import feature to import an API from…"/>
          <p:cNvSpPr txBox="1"/>
          <p:nvPr/>
        </p:nvSpPr>
        <p:spPr>
          <a:xfrm>
            <a:off x="1494980" y="2868270"/>
            <a:ext cx="10436353"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use the API Gateway Import feature to import an API from</a:t>
            </a:r>
          </a:p>
          <a:p>
            <a:pPr algn="l"/>
            <a:r>
              <a:t>    an external definition file into API Gateway. Currently, the Import API</a:t>
            </a:r>
          </a:p>
          <a:p>
            <a:pPr algn="l"/>
            <a:r>
              <a:t>    feature supports Swagger v2.0 definition files.</a:t>
            </a:r>
          </a:p>
        </p:txBody>
      </p:sp>
      <p:sp>
        <p:nvSpPr>
          <p:cNvPr id="245" name="With the Import API, you can either create a new API by submitting a…"/>
          <p:cNvSpPr txBox="1"/>
          <p:nvPr/>
        </p:nvSpPr>
        <p:spPr>
          <a:xfrm>
            <a:off x="1508070" y="4087470"/>
            <a:ext cx="10459442"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With the Import API, you can either create a new API by submitting a</a:t>
            </a:r>
          </a:p>
          <a:p>
            <a:pPr algn="l"/>
            <a:r>
              <a:t>    POST request that includes a Swagger definition in the payload and</a:t>
            </a:r>
          </a:p>
          <a:p>
            <a:pPr algn="l"/>
            <a:r>
              <a:t>    endpoint configuration, or you can update an existing API by using a</a:t>
            </a:r>
          </a:p>
          <a:p>
            <a:pPr algn="l"/>
            <a:r>
              <a:t>    PUT request that contains a Swagger definition in the payload. You </a:t>
            </a:r>
          </a:p>
          <a:p>
            <a:pPr algn="l"/>
            <a:r>
              <a:t>    can update an API by overwriting it with a new definition, or merge a</a:t>
            </a:r>
          </a:p>
          <a:p>
            <a:pPr algn="l"/>
            <a:r>
              <a:t>    definition with an existing API. You specify the options using a mode</a:t>
            </a:r>
          </a:p>
          <a:p>
            <a:pPr algn="l"/>
            <a:r>
              <a:t>    query parameter in the request URL.</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2000">
        <p15:prstTrans prst="pageCurlDouble"/>
      </p:transition>
    </mc:Choice>
    <mc:Choice xmlns:p14="http://schemas.microsoft.com/office/powerpoint/2010/main" Requires="p14">
      <p:transition spd="slow" advClick="1" p14:dur="2000">
        <p14:prism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44"/>
                                        </p:tgtEl>
                                        <p:attrNameLst>
                                          <p:attrName>style.visibility</p:attrName>
                                        </p:attrNameLst>
                                      </p:cBhvr>
                                      <p:to>
                                        <p:strVal val="visible"/>
                                      </p:to>
                                    </p:set>
                                    <p:anim calcmode="lin" valueType="num">
                                      <p:cBhvr>
                                        <p:cTn id="7" dur="1500" fill="hold"/>
                                        <p:tgtEl>
                                          <p:spTgt spid="244"/>
                                        </p:tgtEl>
                                        <p:attrNameLst>
                                          <p:attrName>ppt_w</p:attrName>
                                        </p:attrNameLst>
                                      </p:cBhvr>
                                      <p:tavLst>
                                        <p:tav tm="0">
                                          <p:val>
                                            <p:fltVal val="0"/>
                                          </p:val>
                                        </p:tav>
                                        <p:tav tm="100000">
                                          <p:val>
                                            <p:strVal val="#ppt_w"/>
                                          </p:val>
                                        </p:tav>
                                      </p:tavLst>
                                    </p:anim>
                                    <p:anim calcmode="lin" valueType="num">
                                      <p:cBhvr>
                                        <p:cTn id="8" dur="1500" fill="hold"/>
                                        <p:tgtEl>
                                          <p:spTgt spid="24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245"/>
                                        </p:tgtEl>
                                        <p:attrNameLst>
                                          <p:attrName>style.visibility</p:attrName>
                                        </p:attrNameLst>
                                      </p:cBhvr>
                                      <p:to>
                                        <p:strVal val="visible"/>
                                      </p:to>
                                    </p:set>
                                    <p:anim calcmode="lin" valueType="num">
                                      <p:cBhvr>
                                        <p:cTn id="13" dur="1500" fill="hold"/>
                                        <p:tgtEl>
                                          <p:spTgt spid="245"/>
                                        </p:tgtEl>
                                        <p:attrNameLst>
                                          <p:attrName>ppt_w</p:attrName>
                                        </p:attrNameLst>
                                      </p:cBhvr>
                                      <p:tavLst>
                                        <p:tav tm="0">
                                          <p:val>
                                            <p:fltVal val="0"/>
                                          </p:val>
                                        </p:tav>
                                        <p:tav tm="100000">
                                          <p:val>
                                            <p:strVal val="#ppt_w"/>
                                          </p:val>
                                        </p:tav>
                                      </p:tavLst>
                                    </p:anim>
                                    <p:anim calcmode="lin" valueType="num">
                                      <p:cBhvr>
                                        <p:cTn id="14" dur="1500" fill="hold"/>
                                        <p:tgtEl>
                                          <p:spTgt spid="2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5" grpId="2"/>
      <p:bldP build="whole" bldLvl="1" animBg="1" rev="0" advAuto="0" spid="244"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API Throttling"/>
          <p:cNvSpPr txBox="1"/>
          <p:nvPr>
            <p:ph type="title" idx="4294967295"/>
          </p:nvPr>
        </p:nvSpPr>
        <p:spPr>
          <a:xfrm>
            <a:off x="407937" y="-1261721"/>
            <a:ext cx="12188926" cy="3302001"/>
          </a:xfrm>
          <a:prstGeom prst="rect">
            <a:avLst/>
          </a:prstGeom>
        </p:spPr>
        <p:txBody>
          <a:bodyPr anchor="b"/>
          <a:lstStyle>
            <a:lvl1pPr>
              <a:defRPr sz="6900"/>
            </a:lvl1pPr>
          </a:lstStyle>
          <a:p>
            <a:pPr/>
            <a:r>
              <a:t>API Throttling</a:t>
            </a:r>
          </a:p>
        </p:txBody>
      </p:sp>
      <p:sp>
        <p:nvSpPr>
          <p:cNvPr id="248" name="By default, API Gateway limits the steady-state request rate to 10,000…"/>
          <p:cNvSpPr txBox="1"/>
          <p:nvPr/>
        </p:nvSpPr>
        <p:spPr>
          <a:xfrm>
            <a:off x="1494980" y="3052420"/>
            <a:ext cx="10579228"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By default, API Gateway limits the steady-state request rate to 10,000</a:t>
            </a:r>
          </a:p>
          <a:p>
            <a:pPr algn="l"/>
            <a:r>
              <a:t>    requests per second (rps).</a:t>
            </a:r>
          </a:p>
        </p:txBody>
      </p:sp>
      <p:sp>
        <p:nvSpPr>
          <p:cNvPr id="249" name="The maximum concurrent requests is 5,000 requests across all APIs…"/>
          <p:cNvSpPr txBox="1"/>
          <p:nvPr/>
        </p:nvSpPr>
        <p:spPr>
          <a:xfrm>
            <a:off x="1499180" y="4030320"/>
            <a:ext cx="1036434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The maximum concurrent requests is 5,000 requests across all APIs</a:t>
            </a:r>
          </a:p>
          <a:p>
            <a:pPr algn="l"/>
            <a:r>
              <a:t>    within an AWS account.</a:t>
            </a:r>
          </a:p>
        </p:txBody>
      </p:sp>
      <p:sp>
        <p:nvSpPr>
          <p:cNvPr id="250" name="If you go over 10,000 requests per second or 5,000 concurrent requests…"/>
          <p:cNvSpPr txBox="1"/>
          <p:nvPr/>
        </p:nvSpPr>
        <p:spPr>
          <a:xfrm>
            <a:off x="1508070" y="5008220"/>
            <a:ext cx="1085933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If you go over 10,000 requests per second or 5,000 concurrent requests</a:t>
            </a:r>
          </a:p>
          <a:p>
            <a:pPr algn="l"/>
            <a:r>
              <a:t>    you will receive a ‘429 Too Many Requests’ error response.</a:t>
            </a:r>
          </a:p>
        </p:txBody>
      </p:sp>
    </p:spTree>
  </p:cSld>
  <p:clrMapOvr>
    <a:masterClrMapping/>
  </p:clrMapOvr>
  <mc:AlternateContent xmlns:mc="http://schemas.openxmlformats.org/markup-compatibility/2006">
    <mc:Choice xmlns:p14="http://schemas.microsoft.com/office/powerpoint/2010/main" Requires="p14">
      <p:transition spd="slow" advClick="1" p14:dur="2000">
        <p:checker dir="horz"/>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248"/>
                                        </p:tgtEl>
                                        <p:attrNameLst>
                                          <p:attrName>style.visibility</p:attrName>
                                        </p:attrNameLst>
                                      </p:cBhvr>
                                      <p:to>
                                        <p:strVal val="visible"/>
                                      </p:to>
                                    </p:set>
                                    <p:anim calcmode="lin" valueType="num">
                                      <p:cBhvr>
                                        <p:cTn id="7" dur="1500" fill="hold"/>
                                        <p:tgtEl>
                                          <p:spTgt spid="248"/>
                                        </p:tgtEl>
                                        <p:attrNameLst>
                                          <p:attrName>ppt_w</p:attrName>
                                        </p:attrNameLst>
                                      </p:cBhvr>
                                      <p:tavLst>
                                        <p:tav tm="0">
                                          <p:val>
                                            <p:strVal val="4*#ppt_w"/>
                                          </p:val>
                                        </p:tav>
                                        <p:tav tm="100000">
                                          <p:val>
                                            <p:strVal val="#ppt_w"/>
                                          </p:val>
                                        </p:tav>
                                      </p:tavLst>
                                    </p:anim>
                                    <p:anim calcmode="lin" valueType="num">
                                      <p:cBhvr>
                                        <p:cTn id="8" dur="1500" fill="hold"/>
                                        <p:tgtEl>
                                          <p:spTgt spid="248"/>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32" presetID="23" grpId="2" fill="hold">
                                  <p:stCondLst>
                                    <p:cond delay="0"/>
                                  </p:stCondLst>
                                  <p:iterate type="el" backwards="0">
                                    <p:tmAbs val="0"/>
                                  </p:iterate>
                                  <p:childTnLst>
                                    <p:set>
                                      <p:cBhvr>
                                        <p:cTn id="12" fill="hold"/>
                                        <p:tgtEl>
                                          <p:spTgt spid="249"/>
                                        </p:tgtEl>
                                        <p:attrNameLst>
                                          <p:attrName>style.visibility</p:attrName>
                                        </p:attrNameLst>
                                      </p:cBhvr>
                                      <p:to>
                                        <p:strVal val="visible"/>
                                      </p:to>
                                    </p:set>
                                    <p:anim calcmode="lin" valueType="num">
                                      <p:cBhvr>
                                        <p:cTn id="13" dur="1500" fill="hold"/>
                                        <p:tgtEl>
                                          <p:spTgt spid="249"/>
                                        </p:tgtEl>
                                        <p:attrNameLst>
                                          <p:attrName>ppt_w</p:attrName>
                                        </p:attrNameLst>
                                      </p:cBhvr>
                                      <p:tavLst>
                                        <p:tav tm="0">
                                          <p:val>
                                            <p:strVal val="4*#ppt_w"/>
                                          </p:val>
                                        </p:tav>
                                        <p:tav tm="100000">
                                          <p:val>
                                            <p:strVal val="#ppt_w"/>
                                          </p:val>
                                        </p:tav>
                                      </p:tavLst>
                                    </p:anim>
                                    <p:anim calcmode="lin" valueType="num">
                                      <p:cBhvr>
                                        <p:cTn id="14" dur="1500" fill="hold"/>
                                        <p:tgtEl>
                                          <p:spTgt spid="249"/>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32" presetID="23" grpId="3" fill="hold">
                                  <p:stCondLst>
                                    <p:cond delay="0"/>
                                  </p:stCondLst>
                                  <p:iterate type="el" backwards="0">
                                    <p:tmAbs val="0"/>
                                  </p:iterate>
                                  <p:childTnLst>
                                    <p:set>
                                      <p:cBhvr>
                                        <p:cTn id="18" fill="hold"/>
                                        <p:tgtEl>
                                          <p:spTgt spid="250"/>
                                        </p:tgtEl>
                                        <p:attrNameLst>
                                          <p:attrName>style.visibility</p:attrName>
                                        </p:attrNameLst>
                                      </p:cBhvr>
                                      <p:to>
                                        <p:strVal val="visible"/>
                                      </p:to>
                                    </p:set>
                                    <p:anim calcmode="lin" valueType="num">
                                      <p:cBhvr>
                                        <p:cTn id="19" dur="1500" fill="hold"/>
                                        <p:tgtEl>
                                          <p:spTgt spid="250"/>
                                        </p:tgtEl>
                                        <p:attrNameLst>
                                          <p:attrName>ppt_w</p:attrName>
                                        </p:attrNameLst>
                                      </p:cBhvr>
                                      <p:tavLst>
                                        <p:tav tm="0">
                                          <p:val>
                                            <p:strVal val="4*#ppt_w"/>
                                          </p:val>
                                        </p:tav>
                                        <p:tav tm="100000">
                                          <p:val>
                                            <p:strVal val="#ppt_w"/>
                                          </p:val>
                                        </p:tav>
                                      </p:tavLst>
                                    </p:anim>
                                    <p:anim calcmode="lin" valueType="num">
                                      <p:cBhvr>
                                        <p:cTn id="20" dur="1500" fill="hold"/>
                                        <p:tgtEl>
                                          <p:spTgt spid="25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8" grpId="1"/>
      <p:bldP build="whole" bldLvl="1" animBg="1" rev="0" advAuto="0" spid="249" grpId="2"/>
      <p:bldP build="whole" bldLvl="1" animBg="1" rev="0" advAuto="0" spid="250" grpId="3"/>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API Throttling"/>
          <p:cNvSpPr txBox="1"/>
          <p:nvPr>
            <p:ph type="title" idx="4294967295"/>
          </p:nvPr>
        </p:nvSpPr>
        <p:spPr>
          <a:xfrm>
            <a:off x="407937" y="-1261721"/>
            <a:ext cx="12188926" cy="3302001"/>
          </a:xfrm>
          <a:prstGeom prst="rect">
            <a:avLst/>
          </a:prstGeom>
        </p:spPr>
        <p:txBody>
          <a:bodyPr anchor="b"/>
          <a:lstStyle>
            <a:lvl1pPr>
              <a:defRPr sz="6900"/>
            </a:lvl1pPr>
          </a:lstStyle>
          <a:p>
            <a:pPr/>
            <a:r>
              <a:t>API Throttling</a:t>
            </a:r>
          </a:p>
        </p:txBody>
      </p:sp>
      <p:sp>
        <p:nvSpPr>
          <p:cNvPr id="253" name="If a caller submits 10,000 requests in a one second period evenly…"/>
          <p:cNvSpPr txBox="1"/>
          <p:nvPr/>
        </p:nvSpPr>
        <p:spPr>
          <a:xfrm>
            <a:off x="1494980" y="2868270"/>
            <a:ext cx="10521088"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If a caller submits 10,000 requests in a one second period evenly</a:t>
            </a:r>
          </a:p>
          <a:p>
            <a:pPr algn="l"/>
            <a:r>
              <a:t>    (for example, 10 requests every millisecond), API Gateway processes</a:t>
            </a:r>
          </a:p>
          <a:p>
            <a:pPr algn="l"/>
            <a:r>
              <a:t>    all requests without dropping any.</a:t>
            </a:r>
          </a:p>
        </p:txBody>
      </p:sp>
      <p:sp>
        <p:nvSpPr>
          <p:cNvPr id="254" name="If the caller sends 10,000 requests in the first millisecond, API Gateway…"/>
          <p:cNvSpPr txBox="1"/>
          <p:nvPr/>
        </p:nvSpPr>
        <p:spPr>
          <a:xfrm>
            <a:off x="1496339" y="4277970"/>
            <a:ext cx="10797769"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If the caller sends 10,000 requests in the first millisecond, API Gateway</a:t>
            </a:r>
          </a:p>
          <a:p>
            <a:pPr algn="l"/>
            <a:r>
              <a:t>    serves 5,000 of those requests and throttles the rest in the one-second</a:t>
            </a:r>
          </a:p>
          <a:p>
            <a:pPr algn="l"/>
            <a:r>
              <a:t>    period.</a:t>
            </a:r>
          </a:p>
        </p:txBody>
      </p:sp>
      <p:sp>
        <p:nvSpPr>
          <p:cNvPr id="255" name="If the caller submits 5,000 requests in the first millisecond and then…"/>
          <p:cNvSpPr txBox="1"/>
          <p:nvPr/>
        </p:nvSpPr>
        <p:spPr>
          <a:xfrm>
            <a:off x="1514678" y="5687670"/>
            <a:ext cx="10329292" cy="1934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If the caller submits 5,000 requests in the first millisecond and then </a:t>
            </a:r>
          </a:p>
          <a:p>
            <a:pPr algn="l"/>
            <a:r>
              <a:t>    evenly spreads another 5,000 requests through the remaining 999</a:t>
            </a:r>
          </a:p>
          <a:p>
            <a:pPr algn="l"/>
            <a:r>
              <a:t>    milliseconds (for example, about 5 requests every millisecond), API</a:t>
            </a:r>
          </a:p>
          <a:p>
            <a:pPr algn="l"/>
            <a:r>
              <a:t>    Gateway processes all 10,000 requests in the one-second period</a:t>
            </a:r>
          </a:p>
          <a:p>
            <a:pPr algn="l"/>
            <a:r>
              <a:t>    without returning ‘429 Too Many Requests’ error responses.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2000">
        <p15:prstTrans prst="peelOff" invX="1"/>
      </p:transition>
    </mc:Choice>
    <mc:Choice xmlns:p14="http://schemas.microsoft.com/office/powerpoint/2010/main" Requires="p14">
      <p:transition spd="slow" advClick="1" p14:dur="2000">
        <p:wipe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253"/>
                                        </p:tgtEl>
                                        <p:attrNameLst>
                                          <p:attrName>style.visibility</p:attrName>
                                        </p:attrNameLst>
                                      </p:cBhvr>
                                      <p:to>
                                        <p:strVal val="visible"/>
                                      </p:to>
                                    </p:set>
                                    <p:anim calcmode="lin" valueType="num">
                                      <p:cBhvr>
                                        <p:cTn id="7" dur="1500" fill="hold"/>
                                        <p:tgtEl>
                                          <p:spTgt spid="253"/>
                                        </p:tgtEl>
                                        <p:attrNameLst>
                                          <p:attrName>ppt_w</p:attrName>
                                        </p:attrNameLst>
                                      </p:cBhvr>
                                      <p:tavLst>
                                        <p:tav tm="0" fmla="#ppt_w*sin(2.5*pi*$)">
                                          <p:val>
                                            <p:fltVal val="0"/>
                                          </p:val>
                                        </p:tav>
                                        <p:tav tm="100000">
                                          <p:val>
                                            <p:fltVal val="1"/>
                                          </p:val>
                                        </p:tav>
                                      </p:tavLst>
                                    </p:anim>
                                    <p:anim calcmode="lin" valueType="num">
                                      <p:cBhvr>
                                        <p:cTn id="8" dur="1500" fill="hold"/>
                                        <p:tgtEl>
                                          <p:spTgt spid="25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0" presetID="19" grpId="2" fill="hold">
                                  <p:stCondLst>
                                    <p:cond delay="0"/>
                                  </p:stCondLst>
                                  <p:iterate type="el" backwards="0">
                                    <p:tmAbs val="0"/>
                                  </p:iterate>
                                  <p:childTnLst>
                                    <p:set>
                                      <p:cBhvr>
                                        <p:cTn id="12" fill="hold"/>
                                        <p:tgtEl>
                                          <p:spTgt spid="254"/>
                                        </p:tgtEl>
                                        <p:attrNameLst>
                                          <p:attrName>style.visibility</p:attrName>
                                        </p:attrNameLst>
                                      </p:cBhvr>
                                      <p:to>
                                        <p:strVal val="visible"/>
                                      </p:to>
                                    </p:set>
                                    <p:anim calcmode="lin" valueType="num">
                                      <p:cBhvr>
                                        <p:cTn id="13" dur="1500" fill="hold"/>
                                        <p:tgtEl>
                                          <p:spTgt spid="254"/>
                                        </p:tgtEl>
                                        <p:attrNameLst>
                                          <p:attrName>ppt_w</p:attrName>
                                        </p:attrNameLst>
                                      </p:cBhvr>
                                      <p:tavLst>
                                        <p:tav tm="0" fmla="#ppt_w*sin(2.5*pi*$)">
                                          <p:val>
                                            <p:fltVal val="0"/>
                                          </p:val>
                                        </p:tav>
                                        <p:tav tm="100000">
                                          <p:val>
                                            <p:fltVal val="1"/>
                                          </p:val>
                                        </p:tav>
                                      </p:tavLst>
                                    </p:anim>
                                    <p:anim calcmode="lin" valueType="num">
                                      <p:cBhvr>
                                        <p:cTn id="14" dur="1500" fill="hold"/>
                                        <p:tgtEl>
                                          <p:spTgt spid="25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0" presetID="19" grpId="3" fill="hold">
                                  <p:stCondLst>
                                    <p:cond delay="0"/>
                                  </p:stCondLst>
                                  <p:iterate type="el" backwards="0">
                                    <p:tmAbs val="0"/>
                                  </p:iterate>
                                  <p:childTnLst>
                                    <p:set>
                                      <p:cBhvr>
                                        <p:cTn id="18" fill="hold"/>
                                        <p:tgtEl>
                                          <p:spTgt spid="255"/>
                                        </p:tgtEl>
                                        <p:attrNameLst>
                                          <p:attrName>style.visibility</p:attrName>
                                        </p:attrNameLst>
                                      </p:cBhvr>
                                      <p:to>
                                        <p:strVal val="visible"/>
                                      </p:to>
                                    </p:set>
                                    <p:anim calcmode="lin" valueType="num">
                                      <p:cBhvr>
                                        <p:cTn id="19" dur="1500" fill="hold"/>
                                        <p:tgtEl>
                                          <p:spTgt spid="255"/>
                                        </p:tgtEl>
                                        <p:attrNameLst>
                                          <p:attrName>ppt_w</p:attrName>
                                        </p:attrNameLst>
                                      </p:cBhvr>
                                      <p:tavLst>
                                        <p:tav tm="0" fmla="#ppt_w*sin(2.5*pi*$)">
                                          <p:val>
                                            <p:fltVal val="0"/>
                                          </p:val>
                                        </p:tav>
                                        <p:tav tm="100000">
                                          <p:val>
                                            <p:fltVal val="1"/>
                                          </p:val>
                                        </p:tav>
                                      </p:tavLst>
                                    </p:anim>
                                    <p:anim calcmode="lin" valueType="num">
                                      <p:cBhvr>
                                        <p:cTn id="20" dur="1500" fill="hold"/>
                                        <p:tgtEl>
                                          <p:spTgt spid="2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4" grpId="2"/>
      <p:bldP build="whole" bldLvl="1" animBg="1" rev="0" advAuto="0" spid="255" grpId="3"/>
      <p:bldP build="whole" bldLvl="1" animBg="1" rev="0" advAuto="0" spid="253"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Question 1"/>
          <p:cNvSpPr txBox="1"/>
          <p:nvPr>
            <p:ph type="title" idx="4294967295"/>
          </p:nvPr>
        </p:nvSpPr>
        <p:spPr>
          <a:xfrm>
            <a:off x="1270000" y="-1246530"/>
            <a:ext cx="10464800" cy="3302001"/>
          </a:xfrm>
          <a:prstGeom prst="rect">
            <a:avLst/>
          </a:prstGeom>
        </p:spPr>
        <p:txBody>
          <a:bodyPr anchor="b"/>
          <a:lstStyle>
            <a:lvl1pPr>
              <a:defRPr sz="6900"/>
            </a:lvl1pPr>
          </a:lstStyle>
          <a:p>
            <a:pPr/>
            <a:r>
              <a:t>Question 1</a:t>
            </a:r>
          </a:p>
        </p:txBody>
      </p:sp>
      <p:sp>
        <p:nvSpPr>
          <p:cNvPr id="258" name="You work for a gaming company that has built a serverless application on…"/>
          <p:cNvSpPr txBox="1"/>
          <p:nvPr/>
        </p:nvSpPr>
        <p:spPr>
          <a:xfrm>
            <a:off x="1507680" y="2684120"/>
            <a:ext cx="11508640"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work for a gaming company that has built a serverless application on </a:t>
            </a:r>
          </a:p>
          <a:p>
            <a:pPr algn="l"/>
            <a:r>
              <a:t>AWS using Lambda, API Gateway and DynamoDB. They release a new version</a:t>
            </a:r>
          </a:p>
          <a:p>
            <a:pPr algn="l"/>
            <a:r>
              <a:t>of the Lambda function and the application stops working. You need to get</a:t>
            </a:r>
          </a:p>
          <a:p>
            <a:pPr algn="l"/>
            <a:r>
              <a:t>the application up and back online as fast as possible. What should you do?</a:t>
            </a:r>
          </a:p>
        </p:txBody>
      </p:sp>
      <p:sp>
        <p:nvSpPr>
          <p:cNvPr id="259" name="Roll your Lambda function back to the previous version."/>
          <p:cNvSpPr txBox="1"/>
          <p:nvPr/>
        </p:nvSpPr>
        <p:spPr>
          <a:xfrm>
            <a:off x="1521401" y="4320210"/>
            <a:ext cx="855870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Roll your Lambda function back to the previous version.</a:t>
            </a:r>
          </a:p>
        </p:txBody>
      </p:sp>
      <p:sp>
        <p:nvSpPr>
          <p:cNvPr id="260" name="Create a CloudFormation template of the environment. Deploy this template…"/>
          <p:cNvSpPr txBox="1"/>
          <p:nvPr/>
        </p:nvSpPr>
        <p:spPr>
          <a:xfrm>
            <a:off x="1518793" y="4851400"/>
            <a:ext cx="11537214"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Create a CloudFormation template of the environment. Deploy this template</a:t>
            </a:r>
          </a:p>
          <a:p>
            <a:pPr algn="l"/>
            <a:r>
              <a:t>    to a separate region and then redirect Route 53 to the new region.</a:t>
            </a:r>
          </a:p>
        </p:txBody>
      </p:sp>
      <p:sp>
        <p:nvSpPr>
          <p:cNvPr id="261" name="The new function has some dependencies not available to Lambda.…"/>
          <p:cNvSpPr txBox="1"/>
          <p:nvPr/>
        </p:nvSpPr>
        <p:spPr>
          <a:xfrm>
            <a:off x="1529981" y="5750889"/>
            <a:ext cx="10584791"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The new function has some dependencies not available to Lambda. </a:t>
            </a:r>
          </a:p>
          <a:p>
            <a:pPr algn="l"/>
            <a:r>
              <a:t>    Redeploy the application on EC2 and put the EC2 instances behind a </a:t>
            </a:r>
          </a:p>
          <a:p>
            <a:pPr algn="l"/>
            <a:r>
              <a:t>    network load balancer.</a:t>
            </a:r>
          </a:p>
        </p:txBody>
      </p:sp>
      <p:sp>
        <p:nvSpPr>
          <p:cNvPr id="262" name="DynamoDB is not serverless and is causing the error. Migrate your database…"/>
          <p:cNvSpPr txBox="1"/>
          <p:nvPr/>
        </p:nvSpPr>
        <p:spPr>
          <a:xfrm>
            <a:off x="1526210" y="7018679"/>
            <a:ext cx="1157318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DynamoDB is not serverless and is causing the error. Migrate your database</a:t>
            </a:r>
          </a:p>
          <a:p>
            <a:pPr algn="l"/>
            <a:r>
              <a:t>    to RDS and redeploy the lambda function.</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Question 2"/>
          <p:cNvSpPr txBox="1"/>
          <p:nvPr>
            <p:ph type="title" idx="4294967295"/>
          </p:nvPr>
        </p:nvSpPr>
        <p:spPr>
          <a:xfrm>
            <a:off x="1270000" y="-1246530"/>
            <a:ext cx="10464800" cy="3302001"/>
          </a:xfrm>
          <a:prstGeom prst="rect">
            <a:avLst/>
          </a:prstGeom>
        </p:spPr>
        <p:txBody>
          <a:bodyPr anchor="b"/>
          <a:lstStyle>
            <a:lvl1pPr>
              <a:defRPr sz="6900"/>
            </a:lvl1pPr>
          </a:lstStyle>
          <a:p>
            <a:pPr/>
            <a:r>
              <a:t>Question 2</a:t>
            </a:r>
          </a:p>
        </p:txBody>
      </p:sp>
      <p:sp>
        <p:nvSpPr>
          <p:cNvPr id="265" name="You have created a serverless application which converts text into speech…"/>
          <p:cNvSpPr txBox="1"/>
          <p:nvPr/>
        </p:nvSpPr>
        <p:spPr>
          <a:xfrm>
            <a:off x="1507680" y="2499970"/>
            <a:ext cx="11487304" cy="1934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have created a serverless application which converts text into speech</a:t>
            </a:r>
          </a:p>
          <a:p>
            <a:pPr algn="l"/>
            <a:r>
              <a:t>using a combination of S3, API Gateway, Lambda, Polly, DynamoDB and SNS. </a:t>
            </a:r>
          </a:p>
          <a:p>
            <a:pPr algn="l"/>
            <a:r>
              <a:t>Your users complain that only some text is being converted, whereas longer </a:t>
            </a:r>
          </a:p>
          <a:p>
            <a:pPr algn="l"/>
            <a:r>
              <a:t>amounts of text do not get converted. What could be the cause of this </a:t>
            </a:r>
          </a:p>
          <a:p>
            <a:pPr algn="l"/>
            <a:r>
              <a:t>problem?</a:t>
            </a:r>
          </a:p>
        </p:txBody>
      </p:sp>
      <p:sp>
        <p:nvSpPr>
          <p:cNvPr id="266" name="AWS X-Ray service is interfering with the application and should be disabled."/>
          <p:cNvSpPr txBox="1"/>
          <p:nvPr/>
        </p:nvSpPr>
        <p:spPr>
          <a:xfrm>
            <a:off x="1547727" y="4646270"/>
            <a:ext cx="1161371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AWS X-Ray service is interfering with the application and should be disabled.</a:t>
            </a:r>
          </a:p>
        </p:txBody>
      </p:sp>
      <p:sp>
        <p:nvSpPr>
          <p:cNvPr id="267" name="Your Lambda function needs a longer execution time. You should check…"/>
          <p:cNvSpPr txBox="1"/>
          <p:nvPr/>
        </p:nvSpPr>
        <p:spPr>
          <a:xfrm>
            <a:off x="1544193" y="5127624"/>
            <a:ext cx="11300156"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Your Lambda function needs a longer execution time. You should check </a:t>
            </a:r>
          </a:p>
          <a:p>
            <a:pPr algn="l"/>
            <a:r>
              <a:t>    how long is needed in the fringe cases and increase the timeout inside the</a:t>
            </a:r>
          </a:p>
          <a:p>
            <a:pPr algn="l"/>
            <a:r>
              <a:t>    function to slightly longer than that.</a:t>
            </a:r>
          </a:p>
        </p:txBody>
      </p:sp>
      <p:sp>
        <p:nvSpPr>
          <p:cNvPr id="268" name="You've placed your DynamoDB table in a single availability zone which is…"/>
          <p:cNvSpPr txBox="1"/>
          <p:nvPr/>
        </p:nvSpPr>
        <p:spPr>
          <a:xfrm>
            <a:off x="1558404" y="6345579"/>
            <a:ext cx="1111933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You've placed your DynamoDB table in a single availability zone which is </a:t>
            </a:r>
          </a:p>
          <a:p>
            <a:pPr algn="l"/>
            <a:r>
              <a:t>    currently down, causing an outage.</a:t>
            </a:r>
          </a:p>
        </p:txBody>
      </p:sp>
      <p:sp>
        <p:nvSpPr>
          <p:cNvPr id="269" name="Polly has built-in censorship, so if you try and send it text that is deemed…"/>
          <p:cNvSpPr txBox="1"/>
          <p:nvPr/>
        </p:nvSpPr>
        <p:spPr>
          <a:xfrm>
            <a:off x="1552073" y="7195233"/>
            <a:ext cx="11063250"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Polly has built-in censorship, so if you try and send it text that is deemed</a:t>
            </a:r>
          </a:p>
          <a:p>
            <a:pPr algn="l"/>
            <a:r>
              <a:t>    offensive, it will not generate an MP3.</a:t>
            </a:r>
          </a:p>
        </p:txBody>
      </p:sp>
    </p:spTree>
  </p:cSld>
  <p:clrMapOvr>
    <a:masterClrMapping/>
  </p:clrMapOvr>
  <mc:AlternateContent xmlns:mc="http://schemas.openxmlformats.org/markup-compatibility/2006">
    <mc:Choice xmlns:p14="http://schemas.microsoft.com/office/powerpoint/2010/main" Requires="p14">
      <p:transition spd="slow" advClick="1" p14:dur="2250">
        <p14:prism dir="r" isContent="0" isInverted="1"/>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Question 3"/>
          <p:cNvSpPr txBox="1"/>
          <p:nvPr>
            <p:ph type="title" idx="4294967295"/>
          </p:nvPr>
        </p:nvSpPr>
        <p:spPr>
          <a:xfrm>
            <a:off x="1270000" y="-1246530"/>
            <a:ext cx="10464800" cy="3302001"/>
          </a:xfrm>
          <a:prstGeom prst="rect">
            <a:avLst/>
          </a:prstGeom>
        </p:spPr>
        <p:txBody>
          <a:bodyPr anchor="b"/>
          <a:lstStyle>
            <a:lvl1pPr>
              <a:defRPr sz="6900"/>
            </a:lvl1pPr>
          </a:lstStyle>
          <a:p>
            <a:pPr/>
            <a:r>
              <a:t>Question 3</a:t>
            </a:r>
          </a:p>
        </p:txBody>
      </p:sp>
      <p:sp>
        <p:nvSpPr>
          <p:cNvPr id="272" name="You have created a simple serverless website using S3, Lambda, API Gateway…"/>
          <p:cNvSpPr txBox="1"/>
          <p:nvPr/>
        </p:nvSpPr>
        <p:spPr>
          <a:xfrm>
            <a:off x="1507680" y="2131670"/>
            <a:ext cx="11498276"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have created a simple serverless website using S3, Lambda, API Gateway</a:t>
            </a:r>
          </a:p>
          <a:p>
            <a:pPr algn="l"/>
            <a:r>
              <a:t>and DynamoDB. Your website will process the contact details of your </a:t>
            </a:r>
          </a:p>
          <a:p>
            <a:pPr algn="l"/>
            <a:r>
              <a:t>customers, predict an expected delivery date of their order and store their </a:t>
            </a:r>
          </a:p>
          <a:p>
            <a:pPr algn="l"/>
            <a:r>
              <a:t>order in DynamoDB. You test the website before deploying it in to production </a:t>
            </a:r>
          </a:p>
          <a:p>
            <a:pPr algn="l"/>
            <a:r>
              <a:t>and you notice that although the page executes, and the lambda function is </a:t>
            </a:r>
          </a:p>
          <a:p>
            <a:pPr algn="l"/>
            <a:r>
              <a:t>triggered, it is unable to write to DynamoDB. What could be the cause of this </a:t>
            </a:r>
          </a:p>
          <a:p>
            <a:pPr algn="l"/>
            <a:r>
              <a:t>issue?</a:t>
            </a:r>
          </a:p>
        </p:txBody>
      </p:sp>
      <p:sp>
        <p:nvSpPr>
          <p:cNvPr id="273" name="The availability zone that DynamoDB is hosted in is down."/>
          <p:cNvSpPr txBox="1"/>
          <p:nvPr/>
        </p:nvSpPr>
        <p:spPr>
          <a:xfrm>
            <a:off x="1561353" y="5382870"/>
            <a:ext cx="882266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availability zone that DynamoDB is hosted in is down.</a:t>
            </a:r>
          </a:p>
        </p:txBody>
      </p:sp>
      <p:sp>
        <p:nvSpPr>
          <p:cNvPr id="274" name="The availability zone that Lambda is hosted in is down."/>
          <p:cNvSpPr txBox="1"/>
          <p:nvPr/>
        </p:nvSpPr>
        <p:spPr>
          <a:xfrm>
            <a:off x="1556893" y="5864224"/>
            <a:ext cx="83593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availability zone that Lambda is hosted in is down.</a:t>
            </a:r>
          </a:p>
        </p:txBody>
      </p:sp>
      <p:sp>
        <p:nvSpPr>
          <p:cNvPr id="275" name="Your lambda function does not have the sufficient Identity Access…"/>
          <p:cNvSpPr txBox="1"/>
          <p:nvPr/>
        </p:nvSpPr>
        <p:spPr>
          <a:xfrm>
            <a:off x="1558404" y="6345579"/>
            <a:ext cx="10118066"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Your lambda function does not have the sufficient Identity Access </a:t>
            </a:r>
          </a:p>
          <a:p>
            <a:pPr algn="l"/>
            <a:r>
              <a:t>    Management (IAM) permissions to write to DynamoDB.</a:t>
            </a:r>
          </a:p>
        </p:txBody>
      </p:sp>
      <p:sp>
        <p:nvSpPr>
          <p:cNvPr id="276" name="You have written your function in Python which is not supported as a…"/>
          <p:cNvSpPr txBox="1"/>
          <p:nvPr/>
        </p:nvSpPr>
        <p:spPr>
          <a:xfrm>
            <a:off x="1552073" y="7195233"/>
            <a:ext cx="1056916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have written your function in Python which is not supported as a </a:t>
            </a:r>
          </a:p>
          <a:p>
            <a:pPr algn="l"/>
            <a:r>
              <a:t>    run time environment for Lambda.</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Question 4"/>
          <p:cNvSpPr txBox="1"/>
          <p:nvPr>
            <p:ph type="title" idx="4294967295"/>
          </p:nvPr>
        </p:nvSpPr>
        <p:spPr>
          <a:xfrm>
            <a:off x="1270000" y="-1246530"/>
            <a:ext cx="10464800" cy="3302001"/>
          </a:xfrm>
          <a:prstGeom prst="rect">
            <a:avLst/>
          </a:prstGeom>
        </p:spPr>
        <p:txBody>
          <a:bodyPr anchor="b"/>
          <a:lstStyle>
            <a:lvl1pPr>
              <a:defRPr sz="6900"/>
            </a:lvl1pPr>
          </a:lstStyle>
          <a:p>
            <a:pPr/>
            <a:r>
              <a:t>Question 4</a:t>
            </a:r>
          </a:p>
        </p:txBody>
      </p:sp>
      <p:sp>
        <p:nvSpPr>
          <p:cNvPr id="279" name="You have created an application using serverless architecture using Lambda,…"/>
          <p:cNvSpPr txBox="1"/>
          <p:nvPr/>
        </p:nvSpPr>
        <p:spPr>
          <a:xfrm>
            <a:off x="1507680" y="2499970"/>
            <a:ext cx="11431525" cy="1934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have created an application using serverless architecture using Lambda, </a:t>
            </a:r>
          </a:p>
          <a:p>
            <a:pPr algn="l"/>
            <a:r>
              <a:t>API Gateway, S3 and DynamoDB. Your boss asks you to do a major upgrade </a:t>
            </a:r>
          </a:p>
          <a:p>
            <a:pPr algn="l"/>
            <a:r>
              <a:t>to API Gateway and you do this and deploy it to production. Unfortunately </a:t>
            </a:r>
          </a:p>
          <a:p>
            <a:pPr algn="l"/>
            <a:r>
              <a:t>something has gone wrong and now your application is offline. What should </a:t>
            </a:r>
          </a:p>
          <a:p>
            <a:pPr algn="l"/>
            <a:r>
              <a:t>you do to bring your application up as quickly as possible?</a:t>
            </a:r>
          </a:p>
        </p:txBody>
      </p:sp>
      <p:sp>
        <p:nvSpPr>
          <p:cNvPr id="280" name="Restore your previous API gateway configuration using an EBS snapshot."/>
          <p:cNvSpPr txBox="1"/>
          <p:nvPr/>
        </p:nvSpPr>
        <p:spPr>
          <a:xfrm>
            <a:off x="1538935" y="4830420"/>
            <a:ext cx="110885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Restore your previous API gateway configuration using an EBS snapshot.</a:t>
            </a:r>
          </a:p>
        </p:txBody>
      </p:sp>
      <p:sp>
        <p:nvSpPr>
          <p:cNvPr id="281" name="Roll back your API Gateway to the previous stage."/>
          <p:cNvSpPr txBox="1"/>
          <p:nvPr/>
        </p:nvSpPr>
        <p:spPr>
          <a:xfrm>
            <a:off x="1556893" y="5680074"/>
            <a:ext cx="77061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Roll back your API Gateway to the previous stage.</a:t>
            </a:r>
          </a:p>
        </p:txBody>
      </p:sp>
      <p:sp>
        <p:nvSpPr>
          <p:cNvPr id="282" name="Restart API Gateway for the new changes to take effect."/>
          <p:cNvSpPr txBox="1"/>
          <p:nvPr/>
        </p:nvSpPr>
        <p:spPr>
          <a:xfrm>
            <a:off x="1558404" y="6529729"/>
            <a:ext cx="859467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Restart API Gateway for the new changes to take effect.</a:t>
            </a:r>
          </a:p>
        </p:txBody>
      </p:sp>
      <p:sp>
        <p:nvSpPr>
          <p:cNvPr id="283" name="Delete the existing API Gateway."/>
          <p:cNvSpPr txBox="1"/>
          <p:nvPr/>
        </p:nvSpPr>
        <p:spPr>
          <a:xfrm>
            <a:off x="1552073" y="7379383"/>
            <a:ext cx="515409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Delete the existing API Gateway.</a:t>
            </a:r>
          </a:p>
        </p:txBody>
      </p:sp>
    </p:spTree>
  </p:cSld>
  <p:clrMapOvr>
    <a:masterClrMapping/>
  </p:clrMapOvr>
  <mc:AlternateContent xmlns:mc="http://schemas.openxmlformats.org/markup-compatibility/2006">
    <mc:Choice xmlns:p14="http://schemas.microsoft.com/office/powerpoint/2010/main" Requires="p14">
      <p:transition spd="slow" advClick="1" p14:dur="20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tep Functions Use Cases"/>
          <p:cNvSpPr txBox="1"/>
          <p:nvPr>
            <p:ph type="title" idx="4294967295"/>
          </p:nvPr>
        </p:nvSpPr>
        <p:spPr>
          <a:xfrm>
            <a:off x="407937" y="-1261721"/>
            <a:ext cx="12188926" cy="3302001"/>
          </a:xfrm>
          <a:prstGeom prst="rect">
            <a:avLst/>
          </a:prstGeom>
        </p:spPr>
        <p:txBody>
          <a:bodyPr anchor="b"/>
          <a:lstStyle>
            <a:lvl1pPr>
              <a:defRPr sz="6900"/>
            </a:lvl1pPr>
          </a:lstStyle>
          <a:p>
            <a:pPr/>
            <a:r>
              <a:t>Step Functions Use Cases</a:t>
            </a:r>
          </a:p>
        </p:txBody>
      </p:sp>
      <p:sp>
        <p:nvSpPr>
          <p:cNvPr id="128" name="Data processing"/>
          <p:cNvSpPr txBox="1"/>
          <p:nvPr/>
        </p:nvSpPr>
        <p:spPr>
          <a:xfrm>
            <a:off x="1494980" y="3236570"/>
            <a:ext cx="282389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Data processing</a:t>
            </a:r>
          </a:p>
        </p:txBody>
      </p:sp>
      <p:sp>
        <p:nvSpPr>
          <p:cNvPr id="129" name="Automate tasks"/>
          <p:cNvSpPr txBox="1"/>
          <p:nvPr/>
        </p:nvSpPr>
        <p:spPr>
          <a:xfrm>
            <a:off x="1493737" y="3725520"/>
            <a:ext cx="273337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Automate tasks</a:t>
            </a:r>
          </a:p>
        </p:txBody>
      </p:sp>
      <p:sp>
        <p:nvSpPr>
          <p:cNvPr id="130" name="Modernize a monolith"/>
          <p:cNvSpPr txBox="1"/>
          <p:nvPr/>
        </p:nvSpPr>
        <p:spPr>
          <a:xfrm>
            <a:off x="1499180" y="4214470"/>
            <a:ext cx="360723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Modernize a monolith</a:t>
            </a:r>
          </a:p>
        </p:txBody>
      </p:sp>
      <p:sp>
        <p:nvSpPr>
          <p:cNvPr id="131" name="Application orchestration"/>
          <p:cNvSpPr txBox="1"/>
          <p:nvPr/>
        </p:nvSpPr>
        <p:spPr>
          <a:xfrm>
            <a:off x="1505175" y="4703420"/>
            <a:ext cx="412112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 orchestration</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8"/>
                                        </p:tgtEl>
                                        <p:attrNameLst>
                                          <p:attrName>style.visibility</p:attrName>
                                        </p:attrNameLst>
                                      </p:cBhvr>
                                      <p:to>
                                        <p:strVal val="visible"/>
                                      </p:to>
                                    </p:set>
                                    <p:animEffect filter="dissolve" transition="in">
                                      <p:cBhvr>
                                        <p:cTn id="7" dur="15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29"/>
                                        </p:tgtEl>
                                        <p:attrNameLst>
                                          <p:attrName>style.visibility</p:attrName>
                                        </p:attrNameLst>
                                      </p:cBhvr>
                                      <p:to>
                                        <p:strVal val="visible"/>
                                      </p:to>
                                    </p:set>
                                    <p:animEffect filter="dissolve" transition="in">
                                      <p:cBhvr>
                                        <p:cTn id="12" dur="15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30"/>
                                        </p:tgtEl>
                                        <p:attrNameLst>
                                          <p:attrName>style.visibility</p:attrName>
                                        </p:attrNameLst>
                                      </p:cBhvr>
                                      <p:to>
                                        <p:strVal val="visible"/>
                                      </p:to>
                                    </p:set>
                                    <p:animEffect filter="dissolve" transition="in">
                                      <p:cBhvr>
                                        <p:cTn id="17" dur="1500"/>
                                        <p:tgtEl>
                                          <p:spTgt spid="13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31"/>
                                        </p:tgtEl>
                                        <p:attrNameLst>
                                          <p:attrName>style.visibility</p:attrName>
                                        </p:attrNameLst>
                                      </p:cBhvr>
                                      <p:to>
                                        <p:strVal val="visible"/>
                                      </p:to>
                                    </p:set>
                                    <p:animEffect filter="dissolve" transition="in">
                                      <p:cBhvr>
                                        <p:cTn id="22" dur="1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8" grpId="1"/>
      <p:bldP build="whole" bldLvl="1" animBg="1" rev="0" advAuto="0" spid="130" grpId="3"/>
      <p:bldP build="whole" bldLvl="1" animBg="1" rev="0" advAuto="0" spid="131" grpId="4"/>
      <p:bldP build="whole" bldLvl="1" animBg="1" rev="0" advAuto="0" spid="129" grpId="2"/>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Question 5"/>
          <p:cNvSpPr txBox="1"/>
          <p:nvPr>
            <p:ph type="title" idx="4294967295"/>
          </p:nvPr>
        </p:nvSpPr>
        <p:spPr>
          <a:xfrm>
            <a:off x="1270000" y="-1246530"/>
            <a:ext cx="10464800" cy="3302001"/>
          </a:xfrm>
          <a:prstGeom prst="rect">
            <a:avLst/>
          </a:prstGeom>
        </p:spPr>
        <p:txBody>
          <a:bodyPr anchor="b"/>
          <a:lstStyle>
            <a:lvl1pPr>
              <a:defRPr sz="6900"/>
            </a:lvl1pPr>
          </a:lstStyle>
          <a:p>
            <a:pPr/>
            <a:r>
              <a:t>Question 5</a:t>
            </a:r>
          </a:p>
        </p:txBody>
      </p:sp>
      <p:sp>
        <p:nvSpPr>
          <p:cNvPr id="286" name="You have an internal API that you use for your corporate network. Your…"/>
          <p:cNvSpPr txBox="1"/>
          <p:nvPr/>
        </p:nvSpPr>
        <p:spPr>
          <a:xfrm>
            <a:off x="1507680" y="2684120"/>
            <a:ext cx="11666221"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have an internal API that you use for your corporate network. Your </a:t>
            </a:r>
          </a:p>
          <a:p>
            <a:pPr algn="l"/>
            <a:r>
              <a:t>company has decided to go all in on AWS to reduce their data centre footprint. </a:t>
            </a:r>
          </a:p>
          <a:p>
            <a:pPr algn="l"/>
            <a:r>
              <a:t>They will need to leverage their existing API within AWS. What is the most </a:t>
            </a:r>
          </a:p>
          <a:p>
            <a:pPr algn="l"/>
            <a:r>
              <a:t>efficient way to do this.</a:t>
            </a:r>
          </a:p>
        </p:txBody>
      </p:sp>
      <p:sp>
        <p:nvSpPr>
          <p:cNvPr id="287" name="Use the Swagger Importer tool to import your API in to API Gateway."/>
          <p:cNvSpPr txBox="1"/>
          <p:nvPr/>
        </p:nvSpPr>
        <p:spPr>
          <a:xfrm>
            <a:off x="1538935" y="4830420"/>
            <a:ext cx="103744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Use the Swagger Importer tool to import your API in to API Gateway.</a:t>
            </a:r>
          </a:p>
        </p:txBody>
      </p:sp>
      <p:sp>
        <p:nvSpPr>
          <p:cNvPr id="288" name="Replicate your API to API Gateway using the API Replication Master."/>
          <p:cNvSpPr txBox="1"/>
          <p:nvPr/>
        </p:nvSpPr>
        <p:spPr>
          <a:xfrm>
            <a:off x="1556893" y="5680074"/>
            <a:ext cx="1034575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Replicate your API to API Gateway using the API Replication Master.</a:t>
            </a:r>
          </a:p>
        </p:txBody>
      </p:sp>
      <p:sp>
        <p:nvSpPr>
          <p:cNvPr id="289" name="Recreate the API manually."/>
          <p:cNvSpPr txBox="1"/>
          <p:nvPr/>
        </p:nvSpPr>
        <p:spPr>
          <a:xfrm>
            <a:off x="1558404" y="6529729"/>
            <a:ext cx="434728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Recreate the API manually.</a:t>
            </a:r>
          </a:p>
        </p:txBody>
      </p:sp>
      <p:sp>
        <p:nvSpPr>
          <p:cNvPr id="290" name="Use AWS API Import/Export feature of AWS Storage Gateway."/>
          <p:cNvSpPr txBox="1"/>
          <p:nvPr/>
        </p:nvSpPr>
        <p:spPr>
          <a:xfrm>
            <a:off x="1552073" y="7379383"/>
            <a:ext cx="939629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Use AWS API Import/Export feature of AWS Storage Gateway.</a:t>
            </a:r>
          </a:p>
        </p:txBody>
      </p:sp>
    </p:spTree>
  </p:cSld>
  <p:clrMapOvr>
    <a:masterClrMapping/>
  </p:clrMapOvr>
  <mc:AlternateContent xmlns:mc="http://schemas.openxmlformats.org/markup-compatibility/2006">
    <mc:Choice xmlns:p14="http://schemas.microsoft.com/office/powerpoint/2010/main" Requires="p14">
      <p:transition spd="slow" advClick="1" p14:dur="2000">
        <p14:switch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Question 6"/>
          <p:cNvSpPr txBox="1"/>
          <p:nvPr>
            <p:ph type="title" idx="4294967295"/>
          </p:nvPr>
        </p:nvSpPr>
        <p:spPr>
          <a:xfrm>
            <a:off x="1270000" y="-1246530"/>
            <a:ext cx="10464800" cy="3302001"/>
          </a:xfrm>
          <a:prstGeom prst="rect">
            <a:avLst/>
          </a:prstGeom>
        </p:spPr>
        <p:txBody>
          <a:bodyPr anchor="b"/>
          <a:lstStyle>
            <a:lvl1pPr>
              <a:defRPr sz="6900"/>
            </a:lvl1pPr>
          </a:lstStyle>
          <a:p>
            <a:pPr/>
            <a:r>
              <a:t>Question 6</a:t>
            </a:r>
          </a:p>
        </p:txBody>
      </p:sp>
      <p:sp>
        <p:nvSpPr>
          <p:cNvPr id="293" name="You have launched a new web application on AWS using API Gateway,…"/>
          <p:cNvSpPr txBox="1"/>
          <p:nvPr/>
        </p:nvSpPr>
        <p:spPr>
          <a:xfrm>
            <a:off x="1507680" y="2499970"/>
            <a:ext cx="11085272" cy="1934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have launched a new web application on AWS using API Gateway, </a:t>
            </a:r>
          </a:p>
          <a:p>
            <a:pPr algn="l"/>
            <a:r>
              <a:t>Lambda and S3. Someone posts a thread to reddit about your application </a:t>
            </a:r>
          </a:p>
          <a:p>
            <a:pPr algn="l"/>
            <a:r>
              <a:t>and it starts to go viral. You start receiving 10,000 requests every second </a:t>
            </a:r>
          </a:p>
          <a:p>
            <a:pPr algn="l"/>
            <a:r>
              <a:t>and you notice that most requests are similar. Your web application begins </a:t>
            </a:r>
          </a:p>
          <a:p>
            <a:pPr algn="l"/>
            <a:r>
              <a:t>to struggle. What can you do to optimise performance of your application?</a:t>
            </a:r>
          </a:p>
        </p:txBody>
      </p:sp>
      <p:sp>
        <p:nvSpPr>
          <p:cNvPr id="294" name="Enable API Gateway caching to cache frequent requests."/>
          <p:cNvSpPr txBox="1"/>
          <p:nvPr/>
        </p:nvSpPr>
        <p:spPr>
          <a:xfrm>
            <a:off x="1538935" y="5382870"/>
            <a:ext cx="869983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Enable API Gateway caching to cache frequent requests.</a:t>
            </a:r>
          </a:p>
        </p:txBody>
      </p:sp>
      <p:sp>
        <p:nvSpPr>
          <p:cNvPr id="295" name="Enable API Gateway Accelerator."/>
          <p:cNvSpPr txBox="1"/>
          <p:nvPr/>
        </p:nvSpPr>
        <p:spPr>
          <a:xfrm>
            <a:off x="1556893" y="5864224"/>
            <a:ext cx="521627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Enable API Gateway Accelerator.</a:t>
            </a:r>
          </a:p>
        </p:txBody>
      </p:sp>
      <p:sp>
        <p:nvSpPr>
          <p:cNvPr id="296" name="Migrate your API Gateway to a Network Load Balancer and enable…"/>
          <p:cNvSpPr txBox="1"/>
          <p:nvPr/>
        </p:nvSpPr>
        <p:spPr>
          <a:xfrm>
            <a:off x="1571104" y="6345579"/>
            <a:ext cx="10234500"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Migrate your API Gateway to a Network Load Balancer and enable </a:t>
            </a:r>
          </a:p>
          <a:p>
            <a:pPr algn="l"/>
            <a:r>
              <a:t>    session stickiness for all sessions.</a:t>
            </a:r>
          </a:p>
        </p:txBody>
      </p:sp>
      <p:sp>
        <p:nvSpPr>
          <p:cNvPr id="297" name="Change your route53 alias record to point to AWS Neptune and then…"/>
          <p:cNvSpPr txBox="1"/>
          <p:nvPr/>
        </p:nvSpPr>
        <p:spPr>
          <a:xfrm>
            <a:off x="1577473" y="7195233"/>
            <a:ext cx="10665257"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Change your route53 alias record to point to AWS Neptune and then </a:t>
            </a:r>
          </a:p>
          <a:p>
            <a:pPr algn="l"/>
            <a:r>
              <a:t>    configure Neptune to filter your API requests to genuine requests only.</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Question 7"/>
          <p:cNvSpPr txBox="1"/>
          <p:nvPr>
            <p:ph type="title" idx="4294967295"/>
          </p:nvPr>
        </p:nvSpPr>
        <p:spPr>
          <a:xfrm>
            <a:off x="1270000" y="-1246530"/>
            <a:ext cx="10464800" cy="3302001"/>
          </a:xfrm>
          <a:prstGeom prst="rect">
            <a:avLst/>
          </a:prstGeom>
        </p:spPr>
        <p:txBody>
          <a:bodyPr anchor="b"/>
          <a:lstStyle>
            <a:lvl1pPr>
              <a:defRPr sz="6900"/>
            </a:lvl1pPr>
          </a:lstStyle>
          <a:p>
            <a:pPr/>
            <a:r>
              <a:t>Question 7</a:t>
            </a:r>
          </a:p>
        </p:txBody>
      </p:sp>
      <p:sp>
        <p:nvSpPr>
          <p:cNvPr id="300" name="You are developing a new application using serverless infrastructure and…"/>
          <p:cNvSpPr txBox="1"/>
          <p:nvPr/>
        </p:nvSpPr>
        <p:spPr>
          <a:xfrm>
            <a:off x="1507680" y="2499970"/>
            <a:ext cx="11618672" cy="1934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are developing a new application using serverless infrastructure and </a:t>
            </a:r>
          </a:p>
          <a:p>
            <a:pPr algn="l"/>
            <a:r>
              <a:t>are using services such as S3, DynamoDB, Lambda, API Gateway, CloudFront, </a:t>
            </a:r>
          </a:p>
          <a:p>
            <a:pPr algn="l"/>
            <a:r>
              <a:t>CloudFormation and Polly. You deploy your application to production and </a:t>
            </a:r>
          </a:p>
          <a:p>
            <a:pPr algn="l"/>
            <a:r>
              <a:t>your end users begin complaining about receiving a HTTP 429 error. </a:t>
            </a:r>
          </a:p>
          <a:p>
            <a:pPr algn="l"/>
            <a:r>
              <a:t>What could be the cause of the error?</a:t>
            </a:r>
          </a:p>
        </p:txBody>
      </p:sp>
      <p:sp>
        <p:nvSpPr>
          <p:cNvPr id="301" name="Your lambda function does not have sufficient permissions to read to…"/>
          <p:cNvSpPr txBox="1"/>
          <p:nvPr/>
        </p:nvSpPr>
        <p:spPr>
          <a:xfrm>
            <a:off x="1552097" y="4462120"/>
            <a:ext cx="1060300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Your lambda function does not have sufficient permissions to read to </a:t>
            </a:r>
          </a:p>
          <a:p>
            <a:pPr algn="l"/>
            <a:r>
              <a:t>    DynamoDB and this is generating a HTTP 429 error.</a:t>
            </a:r>
          </a:p>
        </p:txBody>
      </p:sp>
      <p:sp>
        <p:nvSpPr>
          <p:cNvPr id="302" name="You have an S3 bucket policy which is preventing Lambda from being able…"/>
          <p:cNvSpPr txBox="1"/>
          <p:nvPr/>
        </p:nvSpPr>
        <p:spPr>
          <a:xfrm>
            <a:off x="1545147" y="5319370"/>
            <a:ext cx="1128453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have an S3 bucket policy which is preventing Lambda from being able</a:t>
            </a:r>
          </a:p>
          <a:p>
            <a:pPr algn="l"/>
            <a:r>
              <a:t>    to write files to your bucket, generating a HTTP 429 error.</a:t>
            </a:r>
          </a:p>
        </p:txBody>
      </p:sp>
      <p:sp>
        <p:nvSpPr>
          <p:cNvPr id="303" name="You enabled API throttling for a rate limit of 1000 requests per second while…"/>
          <p:cNvSpPr txBox="1"/>
          <p:nvPr/>
        </p:nvSpPr>
        <p:spPr>
          <a:xfrm>
            <a:off x="1554240" y="6176620"/>
            <a:ext cx="11469548"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enabled API throttling for a rate limit of 1000 requests per second while</a:t>
            </a:r>
          </a:p>
          <a:p>
            <a:pPr algn="l"/>
            <a:r>
              <a:t>    in development and now that you have deployed to production your API</a:t>
            </a:r>
          </a:p>
          <a:p>
            <a:pPr algn="l"/>
            <a:r>
              <a:t>    Gateway is being throttled.</a:t>
            </a:r>
          </a:p>
        </p:txBody>
      </p:sp>
      <p:sp>
        <p:nvSpPr>
          <p:cNvPr id="304" name="Your CloudFormation stack is not valid and is failing to deploy properly…"/>
          <p:cNvSpPr txBox="1"/>
          <p:nvPr/>
        </p:nvSpPr>
        <p:spPr>
          <a:xfrm>
            <a:off x="1565235" y="7402170"/>
            <a:ext cx="1078588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Your CloudFormation stack is not valid and is failing to deploy properly</a:t>
            </a:r>
          </a:p>
          <a:p>
            <a:pPr algn="l"/>
            <a:r>
              <a:t>    which is causing a HTTP 429 error.</a:t>
            </a:r>
          </a:p>
        </p:txBody>
      </p:sp>
    </p:spTree>
  </p:cSld>
  <p:clrMapOvr>
    <a:masterClrMapping/>
  </p:clrMapOvr>
  <mc:AlternateContent xmlns:mc="http://schemas.openxmlformats.org/markup-compatibility/2006">
    <mc:Choice xmlns:p14="http://schemas.microsoft.com/office/powerpoint/2010/main" Requires="p14">
      <p:transition spd="slow" advClick="1" p14:dur="2000">
        <p14:warp/>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Question 8"/>
          <p:cNvSpPr txBox="1"/>
          <p:nvPr>
            <p:ph type="title" idx="4294967295"/>
          </p:nvPr>
        </p:nvSpPr>
        <p:spPr>
          <a:xfrm>
            <a:off x="1270000" y="-1246530"/>
            <a:ext cx="10464800" cy="3302001"/>
          </a:xfrm>
          <a:prstGeom prst="rect">
            <a:avLst/>
          </a:prstGeom>
        </p:spPr>
        <p:txBody>
          <a:bodyPr anchor="b"/>
          <a:lstStyle>
            <a:lvl1pPr>
              <a:defRPr sz="6900"/>
            </a:lvl1pPr>
          </a:lstStyle>
          <a:p>
            <a:pPr/>
            <a:r>
              <a:t>Question 8</a:t>
            </a:r>
          </a:p>
        </p:txBody>
      </p:sp>
      <p:sp>
        <p:nvSpPr>
          <p:cNvPr id="307" name="You are a developer for a busy real estate company and you want to enable…"/>
          <p:cNvSpPr txBox="1"/>
          <p:nvPr/>
        </p:nvSpPr>
        <p:spPr>
          <a:xfrm>
            <a:off x="1527227" y="2167841"/>
            <a:ext cx="11294975" cy="30391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are a developer for a busy real estate company and you want to enable </a:t>
            </a:r>
          </a:p>
          <a:p>
            <a:pPr algn="l"/>
            <a:r>
              <a:t>other real estate agents to the ability to show properties on your books, but </a:t>
            </a:r>
          </a:p>
          <a:p>
            <a:pPr algn="l"/>
            <a:r>
              <a:t>skinned so that it looks like their own website. You decide the most efficient </a:t>
            </a:r>
          </a:p>
          <a:p>
            <a:pPr algn="l"/>
            <a:r>
              <a:t>way to do this is to expose your API to the public. The project works well, </a:t>
            </a:r>
          </a:p>
          <a:p>
            <a:pPr algn="l"/>
            <a:r>
              <a:t>however one of your competitors starts abusing this, sending your API tens </a:t>
            </a:r>
          </a:p>
          <a:p>
            <a:pPr algn="l"/>
            <a:r>
              <a:t>of thousands of requests per second. This generates an HTTP 429 error. </a:t>
            </a:r>
          </a:p>
          <a:p>
            <a:pPr algn="l"/>
            <a:r>
              <a:t>Each agent connects to your API using individual API keys. What actions </a:t>
            </a:r>
          </a:p>
          <a:p>
            <a:pPr algn="l"/>
            <a:r>
              <a:t>can you take to stop this behaviour?</a:t>
            </a:r>
          </a:p>
        </p:txBody>
      </p:sp>
      <p:sp>
        <p:nvSpPr>
          <p:cNvPr id="308" name="Place an AWS Web Application Firewall in front of API Gateway and filter the requests."/>
          <p:cNvSpPr txBox="1"/>
          <p:nvPr/>
        </p:nvSpPr>
        <p:spPr>
          <a:xfrm>
            <a:off x="1580013" y="7407958"/>
            <a:ext cx="1291186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Place an AWS Web Application Firewall in front of API Gateway and filter the requests.</a:t>
            </a:r>
          </a:p>
        </p:txBody>
      </p:sp>
      <p:sp>
        <p:nvSpPr>
          <p:cNvPr id="309" name="Deploy multiple API Gateways and give the agent access to another…"/>
          <p:cNvSpPr txBox="1"/>
          <p:nvPr/>
        </p:nvSpPr>
        <p:spPr>
          <a:xfrm>
            <a:off x="1557847" y="5319370"/>
            <a:ext cx="1044298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Deploy multiple API Gateways and give the agent access to another </a:t>
            </a:r>
          </a:p>
          <a:p>
            <a:pPr algn="l"/>
            <a:r>
              <a:t>    API Gateway.</a:t>
            </a:r>
          </a:p>
        </p:txBody>
      </p:sp>
      <p:sp>
        <p:nvSpPr>
          <p:cNvPr id="310" name="Throttle the agents API access using the individual API Keys"/>
          <p:cNvSpPr txBox="1"/>
          <p:nvPr/>
        </p:nvSpPr>
        <p:spPr>
          <a:xfrm>
            <a:off x="1567402" y="6261099"/>
            <a:ext cx="917867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Throttle the agents API access using the individual API Keys</a:t>
            </a:r>
          </a:p>
        </p:txBody>
      </p:sp>
      <p:sp>
        <p:nvSpPr>
          <p:cNvPr id="311" name="Use AWS Shield Advanced API protection to block the requests."/>
          <p:cNvSpPr txBox="1"/>
          <p:nvPr/>
        </p:nvSpPr>
        <p:spPr>
          <a:xfrm>
            <a:off x="1576547" y="6834529"/>
            <a:ext cx="970871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Use AWS Shield Advanced API protection to block the requests.</a:t>
            </a:r>
          </a:p>
        </p:txBody>
      </p:sp>
    </p:spTree>
  </p:cSld>
  <p:clrMapOvr>
    <a:masterClrMapping/>
  </p:clrMapOvr>
  <mc:AlternateContent xmlns:mc="http://schemas.openxmlformats.org/markup-compatibility/2006">
    <mc:Choice xmlns:p14="http://schemas.microsoft.com/office/powerpoint/2010/main" Requires="p14">
      <p:transition spd="slow" advClick="1" p14:dur="2000">
        <p14:flip dir="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Question 9"/>
          <p:cNvSpPr txBox="1"/>
          <p:nvPr>
            <p:ph type="title" idx="4294967295"/>
          </p:nvPr>
        </p:nvSpPr>
        <p:spPr>
          <a:xfrm>
            <a:off x="1270000" y="-1246530"/>
            <a:ext cx="10464800" cy="3302001"/>
          </a:xfrm>
          <a:prstGeom prst="rect">
            <a:avLst/>
          </a:prstGeom>
        </p:spPr>
        <p:txBody>
          <a:bodyPr anchor="b"/>
          <a:lstStyle>
            <a:lvl1pPr>
              <a:defRPr sz="6900"/>
            </a:lvl1pPr>
          </a:lstStyle>
          <a:p>
            <a:pPr/>
            <a:r>
              <a:t>Question 9</a:t>
            </a:r>
          </a:p>
        </p:txBody>
      </p:sp>
      <p:sp>
        <p:nvSpPr>
          <p:cNvPr id="314" name="How does API Gateway deal with legacy SOAP applications?"/>
          <p:cNvSpPr txBox="1"/>
          <p:nvPr/>
        </p:nvSpPr>
        <p:spPr>
          <a:xfrm>
            <a:off x="1527227" y="3456891"/>
            <a:ext cx="890046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How does API Gateway deal with legacy SOAP applications?</a:t>
            </a:r>
          </a:p>
        </p:txBody>
      </p:sp>
      <p:sp>
        <p:nvSpPr>
          <p:cNvPr id="315" name="Provides web-service passthrough for SOAP applications."/>
          <p:cNvSpPr txBox="1"/>
          <p:nvPr/>
        </p:nvSpPr>
        <p:spPr>
          <a:xfrm>
            <a:off x="1630440" y="6144589"/>
            <a:ext cx="884644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Provides web-service passthrough for SOAP applications.</a:t>
            </a:r>
          </a:p>
        </p:txBody>
      </p:sp>
      <p:sp>
        <p:nvSpPr>
          <p:cNvPr id="316" name="Converts the response from the application to REST."/>
          <p:cNvSpPr txBox="1"/>
          <p:nvPr/>
        </p:nvSpPr>
        <p:spPr>
          <a:xfrm>
            <a:off x="1627296" y="4646270"/>
            <a:ext cx="805670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Converts the response from the application to REST.</a:t>
            </a:r>
          </a:p>
        </p:txBody>
      </p:sp>
      <p:sp>
        <p:nvSpPr>
          <p:cNvPr id="317" name="Converts the response from the application to XML."/>
          <p:cNvSpPr txBox="1"/>
          <p:nvPr/>
        </p:nvSpPr>
        <p:spPr>
          <a:xfrm>
            <a:off x="1630141" y="5145710"/>
            <a:ext cx="794941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Converts the response from the application to XML.</a:t>
            </a:r>
          </a:p>
        </p:txBody>
      </p:sp>
      <p:sp>
        <p:nvSpPr>
          <p:cNvPr id="318" name="Converts the response from the application to HTML."/>
          <p:cNvSpPr txBox="1"/>
          <p:nvPr/>
        </p:nvSpPr>
        <p:spPr>
          <a:xfrm>
            <a:off x="1640047" y="5645149"/>
            <a:ext cx="81582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Converts the response from the application to HTML.</a:t>
            </a:r>
          </a:p>
        </p:txBody>
      </p:sp>
    </p:spTree>
  </p:cSld>
  <p:clrMapOvr>
    <a:masterClrMapping/>
  </p:clrMapOvr>
  <mc:AlternateContent xmlns:mc="http://schemas.openxmlformats.org/markup-compatibility/2006">
    <mc:Choice xmlns:p14="http://schemas.microsoft.com/office/powerpoint/2010/main" Requires="p14">
      <p:transition spd="slow" advClick="1" p14:dur="2000">
        <p14:prism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DynamoDB"/>
          <p:cNvSpPr txBox="1"/>
          <p:nvPr>
            <p:ph type="ctrTitle"/>
          </p:nvPr>
        </p:nvSpPr>
        <p:spPr>
          <a:prstGeom prst="rect">
            <a:avLst/>
          </a:prstGeom>
        </p:spPr>
        <p:txBody>
          <a:bodyPr/>
          <a:lstStyle/>
          <a:p>
            <a:pPr/>
            <a:r>
              <a:t>DynamoDB</a:t>
            </a:r>
          </a:p>
        </p:txBody>
      </p:sp>
    </p:spTree>
  </p:cSld>
  <p:clrMapOvr>
    <a:masterClrMapping/>
  </p:clrMapOvr>
  <mc:AlternateContent xmlns:mc="http://schemas.openxmlformats.org/markup-compatibility/2006">
    <mc:Choice xmlns:p14="http://schemas.microsoft.com/office/powerpoint/2010/main" Requires="p14">
      <p:transition spd="slow" advClick="1" p14:dur="2000">
        <p14:flip dir="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Amazon DynamoDB is a fast and flexible NoSQL database service for all applications that need consistent, single-digit millisecond latency at any scale. It is a fully managed database and supports both document and key-value data models. Its flexible data models and reliable performance make it a great fit for mobile, web, gaming, ad-tech, IoT, and many other applications."/>
          <p:cNvSpPr txBox="1"/>
          <p:nvPr>
            <p:ph type="ctrTitle"/>
          </p:nvPr>
        </p:nvSpPr>
        <p:spPr>
          <a:xfrm>
            <a:off x="1270000" y="4914900"/>
            <a:ext cx="10464800" cy="3302000"/>
          </a:xfrm>
          <a:prstGeom prst="rect">
            <a:avLst/>
          </a:prstGeom>
        </p:spPr>
        <p:txBody>
          <a:bodyPr/>
          <a:lstStyle>
            <a:lvl1pPr defTabSz="479044">
              <a:defRPr sz="3034">
                <a:latin typeface="Helvetica Neue"/>
                <a:ea typeface="Helvetica Neue"/>
                <a:cs typeface="Helvetica Neue"/>
                <a:sym typeface="Helvetica Neue"/>
              </a:defRPr>
            </a:lvl1pPr>
          </a:lstStyle>
          <a:p>
            <a:pPr/>
            <a:r>
              <a:t>Amazon DynamoDB is a fast and flexible NoSQL database service for all applications that need consistent, single-digit millisecond latency at any scale. It is a fully managed database and supports both document and key-value data models. Its flexible data models and reliable performance make it a great fit for mobile, web, gaming, ad-tech, IoT, and many other applications.</a:t>
            </a:r>
          </a:p>
        </p:txBody>
      </p:sp>
      <p:pic>
        <p:nvPicPr>
          <p:cNvPr id="323" name="DeveloperTools_AWSX-Ray_LARGE.png" descr="DeveloperTools_AWSX-Ray_LARGE.png"/>
          <p:cNvPicPr>
            <a:picLocks noChangeAspect="1"/>
          </p:cNvPicPr>
          <p:nvPr/>
        </p:nvPicPr>
        <p:blipFill>
          <a:blip r:embed="rId2">
            <a:extLst/>
          </a:blip>
          <a:stretch>
            <a:fillRect/>
          </a:stretch>
        </p:blipFill>
        <p:spPr>
          <a:xfrm>
            <a:off x="4810720" y="1244600"/>
            <a:ext cx="3383360"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DynamoDB"/>
          <p:cNvSpPr txBox="1"/>
          <p:nvPr>
            <p:ph type="title" idx="4294967295"/>
          </p:nvPr>
        </p:nvSpPr>
        <p:spPr>
          <a:xfrm>
            <a:off x="407937" y="-1261721"/>
            <a:ext cx="12188926" cy="3302001"/>
          </a:xfrm>
          <a:prstGeom prst="rect">
            <a:avLst/>
          </a:prstGeom>
        </p:spPr>
        <p:txBody>
          <a:bodyPr anchor="b"/>
          <a:lstStyle>
            <a:lvl1pPr>
              <a:defRPr sz="6900"/>
            </a:lvl1pPr>
          </a:lstStyle>
          <a:p>
            <a:pPr/>
            <a:r>
              <a:t>DynamoDB</a:t>
            </a:r>
          </a:p>
        </p:txBody>
      </p:sp>
      <p:sp>
        <p:nvSpPr>
          <p:cNvPr id="326" name="Stored on SSD storage"/>
          <p:cNvSpPr txBox="1"/>
          <p:nvPr/>
        </p:nvSpPr>
        <p:spPr>
          <a:xfrm>
            <a:off x="1494980" y="3236570"/>
            <a:ext cx="376786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Stored on SSD storage</a:t>
            </a:r>
          </a:p>
        </p:txBody>
      </p:sp>
      <p:sp>
        <p:nvSpPr>
          <p:cNvPr id="327" name="Spread across 3 geographically distinct data centres"/>
          <p:cNvSpPr txBox="1"/>
          <p:nvPr/>
        </p:nvSpPr>
        <p:spPr>
          <a:xfrm>
            <a:off x="1499180" y="4214470"/>
            <a:ext cx="80841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Spread across 3 geographically distinct data centres</a:t>
            </a:r>
          </a:p>
        </p:txBody>
      </p:sp>
      <p:sp>
        <p:nvSpPr>
          <p:cNvPr id="328" name="Choice of 2 consistency models:"/>
          <p:cNvSpPr txBox="1"/>
          <p:nvPr/>
        </p:nvSpPr>
        <p:spPr>
          <a:xfrm>
            <a:off x="1508070" y="5192370"/>
            <a:ext cx="51598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Choice of 2 consistency models:</a:t>
            </a:r>
          </a:p>
        </p:txBody>
      </p:sp>
      <p:sp>
        <p:nvSpPr>
          <p:cNvPr id="329" name="Eventual Consistent Reads (Default)"/>
          <p:cNvSpPr txBox="1"/>
          <p:nvPr/>
        </p:nvSpPr>
        <p:spPr>
          <a:xfrm>
            <a:off x="1508070" y="6170270"/>
            <a:ext cx="611309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Eventual Consistent Reads (Default)</a:t>
            </a:r>
          </a:p>
        </p:txBody>
      </p:sp>
      <p:sp>
        <p:nvSpPr>
          <p:cNvPr id="330" name="Strongly Consistent Reads"/>
          <p:cNvSpPr txBox="1"/>
          <p:nvPr/>
        </p:nvSpPr>
        <p:spPr>
          <a:xfrm>
            <a:off x="1508070" y="7148170"/>
            <a:ext cx="47588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Strongly Consistent Reads</a:t>
            </a:r>
          </a:p>
        </p:txBody>
      </p:sp>
    </p:spTree>
  </p:cSld>
  <p:clrMapOvr>
    <a:masterClrMapping/>
  </p:clrMapOvr>
  <mc:AlternateContent xmlns:mc="http://schemas.openxmlformats.org/markup-compatibility/2006">
    <mc:Choice xmlns:p14="http://schemas.microsoft.com/office/powerpoint/2010/main" Requires="p14">
      <p:transition spd="slow" advClick="1" p14:dur="2000">
        <p:pus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15" grpId="1" fill="hold">
                                  <p:stCondLst>
                                    <p:cond delay="0"/>
                                  </p:stCondLst>
                                  <p:iterate type="el" backwards="0">
                                    <p:tmAbs val="0"/>
                                  </p:iterate>
                                  <p:childTnLst>
                                    <p:set>
                                      <p:cBhvr>
                                        <p:cTn id="6" fill="hold"/>
                                        <p:tgtEl>
                                          <p:spTgt spid="326"/>
                                        </p:tgtEl>
                                        <p:attrNameLst>
                                          <p:attrName>style.visibility</p:attrName>
                                        </p:attrNameLst>
                                      </p:cBhvr>
                                      <p:to>
                                        <p:strVal val="visible"/>
                                      </p:to>
                                    </p:set>
                                    <p:anim calcmode="lin" valueType="num">
                                      <p:cBhvr>
                                        <p:cTn id="7" dur="1500" fill="hold"/>
                                        <p:tgtEl>
                                          <p:spTgt spid="326"/>
                                        </p:tgtEl>
                                        <p:attrNameLst>
                                          <p:attrName>ppt_w</p:attrName>
                                        </p:attrNameLst>
                                      </p:cBhvr>
                                      <p:tavLst>
                                        <p:tav tm="0">
                                          <p:val>
                                            <p:fltVal val="0"/>
                                          </p:val>
                                        </p:tav>
                                        <p:tav tm="100000">
                                          <p:val>
                                            <p:strVal val="#ppt_w"/>
                                          </p:val>
                                        </p:tav>
                                      </p:tavLst>
                                    </p:anim>
                                    <p:anim calcmode="lin" valueType="num">
                                      <p:cBhvr>
                                        <p:cTn id="8" dur="1500" fill="hold"/>
                                        <p:tgtEl>
                                          <p:spTgt spid="326"/>
                                        </p:tgtEl>
                                        <p:attrNameLst>
                                          <p:attrName>ppt_h</p:attrName>
                                        </p:attrNameLst>
                                      </p:cBhvr>
                                      <p:tavLst>
                                        <p:tav tm="0">
                                          <p:val>
                                            <p:fltVal val="0"/>
                                          </p:val>
                                        </p:tav>
                                        <p:tav tm="100000">
                                          <p:val>
                                            <p:strVal val="#ppt_h"/>
                                          </p:val>
                                        </p:tav>
                                      </p:tavLst>
                                    </p:anim>
                                    <p:anim calcmode="lin" valueType="num">
                                      <p:cBhvr>
                                        <p:cTn id="9" dur="1500" fill="hold"/>
                                        <p:tgtEl>
                                          <p:spTgt spid="326"/>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3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8" presetID="15" grpId="2" fill="hold">
                                  <p:stCondLst>
                                    <p:cond delay="0"/>
                                  </p:stCondLst>
                                  <p:iterate type="el" backwards="0">
                                    <p:tmAbs val="0"/>
                                  </p:iterate>
                                  <p:childTnLst>
                                    <p:set>
                                      <p:cBhvr>
                                        <p:cTn id="14" fill="hold"/>
                                        <p:tgtEl>
                                          <p:spTgt spid="327"/>
                                        </p:tgtEl>
                                        <p:attrNameLst>
                                          <p:attrName>style.visibility</p:attrName>
                                        </p:attrNameLst>
                                      </p:cBhvr>
                                      <p:to>
                                        <p:strVal val="visible"/>
                                      </p:to>
                                    </p:set>
                                    <p:anim calcmode="lin" valueType="num">
                                      <p:cBhvr>
                                        <p:cTn id="15" dur="1500" fill="hold"/>
                                        <p:tgtEl>
                                          <p:spTgt spid="327"/>
                                        </p:tgtEl>
                                        <p:attrNameLst>
                                          <p:attrName>ppt_w</p:attrName>
                                        </p:attrNameLst>
                                      </p:cBhvr>
                                      <p:tavLst>
                                        <p:tav tm="0">
                                          <p:val>
                                            <p:fltVal val="0"/>
                                          </p:val>
                                        </p:tav>
                                        <p:tav tm="100000">
                                          <p:val>
                                            <p:strVal val="#ppt_w"/>
                                          </p:val>
                                        </p:tav>
                                      </p:tavLst>
                                    </p:anim>
                                    <p:anim calcmode="lin" valueType="num">
                                      <p:cBhvr>
                                        <p:cTn id="16" dur="1500" fill="hold"/>
                                        <p:tgtEl>
                                          <p:spTgt spid="327"/>
                                        </p:tgtEl>
                                        <p:attrNameLst>
                                          <p:attrName>ppt_h</p:attrName>
                                        </p:attrNameLst>
                                      </p:cBhvr>
                                      <p:tavLst>
                                        <p:tav tm="0">
                                          <p:val>
                                            <p:fltVal val="0"/>
                                          </p:val>
                                        </p:tav>
                                        <p:tav tm="100000">
                                          <p:val>
                                            <p:strVal val="#ppt_h"/>
                                          </p:val>
                                        </p:tav>
                                      </p:tavLst>
                                    </p:anim>
                                    <p:anim calcmode="lin" valueType="num">
                                      <p:cBhvr>
                                        <p:cTn id="17" dur="1500" fill="hold"/>
                                        <p:tgtEl>
                                          <p:spTgt spid="327"/>
                                        </p:tgtEl>
                                        <p:attrNameLst>
                                          <p:attrName>ppt_x</p:attrName>
                                        </p:attrNameLst>
                                      </p:cBhvr>
                                      <p:tavLst>
                                        <p:tav tm="0" fmla="#ppt_x+(cos(-2*pi*(1-$))*-#ppt_x-sin(-2*pi*(1-$))*(1-#ppt_y))*(1-$)">
                                          <p:val>
                                            <p:fltVal val="0"/>
                                          </p:val>
                                        </p:tav>
                                        <p:tav tm="100000">
                                          <p:val>
                                            <p:fltVal val="1"/>
                                          </p:val>
                                        </p:tav>
                                      </p:tavLst>
                                    </p:anim>
                                    <p:anim calcmode="lin" valueType="num">
                                      <p:cBhvr>
                                        <p:cTn id="18" dur="1500" fill="hold"/>
                                        <p:tgtEl>
                                          <p:spTgt spid="3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15" grpId="3" fill="hold">
                                  <p:stCondLst>
                                    <p:cond delay="0"/>
                                  </p:stCondLst>
                                  <p:iterate type="el" backwards="0">
                                    <p:tmAbs val="0"/>
                                  </p:iterate>
                                  <p:childTnLst>
                                    <p:set>
                                      <p:cBhvr>
                                        <p:cTn id="22" fill="hold"/>
                                        <p:tgtEl>
                                          <p:spTgt spid="328"/>
                                        </p:tgtEl>
                                        <p:attrNameLst>
                                          <p:attrName>style.visibility</p:attrName>
                                        </p:attrNameLst>
                                      </p:cBhvr>
                                      <p:to>
                                        <p:strVal val="visible"/>
                                      </p:to>
                                    </p:set>
                                    <p:anim calcmode="lin" valueType="num">
                                      <p:cBhvr>
                                        <p:cTn id="23" dur="1500" fill="hold"/>
                                        <p:tgtEl>
                                          <p:spTgt spid="328"/>
                                        </p:tgtEl>
                                        <p:attrNameLst>
                                          <p:attrName>ppt_w</p:attrName>
                                        </p:attrNameLst>
                                      </p:cBhvr>
                                      <p:tavLst>
                                        <p:tav tm="0">
                                          <p:val>
                                            <p:fltVal val="0"/>
                                          </p:val>
                                        </p:tav>
                                        <p:tav tm="100000">
                                          <p:val>
                                            <p:strVal val="#ppt_w"/>
                                          </p:val>
                                        </p:tav>
                                      </p:tavLst>
                                    </p:anim>
                                    <p:anim calcmode="lin" valueType="num">
                                      <p:cBhvr>
                                        <p:cTn id="24" dur="1500" fill="hold"/>
                                        <p:tgtEl>
                                          <p:spTgt spid="328"/>
                                        </p:tgtEl>
                                        <p:attrNameLst>
                                          <p:attrName>ppt_h</p:attrName>
                                        </p:attrNameLst>
                                      </p:cBhvr>
                                      <p:tavLst>
                                        <p:tav tm="0">
                                          <p:val>
                                            <p:fltVal val="0"/>
                                          </p:val>
                                        </p:tav>
                                        <p:tav tm="100000">
                                          <p:val>
                                            <p:strVal val="#ppt_h"/>
                                          </p:val>
                                        </p:tav>
                                      </p:tavLst>
                                    </p:anim>
                                    <p:anim calcmode="lin" valueType="num">
                                      <p:cBhvr>
                                        <p:cTn id="25" dur="1500" fill="hold"/>
                                        <p:tgtEl>
                                          <p:spTgt spid="328"/>
                                        </p:tgtEl>
                                        <p:attrNameLst>
                                          <p:attrName>ppt_x</p:attrName>
                                        </p:attrNameLst>
                                      </p:cBhvr>
                                      <p:tavLst>
                                        <p:tav tm="0" fmla="#ppt_x+(cos(-2*pi*(1-$))*-#ppt_x-sin(-2*pi*(1-$))*(1-#ppt_y))*(1-$)">
                                          <p:val>
                                            <p:fltVal val="0"/>
                                          </p:val>
                                        </p:tav>
                                        <p:tav tm="100000">
                                          <p:val>
                                            <p:fltVal val="1"/>
                                          </p:val>
                                        </p:tav>
                                      </p:tavLst>
                                    </p:anim>
                                    <p:anim calcmode="lin" valueType="num">
                                      <p:cBhvr>
                                        <p:cTn id="26" dur="1500" fill="hold"/>
                                        <p:tgtEl>
                                          <p:spTgt spid="3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15" grpId="4" fill="hold">
                                  <p:stCondLst>
                                    <p:cond delay="0"/>
                                  </p:stCondLst>
                                  <p:iterate type="el" backwards="0">
                                    <p:tmAbs val="0"/>
                                  </p:iterate>
                                  <p:childTnLst>
                                    <p:set>
                                      <p:cBhvr>
                                        <p:cTn id="30" fill="hold"/>
                                        <p:tgtEl>
                                          <p:spTgt spid="329"/>
                                        </p:tgtEl>
                                        <p:attrNameLst>
                                          <p:attrName>style.visibility</p:attrName>
                                        </p:attrNameLst>
                                      </p:cBhvr>
                                      <p:to>
                                        <p:strVal val="visible"/>
                                      </p:to>
                                    </p:set>
                                    <p:anim calcmode="lin" valueType="num">
                                      <p:cBhvr>
                                        <p:cTn id="31" dur="1500" fill="hold"/>
                                        <p:tgtEl>
                                          <p:spTgt spid="329"/>
                                        </p:tgtEl>
                                        <p:attrNameLst>
                                          <p:attrName>ppt_w</p:attrName>
                                        </p:attrNameLst>
                                      </p:cBhvr>
                                      <p:tavLst>
                                        <p:tav tm="0">
                                          <p:val>
                                            <p:fltVal val="0"/>
                                          </p:val>
                                        </p:tav>
                                        <p:tav tm="100000">
                                          <p:val>
                                            <p:strVal val="#ppt_w"/>
                                          </p:val>
                                        </p:tav>
                                      </p:tavLst>
                                    </p:anim>
                                    <p:anim calcmode="lin" valueType="num">
                                      <p:cBhvr>
                                        <p:cTn id="32" dur="1500" fill="hold"/>
                                        <p:tgtEl>
                                          <p:spTgt spid="329"/>
                                        </p:tgtEl>
                                        <p:attrNameLst>
                                          <p:attrName>ppt_h</p:attrName>
                                        </p:attrNameLst>
                                      </p:cBhvr>
                                      <p:tavLst>
                                        <p:tav tm="0">
                                          <p:val>
                                            <p:fltVal val="0"/>
                                          </p:val>
                                        </p:tav>
                                        <p:tav tm="100000">
                                          <p:val>
                                            <p:strVal val="#ppt_h"/>
                                          </p:val>
                                        </p:tav>
                                      </p:tavLst>
                                    </p:anim>
                                    <p:anim calcmode="lin" valueType="num">
                                      <p:cBhvr>
                                        <p:cTn id="33" dur="1500" fill="hold"/>
                                        <p:tgtEl>
                                          <p:spTgt spid="329"/>
                                        </p:tgtEl>
                                        <p:attrNameLst>
                                          <p:attrName>ppt_x</p:attrName>
                                        </p:attrNameLst>
                                      </p:cBhvr>
                                      <p:tavLst>
                                        <p:tav tm="0" fmla="#ppt_x+(cos(-2*pi*(1-$))*-#ppt_x-sin(-2*pi*(1-$))*(1-#ppt_y))*(1-$)">
                                          <p:val>
                                            <p:fltVal val="0"/>
                                          </p:val>
                                        </p:tav>
                                        <p:tav tm="100000">
                                          <p:val>
                                            <p:fltVal val="1"/>
                                          </p:val>
                                        </p:tav>
                                      </p:tavLst>
                                    </p:anim>
                                    <p:anim calcmode="lin" valueType="num">
                                      <p:cBhvr>
                                        <p:cTn id="34" dur="1500" fill="hold"/>
                                        <p:tgtEl>
                                          <p:spTgt spid="3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8" presetID="15" grpId="5" fill="hold">
                                  <p:stCondLst>
                                    <p:cond delay="0"/>
                                  </p:stCondLst>
                                  <p:iterate type="el" backwards="0">
                                    <p:tmAbs val="0"/>
                                  </p:iterate>
                                  <p:childTnLst>
                                    <p:set>
                                      <p:cBhvr>
                                        <p:cTn id="38" fill="hold"/>
                                        <p:tgtEl>
                                          <p:spTgt spid="330"/>
                                        </p:tgtEl>
                                        <p:attrNameLst>
                                          <p:attrName>style.visibility</p:attrName>
                                        </p:attrNameLst>
                                      </p:cBhvr>
                                      <p:to>
                                        <p:strVal val="visible"/>
                                      </p:to>
                                    </p:set>
                                    <p:anim calcmode="lin" valueType="num">
                                      <p:cBhvr>
                                        <p:cTn id="39" dur="1500" fill="hold"/>
                                        <p:tgtEl>
                                          <p:spTgt spid="330"/>
                                        </p:tgtEl>
                                        <p:attrNameLst>
                                          <p:attrName>ppt_w</p:attrName>
                                        </p:attrNameLst>
                                      </p:cBhvr>
                                      <p:tavLst>
                                        <p:tav tm="0">
                                          <p:val>
                                            <p:fltVal val="0"/>
                                          </p:val>
                                        </p:tav>
                                        <p:tav tm="100000">
                                          <p:val>
                                            <p:strVal val="#ppt_w"/>
                                          </p:val>
                                        </p:tav>
                                      </p:tavLst>
                                    </p:anim>
                                    <p:anim calcmode="lin" valueType="num">
                                      <p:cBhvr>
                                        <p:cTn id="40" dur="1500" fill="hold"/>
                                        <p:tgtEl>
                                          <p:spTgt spid="330"/>
                                        </p:tgtEl>
                                        <p:attrNameLst>
                                          <p:attrName>ppt_h</p:attrName>
                                        </p:attrNameLst>
                                      </p:cBhvr>
                                      <p:tavLst>
                                        <p:tav tm="0">
                                          <p:val>
                                            <p:fltVal val="0"/>
                                          </p:val>
                                        </p:tav>
                                        <p:tav tm="100000">
                                          <p:val>
                                            <p:strVal val="#ppt_h"/>
                                          </p:val>
                                        </p:tav>
                                      </p:tavLst>
                                    </p:anim>
                                    <p:anim calcmode="lin" valueType="num">
                                      <p:cBhvr>
                                        <p:cTn id="41" dur="1500" fill="hold"/>
                                        <p:tgtEl>
                                          <p:spTgt spid="330"/>
                                        </p:tgtEl>
                                        <p:attrNameLst>
                                          <p:attrName>ppt_x</p:attrName>
                                        </p:attrNameLst>
                                      </p:cBhvr>
                                      <p:tavLst>
                                        <p:tav tm="0" fmla="#ppt_x+(cos(-2*pi*(1-$))*-#ppt_x-sin(-2*pi*(1-$))*(1-#ppt_y))*(1-$)">
                                          <p:val>
                                            <p:fltVal val="0"/>
                                          </p:val>
                                        </p:tav>
                                        <p:tav tm="100000">
                                          <p:val>
                                            <p:fltVal val="1"/>
                                          </p:val>
                                        </p:tav>
                                      </p:tavLst>
                                    </p:anim>
                                    <p:anim calcmode="lin" valueType="num">
                                      <p:cBhvr>
                                        <p:cTn id="42" dur="1500" fill="hold"/>
                                        <p:tgtEl>
                                          <p:spTgt spid="33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0" grpId="5"/>
      <p:bldP build="whole" bldLvl="1" animBg="1" rev="0" advAuto="0" spid="328" grpId="3"/>
      <p:bldP build="whole" bldLvl="1" animBg="1" rev="0" advAuto="0" spid="327" grpId="2"/>
      <p:bldP build="whole" bldLvl="1" animBg="1" rev="0" advAuto="0" spid="326" grpId="1"/>
      <p:bldP build="whole" bldLvl="1" animBg="1" rev="0" advAuto="0" spid="329" grpId="4"/>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DynamoDB"/>
          <p:cNvSpPr txBox="1"/>
          <p:nvPr>
            <p:ph type="title" idx="4294967295"/>
          </p:nvPr>
        </p:nvSpPr>
        <p:spPr>
          <a:xfrm>
            <a:off x="407937" y="-1261721"/>
            <a:ext cx="12188926" cy="3302001"/>
          </a:xfrm>
          <a:prstGeom prst="rect">
            <a:avLst/>
          </a:prstGeom>
        </p:spPr>
        <p:txBody>
          <a:bodyPr anchor="b"/>
          <a:lstStyle>
            <a:lvl1pPr>
              <a:defRPr sz="6900"/>
            </a:lvl1pPr>
          </a:lstStyle>
          <a:p>
            <a:pPr/>
            <a:r>
              <a:t>DynamoDB</a:t>
            </a:r>
          </a:p>
        </p:txBody>
      </p:sp>
      <p:sp>
        <p:nvSpPr>
          <p:cNvPr id="333" name="Eventually Consistent Reads:"/>
          <p:cNvSpPr txBox="1"/>
          <p:nvPr/>
        </p:nvSpPr>
        <p:spPr>
          <a:xfrm>
            <a:off x="1494980" y="3236570"/>
            <a:ext cx="468104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Eventually Consistent Reads:</a:t>
            </a:r>
          </a:p>
        </p:txBody>
      </p:sp>
      <p:sp>
        <p:nvSpPr>
          <p:cNvPr id="334" name="Consistency across all copies of data is usually reached within a second.…"/>
          <p:cNvSpPr txBox="1"/>
          <p:nvPr/>
        </p:nvSpPr>
        <p:spPr>
          <a:xfrm>
            <a:off x="1499180" y="3846170"/>
            <a:ext cx="11547069"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Consistency across all copies of data is usually reached within a second.</a:t>
            </a:r>
          </a:p>
          <a:p>
            <a:pPr lvl="1" indent="0" algn="l"/>
            <a:r>
              <a:t>         Repeating a read after a short time should return the updated data.</a:t>
            </a:r>
          </a:p>
          <a:p>
            <a:pPr lvl="2" indent="0" algn="l"/>
            <a:r>
              <a:t>         (Best Read Performance)</a:t>
            </a:r>
          </a:p>
        </p:txBody>
      </p:sp>
      <p:sp>
        <p:nvSpPr>
          <p:cNvPr id="335" name="Strongly Consistent Reads:"/>
          <p:cNvSpPr txBox="1"/>
          <p:nvPr/>
        </p:nvSpPr>
        <p:spPr>
          <a:xfrm>
            <a:off x="1508070" y="5192370"/>
            <a:ext cx="439910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Strongly Consistent Reads:</a:t>
            </a:r>
          </a:p>
        </p:txBody>
      </p:sp>
      <p:sp>
        <p:nvSpPr>
          <p:cNvPr id="336" name="A strongly consistent read returns a result that reflects all writes that…"/>
          <p:cNvSpPr txBox="1"/>
          <p:nvPr/>
        </p:nvSpPr>
        <p:spPr>
          <a:xfrm>
            <a:off x="1508070" y="5986120"/>
            <a:ext cx="10956367"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A strongly consistent read returns a result that reflects all writes that</a:t>
            </a:r>
          </a:p>
          <a:p>
            <a:pPr lvl="1" indent="0" algn="l"/>
            <a:r>
              <a:t>         received a successful response prior to the read.</a:t>
            </a:r>
          </a:p>
        </p:txBody>
      </p:sp>
    </p:spTree>
  </p:cSld>
  <p:clrMapOvr>
    <a:masterClrMapping/>
  </p:clrMapOvr>
  <mc:AlternateContent xmlns:mc="http://schemas.openxmlformats.org/markup-compatibility/2006">
    <mc:Choice xmlns:p14="http://schemas.microsoft.com/office/powerpoint/2010/main" Requires="p14">
      <p:transition spd="slow" advClick="1" p14:dur="2000">
        <p14:prism dir="r" isContent="1" isInverted="0"/>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5" grpId="1" fill="hold">
                                  <p:stCondLst>
                                    <p:cond delay="0"/>
                                  </p:stCondLst>
                                  <p:iterate type="el" backwards="0">
                                    <p:tmAbs val="0"/>
                                  </p:iterate>
                                  <p:childTnLst>
                                    <p:set>
                                      <p:cBhvr>
                                        <p:cTn id="6" fill="hold"/>
                                        <p:tgtEl>
                                          <p:spTgt spid="333"/>
                                        </p:tgtEl>
                                        <p:attrNameLst>
                                          <p:attrName>style.visibility</p:attrName>
                                        </p:attrNameLst>
                                      </p:cBhvr>
                                      <p:to>
                                        <p:strVal val="visible"/>
                                      </p:to>
                                    </p:set>
                                    <p:anim calcmode="lin" valueType="num">
                                      <p:cBhvr>
                                        <p:cTn id="7" dur="1500" fill="hold"/>
                                        <p:tgtEl>
                                          <p:spTgt spid="333"/>
                                        </p:tgtEl>
                                        <p:attrNameLst>
                                          <p:attrName>ppt_w</p:attrName>
                                        </p:attrNameLst>
                                      </p:cBhvr>
                                      <p:tavLst>
                                        <p:tav tm="0">
                                          <p:val>
                                            <p:fltVal val="0"/>
                                          </p:val>
                                        </p:tav>
                                        <p:tav tm="100000">
                                          <p:val>
                                            <p:strVal val="#ppt_w"/>
                                          </p:val>
                                        </p:tav>
                                      </p:tavLst>
                                    </p:anim>
                                    <p:anim calcmode="lin" valueType="num">
                                      <p:cBhvr>
                                        <p:cTn id="8" dur="1500" fill="hold"/>
                                        <p:tgtEl>
                                          <p:spTgt spid="333"/>
                                        </p:tgtEl>
                                        <p:attrNameLst>
                                          <p:attrName>ppt_h</p:attrName>
                                        </p:attrNameLst>
                                      </p:cBhvr>
                                      <p:tavLst>
                                        <p:tav tm="0">
                                          <p:val>
                                            <p:fltVal val="0"/>
                                          </p:val>
                                        </p:tav>
                                        <p:tav tm="100000">
                                          <p:val>
                                            <p:strVal val="#ppt_h"/>
                                          </p:val>
                                        </p:tav>
                                      </p:tavLst>
                                    </p:anim>
                                    <p:anim calcmode="lin" valueType="num">
                                      <p:cBhvr>
                                        <p:cTn id="9" dur="1500" fill="hold"/>
                                        <p:tgtEl>
                                          <p:spTgt spid="333"/>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3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5" grpId="2" fill="hold">
                                  <p:stCondLst>
                                    <p:cond delay="0"/>
                                  </p:stCondLst>
                                  <p:iterate type="el" backwards="0">
                                    <p:tmAbs val="0"/>
                                  </p:iterate>
                                  <p:childTnLst>
                                    <p:set>
                                      <p:cBhvr>
                                        <p:cTn id="14" fill="hold"/>
                                        <p:tgtEl>
                                          <p:spTgt spid="334"/>
                                        </p:tgtEl>
                                        <p:attrNameLst>
                                          <p:attrName>style.visibility</p:attrName>
                                        </p:attrNameLst>
                                      </p:cBhvr>
                                      <p:to>
                                        <p:strVal val="visible"/>
                                      </p:to>
                                    </p:set>
                                    <p:anim calcmode="lin" valueType="num">
                                      <p:cBhvr>
                                        <p:cTn id="15" dur="1500" fill="hold"/>
                                        <p:tgtEl>
                                          <p:spTgt spid="334"/>
                                        </p:tgtEl>
                                        <p:attrNameLst>
                                          <p:attrName>ppt_w</p:attrName>
                                        </p:attrNameLst>
                                      </p:cBhvr>
                                      <p:tavLst>
                                        <p:tav tm="0">
                                          <p:val>
                                            <p:fltVal val="0"/>
                                          </p:val>
                                        </p:tav>
                                        <p:tav tm="100000">
                                          <p:val>
                                            <p:strVal val="#ppt_w"/>
                                          </p:val>
                                        </p:tav>
                                      </p:tavLst>
                                    </p:anim>
                                    <p:anim calcmode="lin" valueType="num">
                                      <p:cBhvr>
                                        <p:cTn id="16" dur="1500" fill="hold"/>
                                        <p:tgtEl>
                                          <p:spTgt spid="334"/>
                                        </p:tgtEl>
                                        <p:attrNameLst>
                                          <p:attrName>ppt_h</p:attrName>
                                        </p:attrNameLst>
                                      </p:cBhvr>
                                      <p:tavLst>
                                        <p:tav tm="0">
                                          <p:val>
                                            <p:fltVal val="0"/>
                                          </p:val>
                                        </p:tav>
                                        <p:tav tm="100000">
                                          <p:val>
                                            <p:strVal val="#ppt_h"/>
                                          </p:val>
                                        </p:tav>
                                      </p:tavLst>
                                    </p:anim>
                                    <p:anim calcmode="lin" valueType="num">
                                      <p:cBhvr>
                                        <p:cTn id="17" dur="1500" fill="hold"/>
                                        <p:tgtEl>
                                          <p:spTgt spid="334"/>
                                        </p:tgtEl>
                                        <p:attrNameLst>
                                          <p:attrName>ppt_x</p:attrName>
                                        </p:attrNameLst>
                                      </p:cBhvr>
                                      <p:tavLst>
                                        <p:tav tm="0" fmla="#ppt_x+(cos(-2*pi*(1-$))*-#ppt_x-sin(-2*pi*(1-$))*(1-#ppt_y))*(1-$)">
                                          <p:val>
                                            <p:fltVal val="0"/>
                                          </p:val>
                                        </p:tav>
                                        <p:tav tm="100000">
                                          <p:val>
                                            <p:fltVal val="1"/>
                                          </p:val>
                                        </p:tav>
                                      </p:tavLst>
                                    </p:anim>
                                    <p:anim calcmode="lin" valueType="num">
                                      <p:cBhvr>
                                        <p:cTn id="18" dur="1500" fill="hold"/>
                                        <p:tgtEl>
                                          <p:spTgt spid="3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5" grpId="3" fill="hold">
                                  <p:stCondLst>
                                    <p:cond delay="0"/>
                                  </p:stCondLst>
                                  <p:iterate type="el" backwards="0">
                                    <p:tmAbs val="0"/>
                                  </p:iterate>
                                  <p:childTnLst>
                                    <p:set>
                                      <p:cBhvr>
                                        <p:cTn id="22" fill="hold"/>
                                        <p:tgtEl>
                                          <p:spTgt spid="335"/>
                                        </p:tgtEl>
                                        <p:attrNameLst>
                                          <p:attrName>style.visibility</p:attrName>
                                        </p:attrNameLst>
                                      </p:cBhvr>
                                      <p:to>
                                        <p:strVal val="visible"/>
                                      </p:to>
                                    </p:set>
                                    <p:anim calcmode="lin" valueType="num">
                                      <p:cBhvr>
                                        <p:cTn id="23" dur="1500" fill="hold"/>
                                        <p:tgtEl>
                                          <p:spTgt spid="335"/>
                                        </p:tgtEl>
                                        <p:attrNameLst>
                                          <p:attrName>ppt_w</p:attrName>
                                        </p:attrNameLst>
                                      </p:cBhvr>
                                      <p:tavLst>
                                        <p:tav tm="0">
                                          <p:val>
                                            <p:fltVal val="0"/>
                                          </p:val>
                                        </p:tav>
                                        <p:tav tm="100000">
                                          <p:val>
                                            <p:strVal val="#ppt_w"/>
                                          </p:val>
                                        </p:tav>
                                      </p:tavLst>
                                    </p:anim>
                                    <p:anim calcmode="lin" valueType="num">
                                      <p:cBhvr>
                                        <p:cTn id="24" dur="1500" fill="hold"/>
                                        <p:tgtEl>
                                          <p:spTgt spid="335"/>
                                        </p:tgtEl>
                                        <p:attrNameLst>
                                          <p:attrName>ppt_h</p:attrName>
                                        </p:attrNameLst>
                                      </p:cBhvr>
                                      <p:tavLst>
                                        <p:tav tm="0">
                                          <p:val>
                                            <p:fltVal val="0"/>
                                          </p:val>
                                        </p:tav>
                                        <p:tav tm="100000">
                                          <p:val>
                                            <p:strVal val="#ppt_h"/>
                                          </p:val>
                                        </p:tav>
                                      </p:tavLst>
                                    </p:anim>
                                    <p:anim calcmode="lin" valueType="num">
                                      <p:cBhvr>
                                        <p:cTn id="25" dur="1500" fill="hold"/>
                                        <p:tgtEl>
                                          <p:spTgt spid="335"/>
                                        </p:tgtEl>
                                        <p:attrNameLst>
                                          <p:attrName>ppt_x</p:attrName>
                                        </p:attrNameLst>
                                      </p:cBhvr>
                                      <p:tavLst>
                                        <p:tav tm="0" fmla="#ppt_x+(cos(-2*pi*(1-$))*-#ppt_x-sin(-2*pi*(1-$))*(1-#ppt_y))*(1-$)">
                                          <p:val>
                                            <p:fltVal val="0"/>
                                          </p:val>
                                        </p:tav>
                                        <p:tav tm="100000">
                                          <p:val>
                                            <p:fltVal val="1"/>
                                          </p:val>
                                        </p:tav>
                                      </p:tavLst>
                                    </p:anim>
                                    <p:anim calcmode="lin" valueType="num">
                                      <p:cBhvr>
                                        <p:cTn id="26" dur="1500" fill="hold"/>
                                        <p:tgtEl>
                                          <p:spTgt spid="33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5" grpId="4" fill="hold">
                                  <p:stCondLst>
                                    <p:cond delay="0"/>
                                  </p:stCondLst>
                                  <p:iterate type="el" backwards="0">
                                    <p:tmAbs val="0"/>
                                  </p:iterate>
                                  <p:childTnLst>
                                    <p:set>
                                      <p:cBhvr>
                                        <p:cTn id="30" fill="hold"/>
                                        <p:tgtEl>
                                          <p:spTgt spid="336"/>
                                        </p:tgtEl>
                                        <p:attrNameLst>
                                          <p:attrName>style.visibility</p:attrName>
                                        </p:attrNameLst>
                                      </p:cBhvr>
                                      <p:to>
                                        <p:strVal val="visible"/>
                                      </p:to>
                                    </p:set>
                                    <p:anim calcmode="lin" valueType="num">
                                      <p:cBhvr>
                                        <p:cTn id="31" dur="1500" fill="hold"/>
                                        <p:tgtEl>
                                          <p:spTgt spid="336"/>
                                        </p:tgtEl>
                                        <p:attrNameLst>
                                          <p:attrName>ppt_w</p:attrName>
                                        </p:attrNameLst>
                                      </p:cBhvr>
                                      <p:tavLst>
                                        <p:tav tm="0">
                                          <p:val>
                                            <p:fltVal val="0"/>
                                          </p:val>
                                        </p:tav>
                                        <p:tav tm="100000">
                                          <p:val>
                                            <p:strVal val="#ppt_w"/>
                                          </p:val>
                                        </p:tav>
                                      </p:tavLst>
                                    </p:anim>
                                    <p:anim calcmode="lin" valueType="num">
                                      <p:cBhvr>
                                        <p:cTn id="32" dur="1500" fill="hold"/>
                                        <p:tgtEl>
                                          <p:spTgt spid="336"/>
                                        </p:tgtEl>
                                        <p:attrNameLst>
                                          <p:attrName>ppt_h</p:attrName>
                                        </p:attrNameLst>
                                      </p:cBhvr>
                                      <p:tavLst>
                                        <p:tav tm="0">
                                          <p:val>
                                            <p:fltVal val="0"/>
                                          </p:val>
                                        </p:tav>
                                        <p:tav tm="100000">
                                          <p:val>
                                            <p:strVal val="#ppt_h"/>
                                          </p:val>
                                        </p:tav>
                                      </p:tavLst>
                                    </p:anim>
                                    <p:anim calcmode="lin" valueType="num">
                                      <p:cBhvr>
                                        <p:cTn id="33" dur="1500" fill="hold"/>
                                        <p:tgtEl>
                                          <p:spTgt spid="336"/>
                                        </p:tgtEl>
                                        <p:attrNameLst>
                                          <p:attrName>ppt_x</p:attrName>
                                        </p:attrNameLst>
                                      </p:cBhvr>
                                      <p:tavLst>
                                        <p:tav tm="0" fmla="#ppt_x+(cos(-2*pi*(1-$))*-#ppt_x-sin(-2*pi*(1-$))*(1-#ppt_y))*(1-$)">
                                          <p:val>
                                            <p:fltVal val="0"/>
                                          </p:val>
                                        </p:tav>
                                        <p:tav tm="100000">
                                          <p:val>
                                            <p:fltVal val="1"/>
                                          </p:val>
                                        </p:tav>
                                      </p:tavLst>
                                    </p:anim>
                                    <p:anim calcmode="lin" valueType="num">
                                      <p:cBhvr>
                                        <p:cTn id="34" dur="1500" fill="hold"/>
                                        <p:tgtEl>
                                          <p:spTgt spid="33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3" grpId="1"/>
      <p:bldP build="whole" bldLvl="1" animBg="1" rev="0" advAuto="0" spid="336" grpId="4"/>
      <p:bldP build="whole" bldLvl="1" animBg="1" rev="0" advAuto="0" spid="334" grpId="2"/>
      <p:bldP build="whole" bldLvl="1" animBg="1" rev="0" advAuto="0" spid="335" grpId="3"/>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DynamoDB"/>
          <p:cNvSpPr txBox="1"/>
          <p:nvPr>
            <p:ph type="title" idx="4294967295"/>
          </p:nvPr>
        </p:nvSpPr>
        <p:spPr>
          <a:xfrm>
            <a:off x="407937" y="-1261721"/>
            <a:ext cx="12188926" cy="3302001"/>
          </a:xfrm>
          <a:prstGeom prst="rect">
            <a:avLst/>
          </a:prstGeom>
        </p:spPr>
        <p:txBody>
          <a:bodyPr anchor="b"/>
          <a:lstStyle>
            <a:lvl1pPr>
              <a:defRPr sz="6900"/>
            </a:lvl1pPr>
          </a:lstStyle>
          <a:p>
            <a:pPr/>
            <a:r>
              <a:t>DynamoDB</a:t>
            </a:r>
          </a:p>
        </p:txBody>
      </p:sp>
      <p:sp>
        <p:nvSpPr>
          <p:cNvPr id="339" name="Tables"/>
          <p:cNvSpPr txBox="1"/>
          <p:nvPr/>
        </p:nvSpPr>
        <p:spPr>
          <a:xfrm>
            <a:off x="1494980" y="3236570"/>
            <a:ext cx="13785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Tables</a:t>
            </a:r>
          </a:p>
        </p:txBody>
      </p:sp>
      <p:sp>
        <p:nvSpPr>
          <p:cNvPr id="340" name="Items (think a row of data in a table)"/>
          <p:cNvSpPr txBox="1"/>
          <p:nvPr/>
        </p:nvSpPr>
        <p:spPr>
          <a:xfrm>
            <a:off x="1499180" y="4214470"/>
            <a:ext cx="565030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Items (think a row of data in a table)</a:t>
            </a:r>
          </a:p>
        </p:txBody>
      </p:sp>
      <p:sp>
        <p:nvSpPr>
          <p:cNvPr id="341" name="Attributes (think of a column of data in a table)"/>
          <p:cNvSpPr txBox="1"/>
          <p:nvPr/>
        </p:nvSpPr>
        <p:spPr>
          <a:xfrm>
            <a:off x="1508070" y="5192370"/>
            <a:ext cx="717430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Attributes (think of a column of data in a table)</a:t>
            </a:r>
          </a:p>
        </p:txBody>
      </p:sp>
      <p:sp>
        <p:nvSpPr>
          <p:cNvPr id="342" name="Supports key-value and document data structures"/>
          <p:cNvSpPr txBox="1"/>
          <p:nvPr/>
        </p:nvSpPr>
        <p:spPr>
          <a:xfrm>
            <a:off x="1508070" y="6170270"/>
            <a:ext cx="77357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Supports key-value and document data structures</a:t>
            </a:r>
          </a:p>
        </p:txBody>
      </p:sp>
      <p:sp>
        <p:nvSpPr>
          <p:cNvPr id="343" name="Key = the name of the data, Value = the data itself"/>
          <p:cNvSpPr txBox="1"/>
          <p:nvPr/>
        </p:nvSpPr>
        <p:spPr>
          <a:xfrm>
            <a:off x="1508070" y="7148170"/>
            <a:ext cx="764309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Key = the name of the data, Value = the data itself</a:t>
            </a:r>
          </a:p>
        </p:txBody>
      </p:sp>
      <p:sp>
        <p:nvSpPr>
          <p:cNvPr id="344" name="Documents can be written in JSON, HTML or XML"/>
          <p:cNvSpPr txBox="1"/>
          <p:nvPr/>
        </p:nvSpPr>
        <p:spPr>
          <a:xfrm>
            <a:off x="1508070" y="8126070"/>
            <a:ext cx="77125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Documents can be written in JSON, HTML or XML</a:t>
            </a:r>
          </a:p>
        </p:txBody>
      </p:sp>
    </p:spTree>
  </p:cSld>
  <p:clrMapOvr>
    <a:masterClrMapping/>
  </p:clrMapOvr>
  <mc:AlternateContent xmlns:mc="http://schemas.openxmlformats.org/markup-compatibility/2006">
    <mc:Choice xmlns:p14="http://schemas.microsoft.com/office/powerpoint/2010/main" Requires="p14">
      <p:transition spd="slow" advClick="1" p14:dur="2000">
        <p14:warp dir="in"/>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339"/>
                                        </p:tgtEl>
                                        <p:attrNameLst>
                                          <p:attrName>style.visibility</p:attrName>
                                        </p:attrNameLst>
                                      </p:cBhvr>
                                      <p:to>
                                        <p:strVal val="visible"/>
                                      </p:to>
                                    </p:set>
                                    <p:anim calcmode="lin" valueType="num">
                                      <p:cBhvr>
                                        <p:cTn id="7" dur="1500" fill="hold"/>
                                        <p:tgtEl>
                                          <p:spTgt spid="339"/>
                                        </p:tgtEl>
                                        <p:attrNameLst>
                                          <p:attrName>ppt_w</p:attrName>
                                        </p:attrNameLst>
                                      </p:cBhvr>
                                      <p:tavLst>
                                        <p:tav tm="0">
                                          <p:val>
                                            <p:strVal val="4*#ppt_w"/>
                                          </p:val>
                                        </p:tav>
                                        <p:tav tm="100000">
                                          <p:val>
                                            <p:strVal val="#ppt_w"/>
                                          </p:val>
                                        </p:tav>
                                      </p:tavLst>
                                    </p:anim>
                                    <p:anim calcmode="lin" valueType="num">
                                      <p:cBhvr>
                                        <p:cTn id="8" dur="1500" fill="hold"/>
                                        <p:tgtEl>
                                          <p:spTgt spid="33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32" presetID="23" grpId="2" fill="hold">
                                  <p:stCondLst>
                                    <p:cond delay="0"/>
                                  </p:stCondLst>
                                  <p:iterate type="el" backwards="0">
                                    <p:tmAbs val="0"/>
                                  </p:iterate>
                                  <p:childTnLst>
                                    <p:set>
                                      <p:cBhvr>
                                        <p:cTn id="12" fill="hold"/>
                                        <p:tgtEl>
                                          <p:spTgt spid="340"/>
                                        </p:tgtEl>
                                        <p:attrNameLst>
                                          <p:attrName>style.visibility</p:attrName>
                                        </p:attrNameLst>
                                      </p:cBhvr>
                                      <p:to>
                                        <p:strVal val="visible"/>
                                      </p:to>
                                    </p:set>
                                    <p:anim calcmode="lin" valueType="num">
                                      <p:cBhvr>
                                        <p:cTn id="13" dur="1500" fill="hold"/>
                                        <p:tgtEl>
                                          <p:spTgt spid="340"/>
                                        </p:tgtEl>
                                        <p:attrNameLst>
                                          <p:attrName>ppt_w</p:attrName>
                                        </p:attrNameLst>
                                      </p:cBhvr>
                                      <p:tavLst>
                                        <p:tav tm="0">
                                          <p:val>
                                            <p:strVal val="4*#ppt_w"/>
                                          </p:val>
                                        </p:tav>
                                        <p:tav tm="100000">
                                          <p:val>
                                            <p:strVal val="#ppt_w"/>
                                          </p:val>
                                        </p:tav>
                                      </p:tavLst>
                                    </p:anim>
                                    <p:anim calcmode="lin" valueType="num">
                                      <p:cBhvr>
                                        <p:cTn id="14" dur="1500" fill="hold"/>
                                        <p:tgtEl>
                                          <p:spTgt spid="34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32" presetID="23" grpId="3" fill="hold">
                                  <p:stCondLst>
                                    <p:cond delay="0"/>
                                  </p:stCondLst>
                                  <p:iterate type="el" backwards="0">
                                    <p:tmAbs val="0"/>
                                  </p:iterate>
                                  <p:childTnLst>
                                    <p:set>
                                      <p:cBhvr>
                                        <p:cTn id="18" fill="hold"/>
                                        <p:tgtEl>
                                          <p:spTgt spid="341"/>
                                        </p:tgtEl>
                                        <p:attrNameLst>
                                          <p:attrName>style.visibility</p:attrName>
                                        </p:attrNameLst>
                                      </p:cBhvr>
                                      <p:to>
                                        <p:strVal val="visible"/>
                                      </p:to>
                                    </p:set>
                                    <p:anim calcmode="lin" valueType="num">
                                      <p:cBhvr>
                                        <p:cTn id="19" dur="1500" fill="hold"/>
                                        <p:tgtEl>
                                          <p:spTgt spid="341"/>
                                        </p:tgtEl>
                                        <p:attrNameLst>
                                          <p:attrName>ppt_w</p:attrName>
                                        </p:attrNameLst>
                                      </p:cBhvr>
                                      <p:tavLst>
                                        <p:tav tm="0">
                                          <p:val>
                                            <p:strVal val="4*#ppt_w"/>
                                          </p:val>
                                        </p:tav>
                                        <p:tav tm="100000">
                                          <p:val>
                                            <p:strVal val="#ppt_w"/>
                                          </p:val>
                                        </p:tav>
                                      </p:tavLst>
                                    </p:anim>
                                    <p:anim calcmode="lin" valueType="num">
                                      <p:cBhvr>
                                        <p:cTn id="20" dur="1500" fill="hold"/>
                                        <p:tgtEl>
                                          <p:spTgt spid="341"/>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32" presetID="23" grpId="4" fill="hold">
                                  <p:stCondLst>
                                    <p:cond delay="0"/>
                                  </p:stCondLst>
                                  <p:iterate type="el" backwards="0">
                                    <p:tmAbs val="0"/>
                                  </p:iterate>
                                  <p:childTnLst>
                                    <p:set>
                                      <p:cBhvr>
                                        <p:cTn id="24" fill="hold"/>
                                        <p:tgtEl>
                                          <p:spTgt spid="342"/>
                                        </p:tgtEl>
                                        <p:attrNameLst>
                                          <p:attrName>style.visibility</p:attrName>
                                        </p:attrNameLst>
                                      </p:cBhvr>
                                      <p:to>
                                        <p:strVal val="visible"/>
                                      </p:to>
                                    </p:set>
                                    <p:anim calcmode="lin" valueType="num">
                                      <p:cBhvr>
                                        <p:cTn id="25" dur="1500" fill="hold"/>
                                        <p:tgtEl>
                                          <p:spTgt spid="342"/>
                                        </p:tgtEl>
                                        <p:attrNameLst>
                                          <p:attrName>ppt_w</p:attrName>
                                        </p:attrNameLst>
                                      </p:cBhvr>
                                      <p:tavLst>
                                        <p:tav tm="0">
                                          <p:val>
                                            <p:strVal val="4*#ppt_w"/>
                                          </p:val>
                                        </p:tav>
                                        <p:tav tm="100000">
                                          <p:val>
                                            <p:strVal val="#ppt_w"/>
                                          </p:val>
                                        </p:tav>
                                      </p:tavLst>
                                    </p:anim>
                                    <p:anim calcmode="lin" valueType="num">
                                      <p:cBhvr>
                                        <p:cTn id="26" dur="1500" fill="hold"/>
                                        <p:tgtEl>
                                          <p:spTgt spid="342"/>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32" presetID="23" grpId="5" fill="hold">
                                  <p:stCondLst>
                                    <p:cond delay="0"/>
                                  </p:stCondLst>
                                  <p:iterate type="el" backwards="0">
                                    <p:tmAbs val="0"/>
                                  </p:iterate>
                                  <p:childTnLst>
                                    <p:set>
                                      <p:cBhvr>
                                        <p:cTn id="30" fill="hold"/>
                                        <p:tgtEl>
                                          <p:spTgt spid="343"/>
                                        </p:tgtEl>
                                        <p:attrNameLst>
                                          <p:attrName>style.visibility</p:attrName>
                                        </p:attrNameLst>
                                      </p:cBhvr>
                                      <p:to>
                                        <p:strVal val="visible"/>
                                      </p:to>
                                    </p:set>
                                    <p:anim calcmode="lin" valueType="num">
                                      <p:cBhvr>
                                        <p:cTn id="31" dur="1500" fill="hold"/>
                                        <p:tgtEl>
                                          <p:spTgt spid="343"/>
                                        </p:tgtEl>
                                        <p:attrNameLst>
                                          <p:attrName>ppt_w</p:attrName>
                                        </p:attrNameLst>
                                      </p:cBhvr>
                                      <p:tavLst>
                                        <p:tav tm="0">
                                          <p:val>
                                            <p:strVal val="4*#ppt_w"/>
                                          </p:val>
                                        </p:tav>
                                        <p:tav tm="100000">
                                          <p:val>
                                            <p:strVal val="#ppt_w"/>
                                          </p:val>
                                        </p:tav>
                                      </p:tavLst>
                                    </p:anim>
                                    <p:anim calcmode="lin" valueType="num">
                                      <p:cBhvr>
                                        <p:cTn id="32" dur="1500" fill="hold"/>
                                        <p:tgtEl>
                                          <p:spTgt spid="343"/>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23" grpId="6" fill="hold">
                                  <p:stCondLst>
                                    <p:cond delay="0"/>
                                  </p:stCondLst>
                                  <p:iterate type="el" backwards="0">
                                    <p:tmAbs val="0"/>
                                  </p:iterate>
                                  <p:childTnLst>
                                    <p:set>
                                      <p:cBhvr>
                                        <p:cTn id="36" fill="hold"/>
                                        <p:tgtEl>
                                          <p:spTgt spid="344"/>
                                        </p:tgtEl>
                                        <p:attrNameLst>
                                          <p:attrName>style.visibility</p:attrName>
                                        </p:attrNameLst>
                                      </p:cBhvr>
                                      <p:to>
                                        <p:strVal val="visible"/>
                                      </p:to>
                                    </p:set>
                                    <p:anim calcmode="lin" valueType="num">
                                      <p:cBhvr>
                                        <p:cTn id="37" dur="1500" fill="hold"/>
                                        <p:tgtEl>
                                          <p:spTgt spid="344"/>
                                        </p:tgtEl>
                                        <p:attrNameLst>
                                          <p:attrName>ppt_w</p:attrName>
                                        </p:attrNameLst>
                                      </p:cBhvr>
                                      <p:tavLst>
                                        <p:tav tm="0">
                                          <p:val>
                                            <p:strVal val="4*#ppt_w"/>
                                          </p:val>
                                        </p:tav>
                                        <p:tav tm="100000">
                                          <p:val>
                                            <p:strVal val="#ppt_w"/>
                                          </p:val>
                                        </p:tav>
                                      </p:tavLst>
                                    </p:anim>
                                    <p:anim calcmode="lin" valueType="num">
                                      <p:cBhvr>
                                        <p:cTn id="38" dur="1500" fill="hold"/>
                                        <p:tgtEl>
                                          <p:spTgt spid="34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1" grpId="3"/>
      <p:bldP build="whole" bldLvl="1" animBg="1" rev="0" advAuto="0" spid="342" grpId="4"/>
      <p:bldP build="whole" bldLvl="1" animBg="1" rev="0" advAuto="0" spid="343" grpId="5"/>
      <p:bldP build="whole" bldLvl="1" animBg="1" rev="0" advAuto="0" spid="344" grpId="6"/>
      <p:bldP build="whole" bldLvl="1" animBg="1" rev="0" advAuto="0" spid="340" grpId="2"/>
      <p:bldP build="whole" bldLvl="1" animBg="1" rev="0" advAuto="0" spid="33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tep Functions Customers"/>
          <p:cNvSpPr txBox="1"/>
          <p:nvPr>
            <p:ph type="title" idx="4294967295"/>
          </p:nvPr>
        </p:nvSpPr>
        <p:spPr>
          <a:xfrm>
            <a:off x="-1863403" y="-1261721"/>
            <a:ext cx="16731606" cy="3302001"/>
          </a:xfrm>
          <a:prstGeom prst="rect">
            <a:avLst/>
          </a:prstGeom>
        </p:spPr>
        <p:txBody>
          <a:bodyPr anchor="b"/>
          <a:lstStyle>
            <a:lvl1pPr>
              <a:defRPr sz="6900"/>
            </a:lvl1pPr>
          </a:lstStyle>
          <a:p>
            <a:pPr/>
            <a:r>
              <a:t>Step Functions Customers</a:t>
            </a:r>
          </a:p>
        </p:txBody>
      </p:sp>
      <p:sp>
        <p:nvSpPr>
          <p:cNvPr id="134" name="Alpha Apps sped up innovation in the fast-moving apps market"/>
          <p:cNvSpPr txBox="1"/>
          <p:nvPr/>
        </p:nvSpPr>
        <p:spPr>
          <a:xfrm>
            <a:off x="1882241" y="7713320"/>
            <a:ext cx="924031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Alpha Apps sped up innovation in the fast-moving apps market</a:t>
            </a:r>
          </a:p>
        </p:txBody>
      </p:sp>
      <p:pic>
        <p:nvPicPr>
          <p:cNvPr id="135" name="LOGO.png" descr="LOGO.png"/>
          <p:cNvPicPr>
            <a:picLocks noChangeAspect="1"/>
          </p:cNvPicPr>
          <p:nvPr/>
        </p:nvPicPr>
        <p:blipFill>
          <a:blip r:embed="rId2">
            <a:extLst/>
          </a:blip>
          <a:stretch>
            <a:fillRect/>
          </a:stretch>
        </p:blipFill>
        <p:spPr>
          <a:xfrm>
            <a:off x="4444036" y="3022600"/>
            <a:ext cx="4116728" cy="37084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DynamoDB - Primary Keys"/>
          <p:cNvSpPr txBox="1"/>
          <p:nvPr>
            <p:ph type="title" idx="4294967295"/>
          </p:nvPr>
        </p:nvSpPr>
        <p:spPr>
          <a:xfrm>
            <a:off x="407937" y="-1261721"/>
            <a:ext cx="12188926" cy="3302001"/>
          </a:xfrm>
          <a:prstGeom prst="rect">
            <a:avLst/>
          </a:prstGeom>
        </p:spPr>
        <p:txBody>
          <a:bodyPr anchor="b"/>
          <a:lstStyle>
            <a:lvl1pPr>
              <a:defRPr sz="6900"/>
            </a:lvl1pPr>
          </a:lstStyle>
          <a:p>
            <a:pPr/>
            <a:r>
              <a:t>DynamoDB - Primary Keys</a:t>
            </a:r>
          </a:p>
        </p:txBody>
      </p:sp>
      <p:sp>
        <p:nvSpPr>
          <p:cNvPr id="347" name="DynamoDB stores and retrieves data based on a Primary Key"/>
          <p:cNvSpPr txBox="1"/>
          <p:nvPr/>
        </p:nvSpPr>
        <p:spPr>
          <a:xfrm>
            <a:off x="1494980" y="3236570"/>
            <a:ext cx="932131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DynamoDB stores and retrieves data based on a Primary Key</a:t>
            </a:r>
          </a:p>
        </p:txBody>
      </p:sp>
      <p:sp>
        <p:nvSpPr>
          <p:cNvPr id="348" name="2 types of Primary Key:"/>
          <p:cNvSpPr txBox="1"/>
          <p:nvPr/>
        </p:nvSpPr>
        <p:spPr>
          <a:xfrm>
            <a:off x="1499180" y="4214470"/>
            <a:ext cx="380047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2 types of Primary Key:</a:t>
            </a:r>
          </a:p>
        </p:txBody>
      </p:sp>
      <p:sp>
        <p:nvSpPr>
          <p:cNvPr id="349" name="Partition Key - unique attribute (e.g. userID)"/>
          <p:cNvSpPr txBox="1"/>
          <p:nvPr/>
        </p:nvSpPr>
        <p:spPr>
          <a:xfrm>
            <a:off x="1508070" y="5192370"/>
            <a:ext cx="675185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Partition Key - unique attribute (e.g. userID)</a:t>
            </a:r>
          </a:p>
        </p:txBody>
      </p:sp>
      <p:sp>
        <p:nvSpPr>
          <p:cNvPr id="350" name="Value of the partition key is input to an internal hash function which…"/>
          <p:cNvSpPr txBox="1"/>
          <p:nvPr/>
        </p:nvSpPr>
        <p:spPr>
          <a:xfrm>
            <a:off x="1508070" y="5986120"/>
            <a:ext cx="1096670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Value of the partition key is input to an internal hash function which</a:t>
            </a:r>
          </a:p>
          <a:p>
            <a:pPr algn="l"/>
            <a:r>
              <a:t>    determines the partition or physical location on which the data is stored.</a:t>
            </a:r>
          </a:p>
        </p:txBody>
      </p:sp>
      <p:sp>
        <p:nvSpPr>
          <p:cNvPr id="351" name="If you are using the partition key as your primary key, then no two items…"/>
          <p:cNvSpPr txBox="1"/>
          <p:nvPr/>
        </p:nvSpPr>
        <p:spPr>
          <a:xfrm>
            <a:off x="1508070" y="6964020"/>
            <a:ext cx="1089500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If you are using the partition key as your primary key, then no two items</a:t>
            </a:r>
          </a:p>
          <a:p>
            <a:pPr algn="l"/>
            <a:r>
              <a:t>    can have the same partition key</a:t>
            </a:r>
          </a:p>
        </p:txBody>
      </p:sp>
    </p:spTree>
  </p:cSld>
  <p:clrMapOvr>
    <a:masterClrMapping/>
  </p:clrMapOvr>
  <mc:AlternateContent xmlns:mc="http://schemas.openxmlformats.org/markup-compatibility/2006">
    <mc:Choice xmlns:p14="http://schemas.microsoft.com/office/powerpoint/2010/main" Requires="p14">
      <p:transition spd="slow" advClick="1" p14:dur="2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347"/>
                                        </p:tgtEl>
                                        <p:attrNameLst>
                                          <p:attrName>style.visibility</p:attrName>
                                        </p:attrNameLst>
                                      </p:cBhvr>
                                      <p:to>
                                        <p:strVal val="visible"/>
                                      </p:to>
                                    </p:set>
                                    <p:anim calcmode="lin" valueType="num">
                                      <p:cBhvr>
                                        <p:cTn id="7" dur="1500" fill="hold"/>
                                        <p:tgtEl>
                                          <p:spTgt spid="347"/>
                                        </p:tgtEl>
                                        <p:attrNameLst>
                                          <p:attrName>ppt_x</p:attrName>
                                        </p:attrNameLst>
                                      </p:cBhvr>
                                      <p:tavLst>
                                        <p:tav tm="0">
                                          <p:val>
                                            <p:strVal val="#ppt_x"/>
                                          </p:val>
                                        </p:tav>
                                        <p:tav tm="100000">
                                          <p:val>
                                            <p:strVal val="#ppt_x"/>
                                          </p:val>
                                        </p:tav>
                                      </p:tavLst>
                                    </p:anim>
                                    <p:anim calcmode="lin" valueType="num">
                                      <p:cBhvr>
                                        <p:cTn id="8" dur="1500" fill="hold"/>
                                        <p:tgtEl>
                                          <p:spTgt spid="34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348"/>
                                        </p:tgtEl>
                                        <p:attrNameLst>
                                          <p:attrName>style.visibility</p:attrName>
                                        </p:attrNameLst>
                                      </p:cBhvr>
                                      <p:to>
                                        <p:strVal val="visible"/>
                                      </p:to>
                                    </p:set>
                                    <p:anim calcmode="lin" valueType="num">
                                      <p:cBhvr>
                                        <p:cTn id="13" dur="1500" fill="hold"/>
                                        <p:tgtEl>
                                          <p:spTgt spid="348"/>
                                        </p:tgtEl>
                                        <p:attrNameLst>
                                          <p:attrName>ppt_x</p:attrName>
                                        </p:attrNameLst>
                                      </p:cBhvr>
                                      <p:tavLst>
                                        <p:tav tm="0">
                                          <p:val>
                                            <p:strVal val="#ppt_x"/>
                                          </p:val>
                                        </p:tav>
                                        <p:tav tm="100000">
                                          <p:val>
                                            <p:strVal val="#ppt_x"/>
                                          </p:val>
                                        </p:tav>
                                      </p:tavLst>
                                    </p:anim>
                                    <p:anim calcmode="lin" valueType="num">
                                      <p:cBhvr>
                                        <p:cTn id="14" dur="1500" fill="hold"/>
                                        <p:tgtEl>
                                          <p:spTgt spid="34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349"/>
                                        </p:tgtEl>
                                        <p:attrNameLst>
                                          <p:attrName>style.visibility</p:attrName>
                                        </p:attrNameLst>
                                      </p:cBhvr>
                                      <p:to>
                                        <p:strVal val="visible"/>
                                      </p:to>
                                    </p:set>
                                    <p:anim calcmode="lin" valueType="num">
                                      <p:cBhvr>
                                        <p:cTn id="19" dur="1500" fill="hold"/>
                                        <p:tgtEl>
                                          <p:spTgt spid="349"/>
                                        </p:tgtEl>
                                        <p:attrNameLst>
                                          <p:attrName>ppt_x</p:attrName>
                                        </p:attrNameLst>
                                      </p:cBhvr>
                                      <p:tavLst>
                                        <p:tav tm="0">
                                          <p:val>
                                            <p:strVal val="#ppt_x"/>
                                          </p:val>
                                        </p:tav>
                                        <p:tav tm="100000">
                                          <p:val>
                                            <p:strVal val="#ppt_x"/>
                                          </p:val>
                                        </p:tav>
                                      </p:tavLst>
                                    </p:anim>
                                    <p:anim calcmode="lin" valueType="num">
                                      <p:cBhvr>
                                        <p:cTn id="20" dur="1500" fill="hold"/>
                                        <p:tgtEl>
                                          <p:spTgt spid="34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350"/>
                                        </p:tgtEl>
                                        <p:attrNameLst>
                                          <p:attrName>style.visibility</p:attrName>
                                        </p:attrNameLst>
                                      </p:cBhvr>
                                      <p:to>
                                        <p:strVal val="visible"/>
                                      </p:to>
                                    </p:set>
                                    <p:anim calcmode="lin" valueType="num">
                                      <p:cBhvr>
                                        <p:cTn id="25" dur="1500" fill="hold"/>
                                        <p:tgtEl>
                                          <p:spTgt spid="350"/>
                                        </p:tgtEl>
                                        <p:attrNameLst>
                                          <p:attrName>ppt_x</p:attrName>
                                        </p:attrNameLst>
                                      </p:cBhvr>
                                      <p:tavLst>
                                        <p:tav tm="0">
                                          <p:val>
                                            <p:strVal val="#ppt_x"/>
                                          </p:val>
                                        </p:tav>
                                        <p:tav tm="100000">
                                          <p:val>
                                            <p:strVal val="#ppt_x"/>
                                          </p:val>
                                        </p:tav>
                                      </p:tavLst>
                                    </p:anim>
                                    <p:anim calcmode="lin" valueType="num">
                                      <p:cBhvr>
                                        <p:cTn id="26" dur="1500" fill="hold"/>
                                        <p:tgtEl>
                                          <p:spTgt spid="350"/>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el" backwards="0">
                                    <p:tmAbs val="0"/>
                                  </p:iterate>
                                  <p:childTnLst>
                                    <p:set>
                                      <p:cBhvr>
                                        <p:cTn id="30" fill="hold"/>
                                        <p:tgtEl>
                                          <p:spTgt spid="351"/>
                                        </p:tgtEl>
                                        <p:attrNameLst>
                                          <p:attrName>style.visibility</p:attrName>
                                        </p:attrNameLst>
                                      </p:cBhvr>
                                      <p:to>
                                        <p:strVal val="visible"/>
                                      </p:to>
                                    </p:set>
                                    <p:anim calcmode="lin" valueType="num">
                                      <p:cBhvr>
                                        <p:cTn id="31" dur="1500" fill="hold"/>
                                        <p:tgtEl>
                                          <p:spTgt spid="351"/>
                                        </p:tgtEl>
                                        <p:attrNameLst>
                                          <p:attrName>ppt_x</p:attrName>
                                        </p:attrNameLst>
                                      </p:cBhvr>
                                      <p:tavLst>
                                        <p:tav tm="0">
                                          <p:val>
                                            <p:strVal val="#ppt_x"/>
                                          </p:val>
                                        </p:tav>
                                        <p:tav tm="100000">
                                          <p:val>
                                            <p:strVal val="#ppt_x"/>
                                          </p:val>
                                        </p:tav>
                                      </p:tavLst>
                                    </p:anim>
                                    <p:anim calcmode="lin" valueType="num">
                                      <p:cBhvr>
                                        <p:cTn id="32" dur="1500" fill="hold"/>
                                        <p:tgtEl>
                                          <p:spTgt spid="3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0" grpId="4"/>
      <p:bldP build="whole" bldLvl="1" animBg="1" rev="0" advAuto="0" spid="351" grpId="5"/>
      <p:bldP build="whole" bldLvl="1" animBg="1" rev="0" advAuto="0" spid="347" grpId="1"/>
      <p:bldP build="whole" bldLvl="1" animBg="1" rev="0" advAuto="0" spid="348" grpId="2"/>
      <p:bldP build="whole" bldLvl="1" animBg="1" rev="0" advAuto="0" spid="349" grpId="3"/>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DynamoDB - Primary Keys"/>
          <p:cNvSpPr txBox="1"/>
          <p:nvPr>
            <p:ph type="title" idx="4294967295"/>
          </p:nvPr>
        </p:nvSpPr>
        <p:spPr>
          <a:xfrm>
            <a:off x="407937" y="-1261721"/>
            <a:ext cx="12188926" cy="3302001"/>
          </a:xfrm>
          <a:prstGeom prst="rect">
            <a:avLst/>
          </a:prstGeom>
        </p:spPr>
        <p:txBody>
          <a:bodyPr anchor="b"/>
          <a:lstStyle>
            <a:lvl1pPr>
              <a:defRPr sz="6900"/>
            </a:lvl1pPr>
          </a:lstStyle>
          <a:p>
            <a:pPr/>
            <a:r>
              <a:t>DynamoDB - Primary Keys</a:t>
            </a:r>
          </a:p>
        </p:txBody>
      </p:sp>
      <p:sp>
        <p:nvSpPr>
          <p:cNvPr id="354" name="E.g. Same user posting multiple times to a forum"/>
          <p:cNvSpPr txBox="1"/>
          <p:nvPr/>
        </p:nvSpPr>
        <p:spPr>
          <a:xfrm>
            <a:off x="1494980" y="3236570"/>
            <a:ext cx="752330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E.g. Same user posting multiple times to a forum</a:t>
            </a:r>
          </a:p>
        </p:txBody>
      </p:sp>
      <p:sp>
        <p:nvSpPr>
          <p:cNvPr id="355" name="Primary key would be a composite key consisting of:"/>
          <p:cNvSpPr txBox="1"/>
          <p:nvPr/>
        </p:nvSpPr>
        <p:spPr>
          <a:xfrm>
            <a:off x="1499180" y="4214470"/>
            <a:ext cx="809388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Primary key would be a composite key consisting of:</a:t>
            </a:r>
          </a:p>
        </p:txBody>
      </p:sp>
      <p:sp>
        <p:nvSpPr>
          <p:cNvPr id="356" name="Partition Key - userID"/>
          <p:cNvSpPr txBox="1"/>
          <p:nvPr/>
        </p:nvSpPr>
        <p:spPr>
          <a:xfrm>
            <a:off x="1508070" y="5192370"/>
            <a:ext cx="40130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Partition Key - userID</a:t>
            </a:r>
          </a:p>
        </p:txBody>
      </p:sp>
      <p:sp>
        <p:nvSpPr>
          <p:cNvPr id="357" name="Sort Key - timestamp of the post"/>
          <p:cNvSpPr txBox="1"/>
          <p:nvPr/>
        </p:nvSpPr>
        <p:spPr>
          <a:xfrm>
            <a:off x="1508070" y="6170270"/>
            <a:ext cx="562724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Sort Key - timestamp of the post</a:t>
            </a:r>
          </a:p>
        </p:txBody>
      </p:sp>
      <p:sp>
        <p:nvSpPr>
          <p:cNvPr id="358" name="2 items may have the same partition key, but they must have a…"/>
          <p:cNvSpPr txBox="1"/>
          <p:nvPr/>
        </p:nvSpPr>
        <p:spPr>
          <a:xfrm>
            <a:off x="1508070" y="6964020"/>
            <a:ext cx="1007610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2 items may have the same partition key, but they must have a </a:t>
            </a:r>
          </a:p>
          <a:p>
            <a:pPr lvl="1" indent="0" algn="l"/>
            <a:r>
              <a:t>         different sort key</a:t>
            </a:r>
          </a:p>
        </p:txBody>
      </p:sp>
      <p:sp>
        <p:nvSpPr>
          <p:cNvPr id="359" name="Allows you to store multiple items with the same partition key"/>
          <p:cNvSpPr txBox="1"/>
          <p:nvPr/>
        </p:nvSpPr>
        <p:spPr>
          <a:xfrm>
            <a:off x="1508070" y="8126070"/>
            <a:ext cx="982373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Allows you to store multiple items with the same partition key</a:t>
            </a:r>
          </a:p>
        </p:txBody>
      </p:sp>
      <p:sp>
        <p:nvSpPr>
          <p:cNvPr id="360" name="Composite Key (Partition Key + Sort Key) in combination"/>
          <p:cNvSpPr txBox="1"/>
          <p:nvPr/>
        </p:nvSpPr>
        <p:spPr>
          <a:xfrm>
            <a:off x="1494980" y="2442820"/>
            <a:ext cx="86495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Composite Key (Partition Key + Sort Key) in combination</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lt" backwards="0">
                                    <p:tmAbs val="0"/>
                                  </p:iterate>
                                  <p:childTnLst>
                                    <p:set>
                                      <p:cBhvr>
                                        <p:cTn id="6" fill="hold"/>
                                        <p:tgtEl>
                                          <p:spTgt spid="360"/>
                                        </p:tgtEl>
                                        <p:attrNameLst>
                                          <p:attrName>style.visibility</p:attrName>
                                        </p:attrNameLst>
                                      </p:cBhvr>
                                      <p:to>
                                        <p:strVal val="visible"/>
                                      </p:to>
                                    </p:set>
                                    <p:anim calcmode="lin" valueType="num">
                                      <p:cBhvr>
                                        <p:cTn id="7" dur="1500" fill="hold"/>
                                        <p:tgtEl>
                                          <p:spTgt spid="360"/>
                                        </p:tgtEl>
                                        <p:attrNameLst>
                                          <p:attrName>ppt_w</p:attrName>
                                        </p:attrNameLst>
                                      </p:cBhvr>
                                      <p:tavLst>
                                        <p:tav tm="0" fmla="#ppt_w*sin(2.5*pi*$)">
                                          <p:val>
                                            <p:fltVal val="0"/>
                                          </p:val>
                                        </p:tav>
                                        <p:tav tm="100000">
                                          <p:val>
                                            <p:fltVal val="1"/>
                                          </p:val>
                                        </p:tav>
                                      </p:tavLst>
                                    </p:anim>
                                    <p:anim calcmode="lin" valueType="num">
                                      <p:cBhvr>
                                        <p:cTn id="8" dur="1500" fill="hold"/>
                                        <p:tgtEl>
                                          <p:spTgt spid="36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0" presetID="19" grpId="2" fill="hold">
                                  <p:stCondLst>
                                    <p:cond delay="0"/>
                                  </p:stCondLst>
                                  <p:iterate type="lt" backwards="0">
                                    <p:tmAbs val="0"/>
                                  </p:iterate>
                                  <p:childTnLst>
                                    <p:set>
                                      <p:cBhvr>
                                        <p:cTn id="12" fill="hold"/>
                                        <p:tgtEl>
                                          <p:spTgt spid="354"/>
                                        </p:tgtEl>
                                        <p:attrNameLst>
                                          <p:attrName>style.visibility</p:attrName>
                                        </p:attrNameLst>
                                      </p:cBhvr>
                                      <p:to>
                                        <p:strVal val="visible"/>
                                      </p:to>
                                    </p:set>
                                    <p:anim calcmode="lin" valueType="num">
                                      <p:cBhvr>
                                        <p:cTn id="13" dur="1500" fill="hold"/>
                                        <p:tgtEl>
                                          <p:spTgt spid="354"/>
                                        </p:tgtEl>
                                        <p:attrNameLst>
                                          <p:attrName>ppt_w</p:attrName>
                                        </p:attrNameLst>
                                      </p:cBhvr>
                                      <p:tavLst>
                                        <p:tav tm="0" fmla="#ppt_w*sin(2.5*pi*$)">
                                          <p:val>
                                            <p:fltVal val="0"/>
                                          </p:val>
                                        </p:tav>
                                        <p:tav tm="100000">
                                          <p:val>
                                            <p:fltVal val="1"/>
                                          </p:val>
                                        </p:tav>
                                      </p:tavLst>
                                    </p:anim>
                                    <p:anim calcmode="lin" valueType="num">
                                      <p:cBhvr>
                                        <p:cTn id="14" dur="1500" fill="hold"/>
                                        <p:tgtEl>
                                          <p:spTgt spid="35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0" presetID="19" grpId="3" fill="hold">
                                  <p:stCondLst>
                                    <p:cond delay="0"/>
                                  </p:stCondLst>
                                  <p:iterate type="lt" backwards="0">
                                    <p:tmAbs val="0"/>
                                  </p:iterate>
                                  <p:childTnLst>
                                    <p:set>
                                      <p:cBhvr>
                                        <p:cTn id="18" fill="hold"/>
                                        <p:tgtEl>
                                          <p:spTgt spid="355"/>
                                        </p:tgtEl>
                                        <p:attrNameLst>
                                          <p:attrName>style.visibility</p:attrName>
                                        </p:attrNameLst>
                                      </p:cBhvr>
                                      <p:to>
                                        <p:strVal val="visible"/>
                                      </p:to>
                                    </p:set>
                                    <p:anim calcmode="lin" valueType="num">
                                      <p:cBhvr>
                                        <p:cTn id="19" dur="1500" fill="hold"/>
                                        <p:tgtEl>
                                          <p:spTgt spid="355"/>
                                        </p:tgtEl>
                                        <p:attrNameLst>
                                          <p:attrName>ppt_w</p:attrName>
                                        </p:attrNameLst>
                                      </p:cBhvr>
                                      <p:tavLst>
                                        <p:tav tm="0" fmla="#ppt_w*sin(2.5*pi*$)">
                                          <p:val>
                                            <p:fltVal val="0"/>
                                          </p:val>
                                        </p:tav>
                                        <p:tav tm="100000">
                                          <p:val>
                                            <p:fltVal val="1"/>
                                          </p:val>
                                        </p:tav>
                                      </p:tavLst>
                                    </p:anim>
                                    <p:anim calcmode="lin" valueType="num">
                                      <p:cBhvr>
                                        <p:cTn id="20" dur="1500" fill="hold"/>
                                        <p:tgtEl>
                                          <p:spTgt spid="355"/>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19" grpId="4" fill="hold">
                                  <p:stCondLst>
                                    <p:cond delay="0"/>
                                  </p:stCondLst>
                                  <p:iterate type="lt" backwards="0">
                                    <p:tmAbs val="0"/>
                                  </p:iterate>
                                  <p:childTnLst>
                                    <p:set>
                                      <p:cBhvr>
                                        <p:cTn id="24" fill="hold"/>
                                        <p:tgtEl>
                                          <p:spTgt spid="356"/>
                                        </p:tgtEl>
                                        <p:attrNameLst>
                                          <p:attrName>style.visibility</p:attrName>
                                        </p:attrNameLst>
                                      </p:cBhvr>
                                      <p:to>
                                        <p:strVal val="visible"/>
                                      </p:to>
                                    </p:set>
                                    <p:anim calcmode="lin" valueType="num">
                                      <p:cBhvr>
                                        <p:cTn id="25" dur="1500" fill="hold"/>
                                        <p:tgtEl>
                                          <p:spTgt spid="356"/>
                                        </p:tgtEl>
                                        <p:attrNameLst>
                                          <p:attrName>ppt_w</p:attrName>
                                        </p:attrNameLst>
                                      </p:cBhvr>
                                      <p:tavLst>
                                        <p:tav tm="0" fmla="#ppt_w*sin(2.5*pi*$)">
                                          <p:val>
                                            <p:fltVal val="0"/>
                                          </p:val>
                                        </p:tav>
                                        <p:tav tm="100000">
                                          <p:val>
                                            <p:fltVal val="1"/>
                                          </p:val>
                                        </p:tav>
                                      </p:tavLst>
                                    </p:anim>
                                    <p:anim calcmode="lin" valueType="num">
                                      <p:cBhvr>
                                        <p:cTn id="26" dur="1500" fill="hold"/>
                                        <p:tgtEl>
                                          <p:spTgt spid="356"/>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0" presetID="19" grpId="5" fill="hold">
                                  <p:stCondLst>
                                    <p:cond delay="0"/>
                                  </p:stCondLst>
                                  <p:iterate type="lt" backwards="0">
                                    <p:tmAbs val="0"/>
                                  </p:iterate>
                                  <p:childTnLst>
                                    <p:set>
                                      <p:cBhvr>
                                        <p:cTn id="30" fill="hold"/>
                                        <p:tgtEl>
                                          <p:spTgt spid="357"/>
                                        </p:tgtEl>
                                        <p:attrNameLst>
                                          <p:attrName>style.visibility</p:attrName>
                                        </p:attrNameLst>
                                      </p:cBhvr>
                                      <p:to>
                                        <p:strVal val="visible"/>
                                      </p:to>
                                    </p:set>
                                    <p:anim calcmode="lin" valueType="num">
                                      <p:cBhvr>
                                        <p:cTn id="31" dur="1500" fill="hold"/>
                                        <p:tgtEl>
                                          <p:spTgt spid="357"/>
                                        </p:tgtEl>
                                        <p:attrNameLst>
                                          <p:attrName>ppt_w</p:attrName>
                                        </p:attrNameLst>
                                      </p:cBhvr>
                                      <p:tavLst>
                                        <p:tav tm="0" fmla="#ppt_w*sin(2.5*pi*$)">
                                          <p:val>
                                            <p:fltVal val="0"/>
                                          </p:val>
                                        </p:tav>
                                        <p:tav tm="100000">
                                          <p:val>
                                            <p:fltVal val="1"/>
                                          </p:val>
                                        </p:tav>
                                      </p:tavLst>
                                    </p:anim>
                                    <p:anim calcmode="lin" valueType="num">
                                      <p:cBhvr>
                                        <p:cTn id="32" dur="1500" fill="hold"/>
                                        <p:tgtEl>
                                          <p:spTgt spid="357"/>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0" presetID="19" grpId="6" fill="hold">
                                  <p:stCondLst>
                                    <p:cond delay="0"/>
                                  </p:stCondLst>
                                  <p:iterate type="lt" backwards="0">
                                    <p:tmAbs val="0"/>
                                  </p:iterate>
                                  <p:childTnLst>
                                    <p:set>
                                      <p:cBhvr>
                                        <p:cTn id="36" fill="hold"/>
                                        <p:tgtEl>
                                          <p:spTgt spid="358"/>
                                        </p:tgtEl>
                                        <p:attrNameLst>
                                          <p:attrName>style.visibility</p:attrName>
                                        </p:attrNameLst>
                                      </p:cBhvr>
                                      <p:to>
                                        <p:strVal val="visible"/>
                                      </p:to>
                                    </p:set>
                                    <p:anim calcmode="lin" valueType="num">
                                      <p:cBhvr>
                                        <p:cTn id="37" dur="1500" fill="hold"/>
                                        <p:tgtEl>
                                          <p:spTgt spid="358"/>
                                        </p:tgtEl>
                                        <p:attrNameLst>
                                          <p:attrName>ppt_w</p:attrName>
                                        </p:attrNameLst>
                                      </p:cBhvr>
                                      <p:tavLst>
                                        <p:tav tm="0" fmla="#ppt_w*sin(2.5*pi*$)">
                                          <p:val>
                                            <p:fltVal val="0"/>
                                          </p:val>
                                        </p:tav>
                                        <p:tav tm="100000">
                                          <p:val>
                                            <p:fltVal val="1"/>
                                          </p:val>
                                        </p:tav>
                                      </p:tavLst>
                                    </p:anim>
                                    <p:anim calcmode="lin" valueType="num">
                                      <p:cBhvr>
                                        <p:cTn id="38" dur="1500" fill="hold"/>
                                        <p:tgtEl>
                                          <p:spTgt spid="358"/>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0" presetID="19" grpId="7" fill="hold">
                                  <p:stCondLst>
                                    <p:cond delay="0"/>
                                  </p:stCondLst>
                                  <p:iterate type="lt" backwards="0">
                                    <p:tmAbs val="0"/>
                                  </p:iterate>
                                  <p:childTnLst>
                                    <p:set>
                                      <p:cBhvr>
                                        <p:cTn id="42" fill="hold"/>
                                        <p:tgtEl>
                                          <p:spTgt spid="359"/>
                                        </p:tgtEl>
                                        <p:attrNameLst>
                                          <p:attrName>style.visibility</p:attrName>
                                        </p:attrNameLst>
                                      </p:cBhvr>
                                      <p:to>
                                        <p:strVal val="visible"/>
                                      </p:to>
                                    </p:set>
                                    <p:anim calcmode="lin" valueType="num">
                                      <p:cBhvr>
                                        <p:cTn id="43" dur="1500" fill="hold"/>
                                        <p:tgtEl>
                                          <p:spTgt spid="359"/>
                                        </p:tgtEl>
                                        <p:attrNameLst>
                                          <p:attrName>ppt_w</p:attrName>
                                        </p:attrNameLst>
                                      </p:cBhvr>
                                      <p:tavLst>
                                        <p:tav tm="0" fmla="#ppt_w*sin(2.5*pi*$)">
                                          <p:val>
                                            <p:fltVal val="0"/>
                                          </p:val>
                                        </p:tav>
                                        <p:tav tm="100000">
                                          <p:val>
                                            <p:fltVal val="1"/>
                                          </p:val>
                                        </p:tav>
                                      </p:tavLst>
                                    </p:anim>
                                    <p:anim calcmode="lin" valueType="num">
                                      <p:cBhvr>
                                        <p:cTn id="44" dur="1500" fill="hold"/>
                                        <p:tgtEl>
                                          <p:spTgt spid="3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0" grpId="1"/>
      <p:bldP build="whole" bldLvl="1" animBg="1" rev="0" advAuto="0" spid="355" grpId="3"/>
      <p:bldP build="whole" bldLvl="1" animBg="1" rev="0" advAuto="0" spid="356" grpId="4"/>
      <p:bldP build="whole" bldLvl="1" animBg="1" rev="0" advAuto="0" spid="358" grpId="6"/>
      <p:bldP build="whole" bldLvl="1" animBg="1" rev="0" advAuto="0" spid="359" grpId="7"/>
      <p:bldP build="whole" bldLvl="1" animBg="1" rev="0" advAuto="0" spid="357" grpId="5"/>
      <p:bldP build="whole" bldLvl="1" animBg="1" rev="0" advAuto="0" spid="354" grpId="2"/>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DynamoDB - Students Table"/>
          <p:cNvSpPr txBox="1"/>
          <p:nvPr>
            <p:ph type="title" idx="4294967295"/>
          </p:nvPr>
        </p:nvSpPr>
        <p:spPr>
          <a:xfrm>
            <a:off x="407937" y="-1261721"/>
            <a:ext cx="12188926" cy="3302001"/>
          </a:xfrm>
          <a:prstGeom prst="rect">
            <a:avLst/>
          </a:prstGeom>
        </p:spPr>
        <p:txBody>
          <a:bodyPr anchor="b"/>
          <a:lstStyle>
            <a:lvl1pPr>
              <a:defRPr sz="6900"/>
            </a:lvl1pPr>
          </a:lstStyle>
          <a:p>
            <a:pPr/>
            <a:r>
              <a:t>DynamoDB - Students Table</a:t>
            </a:r>
          </a:p>
        </p:txBody>
      </p:sp>
      <p:sp>
        <p:nvSpPr>
          <p:cNvPr id="363" name="{…"/>
          <p:cNvSpPr txBox="1"/>
          <p:nvPr/>
        </p:nvSpPr>
        <p:spPr>
          <a:xfrm>
            <a:off x="1490706" y="4316070"/>
            <a:ext cx="7162496" cy="37757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t>
            </a:r>
          </a:p>
          <a:p>
            <a:pPr algn="l"/>
            <a:r>
              <a:t>    “UniqueID” : 1976,</a:t>
            </a:r>
          </a:p>
          <a:p>
            <a:pPr algn="l"/>
            <a:r>
              <a:t>    “FirstName” : “Riad”,</a:t>
            </a:r>
          </a:p>
          <a:p>
            <a:pPr algn="l"/>
            <a:r>
              <a:t>    “Surname” : “Ramanov”,</a:t>
            </a:r>
          </a:p>
          <a:p>
            <a:pPr algn="l"/>
            <a:r>
              <a:t>    “CourseName” : “AWS_Developer_Associate”</a:t>
            </a:r>
          </a:p>
          <a:p>
            <a:pPr algn="l"/>
            <a:r>
              <a:t>    “Address” : {</a:t>
            </a:r>
          </a:p>
          <a:p>
            <a:pPr algn="l"/>
            <a:r>
              <a:t>        “Number” : 5,</a:t>
            </a:r>
          </a:p>
          <a:p>
            <a:pPr algn="l"/>
            <a:r>
              <a:t>        “Street” : “River Road”</a:t>
            </a:r>
          </a:p>
          <a:p>
            <a:pPr algn="l"/>
            <a:r>
              <a:t>    }</a:t>
            </a:r>
          </a:p>
          <a:p>
            <a:pPr algn="l"/>
            <a:r>
              <a:t>}</a:t>
            </a:r>
          </a:p>
        </p:txBody>
      </p:sp>
      <p:sp>
        <p:nvSpPr>
          <p:cNvPr id="364" name="Partition Key"/>
          <p:cNvSpPr txBox="1"/>
          <p:nvPr/>
        </p:nvSpPr>
        <p:spPr>
          <a:xfrm>
            <a:off x="5762447" y="2900020"/>
            <a:ext cx="198790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0" algn="l"/>
            <a:r>
              <a:t>Partition Key</a:t>
            </a:r>
          </a:p>
        </p:txBody>
      </p:sp>
      <p:sp>
        <p:nvSpPr>
          <p:cNvPr id="365" name="{…"/>
          <p:cNvSpPr txBox="1"/>
          <p:nvPr/>
        </p:nvSpPr>
        <p:spPr>
          <a:xfrm>
            <a:off x="1494980" y="1979270"/>
            <a:ext cx="3693568" cy="2302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t>
            </a:r>
          </a:p>
          <a:p>
            <a:pPr algn="l"/>
            <a:r>
              <a:t>    “UniqueID” : 1975,</a:t>
            </a:r>
          </a:p>
          <a:p>
            <a:pPr algn="l"/>
            <a:r>
              <a:t>    “FirstName” : “Allan”,</a:t>
            </a:r>
          </a:p>
          <a:p>
            <a:pPr algn="l"/>
            <a:r>
              <a:t>    “Surname” : “Brown”,</a:t>
            </a:r>
          </a:p>
          <a:p>
            <a:pPr algn="l"/>
            <a:r>
              <a:t>    “Phone” : “555-2323”</a:t>
            </a:r>
          </a:p>
          <a:p>
            <a:pPr algn="l"/>
            <a:r>
              <a:t>}</a:t>
            </a:r>
          </a:p>
        </p:txBody>
      </p:sp>
      <p:sp>
        <p:nvSpPr>
          <p:cNvPr id="366" name="Line"/>
          <p:cNvSpPr/>
          <p:nvPr/>
        </p:nvSpPr>
        <p:spPr>
          <a:xfrm flipH="1" flipV="1">
            <a:off x="4549428" y="2585924"/>
            <a:ext cx="1212979" cy="387837"/>
          </a:xfrm>
          <a:prstGeom prst="line">
            <a:avLst/>
          </a:prstGeom>
          <a:ln w="63500">
            <a:solidFill>
              <a:srgbClr val="759C3E"/>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67" name="Sort Key"/>
          <p:cNvSpPr txBox="1"/>
          <p:nvPr/>
        </p:nvSpPr>
        <p:spPr>
          <a:xfrm>
            <a:off x="9956706" y="5811851"/>
            <a:ext cx="136215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0" algn="l"/>
            <a:r>
              <a:t>Sort Key</a:t>
            </a:r>
          </a:p>
        </p:txBody>
      </p:sp>
      <p:sp>
        <p:nvSpPr>
          <p:cNvPr id="368" name="Line"/>
          <p:cNvSpPr/>
          <p:nvPr/>
        </p:nvSpPr>
        <p:spPr>
          <a:xfrm flipH="1">
            <a:off x="8627500" y="6050690"/>
            <a:ext cx="1240267" cy="1"/>
          </a:xfrm>
          <a:prstGeom prst="line">
            <a:avLst/>
          </a:prstGeom>
          <a:ln w="63500">
            <a:solidFill>
              <a:srgbClr val="759C3E"/>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69" name="Partition Key"/>
          <p:cNvSpPr txBox="1"/>
          <p:nvPr/>
        </p:nvSpPr>
        <p:spPr>
          <a:xfrm>
            <a:off x="6159406" y="4673160"/>
            <a:ext cx="198790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0" algn="l"/>
            <a:r>
              <a:t>Partition Key</a:t>
            </a:r>
          </a:p>
        </p:txBody>
      </p:sp>
      <p:sp>
        <p:nvSpPr>
          <p:cNvPr id="370" name="Line"/>
          <p:cNvSpPr/>
          <p:nvPr/>
        </p:nvSpPr>
        <p:spPr>
          <a:xfrm flipH="1">
            <a:off x="4608017" y="4899300"/>
            <a:ext cx="1486470" cy="1"/>
          </a:xfrm>
          <a:prstGeom prst="line">
            <a:avLst/>
          </a:prstGeom>
          <a:ln w="63500">
            <a:solidFill>
              <a:srgbClr val="759C3E"/>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6" grpId="1" fill="hold">
                                  <p:stCondLst>
                                    <p:cond delay="0"/>
                                  </p:stCondLst>
                                  <p:iterate type="lt" backwards="0">
                                    <p:tmAbs val="0"/>
                                  </p:iterate>
                                  <p:childTnLst>
                                    <p:set>
                                      <p:cBhvr>
                                        <p:cTn id="6" fill="hold"/>
                                        <p:tgtEl>
                                          <p:spTgt spid="365"/>
                                        </p:tgtEl>
                                        <p:attrNameLst>
                                          <p:attrName>style.visibility</p:attrName>
                                        </p:attrNameLst>
                                      </p:cBhvr>
                                      <p:to>
                                        <p:strVal val="visible"/>
                                      </p:to>
                                    </p:set>
                                    <p:animEffect filter="wipe(down)" transition="in">
                                      <p:cBhvr>
                                        <p:cTn id="7" dur="435">
                                          <p:stCondLst>
                                            <p:cond delay="0"/>
                                          </p:stCondLst>
                                        </p:cTn>
                                        <p:tgtEl>
                                          <p:spTgt spid="365"/>
                                        </p:tgtEl>
                                      </p:cBhvr>
                                    </p:animEffect>
                                    <p:anim calcmode="lin" valueType="num">
                                      <p:cBhvr>
                                        <p:cTn id="8" dur="1367" fill="hold" tmFilter="0,0; 0.14,0.36; 0.43,0.73; 0.71,0.91; 1.0,1.0">
                                          <p:stCondLst>
                                            <p:cond delay="0"/>
                                          </p:stCondLst>
                                        </p:cTn>
                                        <p:tgtEl>
                                          <p:spTgt spid="365"/>
                                        </p:tgtEl>
                                        <p:attrNameLst>
                                          <p:attrName>ppt_x</p:attrName>
                                        </p:attrNameLst>
                                      </p:cBhvr>
                                      <p:tavLst>
                                        <p:tav tm="0">
                                          <p:val>
                                            <p:strVal val="#ppt_x-0.25"/>
                                          </p:val>
                                        </p:tav>
                                        <p:tav tm="100000">
                                          <p:val>
                                            <p:strVal val="#ppt_x"/>
                                          </p:val>
                                        </p:tav>
                                      </p:tavLst>
                                    </p:anim>
                                    <p:anim calcmode="lin" valueType="num">
                                      <p:cBhvr>
                                        <p:cTn id="9" dur="498" fill="hold" tmFilter="0.0,0.0; 0.25,0.07; 0.50,0.2; 0.75,0.467; 1.0,1.0">
                                          <p:stCondLst>
                                            <p:cond delay="0"/>
                                          </p:stCondLst>
                                        </p:cTn>
                                        <p:tgtEl>
                                          <p:spTgt spid="365"/>
                                        </p:tgtEl>
                                        <p:attrNameLst>
                                          <p:attrName>ppt_y</p:attrName>
                                        </p:attrNameLst>
                                      </p:cBhvr>
                                      <p:tavLst>
                                        <p:tav tm="0" fmla="#ppt_y-sin(pi*$)/3">
                                          <p:val>
                                            <p:fltVal val="0.5"/>
                                          </p:val>
                                        </p:tav>
                                        <p:tav tm="100000">
                                          <p:val>
                                            <p:fltVal val="1"/>
                                          </p:val>
                                        </p:tav>
                                      </p:tavLst>
                                    </p:anim>
                                    <p:anim calcmode="lin" valueType="num">
                                      <p:cBhvr>
                                        <p:cTn id="10" dur="498" fill="hold" tmFilter="0, 0; 0.125,0.2665; 0.25,0.4; 0.375,0.465; 0.5,0.5;  0.625,0.535; 0.75,0.6; 0.875,0.7335; 1,1">
                                          <p:stCondLst>
                                            <p:cond delay="498"/>
                                          </p:stCondLst>
                                        </p:cTn>
                                        <p:tgtEl>
                                          <p:spTgt spid="365"/>
                                        </p:tgtEl>
                                        <p:attrNameLst>
                                          <p:attrName>ppt_y</p:attrName>
                                        </p:attrNameLst>
                                      </p:cBhvr>
                                      <p:tavLst>
                                        <p:tav tm="0" fmla="#ppt_y-sin(pi*$)/9">
                                          <p:val>
                                            <p:fltVal val="0"/>
                                          </p:val>
                                        </p:tav>
                                        <p:tav tm="100000">
                                          <p:val>
                                            <p:fltVal val="1"/>
                                          </p:val>
                                        </p:tav>
                                      </p:tavLst>
                                    </p:anim>
                                    <p:anim calcmode="lin" valueType="num">
                                      <p:cBhvr>
                                        <p:cTn id="11" dur="249" fill="hold" tmFilter="0, 0; 0.125,0.2665; 0.25,0.4; 0.375,0.465; 0.5,0.5;  0.625,0.535; 0.75,0.6; 0.875,0.7335; 1,1">
                                          <p:stCondLst>
                                            <p:cond delay="993"/>
                                          </p:stCondLst>
                                        </p:cTn>
                                        <p:tgtEl>
                                          <p:spTgt spid="365"/>
                                        </p:tgtEl>
                                        <p:attrNameLst>
                                          <p:attrName>ppt_y</p:attrName>
                                        </p:attrNameLst>
                                      </p:cBhvr>
                                      <p:tavLst>
                                        <p:tav tm="0" fmla="#ppt_y-sin(pi*$)/27">
                                          <p:val>
                                            <p:fltVal val="0"/>
                                          </p:val>
                                        </p:tav>
                                        <p:tav tm="100000">
                                          <p:val>
                                            <p:fltVal val="1"/>
                                          </p:val>
                                        </p:tav>
                                      </p:tavLst>
                                    </p:anim>
                                    <p:anim calcmode="lin" valueType="num">
                                      <p:cBhvr>
                                        <p:cTn id="12" dur="123" fill="hold" tmFilter="0, 0; 0.125,0.2665; 0.25,0.4; 0.375,0.465; 0.5,0.5;  0.625,0.535; 0.75,0.6; 0.875,0.7335; 1,1">
                                          <p:stCondLst>
                                            <p:cond delay="1242"/>
                                          </p:stCondLst>
                                        </p:cTn>
                                        <p:tgtEl>
                                          <p:spTgt spid="365"/>
                                        </p:tgtEl>
                                        <p:attrNameLst>
                                          <p:attrName>ppt_y</p:attrName>
                                        </p:attrNameLst>
                                      </p:cBhvr>
                                      <p:tavLst>
                                        <p:tav tm="0" fmla="#ppt_y-sin(pi*$)/81">
                                          <p:val>
                                            <p:fltVal val="0"/>
                                          </p:val>
                                        </p:tav>
                                        <p:tav tm="100000">
                                          <p:val>
                                            <p:fltVal val="1"/>
                                          </p:val>
                                        </p:tav>
                                      </p:tavLst>
                                    </p:anim>
                                    <p:animScale>
                                      <p:cBhvr>
                                        <p:cTn id="13" dur="20" fill="hold">
                                          <p:stCondLst>
                                            <p:cond delay="488"/>
                                          </p:stCondLst>
                                        </p:cTn>
                                        <p:tgtEl>
                                          <p:spTgt spid="365"/>
                                        </p:tgtEl>
                                      </p:cBhvr>
                                      <p:to x="100000" y="60000"/>
                                    </p:animScale>
                                    <p:animScale>
                                      <p:cBhvr>
                                        <p:cTn id="14" dur="125" decel="50000" fill="hold">
                                          <p:stCondLst>
                                            <p:cond delay="507"/>
                                          </p:stCondLst>
                                        </p:cTn>
                                        <p:tgtEl>
                                          <p:spTgt spid="365"/>
                                        </p:tgtEl>
                                      </p:cBhvr>
                                      <p:to x="100000" y="100000"/>
                                    </p:animScale>
                                    <p:animScale>
                                      <p:cBhvr>
                                        <p:cTn id="15" dur="20" decel="50000" fill="hold">
                                          <p:stCondLst>
                                            <p:cond delay="984"/>
                                          </p:stCondLst>
                                        </p:cTn>
                                        <p:tgtEl>
                                          <p:spTgt spid="365"/>
                                        </p:tgtEl>
                                      </p:cBhvr>
                                      <p:to x="100000" y="80000"/>
                                    </p:animScale>
                                    <p:animScale>
                                      <p:cBhvr>
                                        <p:cTn id="16" dur="125" decel="50000" fill="hold">
                                          <p:stCondLst>
                                            <p:cond delay="1004"/>
                                          </p:stCondLst>
                                        </p:cTn>
                                        <p:tgtEl>
                                          <p:spTgt spid="365"/>
                                        </p:tgtEl>
                                      </p:cBhvr>
                                      <p:to x="100000" y="100000"/>
                                    </p:animScale>
                                    <p:animScale>
                                      <p:cBhvr>
                                        <p:cTn id="17" dur="20" decel="50000" fill="hold">
                                          <p:stCondLst>
                                            <p:cond delay="1232"/>
                                          </p:stCondLst>
                                        </p:cTn>
                                        <p:tgtEl>
                                          <p:spTgt spid="365"/>
                                        </p:tgtEl>
                                      </p:cBhvr>
                                      <p:to x="100000" y="90000"/>
                                    </p:animScale>
                                    <p:animScale>
                                      <p:cBhvr>
                                        <p:cTn id="18" dur="125" decel="50000" fill="hold">
                                          <p:stCondLst>
                                            <p:cond delay="1251"/>
                                          </p:stCondLst>
                                        </p:cTn>
                                        <p:tgtEl>
                                          <p:spTgt spid="365"/>
                                        </p:tgtEl>
                                      </p:cBhvr>
                                      <p:to x="100000" y="100000"/>
                                    </p:animScale>
                                    <p:animScale>
                                      <p:cBhvr>
                                        <p:cTn id="19" dur="20" decel="50000" fill="hold">
                                          <p:stCondLst>
                                            <p:cond delay="1356"/>
                                          </p:stCondLst>
                                        </p:cTn>
                                        <p:tgtEl>
                                          <p:spTgt spid="365"/>
                                        </p:tgtEl>
                                      </p:cBhvr>
                                      <p:to x="100000" y="95000"/>
                                    </p:animScale>
                                    <p:animScale>
                                      <p:cBhvr>
                                        <p:cTn id="20" dur="125" decel="50000" fill="hold">
                                          <p:stCondLst>
                                            <p:cond delay="1376"/>
                                          </p:stCondLst>
                                        </p:cTn>
                                        <p:tgtEl>
                                          <p:spTgt spid="36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2" grpId="2" fill="hold">
                                  <p:stCondLst>
                                    <p:cond delay="0"/>
                                  </p:stCondLst>
                                  <p:iterate type="el" backwards="0">
                                    <p:tmAbs val="0"/>
                                  </p:iterate>
                                  <p:childTnLst>
                                    <p:set>
                                      <p:cBhvr>
                                        <p:cTn id="24" fill="hold"/>
                                        <p:tgtEl>
                                          <p:spTgt spid="366"/>
                                        </p:tgtEl>
                                        <p:attrNameLst>
                                          <p:attrName>style.visibility</p:attrName>
                                        </p:attrNameLst>
                                      </p:cBhvr>
                                      <p:to>
                                        <p:strVal val="visible"/>
                                      </p:to>
                                    </p:set>
                                    <p:animEffect filter="wipe(left)" transition="in">
                                      <p:cBhvr>
                                        <p:cTn id="25" dur="1500"/>
                                        <p:tgtEl>
                                          <p:spTgt spid="366"/>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8" presetID="22" grpId="3" fill="hold">
                                  <p:stCondLst>
                                    <p:cond delay="0"/>
                                  </p:stCondLst>
                                  <p:iterate type="el" backwards="0">
                                    <p:tmAbs val="0"/>
                                  </p:iterate>
                                  <p:childTnLst>
                                    <p:set>
                                      <p:cBhvr>
                                        <p:cTn id="29" fill="hold"/>
                                        <p:tgtEl>
                                          <p:spTgt spid="364"/>
                                        </p:tgtEl>
                                        <p:attrNameLst>
                                          <p:attrName>style.visibility</p:attrName>
                                        </p:attrNameLst>
                                      </p:cBhvr>
                                      <p:to>
                                        <p:strVal val="visible"/>
                                      </p:to>
                                    </p:set>
                                    <p:animEffect filter="wipe(left)" transition="in">
                                      <p:cBhvr>
                                        <p:cTn id="30" dur="1500"/>
                                        <p:tgtEl>
                                          <p:spTgt spid="364"/>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2" grpId="4" fill="hold">
                                  <p:stCondLst>
                                    <p:cond delay="0"/>
                                  </p:stCondLst>
                                  <p:iterate type="el" backwards="0">
                                    <p:tmAbs val="0"/>
                                  </p:iterate>
                                  <p:childTnLst>
                                    <p:set>
                                      <p:cBhvr>
                                        <p:cTn id="34" fill="hold"/>
                                        <p:tgtEl>
                                          <p:spTgt spid="363"/>
                                        </p:tgtEl>
                                        <p:attrNameLst>
                                          <p:attrName>style.visibility</p:attrName>
                                        </p:attrNameLst>
                                      </p:cBhvr>
                                      <p:to>
                                        <p:strVal val="visible"/>
                                      </p:to>
                                    </p:set>
                                    <p:animEffect filter="wipe(left)" transition="in">
                                      <p:cBhvr>
                                        <p:cTn id="35" dur="1500"/>
                                        <p:tgtEl>
                                          <p:spTgt spid="363"/>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8" presetID="22" grpId="5" fill="hold">
                                  <p:stCondLst>
                                    <p:cond delay="0"/>
                                  </p:stCondLst>
                                  <p:iterate type="el" backwards="0">
                                    <p:tmAbs val="0"/>
                                  </p:iterate>
                                  <p:childTnLst>
                                    <p:set>
                                      <p:cBhvr>
                                        <p:cTn id="39" fill="hold"/>
                                        <p:tgtEl>
                                          <p:spTgt spid="370"/>
                                        </p:tgtEl>
                                        <p:attrNameLst>
                                          <p:attrName>style.visibility</p:attrName>
                                        </p:attrNameLst>
                                      </p:cBhvr>
                                      <p:to>
                                        <p:strVal val="visible"/>
                                      </p:to>
                                    </p:set>
                                    <p:animEffect filter="wipe(left)" transition="in">
                                      <p:cBhvr>
                                        <p:cTn id="40" dur="1500"/>
                                        <p:tgtEl>
                                          <p:spTgt spid="370"/>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8" presetID="22" grpId="6" fill="hold">
                                  <p:stCondLst>
                                    <p:cond delay="0"/>
                                  </p:stCondLst>
                                  <p:iterate type="el" backwards="0">
                                    <p:tmAbs val="0"/>
                                  </p:iterate>
                                  <p:childTnLst>
                                    <p:set>
                                      <p:cBhvr>
                                        <p:cTn id="44" fill="hold"/>
                                        <p:tgtEl>
                                          <p:spTgt spid="369"/>
                                        </p:tgtEl>
                                        <p:attrNameLst>
                                          <p:attrName>style.visibility</p:attrName>
                                        </p:attrNameLst>
                                      </p:cBhvr>
                                      <p:to>
                                        <p:strVal val="visible"/>
                                      </p:to>
                                    </p:set>
                                    <p:animEffect filter="wipe(left)" transition="in">
                                      <p:cBhvr>
                                        <p:cTn id="45" dur="1500"/>
                                        <p:tgtEl>
                                          <p:spTgt spid="369"/>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8" presetID="22" grpId="7" fill="hold">
                                  <p:stCondLst>
                                    <p:cond delay="0"/>
                                  </p:stCondLst>
                                  <p:iterate type="el" backwards="0">
                                    <p:tmAbs val="0"/>
                                  </p:iterate>
                                  <p:childTnLst>
                                    <p:set>
                                      <p:cBhvr>
                                        <p:cTn id="49" fill="hold"/>
                                        <p:tgtEl>
                                          <p:spTgt spid="368"/>
                                        </p:tgtEl>
                                        <p:attrNameLst>
                                          <p:attrName>style.visibility</p:attrName>
                                        </p:attrNameLst>
                                      </p:cBhvr>
                                      <p:to>
                                        <p:strVal val="visible"/>
                                      </p:to>
                                    </p:set>
                                    <p:animEffect filter="wipe(left)" transition="in">
                                      <p:cBhvr>
                                        <p:cTn id="50" dur="1500"/>
                                        <p:tgtEl>
                                          <p:spTgt spid="368"/>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8" presetID="22" grpId="8" fill="hold">
                                  <p:stCondLst>
                                    <p:cond delay="0"/>
                                  </p:stCondLst>
                                  <p:iterate type="el" backwards="0">
                                    <p:tmAbs val="0"/>
                                  </p:iterate>
                                  <p:childTnLst>
                                    <p:set>
                                      <p:cBhvr>
                                        <p:cTn id="54" fill="hold"/>
                                        <p:tgtEl>
                                          <p:spTgt spid="367"/>
                                        </p:tgtEl>
                                        <p:attrNameLst>
                                          <p:attrName>style.visibility</p:attrName>
                                        </p:attrNameLst>
                                      </p:cBhvr>
                                      <p:to>
                                        <p:strVal val="visible"/>
                                      </p:to>
                                    </p:set>
                                    <p:animEffect filter="wipe(left)" transition="in">
                                      <p:cBhvr>
                                        <p:cTn id="55" dur="15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6" grpId="2"/>
      <p:bldP build="whole" bldLvl="1" animBg="1" rev="0" advAuto="0" spid="369" grpId="6"/>
      <p:bldP build="whole" bldLvl="1" animBg="1" rev="0" advAuto="0" spid="363" grpId="4"/>
      <p:bldP build="whole" bldLvl="1" animBg="1" rev="0" advAuto="0" spid="365" grpId="1"/>
      <p:bldP build="whole" bldLvl="1" animBg="1" rev="0" advAuto="0" spid="368" grpId="7"/>
      <p:bldP build="whole" bldLvl="1" animBg="1" rev="0" advAuto="0" spid="370" grpId="5"/>
      <p:bldP build="whole" bldLvl="1" animBg="1" rev="0" advAuto="0" spid="364" grpId="3"/>
      <p:bldP build="whole" bldLvl="1" animBg="1" rev="0" advAuto="0" spid="367" grpId="8"/>
    </p:bld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DynamoDB Access Control"/>
          <p:cNvSpPr txBox="1"/>
          <p:nvPr>
            <p:ph type="title" idx="4294967295"/>
          </p:nvPr>
        </p:nvSpPr>
        <p:spPr>
          <a:xfrm>
            <a:off x="407937" y="-1261721"/>
            <a:ext cx="12188926" cy="3302001"/>
          </a:xfrm>
          <a:prstGeom prst="rect">
            <a:avLst/>
          </a:prstGeom>
        </p:spPr>
        <p:txBody>
          <a:bodyPr anchor="b"/>
          <a:lstStyle>
            <a:lvl1pPr>
              <a:defRPr sz="6900"/>
            </a:lvl1pPr>
          </a:lstStyle>
          <a:p>
            <a:pPr/>
            <a:r>
              <a:t>DynamoDB Access Control</a:t>
            </a:r>
          </a:p>
        </p:txBody>
      </p:sp>
      <p:sp>
        <p:nvSpPr>
          <p:cNvPr id="373" name="Authentication and Access Control is managed using AWS IAM"/>
          <p:cNvSpPr txBox="1"/>
          <p:nvPr/>
        </p:nvSpPr>
        <p:spPr>
          <a:xfrm>
            <a:off x="1508143" y="3420720"/>
            <a:ext cx="957735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Authentication and Access Control is managed using AWS IAM</a:t>
            </a:r>
          </a:p>
        </p:txBody>
      </p:sp>
      <p:sp>
        <p:nvSpPr>
          <p:cNvPr id="374" name="You can create an IAM user within your AWS account which has specific…"/>
          <p:cNvSpPr txBox="1"/>
          <p:nvPr/>
        </p:nvSpPr>
        <p:spPr>
          <a:xfrm>
            <a:off x="1499180" y="4030320"/>
            <a:ext cx="1101234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create an IAM user within your AWS account which has specific</a:t>
            </a:r>
          </a:p>
          <a:p>
            <a:pPr algn="l"/>
            <a:r>
              <a:t>    permissions to access and create DynamoDB tables.</a:t>
            </a:r>
          </a:p>
        </p:txBody>
      </p:sp>
      <p:sp>
        <p:nvSpPr>
          <p:cNvPr id="375" name="You can create an IAM role which enables you to obtain temporary access…"/>
          <p:cNvSpPr txBox="1"/>
          <p:nvPr/>
        </p:nvSpPr>
        <p:spPr>
          <a:xfrm>
            <a:off x="1508070" y="5008220"/>
            <a:ext cx="1127874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create an IAM role which enables you to obtain temporary access</a:t>
            </a:r>
          </a:p>
          <a:p>
            <a:pPr algn="l"/>
            <a:r>
              <a:t>    keys which can be used to access DynamoDB.</a:t>
            </a:r>
          </a:p>
        </p:txBody>
      </p:sp>
      <p:sp>
        <p:nvSpPr>
          <p:cNvPr id="376" name="You can also use a special IAM Condition to restrict user access to only…"/>
          <p:cNvSpPr txBox="1"/>
          <p:nvPr/>
        </p:nvSpPr>
        <p:spPr>
          <a:xfrm>
            <a:off x="1508070" y="5986120"/>
            <a:ext cx="1091115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also use a special IAM Condition to restrict user access to only</a:t>
            </a:r>
          </a:p>
          <a:p>
            <a:pPr algn="l"/>
            <a:r>
              <a:t>    their own records.</a:t>
            </a:r>
          </a:p>
        </p:txBody>
      </p:sp>
    </p:spTree>
  </p:cSld>
  <p:clrMapOvr>
    <a:masterClrMapping/>
  </p:clrMapOvr>
  <mc:AlternateContent xmlns:mc="http://schemas.openxmlformats.org/markup-compatibility/2006">
    <mc:Choice xmlns:p14="http://schemas.microsoft.com/office/powerpoint/2010/main" Requires="p14">
      <p:transition spd="slow" advClick="1" p14:dur="20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73"/>
                                        </p:tgtEl>
                                        <p:attrNameLst>
                                          <p:attrName>style.visibility</p:attrName>
                                        </p:attrNameLst>
                                      </p:cBhvr>
                                      <p:to>
                                        <p:strVal val="visible"/>
                                      </p:to>
                                    </p:set>
                                    <p:animEffect filter="dissolve" transition="in">
                                      <p:cBhvr>
                                        <p:cTn id="7" dur="1500"/>
                                        <p:tgtEl>
                                          <p:spTgt spid="37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74"/>
                                        </p:tgtEl>
                                        <p:attrNameLst>
                                          <p:attrName>style.visibility</p:attrName>
                                        </p:attrNameLst>
                                      </p:cBhvr>
                                      <p:to>
                                        <p:strVal val="visible"/>
                                      </p:to>
                                    </p:set>
                                    <p:animEffect filter="dissolve" transition="in">
                                      <p:cBhvr>
                                        <p:cTn id="12" dur="1500"/>
                                        <p:tgtEl>
                                          <p:spTgt spid="37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375"/>
                                        </p:tgtEl>
                                        <p:attrNameLst>
                                          <p:attrName>style.visibility</p:attrName>
                                        </p:attrNameLst>
                                      </p:cBhvr>
                                      <p:to>
                                        <p:strVal val="visible"/>
                                      </p:to>
                                    </p:set>
                                    <p:animEffect filter="dissolve" transition="in">
                                      <p:cBhvr>
                                        <p:cTn id="17" dur="1500"/>
                                        <p:tgtEl>
                                          <p:spTgt spid="37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376"/>
                                        </p:tgtEl>
                                        <p:attrNameLst>
                                          <p:attrName>style.visibility</p:attrName>
                                        </p:attrNameLst>
                                      </p:cBhvr>
                                      <p:to>
                                        <p:strVal val="visible"/>
                                      </p:to>
                                    </p:set>
                                    <p:animEffect filter="dissolve" transition="in">
                                      <p:cBhvr>
                                        <p:cTn id="22" dur="15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3" grpId="1"/>
      <p:bldP build="whole" bldLvl="1" animBg="1" rev="0" advAuto="0" spid="374" grpId="2"/>
      <p:bldP build="whole" bldLvl="1" animBg="1" rev="0" advAuto="0" spid="376" grpId="4"/>
      <p:bldP build="whole" bldLvl="1" animBg="1" rev="0" advAuto="0" spid="375" grpId="3"/>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IAM Conditions Example"/>
          <p:cNvSpPr txBox="1"/>
          <p:nvPr>
            <p:ph type="title" idx="4294967295"/>
          </p:nvPr>
        </p:nvSpPr>
        <p:spPr>
          <a:xfrm>
            <a:off x="407937" y="-1261721"/>
            <a:ext cx="12188926" cy="3302001"/>
          </a:xfrm>
          <a:prstGeom prst="rect">
            <a:avLst/>
          </a:prstGeom>
        </p:spPr>
        <p:txBody>
          <a:bodyPr anchor="b"/>
          <a:lstStyle>
            <a:lvl1pPr>
              <a:defRPr sz="6900"/>
            </a:lvl1pPr>
          </a:lstStyle>
          <a:p>
            <a:pPr/>
            <a:r>
              <a:t>IAM Conditions Example</a:t>
            </a:r>
          </a:p>
        </p:txBody>
      </p:sp>
      <p:sp>
        <p:nvSpPr>
          <p:cNvPr id="379" name="Imagine a mobile gaming application with millions of users"/>
          <p:cNvSpPr txBox="1"/>
          <p:nvPr/>
        </p:nvSpPr>
        <p:spPr>
          <a:xfrm>
            <a:off x="1508143" y="3420720"/>
            <a:ext cx="895891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Imagine a mobile gaming application with millions of users</a:t>
            </a:r>
          </a:p>
        </p:txBody>
      </p:sp>
      <p:sp>
        <p:nvSpPr>
          <p:cNvPr id="380" name="Users need to access the high scores for each game they are playing"/>
          <p:cNvSpPr txBox="1"/>
          <p:nvPr/>
        </p:nvSpPr>
        <p:spPr>
          <a:xfrm>
            <a:off x="1499180" y="4214470"/>
            <a:ext cx="104667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Users need to access the high scores for each game they are playing</a:t>
            </a:r>
          </a:p>
        </p:txBody>
      </p:sp>
      <p:sp>
        <p:nvSpPr>
          <p:cNvPr id="381" name="Access must be restricted to ensure they cannot view anyone else’s data"/>
          <p:cNvSpPr txBox="1"/>
          <p:nvPr/>
        </p:nvSpPr>
        <p:spPr>
          <a:xfrm>
            <a:off x="1507607" y="5008220"/>
            <a:ext cx="1101478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Access must be restricted to ensure they cannot view anyone else’s data</a:t>
            </a:r>
          </a:p>
        </p:txBody>
      </p:sp>
      <p:pic>
        <p:nvPicPr>
          <p:cNvPr id="382" name="Screenshot 2019-10-07 at 8.26.35 PM.png" descr="Screenshot 2019-10-07 at 8.26.35 PM.png"/>
          <p:cNvPicPr>
            <a:picLocks noChangeAspect="1"/>
          </p:cNvPicPr>
          <p:nvPr/>
        </p:nvPicPr>
        <p:blipFill>
          <a:blip r:embed="rId2">
            <a:extLst/>
          </a:blip>
          <a:stretch>
            <a:fillRect/>
          </a:stretch>
        </p:blipFill>
        <p:spPr>
          <a:xfrm>
            <a:off x="2559050" y="5801970"/>
            <a:ext cx="7886700" cy="2590801"/>
          </a:xfrm>
          <a:prstGeom prst="rect">
            <a:avLst/>
          </a:prstGeom>
          <a:ln w="12700">
            <a:miter lim="400000"/>
          </a:ln>
        </p:spPr>
      </p:pic>
      <p:sp>
        <p:nvSpPr>
          <p:cNvPr id="383" name="This can be done by adding a condition to an IAM Policy to allow access…"/>
          <p:cNvSpPr txBox="1"/>
          <p:nvPr/>
        </p:nvSpPr>
        <p:spPr>
          <a:xfrm>
            <a:off x="1507607" y="8541311"/>
            <a:ext cx="1101173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This can be done by adding a condition to an IAM Policy to allow access</a:t>
            </a:r>
          </a:p>
          <a:p>
            <a:pPr algn="l"/>
            <a:r>
              <a:t>    only to items where the Partition Key value matches their UserID</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379"/>
                                        </p:tgtEl>
                                        <p:attrNameLst>
                                          <p:attrName>style.visibility</p:attrName>
                                        </p:attrNameLst>
                                      </p:cBhvr>
                                      <p:to>
                                        <p:strVal val="visible"/>
                                      </p:to>
                                    </p:set>
                                    <p:animEffect filter="wipe(down)" transition="in">
                                      <p:cBhvr>
                                        <p:cTn id="7" dur="1500"/>
                                        <p:tgtEl>
                                          <p:spTgt spid="37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2" grpId="2" fill="hold">
                                  <p:stCondLst>
                                    <p:cond delay="0"/>
                                  </p:stCondLst>
                                  <p:iterate type="el" backwards="0">
                                    <p:tmAbs val="0"/>
                                  </p:iterate>
                                  <p:childTnLst>
                                    <p:set>
                                      <p:cBhvr>
                                        <p:cTn id="11" fill="hold"/>
                                        <p:tgtEl>
                                          <p:spTgt spid="380"/>
                                        </p:tgtEl>
                                        <p:attrNameLst>
                                          <p:attrName>style.visibility</p:attrName>
                                        </p:attrNameLst>
                                      </p:cBhvr>
                                      <p:to>
                                        <p:strVal val="visible"/>
                                      </p:to>
                                    </p:set>
                                    <p:animEffect filter="wipe(down)" transition="in">
                                      <p:cBhvr>
                                        <p:cTn id="12" dur="1500"/>
                                        <p:tgtEl>
                                          <p:spTgt spid="380"/>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2" grpId="3" fill="hold">
                                  <p:stCondLst>
                                    <p:cond delay="0"/>
                                  </p:stCondLst>
                                  <p:iterate type="el" backwards="0">
                                    <p:tmAbs val="0"/>
                                  </p:iterate>
                                  <p:childTnLst>
                                    <p:set>
                                      <p:cBhvr>
                                        <p:cTn id="16" fill="hold"/>
                                        <p:tgtEl>
                                          <p:spTgt spid="381"/>
                                        </p:tgtEl>
                                        <p:attrNameLst>
                                          <p:attrName>style.visibility</p:attrName>
                                        </p:attrNameLst>
                                      </p:cBhvr>
                                      <p:to>
                                        <p:strVal val="visible"/>
                                      </p:to>
                                    </p:set>
                                    <p:animEffect filter="wipe(down)" transition="in">
                                      <p:cBhvr>
                                        <p:cTn id="17" dur="1500"/>
                                        <p:tgtEl>
                                          <p:spTgt spid="381"/>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382"/>
                                        </p:tgtEl>
                                        <p:attrNameLst>
                                          <p:attrName>style.visibility</p:attrName>
                                        </p:attrNameLst>
                                      </p:cBhvr>
                                      <p:to>
                                        <p:strVal val="visible"/>
                                      </p:to>
                                    </p:set>
                                    <p:animEffect filter="wipe(left)" transition="in">
                                      <p:cBhvr>
                                        <p:cTn id="22" dur="2500"/>
                                        <p:tgtEl>
                                          <p:spTgt spid="382"/>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383"/>
                                        </p:tgtEl>
                                        <p:attrNameLst>
                                          <p:attrName>style.visibility</p:attrName>
                                        </p:attrNameLst>
                                      </p:cBhvr>
                                      <p:to>
                                        <p:strVal val="visible"/>
                                      </p:to>
                                    </p:set>
                                    <p:animEffect filter="wipe(left)" transition="in">
                                      <p:cBhvr>
                                        <p:cTn id="27" dur="15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9" grpId="1"/>
      <p:bldP build="whole" bldLvl="1" animBg="1" rev="0" advAuto="0" spid="380" grpId="2"/>
      <p:bldP build="whole" bldLvl="1" animBg="1" rev="0" advAuto="0" spid="382" grpId="4"/>
      <p:bldP build="whole" bldLvl="1" animBg="1" rev="0" advAuto="0" spid="381" grpId="3"/>
      <p:bldP build="whole" bldLvl="1" animBg="1" rev="0" advAuto="0" spid="383" grpId="5"/>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IAM Conditions Example"/>
          <p:cNvSpPr txBox="1"/>
          <p:nvPr>
            <p:ph type="title" idx="4294967295"/>
          </p:nvPr>
        </p:nvSpPr>
        <p:spPr>
          <a:xfrm>
            <a:off x="407937" y="-1680821"/>
            <a:ext cx="12188926" cy="3302001"/>
          </a:xfrm>
          <a:prstGeom prst="rect">
            <a:avLst/>
          </a:prstGeom>
        </p:spPr>
        <p:txBody>
          <a:bodyPr anchor="b"/>
          <a:lstStyle>
            <a:lvl1pPr>
              <a:defRPr sz="6900"/>
            </a:lvl1pPr>
          </a:lstStyle>
          <a:p>
            <a:pPr/>
            <a:r>
              <a:t>IAM Conditions Example</a:t>
            </a:r>
          </a:p>
        </p:txBody>
      </p:sp>
      <p:sp>
        <p:nvSpPr>
          <p:cNvPr id="386" name="“Sid”: “AllowAccessToOnlyItemsMatchingUserID”,…"/>
          <p:cNvSpPr txBox="1"/>
          <p:nvPr/>
        </p:nvSpPr>
        <p:spPr>
          <a:xfrm>
            <a:off x="1494980" y="1547470"/>
            <a:ext cx="9863634" cy="8195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“Sid”: “AllowAccessToOnlyItemsMatchingUserID”,</a:t>
            </a:r>
          </a:p>
          <a:p>
            <a:pPr algn="l"/>
            <a:r>
              <a:t>“Effect”: “Allow”,</a:t>
            </a:r>
          </a:p>
          <a:p>
            <a:pPr algn="l"/>
            <a:r>
              <a:t>“Action”: [</a:t>
            </a:r>
          </a:p>
          <a:p>
            <a:pPr algn="l"/>
            <a:r>
              <a:t>    “dynamodb:GetItem”,</a:t>
            </a:r>
          </a:p>
          <a:p>
            <a:pPr algn="l"/>
            <a:r>
              <a:t>    “dynamodb:PutItem”,</a:t>
            </a:r>
          </a:p>
          <a:p>
            <a:pPr algn="l"/>
            <a:r>
              <a:t>    “dynamodb:UpdateItem”,</a:t>
            </a:r>
          </a:p>
          <a:p>
            <a:pPr algn="l"/>
            <a:r>
              <a:t>],</a:t>
            </a:r>
          </a:p>
          <a:p>
            <a:pPr algn="l"/>
            <a:r>
              <a:t>“Resource”: [</a:t>
            </a:r>
          </a:p>
          <a:p>
            <a:pPr algn="l"/>
            <a:r>
              <a:t>    “arn:aws:dynamodb:eu-west-1:123456789012:table/HighScores”</a:t>
            </a:r>
          </a:p>
          <a:p>
            <a:pPr algn="l"/>
            <a:r>
              <a:t>],</a:t>
            </a:r>
          </a:p>
          <a:p>
            <a:pPr algn="l"/>
            <a:r>
              <a:t>“Condition”: {</a:t>
            </a:r>
          </a:p>
          <a:p>
            <a:pPr algn="l"/>
            <a:r>
              <a:t>    “ForAllValues:StringEquals”: {</a:t>
            </a:r>
          </a:p>
          <a:p>
            <a:pPr algn="l"/>
            <a:r>
              <a:t>        “dynamodb:LeadingKeys”: [</a:t>
            </a:r>
          </a:p>
          <a:p>
            <a:pPr algn="l"/>
            <a:r>
              <a:t>            “${www.mygame.com:user_id}"</a:t>
            </a:r>
          </a:p>
          <a:p>
            <a:pPr algn="l"/>
            <a:r>
              <a:t>        ],</a:t>
            </a:r>
          </a:p>
          <a:p>
            <a:pPr algn="l"/>
            <a:r>
              <a:t>        “dynamodb:Attributes”: [</a:t>
            </a:r>
          </a:p>
          <a:p>
            <a:pPr algn="l"/>
            <a:r>
              <a:t>            “UserID”,</a:t>
            </a:r>
          </a:p>
          <a:p>
            <a:pPr algn="l"/>
            <a:r>
              <a:t>            “GameTitle”,</a:t>
            </a:r>
          </a:p>
          <a:p>
            <a:pPr algn="l"/>
            <a:r>
              <a:t>            “TopScore”</a:t>
            </a:r>
          </a:p>
          <a:p>
            <a:pPr algn="l"/>
            <a:r>
              <a:t>        ]</a:t>
            </a:r>
          </a:p>
          <a:p>
            <a:pPr algn="l"/>
            <a:r>
              <a:t>    }</a:t>
            </a:r>
          </a:p>
          <a:p>
            <a:pPr algn="l"/>
            <a:r>
              <a:t>}</a:t>
            </a:r>
          </a:p>
        </p:txBody>
      </p:sp>
      <p:sp>
        <p:nvSpPr>
          <p:cNvPr id="387" name="Statement…"/>
          <p:cNvSpPr txBox="1"/>
          <p:nvPr/>
        </p:nvSpPr>
        <p:spPr>
          <a:xfrm>
            <a:off x="10525481" y="1410314"/>
            <a:ext cx="1700480"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0" algn="l"/>
            <a:r>
              <a:t>Statement</a:t>
            </a:r>
          </a:p>
          <a:p>
            <a:pPr lvl="1" indent="0" algn="l"/>
            <a:r>
              <a:t>Identifier</a:t>
            </a:r>
          </a:p>
        </p:txBody>
      </p:sp>
      <p:sp>
        <p:nvSpPr>
          <p:cNvPr id="388" name="Line"/>
          <p:cNvSpPr/>
          <p:nvPr/>
        </p:nvSpPr>
        <p:spPr>
          <a:xfrm flipH="1" flipV="1">
            <a:off x="8974092" y="1820604"/>
            <a:ext cx="1486470" cy="1"/>
          </a:xfrm>
          <a:prstGeom prst="line">
            <a:avLst/>
          </a:prstGeom>
          <a:ln w="63500">
            <a:solidFill>
              <a:srgbClr val="759C3E"/>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89" name="Defines the actions that…"/>
          <p:cNvSpPr txBox="1"/>
          <p:nvPr/>
        </p:nvSpPr>
        <p:spPr>
          <a:xfrm>
            <a:off x="7208056" y="2904389"/>
            <a:ext cx="365942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0" algn="l"/>
            <a:r>
              <a:t>Defines the actions that</a:t>
            </a:r>
          </a:p>
          <a:p>
            <a:pPr lvl="1" indent="0" algn="l"/>
            <a:r>
              <a:t>the policy allows</a:t>
            </a:r>
          </a:p>
        </p:txBody>
      </p:sp>
      <p:sp>
        <p:nvSpPr>
          <p:cNvPr id="390" name="Line"/>
          <p:cNvSpPr/>
          <p:nvPr/>
        </p:nvSpPr>
        <p:spPr>
          <a:xfrm flipH="1">
            <a:off x="5656667" y="3314679"/>
            <a:ext cx="1486470" cy="1"/>
          </a:xfrm>
          <a:prstGeom prst="line">
            <a:avLst/>
          </a:prstGeom>
          <a:ln w="63500">
            <a:solidFill>
              <a:srgbClr val="759C3E"/>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91" name="Allows users to access…"/>
          <p:cNvSpPr txBox="1"/>
          <p:nvPr/>
        </p:nvSpPr>
        <p:spPr>
          <a:xfrm>
            <a:off x="8963225" y="4862170"/>
            <a:ext cx="3539644"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0" algn="l"/>
            <a:r>
              <a:t>Allows users to access</a:t>
            </a:r>
          </a:p>
          <a:p>
            <a:pPr lvl="1" indent="0" algn="l"/>
            <a:r>
              <a:t>only the items where</a:t>
            </a:r>
          </a:p>
          <a:p>
            <a:pPr lvl="1" indent="0" algn="l"/>
            <a:r>
              <a:t>the Partition Key value</a:t>
            </a:r>
          </a:p>
          <a:p>
            <a:pPr lvl="1" indent="0" algn="l"/>
            <a:r>
              <a:t>matches their UserID</a:t>
            </a:r>
          </a:p>
        </p:txBody>
      </p:sp>
      <p:sp>
        <p:nvSpPr>
          <p:cNvPr id="392" name="Line"/>
          <p:cNvSpPr/>
          <p:nvPr/>
        </p:nvSpPr>
        <p:spPr>
          <a:xfrm flipH="1">
            <a:off x="7204380" y="5640760"/>
            <a:ext cx="1693926" cy="367016"/>
          </a:xfrm>
          <a:prstGeom prst="line">
            <a:avLst/>
          </a:prstGeom>
          <a:ln w="63500">
            <a:solidFill>
              <a:srgbClr val="759C3E"/>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93" name="Defines the attributes…"/>
          <p:cNvSpPr txBox="1"/>
          <p:nvPr/>
        </p:nvSpPr>
        <p:spPr>
          <a:xfrm>
            <a:off x="7000684" y="7556551"/>
            <a:ext cx="3686252"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0" algn="l"/>
            <a:r>
              <a:t>Defines the attributes</a:t>
            </a:r>
          </a:p>
          <a:p>
            <a:pPr lvl="1" indent="0" algn="l"/>
            <a:r>
              <a:t>that the policy applies to</a:t>
            </a:r>
          </a:p>
        </p:txBody>
      </p:sp>
      <p:sp>
        <p:nvSpPr>
          <p:cNvPr id="394" name="Line"/>
          <p:cNvSpPr/>
          <p:nvPr/>
        </p:nvSpPr>
        <p:spPr>
          <a:xfrm flipH="1">
            <a:off x="5449295" y="7966840"/>
            <a:ext cx="1486470" cy="1"/>
          </a:xfrm>
          <a:prstGeom prst="line">
            <a:avLst/>
          </a:prstGeom>
          <a:ln w="63500">
            <a:solidFill>
              <a:srgbClr val="759C3E"/>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25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88"/>
                                        </p:tgtEl>
                                        <p:attrNameLst>
                                          <p:attrName>style.visibility</p:attrName>
                                        </p:attrNameLst>
                                      </p:cBhvr>
                                      <p:to>
                                        <p:strVal val="visible"/>
                                      </p:to>
                                    </p:set>
                                    <p:animEffect filter="fade" transition="in">
                                      <p:cBhvr>
                                        <p:cTn id="7" dur="1500"/>
                                        <p:tgtEl>
                                          <p:spTgt spid="38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387"/>
                                        </p:tgtEl>
                                        <p:attrNameLst>
                                          <p:attrName>style.visibility</p:attrName>
                                        </p:attrNameLst>
                                      </p:cBhvr>
                                      <p:to>
                                        <p:strVal val="visible"/>
                                      </p:to>
                                    </p:set>
                                    <p:animEffect filter="fade" transition="in">
                                      <p:cBhvr>
                                        <p:cTn id="12" dur="1500"/>
                                        <p:tgtEl>
                                          <p:spTgt spid="387"/>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390"/>
                                        </p:tgtEl>
                                        <p:attrNameLst>
                                          <p:attrName>style.visibility</p:attrName>
                                        </p:attrNameLst>
                                      </p:cBhvr>
                                      <p:to>
                                        <p:strVal val="visible"/>
                                      </p:to>
                                    </p:set>
                                    <p:animEffect filter="fade" transition="in">
                                      <p:cBhvr>
                                        <p:cTn id="17" dur="1500"/>
                                        <p:tgtEl>
                                          <p:spTgt spid="39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el" backwards="0">
                                    <p:tmAbs val="0"/>
                                  </p:iterate>
                                  <p:childTnLst>
                                    <p:set>
                                      <p:cBhvr>
                                        <p:cTn id="21" fill="hold"/>
                                        <p:tgtEl>
                                          <p:spTgt spid="389"/>
                                        </p:tgtEl>
                                        <p:attrNameLst>
                                          <p:attrName>style.visibility</p:attrName>
                                        </p:attrNameLst>
                                      </p:cBhvr>
                                      <p:to>
                                        <p:strVal val="visible"/>
                                      </p:to>
                                    </p:set>
                                    <p:animEffect filter="fade" transition="in">
                                      <p:cBhvr>
                                        <p:cTn id="22" dur="1500"/>
                                        <p:tgtEl>
                                          <p:spTgt spid="389"/>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el" backwards="0">
                                    <p:tmAbs val="0"/>
                                  </p:iterate>
                                  <p:childTnLst>
                                    <p:set>
                                      <p:cBhvr>
                                        <p:cTn id="26" fill="hold"/>
                                        <p:tgtEl>
                                          <p:spTgt spid="392"/>
                                        </p:tgtEl>
                                        <p:attrNameLst>
                                          <p:attrName>style.visibility</p:attrName>
                                        </p:attrNameLst>
                                      </p:cBhvr>
                                      <p:to>
                                        <p:strVal val="visible"/>
                                      </p:to>
                                    </p:set>
                                    <p:animEffect filter="fade" transition="in">
                                      <p:cBhvr>
                                        <p:cTn id="27" dur="1500"/>
                                        <p:tgtEl>
                                          <p:spTgt spid="392"/>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el" backwards="0">
                                    <p:tmAbs val="0"/>
                                  </p:iterate>
                                  <p:childTnLst>
                                    <p:set>
                                      <p:cBhvr>
                                        <p:cTn id="31" fill="hold"/>
                                        <p:tgtEl>
                                          <p:spTgt spid="391"/>
                                        </p:tgtEl>
                                        <p:attrNameLst>
                                          <p:attrName>style.visibility</p:attrName>
                                        </p:attrNameLst>
                                      </p:cBhvr>
                                      <p:to>
                                        <p:strVal val="visible"/>
                                      </p:to>
                                    </p:set>
                                    <p:animEffect filter="fade" transition="in">
                                      <p:cBhvr>
                                        <p:cTn id="32" dur="1500"/>
                                        <p:tgtEl>
                                          <p:spTgt spid="391"/>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7" fill="hold">
                                  <p:stCondLst>
                                    <p:cond delay="0"/>
                                  </p:stCondLst>
                                  <p:iterate type="el" backwards="0">
                                    <p:tmAbs val="0"/>
                                  </p:iterate>
                                  <p:childTnLst>
                                    <p:set>
                                      <p:cBhvr>
                                        <p:cTn id="36" fill="hold"/>
                                        <p:tgtEl>
                                          <p:spTgt spid="394"/>
                                        </p:tgtEl>
                                        <p:attrNameLst>
                                          <p:attrName>style.visibility</p:attrName>
                                        </p:attrNameLst>
                                      </p:cBhvr>
                                      <p:to>
                                        <p:strVal val="visible"/>
                                      </p:to>
                                    </p:set>
                                    <p:animEffect filter="fade" transition="in">
                                      <p:cBhvr>
                                        <p:cTn id="37" dur="1500"/>
                                        <p:tgtEl>
                                          <p:spTgt spid="394"/>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10" grpId="8" fill="hold">
                                  <p:stCondLst>
                                    <p:cond delay="0"/>
                                  </p:stCondLst>
                                  <p:iterate type="el" backwards="0">
                                    <p:tmAbs val="0"/>
                                  </p:iterate>
                                  <p:childTnLst>
                                    <p:set>
                                      <p:cBhvr>
                                        <p:cTn id="41" fill="hold"/>
                                        <p:tgtEl>
                                          <p:spTgt spid="393"/>
                                        </p:tgtEl>
                                        <p:attrNameLst>
                                          <p:attrName>style.visibility</p:attrName>
                                        </p:attrNameLst>
                                      </p:cBhvr>
                                      <p:to>
                                        <p:strVal val="visible"/>
                                      </p:to>
                                    </p:set>
                                    <p:animEffect filter="fade" transition="in">
                                      <p:cBhvr>
                                        <p:cTn id="42" dur="15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7" grpId="2"/>
      <p:bldP build="whole" bldLvl="1" animBg="1" rev="0" advAuto="0" spid="389" grpId="4"/>
      <p:bldP build="whole" bldLvl="1" animBg="1" rev="0" advAuto="0" spid="393" grpId="8"/>
      <p:bldP build="whole" bldLvl="1" animBg="1" rev="0" advAuto="0" spid="388" grpId="1"/>
      <p:bldP build="whole" bldLvl="1" animBg="1" rev="0" advAuto="0" spid="390" grpId="3"/>
      <p:bldP build="whole" bldLvl="1" animBg="1" rev="0" advAuto="0" spid="392" grpId="5"/>
      <p:bldP build="whole" bldLvl="1" animBg="1" rev="0" advAuto="0" spid="391" grpId="6"/>
      <p:bldP build="whole" bldLvl="1" animBg="1" rev="0" advAuto="0" spid="394" grpId="7"/>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What is an Index ?"/>
          <p:cNvSpPr txBox="1"/>
          <p:nvPr>
            <p:ph type="title" idx="4294967295"/>
          </p:nvPr>
        </p:nvSpPr>
        <p:spPr>
          <a:xfrm>
            <a:off x="407937" y="-1261721"/>
            <a:ext cx="12188926" cy="3302001"/>
          </a:xfrm>
          <a:prstGeom prst="rect">
            <a:avLst/>
          </a:prstGeom>
        </p:spPr>
        <p:txBody>
          <a:bodyPr anchor="b"/>
          <a:lstStyle>
            <a:lvl1pPr>
              <a:defRPr sz="6900"/>
            </a:lvl1pPr>
          </a:lstStyle>
          <a:p>
            <a:pPr/>
            <a:r>
              <a:t>What is an Index ?</a:t>
            </a:r>
          </a:p>
        </p:txBody>
      </p:sp>
      <p:sp>
        <p:nvSpPr>
          <p:cNvPr id="397" name="In SQL databases, an index is a data structure which allows you to perform…"/>
          <p:cNvSpPr txBox="1"/>
          <p:nvPr/>
        </p:nvSpPr>
        <p:spPr>
          <a:xfrm>
            <a:off x="1494980" y="3350870"/>
            <a:ext cx="11408284"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In SQL databases, an index is a data structure which allows you to perform</a:t>
            </a:r>
          </a:p>
          <a:p>
            <a:pPr algn="l"/>
            <a:r>
              <a:t>    fast queries on specific columns in a table. You select the columns that</a:t>
            </a:r>
          </a:p>
          <a:p>
            <a:pPr algn="l"/>
            <a:r>
              <a:t>    you want included in the index and run your searches on the index - rather</a:t>
            </a:r>
          </a:p>
          <a:p>
            <a:pPr algn="l"/>
            <a:r>
              <a:t>    than on entire dataset</a:t>
            </a:r>
          </a:p>
        </p:txBody>
      </p:sp>
      <p:sp>
        <p:nvSpPr>
          <p:cNvPr id="398" name="In DynamoDB, 2 types of index are supported to help speed-up your…"/>
          <p:cNvSpPr txBox="1"/>
          <p:nvPr/>
        </p:nvSpPr>
        <p:spPr>
          <a:xfrm>
            <a:off x="1507607" y="5157445"/>
            <a:ext cx="10382327"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In DynamoDB, 2 types of index are supported to help speed-up your</a:t>
            </a:r>
          </a:p>
          <a:p>
            <a:pPr algn="l"/>
            <a:r>
              <a:t>    DynamoDB queries:</a:t>
            </a:r>
          </a:p>
        </p:txBody>
      </p:sp>
      <p:sp>
        <p:nvSpPr>
          <p:cNvPr id="399" name="Local Secondary Index"/>
          <p:cNvSpPr txBox="1"/>
          <p:nvPr/>
        </p:nvSpPr>
        <p:spPr>
          <a:xfrm>
            <a:off x="1507607" y="6227420"/>
            <a:ext cx="42053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Local Secondary Index</a:t>
            </a:r>
          </a:p>
        </p:txBody>
      </p:sp>
      <p:sp>
        <p:nvSpPr>
          <p:cNvPr id="400" name="Global Secondary Index"/>
          <p:cNvSpPr txBox="1"/>
          <p:nvPr/>
        </p:nvSpPr>
        <p:spPr>
          <a:xfrm>
            <a:off x="1488151" y="6929095"/>
            <a:ext cx="434586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Global Secondary Index</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lt" backwards="0">
                                    <p:tmAbs val="0"/>
                                  </p:iterate>
                                  <p:childTnLst>
                                    <p:set>
                                      <p:cBhvr>
                                        <p:cTn id="6" fill="hold"/>
                                        <p:tgtEl>
                                          <p:spTgt spid="397"/>
                                        </p:tgtEl>
                                        <p:attrNameLst>
                                          <p:attrName>style.visibility</p:attrName>
                                        </p:attrNameLst>
                                      </p:cBhvr>
                                      <p:to>
                                        <p:strVal val="visible"/>
                                      </p:to>
                                    </p:set>
                                    <p:anim calcmode="lin" valueType="num">
                                      <p:cBhvr>
                                        <p:cTn id="7" dur="1500" fill="hold"/>
                                        <p:tgtEl>
                                          <p:spTgt spid="397"/>
                                        </p:tgtEl>
                                        <p:attrNameLst>
                                          <p:attrName>ppt_x</p:attrName>
                                        </p:attrNameLst>
                                      </p:cBhvr>
                                      <p:tavLst>
                                        <p:tav tm="0">
                                          <p:val>
                                            <p:strVal val="0-#ppt_w/2"/>
                                          </p:val>
                                        </p:tav>
                                        <p:tav tm="100000">
                                          <p:val>
                                            <p:strVal val="#ppt_x"/>
                                          </p:val>
                                        </p:tav>
                                      </p:tavLst>
                                    </p:anim>
                                    <p:anim calcmode="lin" valueType="num">
                                      <p:cBhvr>
                                        <p:cTn id="8" dur="1500" fill="hold"/>
                                        <p:tgtEl>
                                          <p:spTgt spid="3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lt" backwards="0">
                                    <p:tmAbs val="0"/>
                                  </p:iterate>
                                  <p:childTnLst>
                                    <p:set>
                                      <p:cBhvr>
                                        <p:cTn id="12" fill="hold"/>
                                        <p:tgtEl>
                                          <p:spTgt spid="398"/>
                                        </p:tgtEl>
                                        <p:attrNameLst>
                                          <p:attrName>style.visibility</p:attrName>
                                        </p:attrNameLst>
                                      </p:cBhvr>
                                      <p:to>
                                        <p:strVal val="visible"/>
                                      </p:to>
                                    </p:set>
                                    <p:anim calcmode="lin" valueType="num">
                                      <p:cBhvr>
                                        <p:cTn id="13" dur="1500" fill="hold"/>
                                        <p:tgtEl>
                                          <p:spTgt spid="398"/>
                                        </p:tgtEl>
                                        <p:attrNameLst>
                                          <p:attrName>ppt_x</p:attrName>
                                        </p:attrNameLst>
                                      </p:cBhvr>
                                      <p:tavLst>
                                        <p:tav tm="0">
                                          <p:val>
                                            <p:strVal val="0-#ppt_w/2"/>
                                          </p:val>
                                        </p:tav>
                                        <p:tav tm="100000">
                                          <p:val>
                                            <p:strVal val="#ppt_x"/>
                                          </p:val>
                                        </p:tav>
                                      </p:tavLst>
                                    </p:anim>
                                    <p:anim calcmode="lin" valueType="num">
                                      <p:cBhvr>
                                        <p:cTn id="14" dur="1500" fill="hold"/>
                                        <p:tgtEl>
                                          <p:spTgt spid="39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lt" backwards="0">
                                    <p:tmAbs val="0"/>
                                  </p:iterate>
                                  <p:childTnLst>
                                    <p:set>
                                      <p:cBhvr>
                                        <p:cTn id="18" fill="hold"/>
                                        <p:tgtEl>
                                          <p:spTgt spid="399"/>
                                        </p:tgtEl>
                                        <p:attrNameLst>
                                          <p:attrName>style.visibility</p:attrName>
                                        </p:attrNameLst>
                                      </p:cBhvr>
                                      <p:to>
                                        <p:strVal val="visible"/>
                                      </p:to>
                                    </p:set>
                                    <p:anim calcmode="lin" valueType="num">
                                      <p:cBhvr>
                                        <p:cTn id="19" dur="1500" fill="hold"/>
                                        <p:tgtEl>
                                          <p:spTgt spid="399"/>
                                        </p:tgtEl>
                                        <p:attrNameLst>
                                          <p:attrName>ppt_x</p:attrName>
                                        </p:attrNameLst>
                                      </p:cBhvr>
                                      <p:tavLst>
                                        <p:tav tm="0">
                                          <p:val>
                                            <p:strVal val="0-#ppt_w/2"/>
                                          </p:val>
                                        </p:tav>
                                        <p:tav tm="100000">
                                          <p:val>
                                            <p:strVal val="#ppt_x"/>
                                          </p:val>
                                        </p:tav>
                                      </p:tavLst>
                                    </p:anim>
                                    <p:anim calcmode="lin" valueType="num">
                                      <p:cBhvr>
                                        <p:cTn id="20" dur="1500" fill="hold"/>
                                        <p:tgtEl>
                                          <p:spTgt spid="39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 grpId="4" fill="hold">
                                  <p:stCondLst>
                                    <p:cond delay="0"/>
                                  </p:stCondLst>
                                  <p:iterate type="lt" backwards="0">
                                    <p:tmAbs val="0"/>
                                  </p:iterate>
                                  <p:childTnLst>
                                    <p:set>
                                      <p:cBhvr>
                                        <p:cTn id="24" fill="hold"/>
                                        <p:tgtEl>
                                          <p:spTgt spid="400"/>
                                        </p:tgtEl>
                                        <p:attrNameLst>
                                          <p:attrName>style.visibility</p:attrName>
                                        </p:attrNameLst>
                                      </p:cBhvr>
                                      <p:to>
                                        <p:strVal val="visible"/>
                                      </p:to>
                                    </p:set>
                                    <p:anim calcmode="lin" valueType="num">
                                      <p:cBhvr>
                                        <p:cTn id="25" dur="1500" fill="hold"/>
                                        <p:tgtEl>
                                          <p:spTgt spid="400"/>
                                        </p:tgtEl>
                                        <p:attrNameLst>
                                          <p:attrName>ppt_x</p:attrName>
                                        </p:attrNameLst>
                                      </p:cBhvr>
                                      <p:tavLst>
                                        <p:tav tm="0">
                                          <p:val>
                                            <p:strVal val="0-#ppt_w/2"/>
                                          </p:val>
                                        </p:tav>
                                        <p:tav tm="100000">
                                          <p:val>
                                            <p:strVal val="#ppt_x"/>
                                          </p:val>
                                        </p:tav>
                                      </p:tavLst>
                                    </p:anim>
                                    <p:anim calcmode="lin" valueType="num">
                                      <p:cBhvr>
                                        <p:cTn id="26" dur="1500" fill="hold"/>
                                        <p:tgtEl>
                                          <p:spTgt spid="4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7" grpId="1"/>
      <p:bldP build="whole" bldLvl="1" animBg="1" rev="0" advAuto="0" spid="398" grpId="2"/>
      <p:bldP build="whole" bldLvl="1" animBg="1" rev="0" advAuto="0" spid="399" grpId="3"/>
      <p:bldP build="whole" bldLvl="1" animBg="1" rev="0" advAuto="0" spid="400" grpId="4"/>
    </p:bld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Local Secondary Index"/>
          <p:cNvSpPr txBox="1"/>
          <p:nvPr>
            <p:ph type="title" idx="4294967295"/>
          </p:nvPr>
        </p:nvSpPr>
        <p:spPr>
          <a:xfrm>
            <a:off x="407937" y="-1261721"/>
            <a:ext cx="12188926" cy="3302001"/>
          </a:xfrm>
          <a:prstGeom prst="rect">
            <a:avLst/>
          </a:prstGeom>
        </p:spPr>
        <p:txBody>
          <a:bodyPr anchor="b"/>
          <a:lstStyle>
            <a:lvl1pPr>
              <a:defRPr sz="6900"/>
            </a:lvl1pPr>
          </a:lstStyle>
          <a:p>
            <a:pPr/>
            <a:r>
              <a:t>Local Secondary Index</a:t>
            </a:r>
          </a:p>
        </p:txBody>
      </p:sp>
      <p:sp>
        <p:nvSpPr>
          <p:cNvPr id="403" name="You cannot add, remove, or modify it later"/>
          <p:cNvSpPr txBox="1"/>
          <p:nvPr/>
        </p:nvSpPr>
        <p:spPr>
          <a:xfrm>
            <a:off x="1507680" y="3604870"/>
            <a:ext cx="651502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cannot add, remove, or modify it later</a:t>
            </a:r>
          </a:p>
        </p:txBody>
      </p:sp>
      <p:sp>
        <p:nvSpPr>
          <p:cNvPr id="404" name="It has the same Partition Key as your original table"/>
          <p:cNvSpPr txBox="1"/>
          <p:nvPr/>
        </p:nvSpPr>
        <p:spPr>
          <a:xfrm>
            <a:off x="1512343" y="4398620"/>
            <a:ext cx="77555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It has the same Partition Key as your original table</a:t>
            </a:r>
          </a:p>
        </p:txBody>
      </p:sp>
      <p:sp>
        <p:nvSpPr>
          <p:cNvPr id="405" name="But a different Sort Key"/>
          <p:cNvSpPr txBox="1"/>
          <p:nvPr/>
        </p:nvSpPr>
        <p:spPr>
          <a:xfrm>
            <a:off x="1520770" y="5192370"/>
            <a:ext cx="38370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But a different Sort Key</a:t>
            </a:r>
          </a:p>
        </p:txBody>
      </p:sp>
      <p:sp>
        <p:nvSpPr>
          <p:cNvPr id="406" name="Gives you a different view of your data, organised according to an…"/>
          <p:cNvSpPr txBox="1"/>
          <p:nvPr/>
        </p:nvSpPr>
        <p:spPr>
          <a:xfrm>
            <a:off x="1520770" y="5986120"/>
            <a:ext cx="10048266"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Gives you a different view of your data, organised according to an</a:t>
            </a:r>
          </a:p>
          <a:p>
            <a:pPr algn="l"/>
            <a:r>
              <a:t>    alternative Sort Key</a:t>
            </a:r>
          </a:p>
        </p:txBody>
      </p:sp>
      <p:sp>
        <p:nvSpPr>
          <p:cNvPr id="407" name="Any queries based on this Sort Key are much faster using the index…"/>
          <p:cNvSpPr txBox="1"/>
          <p:nvPr/>
        </p:nvSpPr>
        <p:spPr>
          <a:xfrm>
            <a:off x="1520770" y="7148170"/>
            <a:ext cx="10275038"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Any queries based on this Sort Key are much faster using the index</a:t>
            </a:r>
          </a:p>
          <a:p>
            <a:pPr algn="l"/>
            <a:r>
              <a:t>    than the main table</a:t>
            </a:r>
          </a:p>
        </p:txBody>
      </p:sp>
      <p:sp>
        <p:nvSpPr>
          <p:cNvPr id="408" name="E.g. Partition Key : UserID…"/>
          <p:cNvSpPr txBox="1"/>
          <p:nvPr/>
        </p:nvSpPr>
        <p:spPr>
          <a:xfrm>
            <a:off x="1508995" y="8310220"/>
            <a:ext cx="581680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E.g. Partition Key : UserID</a:t>
            </a:r>
          </a:p>
          <a:p>
            <a:pPr algn="l"/>
            <a:r>
              <a:t>            Sort Key : account creation date</a:t>
            </a:r>
          </a:p>
        </p:txBody>
      </p:sp>
      <p:sp>
        <p:nvSpPr>
          <p:cNvPr id="409" name="Can only be created when you are creating your table"/>
          <p:cNvSpPr txBox="1"/>
          <p:nvPr/>
        </p:nvSpPr>
        <p:spPr>
          <a:xfrm>
            <a:off x="1494980" y="2811120"/>
            <a:ext cx="819264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Can only be created when you are creating your table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09"/>
                                        </p:tgtEl>
                                        <p:attrNameLst>
                                          <p:attrName>style.visibility</p:attrName>
                                        </p:attrNameLst>
                                      </p:cBhvr>
                                      <p:to>
                                        <p:strVal val="visible"/>
                                      </p:to>
                                    </p:set>
                                    <p:animEffect filter="wipe(left)" transition="in">
                                      <p:cBhvr>
                                        <p:cTn id="7" dur="1500"/>
                                        <p:tgtEl>
                                          <p:spTgt spid="40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403"/>
                                        </p:tgtEl>
                                        <p:attrNameLst>
                                          <p:attrName>style.visibility</p:attrName>
                                        </p:attrNameLst>
                                      </p:cBhvr>
                                      <p:to>
                                        <p:strVal val="visible"/>
                                      </p:to>
                                    </p:set>
                                    <p:animEffect filter="wipe(left)" transition="in">
                                      <p:cBhvr>
                                        <p:cTn id="12" dur="1500"/>
                                        <p:tgtEl>
                                          <p:spTgt spid="40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404"/>
                                        </p:tgtEl>
                                        <p:attrNameLst>
                                          <p:attrName>style.visibility</p:attrName>
                                        </p:attrNameLst>
                                      </p:cBhvr>
                                      <p:to>
                                        <p:strVal val="visible"/>
                                      </p:to>
                                    </p:set>
                                    <p:animEffect filter="wipe(left)" transition="in">
                                      <p:cBhvr>
                                        <p:cTn id="17" dur="1500"/>
                                        <p:tgtEl>
                                          <p:spTgt spid="404"/>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405"/>
                                        </p:tgtEl>
                                        <p:attrNameLst>
                                          <p:attrName>style.visibility</p:attrName>
                                        </p:attrNameLst>
                                      </p:cBhvr>
                                      <p:to>
                                        <p:strVal val="visible"/>
                                      </p:to>
                                    </p:set>
                                    <p:animEffect filter="wipe(left)" transition="in">
                                      <p:cBhvr>
                                        <p:cTn id="22" dur="1500"/>
                                        <p:tgtEl>
                                          <p:spTgt spid="405"/>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406"/>
                                        </p:tgtEl>
                                        <p:attrNameLst>
                                          <p:attrName>style.visibility</p:attrName>
                                        </p:attrNameLst>
                                      </p:cBhvr>
                                      <p:to>
                                        <p:strVal val="visible"/>
                                      </p:to>
                                    </p:set>
                                    <p:animEffect filter="wipe(left)" transition="in">
                                      <p:cBhvr>
                                        <p:cTn id="27" dur="1500"/>
                                        <p:tgtEl>
                                          <p:spTgt spid="406"/>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8" presetID="22" grpId="6" fill="hold">
                                  <p:stCondLst>
                                    <p:cond delay="0"/>
                                  </p:stCondLst>
                                  <p:iterate type="el" backwards="0">
                                    <p:tmAbs val="0"/>
                                  </p:iterate>
                                  <p:childTnLst>
                                    <p:set>
                                      <p:cBhvr>
                                        <p:cTn id="31" fill="hold"/>
                                        <p:tgtEl>
                                          <p:spTgt spid="407"/>
                                        </p:tgtEl>
                                        <p:attrNameLst>
                                          <p:attrName>style.visibility</p:attrName>
                                        </p:attrNameLst>
                                      </p:cBhvr>
                                      <p:to>
                                        <p:strVal val="visible"/>
                                      </p:to>
                                    </p:set>
                                    <p:animEffect filter="wipe(left)" transition="in">
                                      <p:cBhvr>
                                        <p:cTn id="32" dur="1500"/>
                                        <p:tgtEl>
                                          <p:spTgt spid="407"/>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2" grpId="7" fill="hold">
                                  <p:stCondLst>
                                    <p:cond delay="0"/>
                                  </p:stCondLst>
                                  <p:iterate type="el" backwards="0">
                                    <p:tmAbs val="0"/>
                                  </p:iterate>
                                  <p:childTnLst>
                                    <p:set>
                                      <p:cBhvr>
                                        <p:cTn id="36" fill="hold"/>
                                        <p:tgtEl>
                                          <p:spTgt spid="408"/>
                                        </p:tgtEl>
                                        <p:attrNameLst>
                                          <p:attrName>style.visibility</p:attrName>
                                        </p:attrNameLst>
                                      </p:cBhvr>
                                      <p:to>
                                        <p:strVal val="visible"/>
                                      </p:to>
                                    </p:set>
                                    <p:animEffect filter="wipe(left)" transition="in">
                                      <p:cBhvr>
                                        <p:cTn id="37" dur="15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3" grpId="2"/>
      <p:bldP build="whole" bldLvl="1" animBg="1" rev="0" advAuto="0" spid="407" grpId="6"/>
      <p:bldP build="whole" bldLvl="1" animBg="1" rev="0" advAuto="0" spid="409" grpId="1"/>
      <p:bldP build="whole" bldLvl="1" animBg="1" rev="0" advAuto="0" spid="406" grpId="5"/>
      <p:bldP build="whole" bldLvl="1" animBg="1" rev="0" advAuto="0" spid="405" grpId="4"/>
      <p:bldP build="whole" bldLvl="1" animBg="1" rev="0" advAuto="0" spid="408" grpId="7"/>
      <p:bldP build="whole" bldLvl="1" animBg="1" rev="0" advAuto="0" spid="404" grpId="3"/>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Global Secondary Index"/>
          <p:cNvSpPr txBox="1"/>
          <p:nvPr>
            <p:ph type="title" idx="4294967295"/>
          </p:nvPr>
        </p:nvSpPr>
        <p:spPr>
          <a:xfrm>
            <a:off x="407937" y="-1261721"/>
            <a:ext cx="12188926" cy="3302001"/>
          </a:xfrm>
          <a:prstGeom prst="rect">
            <a:avLst/>
          </a:prstGeom>
        </p:spPr>
        <p:txBody>
          <a:bodyPr anchor="b"/>
          <a:lstStyle>
            <a:lvl1pPr>
              <a:defRPr sz="6900"/>
            </a:lvl1pPr>
          </a:lstStyle>
          <a:p>
            <a:pPr/>
            <a:r>
              <a:t>Global Secondary Index</a:t>
            </a:r>
          </a:p>
        </p:txBody>
      </p:sp>
      <p:sp>
        <p:nvSpPr>
          <p:cNvPr id="412" name="Different Partition Key as well as a different Sort Key"/>
          <p:cNvSpPr txBox="1"/>
          <p:nvPr/>
        </p:nvSpPr>
        <p:spPr>
          <a:xfrm>
            <a:off x="1507680" y="3604870"/>
            <a:ext cx="80539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Different Partition Key as well as a different Sort Key</a:t>
            </a:r>
          </a:p>
        </p:txBody>
      </p:sp>
      <p:sp>
        <p:nvSpPr>
          <p:cNvPr id="413" name="So gives a completely different view of the data"/>
          <p:cNvSpPr txBox="1"/>
          <p:nvPr/>
        </p:nvSpPr>
        <p:spPr>
          <a:xfrm>
            <a:off x="1512343" y="4398620"/>
            <a:ext cx="730689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So gives a completely different view of the data</a:t>
            </a:r>
          </a:p>
        </p:txBody>
      </p:sp>
      <p:sp>
        <p:nvSpPr>
          <p:cNvPr id="414" name="Speeds up any queries relating to this alternative Partition and Sort Key"/>
          <p:cNvSpPr txBox="1"/>
          <p:nvPr/>
        </p:nvSpPr>
        <p:spPr>
          <a:xfrm>
            <a:off x="1520770" y="5192370"/>
            <a:ext cx="1081636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Speeds up any queries relating to this alternative Partition and Sort Key</a:t>
            </a:r>
          </a:p>
        </p:txBody>
      </p:sp>
      <p:sp>
        <p:nvSpPr>
          <p:cNvPr id="415" name="E.g. Partition Key : email address…"/>
          <p:cNvSpPr txBox="1"/>
          <p:nvPr/>
        </p:nvSpPr>
        <p:spPr>
          <a:xfrm>
            <a:off x="1520770" y="5986120"/>
            <a:ext cx="5329048"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E.g. Partition Key : email address</a:t>
            </a:r>
          </a:p>
          <a:p>
            <a:pPr algn="l"/>
            <a:r>
              <a:t>    Sort Key : last log-in date</a:t>
            </a:r>
          </a:p>
        </p:txBody>
      </p:sp>
      <p:sp>
        <p:nvSpPr>
          <p:cNvPr id="416" name="You can create when you create your table, or add it later"/>
          <p:cNvSpPr txBox="1"/>
          <p:nvPr/>
        </p:nvSpPr>
        <p:spPr>
          <a:xfrm>
            <a:off x="1494980" y="2811120"/>
            <a:ext cx="874006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 create when you create your table, or add it later</a:t>
            </a:r>
          </a:p>
        </p:txBody>
      </p:sp>
    </p:spTree>
  </p:cSld>
  <p:clrMapOvr>
    <a:masterClrMapping/>
  </p:clrMapOvr>
  <mc:AlternateContent xmlns:mc="http://schemas.openxmlformats.org/markup-compatibility/2006">
    <mc:Choice xmlns:p14="http://schemas.microsoft.com/office/powerpoint/2010/main" Requires="p14">
      <p:transition spd="slow" advClick="1" p14:dur="2000">
        <p:cover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lt" backwards="0">
                                    <p:tmAbs val="0"/>
                                  </p:iterate>
                                  <p:childTnLst>
                                    <p:set>
                                      <p:cBhvr>
                                        <p:cTn id="6" fill="hold"/>
                                        <p:tgtEl>
                                          <p:spTgt spid="416"/>
                                        </p:tgtEl>
                                        <p:attrNameLst>
                                          <p:attrName>style.visibility</p:attrName>
                                        </p:attrNameLst>
                                      </p:cBhvr>
                                      <p:to>
                                        <p:strVal val="visible"/>
                                      </p:to>
                                    </p:set>
                                    <p:anim calcmode="lin" valueType="num">
                                      <p:cBhvr>
                                        <p:cTn id="7" dur="1500" fill="hold"/>
                                        <p:tgtEl>
                                          <p:spTgt spid="416"/>
                                        </p:tgtEl>
                                        <p:attrNameLst>
                                          <p:attrName>ppt_x</p:attrName>
                                        </p:attrNameLst>
                                      </p:cBhvr>
                                      <p:tavLst>
                                        <p:tav tm="0">
                                          <p:val>
                                            <p:strVal val="#ppt_x"/>
                                          </p:val>
                                        </p:tav>
                                        <p:tav tm="100000">
                                          <p:val>
                                            <p:strVal val="#ppt_x"/>
                                          </p:val>
                                        </p:tav>
                                      </p:tavLst>
                                    </p:anim>
                                    <p:anim calcmode="lin" valueType="num">
                                      <p:cBhvr>
                                        <p:cTn id="8" dur="1500" fill="hold"/>
                                        <p:tgtEl>
                                          <p:spTgt spid="4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lt" backwards="0">
                                    <p:tmAbs val="0"/>
                                  </p:iterate>
                                  <p:childTnLst>
                                    <p:set>
                                      <p:cBhvr>
                                        <p:cTn id="12" fill="hold"/>
                                        <p:tgtEl>
                                          <p:spTgt spid="412"/>
                                        </p:tgtEl>
                                        <p:attrNameLst>
                                          <p:attrName>style.visibility</p:attrName>
                                        </p:attrNameLst>
                                      </p:cBhvr>
                                      <p:to>
                                        <p:strVal val="visible"/>
                                      </p:to>
                                    </p:set>
                                    <p:anim calcmode="lin" valueType="num">
                                      <p:cBhvr>
                                        <p:cTn id="13" dur="1500" fill="hold"/>
                                        <p:tgtEl>
                                          <p:spTgt spid="412"/>
                                        </p:tgtEl>
                                        <p:attrNameLst>
                                          <p:attrName>ppt_x</p:attrName>
                                        </p:attrNameLst>
                                      </p:cBhvr>
                                      <p:tavLst>
                                        <p:tav tm="0">
                                          <p:val>
                                            <p:strVal val="#ppt_x"/>
                                          </p:val>
                                        </p:tav>
                                        <p:tav tm="100000">
                                          <p:val>
                                            <p:strVal val="#ppt_x"/>
                                          </p:val>
                                        </p:tav>
                                      </p:tavLst>
                                    </p:anim>
                                    <p:anim calcmode="lin" valueType="num">
                                      <p:cBhvr>
                                        <p:cTn id="14" dur="1500" fill="hold"/>
                                        <p:tgtEl>
                                          <p:spTgt spid="41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lt" backwards="0">
                                    <p:tmAbs val="0"/>
                                  </p:iterate>
                                  <p:childTnLst>
                                    <p:set>
                                      <p:cBhvr>
                                        <p:cTn id="18" fill="hold"/>
                                        <p:tgtEl>
                                          <p:spTgt spid="413"/>
                                        </p:tgtEl>
                                        <p:attrNameLst>
                                          <p:attrName>style.visibility</p:attrName>
                                        </p:attrNameLst>
                                      </p:cBhvr>
                                      <p:to>
                                        <p:strVal val="visible"/>
                                      </p:to>
                                    </p:set>
                                    <p:anim calcmode="lin" valueType="num">
                                      <p:cBhvr>
                                        <p:cTn id="19" dur="1500" fill="hold"/>
                                        <p:tgtEl>
                                          <p:spTgt spid="413"/>
                                        </p:tgtEl>
                                        <p:attrNameLst>
                                          <p:attrName>ppt_x</p:attrName>
                                        </p:attrNameLst>
                                      </p:cBhvr>
                                      <p:tavLst>
                                        <p:tav tm="0">
                                          <p:val>
                                            <p:strVal val="#ppt_x"/>
                                          </p:val>
                                        </p:tav>
                                        <p:tav tm="100000">
                                          <p:val>
                                            <p:strVal val="#ppt_x"/>
                                          </p:val>
                                        </p:tav>
                                      </p:tavLst>
                                    </p:anim>
                                    <p:anim calcmode="lin" valueType="num">
                                      <p:cBhvr>
                                        <p:cTn id="20" dur="1500" fill="hold"/>
                                        <p:tgtEl>
                                          <p:spTgt spid="41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lt" backwards="0">
                                    <p:tmAbs val="0"/>
                                  </p:iterate>
                                  <p:childTnLst>
                                    <p:set>
                                      <p:cBhvr>
                                        <p:cTn id="24" fill="hold"/>
                                        <p:tgtEl>
                                          <p:spTgt spid="414"/>
                                        </p:tgtEl>
                                        <p:attrNameLst>
                                          <p:attrName>style.visibility</p:attrName>
                                        </p:attrNameLst>
                                      </p:cBhvr>
                                      <p:to>
                                        <p:strVal val="visible"/>
                                      </p:to>
                                    </p:set>
                                    <p:anim calcmode="lin" valueType="num">
                                      <p:cBhvr>
                                        <p:cTn id="25" dur="1500" fill="hold"/>
                                        <p:tgtEl>
                                          <p:spTgt spid="414"/>
                                        </p:tgtEl>
                                        <p:attrNameLst>
                                          <p:attrName>ppt_x</p:attrName>
                                        </p:attrNameLst>
                                      </p:cBhvr>
                                      <p:tavLst>
                                        <p:tav tm="0">
                                          <p:val>
                                            <p:strVal val="#ppt_x"/>
                                          </p:val>
                                        </p:tav>
                                        <p:tav tm="100000">
                                          <p:val>
                                            <p:strVal val="#ppt_x"/>
                                          </p:val>
                                        </p:tav>
                                      </p:tavLst>
                                    </p:anim>
                                    <p:anim calcmode="lin" valueType="num">
                                      <p:cBhvr>
                                        <p:cTn id="26" dur="1500" fill="hold"/>
                                        <p:tgtEl>
                                          <p:spTgt spid="41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lt" backwards="0">
                                    <p:tmAbs val="0"/>
                                  </p:iterate>
                                  <p:childTnLst>
                                    <p:set>
                                      <p:cBhvr>
                                        <p:cTn id="30" fill="hold"/>
                                        <p:tgtEl>
                                          <p:spTgt spid="415"/>
                                        </p:tgtEl>
                                        <p:attrNameLst>
                                          <p:attrName>style.visibility</p:attrName>
                                        </p:attrNameLst>
                                      </p:cBhvr>
                                      <p:to>
                                        <p:strVal val="visible"/>
                                      </p:to>
                                    </p:set>
                                    <p:anim calcmode="lin" valueType="num">
                                      <p:cBhvr>
                                        <p:cTn id="31" dur="1500" fill="hold"/>
                                        <p:tgtEl>
                                          <p:spTgt spid="415"/>
                                        </p:tgtEl>
                                        <p:attrNameLst>
                                          <p:attrName>ppt_x</p:attrName>
                                        </p:attrNameLst>
                                      </p:cBhvr>
                                      <p:tavLst>
                                        <p:tav tm="0">
                                          <p:val>
                                            <p:strVal val="#ppt_x"/>
                                          </p:val>
                                        </p:tav>
                                        <p:tav tm="100000">
                                          <p:val>
                                            <p:strVal val="#ppt_x"/>
                                          </p:val>
                                        </p:tav>
                                      </p:tavLst>
                                    </p:anim>
                                    <p:anim calcmode="lin" valueType="num">
                                      <p:cBhvr>
                                        <p:cTn id="32" dur="1500" fill="hold"/>
                                        <p:tgtEl>
                                          <p:spTgt spid="4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3" grpId="3"/>
      <p:bldP build="whole" bldLvl="1" animBg="1" rev="0" advAuto="0" spid="414" grpId="4"/>
      <p:bldP build="whole" bldLvl="1" animBg="1" rev="0" advAuto="0" spid="416" grpId="1"/>
      <p:bldP build="whole" bldLvl="1" animBg="1" rev="0" advAuto="0" spid="415" grpId="5"/>
      <p:bldP build="whole" bldLvl="1" animBg="1" rev="0" advAuto="0" spid="412"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tep Functions Customers"/>
          <p:cNvSpPr txBox="1"/>
          <p:nvPr>
            <p:ph type="title" idx="4294967295"/>
          </p:nvPr>
        </p:nvSpPr>
        <p:spPr>
          <a:xfrm>
            <a:off x="-1863403" y="-1261721"/>
            <a:ext cx="16731606" cy="3302001"/>
          </a:xfrm>
          <a:prstGeom prst="rect">
            <a:avLst/>
          </a:prstGeom>
        </p:spPr>
        <p:txBody>
          <a:bodyPr anchor="b"/>
          <a:lstStyle>
            <a:lvl1pPr>
              <a:defRPr sz="6900"/>
            </a:lvl1pPr>
          </a:lstStyle>
          <a:p>
            <a:pPr/>
            <a:r>
              <a:t>Step Functions Customers</a:t>
            </a:r>
          </a:p>
        </p:txBody>
      </p:sp>
      <p:sp>
        <p:nvSpPr>
          <p:cNvPr id="138" name="The Guardian orchestrated data flow between multiple systems"/>
          <p:cNvSpPr txBox="1"/>
          <p:nvPr/>
        </p:nvSpPr>
        <p:spPr>
          <a:xfrm>
            <a:off x="1845818" y="7713320"/>
            <a:ext cx="931316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Guardian orchestrated data flow between multiple systems</a:t>
            </a:r>
          </a:p>
        </p:txBody>
      </p:sp>
      <p:pic>
        <p:nvPicPr>
          <p:cNvPr id="139" name="b19-image.png" descr="b19-image.png"/>
          <p:cNvPicPr>
            <a:picLocks noChangeAspect="1"/>
          </p:cNvPicPr>
          <p:nvPr/>
        </p:nvPicPr>
        <p:blipFill>
          <a:blip r:embed="rId2">
            <a:extLst/>
          </a:blip>
          <a:stretch>
            <a:fillRect/>
          </a:stretch>
        </p:blipFill>
        <p:spPr>
          <a:xfrm>
            <a:off x="4533900" y="4019550"/>
            <a:ext cx="3937000" cy="1714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tep Functions Customers"/>
          <p:cNvSpPr txBox="1"/>
          <p:nvPr>
            <p:ph type="title" idx="4294967295"/>
          </p:nvPr>
        </p:nvSpPr>
        <p:spPr>
          <a:xfrm>
            <a:off x="-1863403" y="-1261721"/>
            <a:ext cx="16731606" cy="3302001"/>
          </a:xfrm>
          <a:prstGeom prst="rect">
            <a:avLst/>
          </a:prstGeom>
        </p:spPr>
        <p:txBody>
          <a:bodyPr anchor="b"/>
          <a:lstStyle>
            <a:lvl1pPr>
              <a:defRPr sz="6900"/>
            </a:lvl1pPr>
          </a:lstStyle>
          <a:p>
            <a:pPr/>
            <a:r>
              <a:t>Step Functions Customers</a:t>
            </a:r>
          </a:p>
        </p:txBody>
      </p:sp>
      <p:sp>
        <p:nvSpPr>
          <p:cNvPr id="142" name="SGK implemented a dynamic ETL pipeline for significant cost savings"/>
          <p:cNvSpPr txBox="1"/>
          <p:nvPr/>
        </p:nvSpPr>
        <p:spPr>
          <a:xfrm>
            <a:off x="1409192" y="7713320"/>
            <a:ext cx="1018641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SGK implemented a dynamic ETL pipeline for significant cost savings</a:t>
            </a:r>
          </a:p>
        </p:txBody>
      </p:sp>
      <p:pic>
        <p:nvPicPr>
          <p:cNvPr id="143" name="logo (1).png" descr="logo (1).png"/>
          <p:cNvPicPr>
            <a:picLocks noChangeAspect="1"/>
          </p:cNvPicPr>
          <p:nvPr/>
        </p:nvPicPr>
        <p:blipFill>
          <a:blip r:embed="rId2">
            <a:extLst/>
          </a:blip>
          <a:stretch>
            <a:fillRect/>
          </a:stretch>
        </p:blipFill>
        <p:spPr>
          <a:xfrm>
            <a:off x="3041650" y="3524250"/>
            <a:ext cx="6921500" cy="27051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cover di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tep Functions Customers"/>
          <p:cNvSpPr txBox="1"/>
          <p:nvPr>
            <p:ph type="title" idx="4294967295"/>
          </p:nvPr>
        </p:nvSpPr>
        <p:spPr>
          <a:xfrm>
            <a:off x="-1863403" y="-1261721"/>
            <a:ext cx="16731606" cy="3302001"/>
          </a:xfrm>
          <a:prstGeom prst="rect">
            <a:avLst/>
          </a:prstGeom>
        </p:spPr>
        <p:txBody>
          <a:bodyPr anchor="b"/>
          <a:lstStyle>
            <a:lvl1pPr>
              <a:defRPr sz="6900"/>
            </a:lvl1pPr>
          </a:lstStyle>
          <a:p>
            <a:pPr/>
            <a:r>
              <a:t>Step Functions Customers</a:t>
            </a:r>
          </a:p>
        </p:txBody>
      </p:sp>
      <p:sp>
        <p:nvSpPr>
          <p:cNvPr id="146" name="Bigfinite delivered analytics in a highly regulated industry"/>
          <p:cNvSpPr txBox="1"/>
          <p:nvPr/>
        </p:nvSpPr>
        <p:spPr>
          <a:xfrm>
            <a:off x="2311552" y="7713320"/>
            <a:ext cx="838169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Bigfinite delivered analytics in a highly regulated industry</a:t>
            </a:r>
          </a:p>
        </p:txBody>
      </p:sp>
      <p:pic>
        <p:nvPicPr>
          <p:cNvPr id="147" name="bigfinite-logo-White_1518171684.png" descr="bigfinite-logo-White_1518171684.png"/>
          <p:cNvPicPr>
            <a:picLocks noChangeAspect="1"/>
          </p:cNvPicPr>
          <p:nvPr/>
        </p:nvPicPr>
        <p:blipFill>
          <a:blip r:embed="rId2">
            <a:extLst/>
          </a:blip>
          <a:stretch>
            <a:fillRect/>
          </a:stretch>
        </p:blipFill>
        <p:spPr>
          <a:xfrm>
            <a:off x="2438400" y="3752850"/>
            <a:ext cx="8128000" cy="22479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Step Functions Customers"/>
          <p:cNvSpPr txBox="1"/>
          <p:nvPr>
            <p:ph type="title" idx="4294967295"/>
          </p:nvPr>
        </p:nvSpPr>
        <p:spPr>
          <a:xfrm>
            <a:off x="-1863403" y="-1261721"/>
            <a:ext cx="16731606" cy="3302001"/>
          </a:xfrm>
          <a:prstGeom prst="rect">
            <a:avLst/>
          </a:prstGeom>
        </p:spPr>
        <p:txBody>
          <a:bodyPr anchor="b"/>
          <a:lstStyle>
            <a:lvl1pPr>
              <a:defRPr sz="6900"/>
            </a:lvl1pPr>
          </a:lstStyle>
          <a:p>
            <a:pPr/>
            <a:r>
              <a:t>Step Functions Customers</a:t>
            </a:r>
          </a:p>
        </p:txBody>
      </p:sp>
      <p:sp>
        <p:nvSpPr>
          <p:cNvPr id="150" name="Yelp used orchestration to safely refactor their largest code base"/>
          <p:cNvSpPr txBox="1"/>
          <p:nvPr/>
        </p:nvSpPr>
        <p:spPr>
          <a:xfrm>
            <a:off x="1745233" y="7713320"/>
            <a:ext cx="951433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Yelp used orchestration to safely refactor their largest code base</a:t>
            </a:r>
          </a:p>
        </p:txBody>
      </p:sp>
      <p:pic>
        <p:nvPicPr>
          <p:cNvPr id="151" name="1200px-Yelp_Logo.svg.png" descr="1200px-Yelp_Logo.svg.png"/>
          <p:cNvPicPr>
            <a:picLocks noChangeAspect="1"/>
          </p:cNvPicPr>
          <p:nvPr/>
        </p:nvPicPr>
        <p:blipFill>
          <a:blip r:embed="rId2">
            <a:extLst/>
          </a:blip>
          <a:stretch>
            <a:fillRect/>
          </a:stretch>
        </p:blipFill>
        <p:spPr>
          <a:xfrm>
            <a:off x="2438400" y="2898986"/>
            <a:ext cx="8128000" cy="395562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push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X-Ray"/>
          <p:cNvSpPr txBox="1"/>
          <p:nvPr>
            <p:ph type="ctrTitle"/>
          </p:nvPr>
        </p:nvSpPr>
        <p:spPr>
          <a:prstGeom prst="rect">
            <a:avLst/>
          </a:prstGeom>
        </p:spPr>
        <p:txBody>
          <a:bodyPr/>
          <a:lstStyle/>
          <a:p>
            <a:pPr/>
            <a:r>
              <a:t>X-Ray</a:t>
            </a:r>
          </a:p>
        </p:txBody>
      </p:sp>
    </p:spTree>
  </p:cSld>
  <p:clrMapOvr>
    <a:masterClrMapping/>
  </p:clrMapOvr>
  <mc:AlternateContent xmlns:mc="http://schemas.openxmlformats.org/markup-compatibility/2006">
    <mc:Choice xmlns:p14="http://schemas.microsoft.com/office/powerpoint/2010/main" Requires="p14">
      <p:transition spd="slow" advClick="1" p14:dur="25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